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8" r:id="rId11"/>
    <p:sldId id="265" r:id="rId12"/>
    <p:sldId id="266" r:id="rId13"/>
    <p:sldId id="267" r:id="rId14"/>
    <p:sldId id="333" r:id="rId15"/>
    <p:sldId id="334" r:id="rId16"/>
    <p:sldId id="335" r:id="rId17"/>
    <p:sldId id="336" r:id="rId18"/>
    <p:sldId id="337" r:id="rId19"/>
    <p:sldId id="338" r:id="rId20"/>
    <p:sldId id="269" r:id="rId21"/>
    <p:sldId id="270" r:id="rId22"/>
    <p:sldId id="271" r:id="rId23"/>
    <p:sldId id="272" r:id="rId24"/>
    <p:sldId id="273" r:id="rId25"/>
    <p:sldId id="274" r:id="rId26"/>
    <p:sldId id="275" r:id="rId27"/>
    <p:sldId id="277" r:id="rId28"/>
    <p:sldId id="330" r:id="rId29"/>
    <p:sldId id="276" r:id="rId30"/>
    <p:sldId id="331" r:id="rId31"/>
    <p:sldId id="278" r:id="rId32"/>
    <p:sldId id="279" r:id="rId33"/>
    <p:sldId id="280" r:id="rId34"/>
    <p:sldId id="281" r:id="rId35"/>
    <p:sldId id="284" r:id="rId36"/>
    <p:sldId id="332" r:id="rId37"/>
    <p:sldId id="290" r:id="rId38"/>
    <p:sldId id="292" r:id="rId39"/>
    <p:sldId id="293" r:id="rId40"/>
    <p:sldId id="294" r:id="rId41"/>
    <p:sldId id="295" r:id="rId42"/>
    <p:sldId id="296" r:id="rId43"/>
    <p:sldId id="322" r:id="rId44"/>
    <p:sldId id="323"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Lst>
  <p:sldSz cx="18288000" cy="10287000"/>
  <p:notesSz cx="18288000" cy="10287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5D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94660"/>
  </p:normalViewPr>
  <p:slideViewPr>
    <p:cSldViewPr>
      <p:cViewPr varScale="1">
        <p:scale>
          <a:sx n="69" d="100"/>
          <a:sy n="69" d="100"/>
        </p:scale>
        <p:origin x="114" y="12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F:\2024\2024_INFORMES\2024_11_informe_noviembre\2024_5.Inf_gerencial_ejecucion_a_30noviembre.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3.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2.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3.bin"/></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4.bin"/></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F:\2024\2024_INFORMES\2024_11_informe_noviembre\2024_5.Inf_gerencial_ejecucion_a_30noviembre.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1.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[2024_5.Inf_gerencial_ejecucion_a_30noviembre.xlsx]ej_ing2024!TablaDinámica50</c:name>
    <c:fmtId val="-1"/>
  </c:pivotSource>
  <c:chart>
    <c:autoTitleDeleted val="1"/>
    <c:pivotFmts>
      <c:pivotFmt>
        <c:idx val="0"/>
        <c:spPr>
          <a:solidFill>
            <a:schemeClr val="accent1"/>
          </a:solidFill>
          <a:ln>
            <a:noFill/>
          </a:ln>
          <a:effectLst/>
        </c:spPr>
        <c:marker>
          <c:symbol val="none"/>
        </c:marker>
        <c:dLbl>
          <c:idx val="0"/>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2"/>
          </a:solidFill>
          <a:ln>
            <a:noFill/>
          </a:ln>
          <a:effectLst/>
        </c:spPr>
        <c:dLbl>
          <c:idx val="0"/>
          <c:layout>
            <c:manualLayout>
              <c:x val="1.9444444444444445E-2"/>
              <c:y val="1.3888888888888888E-2"/>
            </c:manualLayout>
          </c:layout>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2"/>
          </a:solidFill>
          <a:ln>
            <a:noFill/>
          </a:ln>
          <a:effectLst/>
        </c:spPr>
        <c:dLbl>
          <c:idx val="0"/>
          <c:layout>
            <c:manualLayout>
              <c:x val="3.3333333333333333E-2"/>
              <c:y val="0"/>
            </c:manualLayout>
          </c:layout>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2"/>
          </a:solidFill>
          <a:ln>
            <a:noFill/>
          </a:ln>
          <a:effectLst/>
        </c:spPr>
        <c:dLbl>
          <c:idx val="0"/>
          <c:layout>
            <c:manualLayout>
              <c:x val="2.5000000000000001E-2"/>
              <c:y val="9.2592592592592587E-3"/>
            </c:manualLayout>
          </c:layout>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dLbl>
          <c:idx val="0"/>
          <c:layout>
            <c:manualLayout>
              <c:x val="0"/>
              <c:y val="-1.3888888888888888E-2"/>
            </c:manualLayout>
          </c:layout>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dLbl>
          <c:idx val="0"/>
          <c:layout>
            <c:manualLayout>
              <c:x val="-1.6666666666666666E-2"/>
              <c:y val="4.6296296296296294E-3"/>
            </c:manualLayout>
          </c:layout>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2"/>
          </a:solidFill>
          <a:ln>
            <a:noFill/>
          </a:ln>
          <a:effectLst/>
        </c:spPr>
        <c:dLbl>
          <c:idx val="0"/>
          <c:layout>
            <c:manualLayout>
              <c:x val="1.3888888888888838E-2"/>
              <c:y val="9.2592592592592587E-3"/>
            </c:manualLayout>
          </c:layout>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dLbl>
          <c:idx val="0"/>
          <c:layout>
            <c:manualLayout>
              <c:x val="-1.6666666666666666E-2"/>
              <c:y val="4.6296296296295444E-3"/>
            </c:manualLayout>
          </c:layout>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accent2"/>
          </a:solidFill>
          <a:ln>
            <a:noFill/>
          </a:ln>
          <a:effectLst/>
        </c:spPr>
        <c:dLbl>
          <c:idx val="0"/>
          <c:layout>
            <c:manualLayout>
              <c:x val="8.3333333333333332E-3"/>
              <c:y val="9.2592592592592587E-3"/>
            </c:manualLayout>
          </c:layout>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dLbl>
          <c:idx val="0"/>
          <c:layout>
            <c:manualLayout>
              <c:x val="-1.6666666666666673E-2"/>
              <c:y val="-8.4875562720133283E-17"/>
            </c:manualLayout>
          </c:layout>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dLbl>
          <c:idx val="0"/>
          <c:layout>
            <c:manualLayout>
              <c:x val="-1.6666666666666673E-2"/>
              <c:y val="-8.4875562720133283E-17"/>
            </c:manualLayout>
          </c:layout>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dLbl>
          <c:idx val="0"/>
          <c:layout>
            <c:manualLayout>
              <c:x val="-1.6666666666666666E-2"/>
              <c:y val="4.6296296296295444E-3"/>
            </c:manualLayout>
          </c:layout>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dLbl>
          <c:idx val="0"/>
          <c:layout>
            <c:manualLayout>
              <c:x val="-1.6666666666666666E-2"/>
              <c:y val="4.6296296296296294E-3"/>
            </c:manualLayout>
          </c:layout>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5"/>
        <c:spPr>
          <a:solidFill>
            <a:schemeClr val="accent1"/>
          </a:solidFill>
          <a:ln>
            <a:noFill/>
          </a:ln>
          <a:effectLst/>
        </c:spPr>
        <c:dLbl>
          <c:idx val="0"/>
          <c:layout>
            <c:manualLayout>
              <c:x val="0"/>
              <c:y val="-1.3888888888888888E-2"/>
            </c:manualLayout>
          </c:layout>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6"/>
        <c:spPr>
          <a:solidFill>
            <a:schemeClr val="accent1"/>
          </a:solidFill>
          <a:ln>
            <a:noFill/>
          </a:ln>
          <a:effectLst/>
        </c:spPr>
        <c:marker>
          <c:symbol val="none"/>
        </c:marker>
        <c:dLbl>
          <c:idx val="0"/>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7"/>
        <c:spPr>
          <a:solidFill>
            <a:schemeClr val="accent2"/>
          </a:solidFill>
          <a:ln>
            <a:noFill/>
          </a:ln>
          <a:effectLst/>
        </c:spPr>
        <c:dLbl>
          <c:idx val="0"/>
          <c:layout>
            <c:manualLayout>
              <c:x val="8.3333333333333332E-3"/>
              <c:y val="9.2592592592592587E-3"/>
            </c:manualLayout>
          </c:layout>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8"/>
        <c:spPr>
          <a:solidFill>
            <a:schemeClr val="accent2"/>
          </a:solidFill>
          <a:ln>
            <a:noFill/>
          </a:ln>
          <a:effectLst/>
        </c:spPr>
        <c:dLbl>
          <c:idx val="0"/>
          <c:layout>
            <c:manualLayout>
              <c:x val="1.3888888888888838E-2"/>
              <c:y val="9.2592592592592587E-3"/>
            </c:manualLayout>
          </c:layout>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9"/>
        <c:spPr>
          <a:solidFill>
            <a:schemeClr val="accent2"/>
          </a:solidFill>
          <a:ln>
            <a:noFill/>
          </a:ln>
          <a:effectLst/>
        </c:spPr>
        <c:dLbl>
          <c:idx val="0"/>
          <c:layout>
            <c:manualLayout>
              <c:x val="1.9444444444444445E-2"/>
              <c:y val="1.3888888888888888E-2"/>
            </c:manualLayout>
          </c:layout>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0"/>
        <c:spPr>
          <a:solidFill>
            <a:schemeClr val="accent2"/>
          </a:solidFill>
          <a:ln>
            <a:noFill/>
          </a:ln>
          <a:effectLst/>
        </c:spPr>
        <c:dLbl>
          <c:idx val="0"/>
          <c:layout>
            <c:manualLayout>
              <c:x val="2.5000000000000001E-2"/>
              <c:y val="9.2592592592592587E-3"/>
            </c:manualLayout>
          </c:layout>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1"/>
        <c:spPr>
          <a:solidFill>
            <a:schemeClr val="accent2"/>
          </a:solidFill>
          <a:ln>
            <a:noFill/>
          </a:ln>
          <a:effectLst/>
        </c:spPr>
        <c:dLbl>
          <c:idx val="0"/>
          <c:layout>
            <c:manualLayout>
              <c:x val="3.3333333333333333E-2"/>
              <c:y val="0"/>
            </c:manualLayout>
          </c:layout>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2"/>
        <c:spPr>
          <a:solidFill>
            <a:schemeClr val="accent1"/>
          </a:solidFill>
          <a:ln>
            <a:noFill/>
          </a:ln>
          <a:effectLst/>
        </c:spPr>
        <c:marker>
          <c:symbol val="none"/>
        </c:marker>
        <c:dLbl>
          <c:idx val="0"/>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3"/>
        <c:spPr>
          <a:solidFill>
            <a:schemeClr val="accent1"/>
          </a:solidFill>
          <a:ln>
            <a:noFill/>
          </a:ln>
          <a:effectLst/>
        </c:spPr>
        <c:dLbl>
          <c:idx val="0"/>
          <c:layout>
            <c:manualLayout>
              <c:x val="-1.6666666666666673E-2"/>
              <c:y val="-8.4875562720133283E-17"/>
            </c:manualLayout>
          </c:layout>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4"/>
        <c:spPr>
          <a:solidFill>
            <a:schemeClr val="accent1"/>
          </a:solidFill>
          <a:ln>
            <a:noFill/>
          </a:ln>
          <a:effectLst/>
        </c:spPr>
        <c:dLbl>
          <c:idx val="0"/>
          <c:layout>
            <c:manualLayout>
              <c:x val="-1.6666666666666666E-2"/>
              <c:y val="4.6296296296295444E-3"/>
            </c:manualLayout>
          </c:layout>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5"/>
        <c:spPr>
          <a:solidFill>
            <a:schemeClr val="accent1"/>
          </a:solidFill>
          <a:ln>
            <a:noFill/>
          </a:ln>
          <a:effectLst/>
        </c:spPr>
        <c:dLbl>
          <c:idx val="0"/>
          <c:layout>
            <c:manualLayout>
              <c:x val="-1.6666666666666666E-2"/>
              <c:y val="4.6296296296296294E-3"/>
            </c:manualLayout>
          </c:layout>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6"/>
        <c:spPr>
          <a:solidFill>
            <a:schemeClr val="accent1"/>
          </a:solidFill>
          <a:ln>
            <a:noFill/>
          </a:ln>
          <a:effectLst/>
        </c:spPr>
        <c:dLbl>
          <c:idx val="0"/>
          <c:layout>
            <c:manualLayout>
              <c:x val="0"/>
              <c:y val="-1.3888888888888888E-2"/>
            </c:manualLayout>
          </c:layout>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7"/>
        <c:spPr>
          <a:solidFill>
            <a:schemeClr val="accent1"/>
          </a:solidFill>
          <a:ln>
            <a:noFill/>
          </a:ln>
          <a:effectLst/>
        </c:spPr>
        <c:marker>
          <c:symbol val="none"/>
        </c:marker>
        <c:dLbl>
          <c:idx val="0"/>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8"/>
        <c:spPr>
          <a:solidFill>
            <a:schemeClr val="accent2"/>
          </a:solidFill>
          <a:ln>
            <a:noFill/>
          </a:ln>
          <a:effectLst/>
        </c:spPr>
        <c:dLbl>
          <c:idx val="0"/>
          <c:layout>
            <c:manualLayout>
              <c:x val="8.3333333333333332E-3"/>
              <c:y val="9.2592592592592587E-3"/>
            </c:manualLayout>
          </c:layout>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9"/>
        <c:spPr>
          <a:solidFill>
            <a:schemeClr val="accent2"/>
          </a:solidFill>
          <a:ln>
            <a:noFill/>
          </a:ln>
          <a:effectLst/>
        </c:spPr>
        <c:dLbl>
          <c:idx val="0"/>
          <c:layout>
            <c:manualLayout>
              <c:x val="1.3888888888888838E-2"/>
              <c:y val="9.2592592592592587E-3"/>
            </c:manualLayout>
          </c:layout>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0"/>
        <c:spPr>
          <a:solidFill>
            <a:schemeClr val="accent2"/>
          </a:solidFill>
          <a:ln>
            <a:noFill/>
          </a:ln>
          <a:effectLst/>
        </c:spPr>
        <c:dLbl>
          <c:idx val="0"/>
          <c:layout>
            <c:manualLayout>
              <c:x val="1.9444444444444445E-2"/>
              <c:y val="1.3888888888888888E-2"/>
            </c:manualLayout>
          </c:layout>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1"/>
        <c:spPr>
          <a:solidFill>
            <a:schemeClr val="accent2"/>
          </a:solidFill>
          <a:ln>
            <a:noFill/>
          </a:ln>
          <a:effectLst/>
        </c:spPr>
        <c:dLbl>
          <c:idx val="0"/>
          <c:layout>
            <c:manualLayout>
              <c:x val="2.5000000000000001E-2"/>
              <c:y val="9.2592592592592587E-3"/>
            </c:manualLayout>
          </c:layout>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2"/>
        <c:spPr>
          <a:solidFill>
            <a:schemeClr val="accent2"/>
          </a:solidFill>
          <a:ln>
            <a:noFill/>
          </a:ln>
          <a:effectLst/>
        </c:spPr>
        <c:dLbl>
          <c:idx val="0"/>
          <c:layout>
            <c:manualLayout>
              <c:x val="3.3333333333333333E-2"/>
              <c:y val="0"/>
            </c:manualLayout>
          </c:layout>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ej_ing2024!$C$25</c:f>
              <c:strCache>
                <c:ptCount val="1"/>
                <c:pt idx="0">
                  <c:v>Apropiac_definitiva</c:v>
                </c:pt>
              </c:strCache>
            </c:strRef>
          </c:tx>
          <c:spPr>
            <a:solidFill>
              <a:srgbClr val="9BBB59">
                <a:lumMod val="75000"/>
              </a:srgbClr>
            </a:solidFill>
            <a:ln>
              <a:noFill/>
            </a:ln>
            <a:effectLst/>
          </c:spPr>
          <c:invertIfNegative val="0"/>
          <c:dPt>
            <c:idx val="0"/>
            <c:invertIfNegative val="0"/>
            <c:bubble3D val="0"/>
            <c:spPr>
              <a:solidFill>
                <a:srgbClr val="9BBB59">
                  <a:lumMod val="75000"/>
                </a:srgbClr>
              </a:solidFill>
              <a:ln>
                <a:noFill/>
              </a:ln>
              <a:effectLst/>
            </c:spPr>
            <c:extLst>
              <c:ext xmlns:c16="http://schemas.microsoft.com/office/drawing/2014/chart" uri="{C3380CC4-5D6E-409C-BE32-E72D297353CC}">
                <c16:uniqueId val="{00000001-C019-4BFB-814F-FD4E75C42314}"/>
              </c:ext>
            </c:extLst>
          </c:dPt>
          <c:dPt>
            <c:idx val="1"/>
            <c:invertIfNegative val="0"/>
            <c:bubble3D val="0"/>
            <c:spPr>
              <a:solidFill>
                <a:srgbClr val="9BBB59">
                  <a:lumMod val="75000"/>
                </a:srgbClr>
              </a:solidFill>
              <a:ln>
                <a:noFill/>
              </a:ln>
              <a:effectLst/>
            </c:spPr>
            <c:extLst>
              <c:ext xmlns:c16="http://schemas.microsoft.com/office/drawing/2014/chart" uri="{C3380CC4-5D6E-409C-BE32-E72D297353CC}">
                <c16:uniqueId val="{00000003-C019-4BFB-814F-FD4E75C42314}"/>
              </c:ext>
            </c:extLst>
          </c:dPt>
          <c:dPt>
            <c:idx val="2"/>
            <c:invertIfNegative val="0"/>
            <c:bubble3D val="0"/>
            <c:spPr>
              <a:solidFill>
                <a:srgbClr val="9BBB59">
                  <a:lumMod val="75000"/>
                </a:srgbClr>
              </a:solidFill>
              <a:ln>
                <a:noFill/>
              </a:ln>
              <a:effectLst/>
            </c:spPr>
            <c:extLst>
              <c:ext xmlns:c16="http://schemas.microsoft.com/office/drawing/2014/chart" uri="{C3380CC4-5D6E-409C-BE32-E72D297353CC}">
                <c16:uniqueId val="{00000005-C019-4BFB-814F-FD4E75C42314}"/>
              </c:ext>
            </c:extLst>
          </c:dPt>
          <c:dPt>
            <c:idx val="3"/>
            <c:invertIfNegative val="0"/>
            <c:bubble3D val="0"/>
            <c:spPr>
              <a:solidFill>
                <a:srgbClr val="9BBB59">
                  <a:lumMod val="75000"/>
                </a:srgbClr>
              </a:solidFill>
              <a:ln>
                <a:noFill/>
              </a:ln>
              <a:effectLst/>
            </c:spPr>
            <c:extLst>
              <c:ext xmlns:c16="http://schemas.microsoft.com/office/drawing/2014/chart" uri="{C3380CC4-5D6E-409C-BE32-E72D297353CC}">
                <c16:uniqueId val="{00000007-C019-4BFB-814F-FD4E75C42314}"/>
              </c:ext>
            </c:extLst>
          </c:dPt>
          <c:dLbls>
            <c:dLbl>
              <c:idx val="0"/>
              <c:layout>
                <c:manualLayout>
                  <c:x val="-1.6666666666666673E-2"/>
                  <c:y val="-8.4875562720133283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019-4BFB-814F-FD4E75C42314}"/>
                </c:ext>
              </c:extLst>
            </c:dLbl>
            <c:dLbl>
              <c:idx val="1"/>
              <c:layout>
                <c:manualLayout>
                  <c:x val="-1.6666666666666666E-2"/>
                  <c:y val="4.629629629629544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019-4BFB-814F-FD4E75C42314}"/>
                </c:ext>
              </c:extLst>
            </c:dLbl>
            <c:dLbl>
              <c:idx val="2"/>
              <c:layout>
                <c:manualLayout>
                  <c:x val="-1.6666666666666666E-2"/>
                  <c:y val="4.629629629629629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019-4BFB-814F-FD4E75C42314}"/>
                </c:ext>
              </c:extLst>
            </c:dLbl>
            <c:dLbl>
              <c:idx val="3"/>
              <c:layout>
                <c:manualLayout>
                  <c:x val="0"/>
                  <c:y val="-1.388888888888888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019-4BFB-814F-FD4E75C42314}"/>
                </c:ext>
              </c:extLst>
            </c:dLbl>
            <c:numFmt formatCode="#,###,," sourceLinked="0"/>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ej_ing2024!$B$26:$B$31</c:f>
              <c:strCache>
                <c:ptCount val="5"/>
                <c:pt idx="0">
                  <c:v>Arrendamientos</c:v>
                </c:pt>
                <c:pt idx="1">
                  <c:v>fondos_comunes</c:v>
                </c:pt>
                <c:pt idx="2">
                  <c:v>INC</c:v>
                </c:pt>
                <c:pt idx="3">
                  <c:v>ord12</c:v>
                </c:pt>
                <c:pt idx="4">
                  <c:v>transferencias</c:v>
                </c:pt>
              </c:strCache>
            </c:strRef>
          </c:cat>
          <c:val>
            <c:numRef>
              <c:f>ej_ing2024!$C$26:$C$31</c:f>
              <c:numCache>
                <c:formatCode>#,##0</c:formatCode>
                <c:ptCount val="5"/>
                <c:pt idx="0">
                  <c:v>163384349</c:v>
                </c:pt>
                <c:pt idx="1">
                  <c:v>3145207686</c:v>
                </c:pt>
                <c:pt idx="2">
                  <c:v>1316302216</c:v>
                </c:pt>
                <c:pt idx="3">
                  <c:v>2417518399</c:v>
                </c:pt>
                <c:pt idx="4">
                  <c:v>25249692689</c:v>
                </c:pt>
              </c:numCache>
            </c:numRef>
          </c:val>
          <c:extLst>
            <c:ext xmlns:c16="http://schemas.microsoft.com/office/drawing/2014/chart" uri="{C3380CC4-5D6E-409C-BE32-E72D297353CC}">
              <c16:uniqueId val="{00000008-C019-4BFB-814F-FD4E75C42314}"/>
            </c:ext>
          </c:extLst>
        </c:ser>
        <c:ser>
          <c:idx val="1"/>
          <c:order val="1"/>
          <c:tx>
            <c:strRef>
              <c:f>ej_ing2024!$D$25</c:f>
              <c:strCache>
                <c:ptCount val="1"/>
                <c:pt idx="0">
                  <c:v>Recaudo</c:v>
                </c:pt>
              </c:strCache>
            </c:strRef>
          </c:tx>
          <c:spPr>
            <a:solidFill>
              <a:srgbClr val="0F5D27"/>
            </a:solidFill>
            <a:ln>
              <a:noFill/>
            </a:ln>
            <a:effectLst/>
          </c:spPr>
          <c:invertIfNegative val="0"/>
          <c:dPt>
            <c:idx val="0"/>
            <c:invertIfNegative val="0"/>
            <c:bubble3D val="0"/>
            <c:spPr>
              <a:solidFill>
                <a:srgbClr val="0F5D27"/>
              </a:solidFill>
              <a:ln>
                <a:noFill/>
              </a:ln>
              <a:effectLst/>
            </c:spPr>
            <c:extLst>
              <c:ext xmlns:c16="http://schemas.microsoft.com/office/drawing/2014/chart" uri="{C3380CC4-5D6E-409C-BE32-E72D297353CC}">
                <c16:uniqueId val="{0000000A-C019-4BFB-814F-FD4E75C42314}"/>
              </c:ext>
            </c:extLst>
          </c:dPt>
          <c:dPt>
            <c:idx val="1"/>
            <c:invertIfNegative val="0"/>
            <c:bubble3D val="0"/>
            <c:spPr>
              <a:solidFill>
                <a:srgbClr val="0F5D27"/>
              </a:solidFill>
              <a:ln>
                <a:noFill/>
              </a:ln>
              <a:effectLst/>
            </c:spPr>
            <c:extLst>
              <c:ext xmlns:c16="http://schemas.microsoft.com/office/drawing/2014/chart" uri="{C3380CC4-5D6E-409C-BE32-E72D297353CC}">
                <c16:uniqueId val="{0000000C-C019-4BFB-814F-FD4E75C42314}"/>
              </c:ext>
            </c:extLst>
          </c:dPt>
          <c:dPt>
            <c:idx val="2"/>
            <c:invertIfNegative val="0"/>
            <c:bubble3D val="0"/>
            <c:spPr>
              <a:solidFill>
                <a:srgbClr val="0F5D27"/>
              </a:solidFill>
              <a:ln>
                <a:noFill/>
              </a:ln>
              <a:effectLst/>
            </c:spPr>
            <c:extLst>
              <c:ext xmlns:c16="http://schemas.microsoft.com/office/drawing/2014/chart" uri="{C3380CC4-5D6E-409C-BE32-E72D297353CC}">
                <c16:uniqueId val="{0000000E-C019-4BFB-814F-FD4E75C42314}"/>
              </c:ext>
            </c:extLst>
          </c:dPt>
          <c:dPt>
            <c:idx val="3"/>
            <c:invertIfNegative val="0"/>
            <c:bubble3D val="0"/>
            <c:spPr>
              <a:solidFill>
                <a:srgbClr val="0F5D27"/>
              </a:solidFill>
              <a:ln>
                <a:noFill/>
              </a:ln>
              <a:effectLst/>
            </c:spPr>
            <c:extLst>
              <c:ext xmlns:c16="http://schemas.microsoft.com/office/drawing/2014/chart" uri="{C3380CC4-5D6E-409C-BE32-E72D297353CC}">
                <c16:uniqueId val="{00000010-C019-4BFB-814F-FD4E75C42314}"/>
              </c:ext>
            </c:extLst>
          </c:dPt>
          <c:dPt>
            <c:idx val="4"/>
            <c:invertIfNegative val="0"/>
            <c:bubble3D val="0"/>
            <c:spPr>
              <a:solidFill>
                <a:srgbClr val="0F5D27"/>
              </a:solidFill>
              <a:ln>
                <a:noFill/>
              </a:ln>
              <a:effectLst/>
            </c:spPr>
            <c:extLst>
              <c:ext xmlns:c16="http://schemas.microsoft.com/office/drawing/2014/chart" uri="{C3380CC4-5D6E-409C-BE32-E72D297353CC}">
                <c16:uniqueId val="{00000012-C019-4BFB-814F-FD4E75C42314}"/>
              </c:ext>
            </c:extLst>
          </c:dPt>
          <c:dLbls>
            <c:dLbl>
              <c:idx val="0"/>
              <c:layout>
                <c:manualLayout>
                  <c:x val="8.3333333333333332E-3"/>
                  <c:y val="9.259259259259258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019-4BFB-814F-FD4E75C42314}"/>
                </c:ext>
              </c:extLst>
            </c:dLbl>
            <c:dLbl>
              <c:idx val="1"/>
              <c:layout>
                <c:manualLayout>
                  <c:x val="1.3888888888888838E-2"/>
                  <c:y val="9.259259259259258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019-4BFB-814F-FD4E75C42314}"/>
                </c:ext>
              </c:extLst>
            </c:dLbl>
            <c:dLbl>
              <c:idx val="2"/>
              <c:layout>
                <c:manualLayout>
                  <c:x val="1.9444444444444445E-2"/>
                  <c:y val="1.388888888888888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019-4BFB-814F-FD4E75C42314}"/>
                </c:ext>
              </c:extLst>
            </c:dLbl>
            <c:dLbl>
              <c:idx val="3"/>
              <c:layout>
                <c:manualLayout>
                  <c:x val="2.5000000000000001E-2"/>
                  <c:y val="9.259259259259258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C019-4BFB-814F-FD4E75C42314}"/>
                </c:ext>
              </c:extLst>
            </c:dLbl>
            <c:dLbl>
              <c:idx val="4"/>
              <c:layout>
                <c:manualLayout>
                  <c:x val="3.3333333333333333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C019-4BFB-814F-FD4E75C42314}"/>
                </c:ext>
              </c:extLst>
            </c:dLbl>
            <c:numFmt formatCode="#,###,," sourceLinked="0"/>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ej_ing2024!$B$26:$B$31</c:f>
              <c:strCache>
                <c:ptCount val="5"/>
                <c:pt idx="0">
                  <c:v>Arrendamientos</c:v>
                </c:pt>
                <c:pt idx="1">
                  <c:v>fondos_comunes</c:v>
                </c:pt>
                <c:pt idx="2">
                  <c:v>INC</c:v>
                </c:pt>
                <c:pt idx="3">
                  <c:v>ord12</c:v>
                </c:pt>
                <c:pt idx="4">
                  <c:v>transferencias</c:v>
                </c:pt>
              </c:strCache>
            </c:strRef>
          </c:cat>
          <c:val>
            <c:numRef>
              <c:f>ej_ing2024!$D$26:$D$31</c:f>
              <c:numCache>
                <c:formatCode>#,##0</c:formatCode>
                <c:ptCount val="5"/>
                <c:pt idx="0">
                  <c:v>131623313</c:v>
                </c:pt>
                <c:pt idx="1">
                  <c:v>3145207686</c:v>
                </c:pt>
                <c:pt idx="2">
                  <c:v>1316302216</c:v>
                </c:pt>
                <c:pt idx="3">
                  <c:v>2408923435</c:v>
                </c:pt>
                <c:pt idx="4">
                  <c:v>23582917230</c:v>
                </c:pt>
              </c:numCache>
            </c:numRef>
          </c:val>
          <c:extLst>
            <c:ext xmlns:c16="http://schemas.microsoft.com/office/drawing/2014/chart" uri="{C3380CC4-5D6E-409C-BE32-E72D297353CC}">
              <c16:uniqueId val="{00000013-C019-4BFB-814F-FD4E75C42314}"/>
            </c:ext>
          </c:extLst>
        </c:ser>
        <c:dLbls>
          <c:dLblPos val="outEnd"/>
          <c:showLegendKey val="0"/>
          <c:showVal val="1"/>
          <c:showCatName val="0"/>
          <c:showSerName val="0"/>
          <c:showPercent val="0"/>
          <c:showBubbleSize val="0"/>
        </c:dLbls>
        <c:gapWidth val="219"/>
        <c:overlap val="-27"/>
        <c:axId val="1525483024"/>
        <c:axId val="1525483504"/>
      </c:barChart>
      <c:catAx>
        <c:axId val="1525483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O"/>
          </a:p>
        </c:txPr>
        <c:crossAx val="1525483504"/>
        <c:crosses val="autoZero"/>
        <c:auto val="1"/>
        <c:lblAlgn val="ctr"/>
        <c:lblOffset val="100"/>
        <c:noMultiLvlLbl val="0"/>
      </c:catAx>
      <c:valAx>
        <c:axId val="1525483504"/>
        <c:scaling>
          <c:orientation val="minMax"/>
        </c:scaling>
        <c:delete val="1"/>
        <c:axPos val="l"/>
        <c:numFmt formatCode="#,##0" sourceLinked="1"/>
        <c:majorTickMark val="none"/>
        <c:minorTickMark val="none"/>
        <c:tickLblPos val="nextTo"/>
        <c:crossAx val="1525483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Hoja1!$G$74</c:f>
              <c:strCache>
                <c:ptCount val="1"/>
                <c:pt idx="0">
                  <c:v>Con respuesta dentro de los términos</c:v>
                </c:pt>
              </c:strCache>
            </c:strRef>
          </c:tx>
          <c:spPr>
            <a:solidFill>
              <a:schemeClr val="accent1"/>
            </a:solidFill>
            <a:ln>
              <a:noFill/>
            </a:ln>
            <a:effectLst/>
            <a:sp3d/>
          </c:spPr>
          <c:invertIfNegative val="0"/>
          <c:dLbls>
            <c:dLbl>
              <c:idx val="0"/>
              <c:layout>
                <c:manualLayout>
                  <c:x val="2.7777777777777779E-3"/>
                  <c:y val="-3.70370370370370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797-4815-9112-227EB69874EB}"/>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Hoja1!$H$74:$K$74</c:f>
              <c:numCache>
                <c:formatCode>General</c:formatCode>
                <c:ptCount val="1"/>
                <c:pt idx="0">
                  <c:v>675</c:v>
                </c:pt>
              </c:numCache>
            </c:numRef>
          </c:val>
          <c:extLst>
            <c:ext xmlns:c16="http://schemas.microsoft.com/office/drawing/2014/chart" uri="{C3380CC4-5D6E-409C-BE32-E72D297353CC}">
              <c16:uniqueId val="{00000001-D797-4815-9112-227EB69874EB}"/>
            </c:ext>
          </c:extLst>
        </c:ser>
        <c:ser>
          <c:idx val="1"/>
          <c:order val="1"/>
          <c:tx>
            <c:strRef>
              <c:f>Hoja1!$G$75</c:f>
              <c:strCache>
                <c:ptCount val="1"/>
                <c:pt idx="0">
                  <c:v>Por vencer</c:v>
                </c:pt>
              </c:strCache>
            </c:strRef>
          </c:tx>
          <c:spPr>
            <a:solidFill>
              <a:schemeClr val="accent2"/>
            </a:solidFill>
            <a:ln>
              <a:noFill/>
            </a:ln>
            <a:effectLst/>
            <a:sp3d/>
          </c:spPr>
          <c:invertIfNegative val="0"/>
          <c:dLbls>
            <c:dLbl>
              <c:idx val="0"/>
              <c:layout>
                <c:manualLayout>
                  <c:x val="2.2222222222222272E-2"/>
                  <c:y val="-6.94444444444444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797-4815-9112-227EB69874EB}"/>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Hoja1!$H$75:$K$75</c:f>
              <c:numCache>
                <c:formatCode>General</c:formatCode>
                <c:ptCount val="1"/>
                <c:pt idx="0">
                  <c:v>35</c:v>
                </c:pt>
              </c:numCache>
            </c:numRef>
          </c:val>
          <c:extLst>
            <c:ext xmlns:c16="http://schemas.microsoft.com/office/drawing/2014/chart" uri="{C3380CC4-5D6E-409C-BE32-E72D297353CC}">
              <c16:uniqueId val="{00000003-D797-4815-9112-227EB69874EB}"/>
            </c:ext>
          </c:extLst>
        </c:ser>
        <c:ser>
          <c:idx val="2"/>
          <c:order val="2"/>
          <c:tx>
            <c:strRef>
              <c:f>Hoja1!$G$76</c:f>
              <c:strCache>
                <c:ptCount val="1"/>
                <c:pt idx="0">
                  <c:v>Con respuesta vencidos los términos</c:v>
                </c:pt>
              </c:strCache>
            </c:strRef>
          </c:tx>
          <c:spPr>
            <a:solidFill>
              <a:schemeClr val="accent3"/>
            </a:solidFill>
            <a:ln>
              <a:noFill/>
            </a:ln>
            <a:effectLst/>
            <a:sp3d/>
          </c:spPr>
          <c:invertIfNegative val="0"/>
          <c:dLbls>
            <c:dLbl>
              <c:idx val="0"/>
              <c:layout>
                <c:manualLayout>
                  <c:x val="3.3333333333333333E-2"/>
                  <c:y val="-3.24074074074074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797-4815-9112-227EB69874EB}"/>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Hoja1!$H$76:$K$76</c:f>
              <c:numCache>
                <c:formatCode>General</c:formatCode>
                <c:ptCount val="1"/>
                <c:pt idx="0">
                  <c:v>29</c:v>
                </c:pt>
              </c:numCache>
            </c:numRef>
          </c:val>
          <c:extLst>
            <c:ext xmlns:c16="http://schemas.microsoft.com/office/drawing/2014/chart" uri="{C3380CC4-5D6E-409C-BE32-E72D297353CC}">
              <c16:uniqueId val="{00000005-D797-4815-9112-227EB69874EB}"/>
            </c:ext>
          </c:extLst>
        </c:ser>
        <c:ser>
          <c:idx val="3"/>
          <c:order val="3"/>
          <c:tx>
            <c:strRef>
              <c:f>Hoja1!$G$77</c:f>
              <c:strCache>
                <c:ptCount val="1"/>
                <c:pt idx="0">
                  <c:v>Vencidas sin respuesta.</c:v>
                </c:pt>
              </c:strCache>
            </c:strRef>
          </c:tx>
          <c:spPr>
            <a:solidFill>
              <a:schemeClr val="accent4"/>
            </a:solidFill>
            <a:ln>
              <a:noFill/>
            </a:ln>
            <a:effectLst/>
            <a:sp3d/>
          </c:spPr>
          <c:invertIfNegative val="0"/>
          <c:dLbls>
            <c:dLbl>
              <c:idx val="0"/>
              <c:layout>
                <c:manualLayout>
                  <c:x val="2.2222222222222223E-2"/>
                  <c:y val="-4.1666666666666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797-4815-9112-227EB69874EB}"/>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Hoja1!$H$77:$K$77</c:f>
              <c:numCache>
                <c:formatCode>General</c:formatCode>
                <c:ptCount val="1"/>
                <c:pt idx="0">
                  <c:v>1</c:v>
                </c:pt>
              </c:numCache>
            </c:numRef>
          </c:val>
          <c:extLst>
            <c:ext xmlns:c16="http://schemas.microsoft.com/office/drawing/2014/chart" uri="{C3380CC4-5D6E-409C-BE32-E72D297353CC}">
              <c16:uniqueId val="{00000007-D797-4815-9112-227EB69874EB}"/>
            </c:ext>
          </c:extLst>
        </c:ser>
        <c:dLbls>
          <c:showLegendKey val="0"/>
          <c:showVal val="0"/>
          <c:showCatName val="0"/>
          <c:showSerName val="0"/>
          <c:showPercent val="0"/>
          <c:showBubbleSize val="0"/>
        </c:dLbls>
        <c:gapWidth val="150"/>
        <c:shape val="box"/>
        <c:axId val="1169273807"/>
        <c:axId val="1169283407"/>
        <c:axId val="0"/>
      </c:bar3DChart>
      <c:catAx>
        <c:axId val="1169273807"/>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O"/>
          </a:p>
        </c:txPr>
        <c:crossAx val="1169283407"/>
        <c:crosses val="autoZero"/>
        <c:auto val="1"/>
        <c:lblAlgn val="ctr"/>
        <c:lblOffset val="100"/>
        <c:noMultiLvlLbl val="0"/>
      </c:catAx>
      <c:valAx>
        <c:axId val="11692834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O"/>
          </a:p>
        </c:txPr>
        <c:crossAx val="11692738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s-CO"/>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[2024_5.Inf_gerencial_ejecucion_a_30noviembre.xlsx]ej_gas2024!TablaDinámica7</c:name>
    <c:fmtId val="-1"/>
  </c:pivotSource>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r>
              <a:rPr lang="es-MX"/>
              <a:t>(Millones COP)</a:t>
            </a:r>
            <a:endParaRPr lang="es-CO"/>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endParaRPr lang="es-CO"/>
        </a:p>
      </c:txPr>
    </c:title>
    <c:autoTitleDeleted val="0"/>
    <c:pivotFmts>
      <c:pivotFmt>
        <c:idx val="0"/>
        <c:spPr>
          <a:solidFill>
            <a:schemeClr val="accent1"/>
          </a:solidFill>
          <a:ln>
            <a:noFill/>
          </a:ln>
          <a:effectLst/>
        </c:spPr>
        <c:marker>
          <c:symbol val="none"/>
        </c:marker>
        <c:dLbl>
          <c:idx val="0"/>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ej_gas2024!$B$212</c:f>
              <c:strCache>
                <c:ptCount val="1"/>
                <c:pt idx="0">
                  <c:v>Aprop_definitiva</c:v>
                </c:pt>
              </c:strCache>
            </c:strRef>
          </c:tx>
          <c:spPr>
            <a:solidFill>
              <a:srgbClr val="9BBB59">
                <a:lumMod val="75000"/>
              </a:srgbClr>
            </a:solidFill>
            <a:ln>
              <a:noFill/>
            </a:ln>
            <a:effectLst/>
          </c:spPr>
          <c:invertIfNegative val="0"/>
          <c:dLbls>
            <c:numFmt formatCode="#,###,," sourceLinked="0"/>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ej_gas2024!$A$213:$A$215</c:f>
              <c:strCache>
                <c:ptCount val="2"/>
                <c:pt idx="0">
                  <c:v>funcionamiento</c:v>
                </c:pt>
                <c:pt idx="1">
                  <c:v>inversion</c:v>
                </c:pt>
              </c:strCache>
            </c:strRef>
          </c:cat>
          <c:val>
            <c:numRef>
              <c:f>ej_gas2024!$B$213:$B$215</c:f>
              <c:numCache>
                <c:formatCode>#,##0</c:formatCode>
                <c:ptCount val="2"/>
                <c:pt idx="0">
                  <c:v>10348879600</c:v>
                </c:pt>
                <c:pt idx="1">
                  <c:v>21943225739</c:v>
                </c:pt>
              </c:numCache>
            </c:numRef>
          </c:val>
          <c:extLst>
            <c:ext xmlns:c16="http://schemas.microsoft.com/office/drawing/2014/chart" uri="{C3380CC4-5D6E-409C-BE32-E72D297353CC}">
              <c16:uniqueId val="{00000000-401F-4368-8DA4-27B3CAC00D29}"/>
            </c:ext>
          </c:extLst>
        </c:ser>
        <c:ser>
          <c:idx val="1"/>
          <c:order val="1"/>
          <c:tx>
            <c:strRef>
              <c:f>ej_gas2024!$C$212</c:f>
              <c:strCache>
                <c:ptCount val="1"/>
                <c:pt idx="0">
                  <c:v>Ejecución_Presup</c:v>
                </c:pt>
              </c:strCache>
            </c:strRef>
          </c:tx>
          <c:spPr>
            <a:solidFill>
              <a:srgbClr val="0F5D27"/>
            </a:solidFill>
            <a:ln>
              <a:noFill/>
            </a:ln>
            <a:effectLst/>
          </c:spPr>
          <c:invertIfNegative val="0"/>
          <c:dLbls>
            <c:numFmt formatCode="#,###,," sourceLinked="0"/>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ej_gas2024!$A$213:$A$215</c:f>
              <c:strCache>
                <c:ptCount val="2"/>
                <c:pt idx="0">
                  <c:v>funcionamiento</c:v>
                </c:pt>
                <c:pt idx="1">
                  <c:v>inversion</c:v>
                </c:pt>
              </c:strCache>
            </c:strRef>
          </c:cat>
          <c:val>
            <c:numRef>
              <c:f>ej_gas2024!$C$213:$C$215</c:f>
              <c:numCache>
                <c:formatCode>#,##0</c:formatCode>
                <c:ptCount val="2"/>
                <c:pt idx="0">
                  <c:v>7591788510</c:v>
                </c:pt>
                <c:pt idx="1">
                  <c:v>18706442207</c:v>
                </c:pt>
              </c:numCache>
            </c:numRef>
          </c:val>
          <c:extLst>
            <c:ext xmlns:c16="http://schemas.microsoft.com/office/drawing/2014/chart" uri="{C3380CC4-5D6E-409C-BE32-E72D297353CC}">
              <c16:uniqueId val="{00000001-401F-4368-8DA4-27B3CAC00D29}"/>
            </c:ext>
          </c:extLst>
        </c:ser>
        <c:dLbls>
          <c:dLblPos val="outEnd"/>
          <c:showLegendKey val="0"/>
          <c:showVal val="1"/>
          <c:showCatName val="0"/>
          <c:showSerName val="0"/>
          <c:showPercent val="0"/>
          <c:showBubbleSize val="0"/>
        </c:dLbls>
        <c:gapWidth val="219"/>
        <c:overlap val="-27"/>
        <c:axId val="828119904"/>
        <c:axId val="828121344"/>
      </c:barChart>
      <c:catAx>
        <c:axId val="828119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O"/>
          </a:p>
        </c:txPr>
        <c:crossAx val="828121344"/>
        <c:crosses val="autoZero"/>
        <c:auto val="1"/>
        <c:lblAlgn val="ctr"/>
        <c:lblOffset val="100"/>
        <c:noMultiLvlLbl val="0"/>
      </c:catAx>
      <c:valAx>
        <c:axId val="828121344"/>
        <c:scaling>
          <c:orientation val="minMax"/>
        </c:scaling>
        <c:delete val="1"/>
        <c:axPos val="l"/>
        <c:numFmt formatCode="#,##0" sourceLinked="1"/>
        <c:majorTickMark val="none"/>
        <c:minorTickMark val="none"/>
        <c:tickLblPos val="nextTo"/>
        <c:crossAx val="82811990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s-CO"/>
    </a:p>
  </c:txPr>
  <c:externalData r:id="rId4">
    <c:autoUpdate val="0"/>
  </c:externalData>
  <c:userShapes r:id="rId5"/>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[2024_5.Inf_gerencial_ejecucion_a_30noviembre.xlsx]avance_PDD!TablaDinámica3</c:name>
    <c:fmtId val="-1"/>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sz="1800" baseline="0" dirty="0"/>
              <a:t>(Millones COP)</a:t>
            </a:r>
            <a:endParaRPr lang="es-CO" sz="18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ivotFmts>
      <c:pivotFmt>
        <c:idx val="0"/>
        <c:spPr>
          <a:solidFill>
            <a:schemeClr val="accent1"/>
          </a:solidFill>
          <a:ln>
            <a:noFill/>
          </a:ln>
          <a:effectLst/>
        </c:spPr>
        <c:marker>
          <c:symbol val="none"/>
        </c:marker>
        <c:dLbl>
          <c:idx val="0"/>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avance_PDD!$G$5</c:f>
              <c:strCache>
                <c:ptCount val="1"/>
                <c:pt idx="0">
                  <c:v>Aprop_definitiva</c:v>
                </c:pt>
              </c:strCache>
            </c:strRef>
          </c:tx>
          <c:spPr>
            <a:solidFill>
              <a:srgbClr val="9BBB59">
                <a:lumMod val="75000"/>
              </a:srgbClr>
            </a:solidFill>
            <a:ln>
              <a:noFill/>
            </a:ln>
            <a:effectLst/>
          </c:spPr>
          <c:invertIfNegative val="0"/>
          <c:dLbls>
            <c:numFmt formatCode="#,###,," sourceLinked="0"/>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avance_PDD!$F$6:$F$9</c:f>
              <c:strCache>
                <c:ptCount val="3"/>
                <c:pt idx="0">
                  <c:v>Cultura para vivir en un territorio diverso y en paz</c:v>
                </c:pt>
                <c:pt idx="1">
                  <c:v>Institucionalidad cultural sólida y articulada con los territorios</c:v>
                </c:pt>
                <c:pt idx="2">
                  <c:v>Reconocimiento y protección del patrimonio</c:v>
                </c:pt>
              </c:strCache>
            </c:strRef>
          </c:cat>
          <c:val>
            <c:numRef>
              <c:f>avance_PDD!$G$6:$G$9</c:f>
              <c:numCache>
                <c:formatCode>#,##0</c:formatCode>
                <c:ptCount val="3"/>
                <c:pt idx="0">
                  <c:v>19782865436</c:v>
                </c:pt>
                <c:pt idx="1">
                  <c:v>303449271</c:v>
                </c:pt>
                <c:pt idx="2">
                  <c:v>1856911032</c:v>
                </c:pt>
              </c:numCache>
            </c:numRef>
          </c:val>
          <c:extLst>
            <c:ext xmlns:c16="http://schemas.microsoft.com/office/drawing/2014/chart" uri="{C3380CC4-5D6E-409C-BE32-E72D297353CC}">
              <c16:uniqueId val="{00000000-6EBC-44D9-B23D-7E83561ADAE1}"/>
            </c:ext>
          </c:extLst>
        </c:ser>
        <c:ser>
          <c:idx val="1"/>
          <c:order val="1"/>
          <c:tx>
            <c:strRef>
              <c:f>avance_PDD!$H$5</c:f>
              <c:strCache>
                <c:ptCount val="1"/>
                <c:pt idx="0">
                  <c:v>Ejecutado.</c:v>
                </c:pt>
              </c:strCache>
            </c:strRef>
          </c:tx>
          <c:spPr>
            <a:solidFill>
              <a:srgbClr val="0F5D27"/>
            </a:solidFill>
            <a:ln>
              <a:noFill/>
            </a:ln>
            <a:effectLst/>
          </c:spPr>
          <c:invertIfNegative val="0"/>
          <c:dLbls>
            <c:numFmt formatCode="#,###,," sourceLinked="0"/>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avance_PDD!$F$6:$F$9</c:f>
              <c:strCache>
                <c:ptCount val="3"/>
                <c:pt idx="0">
                  <c:v>Cultura para vivir en un territorio diverso y en paz</c:v>
                </c:pt>
                <c:pt idx="1">
                  <c:v>Institucionalidad cultural sólida y articulada con los territorios</c:v>
                </c:pt>
                <c:pt idx="2">
                  <c:v>Reconocimiento y protección del patrimonio</c:v>
                </c:pt>
              </c:strCache>
            </c:strRef>
          </c:cat>
          <c:val>
            <c:numRef>
              <c:f>avance_PDD!$H$6:$H$9</c:f>
              <c:numCache>
                <c:formatCode>#,##0</c:formatCode>
                <c:ptCount val="3"/>
                <c:pt idx="0">
                  <c:v>17767335120</c:v>
                </c:pt>
                <c:pt idx="1">
                  <c:v>303449271</c:v>
                </c:pt>
                <c:pt idx="2">
                  <c:v>635657816</c:v>
                </c:pt>
              </c:numCache>
            </c:numRef>
          </c:val>
          <c:extLst>
            <c:ext xmlns:c16="http://schemas.microsoft.com/office/drawing/2014/chart" uri="{C3380CC4-5D6E-409C-BE32-E72D297353CC}">
              <c16:uniqueId val="{00000001-6EBC-44D9-B23D-7E83561ADAE1}"/>
            </c:ext>
          </c:extLst>
        </c:ser>
        <c:dLbls>
          <c:dLblPos val="outEnd"/>
          <c:showLegendKey val="0"/>
          <c:showVal val="1"/>
          <c:showCatName val="0"/>
          <c:showSerName val="0"/>
          <c:showPercent val="0"/>
          <c:showBubbleSize val="0"/>
        </c:dLbls>
        <c:gapWidth val="219"/>
        <c:overlap val="-27"/>
        <c:axId val="1682507936"/>
        <c:axId val="1682511296"/>
      </c:barChart>
      <c:catAx>
        <c:axId val="1682507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s-CO"/>
          </a:p>
        </c:txPr>
        <c:crossAx val="1682511296"/>
        <c:crosses val="autoZero"/>
        <c:auto val="1"/>
        <c:lblAlgn val="ctr"/>
        <c:lblOffset val="100"/>
        <c:noMultiLvlLbl val="0"/>
      </c:catAx>
      <c:valAx>
        <c:axId val="1682511296"/>
        <c:scaling>
          <c:orientation val="minMax"/>
        </c:scaling>
        <c:delete val="1"/>
        <c:axPos val="l"/>
        <c:numFmt formatCode="#,##0" sourceLinked="1"/>
        <c:majorTickMark val="none"/>
        <c:minorTickMark val="none"/>
        <c:tickLblPos val="nextTo"/>
        <c:crossAx val="1682507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[2024_5.Inf_gerencial_ejecucion_a_30noviembre.xlsx]avance_PDD!TablaDinámica2</c:name>
    <c:fmtId val="-1"/>
  </c:pivotSource>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s-MX" sz="1800" dirty="0"/>
              <a:t>(Millones</a:t>
            </a:r>
            <a:r>
              <a:rPr lang="es-MX" sz="1800" baseline="0" dirty="0"/>
              <a:t> COP)</a:t>
            </a:r>
            <a:endParaRPr lang="es-CO" sz="1800" dirty="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s-CO"/>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s-CO"/>
            </a:p>
          </c:txPr>
          <c:showLegendKey val="1"/>
          <c:showVal val="1"/>
          <c:showCatName val="1"/>
          <c:showSerName val="1"/>
          <c:showPercent val="1"/>
          <c:showBubbleSize val="1"/>
          <c:extLst>
            <c:ext xmlns:c15="http://schemas.microsoft.com/office/drawing/2012/chart" uri="{CE6537A1-D6FC-4f65-9D91-7224C49458BB}"/>
          </c:extLst>
        </c:dLbl>
      </c:pivotFmt>
      <c:pivotFmt>
        <c:idx val="3"/>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AA00C020-173A-41F4-8E9B-4D3DA8AC6E67}" type="VALUE">
                  <a:rPr lang="en-US">
                    <a:solidFill>
                      <a:schemeClr val="bg1"/>
                    </a:solidFill>
                  </a:rPr>
                  <a:pPr>
                    <a:defRPr sz="900" b="0" i="0" u="none" strike="noStrike" kern="1200" baseline="0">
                      <a:solidFill>
                        <a:schemeClr val="tx1">
                          <a:lumMod val="75000"/>
                          <a:lumOff val="25000"/>
                        </a:schemeClr>
                      </a:solidFill>
                      <a:latin typeface="+mn-lt"/>
                      <a:ea typeface="+mn-ea"/>
                      <a:cs typeface="+mn-cs"/>
                    </a:defRPr>
                  </a:pPr>
                  <a:t>[VALOR]</a:t>
                </a:fld>
                <a:endParaRPr lang="es-CO"/>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avance_PDD!$C$5</c:f>
              <c:strCache>
                <c:ptCount val="1"/>
                <c:pt idx="0">
                  <c:v>Meta cuatrienio %</c:v>
                </c:pt>
              </c:strCache>
            </c:strRef>
          </c:tx>
          <c:spPr>
            <a:solidFill>
              <a:srgbClr val="9BBB59">
                <a:lumMod val="7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avance_PDD!$B$6:$B$7</c:f>
              <c:strCache>
                <c:ptCount val="2"/>
                <c:pt idx="0">
                  <c:v>Infraestructuras de uso cultural</c:v>
                </c:pt>
                <c:pt idx="1">
                  <c:v>Tasa de cobertura municipal con beneficiarios de convocatorias públicas de las culturas, las artes y los saberes</c:v>
                </c:pt>
              </c:strCache>
            </c:strRef>
          </c:cat>
          <c:val>
            <c:numRef>
              <c:f>avance_PDD!$C$6:$C$7</c:f>
              <c:numCache>
                <c:formatCode>0.00%</c:formatCode>
                <c:ptCount val="2"/>
                <c:pt idx="0">
                  <c:v>1</c:v>
                </c:pt>
                <c:pt idx="1">
                  <c:v>1.0000000000000002</c:v>
                </c:pt>
              </c:numCache>
            </c:numRef>
          </c:val>
          <c:extLst>
            <c:ext xmlns:c16="http://schemas.microsoft.com/office/drawing/2014/chart" uri="{C3380CC4-5D6E-409C-BE32-E72D297353CC}">
              <c16:uniqueId val="{00000000-CBDA-4E31-962E-0C7C1D8757B1}"/>
            </c:ext>
          </c:extLst>
        </c:ser>
        <c:ser>
          <c:idx val="1"/>
          <c:order val="1"/>
          <c:tx>
            <c:strRef>
              <c:f>avance_PDD!$D$5</c:f>
              <c:strCache>
                <c:ptCount val="1"/>
                <c:pt idx="0">
                  <c:v>Avance</c:v>
                </c:pt>
              </c:strCache>
            </c:strRef>
          </c:tx>
          <c:spPr>
            <a:solidFill>
              <a:srgbClr val="0F5D2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avance_PDD!$B$6:$B$7</c:f>
              <c:strCache>
                <c:ptCount val="2"/>
                <c:pt idx="0">
                  <c:v>Infraestructuras de uso cultural</c:v>
                </c:pt>
                <c:pt idx="1">
                  <c:v>Tasa de cobertura municipal con beneficiarios de convocatorias públicas de las culturas, las artes y los saberes</c:v>
                </c:pt>
              </c:strCache>
            </c:strRef>
          </c:cat>
          <c:val>
            <c:numRef>
              <c:f>avance_PDD!$D$6:$D$7</c:f>
              <c:numCache>
                <c:formatCode>0.00%</c:formatCode>
                <c:ptCount val="2"/>
                <c:pt idx="0">
                  <c:v>2E-3</c:v>
                </c:pt>
                <c:pt idx="1">
                  <c:v>0.13296839743589742</c:v>
                </c:pt>
              </c:numCache>
            </c:numRef>
          </c:val>
          <c:extLst>
            <c:ext xmlns:c16="http://schemas.microsoft.com/office/drawing/2014/chart" uri="{C3380CC4-5D6E-409C-BE32-E72D297353CC}">
              <c16:uniqueId val="{00000001-CBDA-4E31-962E-0C7C1D8757B1}"/>
            </c:ext>
          </c:extLst>
        </c:ser>
        <c:dLbls>
          <c:dLblPos val="outEnd"/>
          <c:showLegendKey val="0"/>
          <c:showVal val="1"/>
          <c:showCatName val="0"/>
          <c:showSerName val="0"/>
          <c:showPercent val="0"/>
          <c:showBubbleSize val="0"/>
        </c:dLbls>
        <c:gapWidth val="219"/>
        <c:overlap val="-27"/>
        <c:axId val="1286571744"/>
        <c:axId val="1286574624"/>
      </c:barChart>
      <c:catAx>
        <c:axId val="1286571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s-CO"/>
          </a:p>
        </c:txPr>
        <c:crossAx val="1286574624"/>
        <c:crosses val="autoZero"/>
        <c:auto val="1"/>
        <c:lblAlgn val="ctr"/>
        <c:lblOffset val="100"/>
        <c:noMultiLvlLbl val="0"/>
      </c:catAx>
      <c:valAx>
        <c:axId val="1286574624"/>
        <c:scaling>
          <c:orientation val="minMax"/>
        </c:scaling>
        <c:delete val="1"/>
        <c:axPos val="l"/>
        <c:numFmt formatCode="0.00%" sourceLinked="1"/>
        <c:majorTickMark val="none"/>
        <c:minorTickMark val="none"/>
        <c:tickLblPos val="nextTo"/>
        <c:crossAx val="1286571744"/>
        <c:crosses val="autoZero"/>
        <c:crossBetween val="between"/>
      </c:valAx>
      <c:spPr>
        <a:noFill/>
        <a:ln>
          <a:noFill/>
        </a:ln>
        <a:effectLst/>
      </c:spPr>
    </c:plotArea>
    <c:legend>
      <c:legendPos val="r"/>
      <c:layout>
        <c:manualLayout>
          <c:xMode val="edge"/>
          <c:yMode val="edge"/>
          <c:x val="0.7955516626935395"/>
          <c:y val="0.37164185262868349"/>
          <c:w val="0.19589549397928313"/>
          <c:h val="0.1385280498871489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[2024_5.Inf_gerencial_ejecucion_a_30noviembre.xlsx]avance_PDD!TablaDinámica4</c:name>
    <c:fmtId val="-1"/>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aseline="0" dirty="0"/>
              <a:t>(</a:t>
            </a:r>
            <a:r>
              <a:rPr lang="en-US" sz="1800" baseline="0" dirty="0" err="1"/>
              <a:t>Millones</a:t>
            </a:r>
            <a:r>
              <a:rPr lang="en-US" sz="1800" baseline="0" dirty="0"/>
              <a:t> COP)</a:t>
            </a:r>
            <a:endParaRPr lang="en-US" sz="18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ivotFmts>
      <c:pivotFmt>
        <c:idx val="0"/>
        <c:spPr>
          <a:solidFill>
            <a:schemeClr val="accent1"/>
          </a:solidFill>
          <a:ln>
            <a:noFill/>
          </a:ln>
          <a:effectLst/>
        </c:spPr>
        <c:marker>
          <c:symbol val="none"/>
        </c:marker>
        <c:dLbl>
          <c:idx val="0"/>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avance_PDD!$C$12</c:f>
              <c:strCache>
                <c:ptCount val="1"/>
                <c:pt idx="0">
                  <c:v>Total</c:v>
                </c:pt>
              </c:strCache>
            </c:strRef>
          </c:tx>
          <c:spPr>
            <a:solidFill>
              <a:srgbClr val="0F5D27"/>
            </a:solidFill>
            <a:ln>
              <a:noFill/>
            </a:ln>
            <a:effectLst/>
          </c:spPr>
          <c:invertIfNegative val="0"/>
          <c:dLbls>
            <c:numFmt formatCode="#,###,," sourceLinked="0"/>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avance_PDD!$B$13:$B$24</c:f>
              <c:strCache>
                <c:ptCount val="11"/>
                <c:pt idx="0">
                  <c:v>Antioquia</c:v>
                </c:pt>
                <c:pt idx="1">
                  <c:v>Bajo Cauca</c:v>
                </c:pt>
                <c:pt idx="2">
                  <c:v>Magdalena Medio</c:v>
                </c:pt>
                <c:pt idx="3">
                  <c:v>Nordeste</c:v>
                </c:pt>
                <c:pt idx="4">
                  <c:v>Norte</c:v>
                </c:pt>
                <c:pt idx="5">
                  <c:v>Occidente</c:v>
                </c:pt>
                <c:pt idx="6">
                  <c:v>Oriente</c:v>
                </c:pt>
                <c:pt idx="7">
                  <c:v>Suroeste</c:v>
                </c:pt>
                <c:pt idx="8">
                  <c:v>Uraba</c:v>
                </c:pt>
                <c:pt idx="9">
                  <c:v>Valle de Aburra</c:v>
                </c:pt>
                <c:pt idx="10">
                  <c:v>DND</c:v>
                </c:pt>
              </c:strCache>
            </c:strRef>
          </c:cat>
          <c:val>
            <c:numRef>
              <c:f>avance_PDD!$C$13:$C$24</c:f>
              <c:numCache>
                <c:formatCode>#,##0</c:formatCode>
                <c:ptCount val="11"/>
                <c:pt idx="0">
                  <c:v>17152422642</c:v>
                </c:pt>
                <c:pt idx="1">
                  <c:v>27000000</c:v>
                </c:pt>
                <c:pt idx="2">
                  <c:v>124000000</c:v>
                </c:pt>
                <c:pt idx="3">
                  <c:v>105080000</c:v>
                </c:pt>
                <c:pt idx="4">
                  <c:v>159135529</c:v>
                </c:pt>
                <c:pt idx="5">
                  <c:v>85424014</c:v>
                </c:pt>
                <c:pt idx="6">
                  <c:v>390325000</c:v>
                </c:pt>
                <c:pt idx="7">
                  <c:v>232280472</c:v>
                </c:pt>
                <c:pt idx="8">
                  <c:v>178988550</c:v>
                </c:pt>
                <c:pt idx="9">
                  <c:v>251786000</c:v>
                </c:pt>
                <c:pt idx="10">
                  <c:v>0</c:v>
                </c:pt>
              </c:numCache>
            </c:numRef>
          </c:val>
          <c:extLst>
            <c:ext xmlns:c16="http://schemas.microsoft.com/office/drawing/2014/chart" uri="{C3380CC4-5D6E-409C-BE32-E72D297353CC}">
              <c16:uniqueId val="{00000000-0506-46F6-B72F-A7865029BA8A}"/>
            </c:ext>
          </c:extLst>
        </c:ser>
        <c:dLbls>
          <c:dLblPos val="outEnd"/>
          <c:showLegendKey val="0"/>
          <c:showVal val="1"/>
          <c:showCatName val="0"/>
          <c:showSerName val="0"/>
          <c:showPercent val="0"/>
          <c:showBubbleSize val="0"/>
        </c:dLbls>
        <c:gapWidth val="219"/>
        <c:overlap val="-27"/>
        <c:axId val="1664958192"/>
        <c:axId val="1664959632"/>
      </c:barChart>
      <c:catAx>
        <c:axId val="1664958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s-CO"/>
          </a:p>
        </c:txPr>
        <c:crossAx val="1664959632"/>
        <c:crosses val="autoZero"/>
        <c:auto val="1"/>
        <c:lblAlgn val="ctr"/>
        <c:lblOffset val="100"/>
        <c:noMultiLvlLbl val="0"/>
      </c:catAx>
      <c:valAx>
        <c:axId val="1664959632"/>
        <c:scaling>
          <c:orientation val="minMax"/>
        </c:scaling>
        <c:delete val="1"/>
        <c:axPos val="l"/>
        <c:numFmt formatCode="#,##0" sourceLinked="1"/>
        <c:majorTickMark val="none"/>
        <c:minorTickMark val="none"/>
        <c:tickLblPos val="nextTo"/>
        <c:crossAx val="16649581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[2024_5.Inf_gerencial_ejecucion_a_30noviembre.xlsx]avance_PDD!TablaDinámica5</c:name>
    <c:fmtId val="-1"/>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u="none" strike="noStrike" kern="1200" spc="0" baseline="0" dirty="0">
                <a:solidFill>
                  <a:sysClr val="windowText" lastClr="000000">
                    <a:lumMod val="65000"/>
                    <a:lumOff val="35000"/>
                  </a:sysClr>
                </a:solidFill>
              </a:rPr>
              <a:t>(</a:t>
            </a:r>
            <a:r>
              <a:rPr lang="en-US" sz="1800" b="0" i="0" u="none" strike="noStrike" kern="1200" spc="0" baseline="0" dirty="0" err="1">
                <a:solidFill>
                  <a:sysClr val="windowText" lastClr="000000">
                    <a:lumMod val="65000"/>
                    <a:lumOff val="35000"/>
                  </a:sysClr>
                </a:solidFill>
              </a:rPr>
              <a:t>Millones</a:t>
            </a:r>
            <a:r>
              <a:rPr lang="en-US" sz="1800" b="0" i="0" u="none" strike="noStrike" kern="1200" spc="0" baseline="0" dirty="0">
                <a:solidFill>
                  <a:sysClr val="windowText" lastClr="000000">
                    <a:lumMod val="65000"/>
                    <a:lumOff val="35000"/>
                  </a:sysClr>
                </a:solidFill>
              </a:rPr>
              <a:t> COP)</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ivotFmts>
      <c:pivotFmt>
        <c:idx val="0"/>
        <c:spPr>
          <a:solidFill>
            <a:schemeClr val="accent1"/>
          </a:solidFill>
          <a:ln>
            <a:noFill/>
          </a:ln>
          <a:effectLst/>
        </c:spPr>
        <c:marker>
          <c:symbol val="none"/>
        </c:marker>
        <c:dLbl>
          <c:idx val="0"/>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avance_PDD!$G$12</c:f>
              <c:strCache>
                <c:ptCount val="1"/>
                <c:pt idx="0">
                  <c:v>Total</c:v>
                </c:pt>
              </c:strCache>
            </c:strRef>
          </c:tx>
          <c:spPr>
            <a:solidFill>
              <a:srgbClr val="9BBB59">
                <a:lumMod val="75000"/>
              </a:srgbClr>
            </a:solidFill>
            <a:ln>
              <a:noFill/>
            </a:ln>
            <a:effectLst/>
          </c:spPr>
          <c:invertIfNegative val="0"/>
          <c:dLbls>
            <c:numFmt formatCode="#,###,," sourceLinked="0"/>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avance_PDD!$F$13:$F$22</c:f>
              <c:strCache>
                <c:ptCount val="9"/>
                <c:pt idx="0">
                  <c:v>CCLIM</c:v>
                </c:pt>
                <c:pt idx="1">
                  <c:v>DSPLZ</c:v>
                </c:pt>
                <c:pt idx="2">
                  <c:v>INDIG</c:v>
                </c:pt>
                <c:pt idx="3">
                  <c:v>IyEG</c:v>
                </c:pt>
                <c:pt idx="4">
                  <c:v>NARP</c:v>
                </c:pt>
                <c:pt idx="5">
                  <c:v>PAZ</c:v>
                </c:pt>
                <c:pt idx="6">
                  <c:v>PIIAD</c:v>
                </c:pt>
                <c:pt idx="7">
                  <c:v>VICT</c:v>
                </c:pt>
                <c:pt idx="8">
                  <c:v>N/A</c:v>
                </c:pt>
              </c:strCache>
            </c:strRef>
          </c:cat>
          <c:val>
            <c:numRef>
              <c:f>avance_PDD!$G$13:$G$22</c:f>
              <c:numCache>
                <c:formatCode>#,##0</c:formatCode>
                <c:ptCount val="9"/>
                <c:pt idx="0">
                  <c:v>0</c:v>
                </c:pt>
                <c:pt idx="1">
                  <c:v>0</c:v>
                </c:pt>
                <c:pt idx="2">
                  <c:v>0</c:v>
                </c:pt>
                <c:pt idx="3">
                  <c:v>5459540</c:v>
                </c:pt>
                <c:pt idx="4">
                  <c:v>216359089</c:v>
                </c:pt>
                <c:pt idx="5">
                  <c:v>0</c:v>
                </c:pt>
                <c:pt idx="6">
                  <c:v>0</c:v>
                </c:pt>
                <c:pt idx="7">
                  <c:v>10000000</c:v>
                </c:pt>
                <c:pt idx="8">
                  <c:v>18474623578</c:v>
                </c:pt>
              </c:numCache>
            </c:numRef>
          </c:val>
          <c:extLst>
            <c:ext xmlns:c16="http://schemas.microsoft.com/office/drawing/2014/chart" uri="{C3380CC4-5D6E-409C-BE32-E72D297353CC}">
              <c16:uniqueId val="{00000000-918C-4B93-806A-1C3285F38C49}"/>
            </c:ext>
          </c:extLst>
        </c:ser>
        <c:dLbls>
          <c:dLblPos val="outEnd"/>
          <c:showLegendKey val="0"/>
          <c:showVal val="1"/>
          <c:showCatName val="0"/>
          <c:showSerName val="0"/>
          <c:showPercent val="0"/>
          <c:showBubbleSize val="0"/>
        </c:dLbls>
        <c:gapWidth val="219"/>
        <c:overlap val="-27"/>
        <c:axId val="1282837824"/>
        <c:axId val="1282838784"/>
      </c:barChart>
      <c:catAx>
        <c:axId val="1282837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s-CO"/>
          </a:p>
        </c:txPr>
        <c:crossAx val="1282838784"/>
        <c:crosses val="autoZero"/>
        <c:auto val="1"/>
        <c:lblAlgn val="ctr"/>
        <c:lblOffset val="100"/>
        <c:noMultiLvlLbl val="0"/>
      </c:catAx>
      <c:valAx>
        <c:axId val="1282838784"/>
        <c:scaling>
          <c:orientation val="minMax"/>
        </c:scaling>
        <c:delete val="1"/>
        <c:axPos val="l"/>
        <c:numFmt formatCode="#,##0" sourceLinked="1"/>
        <c:majorTickMark val="none"/>
        <c:minorTickMark val="none"/>
        <c:tickLblPos val="nextTo"/>
        <c:crossAx val="1282837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[2024_5.Inf_gerencial_ejecucion_a_30noviembre.xlsx]ejec_orient_result_cuatri!TablaDinámica20</c:name>
    <c:fmtId val="52"/>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baseline="0"/>
              <a:t>(Millones COP)</a:t>
            </a:r>
            <a:endParaRPr lang="es-CO"/>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ivotFmts>
      <c:pivotFmt>
        <c:idx val="0"/>
        <c:spPr>
          <a:solidFill>
            <a:schemeClr val="accent6">
              <a:lumMod val="50000"/>
            </a:schemeClr>
          </a:solidFill>
          <a:ln w="47625">
            <a:solidFill>
              <a:schemeClr val="accent6">
                <a:lumMod val="50000"/>
              </a:schemeClr>
            </a:solidFill>
          </a:ln>
          <a:effectLst/>
        </c:spPr>
        <c:marker>
          <c:symbol val="none"/>
        </c:marker>
      </c:pivotFmt>
      <c:pivotFmt>
        <c:idx val="1"/>
        <c:spPr>
          <a:solidFill>
            <a:srgbClr val="92D050"/>
          </a:solidFill>
          <a:ln>
            <a:noFill/>
          </a:ln>
          <a:effectLst/>
        </c:spPr>
        <c:marker>
          <c:symbol val="none"/>
        </c:marker>
      </c:pivotFmt>
      <c:pivotFmt>
        <c:idx val="2"/>
        <c:spPr>
          <a:solidFill>
            <a:schemeClr val="accent6">
              <a:lumMod val="50000"/>
            </a:schemeClr>
          </a:solidFill>
          <a:ln w="47625">
            <a:solidFill>
              <a:schemeClr val="accent6">
                <a:lumMod val="50000"/>
              </a:schemeClr>
            </a:solidFill>
          </a:ln>
          <a:effectLst/>
        </c:spPr>
      </c:pivotFmt>
      <c:pivotFmt>
        <c:idx val="3"/>
        <c:spPr>
          <a:solidFill>
            <a:srgbClr val="92D050"/>
          </a:solidFill>
          <a:ln>
            <a:noFill/>
          </a:ln>
          <a:effectLst/>
        </c:spPr>
      </c:pivotFmt>
      <c:pivotFmt>
        <c:idx val="4"/>
        <c:spPr>
          <a:solidFill>
            <a:srgbClr val="92D050"/>
          </a:solidFill>
          <a:ln>
            <a:noFill/>
          </a:ln>
          <a:effectLst/>
        </c:spPr>
      </c:pivotFmt>
      <c:pivotFmt>
        <c:idx val="5"/>
        <c:spPr>
          <a:solidFill>
            <a:srgbClr val="92D050"/>
          </a:solidFill>
          <a:ln>
            <a:noFill/>
          </a:ln>
          <a:effectLst/>
        </c:spPr>
      </c:pivotFmt>
      <c:pivotFmt>
        <c:idx val="6"/>
        <c:spPr>
          <a:solidFill>
            <a:schemeClr val="accent6">
              <a:lumMod val="50000"/>
            </a:schemeClr>
          </a:solidFill>
          <a:ln w="47625">
            <a:solidFill>
              <a:schemeClr val="accent6">
                <a:lumMod val="50000"/>
              </a:schemeClr>
            </a:solidFill>
          </a:ln>
          <a:effectLst/>
        </c:spPr>
      </c:pivotFmt>
      <c:pivotFmt>
        <c:idx val="7"/>
        <c:spPr>
          <a:solidFill>
            <a:srgbClr val="92D050"/>
          </a:solidFill>
          <a:ln>
            <a:noFill/>
          </a:ln>
          <a:effectLst/>
        </c:spPr>
      </c:pivotFmt>
      <c:pivotFmt>
        <c:idx val="8"/>
        <c:spPr>
          <a:solidFill>
            <a:schemeClr val="bg1"/>
          </a:solidFill>
          <a:ln>
            <a:solidFill>
              <a:schemeClr val="accent6">
                <a:lumMod val="50000"/>
              </a:schemeClr>
            </a:solidFill>
          </a:ln>
          <a:effectLst/>
        </c:spPr>
        <c:marker>
          <c:symbol val="none"/>
        </c:marker>
      </c:pivotFmt>
      <c:pivotFmt>
        <c:idx val="9"/>
        <c:spPr>
          <a:solidFill>
            <a:schemeClr val="bg1"/>
          </a:solidFill>
          <a:ln>
            <a:solidFill>
              <a:schemeClr val="accent6">
                <a:lumMod val="50000"/>
              </a:schemeClr>
            </a:solidFill>
          </a:ln>
          <a:effectLst/>
        </c:spPr>
      </c:pivotFmt>
      <c:pivotFmt>
        <c:idx val="10"/>
        <c:spPr>
          <a:solidFill>
            <a:srgbClr val="92D050"/>
          </a:solidFill>
          <a:ln>
            <a:noFill/>
          </a:ln>
          <a:effectLst/>
        </c:spPr>
      </c:pivotFmt>
      <c:pivotFmt>
        <c:idx val="11"/>
        <c:spPr>
          <a:solidFill>
            <a:srgbClr val="92D050"/>
          </a:solidFill>
          <a:ln>
            <a:noFill/>
          </a:ln>
          <a:effectLst/>
        </c:spPr>
      </c:pivotFmt>
      <c:pivotFmt>
        <c:idx val="12"/>
        <c:spPr>
          <a:solidFill>
            <a:srgbClr val="92D050"/>
          </a:solidFill>
          <a:ln>
            <a:noFill/>
          </a:ln>
          <a:effectLst/>
        </c:spPr>
      </c:pivotFmt>
      <c:pivotFmt>
        <c:idx val="13"/>
        <c:spPr>
          <a:solidFill>
            <a:srgbClr val="92D050"/>
          </a:solidFill>
          <a:ln>
            <a:noFill/>
          </a:ln>
          <a:effectLst/>
        </c:spPr>
      </c:pivotFmt>
      <c:pivotFmt>
        <c:idx val="14"/>
        <c:spPr>
          <a:solidFill>
            <a:srgbClr val="92D050"/>
          </a:solidFill>
          <a:ln>
            <a:noFill/>
          </a:ln>
          <a:effectLst/>
        </c:spPr>
      </c:pivotFmt>
      <c:pivotFmt>
        <c:idx val="15"/>
        <c:spPr>
          <a:solidFill>
            <a:srgbClr val="92D050"/>
          </a:solidFill>
          <a:ln>
            <a:noFill/>
          </a:ln>
          <a:effectLst/>
        </c:spPr>
      </c:pivotFmt>
      <c:pivotFmt>
        <c:idx val="16"/>
        <c:spPr>
          <a:solidFill>
            <a:srgbClr val="92D050"/>
          </a:solidFill>
          <a:ln>
            <a:noFill/>
          </a:ln>
          <a:effectLst/>
        </c:spPr>
      </c:pivotFmt>
      <c:pivotFmt>
        <c:idx val="17"/>
        <c:spPr>
          <a:solidFill>
            <a:srgbClr val="92D050"/>
          </a:solidFill>
          <a:ln>
            <a:noFill/>
          </a:ln>
          <a:effectLst/>
        </c:spPr>
      </c:pivotFmt>
      <c:pivotFmt>
        <c:idx val="18"/>
        <c:spPr>
          <a:solidFill>
            <a:srgbClr val="92D050"/>
          </a:solidFill>
          <a:ln>
            <a:noFill/>
          </a:ln>
          <a:effectLst/>
        </c:spPr>
      </c:pivotFmt>
      <c:pivotFmt>
        <c:idx val="19"/>
        <c:spPr>
          <a:solidFill>
            <a:srgbClr val="92D050"/>
          </a:solidFill>
          <a:ln>
            <a:noFill/>
          </a:ln>
          <a:effectLst/>
        </c:spPr>
      </c:pivotFmt>
      <c:pivotFmt>
        <c:idx val="20"/>
        <c:spPr>
          <a:solidFill>
            <a:schemeClr val="bg1"/>
          </a:solidFill>
          <a:ln>
            <a:solidFill>
              <a:schemeClr val="accent6">
                <a:lumMod val="50000"/>
              </a:schemeClr>
            </a:solidFill>
          </a:ln>
          <a:effectLst/>
        </c:spPr>
      </c:pivotFmt>
      <c:pivotFmt>
        <c:idx val="21"/>
        <c:spPr>
          <a:solidFill>
            <a:srgbClr val="92D050"/>
          </a:solidFill>
          <a:ln>
            <a:noFill/>
          </a:ln>
          <a:effectLst/>
        </c:spPr>
      </c:pivotFmt>
      <c:pivotFmt>
        <c:idx val="22"/>
        <c:spPr>
          <a:solidFill>
            <a:srgbClr val="92D050"/>
          </a:solidFill>
          <a:ln>
            <a:noFill/>
          </a:ln>
          <a:effectLst/>
        </c:spPr>
      </c:pivotFmt>
      <c:pivotFmt>
        <c:idx val="23"/>
        <c:spPr>
          <a:solidFill>
            <a:schemeClr val="bg1"/>
          </a:solidFill>
          <a:ln>
            <a:solidFill>
              <a:schemeClr val="accent6">
                <a:lumMod val="50000"/>
              </a:schemeClr>
            </a:solidFill>
          </a:ln>
          <a:effectLst/>
        </c:spPr>
      </c:pivotFmt>
      <c:pivotFmt>
        <c:idx val="24"/>
        <c:spPr>
          <a:solidFill>
            <a:srgbClr val="92D050"/>
          </a:solidFill>
          <a:ln>
            <a:noFill/>
          </a:ln>
          <a:effectLst/>
        </c:spPr>
      </c:pivotFmt>
      <c:pivotFmt>
        <c:idx val="25"/>
        <c:spPr>
          <a:solidFill>
            <a:schemeClr val="accent6">
              <a:lumMod val="50000"/>
            </a:schemeClr>
          </a:solidFill>
          <a:ln w="47625">
            <a:solidFill>
              <a:schemeClr val="accent6">
                <a:lumMod val="50000"/>
              </a:schemeClr>
            </a:solidFill>
          </a:ln>
          <a:effectLst/>
        </c:spPr>
      </c:pivotFmt>
      <c:pivotFmt>
        <c:idx val="26"/>
        <c:spPr>
          <a:solidFill>
            <a:schemeClr val="accent6">
              <a:lumMod val="50000"/>
            </a:schemeClr>
          </a:solidFill>
          <a:ln w="47625">
            <a:solidFill>
              <a:schemeClr val="accent6">
                <a:lumMod val="50000"/>
              </a:schemeClr>
            </a:solidFill>
          </a:ln>
          <a:effectLst/>
        </c:spPr>
      </c:pivotFmt>
      <c:pivotFmt>
        <c:idx val="27"/>
        <c:spPr>
          <a:solidFill>
            <a:schemeClr val="accent6">
              <a:lumMod val="50000"/>
            </a:schemeClr>
          </a:solidFill>
          <a:ln w="47625">
            <a:solidFill>
              <a:schemeClr val="accent6">
                <a:lumMod val="50000"/>
              </a:schemeClr>
            </a:solidFill>
          </a:ln>
          <a:effectLst/>
        </c:spPr>
      </c:pivotFmt>
      <c:pivotFmt>
        <c:idx val="28"/>
        <c:spPr>
          <a:solidFill>
            <a:schemeClr val="accent6">
              <a:lumMod val="50000"/>
            </a:schemeClr>
          </a:solidFill>
          <a:ln w="47625">
            <a:solidFill>
              <a:schemeClr val="accent6">
                <a:lumMod val="50000"/>
              </a:schemeClr>
            </a:solidFill>
          </a:ln>
          <a:effectLst/>
        </c:spPr>
      </c:pivotFmt>
      <c:pivotFmt>
        <c:idx val="29"/>
        <c:spPr>
          <a:solidFill>
            <a:schemeClr val="bg1"/>
          </a:solidFill>
          <a:ln>
            <a:solidFill>
              <a:schemeClr val="accent6">
                <a:lumMod val="50000"/>
              </a:schemeClr>
            </a:solidFill>
          </a:ln>
          <a:effectLst/>
        </c:spPr>
      </c:pivotFmt>
      <c:pivotFmt>
        <c:idx val="30"/>
        <c:spPr>
          <a:solidFill>
            <a:schemeClr val="bg1"/>
          </a:solidFill>
          <a:ln>
            <a:solidFill>
              <a:schemeClr val="accent6">
                <a:lumMod val="50000"/>
              </a:schemeClr>
            </a:solidFill>
          </a:ln>
          <a:effectLst/>
        </c:spPr>
      </c:pivotFmt>
      <c:pivotFmt>
        <c:idx val="31"/>
        <c:spPr>
          <a:solidFill>
            <a:schemeClr val="bg1"/>
          </a:solidFill>
          <a:ln>
            <a:solidFill>
              <a:schemeClr val="accent6">
                <a:lumMod val="50000"/>
              </a:schemeClr>
            </a:solidFill>
          </a:ln>
          <a:effectLst/>
        </c:spPr>
      </c:pivotFmt>
      <c:pivotFmt>
        <c:idx val="32"/>
        <c:spPr>
          <a:solidFill>
            <a:schemeClr val="bg1"/>
          </a:solidFill>
          <a:ln>
            <a:solidFill>
              <a:schemeClr val="accent6">
                <a:lumMod val="50000"/>
              </a:schemeClr>
            </a:solidFill>
          </a:ln>
          <a:effectLst/>
        </c:spPr>
      </c:pivotFmt>
      <c:pivotFmt>
        <c:idx val="33"/>
        <c:spPr>
          <a:solidFill>
            <a:schemeClr val="accent6">
              <a:lumMod val="50000"/>
            </a:schemeClr>
          </a:solidFill>
          <a:ln w="47625">
            <a:solidFill>
              <a:schemeClr val="accent6">
                <a:lumMod val="50000"/>
              </a:schemeClr>
            </a:solidFill>
          </a:ln>
          <a:effectLst/>
        </c:spPr>
      </c:pivotFmt>
      <c:pivotFmt>
        <c:idx val="34"/>
        <c:spPr>
          <a:solidFill>
            <a:schemeClr val="bg1"/>
          </a:solidFill>
          <a:ln>
            <a:solidFill>
              <a:schemeClr val="accent6">
                <a:lumMod val="50000"/>
              </a:schemeClr>
            </a:solidFill>
          </a:ln>
          <a:effectLst/>
        </c:spPr>
      </c:pivotFmt>
      <c:pivotFmt>
        <c:idx val="35"/>
        <c:spPr>
          <a:solidFill>
            <a:schemeClr val="bg1"/>
          </a:solidFill>
          <a:ln>
            <a:solidFill>
              <a:schemeClr val="accent6">
                <a:lumMod val="50000"/>
              </a:schemeClr>
            </a:solidFill>
          </a:ln>
          <a:effectLst/>
        </c:spPr>
      </c:pivotFmt>
      <c:pivotFmt>
        <c:idx val="36"/>
        <c:spPr>
          <a:solidFill>
            <a:schemeClr val="accent6">
              <a:lumMod val="50000"/>
            </a:schemeClr>
          </a:solidFill>
          <a:ln w="47625">
            <a:solidFill>
              <a:schemeClr val="accent6">
                <a:lumMod val="50000"/>
              </a:schemeClr>
            </a:solidFill>
          </a:ln>
          <a:effectLst/>
        </c:spPr>
      </c:pivotFmt>
      <c:pivotFmt>
        <c:idx val="37"/>
        <c:spPr>
          <a:solidFill>
            <a:schemeClr val="bg1"/>
          </a:solidFill>
          <a:ln>
            <a:solidFill>
              <a:schemeClr val="accent6">
                <a:lumMod val="50000"/>
              </a:schemeClr>
            </a:solidFill>
          </a:ln>
          <a:effectLst/>
        </c:spPr>
      </c:pivotFmt>
      <c:pivotFmt>
        <c:idx val="38"/>
        <c:spPr>
          <a:solidFill>
            <a:schemeClr val="bg1"/>
          </a:solidFill>
          <a:ln>
            <a:solidFill>
              <a:schemeClr val="accent6">
                <a:lumMod val="50000"/>
              </a:schemeClr>
            </a:solidFill>
          </a:ln>
          <a:effectLst/>
        </c:spPr>
      </c:pivotFmt>
      <c:pivotFmt>
        <c:idx val="39"/>
        <c:spPr>
          <a:solidFill>
            <a:schemeClr val="accent6">
              <a:lumMod val="50000"/>
            </a:schemeClr>
          </a:solidFill>
          <a:ln w="47625">
            <a:solidFill>
              <a:schemeClr val="accent6">
                <a:lumMod val="50000"/>
              </a:schemeClr>
            </a:solidFill>
          </a:ln>
          <a:effectLst/>
        </c:spPr>
      </c:pivotFmt>
      <c:pivotFmt>
        <c:idx val="40"/>
        <c:spPr>
          <a:solidFill>
            <a:schemeClr val="bg1"/>
          </a:solidFill>
          <a:ln>
            <a:solidFill>
              <a:schemeClr val="accent6">
                <a:lumMod val="50000"/>
              </a:schemeClr>
            </a:solidFill>
          </a:ln>
          <a:effectLst/>
        </c:spPr>
      </c:pivotFmt>
      <c:pivotFmt>
        <c:idx val="41"/>
        <c:spPr>
          <a:solidFill>
            <a:schemeClr val="accent6">
              <a:lumMod val="50000"/>
            </a:schemeClr>
          </a:solidFill>
          <a:ln w="47625">
            <a:solidFill>
              <a:schemeClr val="accent6">
                <a:lumMod val="50000"/>
              </a:schemeClr>
            </a:solidFill>
          </a:ln>
          <a:effectLst/>
        </c:spPr>
      </c:pivotFmt>
      <c:pivotFmt>
        <c:idx val="42"/>
        <c:spPr>
          <a:solidFill>
            <a:schemeClr val="bg1"/>
          </a:solidFill>
          <a:ln>
            <a:solidFill>
              <a:schemeClr val="accent6">
                <a:lumMod val="50000"/>
              </a:schemeClr>
            </a:solidFill>
          </a:ln>
          <a:effectLst/>
        </c:spPr>
      </c:pivotFmt>
      <c:pivotFmt>
        <c:idx val="43"/>
        <c:spPr>
          <a:solidFill>
            <a:schemeClr val="accent6">
              <a:lumMod val="50000"/>
            </a:schemeClr>
          </a:solidFill>
          <a:ln w="47625">
            <a:solidFill>
              <a:schemeClr val="accent6">
                <a:lumMod val="50000"/>
              </a:schemeClr>
            </a:solidFill>
          </a:ln>
          <a:effectLst/>
        </c:spPr>
      </c:pivotFmt>
      <c:pivotFmt>
        <c:idx val="44"/>
        <c:spPr>
          <a:solidFill>
            <a:schemeClr val="bg1"/>
          </a:solidFill>
          <a:ln>
            <a:solidFill>
              <a:schemeClr val="accent6">
                <a:lumMod val="50000"/>
              </a:schemeClr>
            </a:solidFill>
          </a:ln>
          <a:effectLst/>
        </c:spPr>
      </c:pivotFmt>
      <c:pivotFmt>
        <c:idx val="45"/>
        <c:spPr>
          <a:solidFill>
            <a:schemeClr val="accent6">
              <a:lumMod val="50000"/>
            </a:schemeClr>
          </a:solidFill>
          <a:ln w="47625">
            <a:solidFill>
              <a:schemeClr val="accent6">
                <a:lumMod val="50000"/>
              </a:schemeClr>
            </a:solidFill>
          </a:ln>
          <a:effectLst/>
        </c:spPr>
      </c:pivotFmt>
      <c:pivotFmt>
        <c:idx val="46"/>
        <c:spPr>
          <a:solidFill>
            <a:schemeClr val="bg1"/>
          </a:solidFill>
          <a:ln>
            <a:solidFill>
              <a:schemeClr val="accent6">
                <a:lumMod val="50000"/>
              </a:schemeClr>
            </a:solidFill>
          </a:ln>
          <a:effectLst/>
        </c:spPr>
      </c:pivotFmt>
      <c:pivotFmt>
        <c:idx val="47"/>
        <c:spPr>
          <a:solidFill>
            <a:schemeClr val="bg1"/>
          </a:solidFill>
          <a:ln>
            <a:solidFill>
              <a:schemeClr val="accent6">
                <a:lumMod val="50000"/>
              </a:schemeClr>
            </a:solidFill>
          </a:ln>
          <a:effectLst/>
        </c:spPr>
      </c:pivotFmt>
      <c:pivotFmt>
        <c:idx val="48"/>
        <c:spPr>
          <a:solidFill>
            <a:schemeClr val="bg1"/>
          </a:solidFill>
          <a:ln>
            <a:solidFill>
              <a:schemeClr val="accent6">
                <a:lumMod val="50000"/>
              </a:schemeClr>
            </a:solidFill>
          </a:ln>
          <a:effectLst/>
        </c:spPr>
      </c:pivotFmt>
      <c:pivotFmt>
        <c:idx val="49"/>
        <c:spPr>
          <a:solidFill>
            <a:schemeClr val="accent6">
              <a:lumMod val="50000"/>
            </a:schemeClr>
          </a:solidFill>
          <a:ln w="47625">
            <a:solidFill>
              <a:schemeClr val="accent6">
                <a:lumMod val="50000"/>
              </a:schemeClr>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chemeClr val="accent6">
              <a:lumMod val="50000"/>
            </a:schemeClr>
          </a:solidFill>
          <a:ln w="47625">
            <a:solidFill>
              <a:schemeClr val="accent6">
                <a:lumMod val="50000"/>
              </a:schemeClr>
            </a:solidFill>
          </a:ln>
          <a:effectLst/>
        </c:spPr>
      </c:pivotFmt>
      <c:pivotFmt>
        <c:idx val="51"/>
        <c:spPr>
          <a:solidFill>
            <a:schemeClr val="accent6">
              <a:lumMod val="50000"/>
            </a:schemeClr>
          </a:solidFill>
          <a:ln w="47625">
            <a:solidFill>
              <a:schemeClr val="accent6">
                <a:lumMod val="50000"/>
              </a:schemeClr>
            </a:solidFill>
          </a:ln>
          <a:effectLst/>
        </c:spPr>
      </c:pivotFmt>
      <c:pivotFmt>
        <c:idx val="52"/>
        <c:spPr>
          <a:solidFill>
            <a:schemeClr val="accent6">
              <a:lumMod val="50000"/>
            </a:schemeClr>
          </a:solidFill>
          <a:ln w="47625">
            <a:solidFill>
              <a:schemeClr val="accent6">
                <a:lumMod val="50000"/>
              </a:schemeClr>
            </a:solidFill>
          </a:ln>
          <a:effectLst/>
        </c:spPr>
      </c:pivotFmt>
      <c:pivotFmt>
        <c:idx val="53"/>
        <c:spPr>
          <a:solidFill>
            <a:schemeClr val="accent6">
              <a:lumMod val="50000"/>
            </a:schemeClr>
          </a:solidFill>
          <a:ln w="47625">
            <a:solidFill>
              <a:schemeClr val="accent6">
                <a:lumMod val="50000"/>
              </a:schemeClr>
            </a:solidFill>
          </a:ln>
          <a:effectLst/>
        </c:spPr>
      </c:pivotFmt>
      <c:pivotFmt>
        <c:idx val="54"/>
        <c:spPr>
          <a:solidFill>
            <a:schemeClr val="accent6">
              <a:lumMod val="50000"/>
            </a:schemeClr>
          </a:solidFill>
          <a:ln w="47625">
            <a:solidFill>
              <a:schemeClr val="accent6">
                <a:lumMod val="50000"/>
              </a:schemeClr>
            </a:solidFill>
          </a:ln>
          <a:effectLst/>
        </c:spPr>
      </c:pivotFmt>
      <c:pivotFmt>
        <c:idx val="55"/>
        <c:spPr>
          <a:solidFill>
            <a:schemeClr val="accent6">
              <a:lumMod val="50000"/>
            </a:schemeClr>
          </a:solidFill>
          <a:ln w="47625">
            <a:solidFill>
              <a:schemeClr val="accent6">
                <a:lumMod val="50000"/>
              </a:schemeClr>
            </a:solidFill>
          </a:ln>
          <a:effectLst/>
        </c:spPr>
      </c:pivotFmt>
      <c:pivotFmt>
        <c:idx val="56"/>
        <c:spPr>
          <a:solidFill>
            <a:schemeClr val="accent6">
              <a:lumMod val="50000"/>
            </a:schemeClr>
          </a:solidFill>
          <a:ln w="47625">
            <a:solidFill>
              <a:schemeClr val="accent6">
                <a:lumMod val="50000"/>
              </a:schemeClr>
            </a:solidFill>
          </a:ln>
          <a:effectLst/>
        </c:spPr>
      </c:pivotFmt>
      <c:pivotFmt>
        <c:idx val="57"/>
        <c:spPr>
          <a:solidFill>
            <a:schemeClr val="accent6">
              <a:lumMod val="50000"/>
            </a:schemeClr>
          </a:solidFill>
          <a:ln w="47625">
            <a:solidFill>
              <a:schemeClr val="accent6">
                <a:lumMod val="50000"/>
              </a:schemeClr>
            </a:solidFill>
          </a:ln>
          <a:effectLst/>
        </c:spPr>
      </c:pivotFmt>
      <c:pivotFmt>
        <c:idx val="58"/>
        <c:spPr>
          <a:solidFill>
            <a:schemeClr val="accent6">
              <a:lumMod val="50000"/>
            </a:schemeClr>
          </a:solidFill>
          <a:ln w="47625">
            <a:solidFill>
              <a:schemeClr val="accent6">
                <a:lumMod val="50000"/>
              </a:schemeClr>
            </a:solidFill>
          </a:ln>
          <a:effectLst/>
        </c:spPr>
      </c:pivotFmt>
      <c:pivotFmt>
        <c:idx val="59"/>
        <c:spPr>
          <a:solidFill>
            <a:schemeClr val="accent6">
              <a:lumMod val="50000"/>
            </a:schemeClr>
          </a:solidFill>
          <a:ln w="47625">
            <a:solidFill>
              <a:schemeClr val="accent6">
                <a:lumMod val="50000"/>
              </a:schemeClr>
            </a:solidFill>
          </a:ln>
          <a:effectLst/>
        </c:spPr>
      </c:pivotFmt>
      <c:pivotFmt>
        <c:idx val="60"/>
        <c:spPr>
          <a:solidFill>
            <a:schemeClr val="accent6">
              <a:lumMod val="50000"/>
            </a:schemeClr>
          </a:solidFill>
          <a:ln w="47625">
            <a:solidFill>
              <a:schemeClr val="accent6">
                <a:lumMod val="50000"/>
              </a:schemeClr>
            </a:solidFill>
          </a:ln>
          <a:effectLst/>
        </c:spPr>
      </c:pivotFmt>
      <c:pivotFmt>
        <c:idx val="61"/>
        <c:spPr>
          <a:solidFill>
            <a:schemeClr val="accent6">
              <a:lumMod val="50000"/>
            </a:schemeClr>
          </a:solidFill>
          <a:ln w="47625">
            <a:solidFill>
              <a:schemeClr val="accent6">
                <a:lumMod val="50000"/>
              </a:schemeClr>
            </a:solidFill>
          </a:ln>
          <a:effectLst/>
        </c:spPr>
      </c:pivotFmt>
      <c:pivotFmt>
        <c:idx val="62"/>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63"/>
        <c:spPr>
          <a:solidFill>
            <a:srgbClr val="92D050"/>
          </a:solidFill>
          <a:ln>
            <a:noFill/>
          </a:ln>
          <a:effectLst/>
        </c:spPr>
      </c:pivotFmt>
      <c:pivotFmt>
        <c:idx val="64"/>
        <c:spPr>
          <a:solidFill>
            <a:srgbClr val="92D050"/>
          </a:solidFill>
          <a:ln>
            <a:noFill/>
          </a:ln>
          <a:effectLst/>
        </c:spPr>
      </c:pivotFmt>
      <c:pivotFmt>
        <c:idx val="65"/>
        <c:spPr>
          <a:solidFill>
            <a:srgbClr val="92D050"/>
          </a:solidFill>
          <a:ln>
            <a:noFill/>
          </a:ln>
          <a:effectLst/>
        </c:spPr>
      </c:pivotFmt>
      <c:pivotFmt>
        <c:idx val="66"/>
        <c:spPr>
          <a:solidFill>
            <a:srgbClr val="92D050"/>
          </a:solidFill>
          <a:ln>
            <a:noFill/>
          </a:ln>
          <a:effectLst/>
        </c:spPr>
      </c:pivotFmt>
      <c:pivotFmt>
        <c:idx val="67"/>
        <c:spPr>
          <a:solidFill>
            <a:srgbClr val="92D050"/>
          </a:solidFill>
          <a:ln>
            <a:noFill/>
          </a:ln>
          <a:effectLst/>
        </c:spPr>
      </c:pivotFmt>
      <c:pivotFmt>
        <c:idx val="68"/>
        <c:spPr>
          <a:solidFill>
            <a:srgbClr val="92D050"/>
          </a:solidFill>
          <a:ln>
            <a:noFill/>
          </a:ln>
          <a:effectLst/>
        </c:spPr>
      </c:pivotFmt>
      <c:pivotFmt>
        <c:idx val="69"/>
        <c:spPr>
          <a:solidFill>
            <a:srgbClr val="92D050"/>
          </a:solidFill>
          <a:ln>
            <a:noFill/>
          </a:ln>
          <a:effectLst/>
        </c:spPr>
      </c:pivotFmt>
      <c:pivotFmt>
        <c:idx val="70"/>
        <c:spPr>
          <a:solidFill>
            <a:srgbClr val="92D050"/>
          </a:solidFill>
          <a:ln>
            <a:noFill/>
          </a:ln>
          <a:effectLst/>
        </c:spPr>
      </c:pivotFmt>
      <c:pivotFmt>
        <c:idx val="71"/>
        <c:spPr>
          <a:solidFill>
            <a:srgbClr val="92D050"/>
          </a:solidFill>
          <a:ln>
            <a:noFill/>
          </a:ln>
          <a:effectLst/>
        </c:spPr>
      </c:pivotFmt>
      <c:pivotFmt>
        <c:idx val="72"/>
        <c:spPr>
          <a:solidFill>
            <a:srgbClr val="92D050"/>
          </a:solidFill>
          <a:ln>
            <a:noFill/>
          </a:ln>
          <a:effectLst/>
        </c:spPr>
      </c:pivotFmt>
      <c:pivotFmt>
        <c:idx val="73"/>
        <c:spPr>
          <a:solidFill>
            <a:srgbClr val="92D050"/>
          </a:solidFill>
          <a:ln>
            <a:noFill/>
          </a:ln>
          <a:effectLst/>
        </c:spPr>
      </c:pivotFmt>
      <c:pivotFmt>
        <c:idx val="74"/>
        <c:spPr>
          <a:solidFill>
            <a:srgbClr val="92D050"/>
          </a:solidFill>
          <a:ln>
            <a:noFill/>
          </a:ln>
          <a:effectLst/>
        </c:spPr>
      </c:pivotFmt>
      <c:pivotFmt>
        <c:idx val="75"/>
        <c:spPr>
          <a:solidFill>
            <a:srgbClr val="92D050"/>
          </a:solidFill>
          <a:ln>
            <a:noFill/>
          </a:ln>
          <a:effectLst/>
        </c:spPr>
      </c:pivotFmt>
      <c:pivotFmt>
        <c:idx val="76"/>
        <c:spPr>
          <a:solidFill>
            <a:srgbClr val="92D050"/>
          </a:solidFill>
          <a:ln>
            <a:noFill/>
          </a:ln>
          <a:effectLst/>
        </c:spPr>
      </c:pivotFmt>
      <c:pivotFmt>
        <c:idx val="77"/>
        <c:spPr>
          <a:solidFill>
            <a:srgbClr val="92D050"/>
          </a:solidFill>
          <a:ln>
            <a:noFill/>
          </a:ln>
          <a:effectLst/>
        </c:spPr>
      </c:pivotFmt>
      <c:pivotFmt>
        <c:idx val="78"/>
        <c:spPr>
          <a:solidFill>
            <a:srgbClr val="92D050"/>
          </a:solidFill>
          <a:ln>
            <a:noFill/>
          </a:ln>
          <a:effectLst/>
        </c:spPr>
      </c:pivotFmt>
      <c:pivotFmt>
        <c:idx val="79"/>
        <c:spPr>
          <a:solidFill>
            <a:srgbClr val="92D050"/>
          </a:solidFill>
          <a:ln>
            <a:noFill/>
          </a:ln>
          <a:effectLst/>
        </c:spPr>
      </c:pivotFmt>
      <c:pivotFmt>
        <c:idx val="80"/>
        <c:spPr>
          <a:solidFill>
            <a:schemeClr val="bg1"/>
          </a:solidFill>
          <a:ln>
            <a:solidFill>
              <a:schemeClr val="accent6">
                <a:lumMod val="50000"/>
              </a:schemeClr>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81"/>
        <c:spPr>
          <a:solidFill>
            <a:schemeClr val="accent6">
              <a:lumMod val="50000"/>
            </a:schemeClr>
          </a:solidFill>
          <a:ln w="47625">
            <a:solidFill>
              <a:schemeClr val="accent6">
                <a:lumMod val="50000"/>
              </a:schemeClr>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82"/>
        <c:spPr>
          <a:solidFill>
            <a:schemeClr val="accent6">
              <a:lumMod val="50000"/>
            </a:schemeClr>
          </a:solidFill>
          <a:ln w="47625">
            <a:solidFill>
              <a:schemeClr val="accent6">
                <a:lumMod val="50000"/>
              </a:schemeClr>
            </a:solidFill>
          </a:ln>
          <a:effectLst/>
        </c:spPr>
      </c:pivotFmt>
      <c:pivotFmt>
        <c:idx val="83"/>
        <c:spPr>
          <a:solidFill>
            <a:schemeClr val="accent6">
              <a:lumMod val="50000"/>
            </a:schemeClr>
          </a:solidFill>
          <a:ln w="47625">
            <a:solidFill>
              <a:schemeClr val="accent6">
                <a:lumMod val="50000"/>
              </a:schemeClr>
            </a:solidFill>
          </a:ln>
          <a:effectLst/>
        </c:spPr>
      </c:pivotFmt>
      <c:pivotFmt>
        <c:idx val="84"/>
        <c:spPr>
          <a:solidFill>
            <a:schemeClr val="accent6">
              <a:lumMod val="50000"/>
            </a:schemeClr>
          </a:solidFill>
          <a:ln w="47625">
            <a:solidFill>
              <a:schemeClr val="accent6">
                <a:lumMod val="50000"/>
              </a:schemeClr>
            </a:solidFill>
          </a:ln>
          <a:effectLst/>
        </c:spPr>
      </c:pivotFmt>
      <c:pivotFmt>
        <c:idx val="85"/>
        <c:spPr>
          <a:solidFill>
            <a:schemeClr val="accent6">
              <a:lumMod val="50000"/>
            </a:schemeClr>
          </a:solidFill>
          <a:ln w="47625">
            <a:solidFill>
              <a:schemeClr val="accent6">
                <a:lumMod val="50000"/>
              </a:schemeClr>
            </a:solidFill>
          </a:ln>
          <a:effectLst/>
        </c:spPr>
      </c:pivotFmt>
      <c:pivotFmt>
        <c:idx val="86"/>
        <c:spPr>
          <a:solidFill>
            <a:schemeClr val="accent6">
              <a:lumMod val="50000"/>
            </a:schemeClr>
          </a:solidFill>
          <a:ln w="47625">
            <a:solidFill>
              <a:schemeClr val="accent6">
                <a:lumMod val="50000"/>
              </a:schemeClr>
            </a:solidFill>
          </a:ln>
          <a:effectLst/>
        </c:spPr>
      </c:pivotFmt>
      <c:pivotFmt>
        <c:idx val="87"/>
        <c:spPr>
          <a:solidFill>
            <a:schemeClr val="accent6">
              <a:lumMod val="50000"/>
            </a:schemeClr>
          </a:solidFill>
          <a:ln w="47625">
            <a:solidFill>
              <a:schemeClr val="accent6">
                <a:lumMod val="50000"/>
              </a:schemeClr>
            </a:solidFill>
          </a:ln>
          <a:effectLst/>
        </c:spPr>
      </c:pivotFmt>
      <c:pivotFmt>
        <c:idx val="88"/>
        <c:spPr>
          <a:solidFill>
            <a:schemeClr val="accent6">
              <a:lumMod val="50000"/>
            </a:schemeClr>
          </a:solidFill>
          <a:ln w="47625">
            <a:solidFill>
              <a:schemeClr val="accent6">
                <a:lumMod val="50000"/>
              </a:schemeClr>
            </a:solidFill>
          </a:ln>
          <a:effectLst/>
        </c:spPr>
      </c:pivotFmt>
      <c:pivotFmt>
        <c:idx val="89"/>
        <c:spPr>
          <a:solidFill>
            <a:schemeClr val="accent6">
              <a:lumMod val="50000"/>
            </a:schemeClr>
          </a:solidFill>
          <a:ln w="47625">
            <a:solidFill>
              <a:schemeClr val="accent6">
                <a:lumMod val="50000"/>
              </a:schemeClr>
            </a:solidFill>
          </a:ln>
          <a:effectLst/>
        </c:spPr>
      </c:pivotFmt>
      <c:pivotFmt>
        <c:idx val="90"/>
        <c:spPr>
          <a:solidFill>
            <a:schemeClr val="accent6">
              <a:lumMod val="50000"/>
            </a:schemeClr>
          </a:solidFill>
          <a:ln w="47625">
            <a:solidFill>
              <a:schemeClr val="accent6">
                <a:lumMod val="50000"/>
              </a:schemeClr>
            </a:solidFill>
          </a:ln>
          <a:effectLst/>
        </c:spPr>
      </c:pivotFmt>
      <c:pivotFmt>
        <c:idx val="91"/>
        <c:spPr>
          <a:solidFill>
            <a:schemeClr val="accent6">
              <a:lumMod val="50000"/>
            </a:schemeClr>
          </a:solidFill>
          <a:ln w="47625">
            <a:solidFill>
              <a:schemeClr val="accent6">
                <a:lumMod val="50000"/>
              </a:schemeClr>
            </a:solidFill>
          </a:ln>
          <a:effectLst/>
        </c:spPr>
      </c:pivotFmt>
      <c:pivotFmt>
        <c:idx val="92"/>
        <c:spPr>
          <a:solidFill>
            <a:schemeClr val="accent6">
              <a:lumMod val="50000"/>
            </a:schemeClr>
          </a:solidFill>
          <a:ln w="47625">
            <a:solidFill>
              <a:schemeClr val="accent6">
                <a:lumMod val="50000"/>
              </a:schemeClr>
            </a:solidFill>
          </a:ln>
          <a:effectLst/>
        </c:spPr>
      </c:pivotFmt>
      <c:pivotFmt>
        <c:idx val="93"/>
        <c:spPr>
          <a:solidFill>
            <a:schemeClr val="accent6">
              <a:lumMod val="50000"/>
            </a:schemeClr>
          </a:solidFill>
          <a:ln w="47625">
            <a:solidFill>
              <a:schemeClr val="accent6">
                <a:lumMod val="50000"/>
              </a:schemeClr>
            </a:solidFill>
          </a:ln>
          <a:effectLst/>
        </c:spPr>
      </c:pivotFmt>
      <c:pivotFmt>
        <c:idx val="94"/>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95"/>
        <c:spPr>
          <a:solidFill>
            <a:srgbClr val="92D050"/>
          </a:solidFill>
          <a:ln>
            <a:noFill/>
          </a:ln>
          <a:effectLst/>
        </c:spPr>
      </c:pivotFmt>
      <c:pivotFmt>
        <c:idx val="96"/>
        <c:spPr>
          <a:solidFill>
            <a:srgbClr val="92D050"/>
          </a:solidFill>
          <a:ln>
            <a:noFill/>
          </a:ln>
          <a:effectLst/>
        </c:spPr>
      </c:pivotFmt>
      <c:pivotFmt>
        <c:idx val="97"/>
        <c:spPr>
          <a:solidFill>
            <a:srgbClr val="92D050"/>
          </a:solidFill>
          <a:ln>
            <a:noFill/>
          </a:ln>
          <a:effectLst/>
        </c:spPr>
      </c:pivotFmt>
      <c:pivotFmt>
        <c:idx val="98"/>
        <c:spPr>
          <a:solidFill>
            <a:srgbClr val="92D050"/>
          </a:solidFill>
          <a:ln>
            <a:noFill/>
          </a:ln>
          <a:effectLst/>
        </c:spPr>
      </c:pivotFmt>
      <c:pivotFmt>
        <c:idx val="99"/>
        <c:spPr>
          <a:solidFill>
            <a:srgbClr val="92D050"/>
          </a:solidFill>
          <a:ln>
            <a:noFill/>
          </a:ln>
          <a:effectLst/>
        </c:spPr>
      </c:pivotFmt>
      <c:pivotFmt>
        <c:idx val="100"/>
        <c:spPr>
          <a:solidFill>
            <a:srgbClr val="92D050"/>
          </a:solidFill>
          <a:ln>
            <a:noFill/>
          </a:ln>
          <a:effectLst/>
        </c:spPr>
      </c:pivotFmt>
      <c:pivotFmt>
        <c:idx val="101"/>
        <c:spPr>
          <a:solidFill>
            <a:srgbClr val="92D050"/>
          </a:solidFill>
          <a:ln>
            <a:noFill/>
          </a:ln>
          <a:effectLst/>
        </c:spPr>
      </c:pivotFmt>
      <c:pivotFmt>
        <c:idx val="102"/>
        <c:spPr>
          <a:solidFill>
            <a:srgbClr val="92D050"/>
          </a:solidFill>
          <a:ln>
            <a:noFill/>
          </a:ln>
          <a:effectLst/>
        </c:spPr>
      </c:pivotFmt>
      <c:pivotFmt>
        <c:idx val="103"/>
        <c:spPr>
          <a:solidFill>
            <a:srgbClr val="92D050"/>
          </a:solidFill>
          <a:ln>
            <a:noFill/>
          </a:ln>
          <a:effectLst/>
        </c:spPr>
      </c:pivotFmt>
      <c:pivotFmt>
        <c:idx val="104"/>
        <c:spPr>
          <a:solidFill>
            <a:srgbClr val="92D050"/>
          </a:solidFill>
          <a:ln>
            <a:noFill/>
          </a:ln>
          <a:effectLst/>
        </c:spPr>
      </c:pivotFmt>
      <c:pivotFmt>
        <c:idx val="105"/>
        <c:spPr>
          <a:solidFill>
            <a:srgbClr val="92D050"/>
          </a:solidFill>
          <a:ln>
            <a:noFill/>
          </a:ln>
          <a:effectLst/>
        </c:spPr>
      </c:pivotFmt>
      <c:pivotFmt>
        <c:idx val="106"/>
        <c:spPr>
          <a:solidFill>
            <a:srgbClr val="92D050"/>
          </a:solidFill>
          <a:ln>
            <a:noFill/>
          </a:ln>
          <a:effectLst/>
        </c:spPr>
      </c:pivotFmt>
      <c:pivotFmt>
        <c:idx val="107"/>
        <c:spPr>
          <a:solidFill>
            <a:srgbClr val="92D050"/>
          </a:solidFill>
          <a:ln>
            <a:noFill/>
          </a:ln>
          <a:effectLst/>
        </c:spPr>
      </c:pivotFmt>
      <c:pivotFmt>
        <c:idx val="108"/>
        <c:spPr>
          <a:solidFill>
            <a:srgbClr val="92D050"/>
          </a:solidFill>
          <a:ln>
            <a:noFill/>
          </a:ln>
          <a:effectLst/>
        </c:spPr>
      </c:pivotFmt>
      <c:pivotFmt>
        <c:idx val="109"/>
        <c:spPr>
          <a:solidFill>
            <a:srgbClr val="92D050"/>
          </a:solidFill>
          <a:ln>
            <a:noFill/>
          </a:ln>
          <a:effectLst/>
        </c:spPr>
      </c:pivotFmt>
      <c:pivotFmt>
        <c:idx val="110"/>
        <c:spPr>
          <a:solidFill>
            <a:srgbClr val="92D050"/>
          </a:solidFill>
          <a:ln>
            <a:noFill/>
          </a:ln>
          <a:effectLst/>
        </c:spPr>
      </c:pivotFmt>
      <c:pivotFmt>
        <c:idx val="111"/>
        <c:spPr>
          <a:solidFill>
            <a:srgbClr val="92D050"/>
          </a:solidFill>
          <a:ln>
            <a:noFill/>
          </a:ln>
          <a:effectLst/>
        </c:spPr>
      </c:pivotFmt>
      <c:pivotFmt>
        <c:idx val="112"/>
        <c:spPr>
          <a:solidFill>
            <a:schemeClr val="bg1"/>
          </a:solidFill>
          <a:ln>
            <a:solidFill>
              <a:schemeClr val="accent6">
                <a:lumMod val="50000"/>
              </a:schemeClr>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6.8867596369730874E-2"/>
          <c:y val="7.9349334276151096E-2"/>
          <c:w val="0.85089808051102045"/>
          <c:h val="0.75626568088506807"/>
        </c:manualLayout>
      </c:layout>
      <c:barChart>
        <c:barDir val="col"/>
        <c:grouping val="clustered"/>
        <c:varyColors val="0"/>
        <c:ser>
          <c:idx val="1"/>
          <c:order val="0"/>
          <c:tx>
            <c:strRef>
              <c:f>ejec_orient_result_cuatri!$G$13</c:f>
              <c:strCache>
                <c:ptCount val="1"/>
                <c:pt idx="0">
                  <c:v>Aprop_definitivas</c:v>
                </c:pt>
              </c:strCache>
            </c:strRef>
          </c:tx>
          <c:spPr>
            <a:solidFill>
              <a:schemeClr val="accent6">
                <a:lumMod val="50000"/>
              </a:schemeClr>
            </a:solidFill>
            <a:ln w="47625">
              <a:solidFill>
                <a:schemeClr val="accent6">
                  <a:lumMod val="50000"/>
                </a:schemeClr>
              </a:solidFill>
            </a:ln>
            <a:effectLst/>
          </c:spPr>
          <c:invertIfNegative val="0"/>
          <c:dPt>
            <c:idx val="0"/>
            <c:invertIfNegative val="0"/>
            <c:bubble3D val="0"/>
            <c:spPr>
              <a:solidFill>
                <a:schemeClr val="accent6">
                  <a:lumMod val="50000"/>
                </a:schemeClr>
              </a:solidFill>
              <a:ln w="47625">
                <a:solidFill>
                  <a:schemeClr val="accent6">
                    <a:lumMod val="50000"/>
                  </a:schemeClr>
                </a:solidFill>
              </a:ln>
              <a:effectLst/>
            </c:spPr>
            <c:extLst>
              <c:ext xmlns:c16="http://schemas.microsoft.com/office/drawing/2014/chart" uri="{C3380CC4-5D6E-409C-BE32-E72D297353CC}">
                <c16:uniqueId val="{00000001-E3C7-4C7E-BB36-61A0709C3CF7}"/>
              </c:ext>
            </c:extLst>
          </c:dPt>
          <c:dPt>
            <c:idx val="3"/>
            <c:invertIfNegative val="0"/>
            <c:bubble3D val="0"/>
            <c:spPr>
              <a:solidFill>
                <a:schemeClr val="accent6">
                  <a:lumMod val="50000"/>
                </a:schemeClr>
              </a:solidFill>
              <a:ln w="47625">
                <a:solidFill>
                  <a:schemeClr val="accent6">
                    <a:lumMod val="50000"/>
                  </a:schemeClr>
                </a:solidFill>
              </a:ln>
              <a:effectLst/>
            </c:spPr>
            <c:extLst>
              <c:ext xmlns:c16="http://schemas.microsoft.com/office/drawing/2014/chart" uri="{C3380CC4-5D6E-409C-BE32-E72D297353CC}">
                <c16:uniqueId val="{00000003-E3C7-4C7E-BB36-61A0709C3CF7}"/>
              </c:ext>
            </c:extLst>
          </c:dPt>
          <c:dPt>
            <c:idx val="4"/>
            <c:invertIfNegative val="0"/>
            <c:bubble3D val="0"/>
            <c:spPr>
              <a:solidFill>
                <a:schemeClr val="accent6">
                  <a:lumMod val="50000"/>
                </a:schemeClr>
              </a:solidFill>
              <a:ln w="47625">
                <a:solidFill>
                  <a:schemeClr val="accent6">
                    <a:lumMod val="50000"/>
                  </a:schemeClr>
                </a:solidFill>
              </a:ln>
              <a:effectLst/>
            </c:spPr>
            <c:extLst>
              <c:ext xmlns:c16="http://schemas.microsoft.com/office/drawing/2014/chart" uri="{C3380CC4-5D6E-409C-BE32-E72D297353CC}">
                <c16:uniqueId val="{00000005-E3C7-4C7E-BB36-61A0709C3CF7}"/>
              </c:ext>
            </c:extLst>
          </c:dPt>
          <c:dPt>
            <c:idx val="5"/>
            <c:invertIfNegative val="0"/>
            <c:bubble3D val="0"/>
            <c:spPr>
              <a:solidFill>
                <a:schemeClr val="accent6">
                  <a:lumMod val="50000"/>
                </a:schemeClr>
              </a:solidFill>
              <a:ln w="47625">
                <a:solidFill>
                  <a:schemeClr val="accent6">
                    <a:lumMod val="50000"/>
                  </a:schemeClr>
                </a:solidFill>
              </a:ln>
              <a:effectLst/>
            </c:spPr>
            <c:extLst>
              <c:ext xmlns:c16="http://schemas.microsoft.com/office/drawing/2014/chart" uri="{C3380CC4-5D6E-409C-BE32-E72D297353CC}">
                <c16:uniqueId val="{00000007-E3C7-4C7E-BB36-61A0709C3CF7}"/>
              </c:ext>
            </c:extLst>
          </c:dPt>
          <c:dPt>
            <c:idx val="6"/>
            <c:invertIfNegative val="0"/>
            <c:bubble3D val="0"/>
            <c:spPr>
              <a:solidFill>
                <a:schemeClr val="accent6">
                  <a:lumMod val="50000"/>
                </a:schemeClr>
              </a:solidFill>
              <a:ln w="47625">
                <a:solidFill>
                  <a:schemeClr val="accent6">
                    <a:lumMod val="50000"/>
                  </a:schemeClr>
                </a:solidFill>
              </a:ln>
              <a:effectLst/>
            </c:spPr>
            <c:extLst>
              <c:ext xmlns:c16="http://schemas.microsoft.com/office/drawing/2014/chart" uri="{C3380CC4-5D6E-409C-BE32-E72D297353CC}">
                <c16:uniqueId val="{00000009-E3C7-4C7E-BB36-61A0709C3CF7}"/>
              </c:ext>
            </c:extLst>
          </c:dPt>
          <c:dPt>
            <c:idx val="7"/>
            <c:invertIfNegative val="0"/>
            <c:bubble3D val="0"/>
            <c:spPr>
              <a:solidFill>
                <a:schemeClr val="accent6">
                  <a:lumMod val="50000"/>
                </a:schemeClr>
              </a:solidFill>
              <a:ln w="47625">
                <a:solidFill>
                  <a:schemeClr val="accent6">
                    <a:lumMod val="50000"/>
                  </a:schemeClr>
                </a:solidFill>
              </a:ln>
              <a:effectLst/>
            </c:spPr>
            <c:extLst>
              <c:ext xmlns:c16="http://schemas.microsoft.com/office/drawing/2014/chart" uri="{C3380CC4-5D6E-409C-BE32-E72D297353CC}">
                <c16:uniqueId val="{0000000B-E3C7-4C7E-BB36-61A0709C3CF7}"/>
              </c:ext>
            </c:extLst>
          </c:dPt>
          <c:dPt>
            <c:idx val="8"/>
            <c:invertIfNegative val="0"/>
            <c:bubble3D val="0"/>
            <c:spPr>
              <a:solidFill>
                <a:schemeClr val="accent6">
                  <a:lumMod val="50000"/>
                </a:schemeClr>
              </a:solidFill>
              <a:ln w="47625">
                <a:solidFill>
                  <a:schemeClr val="accent6">
                    <a:lumMod val="50000"/>
                  </a:schemeClr>
                </a:solidFill>
              </a:ln>
              <a:effectLst/>
            </c:spPr>
            <c:extLst>
              <c:ext xmlns:c16="http://schemas.microsoft.com/office/drawing/2014/chart" uri="{C3380CC4-5D6E-409C-BE32-E72D297353CC}">
                <c16:uniqueId val="{0000000D-E3C7-4C7E-BB36-61A0709C3CF7}"/>
              </c:ext>
            </c:extLst>
          </c:dPt>
          <c:dPt>
            <c:idx val="11"/>
            <c:invertIfNegative val="0"/>
            <c:bubble3D val="0"/>
            <c:spPr>
              <a:solidFill>
                <a:schemeClr val="accent6">
                  <a:lumMod val="50000"/>
                </a:schemeClr>
              </a:solidFill>
              <a:ln w="47625">
                <a:solidFill>
                  <a:schemeClr val="accent6">
                    <a:lumMod val="50000"/>
                  </a:schemeClr>
                </a:solidFill>
              </a:ln>
              <a:effectLst/>
            </c:spPr>
            <c:extLst>
              <c:ext xmlns:c16="http://schemas.microsoft.com/office/drawing/2014/chart" uri="{C3380CC4-5D6E-409C-BE32-E72D297353CC}">
                <c16:uniqueId val="{0000000F-E3C7-4C7E-BB36-61A0709C3CF7}"/>
              </c:ext>
            </c:extLst>
          </c:dPt>
          <c:dPt>
            <c:idx val="12"/>
            <c:invertIfNegative val="0"/>
            <c:bubble3D val="0"/>
            <c:spPr>
              <a:solidFill>
                <a:schemeClr val="accent6">
                  <a:lumMod val="50000"/>
                </a:schemeClr>
              </a:solidFill>
              <a:ln w="47625">
                <a:solidFill>
                  <a:schemeClr val="accent6">
                    <a:lumMod val="50000"/>
                  </a:schemeClr>
                </a:solidFill>
              </a:ln>
              <a:effectLst/>
            </c:spPr>
            <c:extLst>
              <c:ext xmlns:c16="http://schemas.microsoft.com/office/drawing/2014/chart" uri="{C3380CC4-5D6E-409C-BE32-E72D297353CC}">
                <c16:uniqueId val="{00000011-E3C7-4C7E-BB36-61A0709C3CF7}"/>
              </c:ext>
            </c:extLst>
          </c:dPt>
          <c:dPt>
            <c:idx val="13"/>
            <c:invertIfNegative val="0"/>
            <c:bubble3D val="0"/>
            <c:spPr>
              <a:solidFill>
                <a:schemeClr val="accent6">
                  <a:lumMod val="50000"/>
                </a:schemeClr>
              </a:solidFill>
              <a:ln w="47625">
                <a:solidFill>
                  <a:schemeClr val="accent6">
                    <a:lumMod val="50000"/>
                  </a:schemeClr>
                </a:solidFill>
              </a:ln>
              <a:effectLst/>
            </c:spPr>
            <c:extLst>
              <c:ext xmlns:c16="http://schemas.microsoft.com/office/drawing/2014/chart" uri="{C3380CC4-5D6E-409C-BE32-E72D297353CC}">
                <c16:uniqueId val="{00000013-E3C7-4C7E-BB36-61A0709C3CF7}"/>
              </c:ext>
            </c:extLst>
          </c:dPt>
          <c:dPt>
            <c:idx val="19"/>
            <c:invertIfNegative val="0"/>
            <c:bubble3D val="0"/>
            <c:spPr>
              <a:solidFill>
                <a:schemeClr val="accent6">
                  <a:lumMod val="50000"/>
                </a:schemeClr>
              </a:solidFill>
              <a:ln w="47625">
                <a:solidFill>
                  <a:schemeClr val="accent6">
                    <a:lumMod val="50000"/>
                  </a:schemeClr>
                </a:solidFill>
              </a:ln>
              <a:effectLst/>
            </c:spPr>
            <c:extLst>
              <c:ext xmlns:c16="http://schemas.microsoft.com/office/drawing/2014/chart" uri="{C3380CC4-5D6E-409C-BE32-E72D297353CC}">
                <c16:uniqueId val="{00000015-E3C7-4C7E-BB36-61A0709C3CF7}"/>
              </c:ext>
            </c:extLst>
          </c:dPt>
          <c:dPt>
            <c:idx val="21"/>
            <c:invertIfNegative val="0"/>
            <c:bubble3D val="0"/>
            <c:spPr>
              <a:solidFill>
                <a:schemeClr val="accent6">
                  <a:lumMod val="50000"/>
                </a:schemeClr>
              </a:solidFill>
              <a:ln w="47625">
                <a:solidFill>
                  <a:schemeClr val="accent6">
                    <a:lumMod val="50000"/>
                  </a:schemeClr>
                </a:solidFill>
              </a:ln>
              <a:effectLst/>
            </c:spPr>
            <c:extLst>
              <c:ext xmlns:c16="http://schemas.microsoft.com/office/drawing/2014/chart" uri="{C3380CC4-5D6E-409C-BE32-E72D297353CC}">
                <c16:uniqueId val="{00000017-E3C7-4C7E-BB36-61A0709C3CF7}"/>
              </c:ext>
            </c:extLst>
          </c:dPt>
          <c:cat>
            <c:strRef>
              <c:f>ejec_orient_result_cuatri!$F$14:$F$36</c:f>
              <c:strCache>
                <c:ptCount val="22"/>
                <c:pt idx="0">
                  <c:v>Antioquia_Vive20</c:v>
                </c:pt>
                <c:pt idx="1">
                  <c:v>Antioquia_VMDT20</c:v>
                </c:pt>
                <c:pt idx="2">
                  <c:v>calidad</c:v>
                </c:pt>
                <c:pt idx="3">
                  <c:v>Circulación</c:v>
                </c:pt>
                <c:pt idx="4">
                  <c:v>Circulación20</c:v>
                </c:pt>
                <c:pt idx="5">
                  <c:v>cofinanciacion</c:v>
                </c:pt>
                <c:pt idx="6">
                  <c:v>Dotación</c:v>
                </c:pt>
                <c:pt idx="7">
                  <c:v>Dotacion20</c:v>
                </c:pt>
                <c:pt idx="8">
                  <c:v>Estimulos</c:v>
                </c:pt>
                <c:pt idx="9">
                  <c:v>formacion continua</c:v>
                </c:pt>
                <c:pt idx="10">
                  <c:v>Formacion20</c:v>
                </c:pt>
                <c:pt idx="11">
                  <c:v>Industrias Creativas</c:v>
                </c:pt>
                <c:pt idx="12">
                  <c:v>infraestructura </c:v>
                </c:pt>
                <c:pt idx="13">
                  <c:v>Infraestructura20</c:v>
                </c:pt>
                <c:pt idx="14">
                  <c:v>Integrac_tecnol20</c:v>
                </c:pt>
                <c:pt idx="15">
                  <c:v>Movilizacion20</c:v>
                </c:pt>
                <c:pt idx="16">
                  <c:v>participacion</c:v>
                </c:pt>
                <c:pt idx="17">
                  <c:v>Patrimonio</c:v>
                </c:pt>
                <c:pt idx="18">
                  <c:v>Patrimonio20</c:v>
                </c:pt>
                <c:pt idx="19">
                  <c:v>Portaf_estimulos20</c:v>
                </c:pt>
                <c:pt idx="20">
                  <c:v>profesionalizacion</c:v>
                </c:pt>
                <c:pt idx="21">
                  <c:v>SICPA</c:v>
                </c:pt>
              </c:strCache>
            </c:strRef>
          </c:cat>
          <c:val>
            <c:numRef>
              <c:f>ejec_orient_result_cuatri!$G$14:$G$36</c:f>
              <c:numCache>
                <c:formatCode>#,##0</c:formatCode>
                <c:ptCount val="22"/>
                <c:pt idx="0">
                  <c:v>800000000</c:v>
                </c:pt>
                <c:pt idx="1">
                  <c:v>0</c:v>
                </c:pt>
                <c:pt idx="2">
                  <c:v>0</c:v>
                </c:pt>
                <c:pt idx="3">
                  <c:v>2769543660</c:v>
                </c:pt>
                <c:pt idx="4">
                  <c:v>1263682358</c:v>
                </c:pt>
                <c:pt idx="5">
                  <c:v>449924700</c:v>
                </c:pt>
                <c:pt idx="6">
                  <c:v>283943600</c:v>
                </c:pt>
                <c:pt idx="7">
                  <c:v>120476000</c:v>
                </c:pt>
                <c:pt idx="8">
                  <c:v>1836093479</c:v>
                </c:pt>
                <c:pt idx="9">
                  <c:v>799182090</c:v>
                </c:pt>
                <c:pt idx="10">
                  <c:v>0</c:v>
                </c:pt>
                <c:pt idx="11">
                  <c:v>41470589</c:v>
                </c:pt>
                <c:pt idx="12">
                  <c:v>9425152155</c:v>
                </c:pt>
                <c:pt idx="13">
                  <c:v>194788374</c:v>
                </c:pt>
                <c:pt idx="14">
                  <c:v>143422412</c:v>
                </c:pt>
                <c:pt idx="15">
                  <c:v>160026859</c:v>
                </c:pt>
                <c:pt idx="16">
                  <c:v>0</c:v>
                </c:pt>
                <c:pt idx="17">
                  <c:v>1748299032</c:v>
                </c:pt>
                <c:pt idx="18">
                  <c:v>108612000</c:v>
                </c:pt>
                <c:pt idx="19">
                  <c:v>1784406751</c:v>
                </c:pt>
                <c:pt idx="20">
                  <c:v>0</c:v>
                </c:pt>
                <c:pt idx="21">
                  <c:v>14201680</c:v>
                </c:pt>
              </c:numCache>
            </c:numRef>
          </c:val>
          <c:extLst>
            <c:ext xmlns:c16="http://schemas.microsoft.com/office/drawing/2014/chart" uri="{C3380CC4-5D6E-409C-BE32-E72D297353CC}">
              <c16:uniqueId val="{00000018-E3C7-4C7E-BB36-61A0709C3CF7}"/>
            </c:ext>
          </c:extLst>
        </c:ser>
        <c:ser>
          <c:idx val="2"/>
          <c:order val="1"/>
          <c:tx>
            <c:strRef>
              <c:f>ejec_orient_result_cuatri!$H$13</c:f>
              <c:strCache>
                <c:ptCount val="1"/>
                <c:pt idx="0">
                  <c:v>Ejecutado.</c:v>
                </c:pt>
              </c:strCache>
            </c:strRef>
          </c:tx>
          <c:spPr>
            <a:solidFill>
              <a:srgbClr val="92D050"/>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1A-E3C7-4C7E-BB36-61A0709C3CF7}"/>
              </c:ext>
            </c:extLst>
          </c:dPt>
          <c:dPt>
            <c:idx val="3"/>
            <c:invertIfNegative val="0"/>
            <c:bubble3D val="0"/>
            <c:spPr>
              <a:solidFill>
                <a:srgbClr val="92D050"/>
              </a:solidFill>
              <a:ln>
                <a:noFill/>
              </a:ln>
              <a:effectLst/>
            </c:spPr>
            <c:extLst>
              <c:ext xmlns:c16="http://schemas.microsoft.com/office/drawing/2014/chart" uri="{C3380CC4-5D6E-409C-BE32-E72D297353CC}">
                <c16:uniqueId val="{0000001C-E3C7-4C7E-BB36-61A0709C3CF7}"/>
              </c:ext>
            </c:extLst>
          </c:dPt>
          <c:dPt>
            <c:idx val="4"/>
            <c:invertIfNegative val="0"/>
            <c:bubble3D val="0"/>
            <c:spPr>
              <a:solidFill>
                <a:srgbClr val="92D050"/>
              </a:solidFill>
              <a:ln>
                <a:noFill/>
              </a:ln>
              <a:effectLst/>
            </c:spPr>
            <c:extLst>
              <c:ext xmlns:c16="http://schemas.microsoft.com/office/drawing/2014/chart" uri="{C3380CC4-5D6E-409C-BE32-E72D297353CC}">
                <c16:uniqueId val="{0000001E-E3C7-4C7E-BB36-61A0709C3CF7}"/>
              </c:ext>
            </c:extLst>
          </c:dPt>
          <c:dPt>
            <c:idx val="5"/>
            <c:invertIfNegative val="0"/>
            <c:bubble3D val="0"/>
            <c:spPr>
              <a:solidFill>
                <a:srgbClr val="92D050"/>
              </a:solidFill>
              <a:ln>
                <a:noFill/>
              </a:ln>
              <a:effectLst/>
            </c:spPr>
            <c:extLst>
              <c:ext xmlns:c16="http://schemas.microsoft.com/office/drawing/2014/chart" uri="{C3380CC4-5D6E-409C-BE32-E72D297353CC}">
                <c16:uniqueId val="{00000020-E3C7-4C7E-BB36-61A0709C3CF7}"/>
              </c:ext>
            </c:extLst>
          </c:dPt>
          <c:dPt>
            <c:idx val="6"/>
            <c:invertIfNegative val="0"/>
            <c:bubble3D val="0"/>
            <c:spPr>
              <a:solidFill>
                <a:srgbClr val="92D050"/>
              </a:solidFill>
              <a:ln>
                <a:noFill/>
              </a:ln>
              <a:effectLst/>
            </c:spPr>
            <c:extLst>
              <c:ext xmlns:c16="http://schemas.microsoft.com/office/drawing/2014/chart" uri="{C3380CC4-5D6E-409C-BE32-E72D297353CC}">
                <c16:uniqueId val="{00000022-E3C7-4C7E-BB36-61A0709C3CF7}"/>
              </c:ext>
            </c:extLst>
          </c:dPt>
          <c:dPt>
            <c:idx val="7"/>
            <c:invertIfNegative val="0"/>
            <c:bubble3D val="0"/>
            <c:spPr>
              <a:solidFill>
                <a:srgbClr val="92D050"/>
              </a:solidFill>
              <a:ln>
                <a:noFill/>
              </a:ln>
              <a:effectLst/>
            </c:spPr>
            <c:extLst>
              <c:ext xmlns:c16="http://schemas.microsoft.com/office/drawing/2014/chart" uri="{C3380CC4-5D6E-409C-BE32-E72D297353CC}">
                <c16:uniqueId val="{00000024-E3C7-4C7E-BB36-61A0709C3CF7}"/>
              </c:ext>
            </c:extLst>
          </c:dPt>
          <c:dPt>
            <c:idx val="8"/>
            <c:invertIfNegative val="0"/>
            <c:bubble3D val="0"/>
            <c:spPr>
              <a:solidFill>
                <a:srgbClr val="92D050"/>
              </a:solidFill>
              <a:ln>
                <a:noFill/>
              </a:ln>
              <a:effectLst/>
            </c:spPr>
            <c:extLst>
              <c:ext xmlns:c16="http://schemas.microsoft.com/office/drawing/2014/chart" uri="{C3380CC4-5D6E-409C-BE32-E72D297353CC}">
                <c16:uniqueId val="{00000026-E3C7-4C7E-BB36-61A0709C3CF7}"/>
              </c:ext>
            </c:extLst>
          </c:dPt>
          <c:dPt>
            <c:idx val="9"/>
            <c:invertIfNegative val="0"/>
            <c:bubble3D val="0"/>
            <c:spPr>
              <a:solidFill>
                <a:srgbClr val="92D050"/>
              </a:solidFill>
              <a:ln>
                <a:noFill/>
              </a:ln>
              <a:effectLst/>
            </c:spPr>
            <c:extLst>
              <c:ext xmlns:c16="http://schemas.microsoft.com/office/drawing/2014/chart" uri="{C3380CC4-5D6E-409C-BE32-E72D297353CC}">
                <c16:uniqueId val="{00000028-E3C7-4C7E-BB36-61A0709C3CF7}"/>
              </c:ext>
            </c:extLst>
          </c:dPt>
          <c:dPt>
            <c:idx val="11"/>
            <c:invertIfNegative val="0"/>
            <c:bubble3D val="0"/>
            <c:spPr>
              <a:solidFill>
                <a:srgbClr val="92D050"/>
              </a:solidFill>
              <a:ln>
                <a:noFill/>
              </a:ln>
              <a:effectLst/>
            </c:spPr>
            <c:extLst>
              <c:ext xmlns:c16="http://schemas.microsoft.com/office/drawing/2014/chart" uri="{C3380CC4-5D6E-409C-BE32-E72D297353CC}">
                <c16:uniqueId val="{0000002A-E3C7-4C7E-BB36-61A0709C3CF7}"/>
              </c:ext>
            </c:extLst>
          </c:dPt>
          <c:dPt>
            <c:idx val="12"/>
            <c:invertIfNegative val="0"/>
            <c:bubble3D val="0"/>
            <c:spPr>
              <a:solidFill>
                <a:srgbClr val="92D050"/>
              </a:solidFill>
              <a:ln>
                <a:noFill/>
              </a:ln>
              <a:effectLst/>
            </c:spPr>
            <c:extLst>
              <c:ext xmlns:c16="http://schemas.microsoft.com/office/drawing/2014/chart" uri="{C3380CC4-5D6E-409C-BE32-E72D297353CC}">
                <c16:uniqueId val="{0000002C-E3C7-4C7E-BB36-61A0709C3CF7}"/>
              </c:ext>
            </c:extLst>
          </c:dPt>
          <c:dPt>
            <c:idx val="13"/>
            <c:invertIfNegative val="0"/>
            <c:bubble3D val="0"/>
            <c:spPr>
              <a:solidFill>
                <a:srgbClr val="92D050"/>
              </a:solidFill>
              <a:ln>
                <a:noFill/>
              </a:ln>
              <a:effectLst/>
            </c:spPr>
            <c:extLst>
              <c:ext xmlns:c16="http://schemas.microsoft.com/office/drawing/2014/chart" uri="{C3380CC4-5D6E-409C-BE32-E72D297353CC}">
                <c16:uniqueId val="{0000002E-E3C7-4C7E-BB36-61A0709C3CF7}"/>
              </c:ext>
            </c:extLst>
          </c:dPt>
          <c:dPt>
            <c:idx val="14"/>
            <c:invertIfNegative val="0"/>
            <c:bubble3D val="0"/>
            <c:spPr>
              <a:solidFill>
                <a:srgbClr val="92D050"/>
              </a:solidFill>
              <a:ln>
                <a:noFill/>
              </a:ln>
              <a:effectLst/>
            </c:spPr>
            <c:extLst>
              <c:ext xmlns:c16="http://schemas.microsoft.com/office/drawing/2014/chart" uri="{C3380CC4-5D6E-409C-BE32-E72D297353CC}">
                <c16:uniqueId val="{00000030-E3C7-4C7E-BB36-61A0709C3CF7}"/>
              </c:ext>
            </c:extLst>
          </c:dPt>
          <c:dPt>
            <c:idx val="15"/>
            <c:invertIfNegative val="0"/>
            <c:bubble3D val="0"/>
            <c:spPr>
              <a:solidFill>
                <a:srgbClr val="92D050"/>
              </a:solidFill>
              <a:ln>
                <a:noFill/>
              </a:ln>
              <a:effectLst/>
            </c:spPr>
            <c:extLst>
              <c:ext xmlns:c16="http://schemas.microsoft.com/office/drawing/2014/chart" uri="{C3380CC4-5D6E-409C-BE32-E72D297353CC}">
                <c16:uniqueId val="{00000032-E3C7-4C7E-BB36-61A0709C3CF7}"/>
              </c:ext>
            </c:extLst>
          </c:dPt>
          <c:dPt>
            <c:idx val="17"/>
            <c:invertIfNegative val="0"/>
            <c:bubble3D val="0"/>
            <c:spPr>
              <a:solidFill>
                <a:srgbClr val="92D050"/>
              </a:solidFill>
              <a:ln>
                <a:noFill/>
              </a:ln>
              <a:effectLst/>
            </c:spPr>
            <c:extLst>
              <c:ext xmlns:c16="http://schemas.microsoft.com/office/drawing/2014/chart" uri="{C3380CC4-5D6E-409C-BE32-E72D297353CC}">
                <c16:uniqueId val="{00000034-E3C7-4C7E-BB36-61A0709C3CF7}"/>
              </c:ext>
            </c:extLst>
          </c:dPt>
          <c:dPt>
            <c:idx val="18"/>
            <c:invertIfNegative val="0"/>
            <c:bubble3D val="0"/>
            <c:spPr>
              <a:solidFill>
                <a:srgbClr val="92D050"/>
              </a:solidFill>
              <a:ln>
                <a:noFill/>
              </a:ln>
              <a:effectLst/>
            </c:spPr>
            <c:extLst>
              <c:ext xmlns:c16="http://schemas.microsoft.com/office/drawing/2014/chart" uri="{C3380CC4-5D6E-409C-BE32-E72D297353CC}">
                <c16:uniqueId val="{00000036-E3C7-4C7E-BB36-61A0709C3CF7}"/>
              </c:ext>
            </c:extLst>
          </c:dPt>
          <c:dPt>
            <c:idx val="19"/>
            <c:invertIfNegative val="0"/>
            <c:bubble3D val="0"/>
            <c:spPr>
              <a:solidFill>
                <a:srgbClr val="92D050"/>
              </a:solidFill>
              <a:ln>
                <a:noFill/>
              </a:ln>
              <a:effectLst/>
            </c:spPr>
            <c:extLst>
              <c:ext xmlns:c16="http://schemas.microsoft.com/office/drawing/2014/chart" uri="{C3380CC4-5D6E-409C-BE32-E72D297353CC}">
                <c16:uniqueId val="{00000038-E3C7-4C7E-BB36-61A0709C3CF7}"/>
              </c:ext>
            </c:extLst>
          </c:dPt>
          <c:dPt>
            <c:idx val="21"/>
            <c:invertIfNegative val="0"/>
            <c:bubble3D val="0"/>
            <c:spPr>
              <a:solidFill>
                <a:srgbClr val="92D050"/>
              </a:solidFill>
              <a:ln>
                <a:noFill/>
              </a:ln>
              <a:effectLst/>
            </c:spPr>
            <c:extLst>
              <c:ext xmlns:c16="http://schemas.microsoft.com/office/drawing/2014/chart" uri="{C3380CC4-5D6E-409C-BE32-E72D297353CC}">
                <c16:uniqueId val="{0000003A-E3C7-4C7E-BB36-61A0709C3CF7}"/>
              </c:ext>
            </c:extLst>
          </c:dPt>
          <c:cat>
            <c:strRef>
              <c:f>ejec_orient_result_cuatri!$F$14:$F$36</c:f>
              <c:strCache>
                <c:ptCount val="22"/>
                <c:pt idx="0">
                  <c:v>Antioquia_Vive20</c:v>
                </c:pt>
                <c:pt idx="1">
                  <c:v>Antioquia_VMDT20</c:v>
                </c:pt>
                <c:pt idx="2">
                  <c:v>calidad</c:v>
                </c:pt>
                <c:pt idx="3">
                  <c:v>Circulación</c:v>
                </c:pt>
                <c:pt idx="4">
                  <c:v>Circulación20</c:v>
                </c:pt>
                <c:pt idx="5">
                  <c:v>cofinanciacion</c:v>
                </c:pt>
                <c:pt idx="6">
                  <c:v>Dotación</c:v>
                </c:pt>
                <c:pt idx="7">
                  <c:v>Dotacion20</c:v>
                </c:pt>
                <c:pt idx="8">
                  <c:v>Estimulos</c:v>
                </c:pt>
                <c:pt idx="9">
                  <c:v>formacion continua</c:v>
                </c:pt>
                <c:pt idx="10">
                  <c:v>Formacion20</c:v>
                </c:pt>
                <c:pt idx="11">
                  <c:v>Industrias Creativas</c:v>
                </c:pt>
                <c:pt idx="12">
                  <c:v>infraestructura </c:v>
                </c:pt>
                <c:pt idx="13">
                  <c:v>Infraestructura20</c:v>
                </c:pt>
                <c:pt idx="14">
                  <c:v>Integrac_tecnol20</c:v>
                </c:pt>
                <c:pt idx="15">
                  <c:v>Movilizacion20</c:v>
                </c:pt>
                <c:pt idx="16">
                  <c:v>participacion</c:v>
                </c:pt>
                <c:pt idx="17">
                  <c:v>Patrimonio</c:v>
                </c:pt>
                <c:pt idx="18">
                  <c:v>Patrimonio20</c:v>
                </c:pt>
                <c:pt idx="19">
                  <c:v>Portaf_estimulos20</c:v>
                </c:pt>
                <c:pt idx="20">
                  <c:v>profesionalizacion</c:v>
                </c:pt>
                <c:pt idx="21">
                  <c:v>SICPA</c:v>
                </c:pt>
              </c:strCache>
            </c:strRef>
          </c:cat>
          <c:val>
            <c:numRef>
              <c:f>ejec_orient_result_cuatri!$H$14:$H$36</c:f>
              <c:numCache>
                <c:formatCode>#,##0</c:formatCode>
                <c:ptCount val="22"/>
                <c:pt idx="0">
                  <c:v>800000000</c:v>
                </c:pt>
                <c:pt idx="1">
                  <c:v>0</c:v>
                </c:pt>
                <c:pt idx="2">
                  <c:v>0</c:v>
                </c:pt>
                <c:pt idx="3">
                  <c:v>2256989660</c:v>
                </c:pt>
                <c:pt idx="4">
                  <c:v>1233782394</c:v>
                </c:pt>
                <c:pt idx="5">
                  <c:v>449924700</c:v>
                </c:pt>
                <c:pt idx="6">
                  <c:v>149000000</c:v>
                </c:pt>
                <c:pt idx="7">
                  <c:v>112040824</c:v>
                </c:pt>
                <c:pt idx="8">
                  <c:v>1196623257</c:v>
                </c:pt>
                <c:pt idx="9">
                  <c:v>638862095</c:v>
                </c:pt>
                <c:pt idx="10">
                  <c:v>0</c:v>
                </c:pt>
                <c:pt idx="11">
                  <c:v>11470589</c:v>
                </c:pt>
                <c:pt idx="12">
                  <c:v>8926927796</c:v>
                </c:pt>
                <c:pt idx="13">
                  <c:v>194788374</c:v>
                </c:pt>
                <c:pt idx="14">
                  <c:v>143422412</c:v>
                </c:pt>
                <c:pt idx="15">
                  <c:v>160026859</c:v>
                </c:pt>
                <c:pt idx="16">
                  <c:v>0</c:v>
                </c:pt>
                <c:pt idx="17">
                  <c:v>527996816</c:v>
                </c:pt>
                <c:pt idx="18">
                  <c:v>107661000</c:v>
                </c:pt>
                <c:pt idx="19">
                  <c:v>1782723751</c:v>
                </c:pt>
                <c:pt idx="20">
                  <c:v>0</c:v>
                </c:pt>
                <c:pt idx="21">
                  <c:v>14201680</c:v>
                </c:pt>
              </c:numCache>
            </c:numRef>
          </c:val>
          <c:extLst>
            <c:ext xmlns:c16="http://schemas.microsoft.com/office/drawing/2014/chart" uri="{C3380CC4-5D6E-409C-BE32-E72D297353CC}">
              <c16:uniqueId val="{0000003B-E3C7-4C7E-BB36-61A0709C3CF7}"/>
            </c:ext>
          </c:extLst>
        </c:ser>
        <c:ser>
          <c:idx val="0"/>
          <c:order val="2"/>
          <c:tx>
            <c:strRef>
              <c:f>ejec_orient_result_cuatri!$I$13</c:f>
              <c:strCache>
                <c:ptCount val="1"/>
                <c:pt idx="0">
                  <c:v>%eje</c:v>
                </c:pt>
              </c:strCache>
            </c:strRef>
          </c:tx>
          <c:spPr>
            <a:solidFill>
              <a:schemeClr val="bg1"/>
            </a:solidFill>
            <a:ln>
              <a:solidFill>
                <a:schemeClr val="accent6">
                  <a:lumMod val="50000"/>
                </a:schemeClr>
              </a:solidFill>
            </a:ln>
            <a:effectLst/>
          </c:spPr>
          <c:invertIfNegative val="0"/>
          <c:dPt>
            <c:idx val="0"/>
            <c:invertIfNegative val="0"/>
            <c:bubble3D val="0"/>
            <c:extLst>
              <c:ext xmlns:c16="http://schemas.microsoft.com/office/drawing/2014/chart" uri="{C3380CC4-5D6E-409C-BE32-E72D297353CC}">
                <c16:uniqueId val="{0000003C-E3C7-4C7E-BB36-61A0709C3CF7}"/>
              </c:ext>
            </c:extLst>
          </c:dPt>
          <c:dPt>
            <c:idx val="3"/>
            <c:invertIfNegative val="0"/>
            <c:bubble3D val="0"/>
            <c:extLst>
              <c:ext xmlns:c16="http://schemas.microsoft.com/office/drawing/2014/chart" uri="{C3380CC4-5D6E-409C-BE32-E72D297353CC}">
                <c16:uniqueId val="{0000003D-E3C7-4C7E-BB36-61A0709C3CF7}"/>
              </c:ext>
            </c:extLst>
          </c:dPt>
          <c:dPt>
            <c:idx val="4"/>
            <c:invertIfNegative val="0"/>
            <c:bubble3D val="0"/>
            <c:extLst>
              <c:ext xmlns:c16="http://schemas.microsoft.com/office/drawing/2014/chart" uri="{C3380CC4-5D6E-409C-BE32-E72D297353CC}">
                <c16:uniqueId val="{0000003E-E3C7-4C7E-BB36-61A0709C3CF7}"/>
              </c:ext>
            </c:extLst>
          </c:dPt>
          <c:dPt>
            <c:idx val="5"/>
            <c:invertIfNegative val="0"/>
            <c:bubble3D val="0"/>
            <c:extLst>
              <c:ext xmlns:c16="http://schemas.microsoft.com/office/drawing/2014/chart" uri="{C3380CC4-5D6E-409C-BE32-E72D297353CC}">
                <c16:uniqueId val="{0000003F-E3C7-4C7E-BB36-61A0709C3CF7}"/>
              </c:ext>
            </c:extLst>
          </c:dPt>
          <c:dPt>
            <c:idx val="6"/>
            <c:invertIfNegative val="0"/>
            <c:bubble3D val="0"/>
            <c:extLst>
              <c:ext xmlns:c16="http://schemas.microsoft.com/office/drawing/2014/chart" uri="{C3380CC4-5D6E-409C-BE32-E72D297353CC}">
                <c16:uniqueId val="{00000040-E3C7-4C7E-BB36-61A0709C3CF7}"/>
              </c:ext>
            </c:extLst>
          </c:dPt>
          <c:dPt>
            <c:idx val="7"/>
            <c:invertIfNegative val="0"/>
            <c:bubble3D val="0"/>
            <c:extLst>
              <c:ext xmlns:c16="http://schemas.microsoft.com/office/drawing/2014/chart" uri="{C3380CC4-5D6E-409C-BE32-E72D297353CC}">
                <c16:uniqueId val="{00000041-E3C7-4C7E-BB36-61A0709C3CF7}"/>
              </c:ext>
            </c:extLst>
          </c:dPt>
          <c:dPt>
            <c:idx val="8"/>
            <c:invertIfNegative val="0"/>
            <c:bubble3D val="0"/>
            <c:extLst>
              <c:ext xmlns:c16="http://schemas.microsoft.com/office/drawing/2014/chart" uri="{C3380CC4-5D6E-409C-BE32-E72D297353CC}">
                <c16:uniqueId val="{00000042-E3C7-4C7E-BB36-61A0709C3CF7}"/>
              </c:ext>
            </c:extLst>
          </c:dPt>
          <c:dPt>
            <c:idx val="9"/>
            <c:invertIfNegative val="0"/>
            <c:bubble3D val="0"/>
            <c:extLst>
              <c:ext xmlns:c16="http://schemas.microsoft.com/office/drawing/2014/chart" uri="{C3380CC4-5D6E-409C-BE32-E72D297353CC}">
                <c16:uniqueId val="{00000043-E3C7-4C7E-BB36-61A0709C3CF7}"/>
              </c:ext>
            </c:extLst>
          </c:dPt>
          <c:dPt>
            <c:idx val="11"/>
            <c:invertIfNegative val="0"/>
            <c:bubble3D val="0"/>
            <c:extLst>
              <c:ext xmlns:c16="http://schemas.microsoft.com/office/drawing/2014/chart" uri="{C3380CC4-5D6E-409C-BE32-E72D297353CC}">
                <c16:uniqueId val="{00000044-E3C7-4C7E-BB36-61A0709C3CF7}"/>
              </c:ext>
            </c:extLst>
          </c:dPt>
          <c:dPt>
            <c:idx val="12"/>
            <c:invertIfNegative val="0"/>
            <c:bubble3D val="0"/>
            <c:extLst>
              <c:ext xmlns:c16="http://schemas.microsoft.com/office/drawing/2014/chart" uri="{C3380CC4-5D6E-409C-BE32-E72D297353CC}">
                <c16:uniqueId val="{00000045-E3C7-4C7E-BB36-61A0709C3CF7}"/>
              </c:ext>
            </c:extLst>
          </c:dPt>
          <c:dPt>
            <c:idx val="13"/>
            <c:invertIfNegative val="0"/>
            <c:bubble3D val="0"/>
            <c:extLst>
              <c:ext xmlns:c16="http://schemas.microsoft.com/office/drawing/2014/chart" uri="{C3380CC4-5D6E-409C-BE32-E72D297353CC}">
                <c16:uniqueId val="{00000046-E3C7-4C7E-BB36-61A0709C3CF7}"/>
              </c:ext>
            </c:extLst>
          </c:dPt>
          <c:dPt>
            <c:idx val="14"/>
            <c:invertIfNegative val="0"/>
            <c:bubble3D val="0"/>
            <c:extLst>
              <c:ext xmlns:c16="http://schemas.microsoft.com/office/drawing/2014/chart" uri="{C3380CC4-5D6E-409C-BE32-E72D297353CC}">
                <c16:uniqueId val="{00000047-E3C7-4C7E-BB36-61A0709C3CF7}"/>
              </c:ext>
            </c:extLst>
          </c:dPt>
          <c:dPt>
            <c:idx val="15"/>
            <c:invertIfNegative val="0"/>
            <c:bubble3D val="0"/>
            <c:extLst>
              <c:ext xmlns:c16="http://schemas.microsoft.com/office/drawing/2014/chart" uri="{C3380CC4-5D6E-409C-BE32-E72D297353CC}">
                <c16:uniqueId val="{00000048-E3C7-4C7E-BB36-61A0709C3CF7}"/>
              </c:ext>
            </c:extLst>
          </c:dPt>
          <c:dPt>
            <c:idx val="17"/>
            <c:invertIfNegative val="0"/>
            <c:bubble3D val="0"/>
            <c:extLst>
              <c:ext xmlns:c16="http://schemas.microsoft.com/office/drawing/2014/chart" uri="{C3380CC4-5D6E-409C-BE32-E72D297353CC}">
                <c16:uniqueId val="{00000049-E3C7-4C7E-BB36-61A0709C3CF7}"/>
              </c:ext>
            </c:extLst>
          </c:dPt>
          <c:dPt>
            <c:idx val="18"/>
            <c:invertIfNegative val="0"/>
            <c:bubble3D val="0"/>
            <c:extLst>
              <c:ext xmlns:c16="http://schemas.microsoft.com/office/drawing/2014/chart" uri="{C3380CC4-5D6E-409C-BE32-E72D297353CC}">
                <c16:uniqueId val="{0000004A-E3C7-4C7E-BB36-61A0709C3CF7}"/>
              </c:ext>
            </c:extLst>
          </c:dPt>
          <c:dPt>
            <c:idx val="19"/>
            <c:invertIfNegative val="0"/>
            <c:bubble3D val="0"/>
            <c:extLst>
              <c:ext xmlns:c16="http://schemas.microsoft.com/office/drawing/2014/chart" uri="{C3380CC4-5D6E-409C-BE32-E72D297353CC}">
                <c16:uniqueId val="{0000004B-E3C7-4C7E-BB36-61A0709C3CF7}"/>
              </c:ext>
            </c:extLst>
          </c:dPt>
          <c:dPt>
            <c:idx val="21"/>
            <c:invertIfNegative val="0"/>
            <c:bubble3D val="0"/>
            <c:extLst>
              <c:ext xmlns:c16="http://schemas.microsoft.com/office/drawing/2014/chart" uri="{C3380CC4-5D6E-409C-BE32-E72D297353CC}">
                <c16:uniqueId val="{0000004C-E3C7-4C7E-BB36-61A0709C3CF7}"/>
              </c:ext>
            </c:extLst>
          </c:dPt>
          <c:cat>
            <c:strRef>
              <c:f>ejec_orient_result_cuatri!$F$14:$F$36</c:f>
              <c:strCache>
                <c:ptCount val="22"/>
                <c:pt idx="0">
                  <c:v>Antioquia_Vive20</c:v>
                </c:pt>
                <c:pt idx="1">
                  <c:v>Antioquia_VMDT20</c:v>
                </c:pt>
                <c:pt idx="2">
                  <c:v>calidad</c:v>
                </c:pt>
                <c:pt idx="3">
                  <c:v>Circulación</c:v>
                </c:pt>
                <c:pt idx="4">
                  <c:v>Circulación20</c:v>
                </c:pt>
                <c:pt idx="5">
                  <c:v>cofinanciacion</c:v>
                </c:pt>
                <c:pt idx="6">
                  <c:v>Dotación</c:v>
                </c:pt>
                <c:pt idx="7">
                  <c:v>Dotacion20</c:v>
                </c:pt>
                <c:pt idx="8">
                  <c:v>Estimulos</c:v>
                </c:pt>
                <c:pt idx="9">
                  <c:v>formacion continua</c:v>
                </c:pt>
                <c:pt idx="10">
                  <c:v>Formacion20</c:v>
                </c:pt>
                <c:pt idx="11">
                  <c:v>Industrias Creativas</c:v>
                </c:pt>
                <c:pt idx="12">
                  <c:v>infraestructura </c:v>
                </c:pt>
                <c:pt idx="13">
                  <c:v>Infraestructura20</c:v>
                </c:pt>
                <c:pt idx="14">
                  <c:v>Integrac_tecnol20</c:v>
                </c:pt>
                <c:pt idx="15">
                  <c:v>Movilizacion20</c:v>
                </c:pt>
                <c:pt idx="16">
                  <c:v>participacion</c:v>
                </c:pt>
                <c:pt idx="17">
                  <c:v>Patrimonio</c:v>
                </c:pt>
                <c:pt idx="18">
                  <c:v>Patrimonio20</c:v>
                </c:pt>
                <c:pt idx="19">
                  <c:v>Portaf_estimulos20</c:v>
                </c:pt>
                <c:pt idx="20">
                  <c:v>profesionalizacion</c:v>
                </c:pt>
                <c:pt idx="21">
                  <c:v>SICPA</c:v>
                </c:pt>
              </c:strCache>
            </c:strRef>
          </c:cat>
          <c:val>
            <c:numRef>
              <c:f>ejec_orient_result_cuatri!$I$14:$I$36</c:f>
              <c:numCache>
                <c:formatCode>0%</c:formatCode>
                <c:ptCount val="22"/>
                <c:pt idx="0">
                  <c:v>1</c:v>
                </c:pt>
                <c:pt idx="1">
                  <c:v>#N/A</c:v>
                </c:pt>
                <c:pt idx="2">
                  <c:v>#N/A</c:v>
                </c:pt>
                <c:pt idx="3">
                  <c:v>0.81493196608426099</c:v>
                </c:pt>
                <c:pt idx="4">
                  <c:v>0.97633901920786326</c:v>
                </c:pt>
                <c:pt idx="5">
                  <c:v>1</c:v>
                </c:pt>
                <c:pt idx="6">
                  <c:v>0.52475209865621197</c:v>
                </c:pt>
                <c:pt idx="7">
                  <c:v>0.92998459444204651</c:v>
                </c:pt>
                <c:pt idx="8">
                  <c:v>0.65172240448875318</c:v>
                </c:pt>
                <c:pt idx="9">
                  <c:v>0.79939491011366381</c:v>
                </c:pt>
                <c:pt idx="10">
                  <c:v>#N/A</c:v>
                </c:pt>
                <c:pt idx="11">
                  <c:v>0.27659575802022007</c:v>
                </c:pt>
                <c:pt idx="12">
                  <c:v>0.94713885242312035</c:v>
                </c:pt>
                <c:pt idx="13">
                  <c:v>1</c:v>
                </c:pt>
                <c:pt idx="14">
                  <c:v>1</c:v>
                </c:pt>
                <c:pt idx="15">
                  <c:v>1</c:v>
                </c:pt>
                <c:pt idx="16">
                  <c:v>#N/A</c:v>
                </c:pt>
                <c:pt idx="17">
                  <c:v>0.30200601060562732</c:v>
                </c:pt>
                <c:pt idx="18">
                  <c:v>0.99124406142967625</c:v>
                </c:pt>
                <c:pt idx="19">
                  <c:v>0.99905682939214568</c:v>
                </c:pt>
                <c:pt idx="20">
                  <c:v>#N/A</c:v>
                </c:pt>
                <c:pt idx="21">
                  <c:v>1</c:v>
                </c:pt>
              </c:numCache>
            </c:numRef>
          </c:val>
          <c:extLst>
            <c:ext xmlns:c16="http://schemas.microsoft.com/office/drawing/2014/chart" uri="{C3380CC4-5D6E-409C-BE32-E72D297353CC}">
              <c16:uniqueId val="{0000004D-E3C7-4C7E-BB36-61A0709C3CF7}"/>
            </c:ext>
          </c:extLst>
        </c:ser>
        <c:dLbls>
          <c:showLegendKey val="0"/>
          <c:showVal val="0"/>
          <c:showCatName val="0"/>
          <c:showSerName val="0"/>
          <c:showPercent val="0"/>
          <c:showBubbleSize val="0"/>
        </c:dLbls>
        <c:gapWidth val="0"/>
        <c:overlap val="-45"/>
        <c:axId val="883759328"/>
        <c:axId val="883753088"/>
      </c:barChart>
      <c:catAx>
        <c:axId val="883759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O"/>
          </a:p>
        </c:txPr>
        <c:crossAx val="883753088"/>
        <c:crosses val="autoZero"/>
        <c:auto val="1"/>
        <c:lblAlgn val="ctr"/>
        <c:lblOffset val="100"/>
        <c:noMultiLvlLbl val="0"/>
      </c:catAx>
      <c:valAx>
        <c:axId val="883753088"/>
        <c:scaling>
          <c:orientation val="minMax"/>
        </c:scaling>
        <c:delete val="1"/>
        <c:axPos val="l"/>
        <c:numFmt formatCode="#,##0" sourceLinked="1"/>
        <c:majorTickMark val="none"/>
        <c:minorTickMark val="none"/>
        <c:tickLblPos val="nextTo"/>
        <c:crossAx val="88375932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50" b="0" i="0" u="none" strike="noStrike" kern="1200" baseline="0">
                <a:solidFill>
                  <a:schemeClr val="tx1">
                    <a:lumMod val="65000"/>
                    <a:lumOff val="35000"/>
                  </a:schemeClr>
                </a:solidFill>
                <a:latin typeface="+mn-lt"/>
                <a:ea typeface="+mn-ea"/>
                <a:cs typeface="+mn-cs"/>
              </a:defRPr>
            </a:pPr>
            <a:endParaRPr lang="es-CO"/>
          </a:p>
        </c:txPr>
      </c:dTable>
      <c:spPr>
        <a:solidFill>
          <a:schemeClr val="bg1"/>
        </a:solidFill>
        <a:ln>
          <a:noFill/>
        </a:ln>
        <a:effectLst/>
      </c:spPr>
    </c:plotArea>
    <c:legend>
      <c:legendPos val="r"/>
      <c:layout>
        <c:manualLayout>
          <c:xMode val="edge"/>
          <c:yMode val="edge"/>
          <c:x val="1.8250763354073093E-2"/>
          <c:y val="0.10439195326951481"/>
          <c:w val="8.3074472741170566E-2"/>
          <c:h val="0.1754299800648515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r>
              <a:rPr lang="es-CO"/>
              <a:t>Medio de Ingreso a Noviembre 30</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endParaRPr lang="es-CO"/>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Hoja1!$P$30</c:f>
              <c:strCache>
                <c:ptCount val="1"/>
                <c:pt idx="0">
                  <c:v>No. Por Canal</c:v>
                </c:pt>
              </c:strCache>
            </c:strRef>
          </c:tx>
          <c:spPr>
            <a:solidFill>
              <a:srgbClr val="0F5D27"/>
            </a:solidFill>
            <a:ln>
              <a:noFill/>
            </a:ln>
            <a:effectLst/>
            <a:sp3d/>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Hoja1!$O$31:$O$36</c:f>
              <c:strCache>
                <c:ptCount val="6"/>
                <c:pt idx="0">
                  <c:v>Correo Certificado</c:v>
                </c:pt>
                <c:pt idx="1">
                  <c:v>Correo Electrónico</c:v>
                </c:pt>
                <c:pt idx="2">
                  <c:v>Entrega Personal</c:v>
                </c:pt>
                <c:pt idx="3">
                  <c:v>Correo Fisico</c:v>
                </c:pt>
                <c:pt idx="4">
                  <c:v>Pagina web</c:v>
                </c:pt>
                <c:pt idx="5">
                  <c:v>Total</c:v>
                </c:pt>
              </c:strCache>
            </c:strRef>
          </c:cat>
          <c:val>
            <c:numRef>
              <c:f>Hoja1!$P$31:$P$36</c:f>
              <c:numCache>
                <c:formatCode>General</c:formatCode>
                <c:ptCount val="6"/>
                <c:pt idx="0">
                  <c:v>9</c:v>
                </c:pt>
                <c:pt idx="1">
                  <c:v>579</c:v>
                </c:pt>
                <c:pt idx="2">
                  <c:v>35</c:v>
                </c:pt>
                <c:pt idx="3">
                  <c:v>5</c:v>
                </c:pt>
                <c:pt idx="4">
                  <c:v>112</c:v>
                </c:pt>
                <c:pt idx="5">
                  <c:v>740</c:v>
                </c:pt>
              </c:numCache>
            </c:numRef>
          </c:val>
          <c:extLst>
            <c:ext xmlns:c16="http://schemas.microsoft.com/office/drawing/2014/chart" uri="{C3380CC4-5D6E-409C-BE32-E72D297353CC}">
              <c16:uniqueId val="{00000000-7974-4932-9ADD-F1E8853DBC34}"/>
            </c:ext>
          </c:extLst>
        </c:ser>
        <c:ser>
          <c:idx val="1"/>
          <c:order val="1"/>
          <c:tx>
            <c:strRef>
              <c:f>Hoja1!$Q$30</c:f>
              <c:strCache>
                <c:ptCount val="1"/>
                <c:pt idx="0">
                  <c:v>%</c:v>
                </c:pt>
              </c:strCache>
            </c:strRef>
          </c:tx>
          <c:spPr>
            <a:solidFill>
              <a:schemeClr val="accent2"/>
            </a:solidFill>
            <a:ln>
              <a:noFill/>
            </a:ln>
            <a:effectLst/>
            <a:sp3d/>
          </c:spPr>
          <c:invertIfNegative val="0"/>
          <c:dLbls>
            <c:dLbl>
              <c:idx val="1"/>
              <c:showLegendKey val="0"/>
              <c:showVal val="1"/>
              <c:showCatName val="0"/>
              <c:showSerName val="0"/>
              <c:showPercent val="0"/>
              <c:showBubbleSize val="0"/>
              <c:extLst>
                <c:ext xmlns:c15="http://schemas.microsoft.com/office/drawing/2012/chart" uri="{CE6537A1-D6FC-4f65-9D91-7224C49458BB}">
                  <c15:layout>
                    <c:manualLayout>
                      <c:w val="8.6506796846691172E-2"/>
                      <c:h val="0.12590696518953767"/>
                    </c:manualLayout>
                  </c15:layout>
                </c:ext>
                <c:ext xmlns:c16="http://schemas.microsoft.com/office/drawing/2014/chart" uri="{C3380CC4-5D6E-409C-BE32-E72D297353CC}">
                  <c16:uniqueId val="{00000003-7974-4932-9ADD-F1E8853DBC34}"/>
                </c:ext>
              </c:extLst>
            </c:dLbl>
            <c:dLbl>
              <c:idx val="5"/>
              <c:layout>
                <c:manualLayout>
                  <c:x val="3.2203530369070206E-2"/>
                  <c:y val="-2.09217290112226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974-4932-9ADD-F1E8853DBC34}"/>
                </c:ext>
              </c:extLst>
            </c:dLbl>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Hoja1!$O$31:$O$36</c:f>
              <c:strCache>
                <c:ptCount val="6"/>
                <c:pt idx="0">
                  <c:v>Correo Certificado</c:v>
                </c:pt>
                <c:pt idx="1">
                  <c:v>Correo Electrónico</c:v>
                </c:pt>
                <c:pt idx="2">
                  <c:v>Entrega Personal</c:v>
                </c:pt>
                <c:pt idx="3">
                  <c:v>Correo Fisico</c:v>
                </c:pt>
                <c:pt idx="4">
                  <c:v>Pagina web</c:v>
                </c:pt>
                <c:pt idx="5">
                  <c:v>Total</c:v>
                </c:pt>
              </c:strCache>
            </c:strRef>
          </c:cat>
          <c:val>
            <c:numRef>
              <c:f>Hoja1!$Q$31:$Q$36</c:f>
              <c:numCache>
                <c:formatCode>0%</c:formatCode>
                <c:ptCount val="6"/>
                <c:pt idx="0">
                  <c:v>1.2162162162162163E-2</c:v>
                </c:pt>
                <c:pt idx="1">
                  <c:v>0.78243243243243243</c:v>
                </c:pt>
                <c:pt idx="2">
                  <c:v>4.72972972972973E-2</c:v>
                </c:pt>
                <c:pt idx="3">
                  <c:v>6.7567567567567571E-3</c:v>
                </c:pt>
                <c:pt idx="4">
                  <c:v>0.15135135135135136</c:v>
                </c:pt>
                <c:pt idx="5">
                  <c:v>1</c:v>
                </c:pt>
              </c:numCache>
            </c:numRef>
          </c:val>
          <c:extLst>
            <c:ext xmlns:c16="http://schemas.microsoft.com/office/drawing/2014/chart" uri="{C3380CC4-5D6E-409C-BE32-E72D297353CC}">
              <c16:uniqueId val="{00000001-7974-4932-9ADD-F1E8853DBC34}"/>
            </c:ext>
          </c:extLst>
        </c:ser>
        <c:dLbls>
          <c:showLegendKey val="0"/>
          <c:showVal val="0"/>
          <c:showCatName val="0"/>
          <c:showSerName val="0"/>
          <c:showPercent val="0"/>
          <c:showBubbleSize val="0"/>
        </c:dLbls>
        <c:gapWidth val="150"/>
        <c:shape val="box"/>
        <c:axId val="1867837055"/>
        <c:axId val="1867837535"/>
        <c:axId val="0"/>
      </c:bar3DChart>
      <c:catAx>
        <c:axId val="186783705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CO"/>
          </a:p>
        </c:txPr>
        <c:crossAx val="1867837535"/>
        <c:crosses val="autoZero"/>
        <c:auto val="1"/>
        <c:lblAlgn val="ctr"/>
        <c:lblOffset val="100"/>
        <c:noMultiLvlLbl val="0"/>
      </c:catAx>
      <c:valAx>
        <c:axId val="18678375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CO"/>
          </a:p>
        </c:txPr>
        <c:crossAx val="18678370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s-CO"/>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Hoja1!$G$56</c:f>
              <c:strCache>
                <c:ptCount val="1"/>
                <c:pt idx="0">
                  <c:v>Subdirección Administrativa y Financiera</c:v>
                </c:pt>
              </c:strCache>
            </c:strRef>
          </c:tx>
          <c:spPr>
            <a:solidFill>
              <a:schemeClr val="accent1"/>
            </a:solidFill>
            <a:ln>
              <a:noFill/>
            </a:ln>
            <a:effectLst/>
            <a:sp3d/>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Hoja1!$H$55:$P$55</c:f>
              <c:strCache>
                <c:ptCount val="5"/>
                <c:pt idx="0">
                  <c:v>No. DE ASIGNACION ES</c:v>
                </c:pt>
                <c:pt idx="1">
                  <c:v>PQRSD RESUELTAS A TIEMPO</c:v>
                </c:pt>
                <c:pt idx="2">
                  <c:v>POR VENCER</c:v>
                </c:pt>
                <c:pt idx="3">
                  <c:v>VENCIDOS CON RESPUESTA</c:v>
                </c:pt>
                <c:pt idx="4">
                  <c:v>VENCIDOS SIN RESPUESTA</c:v>
                </c:pt>
              </c:strCache>
            </c:strRef>
          </c:cat>
          <c:val>
            <c:numRef>
              <c:f>Hoja1!$H$56:$P$56</c:f>
              <c:numCache>
                <c:formatCode>General</c:formatCode>
                <c:ptCount val="5"/>
                <c:pt idx="0">
                  <c:v>222</c:v>
                </c:pt>
                <c:pt idx="1">
                  <c:v>219</c:v>
                </c:pt>
                <c:pt idx="2">
                  <c:v>2</c:v>
                </c:pt>
                <c:pt idx="3">
                  <c:v>0</c:v>
                </c:pt>
                <c:pt idx="4">
                  <c:v>1</c:v>
                </c:pt>
              </c:numCache>
            </c:numRef>
          </c:val>
          <c:extLst>
            <c:ext xmlns:c16="http://schemas.microsoft.com/office/drawing/2014/chart" uri="{C3380CC4-5D6E-409C-BE32-E72D297353CC}">
              <c16:uniqueId val="{00000000-3BBC-4F52-A4A9-FE5A88870AC0}"/>
            </c:ext>
          </c:extLst>
        </c:ser>
        <c:ser>
          <c:idx val="1"/>
          <c:order val="1"/>
          <c:tx>
            <c:strRef>
              <c:f>Hoja1!$G$57</c:f>
              <c:strCache>
                <c:ptCount val="1"/>
                <c:pt idx="0">
                  <c:v>Subdirección Patrimonio y Fomento</c:v>
                </c:pt>
              </c:strCache>
            </c:strRef>
          </c:tx>
          <c:spPr>
            <a:solidFill>
              <a:schemeClr val="accent2"/>
            </a:solidFill>
            <a:ln>
              <a:noFill/>
            </a:ln>
            <a:effectLst/>
            <a:sp3d/>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Hoja1!$H$55:$P$55</c:f>
              <c:strCache>
                <c:ptCount val="5"/>
                <c:pt idx="0">
                  <c:v>No. DE ASIGNACION ES</c:v>
                </c:pt>
                <c:pt idx="1">
                  <c:v>PQRSD RESUELTAS A TIEMPO</c:v>
                </c:pt>
                <c:pt idx="2">
                  <c:v>POR VENCER</c:v>
                </c:pt>
                <c:pt idx="3">
                  <c:v>VENCIDOS CON RESPUESTA</c:v>
                </c:pt>
                <c:pt idx="4">
                  <c:v>VENCIDOS SIN RESPUESTA</c:v>
                </c:pt>
              </c:strCache>
            </c:strRef>
          </c:cat>
          <c:val>
            <c:numRef>
              <c:f>Hoja1!$H$57:$P$57</c:f>
              <c:numCache>
                <c:formatCode>General</c:formatCode>
                <c:ptCount val="5"/>
                <c:pt idx="0">
                  <c:v>444</c:v>
                </c:pt>
                <c:pt idx="1">
                  <c:v>388</c:v>
                </c:pt>
                <c:pt idx="2">
                  <c:v>27</c:v>
                </c:pt>
                <c:pt idx="4">
                  <c:v>29</c:v>
                </c:pt>
              </c:numCache>
            </c:numRef>
          </c:val>
          <c:extLst>
            <c:ext xmlns:c16="http://schemas.microsoft.com/office/drawing/2014/chart" uri="{C3380CC4-5D6E-409C-BE32-E72D297353CC}">
              <c16:uniqueId val="{00000001-3BBC-4F52-A4A9-FE5A88870AC0}"/>
            </c:ext>
          </c:extLst>
        </c:ser>
        <c:ser>
          <c:idx val="2"/>
          <c:order val="2"/>
          <c:tx>
            <c:strRef>
              <c:f>Hoja1!$G$58</c:f>
              <c:strCache>
                <c:ptCount val="1"/>
                <c:pt idx="0">
                  <c:v>Subdirección de Planeación</c:v>
                </c:pt>
              </c:strCache>
            </c:strRef>
          </c:tx>
          <c:spPr>
            <a:solidFill>
              <a:schemeClr val="accent3"/>
            </a:solidFill>
            <a:ln>
              <a:noFill/>
            </a:ln>
            <a:effectLst/>
            <a:sp3d/>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Hoja1!$H$55:$P$55</c:f>
              <c:strCache>
                <c:ptCount val="5"/>
                <c:pt idx="0">
                  <c:v>No. DE ASIGNACION ES</c:v>
                </c:pt>
                <c:pt idx="1">
                  <c:v>PQRSD RESUELTAS A TIEMPO</c:v>
                </c:pt>
                <c:pt idx="2">
                  <c:v>POR VENCER</c:v>
                </c:pt>
                <c:pt idx="3">
                  <c:v>VENCIDOS CON RESPUESTA</c:v>
                </c:pt>
                <c:pt idx="4">
                  <c:v>VENCIDOS SIN RESPUESTA</c:v>
                </c:pt>
              </c:strCache>
            </c:strRef>
          </c:cat>
          <c:val>
            <c:numRef>
              <c:f>Hoja1!$H$58:$P$58</c:f>
              <c:numCache>
                <c:formatCode>General</c:formatCode>
                <c:ptCount val="5"/>
                <c:pt idx="0">
                  <c:v>59</c:v>
                </c:pt>
                <c:pt idx="1">
                  <c:v>54</c:v>
                </c:pt>
                <c:pt idx="2">
                  <c:v>5</c:v>
                </c:pt>
                <c:pt idx="3">
                  <c:v>0</c:v>
                </c:pt>
                <c:pt idx="4">
                  <c:v>0</c:v>
                </c:pt>
              </c:numCache>
            </c:numRef>
          </c:val>
          <c:extLst>
            <c:ext xmlns:c16="http://schemas.microsoft.com/office/drawing/2014/chart" uri="{C3380CC4-5D6E-409C-BE32-E72D297353CC}">
              <c16:uniqueId val="{00000002-3BBC-4F52-A4A9-FE5A88870AC0}"/>
            </c:ext>
          </c:extLst>
        </c:ser>
        <c:ser>
          <c:idx val="3"/>
          <c:order val="3"/>
          <c:tx>
            <c:strRef>
              <c:f>Hoja1!$G$59</c:f>
              <c:strCache>
                <c:ptCount val="1"/>
                <c:pt idx="0">
                  <c:v>Comunicaciones</c:v>
                </c:pt>
              </c:strCache>
            </c:strRef>
          </c:tx>
          <c:spPr>
            <a:solidFill>
              <a:schemeClr val="accent4"/>
            </a:solidFill>
            <a:ln>
              <a:noFill/>
            </a:ln>
            <a:effectLst/>
            <a:sp3d/>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Hoja1!$H$55:$P$55</c:f>
              <c:strCache>
                <c:ptCount val="5"/>
                <c:pt idx="0">
                  <c:v>No. DE ASIGNACION ES</c:v>
                </c:pt>
                <c:pt idx="1">
                  <c:v>PQRSD RESUELTAS A TIEMPO</c:v>
                </c:pt>
                <c:pt idx="2">
                  <c:v>POR VENCER</c:v>
                </c:pt>
                <c:pt idx="3">
                  <c:v>VENCIDOS CON RESPUESTA</c:v>
                </c:pt>
                <c:pt idx="4">
                  <c:v>VENCIDOS SIN RESPUESTA</c:v>
                </c:pt>
              </c:strCache>
            </c:strRef>
          </c:cat>
          <c:val>
            <c:numRef>
              <c:f>Hoja1!$H$59:$P$59</c:f>
              <c:numCache>
                <c:formatCode>General</c:formatCode>
                <c:ptCount val="5"/>
                <c:pt idx="0">
                  <c:v>9</c:v>
                </c:pt>
                <c:pt idx="1">
                  <c:v>8</c:v>
                </c:pt>
                <c:pt idx="2">
                  <c:v>1</c:v>
                </c:pt>
                <c:pt idx="3">
                  <c:v>0</c:v>
                </c:pt>
                <c:pt idx="4">
                  <c:v>0</c:v>
                </c:pt>
              </c:numCache>
            </c:numRef>
          </c:val>
          <c:extLst>
            <c:ext xmlns:c16="http://schemas.microsoft.com/office/drawing/2014/chart" uri="{C3380CC4-5D6E-409C-BE32-E72D297353CC}">
              <c16:uniqueId val="{00000003-3BBC-4F52-A4A9-FE5A88870AC0}"/>
            </c:ext>
          </c:extLst>
        </c:ser>
        <c:ser>
          <c:idx val="4"/>
          <c:order val="4"/>
          <c:tx>
            <c:strRef>
              <c:f>Hoja1!$G$60</c:f>
              <c:strCache>
                <c:ptCount val="1"/>
                <c:pt idx="0">
                  <c:v>Control Interno</c:v>
                </c:pt>
              </c:strCache>
            </c:strRef>
          </c:tx>
          <c:spPr>
            <a:solidFill>
              <a:schemeClr val="accent5"/>
            </a:solidFill>
            <a:ln>
              <a:noFill/>
            </a:ln>
            <a:effectLst/>
            <a:sp3d/>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Hoja1!$H$55:$P$55</c:f>
              <c:strCache>
                <c:ptCount val="5"/>
                <c:pt idx="0">
                  <c:v>No. DE ASIGNACION ES</c:v>
                </c:pt>
                <c:pt idx="1">
                  <c:v>PQRSD RESUELTAS A TIEMPO</c:v>
                </c:pt>
                <c:pt idx="2">
                  <c:v>POR VENCER</c:v>
                </c:pt>
                <c:pt idx="3">
                  <c:v>VENCIDOS CON RESPUESTA</c:v>
                </c:pt>
                <c:pt idx="4">
                  <c:v>VENCIDOS SIN RESPUESTA</c:v>
                </c:pt>
              </c:strCache>
            </c:strRef>
          </c:cat>
          <c:val>
            <c:numRef>
              <c:f>Hoja1!$H$60:$P$60</c:f>
              <c:numCache>
                <c:formatCode>General</c:formatCode>
                <c:ptCount val="5"/>
                <c:pt idx="0">
                  <c:v>0</c:v>
                </c:pt>
                <c:pt idx="1">
                  <c:v>0</c:v>
                </c:pt>
                <c:pt idx="2">
                  <c:v>0</c:v>
                </c:pt>
                <c:pt idx="3">
                  <c:v>0</c:v>
                </c:pt>
                <c:pt idx="4">
                  <c:v>0</c:v>
                </c:pt>
              </c:numCache>
            </c:numRef>
          </c:val>
          <c:extLst>
            <c:ext xmlns:c16="http://schemas.microsoft.com/office/drawing/2014/chart" uri="{C3380CC4-5D6E-409C-BE32-E72D297353CC}">
              <c16:uniqueId val="{00000004-3BBC-4F52-A4A9-FE5A88870AC0}"/>
            </c:ext>
          </c:extLst>
        </c:ser>
        <c:ser>
          <c:idx val="5"/>
          <c:order val="5"/>
          <c:tx>
            <c:strRef>
              <c:f>Hoja1!$G$61</c:f>
              <c:strCache>
                <c:ptCount val="1"/>
                <c:pt idx="0">
                  <c:v>Dirección</c:v>
                </c:pt>
              </c:strCache>
            </c:strRef>
          </c:tx>
          <c:spPr>
            <a:solidFill>
              <a:schemeClr val="accent6"/>
            </a:solidFill>
            <a:ln>
              <a:noFill/>
            </a:ln>
            <a:effectLst/>
            <a:sp3d/>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Hoja1!$H$55:$P$55</c:f>
              <c:strCache>
                <c:ptCount val="5"/>
                <c:pt idx="0">
                  <c:v>No. DE ASIGNACION ES</c:v>
                </c:pt>
                <c:pt idx="1">
                  <c:v>PQRSD RESUELTAS A TIEMPO</c:v>
                </c:pt>
                <c:pt idx="2">
                  <c:v>POR VENCER</c:v>
                </c:pt>
                <c:pt idx="3">
                  <c:v>VENCIDOS CON RESPUESTA</c:v>
                </c:pt>
                <c:pt idx="4">
                  <c:v>VENCIDOS SIN RESPUESTA</c:v>
                </c:pt>
              </c:strCache>
            </c:strRef>
          </c:cat>
          <c:val>
            <c:numRef>
              <c:f>Hoja1!$H$61:$P$61</c:f>
              <c:numCache>
                <c:formatCode>General</c:formatCode>
                <c:ptCount val="5"/>
                <c:pt idx="0">
                  <c:v>6</c:v>
                </c:pt>
                <c:pt idx="1">
                  <c:v>6</c:v>
                </c:pt>
                <c:pt idx="2">
                  <c:v>0</c:v>
                </c:pt>
                <c:pt idx="3">
                  <c:v>0</c:v>
                </c:pt>
                <c:pt idx="4">
                  <c:v>0</c:v>
                </c:pt>
              </c:numCache>
            </c:numRef>
          </c:val>
          <c:extLst>
            <c:ext xmlns:c16="http://schemas.microsoft.com/office/drawing/2014/chart" uri="{C3380CC4-5D6E-409C-BE32-E72D297353CC}">
              <c16:uniqueId val="{00000005-3BBC-4F52-A4A9-FE5A88870AC0}"/>
            </c:ext>
          </c:extLst>
        </c:ser>
        <c:dLbls>
          <c:showLegendKey val="0"/>
          <c:showVal val="0"/>
          <c:showCatName val="0"/>
          <c:showSerName val="0"/>
          <c:showPercent val="0"/>
          <c:showBubbleSize val="0"/>
        </c:dLbls>
        <c:gapWidth val="150"/>
        <c:shape val="box"/>
        <c:axId val="825336031"/>
        <c:axId val="825325951"/>
        <c:axId val="0"/>
      </c:bar3DChart>
      <c:catAx>
        <c:axId val="825336031"/>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s-CO"/>
          </a:p>
        </c:txPr>
        <c:crossAx val="825325951"/>
        <c:crosses val="autoZero"/>
        <c:auto val="1"/>
        <c:lblAlgn val="ctr"/>
        <c:lblOffset val="100"/>
        <c:noMultiLvlLbl val="0"/>
      </c:catAx>
      <c:valAx>
        <c:axId val="8253259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s-CO"/>
          </a:p>
        </c:txPr>
        <c:crossAx val="8253360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pPr>
      <a:endParaRPr lang="es-CO"/>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30.emf"/></Relationships>
</file>

<file path=ppt/drawings/drawing1.xml><?xml version="1.0" encoding="utf-8"?>
<c:userShapes xmlns:c="http://schemas.openxmlformats.org/drawingml/2006/chart">
  <cdr:relSizeAnchor xmlns:cdr="http://schemas.openxmlformats.org/drawingml/2006/chartDrawing">
    <cdr:from>
      <cdr:x>0.19671</cdr:x>
      <cdr:y>0.15</cdr:y>
    </cdr:from>
    <cdr:to>
      <cdr:x>0.44884</cdr:x>
      <cdr:y>0.4</cdr:y>
    </cdr:to>
    <cdr:pic>
      <cdr:nvPicPr>
        <cdr:cNvPr id="2" name="Imagen 1">
          <a:extLst xmlns:a="http://schemas.openxmlformats.org/drawingml/2006/main">
            <a:ext uri="{FF2B5EF4-FFF2-40B4-BE49-F238E27FC236}">
              <a16:creationId xmlns:a16="http://schemas.microsoft.com/office/drawing/2014/main" id="{83555093-3515-05F0-C037-3F260E2F3115}"/>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srcRect xmlns:a="http://schemas.openxmlformats.org/drawingml/2006/main"/>
        <a:stretch xmlns:a="http://schemas.openxmlformats.org/drawingml/2006/main">
          <a:fillRect/>
        </a:stretch>
      </cdr:blipFill>
      <cdr:spPr bwMode="auto">
        <a:xfrm xmlns:a="http://schemas.openxmlformats.org/drawingml/2006/main">
          <a:off x="1453964" y="685800"/>
          <a:ext cx="1863586" cy="1143000"/>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sz="4700" b="0" i="0">
                <a:solidFill>
                  <a:schemeClr val="bg1"/>
                </a:solidFill>
                <a:latin typeface="Lucida Sans Unicode"/>
                <a:cs typeface="Lucida Sans Unicode"/>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700" b="0" i="0">
                <a:solidFill>
                  <a:schemeClr val="bg1"/>
                </a:solidFill>
                <a:latin typeface="Lucida Sans Unicode"/>
                <a:cs typeface="Lucida Sans Unicode"/>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solidFill>
            <a:srgbClr val="FCFAFA"/>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333375" y="0"/>
            <a:ext cx="9551670" cy="5372862"/>
          </a:xfrm>
          <a:prstGeom prst="rect">
            <a:avLst/>
          </a:prstGeom>
        </p:spPr>
      </p:pic>
      <p:sp>
        <p:nvSpPr>
          <p:cNvPr id="18" name="bg object 18"/>
          <p:cNvSpPr/>
          <p:nvPr/>
        </p:nvSpPr>
        <p:spPr>
          <a:xfrm>
            <a:off x="0" y="0"/>
            <a:ext cx="10078720" cy="5572125"/>
          </a:xfrm>
          <a:custGeom>
            <a:avLst/>
            <a:gdLst/>
            <a:ahLst/>
            <a:cxnLst/>
            <a:rect l="l" t="t" r="r" b="b"/>
            <a:pathLst>
              <a:path w="10078720" h="5572125">
                <a:moveTo>
                  <a:pt x="3669411" y="3647452"/>
                </a:moveTo>
                <a:lnTo>
                  <a:pt x="3481451" y="3288919"/>
                </a:lnTo>
                <a:lnTo>
                  <a:pt x="0" y="5114798"/>
                </a:lnTo>
                <a:lnTo>
                  <a:pt x="0" y="5571871"/>
                </a:lnTo>
                <a:lnTo>
                  <a:pt x="3669411" y="3647452"/>
                </a:lnTo>
                <a:close/>
              </a:path>
              <a:path w="10078720" h="5572125">
                <a:moveTo>
                  <a:pt x="10078593" y="0"/>
                </a:moveTo>
                <a:lnTo>
                  <a:pt x="9850120" y="0"/>
                </a:lnTo>
                <a:lnTo>
                  <a:pt x="4418457" y="3026029"/>
                </a:lnTo>
                <a:lnTo>
                  <a:pt x="4472559" y="3123057"/>
                </a:lnTo>
                <a:lnTo>
                  <a:pt x="10078593" y="0"/>
                </a:lnTo>
                <a:close/>
              </a:path>
            </a:pathLst>
          </a:custGeom>
          <a:solidFill>
            <a:srgbClr val="1C5639"/>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700" b="0" i="0">
                <a:solidFill>
                  <a:schemeClr val="bg1"/>
                </a:solidFill>
                <a:latin typeface="Lucida Sans Unicode"/>
                <a:cs typeface="Lucida Sans Unicode"/>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1822683" y="3870955"/>
            <a:ext cx="6177280" cy="5340984"/>
          </a:xfrm>
          <a:prstGeom prst="rect">
            <a:avLst/>
          </a:prstGeom>
        </p:spPr>
        <p:txBody>
          <a:bodyPr wrap="square" lIns="0" tIns="0" rIns="0" bIns="0">
            <a:spAutoFit/>
          </a:bodyPr>
          <a:lstStyle>
            <a:lvl1pPr>
              <a:defRPr sz="2000" b="1" i="0">
                <a:solidFill>
                  <a:srgbClr val="397C5A"/>
                </a:solidFill>
                <a:latin typeface="Verdana"/>
                <a:cs typeface="Verdana"/>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12/10/2024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700" b="0" i="0">
                <a:solidFill>
                  <a:schemeClr val="bg1"/>
                </a:solidFill>
                <a:latin typeface="Lucida Sans Unicode"/>
                <a:cs typeface="Lucida Sans Unicode"/>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12/10/2024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12/10/2024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40486" y="-201584"/>
            <a:ext cx="15265400" cy="1701800"/>
          </a:xfrm>
          <a:prstGeom prst="rect">
            <a:avLst/>
          </a:prstGeom>
        </p:spPr>
        <p:txBody>
          <a:bodyPr wrap="square" lIns="0" tIns="0" rIns="0" bIns="0">
            <a:spAutoFit/>
          </a:bodyPr>
          <a:lstStyle>
            <a:lvl1pPr>
              <a:defRPr sz="4700" b="0" i="0">
                <a:solidFill>
                  <a:schemeClr val="bg1"/>
                </a:solidFill>
                <a:latin typeface="Lucida Sans Unicode"/>
                <a:cs typeface="Lucida Sans Unicode"/>
              </a:defRPr>
            </a:lvl1pPr>
          </a:lstStyle>
          <a:p>
            <a:endParaRPr/>
          </a:p>
        </p:txBody>
      </p:sp>
      <p:sp>
        <p:nvSpPr>
          <p:cNvPr id="3" name="Holder 3"/>
          <p:cNvSpPr>
            <a:spLocks noGrp="1"/>
          </p:cNvSpPr>
          <p:nvPr>
            <p:ph type="body" idx="1"/>
          </p:nvPr>
        </p:nvSpPr>
        <p:spPr>
          <a:xfrm>
            <a:off x="3620706" y="3359530"/>
            <a:ext cx="9899015" cy="247459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12/10/2024</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47.png"/><Relationship Id="rId10" Type="http://schemas.openxmlformats.org/officeDocument/2006/relationships/image" Target="../media/image19.png"/><Relationship Id="rId4" Type="http://schemas.openxmlformats.org/officeDocument/2006/relationships/image" Target="../media/image46.png"/><Relationship Id="rId9"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png"/><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4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image" Target="../media/image79.png"/><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88.png"/><Relationship Id="rId4"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1.jpg"/><Relationship Id="rId1" Type="http://schemas.openxmlformats.org/officeDocument/2006/relationships/slideLayout" Target="../slideLayouts/slideLayout2.xml"/><Relationship Id="rId4" Type="http://schemas.openxmlformats.org/officeDocument/2006/relationships/hyperlink" Target="http://www.youtube.com/watch?v=kIgqZgN-xg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Layout" Target="../slideLayouts/slideLayout5.xml"/><Relationship Id="rId4" Type="http://schemas.openxmlformats.org/officeDocument/2006/relationships/image" Target="../media/image94.png"/></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Layout" Target="../slideLayouts/slideLayout5.xml"/><Relationship Id="rId4" Type="http://schemas.openxmlformats.org/officeDocument/2006/relationships/image" Target="../media/image94.png"/></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xml"/><Relationship Id="rId5" Type="http://schemas.openxmlformats.org/officeDocument/2006/relationships/image" Target="../media/image97.png"/><Relationship Id="rId4" Type="http://schemas.openxmlformats.org/officeDocument/2006/relationships/image" Target="../media/image19.png"/></Relationships>
</file>

<file path=ppt/slides/_rels/slide56.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18" Type="http://schemas.openxmlformats.org/officeDocument/2006/relationships/image" Target="../media/image113.png"/><Relationship Id="rId3" Type="http://schemas.openxmlformats.org/officeDocument/2006/relationships/image" Target="../media/image98.png"/><Relationship Id="rId21" Type="http://schemas.openxmlformats.org/officeDocument/2006/relationships/image" Target="../media/image82.png"/><Relationship Id="rId7" Type="http://schemas.openxmlformats.org/officeDocument/2006/relationships/image" Target="../media/image102.png"/><Relationship Id="rId12" Type="http://schemas.openxmlformats.org/officeDocument/2006/relationships/image" Target="../media/image107.png"/><Relationship Id="rId17" Type="http://schemas.openxmlformats.org/officeDocument/2006/relationships/image" Target="../media/image112.png"/><Relationship Id="rId2" Type="http://schemas.openxmlformats.org/officeDocument/2006/relationships/image" Target="../media/image62.png"/><Relationship Id="rId16" Type="http://schemas.openxmlformats.org/officeDocument/2006/relationships/image" Target="../media/image111.png"/><Relationship Id="rId20"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5" Type="http://schemas.openxmlformats.org/officeDocument/2006/relationships/image" Target="../media/image110.png"/><Relationship Id="rId23" Type="http://schemas.openxmlformats.org/officeDocument/2006/relationships/image" Target="../media/image117.png"/><Relationship Id="rId10" Type="http://schemas.openxmlformats.org/officeDocument/2006/relationships/image" Target="../media/image105.png"/><Relationship Id="rId19" Type="http://schemas.openxmlformats.org/officeDocument/2006/relationships/image" Target="../media/image114.png"/><Relationship Id="rId4" Type="http://schemas.openxmlformats.org/officeDocument/2006/relationships/image" Target="../media/image99.png"/><Relationship Id="rId9" Type="http://schemas.openxmlformats.org/officeDocument/2006/relationships/image" Target="../media/image104.png"/><Relationship Id="rId14" Type="http://schemas.openxmlformats.org/officeDocument/2006/relationships/image" Target="../media/image109.png"/><Relationship Id="rId22" Type="http://schemas.openxmlformats.org/officeDocument/2006/relationships/image" Target="../media/image116.png"/></Relationships>
</file>

<file path=ppt/slides/_rels/slide5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4.xml"/><Relationship Id="rId5" Type="http://schemas.openxmlformats.org/officeDocument/2006/relationships/image" Target="../media/image120.png"/><Relationship Id="rId4" Type="http://schemas.openxmlformats.org/officeDocument/2006/relationships/image" Target="../media/image19.png"/></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9.png"/></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9.png"/></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2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19.png"/></Relationships>
</file>

<file path=ppt/slides/_rels/slide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6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128.png"/></Relationships>
</file>

<file path=ppt/slides/_rels/slide6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image" Target="../media/image51.png"/></Relationships>
</file>

<file path=ppt/slides/_rels/slide65.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chart" Target="../charts/chart9.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6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chart" Target="../charts/chart10.xml"/><Relationship Id="rId4" Type="http://schemas.openxmlformats.org/officeDocument/2006/relationships/image" Target="../media/image135.png"/></Relationships>
</file>

<file path=ppt/slides/_rels/slide6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36.png"/><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129.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8000" cy="10286996"/>
            </a:xfrm>
            <a:prstGeom prst="rect">
              <a:avLst/>
            </a:prstGeom>
          </p:spPr>
        </p:pic>
        <p:pic>
          <p:nvPicPr>
            <p:cNvPr id="4" name="object 4"/>
            <p:cNvPicPr/>
            <p:nvPr/>
          </p:nvPicPr>
          <p:blipFill>
            <a:blip r:embed="rId3" cstate="print"/>
            <a:stretch>
              <a:fillRect/>
            </a:stretch>
          </p:blipFill>
          <p:spPr>
            <a:xfrm>
              <a:off x="0" y="0"/>
              <a:ext cx="3803903" cy="6748272"/>
            </a:xfrm>
            <a:prstGeom prst="rect">
              <a:avLst/>
            </a:prstGeom>
          </p:spPr>
        </p:pic>
        <p:sp>
          <p:nvSpPr>
            <p:cNvPr id="5" name="object 5"/>
            <p:cNvSpPr/>
            <p:nvPr/>
          </p:nvSpPr>
          <p:spPr>
            <a:xfrm>
              <a:off x="0" y="0"/>
              <a:ext cx="1543050" cy="10287000"/>
            </a:xfrm>
            <a:custGeom>
              <a:avLst/>
              <a:gdLst/>
              <a:ahLst/>
              <a:cxnLst/>
              <a:rect l="l" t="t" r="r" b="b"/>
              <a:pathLst>
                <a:path w="1543050" h="10287000">
                  <a:moveTo>
                    <a:pt x="1543050" y="0"/>
                  </a:moveTo>
                  <a:lnTo>
                    <a:pt x="0" y="0"/>
                  </a:lnTo>
                  <a:lnTo>
                    <a:pt x="0" y="10287000"/>
                  </a:lnTo>
                  <a:lnTo>
                    <a:pt x="1543050" y="10287000"/>
                  </a:lnTo>
                  <a:lnTo>
                    <a:pt x="1543050" y="0"/>
                  </a:lnTo>
                  <a:close/>
                </a:path>
              </a:pathLst>
            </a:custGeom>
            <a:solidFill>
              <a:srgbClr val="1C5639"/>
            </a:solidFill>
          </p:spPr>
          <p:txBody>
            <a:bodyPr wrap="square" lIns="0" tIns="0" rIns="0" bIns="0" rtlCol="0"/>
            <a:lstStyle/>
            <a:p>
              <a:endParaRPr/>
            </a:p>
          </p:txBody>
        </p:sp>
        <p:sp>
          <p:nvSpPr>
            <p:cNvPr id="6" name="object 6"/>
            <p:cNvSpPr/>
            <p:nvPr/>
          </p:nvSpPr>
          <p:spPr>
            <a:xfrm>
              <a:off x="76202" y="74928"/>
              <a:ext cx="18211800" cy="10212070"/>
            </a:xfrm>
            <a:custGeom>
              <a:avLst/>
              <a:gdLst/>
              <a:ahLst/>
              <a:cxnLst/>
              <a:rect l="l" t="t" r="r" b="b"/>
              <a:pathLst>
                <a:path w="18211800" h="10212070">
                  <a:moveTo>
                    <a:pt x="18211800" y="0"/>
                  </a:moveTo>
                  <a:lnTo>
                    <a:pt x="0" y="0"/>
                  </a:lnTo>
                  <a:lnTo>
                    <a:pt x="0" y="10212070"/>
                  </a:lnTo>
                  <a:lnTo>
                    <a:pt x="18211800" y="10212070"/>
                  </a:lnTo>
                  <a:lnTo>
                    <a:pt x="18211800" y="0"/>
                  </a:lnTo>
                  <a:close/>
                </a:path>
              </a:pathLst>
            </a:custGeom>
            <a:solidFill>
              <a:srgbClr val="1C5639">
                <a:alpha val="60783"/>
              </a:srgbClr>
            </a:solidFill>
          </p:spPr>
          <p:txBody>
            <a:bodyPr wrap="square" lIns="0" tIns="0" rIns="0" bIns="0" rtlCol="0"/>
            <a:lstStyle/>
            <a:p>
              <a:endParaRPr/>
            </a:p>
          </p:txBody>
        </p:sp>
        <p:pic>
          <p:nvPicPr>
            <p:cNvPr id="7" name="object 7"/>
            <p:cNvPicPr/>
            <p:nvPr/>
          </p:nvPicPr>
          <p:blipFill>
            <a:blip r:embed="rId4" cstate="print"/>
            <a:stretch>
              <a:fillRect/>
            </a:stretch>
          </p:blipFill>
          <p:spPr>
            <a:xfrm>
              <a:off x="14484095" y="3538725"/>
              <a:ext cx="3803904" cy="6745223"/>
            </a:xfrm>
            <a:prstGeom prst="rect">
              <a:avLst/>
            </a:prstGeom>
          </p:spPr>
        </p:pic>
      </p:grpSp>
      <p:sp>
        <p:nvSpPr>
          <p:cNvPr id="8" name="object 8"/>
          <p:cNvSpPr txBox="1">
            <a:spLocks noGrp="1"/>
          </p:cNvSpPr>
          <p:nvPr>
            <p:ph type="title"/>
          </p:nvPr>
        </p:nvSpPr>
        <p:spPr>
          <a:xfrm>
            <a:off x="4176776" y="1003173"/>
            <a:ext cx="10640695" cy="4236085"/>
          </a:xfrm>
          <a:prstGeom prst="rect">
            <a:avLst/>
          </a:prstGeom>
        </p:spPr>
        <p:txBody>
          <a:bodyPr vert="horz" wrap="square" lIns="0" tIns="299720" rIns="0" bIns="0" rtlCol="0">
            <a:spAutoFit/>
          </a:bodyPr>
          <a:lstStyle/>
          <a:p>
            <a:pPr marL="12700" marR="5080" indent="850265">
              <a:lnSpc>
                <a:spcPts val="10550"/>
              </a:lnSpc>
              <a:spcBef>
                <a:spcPts val="2360"/>
              </a:spcBef>
            </a:pPr>
            <a:r>
              <a:rPr sz="10700" spc="700" dirty="0"/>
              <a:t>INFO</a:t>
            </a:r>
            <a:r>
              <a:rPr sz="10700" spc="705" dirty="0"/>
              <a:t>R</a:t>
            </a:r>
            <a:r>
              <a:rPr sz="10700" spc="685" dirty="0"/>
              <a:t>M</a:t>
            </a:r>
            <a:r>
              <a:rPr sz="10700" spc="-5" dirty="0"/>
              <a:t>E</a:t>
            </a:r>
            <a:r>
              <a:rPr sz="10700" spc="1505" dirty="0"/>
              <a:t> </a:t>
            </a:r>
            <a:r>
              <a:rPr sz="10700" spc="370" dirty="0"/>
              <a:t>DE </a:t>
            </a:r>
            <a:r>
              <a:rPr sz="10700" spc="760" dirty="0"/>
              <a:t>R</a:t>
            </a:r>
            <a:r>
              <a:rPr sz="10700" spc="765" dirty="0"/>
              <a:t>END</a:t>
            </a:r>
            <a:r>
              <a:rPr sz="10700" spc="760" dirty="0"/>
              <a:t>I</a:t>
            </a:r>
            <a:r>
              <a:rPr sz="10700" spc="755" dirty="0"/>
              <a:t>C</a:t>
            </a:r>
            <a:r>
              <a:rPr sz="10700" spc="760" dirty="0"/>
              <a:t>I</a:t>
            </a:r>
            <a:r>
              <a:rPr sz="10700" spc="755" dirty="0"/>
              <a:t>Ó</a:t>
            </a:r>
            <a:r>
              <a:rPr sz="10700" spc="-5" dirty="0"/>
              <a:t>N</a:t>
            </a:r>
            <a:r>
              <a:rPr sz="10700" spc="1545" dirty="0"/>
              <a:t> </a:t>
            </a:r>
            <a:r>
              <a:rPr sz="10700" spc="160" dirty="0"/>
              <a:t>DE</a:t>
            </a:r>
            <a:endParaRPr sz="10700"/>
          </a:p>
          <a:p>
            <a:pPr marL="1902460">
              <a:lnSpc>
                <a:spcPts val="9785"/>
              </a:lnSpc>
            </a:pPr>
            <a:r>
              <a:rPr sz="10700" spc="805" dirty="0"/>
              <a:t>CU</a:t>
            </a:r>
            <a:r>
              <a:rPr sz="10700" spc="800" dirty="0"/>
              <a:t>E</a:t>
            </a:r>
            <a:r>
              <a:rPr sz="10700" spc="805" dirty="0"/>
              <a:t>N</a:t>
            </a:r>
            <a:r>
              <a:rPr sz="10700" spc="810" dirty="0"/>
              <a:t>T</a:t>
            </a:r>
            <a:r>
              <a:rPr sz="10700" spc="805" dirty="0"/>
              <a:t>A</a:t>
            </a:r>
            <a:r>
              <a:rPr sz="10700" spc="-20" dirty="0"/>
              <a:t>S</a:t>
            </a:r>
            <a:endParaRPr sz="10700"/>
          </a:p>
        </p:txBody>
      </p:sp>
      <p:pic>
        <p:nvPicPr>
          <p:cNvPr id="9" name="object 9"/>
          <p:cNvPicPr/>
          <p:nvPr/>
        </p:nvPicPr>
        <p:blipFill>
          <a:blip r:embed="rId5" cstate="print"/>
          <a:stretch>
            <a:fillRect/>
          </a:stretch>
        </p:blipFill>
        <p:spPr>
          <a:xfrm>
            <a:off x="6639179" y="7953337"/>
            <a:ext cx="6356350" cy="2139937"/>
          </a:xfrm>
          <a:prstGeom prst="rect">
            <a:avLst/>
          </a:prstGeom>
        </p:spPr>
      </p:pic>
      <p:sp>
        <p:nvSpPr>
          <p:cNvPr id="10" name="object 10"/>
          <p:cNvSpPr txBox="1"/>
          <p:nvPr/>
        </p:nvSpPr>
        <p:spPr>
          <a:xfrm>
            <a:off x="2212594" y="5074126"/>
            <a:ext cx="14518640" cy="3647440"/>
          </a:xfrm>
          <a:prstGeom prst="rect">
            <a:avLst/>
          </a:prstGeom>
        </p:spPr>
        <p:txBody>
          <a:bodyPr vert="horz" wrap="square" lIns="0" tIns="12065" rIns="0" bIns="0" rtlCol="0">
            <a:spAutoFit/>
          </a:bodyPr>
          <a:lstStyle/>
          <a:p>
            <a:pPr marL="12700" marR="5080" indent="589280">
              <a:lnSpc>
                <a:spcPct val="112100"/>
              </a:lnSpc>
              <a:spcBef>
                <a:spcPts val="95"/>
              </a:spcBef>
              <a:tabLst>
                <a:tab pos="6502400" algn="l"/>
                <a:tab pos="7011034" algn="l"/>
                <a:tab pos="8204200" algn="l"/>
                <a:tab pos="8712200" algn="l"/>
                <a:tab pos="13388340" algn="l"/>
              </a:tabLst>
            </a:pPr>
            <a:r>
              <a:rPr sz="7200" spc="580" dirty="0">
                <a:solidFill>
                  <a:srgbClr val="FFFFFF"/>
                </a:solidFill>
                <a:latin typeface="Lucida Sans Unicode"/>
                <a:cs typeface="Lucida Sans Unicode"/>
              </a:rPr>
              <a:t>I</a:t>
            </a:r>
            <a:r>
              <a:rPr sz="7200" spc="575" dirty="0">
                <a:solidFill>
                  <a:srgbClr val="FFFFFF"/>
                </a:solidFill>
                <a:latin typeface="Lucida Sans Unicode"/>
                <a:cs typeface="Lucida Sans Unicode"/>
              </a:rPr>
              <a:t>N</a:t>
            </a:r>
            <a:r>
              <a:rPr sz="7200" spc="580" dirty="0">
                <a:solidFill>
                  <a:srgbClr val="FFFFFF"/>
                </a:solidFill>
                <a:latin typeface="Lucida Sans Unicode"/>
                <a:cs typeface="Lucida Sans Unicode"/>
              </a:rPr>
              <a:t>STIT</a:t>
            </a:r>
            <a:r>
              <a:rPr sz="7200" spc="585" dirty="0">
                <a:solidFill>
                  <a:srgbClr val="FFFFFF"/>
                </a:solidFill>
                <a:latin typeface="Lucida Sans Unicode"/>
                <a:cs typeface="Lucida Sans Unicode"/>
              </a:rPr>
              <a:t>U</a:t>
            </a:r>
            <a:r>
              <a:rPr sz="7200" spc="580" dirty="0">
                <a:solidFill>
                  <a:srgbClr val="FFFFFF"/>
                </a:solidFill>
                <a:latin typeface="Lucida Sans Unicode"/>
                <a:cs typeface="Lucida Sans Unicode"/>
              </a:rPr>
              <a:t>T</a:t>
            </a:r>
            <a:r>
              <a:rPr sz="7200" spc="-20" dirty="0">
                <a:solidFill>
                  <a:srgbClr val="FFFFFF"/>
                </a:solidFill>
                <a:latin typeface="Lucida Sans Unicode"/>
                <a:cs typeface="Lucida Sans Unicode"/>
              </a:rPr>
              <a:t>O</a:t>
            </a:r>
            <a:r>
              <a:rPr sz="7200" dirty="0">
                <a:solidFill>
                  <a:srgbClr val="FFFFFF"/>
                </a:solidFill>
                <a:latin typeface="Lucida Sans Unicode"/>
                <a:cs typeface="Lucida Sans Unicode"/>
              </a:rPr>
              <a:t>	</a:t>
            </a:r>
            <a:r>
              <a:rPr sz="7200" spc="170" dirty="0">
                <a:solidFill>
                  <a:srgbClr val="FFFFFF"/>
                </a:solidFill>
                <a:latin typeface="Lucida Sans Unicode"/>
                <a:cs typeface="Lucida Sans Unicode"/>
              </a:rPr>
              <a:t>DE</a:t>
            </a:r>
            <a:r>
              <a:rPr sz="7200" dirty="0">
                <a:solidFill>
                  <a:srgbClr val="FFFFFF"/>
                </a:solidFill>
                <a:latin typeface="Lucida Sans Unicode"/>
                <a:cs typeface="Lucida Sans Unicode"/>
              </a:rPr>
              <a:t>	</a:t>
            </a:r>
            <a:r>
              <a:rPr sz="7200" spc="635" dirty="0">
                <a:solidFill>
                  <a:srgbClr val="FFFFFF"/>
                </a:solidFill>
                <a:latin typeface="Lucida Sans Unicode"/>
                <a:cs typeface="Lucida Sans Unicode"/>
              </a:rPr>
              <a:t>CU</a:t>
            </a:r>
            <a:r>
              <a:rPr sz="7200" spc="630" dirty="0">
                <a:solidFill>
                  <a:srgbClr val="FFFFFF"/>
                </a:solidFill>
                <a:latin typeface="Lucida Sans Unicode"/>
                <a:cs typeface="Lucida Sans Unicode"/>
              </a:rPr>
              <a:t>LT</a:t>
            </a:r>
            <a:r>
              <a:rPr sz="7200" spc="635" dirty="0">
                <a:solidFill>
                  <a:srgbClr val="FFFFFF"/>
                </a:solidFill>
                <a:latin typeface="Lucida Sans Unicode"/>
                <a:cs typeface="Lucida Sans Unicode"/>
              </a:rPr>
              <a:t>U</a:t>
            </a:r>
            <a:r>
              <a:rPr sz="7200" spc="630" dirty="0">
                <a:solidFill>
                  <a:srgbClr val="FFFFFF"/>
                </a:solidFill>
                <a:latin typeface="Lucida Sans Unicode"/>
                <a:cs typeface="Lucida Sans Unicode"/>
              </a:rPr>
              <a:t>R</a:t>
            </a:r>
            <a:r>
              <a:rPr sz="7200" spc="-20" dirty="0">
                <a:solidFill>
                  <a:srgbClr val="FFFFFF"/>
                </a:solidFill>
                <a:latin typeface="Lucida Sans Unicode"/>
                <a:cs typeface="Lucida Sans Unicode"/>
              </a:rPr>
              <a:t>A</a:t>
            </a:r>
            <a:r>
              <a:rPr sz="7200" dirty="0">
                <a:solidFill>
                  <a:srgbClr val="FFFFFF"/>
                </a:solidFill>
                <a:latin typeface="Lucida Sans Unicode"/>
                <a:cs typeface="Lucida Sans Unicode"/>
              </a:rPr>
              <a:t>	</a:t>
            </a:r>
            <a:r>
              <a:rPr sz="7200" spc="-50" dirty="0">
                <a:solidFill>
                  <a:srgbClr val="FFFFFF"/>
                </a:solidFill>
                <a:latin typeface="Lucida Sans Unicode"/>
                <a:cs typeface="Lucida Sans Unicode"/>
              </a:rPr>
              <a:t>Y </a:t>
            </a:r>
            <a:r>
              <a:rPr sz="7200" spc="670" dirty="0">
                <a:solidFill>
                  <a:srgbClr val="FFFFFF"/>
                </a:solidFill>
                <a:latin typeface="Lucida Sans Unicode"/>
                <a:cs typeface="Lucida Sans Unicode"/>
              </a:rPr>
              <a:t>P</a:t>
            </a:r>
            <a:r>
              <a:rPr sz="7200" spc="660" dirty="0">
                <a:solidFill>
                  <a:srgbClr val="FFFFFF"/>
                </a:solidFill>
                <a:latin typeface="Lucida Sans Unicode"/>
                <a:cs typeface="Lucida Sans Unicode"/>
              </a:rPr>
              <a:t>ATR</a:t>
            </a:r>
            <a:r>
              <a:rPr sz="7200" spc="670" dirty="0">
                <a:solidFill>
                  <a:srgbClr val="FFFFFF"/>
                </a:solidFill>
                <a:latin typeface="Lucida Sans Unicode"/>
                <a:cs typeface="Lucida Sans Unicode"/>
              </a:rPr>
              <a:t>I</a:t>
            </a:r>
            <a:r>
              <a:rPr sz="7200" spc="650" dirty="0">
                <a:solidFill>
                  <a:srgbClr val="FFFFFF"/>
                </a:solidFill>
                <a:latin typeface="Lucida Sans Unicode"/>
                <a:cs typeface="Lucida Sans Unicode"/>
              </a:rPr>
              <a:t>MO</a:t>
            </a:r>
            <a:r>
              <a:rPr sz="7200" spc="665" dirty="0">
                <a:solidFill>
                  <a:srgbClr val="FFFFFF"/>
                </a:solidFill>
                <a:latin typeface="Lucida Sans Unicode"/>
                <a:cs typeface="Lucida Sans Unicode"/>
              </a:rPr>
              <a:t>N</a:t>
            </a:r>
            <a:r>
              <a:rPr sz="7200" spc="670" dirty="0">
                <a:solidFill>
                  <a:srgbClr val="FFFFFF"/>
                </a:solidFill>
                <a:latin typeface="Lucida Sans Unicode"/>
                <a:cs typeface="Lucida Sans Unicode"/>
              </a:rPr>
              <a:t>I</a:t>
            </a:r>
            <a:r>
              <a:rPr sz="7200" spc="-20" dirty="0">
                <a:solidFill>
                  <a:srgbClr val="FFFFFF"/>
                </a:solidFill>
                <a:latin typeface="Lucida Sans Unicode"/>
                <a:cs typeface="Lucida Sans Unicode"/>
              </a:rPr>
              <a:t>O</a:t>
            </a:r>
            <a:r>
              <a:rPr sz="7200" dirty="0">
                <a:solidFill>
                  <a:srgbClr val="FFFFFF"/>
                </a:solidFill>
                <a:latin typeface="Lucida Sans Unicode"/>
                <a:cs typeface="Lucida Sans Unicode"/>
              </a:rPr>
              <a:t>		</a:t>
            </a:r>
            <a:r>
              <a:rPr sz="7200" spc="165" dirty="0">
                <a:solidFill>
                  <a:srgbClr val="FFFFFF"/>
                </a:solidFill>
                <a:latin typeface="Lucida Sans Unicode"/>
                <a:cs typeface="Lucida Sans Unicode"/>
              </a:rPr>
              <a:t>DE</a:t>
            </a:r>
            <a:r>
              <a:rPr sz="7200" dirty="0">
                <a:solidFill>
                  <a:srgbClr val="FFFFFF"/>
                </a:solidFill>
                <a:latin typeface="Lucida Sans Unicode"/>
                <a:cs typeface="Lucida Sans Unicode"/>
              </a:rPr>
              <a:t>	</a:t>
            </a:r>
            <a:r>
              <a:rPr sz="7200" spc="660" dirty="0">
                <a:solidFill>
                  <a:srgbClr val="FFFFFF"/>
                </a:solidFill>
                <a:latin typeface="Lucida Sans Unicode"/>
                <a:cs typeface="Lucida Sans Unicode"/>
              </a:rPr>
              <a:t>A</a:t>
            </a:r>
            <a:r>
              <a:rPr sz="7200" spc="665" dirty="0">
                <a:solidFill>
                  <a:srgbClr val="FFFFFF"/>
                </a:solidFill>
                <a:latin typeface="Lucida Sans Unicode"/>
                <a:cs typeface="Lucida Sans Unicode"/>
              </a:rPr>
              <a:t>N</a:t>
            </a:r>
            <a:r>
              <a:rPr sz="7200" spc="660" dirty="0">
                <a:solidFill>
                  <a:srgbClr val="FFFFFF"/>
                </a:solidFill>
                <a:latin typeface="Lucida Sans Unicode"/>
                <a:cs typeface="Lucida Sans Unicode"/>
              </a:rPr>
              <a:t>T</a:t>
            </a:r>
            <a:r>
              <a:rPr sz="7200" spc="670" dirty="0">
                <a:solidFill>
                  <a:srgbClr val="FFFFFF"/>
                </a:solidFill>
                <a:latin typeface="Lucida Sans Unicode"/>
                <a:cs typeface="Lucida Sans Unicode"/>
              </a:rPr>
              <a:t>I</a:t>
            </a:r>
            <a:r>
              <a:rPr sz="7200" spc="665" dirty="0">
                <a:solidFill>
                  <a:srgbClr val="FFFFFF"/>
                </a:solidFill>
                <a:latin typeface="Lucida Sans Unicode"/>
                <a:cs typeface="Lucida Sans Unicode"/>
              </a:rPr>
              <a:t>OQ</a:t>
            </a:r>
            <a:r>
              <a:rPr sz="7200" spc="655" dirty="0">
                <a:solidFill>
                  <a:srgbClr val="FFFFFF"/>
                </a:solidFill>
                <a:latin typeface="Lucida Sans Unicode"/>
                <a:cs typeface="Lucida Sans Unicode"/>
              </a:rPr>
              <a:t>UI</a:t>
            </a:r>
            <a:r>
              <a:rPr sz="7200" spc="-20" dirty="0">
                <a:solidFill>
                  <a:srgbClr val="FFFFFF"/>
                </a:solidFill>
                <a:latin typeface="Lucida Sans Unicode"/>
                <a:cs typeface="Lucida Sans Unicode"/>
              </a:rPr>
              <a:t>A</a:t>
            </a:r>
            <a:endParaRPr sz="7200">
              <a:latin typeface="Lucida Sans Unicode"/>
              <a:cs typeface="Lucida Sans Unicode"/>
            </a:endParaRPr>
          </a:p>
          <a:p>
            <a:pPr marL="9634220">
              <a:lnSpc>
                <a:spcPct val="100000"/>
              </a:lnSpc>
              <a:spcBef>
                <a:spcPts val="4355"/>
              </a:spcBef>
            </a:pPr>
            <a:r>
              <a:rPr sz="4000" b="1" spc="-350" dirty="0">
                <a:solidFill>
                  <a:srgbClr val="FFFFFF"/>
                </a:solidFill>
                <a:latin typeface="Lucida Sans Unicode"/>
                <a:cs typeface="Lucida Sans Unicode"/>
              </a:rPr>
              <a:t>DICIEMBRE</a:t>
            </a:r>
            <a:r>
              <a:rPr sz="4000" b="1" spc="-745" dirty="0">
                <a:solidFill>
                  <a:srgbClr val="FFFFFF"/>
                </a:solidFill>
                <a:latin typeface="Lucida Sans Unicode"/>
                <a:cs typeface="Lucida Sans Unicode"/>
              </a:rPr>
              <a:t> </a:t>
            </a:r>
            <a:r>
              <a:rPr sz="4000" b="1" spc="-315" dirty="0">
                <a:solidFill>
                  <a:srgbClr val="FFFFFF"/>
                </a:solidFill>
                <a:latin typeface="Lucida Sans Unicode"/>
                <a:cs typeface="Lucida Sans Unicode"/>
              </a:rPr>
              <a:t>2024</a:t>
            </a:r>
            <a:endParaRPr sz="4000">
              <a:latin typeface="Lucida Sans Unicode"/>
              <a:cs typeface="Lucida Sans Unicod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08" y="1448815"/>
            <a:ext cx="1414780" cy="81280"/>
          </a:xfrm>
          <a:custGeom>
            <a:avLst/>
            <a:gdLst/>
            <a:ahLst/>
            <a:cxnLst/>
            <a:rect l="l" t="t" r="r" b="b"/>
            <a:pathLst>
              <a:path w="1414780" h="81280">
                <a:moveTo>
                  <a:pt x="1414272" y="0"/>
                </a:moveTo>
                <a:lnTo>
                  <a:pt x="1216152" y="0"/>
                </a:lnTo>
                <a:lnTo>
                  <a:pt x="0" y="0"/>
                </a:lnTo>
                <a:lnTo>
                  <a:pt x="0" y="80772"/>
                </a:lnTo>
                <a:lnTo>
                  <a:pt x="1216152" y="80772"/>
                </a:lnTo>
                <a:lnTo>
                  <a:pt x="1414272" y="80772"/>
                </a:lnTo>
                <a:lnTo>
                  <a:pt x="1414272" y="0"/>
                </a:lnTo>
                <a:close/>
              </a:path>
            </a:pathLst>
          </a:custGeom>
          <a:solidFill>
            <a:srgbClr val="82CE00"/>
          </a:solidFill>
        </p:spPr>
        <p:txBody>
          <a:bodyPr wrap="square" lIns="0" tIns="0" rIns="0" bIns="0" rtlCol="0"/>
          <a:lstStyle/>
          <a:p>
            <a:endParaRPr/>
          </a:p>
        </p:txBody>
      </p:sp>
      <p:sp>
        <p:nvSpPr>
          <p:cNvPr id="3" name="object 3"/>
          <p:cNvSpPr txBox="1">
            <a:spLocks noGrp="1"/>
          </p:cNvSpPr>
          <p:nvPr>
            <p:ph type="title"/>
          </p:nvPr>
        </p:nvSpPr>
        <p:spPr>
          <a:xfrm>
            <a:off x="1203147" y="907541"/>
            <a:ext cx="5340985" cy="635000"/>
          </a:xfrm>
          <a:prstGeom prst="rect">
            <a:avLst/>
          </a:prstGeom>
        </p:spPr>
        <p:txBody>
          <a:bodyPr vert="horz" wrap="square" lIns="0" tIns="12065" rIns="0" bIns="0" rtlCol="0">
            <a:spAutoFit/>
          </a:bodyPr>
          <a:lstStyle/>
          <a:p>
            <a:pPr marL="12700">
              <a:lnSpc>
                <a:spcPct val="100000"/>
              </a:lnSpc>
              <a:spcBef>
                <a:spcPts val="95"/>
              </a:spcBef>
            </a:pPr>
            <a:r>
              <a:rPr sz="6000" b="1" spc="120" baseline="-2083" dirty="0">
                <a:solidFill>
                  <a:srgbClr val="00632C"/>
                </a:solidFill>
                <a:latin typeface="Arial"/>
                <a:cs typeface="Arial"/>
              </a:rPr>
              <a:t>1</a:t>
            </a:r>
            <a:r>
              <a:rPr sz="2100" b="1" spc="80" dirty="0">
                <a:solidFill>
                  <a:srgbClr val="000000"/>
                </a:solidFill>
                <a:latin typeface="Arial"/>
                <a:cs typeface="Arial"/>
              </a:rPr>
              <a:t>INFORM</a:t>
            </a:r>
            <a:r>
              <a:rPr sz="2100" b="1" spc="-265" dirty="0">
                <a:solidFill>
                  <a:srgbClr val="000000"/>
                </a:solidFill>
                <a:latin typeface="Arial"/>
                <a:cs typeface="Arial"/>
              </a:rPr>
              <a:t> </a:t>
            </a:r>
            <a:r>
              <a:rPr sz="2100" b="1" dirty="0">
                <a:solidFill>
                  <a:srgbClr val="000000"/>
                </a:solidFill>
                <a:latin typeface="Arial"/>
                <a:cs typeface="Arial"/>
              </a:rPr>
              <a:t>E</a:t>
            </a:r>
            <a:r>
              <a:rPr sz="2100" b="1" spc="120" dirty="0">
                <a:solidFill>
                  <a:srgbClr val="000000"/>
                </a:solidFill>
                <a:latin typeface="Arial"/>
                <a:cs typeface="Arial"/>
              </a:rPr>
              <a:t> </a:t>
            </a:r>
            <a:r>
              <a:rPr sz="2100" b="1" spc="114" dirty="0">
                <a:solidFill>
                  <a:srgbClr val="000000"/>
                </a:solidFill>
                <a:latin typeface="Arial"/>
                <a:cs typeface="Arial"/>
              </a:rPr>
              <a:t>DE</a:t>
            </a:r>
            <a:r>
              <a:rPr sz="2100" b="1" spc="110" dirty="0">
                <a:solidFill>
                  <a:srgbClr val="000000"/>
                </a:solidFill>
                <a:latin typeface="Arial"/>
                <a:cs typeface="Arial"/>
              </a:rPr>
              <a:t> </a:t>
            </a:r>
            <a:r>
              <a:rPr sz="2100" b="1" dirty="0">
                <a:solidFill>
                  <a:srgbClr val="00632C"/>
                </a:solidFill>
                <a:latin typeface="Arial"/>
                <a:cs typeface="Arial"/>
              </a:rPr>
              <a:t>GESTIÓN</a:t>
            </a:r>
            <a:r>
              <a:rPr sz="2100" b="1" spc="335" dirty="0">
                <a:solidFill>
                  <a:srgbClr val="00632C"/>
                </a:solidFill>
                <a:latin typeface="Arial"/>
                <a:cs typeface="Arial"/>
              </a:rPr>
              <a:t> </a:t>
            </a:r>
            <a:r>
              <a:rPr sz="2100" b="1" spc="85" dirty="0">
                <a:solidFill>
                  <a:srgbClr val="00632C"/>
                </a:solidFill>
                <a:latin typeface="Arial"/>
                <a:cs typeface="Arial"/>
              </a:rPr>
              <a:t>FINANCIERA</a:t>
            </a:r>
            <a:endParaRPr sz="2100">
              <a:latin typeface="Arial"/>
              <a:cs typeface="Arial"/>
            </a:endParaRPr>
          </a:p>
        </p:txBody>
      </p:sp>
      <p:grpSp>
        <p:nvGrpSpPr>
          <p:cNvPr id="4" name="object 4"/>
          <p:cNvGrpSpPr/>
          <p:nvPr/>
        </p:nvGrpSpPr>
        <p:grpSpPr>
          <a:xfrm>
            <a:off x="15201900" y="-3"/>
            <a:ext cx="3086100" cy="10287000"/>
            <a:chOff x="15201900" y="-3"/>
            <a:chExt cx="3086100" cy="10287000"/>
          </a:xfrm>
        </p:grpSpPr>
        <p:sp>
          <p:nvSpPr>
            <p:cNvPr id="5" name="object 5"/>
            <p:cNvSpPr/>
            <p:nvPr/>
          </p:nvSpPr>
          <p:spPr>
            <a:xfrm>
              <a:off x="15201900" y="-3"/>
              <a:ext cx="3086100" cy="10287000"/>
            </a:xfrm>
            <a:custGeom>
              <a:avLst/>
              <a:gdLst/>
              <a:ahLst/>
              <a:cxnLst/>
              <a:rect l="l" t="t" r="r" b="b"/>
              <a:pathLst>
                <a:path w="3086100" h="10287000">
                  <a:moveTo>
                    <a:pt x="3086100" y="0"/>
                  </a:moveTo>
                  <a:lnTo>
                    <a:pt x="0" y="0"/>
                  </a:lnTo>
                  <a:lnTo>
                    <a:pt x="0" y="10287000"/>
                  </a:lnTo>
                  <a:lnTo>
                    <a:pt x="3086100" y="10287000"/>
                  </a:lnTo>
                  <a:lnTo>
                    <a:pt x="3086100" y="0"/>
                  </a:lnTo>
                  <a:close/>
                </a:path>
              </a:pathLst>
            </a:custGeom>
            <a:solidFill>
              <a:srgbClr val="1C5639"/>
            </a:solidFill>
          </p:spPr>
          <p:txBody>
            <a:bodyPr wrap="square" lIns="0" tIns="0" rIns="0" bIns="0" rtlCol="0"/>
            <a:lstStyle/>
            <a:p>
              <a:endParaRPr/>
            </a:p>
          </p:txBody>
        </p:sp>
        <p:pic>
          <p:nvPicPr>
            <p:cNvPr id="6" name="object 6"/>
            <p:cNvPicPr/>
            <p:nvPr/>
          </p:nvPicPr>
          <p:blipFill>
            <a:blip r:embed="rId2" cstate="print"/>
            <a:stretch>
              <a:fillRect/>
            </a:stretch>
          </p:blipFill>
          <p:spPr>
            <a:xfrm>
              <a:off x="16197072" y="0"/>
              <a:ext cx="2090928" cy="2359152"/>
            </a:xfrm>
            <a:prstGeom prst="rect">
              <a:avLst/>
            </a:prstGeom>
          </p:spPr>
        </p:pic>
      </p:grpSp>
      <p:pic>
        <p:nvPicPr>
          <p:cNvPr id="7" name="object 7"/>
          <p:cNvPicPr/>
          <p:nvPr/>
        </p:nvPicPr>
        <p:blipFill>
          <a:blip r:embed="rId3" cstate="print"/>
          <a:stretch>
            <a:fillRect/>
          </a:stretch>
        </p:blipFill>
        <p:spPr>
          <a:xfrm>
            <a:off x="6314806" y="9203878"/>
            <a:ext cx="2398611" cy="870673"/>
          </a:xfrm>
          <a:prstGeom prst="rect">
            <a:avLst/>
          </a:prstGeom>
        </p:spPr>
      </p:pic>
      <p:pic>
        <p:nvPicPr>
          <p:cNvPr id="9" name="Imagen 8">
            <a:extLst>
              <a:ext uri="{FF2B5EF4-FFF2-40B4-BE49-F238E27FC236}">
                <a16:creationId xmlns:a16="http://schemas.microsoft.com/office/drawing/2014/main" id="{3365CB46-D115-EC1D-DCD6-BCDB0B442D1D}"/>
              </a:ext>
            </a:extLst>
          </p:cNvPr>
          <p:cNvPicPr>
            <a:picLocks noChangeAspect="1"/>
          </p:cNvPicPr>
          <p:nvPr/>
        </p:nvPicPr>
        <p:blipFill>
          <a:blip r:embed="rId4"/>
          <a:srcRect l="2332" t="24464" r="15196" b="41488"/>
          <a:stretch/>
        </p:blipFill>
        <p:spPr>
          <a:xfrm>
            <a:off x="3048000" y="2359152"/>
            <a:ext cx="9569726" cy="40386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08" y="1448815"/>
            <a:ext cx="1414780" cy="81280"/>
          </a:xfrm>
          <a:custGeom>
            <a:avLst/>
            <a:gdLst/>
            <a:ahLst/>
            <a:cxnLst/>
            <a:rect l="l" t="t" r="r" b="b"/>
            <a:pathLst>
              <a:path w="1414780" h="81280">
                <a:moveTo>
                  <a:pt x="1414272" y="0"/>
                </a:moveTo>
                <a:lnTo>
                  <a:pt x="1216152" y="0"/>
                </a:lnTo>
                <a:lnTo>
                  <a:pt x="0" y="0"/>
                </a:lnTo>
                <a:lnTo>
                  <a:pt x="0" y="80772"/>
                </a:lnTo>
                <a:lnTo>
                  <a:pt x="1216152" y="80772"/>
                </a:lnTo>
                <a:lnTo>
                  <a:pt x="1414272" y="80772"/>
                </a:lnTo>
                <a:lnTo>
                  <a:pt x="1414272" y="0"/>
                </a:lnTo>
                <a:close/>
              </a:path>
            </a:pathLst>
          </a:custGeom>
          <a:solidFill>
            <a:srgbClr val="82CE00"/>
          </a:solidFill>
        </p:spPr>
        <p:txBody>
          <a:bodyPr wrap="square" lIns="0" tIns="0" rIns="0" bIns="0" rtlCol="0"/>
          <a:lstStyle/>
          <a:p>
            <a:endParaRPr/>
          </a:p>
        </p:txBody>
      </p:sp>
      <p:sp>
        <p:nvSpPr>
          <p:cNvPr id="3" name="object 3"/>
          <p:cNvSpPr txBox="1">
            <a:spLocks noGrp="1"/>
          </p:cNvSpPr>
          <p:nvPr>
            <p:ph type="title"/>
          </p:nvPr>
        </p:nvSpPr>
        <p:spPr>
          <a:xfrm>
            <a:off x="1203147" y="907541"/>
            <a:ext cx="5340985" cy="635000"/>
          </a:xfrm>
          <a:prstGeom prst="rect">
            <a:avLst/>
          </a:prstGeom>
        </p:spPr>
        <p:txBody>
          <a:bodyPr vert="horz" wrap="square" lIns="0" tIns="12065" rIns="0" bIns="0" rtlCol="0">
            <a:spAutoFit/>
          </a:bodyPr>
          <a:lstStyle/>
          <a:p>
            <a:pPr marL="12700">
              <a:lnSpc>
                <a:spcPct val="100000"/>
              </a:lnSpc>
              <a:spcBef>
                <a:spcPts val="95"/>
              </a:spcBef>
            </a:pPr>
            <a:r>
              <a:rPr sz="6000" b="1" spc="120" baseline="-2083" dirty="0">
                <a:solidFill>
                  <a:srgbClr val="00632C"/>
                </a:solidFill>
                <a:latin typeface="Arial"/>
                <a:cs typeface="Arial"/>
              </a:rPr>
              <a:t>1</a:t>
            </a:r>
            <a:r>
              <a:rPr sz="2100" b="1" spc="80" dirty="0">
                <a:solidFill>
                  <a:srgbClr val="000000"/>
                </a:solidFill>
                <a:latin typeface="Arial"/>
                <a:cs typeface="Arial"/>
              </a:rPr>
              <a:t>INFORM</a:t>
            </a:r>
            <a:r>
              <a:rPr sz="2100" b="1" spc="-265" dirty="0">
                <a:solidFill>
                  <a:srgbClr val="000000"/>
                </a:solidFill>
                <a:latin typeface="Arial"/>
                <a:cs typeface="Arial"/>
              </a:rPr>
              <a:t> </a:t>
            </a:r>
            <a:r>
              <a:rPr sz="2100" b="1" dirty="0">
                <a:solidFill>
                  <a:srgbClr val="000000"/>
                </a:solidFill>
                <a:latin typeface="Arial"/>
                <a:cs typeface="Arial"/>
              </a:rPr>
              <a:t>E</a:t>
            </a:r>
            <a:r>
              <a:rPr sz="2100" b="1" spc="120" dirty="0">
                <a:solidFill>
                  <a:srgbClr val="000000"/>
                </a:solidFill>
                <a:latin typeface="Arial"/>
                <a:cs typeface="Arial"/>
              </a:rPr>
              <a:t> </a:t>
            </a:r>
            <a:r>
              <a:rPr sz="2100" b="1" spc="114" dirty="0">
                <a:solidFill>
                  <a:srgbClr val="000000"/>
                </a:solidFill>
                <a:latin typeface="Arial"/>
                <a:cs typeface="Arial"/>
              </a:rPr>
              <a:t>DE</a:t>
            </a:r>
            <a:r>
              <a:rPr sz="2100" b="1" spc="110" dirty="0">
                <a:solidFill>
                  <a:srgbClr val="000000"/>
                </a:solidFill>
                <a:latin typeface="Arial"/>
                <a:cs typeface="Arial"/>
              </a:rPr>
              <a:t> </a:t>
            </a:r>
            <a:r>
              <a:rPr sz="2100" b="1" dirty="0">
                <a:solidFill>
                  <a:srgbClr val="00632C"/>
                </a:solidFill>
                <a:latin typeface="Arial"/>
                <a:cs typeface="Arial"/>
              </a:rPr>
              <a:t>GESTIÓN</a:t>
            </a:r>
            <a:r>
              <a:rPr sz="2100" b="1" spc="335" dirty="0">
                <a:solidFill>
                  <a:srgbClr val="00632C"/>
                </a:solidFill>
                <a:latin typeface="Arial"/>
                <a:cs typeface="Arial"/>
              </a:rPr>
              <a:t> </a:t>
            </a:r>
            <a:r>
              <a:rPr sz="2100" b="1" spc="85" dirty="0">
                <a:solidFill>
                  <a:srgbClr val="00632C"/>
                </a:solidFill>
                <a:latin typeface="Arial"/>
                <a:cs typeface="Arial"/>
              </a:rPr>
              <a:t>FINANCIERA</a:t>
            </a:r>
            <a:endParaRPr sz="2100">
              <a:latin typeface="Arial"/>
              <a:cs typeface="Arial"/>
            </a:endParaRPr>
          </a:p>
        </p:txBody>
      </p:sp>
      <p:grpSp>
        <p:nvGrpSpPr>
          <p:cNvPr id="4" name="object 4"/>
          <p:cNvGrpSpPr/>
          <p:nvPr/>
        </p:nvGrpSpPr>
        <p:grpSpPr>
          <a:xfrm>
            <a:off x="15201900" y="-3"/>
            <a:ext cx="3086100" cy="10287000"/>
            <a:chOff x="15201900" y="-3"/>
            <a:chExt cx="3086100" cy="10287000"/>
          </a:xfrm>
        </p:grpSpPr>
        <p:sp>
          <p:nvSpPr>
            <p:cNvPr id="5" name="object 5"/>
            <p:cNvSpPr/>
            <p:nvPr/>
          </p:nvSpPr>
          <p:spPr>
            <a:xfrm>
              <a:off x="15201900" y="-3"/>
              <a:ext cx="3086100" cy="10287000"/>
            </a:xfrm>
            <a:custGeom>
              <a:avLst/>
              <a:gdLst/>
              <a:ahLst/>
              <a:cxnLst/>
              <a:rect l="l" t="t" r="r" b="b"/>
              <a:pathLst>
                <a:path w="3086100" h="10287000">
                  <a:moveTo>
                    <a:pt x="3086100" y="0"/>
                  </a:moveTo>
                  <a:lnTo>
                    <a:pt x="0" y="0"/>
                  </a:lnTo>
                  <a:lnTo>
                    <a:pt x="0" y="10287000"/>
                  </a:lnTo>
                  <a:lnTo>
                    <a:pt x="3086100" y="10287000"/>
                  </a:lnTo>
                  <a:lnTo>
                    <a:pt x="3086100" y="0"/>
                  </a:lnTo>
                  <a:close/>
                </a:path>
              </a:pathLst>
            </a:custGeom>
            <a:solidFill>
              <a:srgbClr val="1C5639"/>
            </a:solidFill>
          </p:spPr>
          <p:txBody>
            <a:bodyPr wrap="square" lIns="0" tIns="0" rIns="0" bIns="0" rtlCol="0"/>
            <a:lstStyle/>
            <a:p>
              <a:endParaRPr/>
            </a:p>
          </p:txBody>
        </p:sp>
        <p:pic>
          <p:nvPicPr>
            <p:cNvPr id="6" name="object 6"/>
            <p:cNvPicPr/>
            <p:nvPr/>
          </p:nvPicPr>
          <p:blipFill>
            <a:blip r:embed="rId2" cstate="print"/>
            <a:stretch>
              <a:fillRect/>
            </a:stretch>
          </p:blipFill>
          <p:spPr>
            <a:xfrm>
              <a:off x="16197072" y="0"/>
              <a:ext cx="2090928" cy="2359152"/>
            </a:xfrm>
            <a:prstGeom prst="rect">
              <a:avLst/>
            </a:prstGeom>
          </p:spPr>
        </p:pic>
      </p:grpSp>
      <p:pic>
        <p:nvPicPr>
          <p:cNvPr id="7" name="object 7"/>
          <p:cNvPicPr/>
          <p:nvPr/>
        </p:nvPicPr>
        <p:blipFill>
          <a:blip r:embed="rId3" cstate="print"/>
          <a:stretch>
            <a:fillRect/>
          </a:stretch>
        </p:blipFill>
        <p:spPr>
          <a:xfrm>
            <a:off x="6314806" y="9203878"/>
            <a:ext cx="2398611" cy="870673"/>
          </a:xfrm>
          <a:prstGeom prst="rect">
            <a:avLst/>
          </a:prstGeom>
        </p:spPr>
      </p:pic>
      <p:sp>
        <p:nvSpPr>
          <p:cNvPr id="23" name="object 23"/>
          <p:cNvSpPr txBox="1"/>
          <p:nvPr/>
        </p:nvSpPr>
        <p:spPr>
          <a:xfrm>
            <a:off x="2971800" y="1986325"/>
            <a:ext cx="11658600" cy="745653"/>
          </a:xfrm>
          <a:prstGeom prst="rect">
            <a:avLst/>
          </a:prstGeom>
        </p:spPr>
        <p:txBody>
          <a:bodyPr vert="horz" wrap="square" lIns="0" tIns="5080" rIns="0" bIns="0" rtlCol="0">
            <a:spAutoFit/>
          </a:bodyPr>
          <a:lstStyle/>
          <a:p>
            <a:pPr marL="1053465" marR="5080" indent="-1041400" algn="ctr" rtl="0">
              <a:lnSpc>
                <a:spcPct val="102099"/>
              </a:lnSpc>
              <a:spcBef>
                <a:spcPts val="40"/>
              </a:spcBef>
            </a:pPr>
            <a:r>
              <a:rPr sz="2400" b="1" spc="-10" dirty="0">
                <a:solidFill>
                  <a:schemeClr val="tx1">
                    <a:lumMod val="65000"/>
                    <a:lumOff val="35000"/>
                  </a:schemeClr>
                </a:solidFill>
                <a:latin typeface="+mn-lt"/>
                <a:cs typeface="Calibri"/>
              </a:rPr>
              <a:t>Avance</a:t>
            </a:r>
            <a:r>
              <a:rPr sz="2400" b="1" spc="-65" dirty="0">
                <a:solidFill>
                  <a:schemeClr val="tx1">
                    <a:lumMod val="65000"/>
                    <a:lumOff val="35000"/>
                  </a:schemeClr>
                </a:solidFill>
                <a:latin typeface="+mn-lt"/>
                <a:cs typeface="Calibri"/>
              </a:rPr>
              <a:t> </a:t>
            </a:r>
            <a:r>
              <a:rPr sz="2400" b="1" dirty="0">
                <a:solidFill>
                  <a:schemeClr val="tx1">
                    <a:lumMod val="65000"/>
                    <a:lumOff val="35000"/>
                  </a:schemeClr>
                </a:solidFill>
                <a:latin typeface="+mn-lt"/>
                <a:cs typeface="Calibri"/>
              </a:rPr>
              <a:t>de</a:t>
            </a:r>
            <a:r>
              <a:rPr sz="2400" b="1" spc="-60" dirty="0">
                <a:solidFill>
                  <a:schemeClr val="tx1">
                    <a:lumMod val="65000"/>
                    <a:lumOff val="35000"/>
                  </a:schemeClr>
                </a:solidFill>
                <a:latin typeface="+mn-lt"/>
                <a:cs typeface="Calibri"/>
              </a:rPr>
              <a:t> </a:t>
            </a:r>
            <a:r>
              <a:rPr sz="2400" b="1" dirty="0" err="1">
                <a:solidFill>
                  <a:schemeClr val="tx1">
                    <a:lumMod val="65000"/>
                    <a:lumOff val="35000"/>
                  </a:schemeClr>
                </a:solidFill>
                <a:latin typeface="+mn-lt"/>
                <a:cs typeface="Calibri"/>
              </a:rPr>
              <a:t>Indicador</a:t>
            </a:r>
            <a:r>
              <a:rPr lang="es-ES" sz="2400" b="1" dirty="0">
                <a:solidFill>
                  <a:schemeClr val="tx1">
                    <a:lumMod val="65000"/>
                    <a:lumOff val="35000"/>
                  </a:schemeClr>
                </a:solidFill>
                <a:latin typeface="+mn-lt"/>
                <a:cs typeface="Calibri"/>
              </a:rPr>
              <a:t>es</a:t>
            </a:r>
            <a:r>
              <a:rPr sz="2400" b="1" spc="-65" dirty="0">
                <a:solidFill>
                  <a:schemeClr val="tx1">
                    <a:lumMod val="65000"/>
                    <a:lumOff val="35000"/>
                  </a:schemeClr>
                </a:solidFill>
                <a:latin typeface="+mn-lt"/>
                <a:cs typeface="Calibri"/>
              </a:rPr>
              <a:t> </a:t>
            </a:r>
            <a:r>
              <a:rPr sz="2400" b="1" dirty="0">
                <a:solidFill>
                  <a:schemeClr val="tx1">
                    <a:lumMod val="65000"/>
                    <a:lumOff val="35000"/>
                  </a:schemeClr>
                </a:solidFill>
                <a:latin typeface="+mn-lt"/>
                <a:cs typeface="Calibri"/>
              </a:rPr>
              <a:t>de</a:t>
            </a:r>
            <a:r>
              <a:rPr sz="2400" b="1" spc="-50" dirty="0">
                <a:solidFill>
                  <a:schemeClr val="tx1">
                    <a:lumMod val="65000"/>
                    <a:lumOff val="35000"/>
                  </a:schemeClr>
                </a:solidFill>
                <a:latin typeface="+mn-lt"/>
                <a:cs typeface="Calibri"/>
              </a:rPr>
              <a:t> </a:t>
            </a:r>
            <a:r>
              <a:rPr sz="2400" b="1" dirty="0" err="1">
                <a:solidFill>
                  <a:schemeClr val="tx1">
                    <a:lumMod val="65000"/>
                    <a:lumOff val="35000"/>
                  </a:schemeClr>
                </a:solidFill>
                <a:latin typeface="+mn-lt"/>
                <a:cs typeface="Calibri"/>
              </a:rPr>
              <a:t>Resultado</a:t>
            </a:r>
            <a:r>
              <a:rPr lang="es-MX" sz="2400" b="1" dirty="0">
                <a:solidFill>
                  <a:schemeClr val="tx1">
                    <a:lumMod val="65000"/>
                    <a:lumOff val="35000"/>
                  </a:schemeClr>
                </a:solidFill>
                <a:latin typeface="+mn-lt"/>
                <a:cs typeface="Calibri"/>
              </a:rPr>
              <a:t> (con respecto a la meta del cuatrienio)</a:t>
            </a:r>
            <a:r>
              <a:rPr sz="2400" b="1" spc="-60" dirty="0">
                <a:solidFill>
                  <a:schemeClr val="tx1">
                    <a:lumMod val="65000"/>
                    <a:lumOff val="35000"/>
                  </a:schemeClr>
                </a:solidFill>
                <a:latin typeface="+mn-lt"/>
                <a:cs typeface="Calibri"/>
              </a:rPr>
              <a:t> </a:t>
            </a:r>
            <a:r>
              <a:rPr sz="2400" b="1" dirty="0">
                <a:solidFill>
                  <a:schemeClr val="tx1">
                    <a:lumMod val="65000"/>
                    <a:lumOff val="35000"/>
                  </a:schemeClr>
                </a:solidFill>
                <a:latin typeface="+mn-lt"/>
                <a:cs typeface="Calibri"/>
              </a:rPr>
              <a:t>–</a:t>
            </a:r>
            <a:r>
              <a:rPr sz="2400" b="1" spc="-55" dirty="0">
                <a:solidFill>
                  <a:schemeClr val="tx1">
                    <a:lumMod val="65000"/>
                    <a:lumOff val="35000"/>
                  </a:schemeClr>
                </a:solidFill>
                <a:latin typeface="+mn-lt"/>
                <a:cs typeface="Calibri"/>
              </a:rPr>
              <a:t> </a:t>
            </a:r>
            <a:endParaRPr lang="es-ES" sz="2400" b="1" spc="-55" dirty="0">
              <a:solidFill>
                <a:schemeClr val="tx1">
                  <a:lumMod val="65000"/>
                  <a:lumOff val="35000"/>
                </a:schemeClr>
              </a:solidFill>
              <a:latin typeface="+mn-lt"/>
              <a:cs typeface="Calibri"/>
            </a:endParaRPr>
          </a:p>
          <a:p>
            <a:pPr marL="1053465" marR="5080" indent="-1041400" algn="ctr" rtl="0">
              <a:lnSpc>
                <a:spcPct val="102099"/>
              </a:lnSpc>
              <a:spcBef>
                <a:spcPts val="40"/>
              </a:spcBef>
            </a:pPr>
            <a:r>
              <a:rPr lang="es-CO" sz="2400" b="1" dirty="0">
                <a:solidFill>
                  <a:schemeClr val="tx1">
                    <a:lumMod val="65000"/>
                    <a:lumOff val="35000"/>
                  </a:schemeClr>
                </a:solidFill>
                <a:latin typeface="+mn-lt"/>
                <a:ea typeface="Roboto" panose="02000000000000000000" pitchFamily="2" charset="0"/>
                <a:cs typeface="Roboto" panose="02000000000000000000" pitchFamily="2" charset="0"/>
              </a:rPr>
              <a:t>Plan de Desarrollo – Cultura </a:t>
            </a:r>
            <a:r>
              <a:rPr sz="2400" b="1" dirty="0">
                <a:solidFill>
                  <a:schemeClr val="tx1">
                    <a:lumMod val="65000"/>
                    <a:lumOff val="35000"/>
                  </a:schemeClr>
                </a:solidFill>
                <a:latin typeface="+mn-lt"/>
                <a:cs typeface="Calibri"/>
              </a:rPr>
              <a:t>Corte</a:t>
            </a:r>
            <a:r>
              <a:rPr sz="2400" b="1" spc="-60" dirty="0">
                <a:solidFill>
                  <a:schemeClr val="tx1">
                    <a:lumMod val="65000"/>
                    <a:lumOff val="35000"/>
                  </a:schemeClr>
                </a:solidFill>
                <a:latin typeface="+mn-lt"/>
                <a:cs typeface="Calibri"/>
              </a:rPr>
              <a:t> </a:t>
            </a:r>
            <a:r>
              <a:rPr sz="2400" b="1" dirty="0">
                <a:solidFill>
                  <a:schemeClr val="tx1">
                    <a:lumMod val="65000"/>
                    <a:lumOff val="35000"/>
                  </a:schemeClr>
                </a:solidFill>
                <a:latin typeface="+mn-lt"/>
                <a:cs typeface="Calibri"/>
              </a:rPr>
              <a:t>a</a:t>
            </a:r>
            <a:r>
              <a:rPr sz="2400" b="1" spc="-40" dirty="0">
                <a:solidFill>
                  <a:schemeClr val="tx1">
                    <a:lumMod val="65000"/>
                    <a:lumOff val="35000"/>
                  </a:schemeClr>
                </a:solidFill>
                <a:latin typeface="+mn-lt"/>
                <a:cs typeface="Calibri"/>
              </a:rPr>
              <a:t> </a:t>
            </a:r>
            <a:r>
              <a:rPr sz="2400" b="1" dirty="0">
                <a:solidFill>
                  <a:schemeClr val="tx1">
                    <a:lumMod val="65000"/>
                    <a:lumOff val="35000"/>
                  </a:schemeClr>
                </a:solidFill>
                <a:latin typeface="+mn-lt"/>
                <a:cs typeface="Calibri"/>
              </a:rPr>
              <a:t>3</a:t>
            </a:r>
            <a:r>
              <a:rPr lang="es-CO" sz="2400" b="1" dirty="0">
                <a:solidFill>
                  <a:schemeClr val="tx1">
                    <a:lumMod val="65000"/>
                    <a:lumOff val="35000"/>
                  </a:schemeClr>
                </a:solidFill>
                <a:latin typeface="+mn-lt"/>
                <a:cs typeface="Calibri"/>
              </a:rPr>
              <a:t>0</a:t>
            </a:r>
            <a:r>
              <a:rPr sz="2400" b="1" spc="-45" dirty="0">
                <a:solidFill>
                  <a:schemeClr val="tx1">
                    <a:lumMod val="65000"/>
                    <a:lumOff val="35000"/>
                  </a:schemeClr>
                </a:solidFill>
                <a:latin typeface="+mn-lt"/>
                <a:cs typeface="Calibri"/>
              </a:rPr>
              <a:t> </a:t>
            </a:r>
            <a:r>
              <a:rPr sz="2400" b="1" dirty="0">
                <a:solidFill>
                  <a:schemeClr val="tx1">
                    <a:lumMod val="65000"/>
                    <a:lumOff val="35000"/>
                  </a:schemeClr>
                </a:solidFill>
                <a:latin typeface="+mn-lt"/>
                <a:cs typeface="Calibri"/>
              </a:rPr>
              <a:t>de</a:t>
            </a:r>
            <a:r>
              <a:rPr sz="2400" b="1" spc="-45" dirty="0">
                <a:solidFill>
                  <a:schemeClr val="tx1">
                    <a:lumMod val="65000"/>
                    <a:lumOff val="35000"/>
                  </a:schemeClr>
                </a:solidFill>
                <a:latin typeface="+mn-lt"/>
                <a:cs typeface="Calibri"/>
              </a:rPr>
              <a:t> </a:t>
            </a:r>
            <a:r>
              <a:rPr lang="es-CO" sz="2400" b="1" spc="-45" dirty="0">
                <a:solidFill>
                  <a:schemeClr val="tx1">
                    <a:lumMod val="65000"/>
                    <a:lumOff val="35000"/>
                  </a:schemeClr>
                </a:solidFill>
                <a:latin typeface="+mn-lt"/>
                <a:cs typeface="Calibri"/>
              </a:rPr>
              <a:t>Noviembre</a:t>
            </a:r>
            <a:r>
              <a:rPr sz="2400" b="1" spc="-45" dirty="0">
                <a:solidFill>
                  <a:schemeClr val="tx1">
                    <a:lumMod val="65000"/>
                    <a:lumOff val="35000"/>
                  </a:schemeClr>
                </a:solidFill>
                <a:latin typeface="+mn-lt"/>
                <a:cs typeface="Calibri"/>
              </a:rPr>
              <a:t> </a:t>
            </a:r>
            <a:r>
              <a:rPr sz="2400" b="1" spc="-20" dirty="0">
                <a:solidFill>
                  <a:schemeClr val="tx1">
                    <a:lumMod val="65000"/>
                    <a:lumOff val="35000"/>
                  </a:schemeClr>
                </a:solidFill>
                <a:latin typeface="+mn-lt"/>
                <a:cs typeface="Calibri"/>
              </a:rPr>
              <a:t>2024</a:t>
            </a:r>
            <a:endParaRPr sz="2400" b="1" dirty="0">
              <a:solidFill>
                <a:schemeClr val="tx1">
                  <a:lumMod val="65000"/>
                  <a:lumOff val="35000"/>
                </a:schemeClr>
              </a:solidFill>
              <a:latin typeface="+mn-lt"/>
              <a:cs typeface="Calibri"/>
            </a:endParaRPr>
          </a:p>
        </p:txBody>
      </p:sp>
      <p:graphicFrame>
        <p:nvGraphicFramePr>
          <p:cNvPr id="28" name="Gráfico 27">
            <a:extLst>
              <a:ext uri="{FF2B5EF4-FFF2-40B4-BE49-F238E27FC236}">
                <a16:creationId xmlns:a16="http://schemas.microsoft.com/office/drawing/2014/main" id="{A19E80E5-DD2E-FF33-770E-342BA0912457}"/>
              </a:ext>
            </a:extLst>
          </p:cNvPr>
          <p:cNvGraphicFramePr>
            <a:graphicFrameLocks/>
          </p:cNvGraphicFramePr>
          <p:nvPr>
            <p:extLst>
              <p:ext uri="{D42A27DB-BD31-4B8C-83A1-F6EECF244321}">
                <p14:modId xmlns:p14="http://schemas.microsoft.com/office/powerpoint/2010/main" val="321633033"/>
              </p:ext>
            </p:extLst>
          </p:nvPr>
        </p:nvGraphicFramePr>
        <p:xfrm>
          <a:off x="3124200" y="3086099"/>
          <a:ext cx="9982200" cy="537212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08" y="1448815"/>
            <a:ext cx="1414780" cy="81280"/>
          </a:xfrm>
          <a:custGeom>
            <a:avLst/>
            <a:gdLst/>
            <a:ahLst/>
            <a:cxnLst/>
            <a:rect l="l" t="t" r="r" b="b"/>
            <a:pathLst>
              <a:path w="1414780" h="81280">
                <a:moveTo>
                  <a:pt x="1414272" y="0"/>
                </a:moveTo>
                <a:lnTo>
                  <a:pt x="1216152" y="0"/>
                </a:lnTo>
                <a:lnTo>
                  <a:pt x="0" y="0"/>
                </a:lnTo>
                <a:lnTo>
                  <a:pt x="0" y="80772"/>
                </a:lnTo>
                <a:lnTo>
                  <a:pt x="1216152" y="80772"/>
                </a:lnTo>
                <a:lnTo>
                  <a:pt x="1414272" y="80772"/>
                </a:lnTo>
                <a:lnTo>
                  <a:pt x="1414272" y="0"/>
                </a:lnTo>
                <a:close/>
              </a:path>
            </a:pathLst>
          </a:custGeom>
          <a:solidFill>
            <a:srgbClr val="82CE00"/>
          </a:solidFill>
        </p:spPr>
        <p:txBody>
          <a:bodyPr wrap="square" lIns="0" tIns="0" rIns="0" bIns="0" rtlCol="0"/>
          <a:lstStyle/>
          <a:p>
            <a:endParaRPr/>
          </a:p>
        </p:txBody>
      </p:sp>
      <p:sp>
        <p:nvSpPr>
          <p:cNvPr id="3" name="object 3"/>
          <p:cNvSpPr txBox="1">
            <a:spLocks noGrp="1"/>
          </p:cNvSpPr>
          <p:nvPr>
            <p:ph type="title"/>
          </p:nvPr>
        </p:nvSpPr>
        <p:spPr>
          <a:xfrm>
            <a:off x="1203147" y="907541"/>
            <a:ext cx="5340985" cy="635000"/>
          </a:xfrm>
          <a:prstGeom prst="rect">
            <a:avLst/>
          </a:prstGeom>
        </p:spPr>
        <p:txBody>
          <a:bodyPr vert="horz" wrap="square" lIns="0" tIns="12065" rIns="0" bIns="0" rtlCol="0">
            <a:spAutoFit/>
          </a:bodyPr>
          <a:lstStyle/>
          <a:p>
            <a:pPr marL="12700">
              <a:lnSpc>
                <a:spcPct val="100000"/>
              </a:lnSpc>
              <a:spcBef>
                <a:spcPts val="95"/>
              </a:spcBef>
            </a:pPr>
            <a:r>
              <a:rPr sz="6000" b="1" spc="120" baseline="-2083" dirty="0">
                <a:solidFill>
                  <a:srgbClr val="00632C"/>
                </a:solidFill>
                <a:latin typeface="Arial"/>
                <a:cs typeface="Arial"/>
              </a:rPr>
              <a:t>1</a:t>
            </a:r>
            <a:r>
              <a:rPr sz="2100" b="1" spc="80" dirty="0">
                <a:solidFill>
                  <a:srgbClr val="000000"/>
                </a:solidFill>
                <a:latin typeface="Arial"/>
                <a:cs typeface="Arial"/>
              </a:rPr>
              <a:t>INFORM</a:t>
            </a:r>
            <a:r>
              <a:rPr sz="2100" b="1" spc="-265" dirty="0">
                <a:solidFill>
                  <a:srgbClr val="000000"/>
                </a:solidFill>
                <a:latin typeface="Arial"/>
                <a:cs typeface="Arial"/>
              </a:rPr>
              <a:t> </a:t>
            </a:r>
            <a:r>
              <a:rPr sz="2100" b="1" dirty="0">
                <a:solidFill>
                  <a:srgbClr val="000000"/>
                </a:solidFill>
                <a:latin typeface="Arial"/>
                <a:cs typeface="Arial"/>
              </a:rPr>
              <a:t>E</a:t>
            </a:r>
            <a:r>
              <a:rPr sz="2100" b="1" spc="120" dirty="0">
                <a:solidFill>
                  <a:srgbClr val="000000"/>
                </a:solidFill>
                <a:latin typeface="Arial"/>
                <a:cs typeface="Arial"/>
              </a:rPr>
              <a:t> </a:t>
            </a:r>
            <a:r>
              <a:rPr sz="2100" b="1" spc="114" dirty="0">
                <a:solidFill>
                  <a:srgbClr val="000000"/>
                </a:solidFill>
                <a:latin typeface="Arial"/>
                <a:cs typeface="Arial"/>
              </a:rPr>
              <a:t>DE</a:t>
            </a:r>
            <a:r>
              <a:rPr sz="2100" b="1" spc="110" dirty="0">
                <a:solidFill>
                  <a:srgbClr val="000000"/>
                </a:solidFill>
                <a:latin typeface="Arial"/>
                <a:cs typeface="Arial"/>
              </a:rPr>
              <a:t> </a:t>
            </a:r>
            <a:r>
              <a:rPr sz="2100" b="1" dirty="0">
                <a:solidFill>
                  <a:srgbClr val="00632C"/>
                </a:solidFill>
                <a:latin typeface="Arial"/>
                <a:cs typeface="Arial"/>
              </a:rPr>
              <a:t>GESTIÓN</a:t>
            </a:r>
            <a:r>
              <a:rPr sz="2100" b="1" spc="335" dirty="0">
                <a:solidFill>
                  <a:srgbClr val="00632C"/>
                </a:solidFill>
                <a:latin typeface="Arial"/>
                <a:cs typeface="Arial"/>
              </a:rPr>
              <a:t> </a:t>
            </a:r>
            <a:r>
              <a:rPr sz="2100" b="1" spc="85" dirty="0">
                <a:solidFill>
                  <a:srgbClr val="00632C"/>
                </a:solidFill>
                <a:latin typeface="Arial"/>
                <a:cs typeface="Arial"/>
              </a:rPr>
              <a:t>FINANCIERA</a:t>
            </a:r>
            <a:endParaRPr sz="2100">
              <a:latin typeface="Arial"/>
              <a:cs typeface="Arial"/>
            </a:endParaRPr>
          </a:p>
        </p:txBody>
      </p:sp>
      <p:grpSp>
        <p:nvGrpSpPr>
          <p:cNvPr id="4" name="object 4"/>
          <p:cNvGrpSpPr/>
          <p:nvPr/>
        </p:nvGrpSpPr>
        <p:grpSpPr>
          <a:xfrm>
            <a:off x="15201900" y="-3"/>
            <a:ext cx="3086100" cy="10287000"/>
            <a:chOff x="15201900" y="-3"/>
            <a:chExt cx="3086100" cy="10287000"/>
          </a:xfrm>
        </p:grpSpPr>
        <p:sp>
          <p:nvSpPr>
            <p:cNvPr id="5" name="object 5"/>
            <p:cNvSpPr/>
            <p:nvPr/>
          </p:nvSpPr>
          <p:spPr>
            <a:xfrm>
              <a:off x="15201900" y="-3"/>
              <a:ext cx="3086100" cy="10287000"/>
            </a:xfrm>
            <a:custGeom>
              <a:avLst/>
              <a:gdLst/>
              <a:ahLst/>
              <a:cxnLst/>
              <a:rect l="l" t="t" r="r" b="b"/>
              <a:pathLst>
                <a:path w="3086100" h="10287000">
                  <a:moveTo>
                    <a:pt x="3086100" y="0"/>
                  </a:moveTo>
                  <a:lnTo>
                    <a:pt x="0" y="0"/>
                  </a:lnTo>
                  <a:lnTo>
                    <a:pt x="0" y="10287000"/>
                  </a:lnTo>
                  <a:lnTo>
                    <a:pt x="3086100" y="10287000"/>
                  </a:lnTo>
                  <a:lnTo>
                    <a:pt x="3086100" y="0"/>
                  </a:lnTo>
                  <a:close/>
                </a:path>
              </a:pathLst>
            </a:custGeom>
            <a:solidFill>
              <a:srgbClr val="1C5639"/>
            </a:solidFill>
          </p:spPr>
          <p:txBody>
            <a:bodyPr wrap="square" lIns="0" tIns="0" rIns="0" bIns="0" rtlCol="0"/>
            <a:lstStyle/>
            <a:p>
              <a:endParaRPr/>
            </a:p>
          </p:txBody>
        </p:sp>
        <p:pic>
          <p:nvPicPr>
            <p:cNvPr id="6" name="object 6"/>
            <p:cNvPicPr/>
            <p:nvPr/>
          </p:nvPicPr>
          <p:blipFill>
            <a:blip r:embed="rId2" cstate="print"/>
            <a:stretch>
              <a:fillRect/>
            </a:stretch>
          </p:blipFill>
          <p:spPr>
            <a:xfrm>
              <a:off x="16197072" y="0"/>
              <a:ext cx="2090928" cy="2359152"/>
            </a:xfrm>
            <a:prstGeom prst="rect">
              <a:avLst/>
            </a:prstGeom>
          </p:spPr>
        </p:pic>
      </p:grpSp>
      <p:pic>
        <p:nvPicPr>
          <p:cNvPr id="7" name="object 7"/>
          <p:cNvPicPr/>
          <p:nvPr/>
        </p:nvPicPr>
        <p:blipFill>
          <a:blip r:embed="rId3" cstate="print"/>
          <a:stretch>
            <a:fillRect/>
          </a:stretch>
        </p:blipFill>
        <p:spPr>
          <a:xfrm>
            <a:off x="6314806" y="9203878"/>
            <a:ext cx="2398611" cy="870673"/>
          </a:xfrm>
          <a:prstGeom prst="rect">
            <a:avLst/>
          </a:prstGeom>
        </p:spPr>
      </p:pic>
      <p:sp>
        <p:nvSpPr>
          <p:cNvPr id="41" name="object 41"/>
          <p:cNvSpPr txBox="1"/>
          <p:nvPr/>
        </p:nvSpPr>
        <p:spPr>
          <a:xfrm>
            <a:off x="3200401" y="2163318"/>
            <a:ext cx="9067800" cy="869662"/>
          </a:xfrm>
          <a:prstGeom prst="rect">
            <a:avLst/>
          </a:prstGeom>
        </p:spPr>
        <p:txBody>
          <a:bodyPr vert="horz" wrap="square" lIns="0" tIns="5715" rIns="0" bIns="0" rtlCol="0">
            <a:spAutoFit/>
          </a:bodyPr>
          <a:lstStyle/>
          <a:p>
            <a:pPr marL="12065" marR="5080" algn="ctr">
              <a:lnSpc>
                <a:spcPct val="101899"/>
              </a:lnSpc>
              <a:spcBef>
                <a:spcPts val="45"/>
              </a:spcBef>
            </a:pPr>
            <a:r>
              <a:rPr lang="es-ES" sz="2800" b="1" dirty="0">
                <a:latin typeface="Calibri"/>
                <a:cs typeface="Calibri"/>
              </a:rPr>
              <a:t>Presupuesto de inversión ejecutado Regionalizado con corte a 30 de noviembre 2024</a:t>
            </a:r>
          </a:p>
        </p:txBody>
      </p:sp>
      <p:graphicFrame>
        <p:nvGraphicFramePr>
          <p:cNvPr id="42" name="Gráfico 41">
            <a:extLst>
              <a:ext uri="{FF2B5EF4-FFF2-40B4-BE49-F238E27FC236}">
                <a16:creationId xmlns:a16="http://schemas.microsoft.com/office/drawing/2014/main" id="{3896740F-1038-0A61-46C7-9776FF4181FB}"/>
              </a:ext>
            </a:extLst>
          </p:cNvPr>
          <p:cNvGraphicFramePr>
            <a:graphicFrameLocks/>
          </p:cNvGraphicFramePr>
          <p:nvPr>
            <p:extLst>
              <p:ext uri="{D42A27DB-BD31-4B8C-83A1-F6EECF244321}">
                <p14:modId xmlns:p14="http://schemas.microsoft.com/office/powerpoint/2010/main" val="3056006350"/>
              </p:ext>
            </p:extLst>
          </p:nvPr>
        </p:nvGraphicFramePr>
        <p:xfrm>
          <a:off x="2057400" y="3481951"/>
          <a:ext cx="10972800" cy="569075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08" y="1448815"/>
            <a:ext cx="1414780" cy="81280"/>
          </a:xfrm>
          <a:custGeom>
            <a:avLst/>
            <a:gdLst/>
            <a:ahLst/>
            <a:cxnLst/>
            <a:rect l="l" t="t" r="r" b="b"/>
            <a:pathLst>
              <a:path w="1414780" h="81280">
                <a:moveTo>
                  <a:pt x="1414272" y="0"/>
                </a:moveTo>
                <a:lnTo>
                  <a:pt x="1216152" y="0"/>
                </a:lnTo>
                <a:lnTo>
                  <a:pt x="0" y="0"/>
                </a:lnTo>
                <a:lnTo>
                  <a:pt x="0" y="80772"/>
                </a:lnTo>
                <a:lnTo>
                  <a:pt x="1216152" y="80772"/>
                </a:lnTo>
                <a:lnTo>
                  <a:pt x="1414272" y="80772"/>
                </a:lnTo>
                <a:lnTo>
                  <a:pt x="1414272" y="0"/>
                </a:lnTo>
                <a:close/>
              </a:path>
            </a:pathLst>
          </a:custGeom>
          <a:solidFill>
            <a:srgbClr val="82CE00"/>
          </a:solidFill>
        </p:spPr>
        <p:txBody>
          <a:bodyPr wrap="square" lIns="0" tIns="0" rIns="0" bIns="0" rtlCol="0"/>
          <a:lstStyle/>
          <a:p>
            <a:endParaRPr/>
          </a:p>
        </p:txBody>
      </p:sp>
      <p:sp>
        <p:nvSpPr>
          <p:cNvPr id="3" name="object 3"/>
          <p:cNvSpPr txBox="1">
            <a:spLocks noGrp="1"/>
          </p:cNvSpPr>
          <p:nvPr>
            <p:ph type="title"/>
          </p:nvPr>
        </p:nvSpPr>
        <p:spPr>
          <a:xfrm>
            <a:off x="1203147" y="907541"/>
            <a:ext cx="5340985" cy="635000"/>
          </a:xfrm>
          <a:prstGeom prst="rect">
            <a:avLst/>
          </a:prstGeom>
        </p:spPr>
        <p:txBody>
          <a:bodyPr vert="horz" wrap="square" lIns="0" tIns="12065" rIns="0" bIns="0" rtlCol="0">
            <a:spAutoFit/>
          </a:bodyPr>
          <a:lstStyle/>
          <a:p>
            <a:pPr marL="12700">
              <a:lnSpc>
                <a:spcPct val="100000"/>
              </a:lnSpc>
              <a:spcBef>
                <a:spcPts val="95"/>
              </a:spcBef>
            </a:pPr>
            <a:r>
              <a:rPr sz="6000" b="1" spc="120" baseline="-2083" dirty="0">
                <a:solidFill>
                  <a:srgbClr val="00632C"/>
                </a:solidFill>
                <a:latin typeface="Arial"/>
                <a:cs typeface="Arial"/>
              </a:rPr>
              <a:t>1</a:t>
            </a:r>
            <a:r>
              <a:rPr sz="2100" b="1" spc="80" dirty="0">
                <a:solidFill>
                  <a:srgbClr val="000000"/>
                </a:solidFill>
                <a:latin typeface="Arial"/>
                <a:cs typeface="Arial"/>
              </a:rPr>
              <a:t>INFORM</a:t>
            </a:r>
            <a:r>
              <a:rPr sz="2100" b="1" spc="-265" dirty="0">
                <a:solidFill>
                  <a:srgbClr val="000000"/>
                </a:solidFill>
                <a:latin typeface="Arial"/>
                <a:cs typeface="Arial"/>
              </a:rPr>
              <a:t> </a:t>
            </a:r>
            <a:r>
              <a:rPr sz="2100" b="1" dirty="0">
                <a:solidFill>
                  <a:srgbClr val="000000"/>
                </a:solidFill>
                <a:latin typeface="Arial"/>
                <a:cs typeface="Arial"/>
              </a:rPr>
              <a:t>E</a:t>
            </a:r>
            <a:r>
              <a:rPr sz="2100" b="1" spc="120" dirty="0">
                <a:solidFill>
                  <a:srgbClr val="000000"/>
                </a:solidFill>
                <a:latin typeface="Arial"/>
                <a:cs typeface="Arial"/>
              </a:rPr>
              <a:t> </a:t>
            </a:r>
            <a:r>
              <a:rPr sz="2100" b="1" spc="114" dirty="0">
                <a:solidFill>
                  <a:srgbClr val="000000"/>
                </a:solidFill>
                <a:latin typeface="Arial"/>
                <a:cs typeface="Arial"/>
              </a:rPr>
              <a:t>DE</a:t>
            </a:r>
            <a:r>
              <a:rPr sz="2100" b="1" spc="110" dirty="0">
                <a:solidFill>
                  <a:srgbClr val="000000"/>
                </a:solidFill>
                <a:latin typeface="Arial"/>
                <a:cs typeface="Arial"/>
              </a:rPr>
              <a:t> </a:t>
            </a:r>
            <a:r>
              <a:rPr sz="2100" b="1" dirty="0">
                <a:solidFill>
                  <a:srgbClr val="00632C"/>
                </a:solidFill>
                <a:latin typeface="Arial"/>
                <a:cs typeface="Arial"/>
              </a:rPr>
              <a:t>GESTIÓN</a:t>
            </a:r>
            <a:r>
              <a:rPr sz="2100" b="1" spc="335" dirty="0">
                <a:solidFill>
                  <a:srgbClr val="00632C"/>
                </a:solidFill>
                <a:latin typeface="Arial"/>
                <a:cs typeface="Arial"/>
              </a:rPr>
              <a:t> </a:t>
            </a:r>
            <a:r>
              <a:rPr sz="2100" b="1" spc="85" dirty="0">
                <a:solidFill>
                  <a:srgbClr val="00632C"/>
                </a:solidFill>
                <a:latin typeface="Arial"/>
                <a:cs typeface="Arial"/>
              </a:rPr>
              <a:t>FINANCIERA</a:t>
            </a:r>
            <a:endParaRPr sz="2100">
              <a:latin typeface="Arial"/>
              <a:cs typeface="Arial"/>
            </a:endParaRPr>
          </a:p>
        </p:txBody>
      </p:sp>
      <p:grpSp>
        <p:nvGrpSpPr>
          <p:cNvPr id="4" name="object 4"/>
          <p:cNvGrpSpPr/>
          <p:nvPr/>
        </p:nvGrpSpPr>
        <p:grpSpPr>
          <a:xfrm>
            <a:off x="15201900" y="-3"/>
            <a:ext cx="3086100" cy="10287000"/>
            <a:chOff x="15201900" y="-3"/>
            <a:chExt cx="3086100" cy="10287000"/>
          </a:xfrm>
        </p:grpSpPr>
        <p:sp>
          <p:nvSpPr>
            <p:cNvPr id="5" name="object 5"/>
            <p:cNvSpPr/>
            <p:nvPr/>
          </p:nvSpPr>
          <p:spPr>
            <a:xfrm>
              <a:off x="15201900" y="-3"/>
              <a:ext cx="3086100" cy="10287000"/>
            </a:xfrm>
            <a:custGeom>
              <a:avLst/>
              <a:gdLst/>
              <a:ahLst/>
              <a:cxnLst/>
              <a:rect l="l" t="t" r="r" b="b"/>
              <a:pathLst>
                <a:path w="3086100" h="10287000">
                  <a:moveTo>
                    <a:pt x="3086100" y="0"/>
                  </a:moveTo>
                  <a:lnTo>
                    <a:pt x="0" y="0"/>
                  </a:lnTo>
                  <a:lnTo>
                    <a:pt x="0" y="10287000"/>
                  </a:lnTo>
                  <a:lnTo>
                    <a:pt x="3086100" y="10287000"/>
                  </a:lnTo>
                  <a:lnTo>
                    <a:pt x="3086100" y="0"/>
                  </a:lnTo>
                  <a:close/>
                </a:path>
              </a:pathLst>
            </a:custGeom>
            <a:solidFill>
              <a:srgbClr val="1C5639"/>
            </a:solidFill>
          </p:spPr>
          <p:txBody>
            <a:bodyPr wrap="square" lIns="0" tIns="0" rIns="0" bIns="0" rtlCol="0"/>
            <a:lstStyle/>
            <a:p>
              <a:endParaRPr/>
            </a:p>
          </p:txBody>
        </p:sp>
        <p:pic>
          <p:nvPicPr>
            <p:cNvPr id="6" name="object 6"/>
            <p:cNvPicPr/>
            <p:nvPr/>
          </p:nvPicPr>
          <p:blipFill>
            <a:blip r:embed="rId2" cstate="print"/>
            <a:stretch>
              <a:fillRect/>
            </a:stretch>
          </p:blipFill>
          <p:spPr>
            <a:xfrm>
              <a:off x="16197072" y="0"/>
              <a:ext cx="2090928" cy="2359152"/>
            </a:xfrm>
            <a:prstGeom prst="rect">
              <a:avLst/>
            </a:prstGeom>
          </p:spPr>
        </p:pic>
      </p:grpSp>
      <p:sp>
        <p:nvSpPr>
          <p:cNvPr id="17" name="object 17"/>
          <p:cNvSpPr txBox="1"/>
          <p:nvPr/>
        </p:nvSpPr>
        <p:spPr>
          <a:xfrm>
            <a:off x="3873639" y="1753407"/>
            <a:ext cx="9689961" cy="371512"/>
          </a:xfrm>
          <a:prstGeom prst="rect">
            <a:avLst/>
          </a:prstGeom>
        </p:spPr>
        <p:txBody>
          <a:bodyPr vert="horz" wrap="square" lIns="0" tIns="7620" rIns="0" bIns="0" rtlCol="0">
            <a:spAutoFit/>
          </a:bodyPr>
          <a:lstStyle/>
          <a:p>
            <a:pPr marL="2153920" marR="1594485" indent="-2141220">
              <a:lnSpc>
                <a:spcPct val="101600"/>
              </a:lnSpc>
              <a:spcBef>
                <a:spcPts val="60"/>
              </a:spcBef>
            </a:pPr>
            <a:r>
              <a:rPr sz="2400" b="1" dirty="0">
                <a:latin typeface="Calibri"/>
                <a:cs typeface="Calibri"/>
              </a:rPr>
              <a:t>Ejecución</a:t>
            </a:r>
            <a:r>
              <a:rPr sz="2400" b="1" spc="-50" dirty="0">
                <a:latin typeface="Calibri"/>
                <a:cs typeface="Calibri"/>
              </a:rPr>
              <a:t> </a:t>
            </a:r>
            <a:r>
              <a:rPr sz="2400" b="1" spc="-10" dirty="0">
                <a:latin typeface="Calibri"/>
                <a:cs typeface="Calibri"/>
              </a:rPr>
              <a:t>presupuesto</a:t>
            </a:r>
            <a:r>
              <a:rPr sz="2400" b="1" spc="-45" dirty="0">
                <a:latin typeface="Calibri"/>
                <a:cs typeface="Calibri"/>
              </a:rPr>
              <a:t> </a:t>
            </a:r>
            <a:r>
              <a:rPr sz="2400" b="1" spc="-10" dirty="0">
                <a:latin typeface="Calibri"/>
                <a:cs typeface="Calibri"/>
              </a:rPr>
              <a:t>Focalizado</a:t>
            </a:r>
            <a:r>
              <a:rPr sz="2400" b="1" spc="-50" dirty="0">
                <a:latin typeface="Calibri"/>
                <a:cs typeface="Calibri"/>
              </a:rPr>
              <a:t> </a:t>
            </a:r>
            <a:r>
              <a:rPr sz="2400" b="1" dirty="0">
                <a:latin typeface="Calibri"/>
                <a:cs typeface="Calibri"/>
              </a:rPr>
              <a:t>corte</a:t>
            </a:r>
            <a:r>
              <a:rPr sz="2400" b="1" spc="-45" dirty="0">
                <a:latin typeface="Calibri"/>
                <a:cs typeface="Calibri"/>
              </a:rPr>
              <a:t> </a:t>
            </a:r>
            <a:r>
              <a:rPr sz="2400" b="1" dirty="0">
                <a:latin typeface="Calibri"/>
                <a:cs typeface="Calibri"/>
              </a:rPr>
              <a:t>a</a:t>
            </a:r>
            <a:r>
              <a:rPr sz="2400" b="1" spc="-60" dirty="0">
                <a:latin typeface="Calibri"/>
                <a:cs typeface="Calibri"/>
              </a:rPr>
              <a:t> </a:t>
            </a:r>
            <a:r>
              <a:rPr sz="2400" b="1" dirty="0">
                <a:latin typeface="Calibri"/>
                <a:cs typeface="Calibri"/>
              </a:rPr>
              <a:t>3</a:t>
            </a:r>
            <a:r>
              <a:rPr lang="es-CO" sz="2400" b="1" dirty="0">
                <a:latin typeface="Calibri"/>
                <a:cs typeface="Calibri"/>
              </a:rPr>
              <a:t>0 </a:t>
            </a:r>
            <a:r>
              <a:rPr sz="2400" b="1" spc="-50" dirty="0">
                <a:latin typeface="Calibri"/>
                <a:cs typeface="Calibri"/>
              </a:rPr>
              <a:t> </a:t>
            </a:r>
            <a:r>
              <a:rPr lang="es-CO" sz="2400" b="1" spc="-50" dirty="0">
                <a:latin typeface="Calibri"/>
                <a:cs typeface="Calibri"/>
              </a:rPr>
              <a:t>de Noviembre</a:t>
            </a:r>
            <a:r>
              <a:rPr sz="2400" b="1" spc="-50" dirty="0">
                <a:latin typeface="Calibri"/>
                <a:cs typeface="Calibri"/>
              </a:rPr>
              <a:t> </a:t>
            </a:r>
            <a:r>
              <a:rPr sz="2400" b="1" spc="-20" dirty="0">
                <a:latin typeface="Calibri"/>
                <a:cs typeface="Calibri"/>
              </a:rPr>
              <a:t>2024</a:t>
            </a:r>
            <a:endParaRPr dirty="0">
              <a:latin typeface="Calibri"/>
              <a:cs typeface="Calibri"/>
            </a:endParaRPr>
          </a:p>
        </p:txBody>
      </p:sp>
      <p:pic>
        <p:nvPicPr>
          <p:cNvPr id="29" name="Imagen 28" descr="Interfaz de usuario gráfica, Aplicación, Tabla&#10;&#10;Descripción generada automáticamente">
            <a:extLst>
              <a:ext uri="{FF2B5EF4-FFF2-40B4-BE49-F238E27FC236}">
                <a16:creationId xmlns:a16="http://schemas.microsoft.com/office/drawing/2014/main" id="{B0C5AD03-7FD4-E7AE-D6F6-7ABA4A019CF9}"/>
              </a:ext>
            </a:extLst>
          </p:cNvPr>
          <p:cNvPicPr>
            <a:picLocks noChangeAspect="1"/>
          </p:cNvPicPr>
          <p:nvPr/>
        </p:nvPicPr>
        <p:blipFill rotWithShape="1">
          <a:blip r:embed="rId3"/>
          <a:srcRect l="1867" t="29067" r="60116" b="38048"/>
          <a:stretch/>
        </p:blipFill>
        <p:spPr bwMode="auto">
          <a:xfrm>
            <a:off x="4644201" y="6777921"/>
            <a:ext cx="5581650" cy="2710098"/>
          </a:xfrm>
          <a:prstGeom prst="rect">
            <a:avLst/>
          </a:prstGeom>
          <a:ln>
            <a:noFill/>
          </a:ln>
          <a:extLst>
            <a:ext uri="{53640926-AAD7-44D8-BBD7-CCE9431645EC}">
              <a14:shadowObscured xmlns:a14="http://schemas.microsoft.com/office/drawing/2010/main"/>
            </a:ext>
          </a:extLst>
        </p:spPr>
      </p:pic>
      <p:graphicFrame>
        <p:nvGraphicFramePr>
          <p:cNvPr id="30" name="Gráfico 29">
            <a:extLst>
              <a:ext uri="{FF2B5EF4-FFF2-40B4-BE49-F238E27FC236}">
                <a16:creationId xmlns:a16="http://schemas.microsoft.com/office/drawing/2014/main" id="{96EBB930-A5BF-29D9-DF54-8BDF484613F0}"/>
              </a:ext>
            </a:extLst>
          </p:cNvPr>
          <p:cNvGraphicFramePr>
            <a:graphicFrameLocks/>
          </p:cNvGraphicFramePr>
          <p:nvPr>
            <p:extLst>
              <p:ext uri="{D42A27DB-BD31-4B8C-83A1-F6EECF244321}">
                <p14:modId xmlns:p14="http://schemas.microsoft.com/office/powerpoint/2010/main" val="387696745"/>
              </p:ext>
            </p:extLst>
          </p:nvPr>
        </p:nvGraphicFramePr>
        <p:xfrm>
          <a:off x="3100616" y="2552700"/>
          <a:ext cx="7772400" cy="40386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08" y="1448815"/>
            <a:ext cx="1414780" cy="81280"/>
          </a:xfrm>
          <a:custGeom>
            <a:avLst/>
            <a:gdLst/>
            <a:ahLst/>
            <a:cxnLst/>
            <a:rect l="l" t="t" r="r" b="b"/>
            <a:pathLst>
              <a:path w="1414780" h="81280">
                <a:moveTo>
                  <a:pt x="1414272" y="0"/>
                </a:moveTo>
                <a:lnTo>
                  <a:pt x="1216152" y="0"/>
                </a:lnTo>
                <a:lnTo>
                  <a:pt x="0" y="0"/>
                </a:lnTo>
                <a:lnTo>
                  <a:pt x="0" y="80772"/>
                </a:lnTo>
                <a:lnTo>
                  <a:pt x="1216152" y="80772"/>
                </a:lnTo>
                <a:lnTo>
                  <a:pt x="1414272" y="80772"/>
                </a:lnTo>
                <a:lnTo>
                  <a:pt x="1414272" y="0"/>
                </a:lnTo>
                <a:close/>
              </a:path>
            </a:pathLst>
          </a:custGeom>
          <a:solidFill>
            <a:srgbClr val="82CE00"/>
          </a:solidFill>
        </p:spPr>
        <p:txBody>
          <a:bodyPr wrap="square" lIns="0" tIns="0" rIns="0" bIns="0" rtlCol="0"/>
          <a:lstStyle/>
          <a:p>
            <a:endParaRPr/>
          </a:p>
        </p:txBody>
      </p:sp>
      <p:sp>
        <p:nvSpPr>
          <p:cNvPr id="3" name="object 3"/>
          <p:cNvSpPr txBox="1">
            <a:spLocks noGrp="1"/>
          </p:cNvSpPr>
          <p:nvPr>
            <p:ph type="title"/>
          </p:nvPr>
        </p:nvSpPr>
        <p:spPr>
          <a:xfrm>
            <a:off x="1203147" y="907541"/>
            <a:ext cx="5340985" cy="635000"/>
          </a:xfrm>
          <a:prstGeom prst="rect">
            <a:avLst/>
          </a:prstGeom>
        </p:spPr>
        <p:txBody>
          <a:bodyPr vert="horz" wrap="square" lIns="0" tIns="12065" rIns="0" bIns="0" rtlCol="0">
            <a:spAutoFit/>
          </a:bodyPr>
          <a:lstStyle/>
          <a:p>
            <a:pPr marL="12700">
              <a:lnSpc>
                <a:spcPct val="100000"/>
              </a:lnSpc>
              <a:spcBef>
                <a:spcPts val="95"/>
              </a:spcBef>
            </a:pPr>
            <a:r>
              <a:rPr sz="6000" b="1" spc="120" baseline="-2083" dirty="0">
                <a:solidFill>
                  <a:srgbClr val="00632C"/>
                </a:solidFill>
                <a:latin typeface="Arial"/>
                <a:cs typeface="Arial"/>
              </a:rPr>
              <a:t>1</a:t>
            </a:r>
            <a:r>
              <a:rPr sz="2100" b="1" spc="80" dirty="0">
                <a:solidFill>
                  <a:srgbClr val="000000"/>
                </a:solidFill>
                <a:latin typeface="Arial"/>
                <a:cs typeface="Arial"/>
              </a:rPr>
              <a:t>INFORM</a:t>
            </a:r>
            <a:r>
              <a:rPr sz="2100" b="1" spc="-265" dirty="0">
                <a:solidFill>
                  <a:srgbClr val="000000"/>
                </a:solidFill>
                <a:latin typeface="Arial"/>
                <a:cs typeface="Arial"/>
              </a:rPr>
              <a:t> </a:t>
            </a:r>
            <a:r>
              <a:rPr sz="2100" b="1" dirty="0">
                <a:solidFill>
                  <a:srgbClr val="000000"/>
                </a:solidFill>
                <a:latin typeface="Arial"/>
                <a:cs typeface="Arial"/>
              </a:rPr>
              <a:t>E</a:t>
            </a:r>
            <a:r>
              <a:rPr sz="2100" b="1" spc="120" dirty="0">
                <a:solidFill>
                  <a:srgbClr val="000000"/>
                </a:solidFill>
                <a:latin typeface="Arial"/>
                <a:cs typeface="Arial"/>
              </a:rPr>
              <a:t> </a:t>
            </a:r>
            <a:r>
              <a:rPr sz="2100" b="1" spc="114" dirty="0">
                <a:solidFill>
                  <a:srgbClr val="000000"/>
                </a:solidFill>
                <a:latin typeface="Arial"/>
                <a:cs typeface="Arial"/>
              </a:rPr>
              <a:t>DE</a:t>
            </a:r>
            <a:r>
              <a:rPr sz="2100" b="1" spc="110" dirty="0">
                <a:solidFill>
                  <a:srgbClr val="000000"/>
                </a:solidFill>
                <a:latin typeface="Arial"/>
                <a:cs typeface="Arial"/>
              </a:rPr>
              <a:t> </a:t>
            </a:r>
            <a:r>
              <a:rPr sz="2100" b="1" dirty="0">
                <a:solidFill>
                  <a:srgbClr val="00632C"/>
                </a:solidFill>
                <a:latin typeface="Arial"/>
                <a:cs typeface="Arial"/>
              </a:rPr>
              <a:t>GESTIÓN</a:t>
            </a:r>
            <a:r>
              <a:rPr sz="2100" b="1" spc="335" dirty="0">
                <a:solidFill>
                  <a:srgbClr val="00632C"/>
                </a:solidFill>
                <a:latin typeface="Arial"/>
                <a:cs typeface="Arial"/>
              </a:rPr>
              <a:t> </a:t>
            </a:r>
            <a:r>
              <a:rPr sz="2100" b="1" spc="85" dirty="0">
                <a:solidFill>
                  <a:srgbClr val="00632C"/>
                </a:solidFill>
                <a:latin typeface="Arial"/>
                <a:cs typeface="Arial"/>
              </a:rPr>
              <a:t>FINANCIERA</a:t>
            </a:r>
            <a:endParaRPr sz="2100">
              <a:latin typeface="Arial"/>
              <a:cs typeface="Arial"/>
            </a:endParaRPr>
          </a:p>
        </p:txBody>
      </p:sp>
      <p:grpSp>
        <p:nvGrpSpPr>
          <p:cNvPr id="4" name="object 4"/>
          <p:cNvGrpSpPr/>
          <p:nvPr/>
        </p:nvGrpSpPr>
        <p:grpSpPr>
          <a:xfrm rot="16200000">
            <a:off x="7600696" y="1885696"/>
            <a:ext cx="3086100" cy="18288508"/>
            <a:chOff x="15201900" y="-3"/>
            <a:chExt cx="3086100" cy="10287000"/>
          </a:xfrm>
        </p:grpSpPr>
        <p:sp>
          <p:nvSpPr>
            <p:cNvPr id="5" name="object 5"/>
            <p:cNvSpPr/>
            <p:nvPr/>
          </p:nvSpPr>
          <p:spPr>
            <a:xfrm>
              <a:off x="15201900" y="-3"/>
              <a:ext cx="3086100" cy="10287000"/>
            </a:xfrm>
            <a:custGeom>
              <a:avLst/>
              <a:gdLst/>
              <a:ahLst/>
              <a:cxnLst/>
              <a:rect l="l" t="t" r="r" b="b"/>
              <a:pathLst>
                <a:path w="3086100" h="10287000">
                  <a:moveTo>
                    <a:pt x="3086100" y="0"/>
                  </a:moveTo>
                  <a:lnTo>
                    <a:pt x="0" y="0"/>
                  </a:lnTo>
                  <a:lnTo>
                    <a:pt x="0" y="10287000"/>
                  </a:lnTo>
                  <a:lnTo>
                    <a:pt x="3086100" y="10287000"/>
                  </a:lnTo>
                  <a:lnTo>
                    <a:pt x="3086100" y="0"/>
                  </a:lnTo>
                  <a:close/>
                </a:path>
              </a:pathLst>
            </a:custGeom>
            <a:solidFill>
              <a:srgbClr val="1C5639"/>
            </a:solidFill>
          </p:spPr>
          <p:txBody>
            <a:bodyPr wrap="square" lIns="0" tIns="0" rIns="0" bIns="0" rtlCol="0"/>
            <a:lstStyle/>
            <a:p>
              <a:endParaRPr/>
            </a:p>
          </p:txBody>
        </p:sp>
        <p:pic>
          <p:nvPicPr>
            <p:cNvPr id="6" name="object 6"/>
            <p:cNvPicPr/>
            <p:nvPr/>
          </p:nvPicPr>
          <p:blipFill>
            <a:blip r:embed="rId2" cstate="print"/>
            <a:stretch>
              <a:fillRect/>
            </a:stretch>
          </p:blipFill>
          <p:spPr>
            <a:xfrm>
              <a:off x="16197072" y="0"/>
              <a:ext cx="2090928" cy="2359152"/>
            </a:xfrm>
            <a:prstGeom prst="rect">
              <a:avLst/>
            </a:prstGeom>
          </p:spPr>
        </p:pic>
      </p:grpSp>
      <p:sp>
        <p:nvSpPr>
          <p:cNvPr id="17" name="object 17"/>
          <p:cNvSpPr txBox="1"/>
          <p:nvPr/>
        </p:nvSpPr>
        <p:spPr>
          <a:xfrm>
            <a:off x="228600" y="1701834"/>
            <a:ext cx="19735800" cy="1477777"/>
          </a:xfrm>
          <a:prstGeom prst="rect">
            <a:avLst/>
          </a:prstGeom>
        </p:spPr>
        <p:txBody>
          <a:bodyPr vert="horz" wrap="square" lIns="0" tIns="7620" rIns="0" bIns="0" rtlCol="0">
            <a:spAutoFit/>
          </a:bodyPr>
          <a:lstStyle/>
          <a:p>
            <a:pPr marL="2153920" marR="1594485" indent="-2141220" algn="ctr">
              <a:lnSpc>
                <a:spcPct val="101600"/>
              </a:lnSpc>
              <a:spcBef>
                <a:spcPts val="60"/>
              </a:spcBef>
            </a:pPr>
            <a:r>
              <a:rPr lang="es-ES" sz="2300" b="1" dirty="0">
                <a:latin typeface="Calibri"/>
                <a:cs typeface="Calibri"/>
              </a:rPr>
              <a:t>Ejecución presupuestal de los proyectos de Inversión por programa del Plan de Desarrollo Departamental  </a:t>
            </a:r>
          </a:p>
          <a:p>
            <a:pPr marL="2153920" marR="1594485" indent="-2141220" algn="ctr">
              <a:lnSpc>
                <a:spcPct val="101600"/>
              </a:lnSpc>
              <a:spcBef>
                <a:spcPts val="60"/>
              </a:spcBef>
            </a:pPr>
            <a:r>
              <a:rPr lang="es-MX" sz="2300" b="1" dirty="0">
                <a:solidFill>
                  <a:schemeClr val="tx1">
                    <a:lumMod val="65000"/>
                    <a:lumOff val="35000"/>
                  </a:schemeClr>
                </a:solidFill>
              </a:rPr>
              <a:t>PROGRAMA: “Cultura para vivir en un territorio diverso y en Paz”</a:t>
            </a:r>
            <a:endParaRPr lang="es-CO" sz="2300" b="1" dirty="0">
              <a:solidFill>
                <a:schemeClr val="tx1">
                  <a:lumMod val="65000"/>
                  <a:lumOff val="35000"/>
                </a:schemeClr>
              </a:solidFill>
            </a:endParaRPr>
          </a:p>
          <a:p>
            <a:pPr marL="2153920" marR="1594485" indent="-2141220" algn="ctr">
              <a:lnSpc>
                <a:spcPct val="101600"/>
              </a:lnSpc>
              <a:spcBef>
                <a:spcPts val="60"/>
              </a:spcBef>
            </a:pPr>
            <a:endParaRPr lang="es-ES" sz="2300" b="1" dirty="0">
              <a:latin typeface="Calibri"/>
              <a:cs typeface="Calibri"/>
            </a:endParaRPr>
          </a:p>
          <a:p>
            <a:pPr marL="2153920" marR="1594485" indent="-2141220" algn="ctr">
              <a:lnSpc>
                <a:spcPct val="101600"/>
              </a:lnSpc>
              <a:spcBef>
                <a:spcPts val="60"/>
              </a:spcBef>
            </a:pPr>
            <a:endParaRPr sz="2300" b="1" dirty="0">
              <a:latin typeface="Calibri"/>
              <a:cs typeface="Calibri"/>
            </a:endParaRPr>
          </a:p>
        </p:txBody>
      </p:sp>
      <p:graphicFrame>
        <p:nvGraphicFramePr>
          <p:cNvPr id="18" name="Gráfico 17">
            <a:extLst>
              <a:ext uri="{FF2B5EF4-FFF2-40B4-BE49-F238E27FC236}">
                <a16:creationId xmlns:a16="http://schemas.microsoft.com/office/drawing/2014/main" id="{FB9E02B4-441C-3A76-21F5-9D3062A0A7C0}"/>
              </a:ext>
            </a:extLst>
          </p:cNvPr>
          <p:cNvGraphicFramePr>
            <a:graphicFrameLocks/>
          </p:cNvGraphicFramePr>
          <p:nvPr>
            <p:extLst>
              <p:ext uri="{D42A27DB-BD31-4B8C-83A1-F6EECF244321}">
                <p14:modId xmlns:p14="http://schemas.microsoft.com/office/powerpoint/2010/main" val="4204436715"/>
              </p:ext>
            </p:extLst>
          </p:nvPr>
        </p:nvGraphicFramePr>
        <p:xfrm>
          <a:off x="304800" y="2697005"/>
          <a:ext cx="18973800" cy="625642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9403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08" y="1448815"/>
            <a:ext cx="1414780" cy="81280"/>
          </a:xfrm>
          <a:custGeom>
            <a:avLst/>
            <a:gdLst/>
            <a:ahLst/>
            <a:cxnLst/>
            <a:rect l="l" t="t" r="r" b="b"/>
            <a:pathLst>
              <a:path w="1414780" h="81280">
                <a:moveTo>
                  <a:pt x="1414272" y="0"/>
                </a:moveTo>
                <a:lnTo>
                  <a:pt x="1216152" y="0"/>
                </a:lnTo>
                <a:lnTo>
                  <a:pt x="0" y="0"/>
                </a:lnTo>
                <a:lnTo>
                  <a:pt x="0" y="80772"/>
                </a:lnTo>
                <a:lnTo>
                  <a:pt x="1216152" y="80772"/>
                </a:lnTo>
                <a:lnTo>
                  <a:pt x="1414272" y="80772"/>
                </a:lnTo>
                <a:lnTo>
                  <a:pt x="1414272" y="0"/>
                </a:lnTo>
                <a:close/>
              </a:path>
            </a:pathLst>
          </a:custGeom>
          <a:solidFill>
            <a:srgbClr val="82CE00"/>
          </a:solidFill>
        </p:spPr>
        <p:txBody>
          <a:bodyPr wrap="square" lIns="0" tIns="0" rIns="0" bIns="0" rtlCol="0"/>
          <a:lstStyle/>
          <a:p>
            <a:endParaRPr/>
          </a:p>
        </p:txBody>
      </p:sp>
      <p:sp>
        <p:nvSpPr>
          <p:cNvPr id="3" name="object 3"/>
          <p:cNvSpPr txBox="1">
            <a:spLocks noGrp="1"/>
          </p:cNvSpPr>
          <p:nvPr>
            <p:ph type="title"/>
          </p:nvPr>
        </p:nvSpPr>
        <p:spPr>
          <a:xfrm>
            <a:off x="1203147" y="907541"/>
            <a:ext cx="5340985" cy="635000"/>
          </a:xfrm>
          <a:prstGeom prst="rect">
            <a:avLst/>
          </a:prstGeom>
        </p:spPr>
        <p:txBody>
          <a:bodyPr vert="horz" wrap="square" lIns="0" tIns="12065" rIns="0" bIns="0" rtlCol="0">
            <a:spAutoFit/>
          </a:bodyPr>
          <a:lstStyle/>
          <a:p>
            <a:pPr marL="12700">
              <a:lnSpc>
                <a:spcPct val="100000"/>
              </a:lnSpc>
              <a:spcBef>
                <a:spcPts val="95"/>
              </a:spcBef>
            </a:pPr>
            <a:r>
              <a:rPr sz="6000" b="1" spc="120" baseline="-2083" dirty="0">
                <a:solidFill>
                  <a:srgbClr val="00632C"/>
                </a:solidFill>
                <a:latin typeface="Arial"/>
                <a:cs typeface="Arial"/>
              </a:rPr>
              <a:t>1</a:t>
            </a:r>
            <a:r>
              <a:rPr sz="2100" b="1" spc="80" dirty="0">
                <a:solidFill>
                  <a:srgbClr val="000000"/>
                </a:solidFill>
                <a:latin typeface="Arial"/>
                <a:cs typeface="Arial"/>
              </a:rPr>
              <a:t>INFORM</a:t>
            </a:r>
            <a:r>
              <a:rPr sz="2100" b="1" spc="-265" dirty="0">
                <a:solidFill>
                  <a:srgbClr val="000000"/>
                </a:solidFill>
                <a:latin typeface="Arial"/>
                <a:cs typeface="Arial"/>
              </a:rPr>
              <a:t> </a:t>
            </a:r>
            <a:r>
              <a:rPr sz="2100" b="1" dirty="0">
                <a:solidFill>
                  <a:srgbClr val="000000"/>
                </a:solidFill>
                <a:latin typeface="Arial"/>
                <a:cs typeface="Arial"/>
              </a:rPr>
              <a:t>E</a:t>
            </a:r>
            <a:r>
              <a:rPr sz="2100" b="1" spc="120" dirty="0">
                <a:solidFill>
                  <a:srgbClr val="000000"/>
                </a:solidFill>
                <a:latin typeface="Arial"/>
                <a:cs typeface="Arial"/>
              </a:rPr>
              <a:t> </a:t>
            </a:r>
            <a:r>
              <a:rPr sz="2100" b="1" spc="114" dirty="0">
                <a:solidFill>
                  <a:srgbClr val="000000"/>
                </a:solidFill>
                <a:latin typeface="Arial"/>
                <a:cs typeface="Arial"/>
              </a:rPr>
              <a:t>DE</a:t>
            </a:r>
            <a:r>
              <a:rPr sz="2100" b="1" spc="110" dirty="0">
                <a:solidFill>
                  <a:srgbClr val="000000"/>
                </a:solidFill>
                <a:latin typeface="Arial"/>
                <a:cs typeface="Arial"/>
              </a:rPr>
              <a:t> </a:t>
            </a:r>
            <a:r>
              <a:rPr sz="2100" b="1" dirty="0">
                <a:solidFill>
                  <a:srgbClr val="00632C"/>
                </a:solidFill>
                <a:latin typeface="Arial"/>
                <a:cs typeface="Arial"/>
              </a:rPr>
              <a:t>GESTIÓN</a:t>
            </a:r>
            <a:r>
              <a:rPr sz="2100" b="1" spc="335" dirty="0">
                <a:solidFill>
                  <a:srgbClr val="00632C"/>
                </a:solidFill>
                <a:latin typeface="Arial"/>
                <a:cs typeface="Arial"/>
              </a:rPr>
              <a:t> </a:t>
            </a:r>
            <a:r>
              <a:rPr sz="2100" b="1" spc="85" dirty="0">
                <a:solidFill>
                  <a:srgbClr val="00632C"/>
                </a:solidFill>
                <a:latin typeface="Arial"/>
                <a:cs typeface="Arial"/>
              </a:rPr>
              <a:t>FINANCIERA</a:t>
            </a:r>
            <a:endParaRPr sz="2100">
              <a:latin typeface="Arial"/>
              <a:cs typeface="Arial"/>
            </a:endParaRPr>
          </a:p>
        </p:txBody>
      </p:sp>
      <p:grpSp>
        <p:nvGrpSpPr>
          <p:cNvPr id="4" name="object 4"/>
          <p:cNvGrpSpPr/>
          <p:nvPr/>
        </p:nvGrpSpPr>
        <p:grpSpPr>
          <a:xfrm>
            <a:off x="15201900" y="-3"/>
            <a:ext cx="3086100" cy="10287000"/>
            <a:chOff x="15201900" y="-3"/>
            <a:chExt cx="3086100" cy="10287000"/>
          </a:xfrm>
        </p:grpSpPr>
        <p:sp>
          <p:nvSpPr>
            <p:cNvPr id="5" name="object 5"/>
            <p:cNvSpPr/>
            <p:nvPr/>
          </p:nvSpPr>
          <p:spPr>
            <a:xfrm>
              <a:off x="15201900" y="-3"/>
              <a:ext cx="3086100" cy="10287000"/>
            </a:xfrm>
            <a:custGeom>
              <a:avLst/>
              <a:gdLst/>
              <a:ahLst/>
              <a:cxnLst/>
              <a:rect l="l" t="t" r="r" b="b"/>
              <a:pathLst>
                <a:path w="3086100" h="10287000">
                  <a:moveTo>
                    <a:pt x="3086100" y="0"/>
                  </a:moveTo>
                  <a:lnTo>
                    <a:pt x="0" y="0"/>
                  </a:lnTo>
                  <a:lnTo>
                    <a:pt x="0" y="10287000"/>
                  </a:lnTo>
                  <a:lnTo>
                    <a:pt x="3086100" y="10287000"/>
                  </a:lnTo>
                  <a:lnTo>
                    <a:pt x="3086100" y="0"/>
                  </a:lnTo>
                  <a:close/>
                </a:path>
              </a:pathLst>
            </a:custGeom>
            <a:solidFill>
              <a:srgbClr val="1C5639"/>
            </a:solidFill>
          </p:spPr>
          <p:txBody>
            <a:bodyPr wrap="square" lIns="0" tIns="0" rIns="0" bIns="0" rtlCol="0"/>
            <a:lstStyle/>
            <a:p>
              <a:endParaRPr/>
            </a:p>
          </p:txBody>
        </p:sp>
        <p:pic>
          <p:nvPicPr>
            <p:cNvPr id="6" name="object 6"/>
            <p:cNvPicPr/>
            <p:nvPr/>
          </p:nvPicPr>
          <p:blipFill>
            <a:blip r:embed="rId2" cstate="print"/>
            <a:stretch>
              <a:fillRect/>
            </a:stretch>
          </p:blipFill>
          <p:spPr>
            <a:xfrm>
              <a:off x="16197072" y="0"/>
              <a:ext cx="2090928" cy="2359152"/>
            </a:xfrm>
            <a:prstGeom prst="rect">
              <a:avLst/>
            </a:prstGeom>
          </p:spPr>
        </p:pic>
      </p:grpSp>
      <p:sp>
        <p:nvSpPr>
          <p:cNvPr id="7" name="CuadroTexto 6">
            <a:extLst>
              <a:ext uri="{FF2B5EF4-FFF2-40B4-BE49-F238E27FC236}">
                <a16:creationId xmlns:a16="http://schemas.microsoft.com/office/drawing/2014/main" id="{6780214B-D693-26DD-6FF1-72BDA00B88A9}"/>
              </a:ext>
            </a:extLst>
          </p:cNvPr>
          <p:cNvSpPr txBox="1"/>
          <p:nvPr/>
        </p:nvSpPr>
        <p:spPr>
          <a:xfrm>
            <a:off x="1471304" y="1568918"/>
            <a:ext cx="13387696" cy="1446550"/>
          </a:xfrm>
          <a:prstGeom prst="rect">
            <a:avLst/>
          </a:prstGeom>
          <a:noFill/>
        </p:spPr>
        <p:txBody>
          <a:bodyPr wrap="square" rtlCol="0">
            <a:spAutoFit/>
          </a:bodyPr>
          <a:lstStyle/>
          <a:p>
            <a:pPr algn="just" rtl="0"/>
            <a:r>
              <a:rPr lang="es-MX" sz="2300" b="1" dirty="0">
                <a:latin typeface="Calibri"/>
                <a:cs typeface="Calibri"/>
              </a:rPr>
              <a:t>Avance indicadores de producto de los proyectos de Inversión por programa del Plan de Desarrollo Departamental </a:t>
            </a:r>
          </a:p>
          <a:p>
            <a:pPr algn="just" rtl="0"/>
            <a:endParaRPr lang="es-MX" sz="2000" kern="1200" dirty="0">
              <a:solidFill>
                <a:prstClr val="black">
                  <a:lumMod val="65000"/>
                  <a:lumOff val="35000"/>
                </a:prstClr>
              </a:solidFill>
              <a:latin typeface="Calibri"/>
              <a:ea typeface="+mn-ea"/>
              <a:cs typeface="+mn-cs"/>
            </a:endParaRPr>
          </a:p>
          <a:p>
            <a:pPr algn="just" rtl="0"/>
            <a:r>
              <a:rPr lang="es-MX" sz="2000" b="1" kern="1200" dirty="0">
                <a:solidFill>
                  <a:prstClr val="black">
                    <a:lumMod val="65000"/>
                    <a:lumOff val="35000"/>
                  </a:prstClr>
                </a:solidFill>
                <a:latin typeface="Calibri"/>
                <a:ea typeface="+mn-ea"/>
                <a:cs typeface="+mn-cs"/>
              </a:rPr>
              <a:t>PROGRAMA: “Cultura para vivir en un territorio diverso y en Paz”</a:t>
            </a:r>
            <a:endParaRPr lang="es-CO" sz="2000" b="1" kern="1200" dirty="0">
              <a:solidFill>
                <a:prstClr val="black">
                  <a:lumMod val="65000"/>
                  <a:lumOff val="35000"/>
                </a:prstClr>
              </a:solidFill>
              <a:latin typeface="Calibri"/>
              <a:ea typeface="+mn-ea"/>
              <a:cs typeface="+mn-cs"/>
            </a:endParaRPr>
          </a:p>
        </p:txBody>
      </p:sp>
      <p:pic>
        <p:nvPicPr>
          <p:cNvPr id="12" name="Imagen 11">
            <a:extLst>
              <a:ext uri="{FF2B5EF4-FFF2-40B4-BE49-F238E27FC236}">
                <a16:creationId xmlns:a16="http://schemas.microsoft.com/office/drawing/2014/main" id="{2DDB1DB3-812A-0D06-96D5-C767D1D2D468}"/>
              </a:ext>
            </a:extLst>
          </p:cNvPr>
          <p:cNvPicPr>
            <a:picLocks noChangeAspect="1"/>
          </p:cNvPicPr>
          <p:nvPr/>
        </p:nvPicPr>
        <p:blipFill>
          <a:blip r:embed="rId3"/>
          <a:stretch>
            <a:fillRect/>
          </a:stretch>
        </p:blipFill>
        <p:spPr>
          <a:xfrm>
            <a:off x="381000" y="3009629"/>
            <a:ext cx="14478000" cy="5708453"/>
          </a:xfrm>
          <a:prstGeom prst="rect">
            <a:avLst/>
          </a:prstGeom>
        </p:spPr>
      </p:pic>
    </p:spTree>
    <p:extLst>
      <p:ext uri="{BB962C8B-B14F-4D97-AF65-F5344CB8AC3E}">
        <p14:creationId xmlns:p14="http://schemas.microsoft.com/office/powerpoint/2010/main" val="2557465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08" y="1448815"/>
            <a:ext cx="1414780" cy="81280"/>
          </a:xfrm>
          <a:custGeom>
            <a:avLst/>
            <a:gdLst/>
            <a:ahLst/>
            <a:cxnLst/>
            <a:rect l="l" t="t" r="r" b="b"/>
            <a:pathLst>
              <a:path w="1414780" h="81280">
                <a:moveTo>
                  <a:pt x="1414272" y="0"/>
                </a:moveTo>
                <a:lnTo>
                  <a:pt x="1216152" y="0"/>
                </a:lnTo>
                <a:lnTo>
                  <a:pt x="0" y="0"/>
                </a:lnTo>
                <a:lnTo>
                  <a:pt x="0" y="80772"/>
                </a:lnTo>
                <a:lnTo>
                  <a:pt x="1216152" y="80772"/>
                </a:lnTo>
                <a:lnTo>
                  <a:pt x="1414272" y="80772"/>
                </a:lnTo>
                <a:lnTo>
                  <a:pt x="1414272" y="0"/>
                </a:lnTo>
                <a:close/>
              </a:path>
            </a:pathLst>
          </a:custGeom>
          <a:solidFill>
            <a:srgbClr val="82CE00"/>
          </a:solidFill>
        </p:spPr>
        <p:txBody>
          <a:bodyPr wrap="square" lIns="0" tIns="0" rIns="0" bIns="0" rtlCol="0"/>
          <a:lstStyle/>
          <a:p>
            <a:endParaRPr/>
          </a:p>
        </p:txBody>
      </p:sp>
      <p:sp>
        <p:nvSpPr>
          <p:cNvPr id="3" name="object 3"/>
          <p:cNvSpPr txBox="1">
            <a:spLocks noGrp="1"/>
          </p:cNvSpPr>
          <p:nvPr>
            <p:ph type="title"/>
          </p:nvPr>
        </p:nvSpPr>
        <p:spPr>
          <a:xfrm>
            <a:off x="1203147" y="907541"/>
            <a:ext cx="5340985" cy="635000"/>
          </a:xfrm>
          <a:prstGeom prst="rect">
            <a:avLst/>
          </a:prstGeom>
        </p:spPr>
        <p:txBody>
          <a:bodyPr vert="horz" wrap="square" lIns="0" tIns="12065" rIns="0" bIns="0" rtlCol="0">
            <a:spAutoFit/>
          </a:bodyPr>
          <a:lstStyle/>
          <a:p>
            <a:pPr marL="12700">
              <a:lnSpc>
                <a:spcPct val="100000"/>
              </a:lnSpc>
              <a:spcBef>
                <a:spcPts val="95"/>
              </a:spcBef>
            </a:pPr>
            <a:r>
              <a:rPr sz="6000" b="1" spc="120" baseline="-2083" dirty="0">
                <a:solidFill>
                  <a:srgbClr val="00632C"/>
                </a:solidFill>
                <a:latin typeface="Arial"/>
                <a:cs typeface="Arial"/>
              </a:rPr>
              <a:t>1</a:t>
            </a:r>
            <a:r>
              <a:rPr sz="2100" b="1" spc="80" dirty="0">
                <a:solidFill>
                  <a:srgbClr val="000000"/>
                </a:solidFill>
                <a:latin typeface="Arial"/>
                <a:cs typeface="Arial"/>
              </a:rPr>
              <a:t>INFORM</a:t>
            </a:r>
            <a:r>
              <a:rPr sz="2100" b="1" spc="-265" dirty="0">
                <a:solidFill>
                  <a:srgbClr val="000000"/>
                </a:solidFill>
                <a:latin typeface="Arial"/>
                <a:cs typeface="Arial"/>
              </a:rPr>
              <a:t> </a:t>
            </a:r>
            <a:r>
              <a:rPr sz="2100" b="1" dirty="0">
                <a:solidFill>
                  <a:srgbClr val="000000"/>
                </a:solidFill>
                <a:latin typeface="Arial"/>
                <a:cs typeface="Arial"/>
              </a:rPr>
              <a:t>E</a:t>
            </a:r>
            <a:r>
              <a:rPr sz="2100" b="1" spc="120" dirty="0">
                <a:solidFill>
                  <a:srgbClr val="000000"/>
                </a:solidFill>
                <a:latin typeface="Arial"/>
                <a:cs typeface="Arial"/>
              </a:rPr>
              <a:t> </a:t>
            </a:r>
            <a:r>
              <a:rPr sz="2100" b="1" spc="114" dirty="0">
                <a:solidFill>
                  <a:srgbClr val="000000"/>
                </a:solidFill>
                <a:latin typeface="Arial"/>
                <a:cs typeface="Arial"/>
              </a:rPr>
              <a:t>DE</a:t>
            </a:r>
            <a:r>
              <a:rPr sz="2100" b="1" spc="110" dirty="0">
                <a:solidFill>
                  <a:srgbClr val="000000"/>
                </a:solidFill>
                <a:latin typeface="Arial"/>
                <a:cs typeface="Arial"/>
              </a:rPr>
              <a:t> </a:t>
            </a:r>
            <a:r>
              <a:rPr sz="2100" b="1" dirty="0">
                <a:solidFill>
                  <a:srgbClr val="00632C"/>
                </a:solidFill>
                <a:latin typeface="Arial"/>
                <a:cs typeface="Arial"/>
              </a:rPr>
              <a:t>GESTIÓN</a:t>
            </a:r>
            <a:r>
              <a:rPr sz="2100" b="1" spc="335" dirty="0">
                <a:solidFill>
                  <a:srgbClr val="00632C"/>
                </a:solidFill>
                <a:latin typeface="Arial"/>
                <a:cs typeface="Arial"/>
              </a:rPr>
              <a:t> </a:t>
            </a:r>
            <a:r>
              <a:rPr sz="2100" b="1" spc="85" dirty="0">
                <a:solidFill>
                  <a:srgbClr val="00632C"/>
                </a:solidFill>
                <a:latin typeface="Arial"/>
                <a:cs typeface="Arial"/>
              </a:rPr>
              <a:t>FINANCIERA</a:t>
            </a:r>
            <a:endParaRPr sz="2100">
              <a:latin typeface="Arial"/>
              <a:cs typeface="Arial"/>
            </a:endParaRPr>
          </a:p>
        </p:txBody>
      </p:sp>
      <p:grpSp>
        <p:nvGrpSpPr>
          <p:cNvPr id="4" name="object 4"/>
          <p:cNvGrpSpPr/>
          <p:nvPr/>
        </p:nvGrpSpPr>
        <p:grpSpPr>
          <a:xfrm>
            <a:off x="15201900" y="-3"/>
            <a:ext cx="3086100" cy="10287000"/>
            <a:chOff x="15201900" y="-3"/>
            <a:chExt cx="3086100" cy="10287000"/>
          </a:xfrm>
        </p:grpSpPr>
        <p:sp>
          <p:nvSpPr>
            <p:cNvPr id="5" name="object 5"/>
            <p:cNvSpPr/>
            <p:nvPr/>
          </p:nvSpPr>
          <p:spPr>
            <a:xfrm>
              <a:off x="15201900" y="-3"/>
              <a:ext cx="3086100" cy="10287000"/>
            </a:xfrm>
            <a:custGeom>
              <a:avLst/>
              <a:gdLst/>
              <a:ahLst/>
              <a:cxnLst/>
              <a:rect l="l" t="t" r="r" b="b"/>
              <a:pathLst>
                <a:path w="3086100" h="10287000">
                  <a:moveTo>
                    <a:pt x="3086100" y="0"/>
                  </a:moveTo>
                  <a:lnTo>
                    <a:pt x="0" y="0"/>
                  </a:lnTo>
                  <a:lnTo>
                    <a:pt x="0" y="10287000"/>
                  </a:lnTo>
                  <a:lnTo>
                    <a:pt x="3086100" y="10287000"/>
                  </a:lnTo>
                  <a:lnTo>
                    <a:pt x="3086100" y="0"/>
                  </a:lnTo>
                  <a:close/>
                </a:path>
              </a:pathLst>
            </a:custGeom>
            <a:solidFill>
              <a:srgbClr val="1C5639"/>
            </a:solidFill>
          </p:spPr>
          <p:txBody>
            <a:bodyPr wrap="square" lIns="0" tIns="0" rIns="0" bIns="0" rtlCol="0"/>
            <a:lstStyle/>
            <a:p>
              <a:endParaRPr/>
            </a:p>
          </p:txBody>
        </p:sp>
        <p:pic>
          <p:nvPicPr>
            <p:cNvPr id="6" name="object 6"/>
            <p:cNvPicPr/>
            <p:nvPr/>
          </p:nvPicPr>
          <p:blipFill>
            <a:blip r:embed="rId2" cstate="print"/>
            <a:stretch>
              <a:fillRect/>
            </a:stretch>
          </p:blipFill>
          <p:spPr>
            <a:xfrm>
              <a:off x="16197072" y="0"/>
              <a:ext cx="2090928" cy="2359152"/>
            </a:xfrm>
            <a:prstGeom prst="rect">
              <a:avLst/>
            </a:prstGeom>
          </p:spPr>
        </p:pic>
      </p:grpSp>
      <p:sp>
        <p:nvSpPr>
          <p:cNvPr id="9" name="CuadroTexto 8">
            <a:extLst>
              <a:ext uri="{FF2B5EF4-FFF2-40B4-BE49-F238E27FC236}">
                <a16:creationId xmlns:a16="http://schemas.microsoft.com/office/drawing/2014/main" id="{5A57FA9B-1A58-CDE7-7A6E-E1CFAC601B7F}"/>
              </a:ext>
            </a:extLst>
          </p:cNvPr>
          <p:cNvSpPr txBox="1"/>
          <p:nvPr/>
        </p:nvSpPr>
        <p:spPr>
          <a:xfrm>
            <a:off x="630936" y="1868273"/>
            <a:ext cx="12932664" cy="1446550"/>
          </a:xfrm>
          <a:prstGeom prst="rect">
            <a:avLst/>
          </a:prstGeom>
          <a:noFill/>
        </p:spPr>
        <p:txBody>
          <a:bodyPr wrap="square" rtlCol="0">
            <a:spAutoFit/>
          </a:bodyPr>
          <a:lstStyle/>
          <a:p>
            <a:pPr algn="ctr" rtl="0"/>
            <a:r>
              <a:rPr lang="es-MX" sz="2400" b="1" kern="1200" dirty="0">
                <a:solidFill>
                  <a:schemeClr val="tx1"/>
                </a:solidFill>
                <a:latin typeface="Calibri"/>
                <a:ea typeface="+mn-ea"/>
                <a:cs typeface="+mn-cs"/>
              </a:rPr>
              <a:t>Ejecución presupuestal de los proyectos de Inversión por programa del Plan de </a:t>
            </a:r>
          </a:p>
          <a:p>
            <a:pPr algn="ctr" rtl="0"/>
            <a:r>
              <a:rPr lang="es-MX" sz="2400" b="1" kern="1200" dirty="0">
                <a:solidFill>
                  <a:schemeClr val="tx1"/>
                </a:solidFill>
                <a:latin typeface="Calibri"/>
                <a:ea typeface="+mn-ea"/>
                <a:cs typeface="+mn-cs"/>
              </a:rPr>
              <a:t>Desarrollo Departamental </a:t>
            </a:r>
          </a:p>
          <a:p>
            <a:pPr algn="ctr" rtl="0"/>
            <a:endParaRPr lang="es-MX" sz="2000" kern="1200" dirty="0">
              <a:solidFill>
                <a:prstClr val="black">
                  <a:lumMod val="65000"/>
                  <a:lumOff val="35000"/>
                </a:prstClr>
              </a:solidFill>
              <a:latin typeface="Calibri"/>
              <a:ea typeface="+mn-ea"/>
              <a:cs typeface="+mn-cs"/>
            </a:endParaRPr>
          </a:p>
          <a:p>
            <a:pPr algn="ctr" rtl="0"/>
            <a:r>
              <a:rPr lang="es-MX" sz="2000" b="1" kern="1200" dirty="0">
                <a:solidFill>
                  <a:prstClr val="black">
                    <a:lumMod val="65000"/>
                    <a:lumOff val="35000"/>
                  </a:prstClr>
                </a:solidFill>
                <a:latin typeface="Calibri"/>
                <a:ea typeface="+mn-ea"/>
                <a:cs typeface="+mn-cs"/>
              </a:rPr>
              <a:t>PROGRAMA: “Institucionalidad sólida y articulada con los territorios”</a:t>
            </a:r>
            <a:endParaRPr lang="es-CO" sz="2000" b="1" kern="1200" dirty="0">
              <a:solidFill>
                <a:prstClr val="black">
                  <a:lumMod val="65000"/>
                  <a:lumOff val="35000"/>
                </a:prstClr>
              </a:solidFill>
              <a:latin typeface="Calibri"/>
              <a:ea typeface="+mn-ea"/>
              <a:cs typeface="+mn-cs"/>
            </a:endParaRPr>
          </a:p>
        </p:txBody>
      </p:sp>
      <p:pic>
        <p:nvPicPr>
          <p:cNvPr id="8" name="Imagen 7">
            <a:extLst>
              <a:ext uri="{FF2B5EF4-FFF2-40B4-BE49-F238E27FC236}">
                <a16:creationId xmlns:a16="http://schemas.microsoft.com/office/drawing/2014/main" id="{BACA29E9-95BF-1FB2-4EDF-3C8CE8FE8E41}"/>
              </a:ext>
            </a:extLst>
          </p:cNvPr>
          <p:cNvPicPr>
            <a:picLocks noChangeAspect="1"/>
          </p:cNvPicPr>
          <p:nvPr/>
        </p:nvPicPr>
        <p:blipFill>
          <a:blip r:embed="rId3"/>
          <a:stretch>
            <a:fillRect/>
          </a:stretch>
        </p:blipFill>
        <p:spPr>
          <a:xfrm>
            <a:off x="1828800" y="3771900"/>
            <a:ext cx="11203686" cy="4667723"/>
          </a:xfrm>
          <a:prstGeom prst="rect">
            <a:avLst/>
          </a:prstGeom>
        </p:spPr>
      </p:pic>
    </p:spTree>
    <p:extLst>
      <p:ext uri="{BB962C8B-B14F-4D97-AF65-F5344CB8AC3E}">
        <p14:creationId xmlns:p14="http://schemas.microsoft.com/office/powerpoint/2010/main" val="897393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08" y="1448815"/>
            <a:ext cx="1414780" cy="81280"/>
          </a:xfrm>
          <a:custGeom>
            <a:avLst/>
            <a:gdLst/>
            <a:ahLst/>
            <a:cxnLst/>
            <a:rect l="l" t="t" r="r" b="b"/>
            <a:pathLst>
              <a:path w="1414780" h="81280">
                <a:moveTo>
                  <a:pt x="1414272" y="0"/>
                </a:moveTo>
                <a:lnTo>
                  <a:pt x="1216152" y="0"/>
                </a:lnTo>
                <a:lnTo>
                  <a:pt x="0" y="0"/>
                </a:lnTo>
                <a:lnTo>
                  <a:pt x="0" y="80772"/>
                </a:lnTo>
                <a:lnTo>
                  <a:pt x="1216152" y="80772"/>
                </a:lnTo>
                <a:lnTo>
                  <a:pt x="1414272" y="80772"/>
                </a:lnTo>
                <a:lnTo>
                  <a:pt x="1414272" y="0"/>
                </a:lnTo>
                <a:close/>
              </a:path>
            </a:pathLst>
          </a:custGeom>
          <a:solidFill>
            <a:srgbClr val="82CE00"/>
          </a:solidFill>
        </p:spPr>
        <p:txBody>
          <a:bodyPr wrap="square" lIns="0" tIns="0" rIns="0" bIns="0" rtlCol="0"/>
          <a:lstStyle/>
          <a:p>
            <a:endParaRPr/>
          </a:p>
        </p:txBody>
      </p:sp>
      <p:sp>
        <p:nvSpPr>
          <p:cNvPr id="3" name="object 3"/>
          <p:cNvSpPr txBox="1">
            <a:spLocks noGrp="1"/>
          </p:cNvSpPr>
          <p:nvPr>
            <p:ph type="title"/>
          </p:nvPr>
        </p:nvSpPr>
        <p:spPr>
          <a:xfrm>
            <a:off x="1203147" y="907541"/>
            <a:ext cx="5340985" cy="635000"/>
          </a:xfrm>
          <a:prstGeom prst="rect">
            <a:avLst/>
          </a:prstGeom>
        </p:spPr>
        <p:txBody>
          <a:bodyPr vert="horz" wrap="square" lIns="0" tIns="12065" rIns="0" bIns="0" rtlCol="0">
            <a:spAutoFit/>
          </a:bodyPr>
          <a:lstStyle/>
          <a:p>
            <a:pPr marL="12700">
              <a:lnSpc>
                <a:spcPct val="100000"/>
              </a:lnSpc>
              <a:spcBef>
                <a:spcPts val="95"/>
              </a:spcBef>
            </a:pPr>
            <a:r>
              <a:rPr sz="6000" b="1" spc="120" baseline="-2083" dirty="0">
                <a:solidFill>
                  <a:srgbClr val="00632C"/>
                </a:solidFill>
                <a:latin typeface="Arial"/>
                <a:cs typeface="Arial"/>
              </a:rPr>
              <a:t>1</a:t>
            </a:r>
            <a:r>
              <a:rPr sz="2100" b="1" spc="80" dirty="0">
                <a:solidFill>
                  <a:srgbClr val="000000"/>
                </a:solidFill>
                <a:latin typeface="Arial"/>
                <a:cs typeface="Arial"/>
              </a:rPr>
              <a:t>INFORM</a:t>
            </a:r>
            <a:r>
              <a:rPr sz="2100" b="1" spc="-265" dirty="0">
                <a:solidFill>
                  <a:srgbClr val="000000"/>
                </a:solidFill>
                <a:latin typeface="Arial"/>
                <a:cs typeface="Arial"/>
              </a:rPr>
              <a:t> </a:t>
            </a:r>
            <a:r>
              <a:rPr sz="2100" b="1" dirty="0">
                <a:solidFill>
                  <a:srgbClr val="000000"/>
                </a:solidFill>
                <a:latin typeface="Arial"/>
                <a:cs typeface="Arial"/>
              </a:rPr>
              <a:t>E</a:t>
            </a:r>
            <a:r>
              <a:rPr sz="2100" b="1" spc="120" dirty="0">
                <a:solidFill>
                  <a:srgbClr val="000000"/>
                </a:solidFill>
                <a:latin typeface="Arial"/>
                <a:cs typeface="Arial"/>
              </a:rPr>
              <a:t> </a:t>
            </a:r>
            <a:r>
              <a:rPr sz="2100" b="1" spc="114" dirty="0">
                <a:solidFill>
                  <a:srgbClr val="000000"/>
                </a:solidFill>
                <a:latin typeface="Arial"/>
                <a:cs typeface="Arial"/>
              </a:rPr>
              <a:t>DE</a:t>
            </a:r>
            <a:r>
              <a:rPr sz="2100" b="1" spc="110" dirty="0">
                <a:solidFill>
                  <a:srgbClr val="000000"/>
                </a:solidFill>
                <a:latin typeface="Arial"/>
                <a:cs typeface="Arial"/>
              </a:rPr>
              <a:t> </a:t>
            </a:r>
            <a:r>
              <a:rPr sz="2100" b="1" dirty="0">
                <a:solidFill>
                  <a:srgbClr val="00632C"/>
                </a:solidFill>
                <a:latin typeface="Arial"/>
                <a:cs typeface="Arial"/>
              </a:rPr>
              <a:t>GESTIÓN</a:t>
            </a:r>
            <a:r>
              <a:rPr sz="2100" b="1" spc="335" dirty="0">
                <a:solidFill>
                  <a:srgbClr val="00632C"/>
                </a:solidFill>
                <a:latin typeface="Arial"/>
                <a:cs typeface="Arial"/>
              </a:rPr>
              <a:t> </a:t>
            </a:r>
            <a:r>
              <a:rPr sz="2100" b="1" spc="85" dirty="0">
                <a:solidFill>
                  <a:srgbClr val="00632C"/>
                </a:solidFill>
                <a:latin typeface="Arial"/>
                <a:cs typeface="Arial"/>
              </a:rPr>
              <a:t>FINANCIERA</a:t>
            </a:r>
            <a:endParaRPr sz="2100">
              <a:latin typeface="Arial"/>
              <a:cs typeface="Arial"/>
            </a:endParaRPr>
          </a:p>
        </p:txBody>
      </p:sp>
      <p:grpSp>
        <p:nvGrpSpPr>
          <p:cNvPr id="4" name="object 4"/>
          <p:cNvGrpSpPr/>
          <p:nvPr/>
        </p:nvGrpSpPr>
        <p:grpSpPr>
          <a:xfrm>
            <a:off x="15201900" y="-3"/>
            <a:ext cx="3086100" cy="10287000"/>
            <a:chOff x="15201900" y="-3"/>
            <a:chExt cx="3086100" cy="10287000"/>
          </a:xfrm>
        </p:grpSpPr>
        <p:sp>
          <p:nvSpPr>
            <p:cNvPr id="5" name="object 5"/>
            <p:cNvSpPr/>
            <p:nvPr/>
          </p:nvSpPr>
          <p:spPr>
            <a:xfrm>
              <a:off x="15201900" y="-3"/>
              <a:ext cx="3086100" cy="10287000"/>
            </a:xfrm>
            <a:custGeom>
              <a:avLst/>
              <a:gdLst/>
              <a:ahLst/>
              <a:cxnLst/>
              <a:rect l="l" t="t" r="r" b="b"/>
              <a:pathLst>
                <a:path w="3086100" h="10287000">
                  <a:moveTo>
                    <a:pt x="3086100" y="0"/>
                  </a:moveTo>
                  <a:lnTo>
                    <a:pt x="0" y="0"/>
                  </a:lnTo>
                  <a:lnTo>
                    <a:pt x="0" y="10287000"/>
                  </a:lnTo>
                  <a:lnTo>
                    <a:pt x="3086100" y="10287000"/>
                  </a:lnTo>
                  <a:lnTo>
                    <a:pt x="3086100" y="0"/>
                  </a:lnTo>
                  <a:close/>
                </a:path>
              </a:pathLst>
            </a:custGeom>
            <a:solidFill>
              <a:srgbClr val="1C5639"/>
            </a:solidFill>
          </p:spPr>
          <p:txBody>
            <a:bodyPr wrap="square" lIns="0" tIns="0" rIns="0" bIns="0" rtlCol="0"/>
            <a:lstStyle/>
            <a:p>
              <a:endParaRPr/>
            </a:p>
          </p:txBody>
        </p:sp>
        <p:pic>
          <p:nvPicPr>
            <p:cNvPr id="6" name="object 6"/>
            <p:cNvPicPr/>
            <p:nvPr/>
          </p:nvPicPr>
          <p:blipFill>
            <a:blip r:embed="rId2" cstate="print"/>
            <a:stretch>
              <a:fillRect/>
            </a:stretch>
          </p:blipFill>
          <p:spPr>
            <a:xfrm>
              <a:off x="16197072" y="0"/>
              <a:ext cx="2090928" cy="2359152"/>
            </a:xfrm>
            <a:prstGeom prst="rect">
              <a:avLst/>
            </a:prstGeom>
          </p:spPr>
        </p:pic>
      </p:grpSp>
      <p:sp>
        <p:nvSpPr>
          <p:cNvPr id="7" name="CuadroTexto 6">
            <a:extLst>
              <a:ext uri="{FF2B5EF4-FFF2-40B4-BE49-F238E27FC236}">
                <a16:creationId xmlns:a16="http://schemas.microsoft.com/office/drawing/2014/main" id="{9FD03E3F-F0CE-B079-AA5A-40CF58C177E4}"/>
              </a:ext>
            </a:extLst>
          </p:cNvPr>
          <p:cNvSpPr txBox="1"/>
          <p:nvPr/>
        </p:nvSpPr>
        <p:spPr>
          <a:xfrm>
            <a:off x="1428127" y="1823247"/>
            <a:ext cx="12725400" cy="1569660"/>
          </a:xfrm>
          <a:prstGeom prst="rect">
            <a:avLst/>
          </a:prstGeom>
          <a:noFill/>
        </p:spPr>
        <p:txBody>
          <a:bodyPr wrap="square">
            <a:spAutoFit/>
          </a:bodyPr>
          <a:lstStyle/>
          <a:p>
            <a:pPr algn="ctr" rtl="0"/>
            <a:r>
              <a:rPr lang="es-MX" sz="2400" b="1" kern="1200" dirty="0">
                <a:solidFill>
                  <a:schemeClr val="tx1"/>
                </a:solidFill>
                <a:latin typeface="Calibri"/>
                <a:ea typeface="+mn-ea"/>
                <a:cs typeface="+mn-cs"/>
              </a:rPr>
              <a:t>Avance indicadores de producto de los proyectos de Inversión por programa del Plan de Desarrollo Departamental </a:t>
            </a:r>
          </a:p>
          <a:p>
            <a:pPr algn="ctr" rtl="0"/>
            <a:endParaRPr lang="es-MX" sz="2800" b="1" kern="1200" dirty="0">
              <a:solidFill>
                <a:prstClr val="black">
                  <a:lumMod val="65000"/>
                  <a:lumOff val="35000"/>
                </a:prstClr>
              </a:solidFill>
              <a:latin typeface="Calibri"/>
              <a:ea typeface="+mn-ea"/>
              <a:cs typeface="+mn-cs"/>
            </a:endParaRPr>
          </a:p>
          <a:p>
            <a:pPr algn="ctr" rtl="0"/>
            <a:r>
              <a:rPr lang="es-MX" sz="2000" b="1" kern="1200" dirty="0">
                <a:solidFill>
                  <a:prstClr val="black">
                    <a:lumMod val="65000"/>
                    <a:lumOff val="35000"/>
                  </a:prstClr>
                </a:solidFill>
                <a:latin typeface="Calibri"/>
                <a:ea typeface="+mn-ea"/>
                <a:cs typeface="+mn-cs"/>
              </a:rPr>
              <a:t>PROGRAMA: “Institucionalidad sólida y articulada con los territorios”</a:t>
            </a:r>
            <a:endParaRPr lang="es-CO" sz="2000" b="1" kern="1200" dirty="0">
              <a:solidFill>
                <a:prstClr val="black">
                  <a:lumMod val="65000"/>
                  <a:lumOff val="35000"/>
                </a:prstClr>
              </a:solidFill>
              <a:latin typeface="Calibri"/>
              <a:ea typeface="+mn-ea"/>
              <a:cs typeface="+mn-cs"/>
            </a:endParaRPr>
          </a:p>
        </p:txBody>
      </p:sp>
      <p:pic>
        <p:nvPicPr>
          <p:cNvPr id="15" name="Imagen 14">
            <a:extLst>
              <a:ext uri="{FF2B5EF4-FFF2-40B4-BE49-F238E27FC236}">
                <a16:creationId xmlns:a16="http://schemas.microsoft.com/office/drawing/2014/main" id="{5D472FFA-18CA-90A9-5D7D-DBDD5B304D67}"/>
              </a:ext>
            </a:extLst>
          </p:cNvPr>
          <p:cNvPicPr>
            <a:picLocks noChangeAspect="1"/>
          </p:cNvPicPr>
          <p:nvPr/>
        </p:nvPicPr>
        <p:blipFill>
          <a:blip r:embed="rId3"/>
          <a:stretch>
            <a:fillRect/>
          </a:stretch>
        </p:blipFill>
        <p:spPr>
          <a:xfrm>
            <a:off x="1258565" y="4381500"/>
            <a:ext cx="12192000" cy="4262332"/>
          </a:xfrm>
          <a:prstGeom prst="rect">
            <a:avLst/>
          </a:prstGeom>
        </p:spPr>
      </p:pic>
    </p:spTree>
    <p:extLst>
      <p:ext uri="{BB962C8B-B14F-4D97-AF65-F5344CB8AC3E}">
        <p14:creationId xmlns:p14="http://schemas.microsoft.com/office/powerpoint/2010/main" val="2608048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08" y="1448815"/>
            <a:ext cx="1414780" cy="81280"/>
          </a:xfrm>
          <a:custGeom>
            <a:avLst/>
            <a:gdLst/>
            <a:ahLst/>
            <a:cxnLst/>
            <a:rect l="l" t="t" r="r" b="b"/>
            <a:pathLst>
              <a:path w="1414780" h="81280">
                <a:moveTo>
                  <a:pt x="1414272" y="0"/>
                </a:moveTo>
                <a:lnTo>
                  <a:pt x="1216152" y="0"/>
                </a:lnTo>
                <a:lnTo>
                  <a:pt x="0" y="0"/>
                </a:lnTo>
                <a:lnTo>
                  <a:pt x="0" y="80772"/>
                </a:lnTo>
                <a:lnTo>
                  <a:pt x="1216152" y="80772"/>
                </a:lnTo>
                <a:lnTo>
                  <a:pt x="1414272" y="80772"/>
                </a:lnTo>
                <a:lnTo>
                  <a:pt x="1414272" y="0"/>
                </a:lnTo>
                <a:close/>
              </a:path>
            </a:pathLst>
          </a:custGeom>
          <a:solidFill>
            <a:srgbClr val="82CE00"/>
          </a:solidFill>
        </p:spPr>
        <p:txBody>
          <a:bodyPr wrap="square" lIns="0" tIns="0" rIns="0" bIns="0" rtlCol="0"/>
          <a:lstStyle/>
          <a:p>
            <a:endParaRPr/>
          </a:p>
        </p:txBody>
      </p:sp>
      <p:sp>
        <p:nvSpPr>
          <p:cNvPr id="3" name="object 3"/>
          <p:cNvSpPr txBox="1">
            <a:spLocks noGrp="1"/>
          </p:cNvSpPr>
          <p:nvPr>
            <p:ph type="title"/>
          </p:nvPr>
        </p:nvSpPr>
        <p:spPr>
          <a:xfrm>
            <a:off x="1203147" y="907541"/>
            <a:ext cx="5340985" cy="635000"/>
          </a:xfrm>
          <a:prstGeom prst="rect">
            <a:avLst/>
          </a:prstGeom>
        </p:spPr>
        <p:txBody>
          <a:bodyPr vert="horz" wrap="square" lIns="0" tIns="12065" rIns="0" bIns="0" rtlCol="0">
            <a:spAutoFit/>
          </a:bodyPr>
          <a:lstStyle/>
          <a:p>
            <a:pPr marL="12700">
              <a:lnSpc>
                <a:spcPct val="100000"/>
              </a:lnSpc>
              <a:spcBef>
                <a:spcPts val="95"/>
              </a:spcBef>
            </a:pPr>
            <a:r>
              <a:rPr sz="6000" b="1" spc="120" baseline="-2083" dirty="0">
                <a:solidFill>
                  <a:srgbClr val="00632C"/>
                </a:solidFill>
                <a:latin typeface="Arial"/>
                <a:cs typeface="Arial"/>
              </a:rPr>
              <a:t>1</a:t>
            </a:r>
            <a:r>
              <a:rPr sz="2100" b="1" spc="80" dirty="0">
                <a:solidFill>
                  <a:srgbClr val="000000"/>
                </a:solidFill>
                <a:latin typeface="Arial"/>
                <a:cs typeface="Arial"/>
              </a:rPr>
              <a:t>INFORM</a:t>
            </a:r>
            <a:r>
              <a:rPr sz="2100" b="1" spc="-265" dirty="0">
                <a:solidFill>
                  <a:srgbClr val="000000"/>
                </a:solidFill>
                <a:latin typeface="Arial"/>
                <a:cs typeface="Arial"/>
              </a:rPr>
              <a:t> </a:t>
            </a:r>
            <a:r>
              <a:rPr sz="2100" b="1" dirty="0">
                <a:solidFill>
                  <a:srgbClr val="000000"/>
                </a:solidFill>
                <a:latin typeface="Arial"/>
                <a:cs typeface="Arial"/>
              </a:rPr>
              <a:t>E</a:t>
            </a:r>
            <a:r>
              <a:rPr sz="2100" b="1" spc="120" dirty="0">
                <a:solidFill>
                  <a:srgbClr val="000000"/>
                </a:solidFill>
                <a:latin typeface="Arial"/>
                <a:cs typeface="Arial"/>
              </a:rPr>
              <a:t> </a:t>
            </a:r>
            <a:r>
              <a:rPr sz="2100" b="1" spc="114" dirty="0">
                <a:solidFill>
                  <a:srgbClr val="000000"/>
                </a:solidFill>
                <a:latin typeface="Arial"/>
                <a:cs typeface="Arial"/>
              </a:rPr>
              <a:t>DE</a:t>
            </a:r>
            <a:r>
              <a:rPr sz="2100" b="1" spc="110" dirty="0">
                <a:solidFill>
                  <a:srgbClr val="000000"/>
                </a:solidFill>
                <a:latin typeface="Arial"/>
                <a:cs typeface="Arial"/>
              </a:rPr>
              <a:t> </a:t>
            </a:r>
            <a:r>
              <a:rPr sz="2100" b="1" dirty="0">
                <a:solidFill>
                  <a:srgbClr val="00632C"/>
                </a:solidFill>
                <a:latin typeface="Arial"/>
                <a:cs typeface="Arial"/>
              </a:rPr>
              <a:t>GESTIÓN</a:t>
            </a:r>
            <a:r>
              <a:rPr sz="2100" b="1" spc="335" dirty="0">
                <a:solidFill>
                  <a:srgbClr val="00632C"/>
                </a:solidFill>
                <a:latin typeface="Arial"/>
                <a:cs typeface="Arial"/>
              </a:rPr>
              <a:t> </a:t>
            </a:r>
            <a:r>
              <a:rPr sz="2100" b="1" spc="85" dirty="0">
                <a:solidFill>
                  <a:srgbClr val="00632C"/>
                </a:solidFill>
                <a:latin typeface="Arial"/>
                <a:cs typeface="Arial"/>
              </a:rPr>
              <a:t>FINANCIERA</a:t>
            </a:r>
            <a:endParaRPr sz="2100">
              <a:latin typeface="Arial"/>
              <a:cs typeface="Arial"/>
            </a:endParaRPr>
          </a:p>
        </p:txBody>
      </p:sp>
      <p:grpSp>
        <p:nvGrpSpPr>
          <p:cNvPr id="4" name="object 4"/>
          <p:cNvGrpSpPr/>
          <p:nvPr/>
        </p:nvGrpSpPr>
        <p:grpSpPr>
          <a:xfrm>
            <a:off x="15201900" y="-3"/>
            <a:ext cx="3086100" cy="10287000"/>
            <a:chOff x="15201900" y="-3"/>
            <a:chExt cx="3086100" cy="10287000"/>
          </a:xfrm>
        </p:grpSpPr>
        <p:sp>
          <p:nvSpPr>
            <p:cNvPr id="5" name="object 5"/>
            <p:cNvSpPr/>
            <p:nvPr/>
          </p:nvSpPr>
          <p:spPr>
            <a:xfrm>
              <a:off x="15201900" y="-3"/>
              <a:ext cx="3086100" cy="10287000"/>
            </a:xfrm>
            <a:custGeom>
              <a:avLst/>
              <a:gdLst/>
              <a:ahLst/>
              <a:cxnLst/>
              <a:rect l="l" t="t" r="r" b="b"/>
              <a:pathLst>
                <a:path w="3086100" h="10287000">
                  <a:moveTo>
                    <a:pt x="3086100" y="0"/>
                  </a:moveTo>
                  <a:lnTo>
                    <a:pt x="0" y="0"/>
                  </a:lnTo>
                  <a:lnTo>
                    <a:pt x="0" y="10287000"/>
                  </a:lnTo>
                  <a:lnTo>
                    <a:pt x="3086100" y="10287000"/>
                  </a:lnTo>
                  <a:lnTo>
                    <a:pt x="3086100" y="0"/>
                  </a:lnTo>
                  <a:close/>
                </a:path>
              </a:pathLst>
            </a:custGeom>
            <a:solidFill>
              <a:srgbClr val="1C5639"/>
            </a:solidFill>
          </p:spPr>
          <p:txBody>
            <a:bodyPr wrap="square" lIns="0" tIns="0" rIns="0" bIns="0" rtlCol="0"/>
            <a:lstStyle/>
            <a:p>
              <a:endParaRPr/>
            </a:p>
          </p:txBody>
        </p:sp>
        <p:pic>
          <p:nvPicPr>
            <p:cNvPr id="6" name="object 6"/>
            <p:cNvPicPr/>
            <p:nvPr/>
          </p:nvPicPr>
          <p:blipFill>
            <a:blip r:embed="rId2" cstate="print"/>
            <a:stretch>
              <a:fillRect/>
            </a:stretch>
          </p:blipFill>
          <p:spPr>
            <a:xfrm>
              <a:off x="16197072" y="0"/>
              <a:ext cx="2090928" cy="2359152"/>
            </a:xfrm>
            <a:prstGeom prst="rect">
              <a:avLst/>
            </a:prstGeom>
          </p:spPr>
        </p:pic>
      </p:grpSp>
      <p:sp>
        <p:nvSpPr>
          <p:cNvPr id="9" name="CuadroTexto 8">
            <a:extLst>
              <a:ext uri="{FF2B5EF4-FFF2-40B4-BE49-F238E27FC236}">
                <a16:creationId xmlns:a16="http://schemas.microsoft.com/office/drawing/2014/main" id="{058543CD-0FE2-9EBF-40D0-C209B63CBA91}"/>
              </a:ext>
            </a:extLst>
          </p:cNvPr>
          <p:cNvSpPr txBox="1"/>
          <p:nvPr/>
        </p:nvSpPr>
        <p:spPr>
          <a:xfrm>
            <a:off x="1766047" y="1912772"/>
            <a:ext cx="12268200" cy="1446550"/>
          </a:xfrm>
          <a:prstGeom prst="rect">
            <a:avLst/>
          </a:prstGeom>
          <a:noFill/>
        </p:spPr>
        <p:txBody>
          <a:bodyPr wrap="square" rtlCol="0">
            <a:spAutoFit/>
          </a:bodyPr>
          <a:lstStyle/>
          <a:p>
            <a:pPr algn="ctr" rtl="0"/>
            <a:r>
              <a:rPr lang="es-MX" sz="2400" b="1" kern="1200" dirty="0">
                <a:solidFill>
                  <a:schemeClr val="tx1"/>
                </a:solidFill>
                <a:latin typeface="Calibri"/>
                <a:ea typeface="+mn-ea"/>
                <a:cs typeface="+mn-cs"/>
              </a:rPr>
              <a:t>Ejecución presupuestal de los proyectos de Inversión por programa del Plan de Desarrollo Departamental </a:t>
            </a:r>
          </a:p>
          <a:p>
            <a:pPr algn="just" rtl="0"/>
            <a:endParaRPr lang="es-MX" sz="2000" kern="1200" dirty="0">
              <a:solidFill>
                <a:prstClr val="black">
                  <a:lumMod val="65000"/>
                  <a:lumOff val="35000"/>
                </a:prstClr>
              </a:solidFill>
              <a:latin typeface="Calibri"/>
              <a:ea typeface="+mn-ea"/>
              <a:cs typeface="+mn-cs"/>
            </a:endParaRPr>
          </a:p>
          <a:p>
            <a:pPr algn="just" rtl="0"/>
            <a:r>
              <a:rPr lang="es-MX" sz="2000" b="1" kern="1200" dirty="0">
                <a:solidFill>
                  <a:prstClr val="black">
                    <a:lumMod val="65000"/>
                    <a:lumOff val="35000"/>
                  </a:prstClr>
                </a:solidFill>
                <a:latin typeface="Calibri"/>
                <a:ea typeface="+mn-ea"/>
                <a:cs typeface="+mn-cs"/>
              </a:rPr>
              <a:t>PROGRAMA: “Reconocimiento y protección del Patrimonio”</a:t>
            </a:r>
            <a:endParaRPr lang="es-CO" sz="2000" b="1" kern="1200" dirty="0">
              <a:solidFill>
                <a:prstClr val="black">
                  <a:lumMod val="65000"/>
                  <a:lumOff val="35000"/>
                </a:prstClr>
              </a:solidFill>
              <a:latin typeface="Calibri"/>
              <a:ea typeface="+mn-ea"/>
              <a:cs typeface="+mn-cs"/>
            </a:endParaRPr>
          </a:p>
        </p:txBody>
      </p:sp>
      <p:pic>
        <p:nvPicPr>
          <p:cNvPr id="8" name="Imagen 7">
            <a:extLst>
              <a:ext uri="{FF2B5EF4-FFF2-40B4-BE49-F238E27FC236}">
                <a16:creationId xmlns:a16="http://schemas.microsoft.com/office/drawing/2014/main" id="{41665E8C-BA75-D4B1-DD1F-6657ABB0A79D}"/>
              </a:ext>
            </a:extLst>
          </p:cNvPr>
          <p:cNvPicPr>
            <a:picLocks noChangeAspect="1"/>
          </p:cNvPicPr>
          <p:nvPr/>
        </p:nvPicPr>
        <p:blipFill>
          <a:blip r:embed="rId3"/>
          <a:stretch>
            <a:fillRect/>
          </a:stretch>
        </p:blipFill>
        <p:spPr>
          <a:xfrm>
            <a:off x="1550894" y="3359322"/>
            <a:ext cx="12698506" cy="5649062"/>
          </a:xfrm>
          <a:prstGeom prst="rect">
            <a:avLst/>
          </a:prstGeom>
        </p:spPr>
      </p:pic>
    </p:spTree>
    <p:extLst>
      <p:ext uri="{BB962C8B-B14F-4D97-AF65-F5344CB8AC3E}">
        <p14:creationId xmlns:p14="http://schemas.microsoft.com/office/powerpoint/2010/main" val="487512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08" y="1448815"/>
            <a:ext cx="1414780" cy="81280"/>
          </a:xfrm>
          <a:custGeom>
            <a:avLst/>
            <a:gdLst/>
            <a:ahLst/>
            <a:cxnLst/>
            <a:rect l="l" t="t" r="r" b="b"/>
            <a:pathLst>
              <a:path w="1414780" h="81280">
                <a:moveTo>
                  <a:pt x="1414272" y="0"/>
                </a:moveTo>
                <a:lnTo>
                  <a:pt x="1216152" y="0"/>
                </a:lnTo>
                <a:lnTo>
                  <a:pt x="0" y="0"/>
                </a:lnTo>
                <a:lnTo>
                  <a:pt x="0" y="80772"/>
                </a:lnTo>
                <a:lnTo>
                  <a:pt x="1216152" y="80772"/>
                </a:lnTo>
                <a:lnTo>
                  <a:pt x="1414272" y="80772"/>
                </a:lnTo>
                <a:lnTo>
                  <a:pt x="1414272" y="0"/>
                </a:lnTo>
                <a:close/>
              </a:path>
            </a:pathLst>
          </a:custGeom>
          <a:solidFill>
            <a:srgbClr val="82CE00"/>
          </a:solidFill>
        </p:spPr>
        <p:txBody>
          <a:bodyPr wrap="square" lIns="0" tIns="0" rIns="0" bIns="0" rtlCol="0"/>
          <a:lstStyle/>
          <a:p>
            <a:endParaRPr/>
          </a:p>
        </p:txBody>
      </p:sp>
      <p:sp>
        <p:nvSpPr>
          <p:cNvPr id="3" name="object 3"/>
          <p:cNvSpPr txBox="1">
            <a:spLocks noGrp="1"/>
          </p:cNvSpPr>
          <p:nvPr>
            <p:ph type="title"/>
          </p:nvPr>
        </p:nvSpPr>
        <p:spPr>
          <a:xfrm>
            <a:off x="1203147" y="907541"/>
            <a:ext cx="5340985" cy="635000"/>
          </a:xfrm>
          <a:prstGeom prst="rect">
            <a:avLst/>
          </a:prstGeom>
        </p:spPr>
        <p:txBody>
          <a:bodyPr vert="horz" wrap="square" lIns="0" tIns="12065" rIns="0" bIns="0" rtlCol="0">
            <a:spAutoFit/>
          </a:bodyPr>
          <a:lstStyle/>
          <a:p>
            <a:pPr marL="12700">
              <a:lnSpc>
                <a:spcPct val="100000"/>
              </a:lnSpc>
              <a:spcBef>
                <a:spcPts val="95"/>
              </a:spcBef>
            </a:pPr>
            <a:r>
              <a:rPr sz="6000" b="1" spc="120" baseline="-2083" dirty="0">
                <a:solidFill>
                  <a:srgbClr val="00632C"/>
                </a:solidFill>
                <a:latin typeface="Arial"/>
                <a:cs typeface="Arial"/>
              </a:rPr>
              <a:t>1</a:t>
            </a:r>
            <a:r>
              <a:rPr sz="2100" b="1" spc="80" dirty="0">
                <a:solidFill>
                  <a:srgbClr val="000000"/>
                </a:solidFill>
                <a:latin typeface="Arial"/>
                <a:cs typeface="Arial"/>
              </a:rPr>
              <a:t>INFORM</a:t>
            </a:r>
            <a:r>
              <a:rPr sz="2100" b="1" spc="-265" dirty="0">
                <a:solidFill>
                  <a:srgbClr val="000000"/>
                </a:solidFill>
                <a:latin typeface="Arial"/>
                <a:cs typeface="Arial"/>
              </a:rPr>
              <a:t> </a:t>
            </a:r>
            <a:r>
              <a:rPr sz="2100" b="1" dirty="0">
                <a:solidFill>
                  <a:srgbClr val="000000"/>
                </a:solidFill>
                <a:latin typeface="Arial"/>
                <a:cs typeface="Arial"/>
              </a:rPr>
              <a:t>E</a:t>
            </a:r>
            <a:r>
              <a:rPr sz="2100" b="1" spc="120" dirty="0">
                <a:solidFill>
                  <a:srgbClr val="000000"/>
                </a:solidFill>
                <a:latin typeface="Arial"/>
                <a:cs typeface="Arial"/>
              </a:rPr>
              <a:t> </a:t>
            </a:r>
            <a:r>
              <a:rPr sz="2100" b="1" spc="114" dirty="0">
                <a:solidFill>
                  <a:srgbClr val="000000"/>
                </a:solidFill>
                <a:latin typeface="Arial"/>
                <a:cs typeface="Arial"/>
              </a:rPr>
              <a:t>DE</a:t>
            </a:r>
            <a:r>
              <a:rPr sz="2100" b="1" spc="110" dirty="0">
                <a:solidFill>
                  <a:srgbClr val="000000"/>
                </a:solidFill>
                <a:latin typeface="Arial"/>
                <a:cs typeface="Arial"/>
              </a:rPr>
              <a:t> </a:t>
            </a:r>
            <a:r>
              <a:rPr sz="2100" b="1" dirty="0">
                <a:solidFill>
                  <a:srgbClr val="00632C"/>
                </a:solidFill>
                <a:latin typeface="Arial"/>
                <a:cs typeface="Arial"/>
              </a:rPr>
              <a:t>GESTIÓN</a:t>
            </a:r>
            <a:r>
              <a:rPr sz="2100" b="1" spc="335" dirty="0">
                <a:solidFill>
                  <a:srgbClr val="00632C"/>
                </a:solidFill>
                <a:latin typeface="Arial"/>
                <a:cs typeface="Arial"/>
              </a:rPr>
              <a:t> </a:t>
            </a:r>
            <a:r>
              <a:rPr sz="2100" b="1" spc="85" dirty="0">
                <a:solidFill>
                  <a:srgbClr val="00632C"/>
                </a:solidFill>
                <a:latin typeface="Arial"/>
                <a:cs typeface="Arial"/>
              </a:rPr>
              <a:t>FINANCIERA</a:t>
            </a:r>
            <a:endParaRPr sz="2100">
              <a:latin typeface="Arial"/>
              <a:cs typeface="Arial"/>
            </a:endParaRPr>
          </a:p>
        </p:txBody>
      </p:sp>
      <p:grpSp>
        <p:nvGrpSpPr>
          <p:cNvPr id="4" name="object 4"/>
          <p:cNvGrpSpPr/>
          <p:nvPr/>
        </p:nvGrpSpPr>
        <p:grpSpPr>
          <a:xfrm>
            <a:off x="15201900" y="-3"/>
            <a:ext cx="3086100" cy="10287000"/>
            <a:chOff x="15201900" y="-3"/>
            <a:chExt cx="3086100" cy="10287000"/>
          </a:xfrm>
        </p:grpSpPr>
        <p:sp>
          <p:nvSpPr>
            <p:cNvPr id="5" name="object 5"/>
            <p:cNvSpPr/>
            <p:nvPr/>
          </p:nvSpPr>
          <p:spPr>
            <a:xfrm>
              <a:off x="15201900" y="-3"/>
              <a:ext cx="3086100" cy="10287000"/>
            </a:xfrm>
            <a:custGeom>
              <a:avLst/>
              <a:gdLst/>
              <a:ahLst/>
              <a:cxnLst/>
              <a:rect l="l" t="t" r="r" b="b"/>
              <a:pathLst>
                <a:path w="3086100" h="10287000">
                  <a:moveTo>
                    <a:pt x="3086100" y="0"/>
                  </a:moveTo>
                  <a:lnTo>
                    <a:pt x="0" y="0"/>
                  </a:lnTo>
                  <a:lnTo>
                    <a:pt x="0" y="10287000"/>
                  </a:lnTo>
                  <a:lnTo>
                    <a:pt x="3086100" y="10287000"/>
                  </a:lnTo>
                  <a:lnTo>
                    <a:pt x="3086100" y="0"/>
                  </a:lnTo>
                  <a:close/>
                </a:path>
              </a:pathLst>
            </a:custGeom>
            <a:solidFill>
              <a:srgbClr val="1C5639"/>
            </a:solidFill>
          </p:spPr>
          <p:txBody>
            <a:bodyPr wrap="square" lIns="0" tIns="0" rIns="0" bIns="0" rtlCol="0"/>
            <a:lstStyle/>
            <a:p>
              <a:endParaRPr/>
            </a:p>
          </p:txBody>
        </p:sp>
        <p:pic>
          <p:nvPicPr>
            <p:cNvPr id="6" name="object 6"/>
            <p:cNvPicPr/>
            <p:nvPr/>
          </p:nvPicPr>
          <p:blipFill>
            <a:blip r:embed="rId2" cstate="print"/>
            <a:stretch>
              <a:fillRect/>
            </a:stretch>
          </p:blipFill>
          <p:spPr>
            <a:xfrm>
              <a:off x="16197072" y="0"/>
              <a:ext cx="2090928" cy="2359152"/>
            </a:xfrm>
            <a:prstGeom prst="rect">
              <a:avLst/>
            </a:prstGeom>
          </p:spPr>
        </p:pic>
      </p:grpSp>
      <p:sp>
        <p:nvSpPr>
          <p:cNvPr id="9" name="CuadroTexto 8">
            <a:extLst>
              <a:ext uri="{FF2B5EF4-FFF2-40B4-BE49-F238E27FC236}">
                <a16:creationId xmlns:a16="http://schemas.microsoft.com/office/drawing/2014/main" id="{058543CD-0FE2-9EBF-40D0-C209B63CBA91}"/>
              </a:ext>
            </a:extLst>
          </p:cNvPr>
          <p:cNvSpPr txBox="1"/>
          <p:nvPr/>
        </p:nvSpPr>
        <p:spPr>
          <a:xfrm>
            <a:off x="1524000" y="1943100"/>
            <a:ext cx="12268200" cy="1569660"/>
          </a:xfrm>
          <a:prstGeom prst="rect">
            <a:avLst/>
          </a:prstGeom>
          <a:noFill/>
        </p:spPr>
        <p:txBody>
          <a:bodyPr wrap="square" rtlCol="0">
            <a:spAutoFit/>
          </a:bodyPr>
          <a:lstStyle/>
          <a:p>
            <a:pPr algn="ctr" rtl="0"/>
            <a:r>
              <a:rPr lang="es-MX" sz="2800" b="1" kern="1200" dirty="0">
                <a:solidFill>
                  <a:schemeClr val="tx1"/>
                </a:solidFill>
                <a:latin typeface="Calibri"/>
                <a:ea typeface="+mn-ea"/>
                <a:cs typeface="+mn-cs"/>
              </a:rPr>
              <a:t>Ejecución presupuestal de los proyectos de Inversión por programa del Plan de Desarrollo Departamental </a:t>
            </a:r>
          </a:p>
          <a:p>
            <a:pPr algn="just" rtl="0"/>
            <a:endParaRPr lang="es-MX" sz="2000" kern="1200" dirty="0">
              <a:solidFill>
                <a:prstClr val="black">
                  <a:lumMod val="65000"/>
                  <a:lumOff val="35000"/>
                </a:prstClr>
              </a:solidFill>
              <a:latin typeface="Calibri"/>
              <a:ea typeface="+mn-ea"/>
              <a:cs typeface="+mn-cs"/>
            </a:endParaRPr>
          </a:p>
          <a:p>
            <a:pPr algn="just" rtl="0"/>
            <a:r>
              <a:rPr lang="es-MX" sz="2000" b="1" kern="1200" dirty="0">
                <a:solidFill>
                  <a:prstClr val="black">
                    <a:lumMod val="65000"/>
                    <a:lumOff val="35000"/>
                  </a:prstClr>
                </a:solidFill>
                <a:latin typeface="Calibri"/>
                <a:ea typeface="+mn-ea"/>
                <a:cs typeface="+mn-cs"/>
              </a:rPr>
              <a:t>PROGRAMA: “Reconocimiento y protección del Patrimonio”</a:t>
            </a:r>
            <a:endParaRPr lang="es-CO" sz="2000" b="1" kern="1200" dirty="0">
              <a:solidFill>
                <a:prstClr val="black">
                  <a:lumMod val="65000"/>
                  <a:lumOff val="35000"/>
                </a:prstClr>
              </a:solidFill>
              <a:latin typeface="Calibri"/>
              <a:ea typeface="+mn-ea"/>
              <a:cs typeface="+mn-cs"/>
            </a:endParaRPr>
          </a:p>
        </p:txBody>
      </p:sp>
      <p:pic>
        <p:nvPicPr>
          <p:cNvPr id="8" name="Imagen 7">
            <a:extLst>
              <a:ext uri="{FF2B5EF4-FFF2-40B4-BE49-F238E27FC236}">
                <a16:creationId xmlns:a16="http://schemas.microsoft.com/office/drawing/2014/main" id="{DF8022BF-53CE-FBAF-93B7-65A49AF7057C}"/>
              </a:ext>
            </a:extLst>
          </p:cNvPr>
          <p:cNvPicPr>
            <a:picLocks noChangeAspect="1"/>
          </p:cNvPicPr>
          <p:nvPr/>
        </p:nvPicPr>
        <p:blipFill>
          <a:blip r:embed="rId3"/>
          <a:stretch>
            <a:fillRect/>
          </a:stretch>
        </p:blipFill>
        <p:spPr>
          <a:xfrm>
            <a:off x="1414272" y="4381500"/>
            <a:ext cx="11996928" cy="4267741"/>
          </a:xfrm>
          <a:prstGeom prst="rect">
            <a:avLst/>
          </a:prstGeom>
        </p:spPr>
      </p:pic>
    </p:spTree>
    <p:extLst>
      <p:ext uri="{BB962C8B-B14F-4D97-AF65-F5344CB8AC3E}">
        <p14:creationId xmlns:p14="http://schemas.microsoft.com/office/powerpoint/2010/main" val="1938292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368667" y="2572003"/>
            <a:ext cx="1739900" cy="269240"/>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1C5639"/>
                </a:solidFill>
                <a:latin typeface="Arial"/>
                <a:cs typeface="Arial"/>
              </a:rPr>
              <a:t>Equipo</a:t>
            </a:r>
            <a:r>
              <a:rPr sz="1600" b="1" spc="-50" dirty="0">
                <a:solidFill>
                  <a:srgbClr val="1C5639"/>
                </a:solidFill>
                <a:latin typeface="Arial"/>
                <a:cs typeface="Arial"/>
              </a:rPr>
              <a:t> </a:t>
            </a:r>
            <a:r>
              <a:rPr sz="1600" b="1" dirty="0">
                <a:solidFill>
                  <a:srgbClr val="1C5639"/>
                </a:solidFill>
                <a:latin typeface="Arial"/>
                <a:cs typeface="Arial"/>
              </a:rPr>
              <a:t>de</a:t>
            </a:r>
            <a:r>
              <a:rPr sz="1600" b="1" spc="-60" dirty="0">
                <a:solidFill>
                  <a:srgbClr val="1C5639"/>
                </a:solidFill>
                <a:latin typeface="Arial"/>
                <a:cs typeface="Arial"/>
              </a:rPr>
              <a:t> </a:t>
            </a:r>
            <a:r>
              <a:rPr sz="1600" b="1" spc="-10" dirty="0">
                <a:solidFill>
                  <a:srgbClr val="1C5639"/>
                </a:solidFill>
                <a:latin typeface="Arial"/>
                <a:cs typeface="Arial"/>
              </a:rPr>
              <a:t>trabajo</a:t>
            </a:r>
            <a:endParaRPr sz="1600">
              <a:latin typeface="Arial"/>
              <a:cs typeface="Arial"/>
            </a:endParaRPr>
          </a:p>
        </p:txBody>
      </p:sp>
      <p:sp>
        <p:nvSpPr>
          <p:cNvPr id="3" name="object 3"/>
          <p:cNvSpPr txBox="1"/>
          <p:nvPr/>
        </p:nvSpPr>
        <p:spPr>
          <a:xfrm>
            <a:off x="6978777" y="3282188"/>
            <a:ext cx="2222500" cy="269240"/>
          </a:xfrm>
          <a:prstGeom prst="rect">
            <a:avLst/>
          </a:prstGeom>
        </p:spPr>
        <p:txBody>
          <a:bodyPr vert="horz" wrap="square" lIns="0" tIns="12065" rIns="0" bIns="0" rtlCol="0">
            <a:spAutoFit/>
          </a:bodyPr>
          <a:lstStyle/>
          <a:p>
            <a:pPr marL="12700">
              <a:lnSpc>
                <a:spcPct val="100000"/>
              </a:lnSpc>
              <a:spcBef>
                <a:spcPts val="95"/>
              </a:spcBef>
            </a:pPr>
            <a:r>
              <a:rPr sz="1600" spc="-10" dirty="0">
                <a:latin typeface="Arial"/>
                <a:cs typeface="Arial"/>
              </a:rPr>
              <a:t>Roberto</a:t>
            </a:r>
            <a:r>
              <a:rPr sz="1600" spc="-65" dirty="0">
                <a:latin typeface="Arial"/>
                <a:cs typeface="Arial"/>
              </a:rPr>
              <a:t> </a:t>
            </a:r>
            <a:r>
              <a:rPr sz="1600" dirty="0">
                <a:latin typeface="Arial"/>
                <a:cs typeface="Arial"/>
              </a:rPr>
              <a:t>José</a:t>
            </a:r>
            <a:r>
              <a:rPr sz="1600" spc="-45" dirty="0">
                <a:latin typeface="Arial"/>
                <a:cs typeface="Arial"/>
              </a:rPr>
              <a:t> </a:t>
            </a:r>
            <a:r>
              <a:rPr sz="1600" dirty="0">
                <a:latin typeface="Arial"/>
                <a:cs typeface="Arial"/>
              </a:rPr>
              <a:t>Rave</a:t>
            </a:r>
            <a:r>
              <a:rPr sz="1600" spc="-55" dirty="0">
                <a:latin typeface="Arial"/>
                <a:cs typeface="Arial"/>
              </a:rPr>
              <a:t> </a:t>
            </a:r>
            <a:r>
              <a:rPr sz="1600" spc="-20" dirty="0">
                <a:latin typeface="Arial"/>
                <a:cs typeface="Arial"/>
              </a:rPr>
              <a:t>Ríos</a:t>
            </a:r>
            <a:endParaRPr sz="1600">
              <a:latin typeface="Arial"/>
              <a:cs typeface="Arial"/>
            </a:endParaRPr>
          </a:p>
        </p:txBody>
      </p:sp>
      <p:sp>
        <p:nvSpPr>
          <p:cNvPr id="4" name="object 4"/>
          <p:cNvSpPr txBox="1"/>
          <p:nvPr/>
        </p:nvSpPr>
        <p:spPr>
          <a:xfrm>
            <a:off x="6551803" y="4171899"/>
            <a:ext cx="2648585" cy="269240"/>
          </a:xfrm>
          <a:prstGeom prst="rect">
            <a:avLst/>
          </a:prstGeom>
        </p:spPr>
        <p:txBody>
          <a:bodyPr vert="horz" wrap="square" lIns="0" tIns="12065" rIns="0" bIns="0" rtlCol="0">
            <a:spAutoFit/>
          </a:bodyPr>
          <a:lstStyle/>
          <a:p>
            <a:pPr marL="12700">
              <a:lnSpc>
                <a:spcPct val="100000"/>
              </a:lnSpc>
              <a:spcBef>
                <a:spcPts val="95"/>
              </a:spcBef>
            </a:pPr>
            <a:r>
              <a:rPr sz="1600" dirty="0">
                <a:latin typeface="Arial"/>
                <a:cs typeface="Arial"/>
              </a:rPr>
              <a:t>Lina</a:t>
            </a:r>
            <a:r>
              <a:rPr sz="1600" spc="-75" dirty="0">
                <a:latin typeface="Arial"/>
                <a:cs typeface="Arial"/>
              </a:rPr>
              <a:t> </a:t>
            </a:r>
            <a:r>
              <a:rPr sz="1600" spc="-10" dirty="0">
                <a:latin typeface="Arial"/>
                <a:cs typeface="Arial"/>
              </a:rPr>
              <a:t>Marcela</a:t>
            </a:r>
            <a:r>
              <a:rPr sz="1600" spc="-75" dirty="0">
                <a:latin typeface="Arial"/>
                <a:cs typeface="Arial"/>
              </a:rPr>
              <a:t> </a:t>
            </a:r>
            <a:r>
              <a:rPr sz="1600" dirty="0">
                <a:latin typeface="Arial"/>
                <a:cs typeface="Arial"/>
              </a:rPr>
              <a:t>Zapata</a:t>
            </a:r>
            <a:r>
              <a:rPr sz="1600" spc="-65" dirty="0">
                <a:latin typeface="Arial"/>
                <a:cs typeface="Arial"/>
              </a:rPr>
              <a:t> </a:t>
            </a:r>
            <a:r>
              <a:rPr sz="1600" spc="-10" dirty="0">
                <a:latin typeface="Arial"/>
                <a:cs typeface="Arial"/>
              </a:rPr>
              <a:t>Zuluaga</a:t>
            </a:r>
            <a:endParaRPr sz="1600">
              <a:latin typeface="Arial"/>
              <a:cs typeface="Arial"/>
            </a:endParaRPr>
          </a:p>
        </p:txBody>
      </p:sp>
      <p:sp>
        <p:nvSpPr>
          <p:cNvPr id="5" name="object 5"/>
          <p:cNvSpPr txBox="1"/>
          <p:nvPr/>
        </p:nvSpPr>
        <p:spPr>
          <a:xfrm>
            <a:off x="6742303" y="5059426"/>
            <a:ext cx="2457450" cy="269240"/>
          </a:xfrm>
          <a:prstGeom prst="rect">
            <a:avLst/>
          </a:prstGeom>
        </p:spPr>
        <p:txBody>
          <a:bodyPr vert="horz" wrap="square" lIns="0" tIns="12065" rIns="0" bIns="0" rtlCol="0">
            <a:spAutoFit/>
          </a:bodyPr>
          <a:lstStyle/>
          <a:p>
            <a:pPr marL="12700">
              <a:lnSpc>
                <a:spcPct val="100000"/>
              </a:lnSpc>
              <a:spcBef>
                <a:spcPts val="95"/>
              </a:spcBef>
            </a:pPr>
            <a:r>
              <a:rPr sz="1600" dirty="0">
                <a:latin typeface="Arial"/>
                <a:cs typeface="Arial"/>
              </a:rPr>
              <a:t>Juan</a:t>
            </a:r>
            <a:r>
              <a:rPr sz="1600" spc="-75" dirty="0">
                <a:latin typeface="Arial"/>
                <a:cs typeface="Arial"/>
              </a:rPr>
              <a:t> </a:t>
            </a:r>
            <a:r>
              <a:rPr sz="1600" dirty="0">
                <a:latin typeface="Arial"/>
                <a:cs typeface="Arial"/>
              </a:rPr>
              <a:t>Felipe</a:t>
            </a:r>
            <a:r>
              <a:rPr sz="1600" spc="-75" dirty="0">
                <a:latin typeface="Arial"/>
                <a:cs typeface="Arial"/>
              </a:rPr>
              <a:t> </a:t>
            </a:r>
            <a:r>
              <a:rPr sz="1600" dirty="0">
                <a:latin typeface="Arial"/>
                <a:cs typeface="Arial"/>
              </a:rPr>
              <a:t>Gómez</a:t>
            </a:r>
            <a:r>
              <a:rPr sz="1600" spc="-50" dirty="0">
                <a:latin typeface="Arial"/>
                <a:cs typeface="Arial"/>
              </a:rPr>
              <a:t> </a:t>
            </a:r>
            <a:r>
              <a:rPr sz="1600" spc="-10" dirty="0">
                <a:latin typeface="Arial"/>
                <a:cs typeface="Arial"/>
              </a:rPr>
              <a:t>Franco</a:t>
            </a:r>
            <a:endParaRPr sz="1600">
              <a:latin typeface="Arial"/>
              <a:cs typeface="Arial"/>
            </a:endParaRPr>
          </a:p>
        </p:txBody>
      </p:sp>
      <p:sp>
        <p:nvSpPr>
          <p:cNvPr id="6" name="object 6"/>
          <p:cNvSpPr txBox="1"/>
          <p:nvPr/>
        </p:nvSpPr>
        <p:spPr>
          <a:xfrm>
            <a:off x="7000113" y="5949442"/>
            <a:ext cx="2176780" cy="269240"/>
          </a:xfrm>
          <a:prstGeom prst="rect">
            <a:avLst/>
          </a:prstGeom>
        </p:spPr>
        <p:txBody>
          <a:bodyPr vert="horz" wrap="square" lIns="0" tIns="12065" rIns="0" bIns="0" rtlCol="0">
            <a:spAutoFit/>
          </a:bodyPr>
          <a:lstStyle/>
          <a:p>
            <a:pPr marL="12700">
              <a:lnSpc>
                <a:spcPct val="100000"/>
              </a:lnSpc>
              <a:spcBef>
                <a:spcPts val="95"/>
              </a:spcBef>
            </a:pPr>
            <a:r>
              <a:rPr sz="1600" spc="-55" dirty="0">
                <a:latin typeface="Arial"/>
                <a:cs typeface="Arial"/>
              </a:rPr>
              <a:t>Tatiana</a:t>
            </a:r>
            <a:r>
              <a:rPr sz="1600" spc="-50" dirty="0">
                <a:latin typeface="Arial"/>
                <a:cs typeface="Arial"/>
              </a:rPr>
              <a:t> </a:t>
            </a:r>
            <a:r>
              <a:rPr sz="1600" dirty="0">
                <a:latin typeface="Arial"/>
                <a:cs typeface="Arial"/>
              </a:rPr>
              <a:t>Correa </a:t>
            </a:r>
            <a:r>
              <a:rPr sz="1600" spc="-10" dirty="0">
                <a:latin typeface="Arial"/>
                <a:cs typeface="Arial"/>
              </a:rPr>
              <a:t>Sánchez</a:t>
            </a:r>
            <a:endParaRPr sz="1600">
              <a:latin typeface="Arial"/>
              <a:cs typeface="Arial"/>
            </a:endParaRPr>
          </a:p>
        </p:txBody>
      </p:sp>
      <p:pic>
        <p:nvPicPr>
          <p:cNvPr id="7" name="object 7"/>
          <p:cNvPicPr/>
          <p:nvPr/>
        </p:nvPicPr>
        <p:blipFill>
          <a:blip r:embed="rId2" cstate="print"/>
          <a:stretch>
            <a:fillRect/>
          </a:stretch>
        </p:blipFill>
        <p:spPr>
          <a:xfrm>
            <a:off x="7950072" y="8115300"/>
            <a:ext cx="1139609" cy="1122489"/>
          </a:xfrm>
          <a:prstGeom prst="rect">
            <a:avLst/>
          </a:prstGeom>
        </p:spPr>
      </p:pic>
      <p:sp>
        <p:nvSpPr>
          <p:cNvPr id="8" name="object 8"/>
          <p:cNvSpPr txBox="1"/>
          <p:nvPr/>
        </p:nvSpPr>
        <p:spPr>
          <a:xfrm>
            <a:off x="9428480" y="3329432"/>
            <a:ext cx="1636395" cy="223520"/>
          </a:xfrm>
          <a:prstGeom prst="rect">
            <a:avLst/>
          </a:prstGeom>
        </p:spPr>
        <p:txBody>
          <a:bodyPr vert="horz" wrap="square" lIns="0" tIns="12065" rIns="0" bIns="0" rtlCol="0">
            <a:spAutoFit/>
          </a:bodyPr>
          <a:lstStyle/>
          <a:p>
            <a:pPr marL="12700">
              <a:lnSpc>
                <a:spcPct val="100000"/>
              </a:lnSpc>
              <a:spcBef>
                <a:spcPts val="95"/>
              </a:spcBef>
            </a:pPr>
            <a:r>
              <a:rPr sz="1300" dirty="0">
                <a:solidFill>
                  <a:srgbClr val="575757"/>
                </a:solidFill>
                <a:latin typeface="Arial"/>
                <a:cs typeface="Arial"/>
              </a:rPr>
              <a:t>Director</a:t>
            </a:r>
            <a:r>
              <a:rPr sz="1300" spc="-90" dirty="0">
                <a:solidFill>
                  <a:srgbClr val="575757"/>
                </a:solidFill>
                <a:latin typeface="Arial"/>
                <a:cs typeface="Arial"/>
              </a:rPr>
              <a:t> </a:t>
            </a:r>
            <a:r>
              <a:rPr sz="1300" dirty="0">
                <a:solidFill>
                  <a:srgbClr val="575757"/>
                </a:solidFill>
                <a:latin typeface="Arial"/>
                <a:cs typeface="Arial"/>
              </a:rPr>
              <a:t>General</a:t>
            </a:r>
            <a:r>
              <a:rPr sz="1300" spc="-40" dirty="0">
                <a:solidFill>
                  <a:srgbClr val="575757"/>
                </a:solidFill>
                <a:latin typeface="Arial"/>
                <a:cs typeface="Arial"/>
              </a:rPr>
              <a:t> </a:t>
            </a:r>
            <a:r>
              <a:rPr sz="1300" spc="-30" dirty="0">
                <a:solidFill>
                  <a:srgbClr val="575757"/>
                </a:solidFill>
                <a:latin typeface="Arial"/>
                <a:cs typeface="Arial"/>
              </a:rPr>
              <a:t>ICPA</a:t>
            </a:r>
            <a:endParaRPr sz="1300">
              <a:latin typeface="Arial"/>
              <a:cs typeface="Arial"/>
            </a:endParaRPr>
          </a:p>
        </p:txBody>
      </p:sp>
      <p:sp>
        <p:nvSpPr>
          <p:cNvPr id="9" name="object 9"/>
          <p:cNvSpPr txBox="1"/>
          <p:nvPr/>
        </p:nvSpPr>
        <p:spPr>
          <a:xfrm>
            <a:off x="9393173" y="4201160"/>
            <a:ext cx="2044700" cy="223520"/>
          </a:xfrm>
          <a:prstGeom prst="rect">
            <a:avLst/>
          </a:prstGeom>
        </p:spPr>
        <p:txBody>
          <a:bodyPr vert="horz" wrap="square" lIns="0" tIns="12065" rIns="0" bIns="0" rtlCol="0">
            <a:spAutoFit/>
          </a:bodyPr>
          <a:lstStyle/>
          <a:p>
            <a:pPr marL="12700">
              <a:lnSpc>
                <a:spcPct val="100000"/>
              </a:lnSpc>
              <a:spcBef>
                <a:spcPts val="95"/>
              </a:spcBef>
            </a:pPr>
            <a:r>
              <a:rPr sz="1300" spc="-10" dirty="0">
                <a:solidFill>
                  <a:srgbClr val="575757"/>
                </a:solidFill>
                <a:latin typeface="Arial"/>
                <a:cs typeface="Arial"/>
              </a:rPr>
              <a:t>Subdirectora</a:t>
            </a:r>
            <a:r>
              <a:rPr sz="1300" spc="-15" dirty="0">
                <a:solidFill>
                  <a:srgbClr val="575757"/>
                </a:solidFill>
                <a:latin typeface="Arial"/>
                <a:cs typeface="Arial"/>
              </a:rPr>
              <a:t> </a:t>
            </a:r>
            <a:r>
              <a:rPr sz="1300" dirty="0">
                <a:solidFill>
                  <a:srgbClr val="575757"/>
                </a:solidFill>
                <a:latin typeface="Arial"/>
                <a:cs typeface="Arial"/>
              </a:rPr>
              <a:t>de</a:t>
            </a:r>
            <a:r>
              <a:rPr sz="1300" spc="-45" dirty="0">
                <a:solidFill>
                  <a:srgbClr val="575757"/>
                </a:solidFill>
                <a:latin typeface="Arial"/>
                <a:cs typeface="Arial"/>
              </a:rPr>
              <a:t> </a:t>
            </a:r>
            <a:r>
              <a:rPr sz="1300" spc="-10" dirty="0">
                <a:solidFill>
                  <a:srgbClr val="575757"/>
                </a:solidFill>
                <a:latin typeface="Arial"/>
                <a:cs typeface="Arial"/>
              </a:rPr>
              <a:t>Planeación</a:t>
            </a:r>
            <a:endParaRPr sz="1300">
              <a:latin typeface="Arial"/>
              <a:cs typeface="Arial"/>
            </a:endParaRPr>
          </a:p>
        </p:txBody>
      </p:sp>
      <p:sp>
        <p:nvSpPr>
          <p:cNvPr id="10" name="object 10"/>
          <p:cNvSpPr txBox="1"/>
          <p:nvPr/>
        </p:nvSpPr>
        <p:spPr>
          <a:xfrm>
            <a:off x="9370821" y="5106416"/>
            <a:ext cx="3413760" cy="414020"/>
          </a:xfrm>
          <a:prstGeom prst="rect">
            <a:avLst/>
          </a:prstGeom>
        </p:spPr>
        <p:txBody>
          <a:bodyPr vert="horz" wrap="square" lIns="0" tIns="24765" rIns="0" bIns="0" rtlCol="0">
            <a:spAutoFit/>
          </a:bodyPr>
          <a:lstStyle/>
          <a:p>
            <a:pPr marL="12700" marR="5080">
              <a:lnSpc>
                <a:spcPts val="1500"/>
              </a:lnSpc>
              <a:spcBef>
                <a:spcPts val="195"/>
              </a:spcBef>
            </a:pPr>
            <a:r>
              <a:rPr sz="1300" dirty="0">
                <a:solidFill>
                  <a:srgbClr val="575757"/>
                </a:solidFill>
                <a:latin typeface="Arial"/>
                <a:cs typeface="Arial"/>
              </a:rPr>
              <a:t>Subdirector</a:t>
            </a:r>
            <a:r>
              <a:rPr sz="1300" spc="30" dirty="0">
                <a:solidFill>
                  <a:srgbClr val="575757"/>
                </a:solidFill>
                <a:latin typeface="Arial"/>
                <a:cs typeface="Arial"/>
              </a:rPr>
              <a:t> </a:t>
            </a:r>
            <a:r>
              <a:rPr sz="1300" dirty="0">
                <a:solidFill>
                  <a:srgbClr val="575757"/>
                </a:solidFill>
                <a:latin typeface="Arial"/>
                <a:cs typeface="Arial"/>
              </a:rPr>
              <a:t>de</a:t>
            </a:r>
            <a:r>
              <a:rPr sz="1300" spc="5" dirty="0">
                <a:solidFill>
                  <a:srgbClr val="575757"/>
                </a:solidFill>
                <a:latin typeface="Arial"/>
                <a:cs typeface="Arial"/>
              </a:rPr>
              <a:t> </a:t>
            </a:r>
            <a:r>
              <a:rPr sz="1300" dirty="0">
                <a:solidFill>
                  <a:srgbClr val="575757"/>
                </a:solidFill>
                <a:latin typeface="Arial"/>
                <a:cs typeface="Arial"/>
              </a:rPr>
              <a:t>Patrimonio</a:t>
            </a:r>
            <a:r>
              <a:rPr sz="1300" spc="45" dirty="0">
                <a:solidFill>
                  <a:srgbClr val="575757"/>
                </a:solidFill>
                <a:latin typeface="Arial"/>
                <a:cs typeface="Arial"/>
              </a:rPr>
              <a:t> </a:t>
            </a:r>
            <a:r>
              <a:rPr sz="1300" dirty="0">
                <a:solidFill>
                  <a:srgbClr val="575757"/>
                </a:solidFill>
                <a:latin typeface="Arial"/>
                <a:cs typeface="Arial"/>
              </a:rPr>
              <a:t>y</a:t>
            </a:r>
            <a:r>
              <a:rPr sz="1300" spc="-5" dirty="0">
                <a:solidFill>
                  <a:srgbClr val="575757"/>
                </a:solidFill>
                <a:latin typeface="Arial"/>
                <a:cs typeface="Arial"/>
              </a:rPr>
              <a:t> </a:t>
            </a:r>
            <a:r>
              <a:rPr sz="1300" spc="-10" dirty="0">
                <a:solidFill>
                  <a:srgbClr val="575757"/>
                </a:solidFill>
                <a:latin typeface="Arial"/>
                <a:cs typeface="Arial"/>
              </a:rPr>
              <a:t>Fomento</a:t>
            </a:r>
            <a:r>
              <a:rPr sz="1300" spc="-135" dirty="0">
                <a:solidFill>
                  <a:srgbClr val="575757"/>
                </a:solidFill>
                <a:latin typeface="Arial"/>
                <a:cs typeface="Arial"/>
              </a:rPr>
              <a:t> </a:t>
            </a:r>
            <a:r>
              <a:rPr sz="1300" spc="-10" dirty="0">
                <a:solidFill>
                  <a:srgbClr val="575757"/>
                </a:solidFill>
                <a:latin typeface="Arial"/>
                <a:cs typeface="Arial"/>
              </a:rPr>
              <a:t>Artístico </a:t>
            </a:r>
            <a:r>
              <a:rPr sz="1300" dirty="0">
                <a:solidFill>
                  <a:srgbClr val="575757"/>
                </a:solidFill>
                <a:latin typeface="Arial"/>
                <a:cs typeface="Arial"/>
              </a:rPr>
              <a:t>y </a:t>
            </a:r>
            <a:r>
              <a:rPr sz="1300" spc="-10" dirty="0">
                <a:solidFill>
                  <a:srgbClr val="575757"/>
                </a:solidFill>
                <a:latin typeface="Arial"/>
                <a:cs typeface="Arial"/>
              </a:rPr>
              <a:t>Cultural</a:t>
            </a:r>
            <a:endParaRPr sz="1300">
              <a:latin typeface="Arial"/>
              <a:cs typeface="Arial"/>
            </a:endParaRPr>
          </a:p>
        </p:txBody>
      </p:sp>
      <p:sp>
        <p:nvSpPr>
          <p:cNvPr id="11" name="object 11"/>
          <p:cNvSpPr txBox="1"/>
          <p:nvPr/>
        </p:nvSpPr>
        <p:spPr>
          <a:xfrm>
            <a:off x="9393173" y="5990590"/>
            <a:ext cx="2895600" cy="223520"/>
          </a:xfrm>
          <a:prstGeom prst="rect">
            <a:avLst/>
          </a:prstGeom>
        </p:spPr>
        <p:txBody>
          <a:bodyPr vert="horz" wrap="square" lIns="0" tIns="12065" rIns="0" bIns="0" rtlCol="0">
            <a:spAutoFit/>
          </a:bodyPr>
          <a:lstStyle/>
          <a:p>
            <a:pPr marL="12700">
              <a:lnSpc>
                <a:spcPct val="100000"/>
              </a:lnSpc>
              <a:spcBef>
                <a:spcPts val="95"/>
              </a:spcBef>
            </a:pPr>
            <a:r>
              <a:rPr sz="1300" spc="-10" dirty="0">
                <a:solidFill>
                  <a:srgbClr val="575757"/>
                </a:solidFill>
                <a:latin typeface="Arial"/>
                <a:cs typeface="Arial"/>
              </a:rPr>
              <a:t>Subdirector</a:t>
            </a:r>
            <a:r>
              <a:rPr sz="1300" spc="-160" dirty="0">
                <a:solidFill>
                  <a:srgbClr val="575757"/>
                </a:solidFill>
                <a:latin typeface="Arial"/>
                <a:cs typeface="Arial"/>
              </a:rPr>
              <a:t> </a:t>
            </a:r>
            <a:r>
              <a:rPr sz="1300" dirty="0">
                <a:solidFill>
                  <a:srgbClr val="575757"/>
                </a:solidFill>
                <a:latin typeface="Arial"/>
                <a:cs typeface="Arial"/>
              </a:rPr>
              <a:t>Administrativo</a:t>
            </a:r>
            <a:r>
              <a:rPr sz="1300" spc="80" dirty="0">
                <a:solidFill>
                  <a:srgbClr val="575757"/>
                </a:solidFill>
                <a:latin typeface="Arial"/>
                <a:cs typeface="Arial"/>
              </a:rPr>
              <a:t> </a:t>
            </a:r>
            <a:r>
              <a:rPr sz="1300" dirty="0">
                <a:solidFill>
                  <a:srgbClr val="575757"/>
                </a:solidFill>
                <a:latin typeface="Arial"/>
                <a:cs typeface="Arial"/>
              </a:rPr>
              <a:t>y</a:t>
            </a:r>
            <a:r>
              <a:rPr sz="1300" spc="20" dirty="0">
                <a:solidFill>
                  <a:srgbClr val="575757"/>
                </a:solidFill>
                <a:latin typeface="Arial"/>
                <a:cs typeface="Arial"/>
              </a:rPr>
              <a:t> </a:t>
            </a:r>
            <a:r>
              <a:rPr sz="1300" spc="-10" dirty="0">
                <a:solidFill>
                  <a:srgbClr val="575757"/>
                </a:solidFill>
                <a:latin typeface="Arial"/>
                <a:cs typeface="Arial"/>
              </a:rPr>
              <a:t>Financiero</a:t>
            </a:r>
            <a:endParaRPr sz="1300">
              <a:latin typeface="Arial"/>
              <a:cs typeface="Arial"/>
            </a:endParaRPr>
          </a:p>
        </p:txBody>
      </p:sp>
      <p:sp>
        <p:nvSpPr>
          <p:cNvPr id="12" name="object 12"/>
          <p:cNvSpPr txBox="1"/>
          <p:nvPr/>
        </p:nvSpPr>
        <p:spPr>
          <a:xfrm>
            <a:off x="9677781" y="8113521"/>
            <a:ext cx="2162175" cy="1201420"/>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575757"/>
                </a:solidFill>
                <a:latin typeface="Arial"/>
                <a:cs typeface="Arial"/>
              </a:rPr>
              <a:t>©</a:t>
            </a:r>
            <a:r>
              <a:rPr sz="800" spc="5" dirty="0">
                <a:solidFill>
                  <a:srgbClr val="575757"/>
                </a:solidFill>
                <a:latin typeface="Arial"/>
                <a:cs typeface="Arial"/>
              </a:rPr>
              <a:t> </a:t>
            </a:r>
            <a:r>
              <a:rPr sz="800" spc="-10" dirty="0">
                <a:solidFill>
                  <a:srgbClr val="575757"/>
                </a:solidFill>
                <a:latin typeface="Arial"/>
                <a:cs typeface="Arial"/>
              </a:rPr>
              <a:t>Instituto</a:t>
            </a:r>
            <a:r>
              <a:rPr sz="800" spc="-30" dirty="0">
                <a:solidFill>
                  <a:srgbClr val="575757"/>
                </a:solidFill>
                <a:latin typeface="Arial"/>
                <a:cs typeface="Arial"/>
              </a:rPr>
              <a:t> </a:t>
            </a:r>
            <a:r>
              <a:rPr sz="800" dirty="0">
                <a:solidFill>
                  <a:srgbClr val="575757"/>
                </a:solidFill>
                <a:latin typeface="Arial"/>
                <a:cs typeface="Arial"/>
              </a:rPr>
              <a:t>de</a:t>
            </a:r>
            <a:r>
              <a:rPr sz="800" spc="5" dirty="0">
                <a:solidFill>
                  <a:srgbClr val="575757"/>
                </a:solidFill>
                <a:latin typeface="Arial"/>
                <a:cs typeface="Arial"/>
              </a:rPr>
              <a:t> </a:t>
            </a:r>
            <a:r>
              <a:rPr sz="800" spc="-10" dirty="0">
                <a:solidFill>
                  <a:srgbClr val="575757"/>
                </a:solidFill>
                <a:latin typeface="Arial"/>
                <a:cs typeface="Arial"/>
              </a:rPr>
              <a:t>Cultura</a:t>
            </a:r>
            <a:r>
              <a:rPr sz="800" spc="-30" dirty="0">
                <a:solidFill>
                  <a:srgbClr val="575757"/>
                </a:solidFill>
                <a:latin typeface="Arial"/>
                <a:cs typeface="Arial"/>
              </a:rPr>
              <a:t> </a:t>
            </a:r>
            <a:r>
              <a:rPr sz="800" dirty="0">
                <a:solidFill>
                  <a:srgbClr val="575757"/>
                </a:solidFill>
                <a:latin typeface="Arial"/>
                <a:cs typeface="Arial"/>
              </a:rPr>
              <a:t>y</a:t>
            </a:r>
            <a:r>
              <a:rPr sz="800" spc="15" dirty="0">
                <a:solidFill>
                  <a:srgbClr val="575757"/>
                </a:solidFill>
                <a:latin typeface="Arial"/>
                <a:cs typeface="Arial"/>
              </a:rPr>
              <a:t> </a:t>
            </a:r>
            <a:r>
              <a:rPr sz="800" dirty="0">
                <a:solidFill>
                  <a:srgbClr val="575757"/>
                </a:solidFill>
                <a:latin typeface="Arial"/>
                <a:cs typeface="Arial"/>
              </a:rPr>
              <a:t>Patrimonio</a:t>
            </a:r>
            <a:r>
              <a:rPr sz="800" spc="-15" dirty="0">
                <a:solidFill>
                  <a:srgbClr val="575757"/>
                </a:solidFill>
                <a:latin typeface="Arial"/>
                <a:cs typeface="Arial"/>
              </a:rPr>
              <a:t> </a:t>
            </a:r>
            <a:r>
              <a:rPr sz="800" dirty="0">
                <a:solidFill>
                  <a:srgbClr val="575757"/>
                </a:solidFill>
                <a:latin typeface="Arial"/>
                <a:cs typeface="Arial"/>
              </a:rPr>
              <a:t>de</a:t>
            </a:r>
            <a:r>
              <a:rPr sz="800" spc="-30" dirty="0">
                <a:solidFill>
                  <a:srgbClr val="575757"/>
                </a:solidFill>
                <a:latin typeface="Arial"/>
                <a:cs typeface="Arial"/>
              </a:rPr>
              <a:t> </a:t>
            </a:r>
            <a:r>
              <a:rPr sz="800" spc="-10" dirty="0">
                <a:solidFill>
                  <a:srgbClr val="575757"/>
                </a:solidFill>
                <a:latin typeface="Arial"/>
                <a:cs typeface="Arial"/>
              </a:rPr>
              <a:t>Antioquia</a:t>
            </a:r>
            <a:endParaRPr sz="800">
              <a:latin typeface="Arial"/>
              <a:cs typeface="Arial"/>
            </a:endParaRPr>
          </a:p>
          <a:p>
            <a:pPr>
              <a:lnSpc>
                <a:spcPct val="100000"/>
              </a:lnSpc>
              <a:spcBef>
                <a:spcPts val="220"/>
              </a:spcBef>
            </a:pPr>
            <a:endParaRPr sz="800">
              <a:latin typeface="Arial"/>
              <a:cs typeface="Arial"/>
            </a:endParaRPr>
          </a:p>
          <a:p>
            <a:pPr marL="12700">
              <a:lnSpc>
                <a:spcPct val="100000"/>
              </a:lnSpc>
              <a:spcBef>
                <a:spcPts val="5"/>
              </a:spcBef>
            </a:pPr>
            <a:r>
              <a:rPr sz="800" spc="-10" dirty="0">
                <a:solidFill>
                  <a:srgbClr val="575757"/>
                </a:solidFill>
                <a:latin typeface="Arial"/>
                <a:cs typeface="Arial"/>
              </a:rPr>
              <a:t>Carrera</a:t>
            </a:r>
            <a:r>
              <a:rPr sz="800" spc="-65" dirty="0">
                <a:solidFill>
                  <a:srgbClr val="575757"/>
                </a:solidFill>
                <a:latin typeface="Arial"/>
                <a:cs typeface="Arial"/>
              </a:rPr>
              <a:t> </a:t>
            </a:r>
            <a:r>
              <a:rPr sz="800" dirty="0">
                <a:solidFill>
                  <a:srgbClr val="575757"/>
                </a:solidFill>
                <a:latin typeface="Arial"/>
                <a:cs typeface="Arial"/>
              </a:rPr>
              <a:t>51</a:t>
            </a:r>
            <a:r>
              <a:rPr sz="800" spc="-25" dirty="0">
                <a:solidFill>
                  <a:srgbClr val="575757"/>
                </a:solidFill>
                <a:latin typeface="Arial"/>
                <a:cs typeface="Arial"/>
              </a:rPr>
              <a:t> </a:t>
            </a:r>
            <a:r>
              <a:rPr sz="800" dirty="0">
                <a:solidFill>
                  <a:srgbClr val="575757"/>
                </a:solidFill>
                <a:latin typeface="Arial"/>
                <a:cs typeface="Arial"/>
              </a:rPr>
              <a:t>#</a:t>
            </a:r>
            <a:r>
              <a:rPr sz="800" spc="-30" dirty="0">
                <a:solidFill>
                  <a:srgbClr val="575757"/>
                </a:solidFill>
                <a:latin typeface="Arial"/>
                <a:cs typeface="Arial"/>
              </a:rPr>
              <a:t> </a:t>
            </a:r>
            <a:r>
              <a:rPr sz="800" spc="-10" dirty="0">
                <a:solidFill>
                  <a:srgbClr val="575757"/>
                </a:solidFill>
                <a:latin typeface="Arial"/>
                <a:cs typeface="Arial"/>
              </a:rPr>
              <a:t>52-</a:t>
            </a:r>
            <a:r>
              <a:rPr sz="800" spc="-25" dirty="0">
                <a:solidFill>
                  <a:srgbClr val="575757"/>
                </a:solidFill>
                <a:latin typeface="Arial"/>
                <a:cs typeface="Arial"/>
              </a:rPr>
              <a:t>03.</a:t>
            </a:r>
            <a:endParaRPr sz="800">
              <a:latin typeface="Arial"/>
              <a:cs typeface="Arial"/>
            </a:endParaRPr>
          </a:p>
          <a:p>
            <a:pPr marL="12700">
              <a:lnSpc>
                <a:spcPct val="100000"/>
              </a:lnSpc>
              <a:spcBef>
                <a:spcPts val="755"/>
              </a:spcBef>
            </a:pPr>
            <a:r>
              <a:rPr sz="800" dirty="0">
                <a:solidFill>
                  <a:srgbClr val="575757"/>
                </a:solidFill>
                <a:latin typeface="Arial"/>
                <a:cs typeface="Arial"/>
              </a:rPr>
              <a:t>Palacio</a:t>
            </a:r>
            <a:r>
              <a:rPr sz="800" spc="-5" dirty="0">
                <a:solidFill>
                  <a:srgbClr val="575757"/>
                </a:solidFill>
                <a:latin typeface="Arial"/>
                <a:cs typeface="Arial"/>
              </a:rPr>
              <a:t> </a:t>
            </a:r>
            <a:r>
              <a:rPr sz="800" dirty="0">
                <a:solidFill>
                  <a:srgbClr val="575757"/>
                </a:solidFill>
                <a:latin typeface="Arial"/>
                <a:cs typeface="Arial"/>
              </a:rPr>
              <a:t>de la</a:t>
            </a:r>
            <a:r>
              <a:rPr sz="800" spc="5" dirty="0">
                <a:solidFill>
                  <a:srgbClr val="575757"/>
                </a:solidFill>
                <a:latin typeface="Arial"/>
                <a:cs typeface="Arial"/>
              </a:rPr>
              <a:t> </a:t>
            </a:r>
            <a:r>
              <a:rPr sz="800" spc="-10" dirty="0">
                <a:solidFill>
                  <a:srgbClr val="575757"/>
                </a:solidFill>
                <a:latin typeface="Arial"/>
                <a:cs typeface="Arial"/>
              </a:rPr>
              <a:t>Cultura</a:t>
            </a:r>
            <a:r>
              <a:rPr sz="800" spc="-35" dirty="0">
                <a:solidFill>
                  <a:srgbClr val="575757"/>
                </a:solidFill>
                <a:latin typeface="Arial"/>
                <a:cs typeface="Arial"/>
              </a:rPr>
              <a:t> </a:t>
            </a:r>
            <a:r>
              <a:rPr sz="800" dirty="0">
                <a:solidFill>
                  <a:srgbClr val="575757"/>
                </a:solidFill>
                <a:latin typeface="Arial"/>
                <a:cs typeface="Arial"/>
              </a:rPr>
              <a:t>Rafael</a:t>
            </a:r>
            <a:r>
              <a:rPr sz="800" spc="-20" dirty="0">
                <a:solidFill>
                  <a:srgbClr val="575757"/>
                </a:solidFill>
                <a:latin typeface="Arial"/>
                <a:cs typeface="Arial"/>
              </a:rPr>
              <a:t> </a:t>
            </a:r>
            <a:r>
              <a:rPr sz="800" spc="-10" dirty="0">
                <a:solidFill>
                  <a:srgbClr val="575757"/>
                </a:solidFill>
                <a:latin typeface="Arial"/>
                <a:cs typeface="Arial"/>
              </a:rPr>
              <a:t>Uribe</a:t>
            </a:r>
            <a:r>
              <a:rPr sz="800" spc="-45" dirty="0">
                <a:solidFill>
                  <a:srgbClr val="575757"/>
                </a:solidFill>
                <a:latin typeface="Arial"/>
                <a:cs typeface="Arial"/>
              </a:rPr>
              <a:t> </a:t>
            </a:r>
            <a:r>
              <a:rPr sz="800" spc="-10" dirty="0">
                <a:solidFill>
                  <a:srgbClr val="575757"/>
                </a:solidFill>
                <a:latin typeface="Arial"/>
                <a:cs typeface="Arial"/>
              </a:rPr>
              <a:t>Uribe.</a:t>
            </a:r>
            <a:endParaRPr sz="800">
              <a:latin typeface="Arial"/>
              <a:cs typeface="Arial"/>
            </a:endParaRPr>
          </a:p>
          <a:p>
            <a:pPr>
              <a:lnSpc>
                <a:spcPct val="100000"/>
              </a:lnSpc>
              <a:spcBef>
                <a:spcPts val="160"/>
              </a:spcBef>
            </a:pPr>
            <a:endParaRPr sz="800">
              <a:latin typeface="Arial"/>
              <a:cs typeface="Arial"/>
            </a:endParaRPr>
          </a:p>
          <a:p>
            <a:pPr marL="12700">
              <a:lnSpc>
                <a:spcPct val="100000"/>
              </a:lnSpc>
            </a:pPr>
            <a:r>
              <a:rPr sz="800" dirty="0">
                <a:solidFill>
                  <a:srgbClr val="575757"/>
                </a:solidFill>
                <a:latin typeface="Arial"/>
                <a:cs typeface="Arial"/>
              </a:rPr>
              <a:t>Medellín</a:t>
            </a:r>
            <a:r>
              <a:rPr sz="800" spc="-15" dirty="0">
                <a:solidFill>
                  <a:srgbClr val="575757"/>
                </a:solidFill>
                <a:latin typeface="Arial"/>
                <a:cs typeface="Arial"/>
              </a:rPr>
              <a:t> </a:t>
            </a:r>
            <a:r>
              <a:rPr sz="800" dirty="0">
                <a:solidFill>
                  <a:srgbClr val="575757"/>
                </a:solidFill>
                <a:latin typeface="Arial"/>
                <a:cs typeface="Arial"/>
              </a:rPr>
              <a:t>–</a:t>
            </a:r>
            <a:r>
              <a:rPr sz="800" spc="-50" dirty="0">
                <a:solidFill>
                  <a:srgbClr val="575757"/>
                </a:solidFill>
                <a:latin typeface="Arial"/>
                <a:cs typeface="Arial"/>
              </a:rPr>
              <a:t> </a:t>
            </a:r>
            <a:r>
              <a:rPr sz="800" spc="-10" dirty="0">
                <a:solidFill>
                  <a:srgbClr val="575757"/>
                </a:solidFill>
                <a:latin typeface="Arial"/>
                <a:cs typeface="Arial"/>
              </a:rPr>
              <a:t>Colombia</a:t>
            </a:r>
            <a:endParaRPr sz="800">
              <a:latin typeface="Arial"/>
              <a:cs typeface="Arial"/>
            </a:endParaRPr>
          </a:p>
          <a:p>
            <a:pPr>
              <a:lnSpc>
                <a:spcPct val="100000"/>
              </a:lnSpc>
              <a:spcBef>
                <a:spcPts val="555"/>
              </a:spcBef>
            </a:pPr>
            <a:endParaRPr sz="800">
              <a:latin typeface="Arial"/>
              <a:cs typeface="Arial"/>
            </a:endParaRPr>
          </a:p>
          <a:p>
            <a:pPr marL="12700">
              <a:lnSpc>
                <a:spcPct val="100000"/>
              </a:lnSpc>
            </a:pPr>
            <a:r>
              <a:rPr sz="800" dirty="0">
                <a:solidFill>
                  <a:srgbClr val="575757"/>
                </a:solidFill>
                <a:latin typeface="Arial"/>
                <a:cs typeface="Arial"/>
              </a:rPr>
              <a:t>Editado</a:t>
            </a:r>
            <a:r>
              <a:rPr sz="800" spc="-55" dirty="0">
                <a:solidFill>
                  <a:srgbClr val="575757"/>
                </a:solidFill>
                <a:latin typeface="Arial"/>
                <a:cs typeface="Arial"/>
              </a:rPr>
              <a:t> </a:t>
            </a:r>
            <a:r>
              <a:rPr sz="800" dirty="0">
                <a:solidFill>
                  <a:srgbClr val="575757"/>
                </a:solidFill>
                <a:latin typeface="Arial"/>
                <a:cs typeface="Arial"/>
              </a:rPr>
              <a:t>en</a:t>
            </a:r>
            <a:r>
              <a:rPr sz="800" spc="-55" dirty="0">
                <a:solidFill>
                  <a:srgbClr val="575757"/>
                </a:solidFill>
                <a:latin typeface="Arial"/>
                <a:cs typeface="Arial"/>
              </a:rPr>
              <a:t> </a:t>
            </a:r>
            <a:r>
              <a:rPr sz="800" spc="-10" dirty="0">
                <a:solidFill>
                  <a:srgbClr val="575757"/>
                </a:solidFill>
                <a:latin typeface="Arial"/>
                <a:cs typeface="Arial"/>
              </a:rPr>
              <a:t>Medellín</a:t>
            </a:r>
            <a:endParaRPr sz="800">
              <a:latin typeface="Arial"/>
              <a:cs typeface="Arial"/>
            </a:endParaRPr>
          </a:p>
        </p:txBody>
      </p:sp>
      <p:sp>
        <p:nvSpPr>
          <p:cNvPr id="13" name="object 13"/>
          <p:cNvSpPr txBox="1">
            <a:spLocks noGrp="1"/>
          </p:cNvSpPr>
          <p:nvPr>
            <p:ph type="title"/>
          </p:nvPr>
        </p:nvSpPr>
        <p:spPr>
          <a:xfrm>
            <a:off x="5615432" y="534162"/>
            <a:ext cx="9415145" cy="589280"/>
          </a:xfrm>
          <a:prstGeom prst="rect">
            <a:avLst/>
          </a:prstGeom>
        </p:spPr>
        <p:txBody>
          <a:bodyPr vert="horz" wrap="square" lIns="0" tIns="12065" rIns="0" bIns="0" rtlCol="0">
            <a:spAutoFit/>
          </a:bodyPr>
          <a:lstStyle/>
          <a:p>
            <a:pPr marL="12700">
              <a:lnSpc>
                <a:spcPct val="100000"/>
              </a:lnSpc>
              <a:spcBef>
                <a:spcPts val="95"/>
              </a:spcBef>
            </a:pPr>
            <a:r>
              <a:rPr sz="3700" dirty="0">
                <a:solidFill>
                  <a:srgbClr val="7D7D7D"/>
                </a:solidFill>
                <a:latin typeface="Verdana"/>
                <a:cs typeface="Verdana"/>
              </a:rPr>
              <a:t>INFORM</a:t>
            </a:r>
            <a:r>
              <a:rPr sz="3700" spc="-894" dirty="0">
                <a:solidFill>
                  <a:srgbClr val="7D7D7D"/>
                </a:solidFill>
                <a:latin typeface="Verdana"/>
                <a:cs typeface="Verdana"/>
              </a:rPr>
              <a:t> </a:t>
            </a:r>
            <a:r>
              <a:rPr sz="3700" dirty="0">
                <a:solidFill>
                  <a:srgbClr val="7D7D7D"/>
                </a:solidFill>
                <a:latin typeface="Verdana"/>
                <a:cs typeface="Verdana"/>
              </a:rPr>
              <a:t>E</a:t>
            </a:r>
            <a:r>
              <a:rPr sz="3700" spc="-215" dirty="0">
                <a:solidFill>
                  <a:srgbClr val="7D7D7D"/>
                </a:solidFill>
                <a:latin typeface="Verdana"/>
                <a:cs typeface="Verdana"/>
              </a:rPr>
              <a:t> </a:t>
            </a:r>
            <a:r>
              <a:rPr sz="3700" spc="55" dirty="0">
                <a:solidFill>
                  <a:srgbClr val="7D7D7D"/>
                </a:solidFill>
                <a:latin typeface="Verdana"/>
                <a:cs typeface="Verdana"/>
              </a:rPr>
              <a:t>DE</a:t>
            </a:r>
            <a:r>
              <a:rPr sz="3700" spc="-170" dirty="0">
                <a:solidFill>
                  <a:srgbClr val="7D7D7D"/>
                </a:solidFill>
                <a:latin typeface="Verdana"/>
                <a:cs typeface="Verdana"/>
              </a:rPr>
              <a:t> </a:t>
            </a:r>
            <a:r>
              <a:rPr sz="3700" b="1" spc="114" dirty="0">
                <a:solidFill>
                  <a:srgbClr val="1C5639"/>
                </a:solidFill>
                <a:latin typeface="Arial"/>
                <a:cs typeface="Arial"/>
              </a:rPr>
              <a:t>RENDICIÓN</a:t>
            </a:r>
            <a:r>
              <a:rPr sz="3700" b="1" spc="420" dirty="0">
                <a:solidFill>
                  <a:srgbClr val="1C5639"/>
                </a:solidFill>
                <a:latin typeface="Arial"/>
                <a:cs typeface="Arial"/>
              </a:rPr>
              <a:t> </a:t>
            </a:r>
            <a:r>
              <a:rPr sz="3700" b="1" spc="70" dirty="0">
                <a:solidFill>
                  <a:srgbClr val="1C5639"/>
                </a:solidFill>
                <a:latin typeface="Arial"/>
                <a:cs typeface="Arial"/>
              </a:rPr>
              <a:t>DE</a:t>
            </a:r>
            <a:r>
              <a:rPr sz="3700" b="1" spc="280" dirty="0">
                <a:solidFill>
                  <a:srgbClr val="1C5639"/>
                </a:solidFill>
                <a:latin typeface="Arial"/>
                <a:cs typeface="Arial"/>
              </a:rPr>
              <a:t> </a:t>
            </a:r>
            <a:r>
              <a:rPr sz="3700" b="1" spc="50" dirty="0">
                <a:solidFill>
                  <a:srgbClr val="1C5639"/>
                </a:solidFill>
                <a:latin typeface="Arial"/>
                <a:cs typeface="Arial"/>
              </a:rPr>
              <a:t>CUENTAS</a:t>
            </a:r>
            <a:endParaRPr sz="3700">
              <a:latin typeface="Arial"/>
              <a:cs typeface="Arial"/>
            </a:endParaRPr>
          </a:p>
        </p:txBody>
      </p:sp>
      <p:sp>
        <p:nvSpPr>
          <p:cNvPr id="14" name="object 14"/>
          <p:cNvSpPr txBox="1"/>
          <p:nvPr/>
        </p:nvSpPr>
        <p:spPr>
          <a:xfrm>
            <a:off x="6711442" y="1330274"/>
            <a:ext cx="7125970" cy="331470"/>
          </a:xfrm>
          <a:prstGeom prst="rect">
            <a:avLst/>
          </a:prstGeom>
        </p:spPr>
        <p:txBody>
          <a:bodyPr vert="horz" wrap="square" lIns="0" tIns="13335" rIns="0" bIns="0" rtlCol="0">
            <a:spAutoFit/>
          </a:bodyPr>
          <a:lstStyle/>
          <a:p>
            <a:pPr marL="12700">
              <a:lnSpc>
                <a:spcPct val="100000"/>
              </a:lnSpc>
              <a:spcBef>
                <a:spcPts val="105"/>
              </a:spcBef>
            </a:pPr>
            <a:r>
              <a:rPr sz="2000" spc="-65" dirty="0">
                <a:solidFill>
                  <a:srgbClr val="666666"/>
                </a:solidFill>
                <a:latin typeface="Verdana"/>
                <a:cs typeface="Verdana"/>
              </a:rPr>
              <a:t>INSTITUTO</a:t>
            </a:r>
            <a:r>
              <a:rPr sz="2000" spc="-265" dirty="0">
                <a:solidFill>
                  <a:srgbClr val="666666"/>
                </a:solidFill>
                <a:latin typeface="Verdana"/>
                <a:cs typeface="Verdana"/>
              </a:rPr>
              <a:t> </a:t>
            </a:r>
            <a:r>
              <a:rPr sz="2000" spc="45" dirty="0">
                <a:solidFill>
                  <a:srgbClr val="666666"/>
                </a:solidFill>
                <a:latin typeface="Verdana"/>
                <a:cs typeface="Verdana"/>
              </a:rPr>
              <a:t>DE</a:t>
            </a:r>
            <a:r>
              <a:rPr sz="2000" spc="-55" dirty="0">
                <a:solidFill>
                  <a:srgbClr val="666666"/>
                </a:solidFill>
                <a:latin typeface="Verdana"/>
                <a:cs typeface="Verdana"/>
              </a:rPr>
              <a:t> </a:t>
            </a:r>
            <a:r>
              <a:rPr sz="2000" dirty="0">
                <a:solidFill>
                  <a:srgbClr val="666666"/>
                </a:solidFill>
                <a:latin typeface="Verdana"/>
                <a:cs typeface="Verdana"/>
              </a:rPr>
              <a:t>CULTURA</a:t>
            </a:r>
            <a:r>
              <a:rPr sz="2000" spc="-114" dirty="0">
                <a:solidFill>
                  <a:srgbClr val="666666"/>
                </a:solidFill>
                <a:latin typeface="Verdana"/>
                <a:cs typeface="Verdana"/>
              </a:rPr>
              <a:t> </a:t>
            </a:r>
            <a:r>
              <a:rPr sz="2000" dirty="0">
                <a:solidFill>
                  <a:srgbClr val="666666"/>
                </a:solidFill>
                <a:latin typeface="Verdana"/>
                <a:cs typeface="Verdana"/>
              </a:rPr>
              <a:t>Y</a:t>
            </a:r>
            <a:r>
              <a:rPr sz="2000" spc="-160" dirty="0">
                <a:solidFill>
                  <a:srgbClr val="666666"/>
                </a:solidFill>
                <a:latin typeface="Verdana"/>
                <a:cs typeface="Verdana"/>
              </a:rPr>
              <a:t> </a:t>
            </a:r>
            <a:r>
              <a:rPr sz="2000" dirty="0">
                <a:solidFill>
                  <a:srgbClr val="666666"/>
                </a:solidFill>
                <a:latin typeface="Verdana"/>
                <a:cs typeface="Verdana"/>
              </a:rPr>
              <a:t>PATRIMONIO</a:t>
            </a:r>
            <a:r>
              <a:rPr sz="2000" spc="-145" dirty="0">
                <a:solidFill>
                  <a:srgbClr val="666666"/>
                </a:solidFill>
                <a:latin typeface="Verdana"/>
                <a:cs typeface="Verdana"/>
              </a:rPr>
              <a:t> </a:t>
            </a:r>
            <a:r>
              <a:rPr sz="2000" spc="45" dirty="0">
                <a:solidFill>
                  <a:srgbClr val="666666"/>
                </a:solidFill>
                <a:latin typeface="Verdana"/>
                <a:cs typeface="Verdana"/>
              </a:rPr>
              <a:t>DE</a:t>
            </a:r>
            <a:r>
              <a:rPr sz="2000" spc="-45" dirty="0">
                <a:solidFill>
                  <a:srgbClr val="666666"/>
                </a:solidFill>
                <a:latin typeface="Verdana"/>
                <a:cs typeface="Verdana"/>
              </a:rPr>
              <a:t> </a:t>
            </a:r>
            <a:r>
              <a:rPr sz="2000" spc="-10" dirty="0">
                <a:solidFill>
                  <a:srgbClr val="666666"/>
                </a:solidFill>
                <a:latin typeface="Verdana"/>
                <a:cs typeface="Verdana"/>
              </a:rPr>
              <a:t>ANTIOQUIA</a:t>
            </a:r>
            <a:endParaRPr sz="2000">
              <a:latin typeface="Verdana"/>
              <a:cs typeface="Verdana"/>
            </a:endParaRPr>
          </a:p>
        </p:txBody>
      </p:sp>
      <p:grpSp>
        <p:nvGrpSpPr>
          <p:cNvPr id="15" name="object 15"/>
          <p:cNvGrpSpPr/>
          <p:nvPr/>
        </p:nvGrpSpPr>
        <p:grpSpPr>
          <a:xfrm>
            <a:off x="17980" y="8870"/>
            <a:ext cx="3512185" cy="10275570"/>
            <a:chOff x="17980" y="8870"/>
            <a:chExt cx="3512185" cy="10275570"/>
          </a:xfrm>
        </p:grpSpPr>
        <p:sp>
          <p:nvSpPr>
            <p:cNvPr id="16" name="object 16"/>
            <p:cNvSpPr/>
            <p:nvPr/>
          </p:nvSpPr>
          <p:spPr>
            <a:xfrm>
              <a:off x="17980" y="8870"/>
              <a:ext cx="3086100" cy="10269220"/>
            </a:xfrm>
            <a:custGeom>
              <a:avLst/>
              <a:gdLst/>
              <a:ahLst/>
              <a:cxnLst/>
              <a:rect l="l" t="t" r="r" b="b"/>
              <a:pathLst>
                <a:path w="3086100" h="10269220">
                  <a:moveTo>
                    <a:pt x="3086100" y="0"/>
                  </a:moveTo>
                  <a:lnTo>
                    <a:pt x="0" y="0"/>
                  </a:lnTo>
                  <a:lnTo>
                    <a:pt x="0" y="10269220"/>
                  </a:lnTo>
                  <a:lnTo>
                    <a:pt x="3086100" y="10269220"/>
                  </a:lnTo>
                  <a:lnTo>
                    <a:pt x="3086100" y="0"/>
                  </a:lnTo>
                  <a:close/>
                </a:path>
              </a:pathLst>
            </a:custGeom>
            <a:solidFill>
              <a:srgbClr val="1C5639"/>
            </a:solidFill>
          </p:spPr>
          <p:txBody>
            <a:bodyPr wrap="square" lIns="0" tIns="0" rIns="0" bIns="0" rtlCol="0"/>
            <a:lstStyle/>
            <a:p>
              <a:endParaRPr/>
            </a:p>
          </p:txBody>
        </p:sp>
        <p:pic>
          <p:nvPicPr>
            <p:cNvPr id="17" name="object 17"/>
            <p:cNvPicPr/>
            <p:nvPr/>
          </p:nvPicPr>
          <p:blipFill>
            <a:blip r:embed="rId3" cstate="print"/>
            <a:stretch>
              <a:fillRect/>
            </a:stretch>
          </p:blipFill>
          <p:spPr>
            <a:xfrm>
              <a:off x="268224" y="7339581"/>
              <a:ext cx="3261360" cy="2944367"/>
            </a:xfrm>
            <a:prstGeom prst="rect">
              <a:avLst/>
            </a:prstGeom>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08" y="1448815"/>
            <a:ext cx="1414780" cy="81280"/>
          </a:xfrm>
          <a:custGeom>
            <a:avLst/>
            <a:gdLst/>
            <a:ahLst/>
            <a:cxnLst/>
            <a:rect l="l" t="t" r="r" b="b"/>
            <a:pathLst>
              <a:path w="1414780" h="81280">
                <a:moveTo>
                  <a:pt x="1414272" y="0"/>
                </a:moveTo>
                <a:lnTo>
                  <a:pt x="1216152" y="0"/>
                </a:lnTo>
                <a:lnTo>
                  <a:pt x="0" y="0"/>
                </a:lnTo>
                <a:lnTo>
                  <a:pt x="0" y="80772"/>
                </a:lnTo>
                <a:lnTo>
                  <a:pt x="1216152" y="80772"/>
                </a:lnTo>
                <a:lnTo>
                  <a:pt x="1414272" y="80772"/>
                </a:lnTo>
                <a:lnTo>
                  <a:pt x="1414272" y="0"/>
                </a:lnTo>
                <a:close/>
              </a:path>
            </a:pathLst>
          </a:custGeom>
          <a:solidFill>
            <a:srgbClr val="82CE00"/>
          </a:solidFill>
        </p:spPr>
        <p:txBody>
          <a:bodyPr wrap="square" lIns="0" tIns="0" rIns="0" bIns="0" rtlCol="0"/>
          <a:lstStyle/>
          <a:p>
            <a:endParaRPr/>
          </a:p>
        </p:txBody>
      </p:sp>
      <p:sp>
        <p:nvSpPr>
          <p:cNvPr id="3" name="object 3"/>
          <p:cNvSpPr txBox="1">
            <a:spLocks noGrp="1"/>
          </p:cNvSpPr>
          <p:nvPr>
            <p:ph type="title"/>
          </p:nvPr>
        </p:nvSpPr>
        <p:spPr>
          <a:xfrm>
            <a:off x="1203147" y="907541"/>
            <a:ext cx="5340985" cy="635000"/>
          </a:xfrm>
          <a:prstGeom prst="rect">
            <a:avLst/>
          </a:prstGeom>
        </p:spPr>
        <p:txBody>
          <a:bodyPr vert="horz" wrap="square" lIns="0" tIns="12065" rIns="0" bIns="0" rtlCol="0">
            <a:spAutoFit/>
          </a:bodyPr>
          <a:lstStyle/>
          <a:p>
            <a:pPr marL="12700">
              <a:lnSpc>
                <a:spcPct val="100000"/>
              </a:lnSpc>
              <a:spcBef>
                <a:spcPts val="95"/>
              </a:spcBef>
            </a:pPr>
            <a:r>
              <a:rPr sz="6000" b="1" spc="120" baseline="-2083" dirty="0">
                <a:solidFill>
                  <a:srgbClr val="00632C"/>
                </a:solidFill>
                <a:latin typeface="Arial"/>
                <a:cs typeface="Arial"/>
              </a:rPr>
              <a:t>1</a:t>
            </a:r>
            <a:r>
              <a:rPr sz="2100" b="1" spc="80" dirty="0">
                <a:solidFill>
                  <a:srgbClr val="000000"/>
                </a:solidFill>
                <a:latin typeface="Arial"/>
                <a:cs typeface="Arial"/>
              </a:rPr>
              <a:t>INFORM</a:t>
            </a:r>
            <a:r>
              <a:rPr sz="2100" b="1" spc="-265" dirty="0">
                <a:solidFill>
                  <a:srgbClr val="000000"/>
                </a:solidFill>
                <a:latin typeface="Arial"/>
                <a:cs typeface="Arial"/>
              </a:rPr>
              <a:t> </a:t>
            </a:r>
            <a:r>
              <a:rPr sz="2100" b="1" dirty="0">
                <a:solidFill>
                  <a:srgbClr val="000000"/>
                </a:solidFill>
                <a:latin typeface="Arial"/>
                <a:cs typeface="Arial"/>
              </a:rPr>
              <a:t>E</a:t>
            </a:r>
            <a:r>
              <a:rPr sz="2100" b="1" spc="120" dirty="0">
                <a:solidFill>
                  <a:srgbClr val="000000"/>
                </a:solidFill>
                <a:latin typeface="Arial"/>
                <a:cs typeface="Arial"/>
              </a:rPr>
              <a:t> </a:t>
            </a:r>
            <a:r>
              <a:rPr sz="2100" b="1" spc="114" dirty="0">
                <a:solidFill>
                  <a:srgbClr val="000000"/>
                </a:solidFill>
                <a:latin typeface="Arial"/>
                <a:cs typeface="Arial"/>
              </a:rPr>
              <a:t>DE</a:t>
            </a:r>
            <a:r>
              <a:rPr sz="2100" b="1" spc="110" dirty="0">
                <a:solidFill>
                  <a:srgbClr val="000000"/>
                </a:solidFill>
                <a:latin typeface="Arial"/>
                <a:cs typeface="Arial"/>
              </a:rPr>
              <a:t> </a:t>
            </a:r>
            <a:r>
              <a:rPr sz="2100" b="1" dirty="0">
                <a:solidFill>
                  <a:srgbClr val="00632C"/>
                </a:solidFill>
                <a:latin typeface="Arial"/>
                <a:cs typeface="Arial"/>
              </a:rPr>
              <a:t>GESTIÓN</a:t>
            </a:r>
            <a:r>
              <a:rPr sz="2100" b="1" spc="335" dirty="0">
                <a:solidFill>
                  <a:srgbClr val="00632C"/>
                </a:solidFill>
                <a:latin typeface="Arial"/>
                <a:cs typeface="Arial"/>
              </a:rPr>
              <a:t> </a:t>
            </a:r>
            <a:r>
              <a:rPr sz="2100" b="1" spc="85" dirty="0">
                <a:solidFill>
                  <a:srgbClr val="00632C"/>
                </a:solidFill>
                <a:latin typeface="Arial"/>
                <a:cs typeface="Arial"/>
              </a:rPr>
              <a:t>FINANCIERA</a:t>
            </a:r>
            <a:endParaRPr sz="2100">
              <a:latin typeface="Arial"/>
              <a:cs typeface="Arial"/>
            </a:endParaRPr>
          </a:p>
        </p:txBody>
      </p:sp>
      <p:grpSp>
        <p:nvGrpSpPr>
          <p:cNvPr id="4" name="object 4"/>
          <p:cNvGrpSpPr/>
          <p:nvPr/>
        </p:nvGrpSpPr>
        <p:grpSpPr>
          <a:xfrm>
            <a:off x="15201900" y="-3"/>
            <a:ext cx="3086100" cy="10287000"/>
            <a:chOff x="15201900" y="-3"/>
            <a:chExt cx="3086100" cy="10287000"/>
          </a:xfrm>
        </p:grpSpPr>
        <p:sp>
          <p:nvSpPr>
            <p:cNvPr id="5" name="object 5"/>
            <p:cNvSpPr/>
            <p:nvPr/>
          </p:nvSpPr>
          <p:spPr>
            <a:xfrm>
              <a:off x="15201900" y="-3"/>
              <a:ext cx="3086100" cy="10287000"/>
            </a:xfrm>
            <a:custGeom>
              <a:avLst/>
              <a:gdLst/>
              <a:ahLst/>
              <a:cxnLst/>
              <a:rect l="l" t="t" r="r" b="b"/>
              <a:pathLst>
                <a:path w="3086100" h="10287000">
                  <a:moveTo>
                    <a:pt x="3086100" y="0"/>
                  </a:moveTo>
                  <a:lnTo>
                    <a:pt x="0" y="0"/>
                  </a:lnTo>
                  <a:lnTo>
                    <a:pt x="0" y="10287000"/>
                  </a:lnTo>
                  <a:lnTo>
                    <a:pt x="3086100" y="10287000"/>
                  </a:lnTo>
                  <a:lnTo>
                    <a:pt x="3086100" y="0"/>
                  </a:lnTo>
                  <a:close/>
                </a:path>
              </a:pathLst>
            </a:custGeom>
            <a:solidFill>
              <a:srgbClr val="1C5639"/>
            </a:solidFill>
          </p:spPr>
          <p:txBody>
            <a:bodyPr wrap="square" lIns="0" tIns="0" rIns="0" bIns="0" rtlCol="0"/>
            <a:lstStyle/>
            <a:p>
              <a:endParaRPr/>
            </a:p>
          </p:txBody>
        </p:sp>
        <p:pic>
          <p:nvPicPr>
            <p:cNvPr id="6" name="object 6"/>
            <p:cNvPicPr/>
            <p:nvPr/>
          </p:nvPicPr>
          <p:blipFill>
            <a:blip r:embed="rId2" cstate="print"/>
            <a:stretch>
              <a:fillRect/>
            </a:stretch>
          </p:blipFill>
          <p:spPr>
            <a:xfrm>
              <a:off x="16197072" y="0"/>
              <a:ext cx="2090928" cy="2359152"/>
            </a:xfrm>
            <a:prstGeom prst="rect">
              <a:avLst/>
            </a:prstGeom>
          </p:spPr>
        </p:pic>
      </p:grpSp>
      <p:pic>
        <p:nvPicPr>
          <p:cNvPr id="7" name="object 7"/>
          <p:cNvPicPr/>
          <p:nvPr/>
        </p:nvPicPr>
        <p:blipFill>
          <a:blip r:embed="rId3" cstate="print"/>
          <a:stretch>
            <a:fillRect/>
          </a:stretch>
        </p:blipFill>
        <p:spPr>
          <a:xfrm>
            <a:off x="6314806" y="9203878"/>
            <a:ext cx="2398611" cy="870673"/>
          </a:xfrm>
          <a:prstGeom prst="rect">
            <a:avLst/>
          </a:prstGeom>
        </p:spPr>
      </p:pic>
      <p:pic>
        <p:nvPicPr>
          <p:cNvPr id="8" name="object 8"/>
          <p:cNvPicPr/>
          <p:nvPr/>
        </p:nvPicPr>
        <p:blipFill>
          <a:blip r:embed="rId4" cstate="print"/>
          <a:stretch>
            <a:fillRect/>
          </a:stretch>
        </p:blipFill>
        <p:spPr>
          <a:xfrm>
            <a:off x="12266803" y="1340763"/>
            <a:ext cx="1537190" cy="952785"/>
          </a:xfrm>
          <a:prstGeom prst="rect">
            <a:avLst/>
          </a:prstGeom>
        </p:spPr>
      </p:pic>
      <p:sp>
        <p:nvSpPr>
          <p:cNvPr id="9" name="object 9"/>
          <p:cNvSpPr txBox="1"/>
          <p:nvPr/>
        </p:nvSpPr>
        <p:spPr>
          <a:xfrm>
            <a:off x="1097686" y="1892553"/>
            <a:ext cx="11454765" cy="2239645"/>
          </a:xfrm>
          <a:prstGeom prst="rect">
            <a:avLst/>
          </a:prstGeom>
        </p:spPr>
        <p:txBody>
          <a:bodyPr vert="horz" wrap="square" lIns="0" tIns="12065" rIns="0" bIns="0" rtlCol="0">
            <a:spAutoFit/>
          </a:bodyPr>
          <a:lstStyle/>
          <a:p>
            <a:pPr marL="5124450" marR="995044" indent="-3440429">
              <a:lnSpc>
                <a:spcPct val="100000"/>
              </a:lnSpc>
              <a:spcBef>
                <a:spcPts val="95"/>
              </a:spcBef>
            </a:pPr>
            <a:r>
              <a:rPr sz="2800" b="1" spc="-75" dirty="0">
                <a:solidFill>
                  <a:srgbClr val="00632C"/>
                </a:solidFill>
                <a:latin typeface="Calibri"/>
                <a:cs typeface="Calibri"/>
              </a:rPr>
              <a:t>EJECUCIÓN</a:t>
            </a:r>
            <a:r>
              <a:rPr sz="2800" b="1" spc="-195" dirty="0">
                <a:solidFill>
                  <a:srgbClr val="00632C"/>
                </a:solidFill>
                <a:latin typeface="Calibri"/>
                <a:cs typeface="Calibri"/>
              </a:rPr>
              <a:t> </a:t>
            </a:r>
            <a:r>
              <a:rPr sz="2800" b="1" spc="-40" dirty="0">
                <a:solidFill>
                  <a:srgbClr val="00632C"/>
                </a:solidFill>
                <a:latin typeface="Calibri"/>
                <a:cs typeface="Calibri"/>
              </a:rPr>
              <a:t>PRESUPUESTAL</a:t>
            </a:r>
            <a:r>
              <a:rPr sz="2800" b="1" spc="50" dirty="0">
                <a:solidFill>
                  <a:srgbClr val="00632C"/>
                </a:solidFill>
                <a:latin typeface="Calibri"/>
                <a:cs typeface="Calibri"/>
              </a:rPr>
              <a:t> </a:t>
            </a:r>
            <a:r>
              <a:rPr sz="2800" b="1" spc="-70" dirty="0">
                <a:solidFill>
                  <a:srgbClr val="585858"/>
                </a:solidFill>
                <a:latin typeface="Calibri"/>
                <a:cs typeface="Calibri"/>
              </a:rPr>
              <a:t>RECURSOS</a:t>
            </a:r>
            <a:r>
              <a:rPr sz="2800" b="1" spc="-235" dirty="0">
                <a:solidFill>
                  <a:srgbClr val="585858"/>
                </a:solidFill>
                <a:latin typeface="Calibri"/>
                <a:cs typeface="Calibri"/>
              </a:rPr>
              <a:t> </a:t>
            </a:r>
            <a:r>
              <a:rPr sz="2800" b="1" spc="-20" dirty="0">
                <a:solidFill>
                  <a:srgbClr val="585858"/>
                </a:solidFill>
                <a:latin typeface="Calibri"/>
                <a:cs typeface="Calibri"/>
              </a:rPr>
              <a:t>DEL</a:t>
            </a:r>
            <a:r>
              <a:rPr sz="2800" b="1" spc="-229" dirty="0">
                <a:solidFill>
                  <a:srgbClr val="585858"/>
                </a:solidFill>
                <a:latin typeface="Calibri"/>
                <a:cs typeface="Calibri"/>
              </a:rPr>
              <a:t> </a:t>
            </a:r>
            <a:r>
              <a:rPr sz="2800" b="1" spc="-55" dirty="0">
                <a:solidFill>
                  <a:srgbClr val="585858"/>
                </a:solidFill>
                <a:latin typeface="Calibri"/>
                <a:cs typeface="Calibri"/>
              </a:rPr>
              <a:t>SISTEMA</a:t>
            </a:r>
            <a:r>
              <a:rPr sz="2800" b="1" spc="-215" dirty="0">
                <a:solidFill>
                  <a:srgbClr val="585858"/>
                </a:solidFill>
                <a:latin typeface="Calibri"/>
                <a:cs typeface="Calibri"/>
              </a:rPr>
              <a:t> </a:t>
            </a:r>
            <a:r>
              <a:rPr sz="2800" b="1" spc="-10" dirty="0">
                <a:solidFill>
                  <a:srgbClr val="585858"/>
                </a:solidFill>
                <a:latin typeface="Calibri"/>
                <a:cs typeface="Calibri"/>
              </a:rPr>
              <a:t>GENERAL </a:t>
            </a:r>
            <a:r>
              <a:rPr sz="2800" b="1" dirty="0">
                <a:solidFill>
                  <a:srgbClr val="585858"/>
                </a:solidFill>
                <a:latin typeface="Calibri"/>
                <a:cs typeface="Calibri"/>
              </a:rPr>
              <a:t>DE</a:t>
            </a:r>
            <a:r>
              <a:rPr sz="2800" b="1" spc="-125" dirty="0">
                <a:solidFill>
                  <a:srgbClr val="585858"/>
                </a:solidFill>
                <a:latin typeface="Calibri"/>
                <a:cs typeface="Calibri"/>
              </a:rPr>
              <a:t> </a:t>
            </a:r>
            <a:r>
              <a:rPr sz="2800" b="1" spc="-10" dirty="0">
                <a:solidFill>
                  <a:srgbClr val="585858"/>
                </a:solidFill>
                <a:latin typeface="Calibri"/>
                <a:cs typeface="Calibri"/>
              </a:rPr>
              <a:t>REGALÍAS</a:t>
            </a:r>
            <a:endParaRPr sz="2800" dirty="0">
              <a:latin typeface="Calibri"/>
              <a:cs typeface="Calibri"/>
            </a:endParaRPr>
          </a:p>
          <a:p>
            <a:pPr marL="12700" marR="5080" algn="just">
              <a:lnSpc>
                <a:spcPct val="100000"/>
              </a:lnSpc>
              <a:spcBef>
                <a:spcPts val="2070"/>
              </a:spcBef>
            </a:pPr>
            <a:r>
              <a:rPr sz="2400" dirty="0">
                <a:latin typeface="Trebuchet MS"/>
                <a:cs typeface="Trebuchet MS"/>
              </a:rPr>
              <a:t>Ejecución</a:t>
            </a:r>
            <a:r>
              <a:rPr sz="2400" spc="80" dirty="0">
                <a:latin typeface="Trebuchet MS"/>
                <a:cs typeface="Trebuchet MS"/>
              </a:rPr>
              <a:t> </a:t>
            </a:r>
            <a:r>
              <a:rPr sz="2400" dirty="0">
                <a:latin typeface="Trebuchet MS"/>
                <a:cs typeface="Trebuchet MS"/>
              </a:rPr>
              <a:t>de</a:t>
            </a:r>
            <a:r>
              <a:rPr sz="2400" spc="75" dirty="0">
                <a:latin typeface="Trebuchet MS"/>
                <a:cs typeface="Trebuchet MS"/>
              </a:rPr>
              <a:t> </a:t>
            </a:r>
            <a:r>
              <a:rPr sz="2400" dirty="0">
                <a:latin typeface="Trebuchet MS"/>
                <a:cs typeface="Trebuchet MS"/>
              </a:rPr>
              <a:t>recursos</a:t>
            </a:r>
            <a:r>
              <a:rPr sz="2400" spc="75" dirty="0">
                <a:latin typeface="Trebuchet MS"/>
                <a:cs typeface="Trebuchet MS"/>
              </a:rPr>
              <a:t> </a:t>
            </a:r>
            <a:r>
              <a:rPr sz="2400" dirty="0">
                <a:latin typeface="Trebuchet MS"/>
                <a:cs typeface="Trebuchet MS"/>
              </a:rPr>
              <a:t>del</a:t>
            </a:r>
            <a:r>
              <a:rPr sz="2400" spc="75" dirty="0">
                <a:latin typeface="Trebuchet MS"/>
                <a:cs typeface="Trebuchet MS"/>
              </a:rPr>
              <a:t> </a:t>
            </a:r>
            <a:r>
              <a:rPr sz="2400" spc="110" dirty="0">
                <a:latin typeface="Trebuchet MS"/>
                <a:cs typeface="Trebuchet MS"/>
              </a:rPr>
              <a:t>SGR</a:t>
            </a:r>
            <a:r>
              <a:rPr sz="2400" spc="55" dirty="0">
                <a:latin typeface="Trebuchet MS"/>
                <a:cs typeface="Trebuchet MS"/>
              </a:rPr>
              <a:t> </a:t>
            </a:r>
            <a:r>
              <a:rPr sz="2400" spc="50" dirty="0">
                <a:latin typeface="Trebuchet MS"/>
                <a:cs typeface="Trebuchet MS"/>
              </a:rPr>
              <a:t>con</a:t>
            </a:r>
            <a:r>
              <a:rPr sz="2400" spc="65" dirty="0">
                <a:latin typeface="Trebuchet MS"/>
                <a:cs typeface="Trebuchet MS"/>
              </a:rPr>
              <a:t> </a:t>
            </a:r>
            <a:r>
              <a:rPr sz="2400" dirty="0">
                <a:latin typeface="Trebuchet MS"/>
                <a:cs typeface="Trebuchet MS"/>
              </a:rPr>
              <a:t>corte</a:t>
            </a:r>
            <a:r>
              <a:rPr sz="2400" spc="85" dirty="0">
                <a:latin typeface="Trebuchet MS"/>
                <a:cs typeface="Trebuchet MS"/>
              </a:rPr>
              <a:t> </a:t>
            </a:r>
            <a:r>
              <a:rPr sz="2400" dirty="0">
                <a:latin typeface="Trebuchet MS"/>
                <a:cs typeface="Trebuchet MS"/>
              </a:rPr>
              <a:t>al</a:t>
            </a:r>
            <a:r>
              <a:rPr sz="2400" spc="80" dirty="0">
                <a:latin typeface="Trebuchet MS"/>
                <a:cs typeface="Trebuchet MS"/>
              </a:rPr>
              <a:t> </a:t>
            </a:r>
            <a:r>
              <a:rPr sz="2400" spc="110" dirty="0">
                <a:latin typeface="Trebuchet MS"/>
                <a:cs typeface="Trebuchet MS"/>
              </a:rPr>
              <a:t>mes</a:t>
            </a:r>
            <a:r>
              <a:rPr sz="2400" spc="65" dirty="0">
                <a:latin typeface="Trebuchet MS"/>
                <a:cs typeface="Trebuchet MS"/>
              </a:rPr>
              <a:t> </a:t>
            </a:r>
            <a:r>
              <a:rPr sz="2400" dirty="0">
                <a:latin typeface="Trebuchet MS"/>
                <a:cs typeface="Trebuchet MS"/>
              </a:rPr>
              <a:t>de</a:t>
            </a:r>
            <a:r>
              <a:rPr sz="2400" spc="60" dirty="0">
                <a:latin typeface="Trebuchet MS"/>
                <a:cs typeface="Trebuchet MS"/>
              </a:rPr>
              <a:t> </a:t>
            </a:r>
            <a:r>
              <a:rPr lang="es-CO" sz="2400" spc="60" dirty="0">
                <a:solidFill>
                  <a:schemeClr val="tx1"/>
                </a:solidFill>
                <a:latin typeface="Trebuchet MS"/>
                <a:cs typeface="Trebuchet MS"/>
              </a:rPr>
              <a:t>Noviembre</a:t>
            </a:r>
            <a:r>
              <a:rPr sz="2400" spc="70" dirty="0">
                <a:latin typeface="Trebuchet MS"/>
                <a:cs typeface="Trebuchet MS"/>
              </a:rPr>
              <a:t> </a:t>
            </a:r>
            <a:r>
              <a:rPr sz="2400" dirty="0">
                <a:latin typeface="Trebuchet MS"/>
                <a:cs typeface="Trebuchet MS"/>
              </a:rPr>
              <a:t>de</a:t>
            </a:r>
            <a:r>
              <a:rPr sz="2400" spc="80" dirty="0">
                <a:latin typeface="Trebuchet MS"/>
                <a:cs typeface="Trebuchet MS"/>
              </a:rPr>
              <a:t> </a:t>
            </a:r>
            <a:r>
              <a:rPr sz="2400" dirty="0">
                <a:latin typeface="Trebuchet MS"/>
                <a:cs typeface="Trebuchet MS"/>
              </a:rPr>
              <a:t>2024,</a:t>
            </a:r>
            <a:r>
              <a:rPr sz="2400" spc="70" dirty="0">
                <a:latin typeface="Trebuchet MS"/>
                <a:cs typeface="Trebuchet MS"/>
              </a:rPr>
              <a:t> </a:t>
            </a:r>
            <a:r>
              <a:rPr sz="2400" dirty="0">
                <a:latin typeface="Trebuchet MS"/>
                <a:cs typeface="Trebuchet MS"/>
              </a:rPr>
              <a:t>del</a:t>
            </a:r>
            <a:r>
              <a:rPr sz="2400" spc="90" dirty="0">
                <a:latin typeface="Trebuchet MS"/>
                <a:cs typeface="Trebuchet MS"/>
              </a:rPr>
              <a:t> </a:t>
            </a:r>
            <a:r>
              <a:rPr sz="2400" spc="-10" dirty="0">
                <a:latin typeface="Trebuchet MS"/>
                <a:cs typeface="Trebuchet MS"/>
              </a:rPr>
              <a:t>proyecto </a:t>
            </a:r>
            <a:r>
              <a:rPr sz="2400" spc="-60" dirty="0">
                <a:latin typeface="Trebuchet MS"/>
                <a:cs typeface="Trebuchet MS"/>
              </a:rPr>
              <a:t>“Fortalecimiento</a:t>
            </a:r>
            <a:r>
              <a:rPr sz="2400" spc="-75" dirty="0">
                <a:latin typeface="Trebuchet MS"/>
                <a:cs typeface="Trebuchet MS"/>
              </a:rPr>
              <a:t> </a:t>
            </a:r>
            <a:r>
              <a:rPr sz="2400" dirty="0">
                <a:latin typeface="Trebuchet MS"/>
                <a:cs typeface="Trebuchet MS"/>
              </a:rPr>
              <a:t>de</a:t>
            </a:r>
            <a:r>
              <a:rPr sz="2400" spc="-95" dirty="0">
                <a:latin typeface="Trebuchet MS"/>
                <a:cs typeface="Trebuchet MS"/>
              </a:rPr>
              <a:t> </a:t>
            </a:r>
            <a:r>
              <a:rPr sz="2400" spc="65" dirty="0">
                <a:latin typeface="Trebuchet MS"/>
                <a:cs typeface="Trebuchet MS"/>
              </a:rPr>
              <a:t>procesos</a:t>
            </a:r>
            <a:r>
              <a:rPr sz="2400" spc="-95" dirty="0">
                <a:latin typeface="Trebuchet MS"/>
                <a:cs typeface="Trebuchet MS"/>
              </a:rPr>
              <a:t> </a:t>
            </a:r>
            <a:r>
              <a:rPr sz="2400" dirty="0">
                <a:latin typeface="Trebuchet MS"/>
                <a:cs typeface="Trebuchet MS"/>
              </a:rPr>
              <a:t>artísticos</a:t>
            </a:r>
            <a:r>
              <a:rPr sz="2400" spc="-85" dirty="0">
                <a:latin typeface="Trebuchet MS"/>
                <a:cs typeface="Trebuchet MS"/>
              </a:rPr>
              <a:t> </a:t>
            </a:r>
            <a:r>
              <a:rPr sz="2400" dirty="0">
                <a:latin typeface="Trebuchet MS"/>
                <a:cs typeface="Trebuchet MS"/>
              </a:rPr>
              <a:t>y</a:t>
            </a:r>
            <a:r>
              <a:rPr sz="2400" spc="-85" dirty="0">
                <a:latin typeface="Trebuchet MS"/>
                <a:cs typeface="Trebuchet MS"/>
              </a:rPr>
              <a:t> </a:t>
            </a:r>
            <a:r>
              <a:rPr sz="2400" spc="-25" dirty="0">
                <a:latin typeface="Trebuchet MS"/>
                <a:cs typeface="Trebuchet MS"/>
              </a:rPr>
              <a:t>culturales</a:t>
            </a:r>
            <a:r>
              <a:rPr sz="2400" spc="-100" dirty="0">
                <a:latin typeface="Trebuchet MS"/>
                <a:cs typeface="Trebuchet MS"/>
              </a:rPr>
              <a:t> </a:t>
            </a:r>
            <a:r>
              <a:rPr sz="2400" dirty="0">
                <a:latin typeface="Trebuchet MS"/>
                <a:cs typeface="Trebuchet MS"/>
              </a:rPr>
              <a:t>en</a:t>
            </a:r>
            <a:r>
              <a:rPr sz="2400" spc="-85" dirty="0">
                <a:latin typeface="Trebuchet MS"/>
                <a:cs typeface="Trebuchet MS"/>
              </a:rPr>
              <a:t> </a:t>
            </a:r>
            <a:r>
              <a:rPr sz="2400" dirty="0">
                <a:latin typeface="Trebuchet MS"/>
                <a:cs typeface="Trebuchet MS"/>
              </a:rPr>
              <a:t>municipios</a:t>
            </a:r>
            <a:r>
              <a:rPr sz="2400" spc="-85" dirty="0">
                <a:latin typeface="Trebuchet MS"/>
                <a:cs typeface="Trebuchet MS"/>
              </a:rPr>
              <a:t> </a:t>
            </a:r>
            <a:r>
              <a:rPr sz="2400" spc="-45" dirty="0">
                <a:latin typeface="Trebuchet MS"/>
                <a:cs typeface="Trebuchet MS"/>
              </a:rPr>
              <a:t>del</a:t>
            </a:r>
            <a:r>
              <a:rPr sz="2400" spc="-85" dirty="0">
                <a:latin typeface="Trebuchet MS"/>
                <a:cs typeface="Trebuchet MS"/>
              </a:rPr>
              <a:t> </a:t>
            </a:r>
            <a:r>
              <a:rPr sz="2400" spc="-10" dirty="0">
                <a:latin typeface="Trebuchet MS"/>
                <a:cs typeface="Trebuchet MS"/>
              </a:rPr>
              <a:t>departamento </a:t>
            </a:r>
            <a:r>
              <a:rPr sz="2400" dirty="0">
                <a:latin typeface="Trebuchet MS"/>
                <a:cs typeface="Trebuchet MS"/>
              </a:rPr>
              <a:t>de</a:t>
            </a:r>
            <a:r>
              <a:rPr sz="2400" spc="-155" dirty="0">
                <a:latin typeface="Trebuchet MS"/>
                <a:cs typeface="Trebuchet MS"/>
              </a:rPr>
              <a:t> </a:t>
            </a:r>
            <a:r>
              <a:rPr sz="2400" spc="-10" dirty="0">
                <a:latin typeface="Trebuchet MS"/>
                <a:cs typeface="Trebuchet MS"/>
              </a:rPr>
              <a:t>Antioquia</a:t>
            </a:r>
            <a:endParaRPr sz="2400" dirty="0">
              <a:latin typeface="Trebuchet MS"/>
              <a:cs typeface="Trebuchet MS"/>
            </a:endParaRPr>
          </a:p>
        </p:txBody>
      </p:sp>
      <p:graphicFrame>
        <p:nvGraphicFramePr>
          <p:cNvPr id="10" name="object 10"/>
          <p:cNvGraphicFramePr>
            <a:graphicFrameLocks noGrp="1"/>
          </p:cNvGraphicFramePr>
          <p:nvPr>
            <p:extLst>
              <p:ext uri="{D42A27DB-BD31-4B8C-83A1-F6EECF244321}">
                <p14:modId xmlns:p14="http://schemas.microsoft.com/office/powerpoint/2010/main" val="2190503888"/>
              </p:ext>
            </p:extLst>
          </p:nvPr>
        </p:nvGraphicFramePr>
        <p:xfrm>
          <a:off x="374650" y="4689983"/>
          <a:ext cx="14592298" cy="2978150"/>
        </p:xfrm>
        <a:graphic>
          <a:graphicData uri="http://schemas.openxmlformats.org/drawingml/2006/table">
            <a:tbl>
              <a:tblPr firstRow="1" bandRow="1">
                <a:tableStyleId>{2D5ABB26-0587-4C30-8999-92F81FD0307C}</a:tableStyleId>
              </a:tblPr>
              <a:tblGrid>
                <a:gridCol w="1894205">
                  <a:extLst>
                    <a:ext uri="{9D8B030D-6E8A-4147-A177-3AD203B41FA5}">
                      <a16:colId xmlns:a16="http://schemas.microsoft.com/office/drawing/2014/main" val="20000"/>
                    </a:ext>
                  </a:extLst>
                </a:gridCol>
                <a:gridCol w="1875790">
                  <a:extLst>
                    <a:ext uri="{9D8B030D-6E8A-4147-A177-3AD203B41FA5}">
                      <a16:colId xmlns:a16="http://schemas.microsoft.com/office/drawing/2014/main" val="20001"/>
                    </a:ext>
                  </a:extLst>
                </a:gridCol>
                <a:gridCol w="1816100">
                  <a:extLst>
                    <a:ext uri="{9D8B030D-6E8A-4147-A177-3AD203B41FA5}">
                      <a16:colId xmlns:a16="http://schemas.microsoft.com/office/drawing/2014/main" val="20002"/>
                    </a:ext>
                  </a:extLst>
                </a:gridCol>
                <a:gridCol w="1841500">
                  <a:extLst>
                    <a:ext uri="{9D8B030D-6E8A-4147-A177-3AD203B41FA5}">
                      <a16:colId xmlns:a16="http://schemas.microsoft.com/office/drawing/2014/main" val="20003"/>
                    </a:ext>
                  </a:extLst>
                </a:gridCol>
                <a:gridCol w="1682114">
                  <a:extLst>
                    <a:ext uri="{9D8B030D-6E8A-4147-A177-3AD203B41FA5}">
                      <a16:colId xmlns:a16="http://schemas.microsoft.com/office/drawing/2014/main" val="20004"/>
                    </a:ext>
                  </a:extLst>
                </a:gridCol>
                <a:gridCol w="1711959">
                  <a:extLst>
                    <a:ext uri="{9D8B030D-6E8A-4147-A177-3AD203B41FA5}">
                      <a16:colId xmlns:a16="http://schemas.microsoft.com/office/drawing/2014/main" val="20005"/>
                    </a:ext>
                  </a:extLst>
                </a:gridCol>
                <a:gridCol w="1907540">
                  <a:extLst>
                    <a:ext uri="{9D8B030D-6E8A-4147-A177-3AD203B41FA5}">
                      <a16:colId xmlns:a16="http://schemas.microsoft.com/office/drawing/2014/main" val="20006"/>
                    </a:ext>
                  </a:extLst>
                </a:gridCol>
                <a:gridCol w="1863090">
                  <a:extLst>
                    <a:ext uri="{9D8B030D-6E8A-4147-A177-3AD203B41FA5}">
                      <a16:colId xmlns:a16="http://schemas.microsoft.com/office/drawing/2014/main" val="20007"/>
                    </a:ext>
                  </a:extLst>
                </a:gridCol>
              </a:tblGrid>
              <a:tr h="554355">
                <a:tc>
                  <a:txBody>
                    <a:bodyPr/>
                    <a:lstStyle/>
                    <a:p>
                      <a:pPr marL="239395" marR="233679" indent="336550">
                        <a:lnSpc>
                          <a:spcPts val="2160"/>
                        </a:lnSpc>
                      </a:pPr>
                      <a:r>
                        <a:rPr sz="1800" b="1" spc="-10" dirty="0">
                          <a:solidFill>
                            <a:srgbClr val="FFFFFF"/>
                          </a:solidFill>
                          <a:latin typeface="Calibri"/>
                          <a:cs typeface="Calibri"/>
                        </a:rPr>
                        <a:t>FUENTE FINANCIACION</a:t>
                      </a:r>
                      <a:endParaRPr sz="1800">
                        <a:latin typeface="Calibri"/>
                        <a:cs typeface="Calibri"/>
                      </a:endParaRPr>
                    </a:p>
                  </a:txBody>
                  <a:tcPr marL="0" marR="0" marT="0" marB="0">
                    <a:lnL w="12700">
                      <a:solidFill>
                        <a:srgbClr val="9BBA58"/>
                      </a:solidFill>
                      <a:prstDash val="solid"/>
                    </a:lnL>
                    <a:lnR w="12700">
                      <a:solidFill>
                        <a:srgbClr val="9BBA58"/>
                      </a:solidFill>
                      <a:prstDash val="solid"/>
                    </a:lnR>
                    <a:lnT w="12700">
                      <a:solidFill>
                        <a:srgbClr val="9BBA58"/>
                      </a:solidFill>
                      <a:prstDash val="solid"/>
                    </a:lnT>
                    <a:lnB w="12700">
                      <a:solidFill>
                        <a:srgbClr val="9BBA58"/>
                      </a:solidFill>
                      <a:prstDash val="solid"/>
                    </a:lnB>
                    <a:solidFill>
                      <a:srgbClr val="00632C"/>
                    </a:solidFill>
                  </a:tcPr>
                </a:tc>
                <a:tc>
                  <a:txBody>
                    <a:bodyPr/>
                    <a:lstStyle/>
                    <a:p>
                      <a:pPr marL="635" algn="ctr">
                        <a:lnSpc>
                          <a:spcPct val="100000"/>
                        </a:lnSpc>
                        <a:spcBef>
                          <a:spcPts val="1025"/>
                        </a:spcBef>
                      </a:pPr>
                      <a:r>
                        <a:rPr sz="1800" b="1" spc="-10" dirty="0">
                          <a:solidFill>
                            <a:srgbClr val="FFFFFF"/>
                          </a:solidFill>
                          <a:latin typeface="Calibri"/>
                          <a:cs typeface="Calibri"/>
                        </a:rPr>
                        <a:t>VIGENTE</a:t>
                      </a:r>
                      <a:endParaRPr sz="1800">
                        <a:latin typeface="Calibri"/>
                        <a:cs typeface="Calibri"/>
                      </a:endParaRPr>
                    </a:p>
                  </a:txBody>
                  <a:tcPr marL="0" marR="0" marT="130175" marB="0">
                    <a:lnL w="12700">
                      <a:solidFill>
                        <a:srgbClr val="9BBA58"/>
                      </a:solidFill>
                      <a:prstDash val="solid"/>
                    </a:lnL>
                    <a:lnR w="12700">
                      <a:solidFill>
                        <a:srgbClr val="9BBA58"/>
                      </a:solidFill>
                      <a:prstDash val="solid"/>
                    </a:lnR>
                    <a:lnT w="12700">
                      <a:solidFill>
                        <a:srgbClr val="9BBA58"/>
                      </a:solidFill>
                      <a:prstDash val="solid"/>
                    </a:lnT>
                    <a:lnB w="12700">
                      <a:solidFill>
                        <a:srgbClr val="9BBA58"/>
                      </a:solidFill>
                      <a:prstDash val="solid"/>
                    </a:lnB>
                    <a:solidFill>
                      <a:srgbClr val="00632C"/>
                    </a:solidFill>
                  </a:tcPr>
                </a:tc>
                <a:tc>
                  <a:txBody>
                    <a:bodyPr/>
                    <a:lstStyle/>
                    <a:p>
                      <a:pPr algn="ctr">
                        <a:lnSpc>
                          <a:spcPct val="100000"/>
                        </a:lnSpc>
                        <a:spcBef>
                          <a:spcPts val="1025"/>
                        </a:spcBef>
                      </a:pPr>
                      <a:r>
                        <a:rPr sz="1800" b="1" spc="-10" dirty="0">
                          <a:solidFill>
                            <a:srgbClr val="FFFFFF"/>
                          </a:solidFill>
                          <a:latin typeface="Calibri"/>
                          <a:cs typeface="Calibri"/>
                        </a:rPr>
                        <a:t>DISPONIBLE</a:t>
                      </a:r>
                      <a:endParaRPr sz="1800">
                        <a:latin typeface="Calibri"/>
                        <a:cs typeface="Calibri"/>
                      </a:endParaRPr>
                    </a:p>
                  </a:txBody>
                  <a:tcPr marL="0" marR="0" marT="130175" marB="0">
                    <a:lnL w="12700">
                      <a:solidFill>
                        <a:srgbClr val="9BBA58"/>
                      </a:solidFill>
                      <a:prstDash val="solid"/>
                    </a:lnL>
                    <a:lnR w="12700">
                      <a:solidFill>
                        <a:srgbClr val="9BBA58"/>
                      </a:solidFill>
                      <a:prstDash val="solid"/>
                    </a:lnR>
                    <a:lnT w="12700">
                      <a:solidFill>
                        <a:srgbClr val="9BBA58"/>
                      </a:solidFill>
                      <a:prstDash val="solid"/>
                    </a:lnT>
                    <a:lnB w="12700">
                      <a:solidFill>
                        <a:srgbClr val="9BBA58"/>
                      </a:solidFill>
                      <a:prstDash val="solid"/>
                    </a:lnB>
                    <a:solidFill>
                      <a:srgbClr val="00632C"/>
                    </a:solidFill>
                  </a:tcPr>
                </a:tc>
                <a:tc>
                  <a:txBody>
                    <a:bodyPr/>
                    <a:lstStyle/>
                    <a:p>
                      <a:pPr marL="635" algn="ctr">
                        <a:lnSpc>
                          <a:spcPct val="100000"/>
                        </a:lnSpc>
                        <a:spcBef>
                          <a:spcPts val="1025"/>
                        </a:spcBef>
                      </a:pPr>
                      <a:r>
                        <a:rPr sz="1800" b="1" spc="-10" dirty="0">
                          <a:solidFill>
                            <a:srgbClr val="FFFFFF"/>
                          </a:solidFill>
                          <a:latin typeface="Calibri"/>
                          <a:cs typeface="Calibri"/>
                        </a:rPr>
                        <a:t>CERTIFICADA</a:t>
                      </a:r>
                      <a:endParaRPr sz="1800">
                        <a:latin typeface="Calibri"/>
                        <a:cs typeface="Calibri"/>
                      </a:endParaRPr>
                    </a:p>
                  </a:txBody>
                  <a:tcPr marL="0" marR="0" marT="130175" marB="0">
                    <a:lnL w="12700">
                      <a:solidFill>
                        <a:srgbClr val="9BBA58"/>
                      </a:solidFill>
                      <a:prstDash val="solid"/>
                    </a:lnL>
                    <a:lnR w="12700">
                      <a:solidFill>
                        <a:srgbClr val="9BBA58"/>
                      </a:solidFill>
                      <a:prstDash val="solid"/>
                    </a:lnR>
                    <a:lnT w="12700">
                      <a:solidFill>
                        <a:srgbClr val="9BBA58"/>
                      </a:solidFill>
                      <a:prstDash val="solid"/>
                    </a:lnT>
                    <a:lnB w="12700">
                      <a:solidFill>
                        <a:srgbClr val="9BBA58"/>
                      </a:solidFill>
                      <a:prstDash val="solid"/>
                    </a:lnB>
                    <a:solidFill>
                      <a:srgbClr val="00632C"/>
                    </a:solidFill>
                  </a:tcPr>
                </a:tc>
                <a:tc>
                  <a:txBody>
                    <a:bodyPr/>
                    <a:lstStyle/>
                    <a:p>
                      <a:pPr algn="ctr">
                        <a:lnSpc>
                          <a:spcPct val="100000"/>
                        </a:lnSpc>
                        <a:spcBef>
                          <a:spcPts val="1025"/>
                        </a:spcBef>
                      </a:pPr>
                      <a:r>
                        <a:rPr sz="1800" b="1" spc="-10" dirty="0">
                          <a:solidFill>
                            <a:srgbClr val="FFFFFF"/>
                          </a:solidFill>
                          <a:latin typeface="Calibri"/>
                          <a:cs typeface="Calibri"/>
                        </a:rPr>
                        <a:t>COMPROMETIDA</a:t>
                      </a:r>
                      <a:endParaRPr sz="1800">
                        <a:latin typeface="Calibri"/>
                        <a:cs typeface="Calibri"/>
                      </a:endParaRPr>
                    </a:p>
                  </a:txBody>
                  <a:tcPr marL="0" marR="0" marT="130175" marB="0">
                    <a:lnL w="12700">
                      <a:solidFill>
                        <a:srgbClr val="9BBA58"/>
                      </a:solidFill>
                      <a:prstDash val="solid"/>
                    </a:lnL>
                    <a:lnR w="12700">
                      <a:solidFill>
                        <a:srgbClr val="9BBA58"/>
                      </a:solidFill>
                      <a:prstDash val="solid"/>
                    </a:lnR>
                    <a:lnT w="12700">
                      <a:solidFill>
                        <a:srgbClr val="9BBA58"/>
                      </a:solidFill>
                      <a:prstDash val="solid"/>
                    </a:lnT>
                    <a:lnB w="12700">
                      <a:solidFill>
                        <a:srgbClr val="9BBA58"/>
                      </a:solidFill>
                      <a:prstDash val="solid"/>
                    </a:lnB>
                    <a:solidFill>
                      <a:srgbClr val="00632C"/>
                    </a:solidFill>
                  </a:tcPr>
                </a:tc>
                <a:tc>
                  <a:txBody>
                    <a:bodyPr/>
                    <a:lstStyle/>
                    <a:p>
                      <a:pPr marL="1270" algn="ctr">
                        <a:lnSpc>
                          <a:spcPct val="100000"/>
                        </a:lnSpc>
                        <a:spcBef>
                          <a:spcPts val="1025"/>
                        </a:spcBef>
                      </a:pPr>
                      <a:r>
                        <a:rPr sz="1800" b="1" spc="-10" dirty="0">
                          <a:solidFill>
                            <a:srgbClr val="FFFFFF"/>
                          </a:solidFill>
                          <a:latin typeface="Calibri"/>
                          <a:cs typeface="Calibri"/>
                        </a:rPr>
                        <a:t>OBLIGADA</a:t>
                      </a:r>
                      <a:endParaRPr sz="1800">
                        <a:latin typeface="Calibri"/>
                        <a:cs typeface="Calibri"/>
                      </a:endParaRPr>
                    </a:p>
                  </a:txBody>
                  <a:tcPr marL="0" marR="0" marT="130175" marB="0">
                    <a:lnL w="12700">
                      <a:solidFill>
                        <a:srgbClr val="9BBA58"/>
                      </a:solidFill>
                      <a:prstDash val="solid"/>
                    </a:lnL>
                    <a:lnR w="12700">
                      <a:solidFill>
                        <a:srgbClr val="9BBA58"/>
                      </a:solidFill>
                      <a:prstDash val="solid"/>
                    </a:lnR>
                    <a:lnT w="12700">
                      <a:solidFill>
                        <a:srgbClr val="9BBA58"/>
                      </a:solidFill>
                      <a:prstDash val="solid"/>
                    </a:lnT>
                    <a:lnB w="12700">
                      <a:solidFill>
                        <a:srgbClr val="9BBA58"/>
                      </a:solidFill>
                      <a:prstDash val="solid"/>
                    </a:lnB>
                    <a:solidFill>
                      <a:srgbClr val="00632C"/>
                    </a:solidFill>
                  </a:tcPr>
                </a:tc>
                <a:tc>
                  <a:txBody>
                    <a:bodyPr/>
                    <a:lstStyle/>
                    <a:p>
                      <a:pPr algn="ctr">
                        <a:lnSpc>
                          <a:spcPct val="100000"/>
                        </a:lnSpc>
                        <a:spcBef>
                          <a:spcPts val="1025"/>
                        </a:spcBef>
                      </a:pPr>
                      <a:r>
                        <a:rPr sz="1800" b="1" spc="-10" dirty="0">
                          <a:solidFill>
                            <a:srgbClr val="FFFFFF"/>
                          </a:solidFill>
                          <a:latin typeface="Calibri"/>
                          <a:cs typeface="Calibri"/>
                        </a:rPr>
                        <a:t>ORDENADA</a:t>
                      </a:r>
                      <a:endParaRPr sz="1800">
                        <a:latin typeface="Calibri"/>
                        <a:cs typeface="Calibri"/>
                      </a:endParaRPr>
                    </a:p>
                  </a:txBody>
                  <a:tcPr marL="0" marR="0" marT="130175" marB="0">
                    <a:lnL w="12700">
                      <a:solidFill>
                        <a:srgbClr val="9BBA58"/>
                      </a:solidFill>
                      <a:prstDash val="solid"/>
                    </a:lnL>
                    <a:lnR w="12700">
                      <a:solidFill>
                        <a:srgbClr val="9BBA58"/>
                      </a:solidFill>
                      <a:prstDash val="solid"/>
                    </a:lnR>
                    <a:lnT w="12700">
                      <a:solidFill>
                        <a:srgbClr val="9BBA58"/>
                      </a:solidFill>
                      <a:prstDash val="solid"/>
                    </a:lnT>
                    <a:lnB w="12700">
                      <a:solidFill>
                        <a:srgbClr val="9BBA58"/>
                      </a:solidFill>
                      <a:prstDash val="solid"/>
                    </a:lnB>
                    <a:solidFill>
                      <a:srgbClr val="00632C"/>
                    </a:solidFill>
                  </a:tcPr>
                </a:tc>
                <a:tc>
                  <a:txBody>
                    <a:bodyPr/>
                    <a:lstStyle/>
                    <a:p>
                      <a:pPr marL="635" algn="ctr">
                        <a:lnSpc>
                          <a:spcPct val="100000"/>
                        </a:lnSpc>
                        <a:spcBef>
                          <a:spcPts val="1025"/>
                        </a:spcBef>
                      </a:pPr>
                      <a:r>
                        <a:rPr sz="1800" b="1" spc="-10" dirty="0">
                          <a:solidFill>
                            <a:srgbClr val="FFFFFF"/>
                          </a:solidFill>
                          <a:latin typeface="Calibri"/>
                          <a:cs typeface="Calibri"/>
                        </a:rPr>
                        <a:t>PAGADA</a:t>
                      </a:r>
                      <a:endParaRPr sz="1800">
                        <a:latin typeface="Calibri"/>
                        <a:cs typeface="Calibri"/>
                      </a:endParaRPr>
                    </a:p>
                  </a:txBody>
                  <a:tcPr marL="0" marR="0" marT="130175" marB="0">
                    <a:lnL w="12700">
                      <a:solidFill>
                        <a:srgbClr val="9BBA58"/>
                      </a:solidFill>
                      <a:prstDash val="solid"/>
                    </a:lnL>
                    <a:lnR w="12700">
                      <a:solidFill>
                        <a:srgbClr val="9BBA58"/>
                      </a:solidFill>
                      <a:prstDash val="solid"/>
                    </a:lnR>
                    <a:lnT w="12700">
                      <a:solidFill>
                        <a:srgbClr val="9BBA58"/>
                      </a:solidFill>
                      <a:prstDash val="solid"/>
                    </a:lnT>
                    <a:lnB w="12700">
                      <a:solidFill>
                        <a:srgbClr val="9BBA58"/>
                      </a:solidFill>
                      <a:prstDash val="solid"/>
                    </a:lnB>
                    <a:solidFill>
                      <a:srgbClr val="00632C"/>
                    </a:solidFill>
                  </a:tcPr>
                </a:tc>
                <a:extLst>
                  <a:ext uri="{0D108BD9-81ED-4DB2-BD59-A6C34878D82A}">
                    <a16:rowId xmlns:a16="http://schemas.microsoft.com/office/drawing/2014/main" val="10000"/>
                  </a:ext>
                </a:extLst>
              </a:tr>
              <a:tr h="2423795">
                <a:tc>
                  <a:txBody>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spcBef>
                          <a:spcPts val="1305"/>
                        </a:spcBef>
                      </a:pPr>
                      <a:endParaRPr sz="1400">
                        <a:latin typeface="Times New Roman"/>
                        <a:cs typeface="Times New Roman"/>
                      </a:endParaRPr>
                    </a:p>
                    <a:p>
                      <a:pPr marL="193675" marR="186690" indent="-1270" algn="ctr">
                        <a:lnSpc>
                          <a:spcPct val="100000"/>
                        </a:lnSpc>
                      </a:pPr>
                      <a:r>
                        <a:rPr sz="1400" b="1" spc="-10" dirty="0">
                          <a:latin typeface="Calibri"/>
                          <a:cs typeface="Calibri"/>
                        </a:rPr>
                        <a:t>ASIGNACIONES </a:t>
                      </a:r>
                      <a:r>
                        <a:rPr sz="1400" b="1" dirty="0">
                          <a:latin typeface="Calibri"/>
                          <a:cs typeface="Calibri"/>
                        </a:rPr>
                        <a:t>DIRECTAS</a:t>
                      </a:r>
                      <a:r>
                        <a:rPr sz="1400" b="1" spc="-20" dirty="0">
                          <a:latin typeface="Calibri"/>
                          <a:cs typeface="Calibri"/>
                        </a:rPr>
                        <a:t> </a:t>
                      </a:r>
                      <a:r>
                        <a:rPr sz="1400" b="1" spc="-50" dirty="0">
                          <a:latin typeface="Calibri"/>
                          <a:cs typeface="Calibri"/>
                        </a:rPr>
                        <a:t>- </a:t>
                      </a:r>
                      <a:r>
                        <a:rPr sz="1400" b="1" dirty="0">
                          <a:latin typeface="Calibri"/>
                          <a:cs typeface="Calibri"/>
                        </a:rPr>
                        <a:t>DEPARTAMENTO</a:t>
                      </a:r>
                      <a:r>
                        <a:rPr sz="1400" b="1" spc="-55" dirty="0">
                          <a:latin typeface="Calibri"/>
                          <a:cs typeface="Calibri"/>
                        </a:rPr>
                        <a:t> </a:t>
                      </a:r>
                      <a:r>
                        <a:rPr sz="1400" b="1" spc="-25" dirty="0">
                          <a:latin typeface="Calibri"/>
                          <a:cs typeface="Calibri"/>
                        </a:rPr>
                        <a:t>DE </a:t>
                      </a:r>
                      <a:r>
                        <a:rPr sz="1400" b="1" spc="-10" dirty="0">
                          <a:latin typeface="Calibri"/>
                          <a:cs typeface="Calibri"/>
                        </a:rPr>
                        <a:t>ANTIOQUIA</a:t>
                      </a:r>
                      <a:endParaRPr sz="1400">
                        <a:latin typeface="Calibri"/>
                        <a:cs typeface="Calibri"/>
                      </a:endParaRPr>
                    </a:p>
                  </a:txBody>
                  <a:tcPr marL="0" marR="0" marT="0" marB="0">
                    <a:lnL w="12700">
                      <a:solidFill>
                        <a:srgbClr val="9BBA58"/>
                      </a:solidFill>
                      <a:prstDash val="solid"/>
                    </a:lnL>
                    <a:lnR w="12700">
                      <a:solidFill>
                        <a:srgbClr val="9BBA58"/>
                      </a:solidFill>
                      <a:prstDash val="solid"/>
                    </a:lnR>
                    <a:lnT w="12700">
                      <a:solidFill>
                        <a:srgbClr val="9BBA58"/>
                      </a:solidFill>
                      <a:prstDash val="solid"/>
                    </a:lnT>
                    <a:lnB w="12700">
                      <a:solidFill>
                        <a:srgbClr val="9BBA58"/>
                      </a:solidFill>
                      <a:prstDash val="solid"/>
                    </a:lnB>
                  </a:tcPr>
                </a:tc>
                <a:tc>
                  <a:txBody>
                    <a:bodyPr/>
                    <a:lstStyle/>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spcBef>
                          <a:spcPts val="95"/>
                        </a:spcBef>
                      </a:pPr>
                      <a:endParaRPr sz="1800">
                        <a:latin typeface="Times New Roman"/>
                        <a:cs typeface="Times New Roman"/>
                      </a:endParaRPr>
                    </a:p>
                    <a:p>
                      <a:pPr marL="50800" algn="ctr">
                        <a:lnSpc>
                          <a:spcPct val="100000"/>
                        </a:lnSpc>
                      </a:pPr>
                      <a:r>
                        <a:rPr sz="1800" b="1" dirty="0">
                          <a:solidFill>
                            <a:srgbClr val="00632C"/>
                          </a:solidFill>
                          <a:latin typeface="Calibri"/>
                          <a:cs typeface="Calibri"/>
                        </a:rPr>
                        <a:t>$</a:t>
                      </a:r>
                      <a:r>
                        <a:rPr sz="1800" b="1" spc="409" dirty="0">
                          <a:solidFill>
                            <a:srgbClr val="00632C"/>
                          </a:solidFill>
                          <a:latin typeface="Calibri"/>
                          <a:cs typeface="Calibri"/>
                        </a:rPr>
                        <a:t> </a:t>
                      </a:r>
                      <a:r>
                        <a:rPr sz="1800" b="1" spc="-10" dirty="0">
                          <a:solidFill>
                            <a:srgbClr val="00632C"/>
                          </a:solidFill>
                          <a:latin typeface="Calibri"/>
                          <a:cs typeface="Calibri"/>
                        </a:rPr>
                        <a:t>3.500.000.000</a:t>
                      </a:r>
                      <a:endParaRPr sz="1800">
                        <a:latin typeface="Calibri"/>
                        <a:cs typeface="Calibri"/>
                      </a:endParaRPr>
                    </a:p>
                  </a:txBody>
                  <a:tcPr marL="0" marR="0" marT="0" marB="0">
                    <a:lnL w="12700">
                      <a:solidFill>
                        <a:srgbClr val="9BBA58"/>
                      </a:solidFill>
                      <a:prstDash val="solid"/>
                    </a:lnL>
                    <a:lnR w="12700">
                      <a:solidFill>
                        <a:srgbClr val="9BBA58"/>
                      </a:solidFill>
                      <a:prstDash val="solid"/>
                    </a:lnR>
                    <a:lnT w="12700">
                      <a:solidFill>
                        <a:srgbClr val="9BBA58"/>
                      </a:solidFill>
                      <a:prstDash val="solid"/>
                    </a:lnT>
                    <a:lnB w="12700">
                      <a:solidFill>
                        <a:srgbClr val="9BBA58"/>
                      </a:solidFill>
                      <a:prstDash val="solid"/>
                    </a:lnB>
                  </a:tcPr>
                </a:tc>
                <a:tc>
                  <a:txBody>
                    <a:bodyPr/>
                    <a:lstStyle/>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spcBef>
                          <a:spcPts val="95"/>
                        </a:spcBef>
                      </a:pPr>
                      <a:endParaRPr sz="1800">
                        <a:latin typeface="Times New Roman"/>
                        <a:cs typeface="Times New Roman"/>
                      </a:endParaRPr>
                    </a:p>
                    <a:p>
                      <a:pPr marL="52069" algn="ctr">
                        <a:lnSpc>
                          <a:spcPct val="100000"/>
                        </a:lnSpc>
                      </a:pPr>
                      <a:r>
                        <a:rPr sz="1800" b="1" dirty="0">
                          <a:solidFill>
                            <a:srgbClr val="00632C"/>
                          </a:solidFill>
                          <a:latin typeface="Calibri"/>
                          <a:cs typeface="Calibri"/>
                        </a:rPr>
                        <a:t>$ </a:t>
                      </a:r>
                      <a:r>
                        <a:rPr sz="1800" b="1" spc="-10" dirty="0">
                          <a:solidFill>
                            <a:srgbClr val="00632C"/>
                          </a:solidFill>
                          <a:latin typeface="Calibri"/>
                          <a:cs typeface="Calibri"/>
                        </a:rPr>
                        <a:t>432.953.686</a:t>
                      </a:r>
                      <a:endParaRPr sz="1800">
                        <a:latin typeface="Calibri"/>
                        <a:cs typeface="Calibri"/>
                      </a:endParaRPr>
                    </a:p>
                  </a:txBody>
                  <a:tcPr marL="0" marR="0" marT="0" marB="0">
                    <a:lnL w="12700">
                      <a:solidFill>
                        <a:srgbClr val="9BBA58"/>
                      </a:solidFill>
                      <a:prstDash val="solid"/>
                    </a:lnL>
                    <a:lnR w="12700">
                      <a:solidFill>
                        <a:srgbClr val="9BBA58"/>
                      </a:solidFill>
                      <a:prstDash val="solid"/>
                    </a:lnR>
                    <a:lnT w="12700">
                      <a:solidFill>
                        <a:srgbClr val="9BBA58"/>
                      </a:solidFill>
                      <a:prstDash val="solid"/>
                    </a:lnT>
                    <a:lnB w="12700">
                      <a:solidFill>
                        <a:srgbClr val="9BBA58"/>
                      </a:solidFill>
                      <a:prstDash val="solid"/>
                    </a:lnB>
                  </a:tcPr>
                </a:tc>
                <a:tc>
                  <a:txBody>
                    <a:bodyPr/>
                    <a:lstStyle/>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spcBef>
                          <a:spcPts val="95"/>
                        </a:spcBef>
                      </a:pPr>
                      <a:endParaRPr sz="1800">
                        <a:latin typeface="Times New Roman"/>
                        <a:cs typeface="Times New Roman"/>
                      </a:endParaRPr>
                    </a:p>
                    <a:p>
                      <a:pPr marL="50800" algn="ctr">
                        <a:lnSpc>
                          <a:spcPct val="100000"/>
                        </a:lnSpc>
                      </a:pPr>
                      <a:r>
                        <a:rPr sz="1800" dirty="0">
                          <a:latin typeface="Calibri"/>
                          <a:cs typeface="Calibri"/>
                        </a:rPr>
                        <a:t>$</a:t>
                      </a:r>
                      <a:r>
                        <a:rPr sz="1800" spc="409" dirty="0">
                          <a:latin typeface="Calibri"/>
                          <a:cs typeface="Calibri"/>
                        </a:rPr>
                        <a:t> </a:t>
                      </a:r>
                      <a:r>
                        <a:rPr sz="1800" spc="-10" dirty="0">
                          <a:latin typeface="Calibri"/>
                          <a:cs typeface="Calibri"/>
                        </a:rPr>
                        <a:t>3.067.046.314</a:t>
                      </a:r>
                      <a:endParaRPr sz="1800">
                        <a:latin typeface="Calibri"/>
                        <a:cs typeface="Calibri"/>
                      </a:endParaRPr>
                    </a:p>
                  </a:txBody>
                  <a:tcPr marL="0" marR="0" marT="0" marB="0">
                    <a:lnL w="12700">
                      <a:solidFill>
                        <a:srgbClr val="9BBA58"/>
                      </a:solidFill>
                      <a:prstDash val="solid"/>
                    </a:lnL>
                    <a:lnR w="12700">
                      <a:solidFill>
                        <a:srgbClr val="9BBA58"/>
                      </a:solidFill>
                      <a:prstDash val="solid"/>
                    </a:lnR>
                    <a:lnT w="12700">
                      <a:solidFill>
                        <a:srgbClr val="9BBA58"/>
                      </a:solidFill>
                      <a:prstDash val="solid"/>
                    </a:lnT>
                    <a:lnB w="12700">
                      <a:solidFill>
                        <a:srgbClr val="9BBA58"/>
                      </a:solidFill>
                      <a:prstDash val="solid"/>
                    </a:lnB>
                  </a:tcPr>
                </a:tc>
                <a:tc>
                  <a:txBody>
                    <a:bodyPr/>
                    <a:lstStyle/>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spcBef>
                          <a:spcPts val="95"/>
                        </a:spcBef>
                      </a:pPr>
                      <a:endParaRPr sz="1800">
                        <a:latin typeface="Times New Roman"/>
                        <a:cs typeface="Times New Roman"/>
                      </a:endParaRPr>
                    </a:p>
                    <a:p>
                      <a:pPr marL="53340" algn="ctr">
                        <a:lnSpc>
                          <a:spcPct val="100000"/>
                        </a:lnSpc>
                      </a:pPr>
                      <a:r>
                        <a:rPr sz="1800" dirty="0">
                          <a:latin typeface="Calibri"/>
                          <a:cs typeface="Calibri"/>
                        </a:rPr>
                        <a:t>$</a:t>
                      </a:r>
                      <a:r>
                        <a:rPr sz="1800" spc="409" dirty="0">
                          <a:latin typeface="Calibri"/>
                          <a:cs typeface="Calibri"/>
                        </a:rPr>
                        <a:t> </a:t>
                      </a:r>
                      <a:r>
                        <a:rPr sz="1800" spc="-10" dirty="0">
                          <a:latin typeface="Calibri"/>
                          <a:cs typeface="Calibri"/>
                        </a:rPr>
                        <a:t>3.023.579.602</a:t>
                      </a:r>
                      <a:endParaRPr sz="1800">
                        <a:latin typeface="Calibri"/>
                        <a:cs typeface="Calibri"/>
                      </a:endParaRPr>
                    </a:p>
                  </a:txBody>
                  <a:tcPr marL="0" marR="0" marT="0" marB="0">
                    <a:lnL w="12700">
                      <a:solidFill>
                        <a:srgbClr val="9BBA58"/>
                      </a:solidFill>
                      <a:prstDash val="solid"/>
                    </a:lnL>
                    <a:lnR w="12700">
                      <a:solidFill>
                        <a:srgbClr val="9BBA58"/>
                      </a:solidFill>
                      <a:prstDash val="solid"/>
                    </a:lnR>
                    <a:lnT w="12700">
                      <a:solidFill>
                        <a:srgbClr val="9BBA58"/>
                      </a:solidFill>
                      <a:prstDash val="solid"/>
                    </a:lnT>
                    <a:lnB w="12700">
                      <a:solidFill>
                        <a:srgbClr val="9BBA58"/>
                      </a:solidFill>
                      <a:prstDash val="solid"/>
                    </a:lnB>
                  </a:tcPr>
                </a:tc>
                <a:tc>
                  <a:txBody>
                    <a:bodyPr/>
                    <a:lstStyle/>
                    <a:p>
                      <a:pPr>
                        <a:lnSpc>
                          <a:spcPct val="100000"/>
                        </a:lnSpc>
                      </a:pPr>
                      <a:endParaRPr sz="1800" dirty="0">
                        <a:latin typeface="Times New Roman"/>
                        <a:cs typeface="Times New Roman"/>
                      </a:endParaRPr>
                    </a:p>
                    <a:p>
                      <a:pPr>
                        <a:lnSpc>
                          <a:spcPct val="100000"/>
                        </a:lnSpc>
                      </a:pPr>
                      <a:endParaRPr sz="1800" dirty="0">
                        <a:latin typeface="Times New Roman"/>
                        <a:cs typeface="Times New Roman"/>
                      </a:endParaRPr>
                    </a:p>
                    <a:p>
                      <a:pPr>
                        <a:lnSpc>
                          <a:spcPct val="100000"/>
                        </a:lnSpc>
                      </a:pPr>
                      <a:endParaRPr sz="1800" dirty="0">
                        <a:latin typeface="Times New Roman"/>
                        <a:cs typeface="Times New Roman"/>
                      </a:endParaRPr>
                    </a:p>
                    <a:p>
                      <a:pPr>
                        <a:lnSpc>
                          <a:spcPct val="100000"/>
                        </a:lnSpc>
                        <a:spcBef>
                          <a:spcPts val="95"/>
                        </a:spcBef>
                      </a:pPr>
                      <a:endParaRPr sz="1800" dirty="0">
                        <a:latin typeface="Times New Roman"/>
                        <a:cs typeface="Times New Roman"/>
                      </a:endParaRPr>
                    </a:p>
                    <a:p>
                      <a:pPr marL="53975" algn="ctr">
                        <a:lnSpc>
                          <a:spcPct val="100000"/>
                        </a:lnSpc>
                      </a:pPr>
                      <a:r>
                        <a:rPr sz="1800" dirty="0">
                          <a:latin typeface="Calibri"/>
                          <a:cs typeface="Calibri"/>
                        </a:rPr>
                        <a:t>$ </a:t>
                      </a:r>
                      <a:r>
                        <a:rPr sz="1800" spc="-10" dirty="0">
                          <a:latin typeface="Calibri"/>
                          <a:cs typeface="Calibri"/>
                        </a:rPr>
                        <a:t>2.9</a:t>
                      </a:r>
                      <a:r>
                        <a:rPr lang="es-ES" sz="1800" spc="-10" dirty="0">
                          <a:latin typeface="Calibri"/>
                          <a:cs typeface="Calibri"/>
                        </a:rPr>
                        <a:t>58.768.801</a:t>
                      </a:r>
                      <a:endParaRPr sz="1800" dirty="0">
                        <a:latin typeface="Calibri"/>
                        <a:cs typeface="Calibri"/>
                      </a:endParaRPr>
                    </a:p>
                  </a:txBody>
                  <a:tcPr marL="0" marR="0" marT="0" marB="0">
                    <a:lnL w="12700">
                      <a:solidFill>
                        <a:srgbClr val="9BBA58"/>
                      </a:solidFill>
                      <a:prstDash val="solid"/>
                    </a:lnL>
                    <a:lnR w="12700">
                      <a:solidFill>
                        <a:srgbClr val="9BBA58"/>
                      </a:solidFill>
                      <a:prstDash val="solid"/>
                    </a:lnR>
                    <a:lnT w="12700">
                      <a:solidFill>
                        <a:srgbClr val="9BBA58"/>
                      </a:solidFill>
                      <a:prstDash val="solid"/>
                    </a:lnT>
                    <a:lnB w="12700">
                      <a:solidFill>
                        <a:srgbClr val="9BBA58"/>
                      </a:solidFill>
                      <a:prstDash val="solid"/>
                    </a:lnB>
                  </a:tcPr>
                </a:tc>
                <a:tc>
                  <a:txBody>
                    <a:bodyPr/>
                    <a:lstStyle/>
                    <a:p>
                      <a:pPr>
                        <a:lnSpc>
                          <a:spcPct val="100000"/>
                        </a:lnSpc>
                      </a:pPr>
                      <a:endParaRPr sz="1800" dirty="0">
                        <a:latin typeface="Times New Roman"/>
                        <a:cs typeface="Times New Roman"/>
                      </a:endParaRPr>
                    </a:p>
                    <a:p>
                      <a:pPr>
                        <a:lnSpc>
                          <a:spcPct val="100000"/>
                        </a:lnSpc>
                      </a:pPr>
                      <a:endParaRPr sz="1800" dirty="0">
                        <a:latin typeface="Times New Roman"/>
                        <a:cs typeface="Times New Roman"/>
                      </a:endParaRPr>
                    </a:p>
                    <a:p>
                      <a:pPr>
                        <a:lnSpc>
                          <a:spcPct val="100000"/>
                        </a:lnSpc>
                      </a:pPr>
                      <a:endParaRPr sz="1800" dirty="0">
                        <a:latin typeface="Times New Roman"/>
                        <a:cs typeface="Times New Roman"/>
                      </a:endParaRPr>
                    </a:p>
                    <a:p>
                      <a:pPr>
                        <a:lnSpc>
                          <a:spcPct val="100000"/>
                        </a:lnSpc>
                        <a:spcBef>
                          <a:spcPts val="95"/>
                        </a:spcBef>
                      </a:pPr>
                      <a:endParaRPr sz="1800" dirty="0">
                        <a:latin typeface="Times New Roman"/>
                        <a:cs typeface="Times New Roman"/>
                      </a:endParaRPr>
                    </a:p>
                    <a:p>
                      <a:pPr marL="52069" algn="ctr">
                        <a:lnSpc>
                          <a:spcPct val="100000"/>
                        </a:lnSpc>
                      </a:pPr>
                      <a:r>
                        <a:rPr sz="1800" dirty="0">
                          <a:latin typeface="Calibri"/>
                          <a:cs typeface="Calibri"/>
                        </a:rPr>
                        <a:t>$</a:t>
                      </a:r>
                      <a:r>
                        <a:rPr sz="1800" spc="409" dirty="0">
                          <a:latin typeface="Calibri"/>
                          <a:cs typeface="Calibri"/>
                        </a:rPr>
                        <a:t> </a:t>
                      </a:r>
                      <a:r>
                        <a:rPr sz="1800" spc="-10" dirty="0">
                          <a:latin typeface="Calibri"/>
                          <a:cs typeface="Calibri"/>
                        </a:rPr>
                        <a:t>2.9</a:t>
                      </a:r>
                      <a:r>
                        <a:rPr lang="es-ES" sz="1800" spc="-10" dirty="0">
                          <a:latin typeface="Calibri"/>
                          <a:cs typeface="Calibri"/>
                        </a:rPr>
                        <a:t>58.768.801</a:t>
                      </a:r>
                      <a:endParaRPr sz="1800" dirty="0">
                        <a:latin typeface="Calibri"/>
                        <a:cs typeface="Calibri"/>
                      </a:endParaRPr>
                    </a:p>
                  </a:txBody>
                  <a:tcPr marL="0" marR="0" marT="0" marB="0">
                    <a:lnL w="12700">
                      <a:solidFill>
                        <a:srgbClr val="9BBA58"/>
                      </a:solidFill>
                      <a:prstDash val="solid"/>
                    </a:lnL>
                    <a:lnR w="12700">
                      <a:solidFill>
                        <a:srgbClr val="9BBA58"/>
                      </a:solidFill>
                      <a:prstDash val="solid"/>
                    </a:lnR>
                    <a:lnT w="12700">
                      <a:solidFill>
                        <a:srgbClr val="9BBA58"/>
                      </a:solidFill>
                      <a:prstDash val="solid"/>
                    </a:lnT>
                    <a:lnB w="12700">
                      <a:solidFill>
                        <a:srgbClr val="9BBA58"/>
                      </a:solidFill>
                      <a:prstDash val="solid"/>
                    </a:lnB>
                  </a:tcPr>
                </a:tc>
                <a:tc>
                  <a:txBody>
                    <a:bodyPr/>
                    <a:lstStyle/>
                    <a:p>
                      <a:pPr>
                        <a:lnSpc>
                          <a:spcPct val="100000"/>
                        </a:lnSpc>
                      </a:pPr>
                      <a:endParaRPr sz="1800" dirty="0">
                        <a:latin typeface="Times New Roman"/>
                        <a:cs typeface="Times New Roman"/>
                      </a:endParaRPr>
                    </a:p>
                    <a:p>
                      <a:pPr>
                        <a:lnSpc>
                          <a:spcPct val="100000"/>
                        </a:lnSpc>
                      </a:pPr>
                      <a:endParaRPr sz="1800" dirty="0">
                        <a:latin typeface="Times New Roman"/>
                        <a:cs typeface="Times New Roman"/>
                      </a:endParaRPr>
                    </a:p>
                    <a:p>
                      <a:pPr>
                        <a:lnSpc>
                          <a:spcPct val="100000"/>
                        </a:lnSpc>
                      </a:pPr>
                      <a:endParaRPr sz="1800" dirty="0">
                        <a:latin typeface="Times New Roman"/>
                        <a:cs typeface="Times New Roman"/>
                      </a:endParaRPr>
                    </a:p>
                    <a:p>
                      <a:pPr>
                        <a:lnSpc>
                          <a:spcPct val="100000"/>
                        </a:lnSpc>
                        <a:spcBef>
                          <a:spcPts val="95"/>
                        </a:spcBef>
                      </a:pPr>
                      <a:endParaRPr sz="1800" dirty="0">
                        <a:latin typeface="Times New Roman"/>
                        <a:cs typeface="Times New Roman"/>
                      </a:endParaRPr>
                    </a:p>
                    <a:p>
                      <a:pPr marL="54610" algn="ctr">
                        <a:lnSpc>
                          <a:spcPct val="100000"/>
                        </a:lnSpc>
                      </a:pPr>
                      <a:r>
                        <a:rPr sz="1800" b="1" dirty="0">
                          <a:solidFill>
                            <a:srgbClr val="00632C"/>
                          </a:solidFill>
                          <a:latin typeface="Calibri"/>
                          <a:cs typeface="Calibri"/>
                        </a:rPr>
                        <a:t>$ </a:t>
                      </a:r>
                      <a:r>
                        <a:rPr sz="1800" b="1" spc="-10" dirty="0">
                          <a:solidFill>
                            <a:srgbClr val="00632C"/>
                          </a:solidFill>
                          <a:latin typeface="Calibri"/>
                          <a:cs typeface="Calibri"/>
                        </a:rPr>
                        <a:t>2.9</a:t>
                      </a:r>
                      <a:r>
                        <a:rPr lang="es-ES" sz="1800" b="1" spc="-10" dirty="0">
                          <a:solidFill>
                            <a:srgbClr val="00632C"/>
                          </a:solidFill>
                          <a:latin typeface="Calibri"/>
                          <a:cs typeface="Calibri"/>
                        </a:rPr>
                        <a:t>58</a:t>
                      </a:r>
                      <a:r>
                        <a:rPr sz="1800" b="1" spc="-10" dirty="0">
                          <a:solidFill>
                            <a:srgbClr val="00632C"/>
                          </a:solidFill>
                          <a:latin typeface="Calibri"/>
                          <a:cs typeface="Calibri"/>
                        </a:rPr>
                        <a:t>.</a:t>
                      </a:r>
                      <a:r>
                        <a:rPr lang="es-ES" sz="1800" b="1" spc="-10" dirty="0">
                          <a:solidFill>
                            <a:srgbClr val="00632C"/>
                          </a:solidFill>
                          <a:latin typeface="Calibri"/>
                          <a:cs typeface="Calibri"/>
                        </a:rPr>
                        <a:t>768</a:t>
                      </a:r>
                      <a:r>
                        <a:rPr sz="1800" b="1" spc="-10" dirty="0">
                          <a:solidFill>
                            <a:srgbClr val="00632C"/>
                          </a:solidFill>
                          <a:latin typeface="Calibri"/>
                          <a:cs typeface="Calibri"/>
                        </a:rPr>
                        <a:t>.</a:t>
                      </a:r>
                      <a:r>
                        <a:rPr lang="es-ES" sz="1800" b="1" spc="-10" dirty="0">
                          <a:solidFill>
                            <a:srgbClr val="00632C"/>
                          </a:solidFill>
                          <a:latin typeface="Calibri"/>
                          <a:cs typeface="Calibri"/>
                        </a:rPr>
                        <a:t>801</a:t>
                      </a:r>
                      <a:endParaRPr sz="1800" dirty="0">
                        <a:latin typeface="Calibri"/>
                        <a:cs typeface="Calibri"/>
                      </a:endParaRPr>
                    </a:p>
                  </a:txBody>
                  <a:tcPr marL="0" marR="0" marT="0" marB="0">
                    <a:lnL w="12700">
                      <a:solidFill>
                        <a:srgbClr val="9BBA58"/>
                      </a:solidFill>
                      <a:prstDash val="solid"/>
                    </a:lnL>
                    <a:lnR w="12700">
                      <a:solidFill>
                        <a:srgbClr val="9BBA58"/>
                      </a:solidFill>
                      <a:prstDash val="solid"/>
                    </a:lnR>
                    <a:lnT w="12700">
                      <a:solidFill>
                        <a:srgbClr val="9BBA58"/>
                      </a:solidFill>
                      <a:prstDash val="solid"/>
                    </a:lnT>
                    <a:lnB w="12700">
                      <a:solidFill>
                        <a:srgbClr val="9BBA58"/>
                      </a:solidFill>
                      <a:prstDash val="solid"/>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53305" y="4315790"/>
            <a:ext cx="9618345" cy="1551707"/>
          </a:xfrm>
          <a:prstGeom prst="rect">
            <a:avLst/>
          </a:prstGeom>
        </p:spPr>
        <p:txBody>
          <a:bodyPr vert="horz" wrap="square" lIns="0" tIns="12700" rIns="0" bIns="0" rtlCol="0">
            <a:spAutoFit/>
          </a:bodyPr>
          <a:lstStyle/>
          <a:p>
            <a:pPr marR="10160" algn="ctr">
              <a:lnSpc>
                <a:spcPct val="100000"/>
              </a:lnSpc>
              <a:spcBef>
                <a:spcPts val="100"/>
              </a:spcBef>
            </a:pPr>
            <a:r>
              <a:rPr sz="6000" b="1" spc="-195" dirty="0">
                <a:solidFill>
                  <a:srgbClr val="000000"/>
                </a:solidFill>
                <a:latin typeface="Verdana"/>
                <a:cs typeface="Verdana"/>
              </a:rPr>
              <a:t>ESTADOS</a:t>
            </a:r>
            <a:r>
              <a:rPr sz="6000" b="1" spc="-545" dirty="0">
                <a:solidFill>
                  <a:srgbClr val="000000"/>
                </a:solidFill>
                <a:latin typeface="Verdana"/>
                <a:cs typeface="Verdana"/>
              </a:rPr>
              <a:t> </a:t>
            </a:r>
            <a:r>
              <a:rPr sz="6000" b="1" spc="-95" dirty="0">
                <a:solidFill>
                  <a:srgbClr val="000000"/>
                </a:solidFill>
                <a:latin typeface="Verdana"/>
                <a:cs typeface="Verdana"/>
              </a:rPr>
              <a:t>F</a:t>
            </a:r>
            <a:r>
              <a:rPr sz="6000" b="1" spc="-1335" dirty="0">
                <a:solidFill>
                  <a:srgbClr val="000000"/>
                </a:solidFill>
                <a:latin typeface="Verdana"/>
                <a:cs typeface="Verdana"/>
              </a:rPr>
              <a:t>I</a:t>
            </a:r>
            <a:r>
              <a:rPr sz="6000" b="1" spc="-265" dirty="0">
                <a:solidFill>
                  <a:srgbClr val="000000"/>
                </a:solidFill>
                <a:latin typeface="Verdana"/>
                <a:cs typeface="Verdana"/>
              </a:rPr>
              <a:t>N</a:t>
            </a:r>
            <a:r>
              <a:rPr sz="6000" b="1" spc="-85" dirty="0">
                <a:solidFill>
                  <a:srgbClr val="000000"/>
                </a:solidFill>
                <a:latin typeface="Verdana"/>
                <a:cs typeface="Verdana"/>
              </a:rPr>
              <a:t>A</a:t>
            </a:r>
            <a:r>
              <a:rPr sz="6000" b="1" spc="-265" dirty="0">
                <a:solidFill>
                  <a:srgbClr val="000000"/>
                </a:solidFill>
                <a:latin typeface="Verdana"/>
                <a:cs typeface="Verdana"/>
              </a:rPr>
              <a:t>N</a:t>
            </a:r>
            <a:r>
              <a:rPr sz="6000" b="1" spc="45" dirty="0">
                <a:solidFill>
                  <a:srgbClr val="000000"/>
                </a:solidFill>
                <a:latin typeface="Verdana"/>
                <a:cs typeface="Verdana"/>
              </a:rPr>
              <a:t>C</a:t>
            </a:r>
            <a:r>
              <a:rPr sz="6000" b="1" spc="-1340" dirty="0">
                <a:solidFill>
                  <a:srgbClr val="000000"/>
                </a:solidFill>
                <a:latin typeface="Verdana"/>
                <a:cs typeface="Verdana"/>
              </a:rPr>
              <a:t>I</a:t>
            </a:r>
            <a:r>
              <a:rPr sz="6000" b="1" spc="-195" dirty="0">
                <a:solidFill>
                  <a:srgbClr val="000000"/>
                </a:solidFill>
                <a:latin typeface="Verdana"/>
                <a:cs typeface="Verdana"/>
              </a:rPr>
              <a:t>E</a:t>
            </a:r>
            <a:r>
              <a:rPr sz="6000" b="1" spc="-210" dirty="0">
                <a:solidFill>
                  <a:srgbClr val="000000"/>
                </a:solidFill>
                <a:latin typeface="Verdana"/>
                <a:cs typeface="Verdana"/>
              </a:rPr>
              <a:t>R</a:t>
            </a:r>
            <a:r>
              <a:rPr sz="6000" b="1" spc="-260" dirty="0">
                <a:solidFill>
                  <a:srgbClr val="000000"/>
                </a:solidFill>
                <a:latin typeface="Verdana"/>
                <a:cs typeface="Verdana"/>
              </a:rPr>
              <a:t>OS</a:t>
            </a:r>
            <a:endParaRPr sz="6000" dirty="0">
              <a:latin typeface="Verdana"/>
              <a:cs typeface="Verdana"/>
            </a:endParaRPr>
          </a:p>
          <a:p>
            <a:pPr marR="10795" algn="ctr">
              <a:lnSpc>
                <a:spcPct val="100000"/>
              </a:lnSpc>
              <a:spcBef>
                <a:spcPts val="35"/>
              </a:spcBef>
            </a:pPr>
            <a:r>
              <a:rPr sz="4000" b="1" dirty="0">
                <a:solidFill>
                  <a:srgbClr val="7D7D7D"/>
                </a:solidFill>
                <a:latin typeface="Arial"/>
                <a:cs typeface="Arial"/>
              </a:rPr>
              <a:t>A</a:t>
            </a:r>
            <a:r>
              <a:rPr sz="4000" b="1" spc="175" dirty="0">
                <a:solidFill>
                  <a:srgbClr val="7D7D7D"/>
                </a:solidFill>
                <a:latin typeface="Arial"/>
                <a:cs typeface="Arial"/>
              </a:rPr>
              <a:t> </a:t>
            </a:r>
            <a:r>
              <a:rPr lang="es-CO" sz="4000" b="1" spc="175" dirty="0">
                <a:solidFill>
                  <a:schemeClr val="tx1">
                    <a:lumMod val="50000"/>
                    <a:lumOff val="50000"/>
                  </a:schemeClr>
                </a:solidFill>
                <a:latin typeface="Arial"/>
                <a:cs typeface="Arial"/>
              </a:rPr>
              <a:t>SEPTIEMBRE</a:t>
            </a:r>
            <a:r>
              <a:rPr sz="4000" b="1" spc="220" dirty="0">
                <a:solidFill>
                  <a:schemeClr val="tx1">
                    <a:lumMod val="50000"/>
                    <a:lumOff val="50000"/>
                  </a:schemeClr>
                </a:solidFill>
                <a:latin typeface="Arial"/>
                <a:cs typeface="Arial"/>
              </a:rPr>
              <a:t> </a:t>
            </a:r>
            <a:r>
              <a:rPr sz="4000" b="1" spc="130" dirty="0">
                <a:solidFill>
                  <a:schemeClr val="tx1">
                    <a:lumMod val="50000"/>
                    <a:lumOff val="50000"/>
                  </a:schemeClr>
                </a:solidFill>
                <a:latin typeface="Arial"/>
                <a:cs typeface="Arial"/>
              </a:rPr>
              <a:t>3</a:t>
            </a:r>
            <a:r>
              <a:rPr lang="es-CO" sz="4000" b="1" spc="130" dirty="0">
                <a:solidFill>
                  <a:schemeClr val="tx1">
                    <a:lumMod val="50000"/>
                    <a:lumOff val="50000"/>
                  </a:schemeClr>
                </a:solidFill>
                <a:latin typeface="Arial"/>
                <a:cs typeface="Arial"/>
              </a:rPr>
              <a:t>0</a:t>
            </a:r>
            <a:r>
              <a:rPr sz="4000" b="1" spc="325" dirty="0">
                <a:solidFill>
                  <a:schemeClr val="tx1">
                    <a:lumMod val="50000"/>
                    <a:lumOff val="50000"/>
                  </a:schemeClr>
                </a:solidFill>
                <a:latin typeface="Arial"/>
                <a:cs typeface="Arial"/>
              </a:rPr>
              <a:t> </a:t>
            </a:r>
            <a:r>
              <a:rPr sz="4000" b="1" spc="95" dirty="0">
                <a:solidFill>
                  <a:srgbClr val="7D7D7D"/>
                </a:solidFill>
                <a:latin typeface="Arial"/>
                <a:cs typeface="Arial"/>
              </a:rPr>
              <a:t>DE</a:t>
            </a:r>
            <a:r>
              <a:rPr sz="4000" b="1" spc="225" dirty="0">
                <a:solidFill>
                  <a:srgbClr val="7D7D7D"/>
                </a:solidFill>
                <a:latin typeface="Arial"/>
                <a:cs typeface="Arial"/>
              </a:rPr>
              <a:t> </a:t>
            </a:r>
            <a:r>
              <a:rPr sz="4000" b="1" spc="275" dirty="0">
                <a:solidFill>
                  <a:srgbClr val="7D7D7D"/>
                </a:solidFill>
                <a:latin typeface="Arial"/>
                <a:cs typeface="Arial"/>
              </a:rPr>
              <a:t>2024</a:t>
            </a:r>
            <a:endParaRPr sz="4000" dirty="0">
              <a:latin typeface="Arial"/>
              <a:cs typeface="Arial"/>
            </a:endParaRPr>
          </a:p>
        </p:txBody>
      </p:sp>
      <p:pic>
        <p:nvPicPr>
          <p:cNvPr id="3" name="object 3"/>
          <p:cNvPicPr/>
          <p:nvPr/>
        </p:nvPicPr>
        <p:blipFill>
          <a:blip r:embed="rId2" cstate="print"/>
          <a:stretch>
            <a:fillRect/>
          </a:stretch>
        </p:blipFill>
        <p:spPr>
          <a:xfrm>
            <a:off x="15880080" y="0"/>
            <a:ext cx="2407919" cy="2057400"/>
          </a:xfrm>
          <a:prstGeom prst="rect">
            <a:avLst/>
          </a:prstGeom>
        </p:spPr>
      </p:pic>
      <p:pic>
        <p:nvPicPr>
          <p:cNvPr id="4" name="object 4"/>
          <p:cNvPicPr/>
          <p:nvPr/>
        </p:nvPicPr>
        <p:blipFill>
          <a:blip r:embed="rId3" cstate="print"/>
          <a:stretch>
            <a:fillRect/>
          </a:stretch>
        </p:blipFill>
        <p:spPr>
          <a:xfrm>
            <a:off x="0" y="6313959"/>
            <a:ext cx="2414995" cy="3969989"/>
          </a:xfrm>
          <a:prstGeom prst="rect">
            <a:avLst/>
          </a:prstGeom>
        </p:spPr>
      </p:pic>
      <p:pic>
        <p:nvPicPr>
          <p:cNvPr id="5" name="object 5"/>
          <p:cNvPicPr/>
          <p:nvPr/>
        </p:nvPicPr>
        <p:blipFill>
          <a:blip r:embed="rId4" cstate="print"/>
          <a:stretch>
            <a:fillRect/>
          </a:stretch>
        </p:blipFill>
        <p:spPr>
          <a:xfrm>
            <a:off x="7866364" y="9114921"/>
            <a:ext cx="2398611" cy="87067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209" y="350939"/>
            <a:ext cx="7230109" cy="925893"/>
          </a:xfrm>
          <a:prstGeom prst="rect">
            <a:avLst/>
          </a:prstGeom>
        </p:spPr>
        <p:txBody>
          <a:bodyPr vert="horz" wrap="square" lIns="0" tIns="104139" rIns="0" bIns="0" rtlCol="0">
            <a:spAutoFit/>
          </a:bodyPr>
          <a:lstStyle/>
          <a:p>
            <a:pPr marL="12700">
              <a:lnSpc>
                <a:spcPct val="100000"/>
              </a:lnSpc>
              <a:spcBef>
                <a:spcPts val="819"/>
              </a:spcBef>
              <a:tabLst>
                <a:tab pos="1105535" algn="l"/>
              </a:tabLst>
            </a:pPr>
            <a:r>
              <a:rPr sz="3200" u="heavy" dirty="0">
                <a:solidFill>
                  <a:srgbClr val="00632C"/>
                </a:solidFill>
                <a:uFill>
                  <a:solidFill>
                    <a:srgbClr val="82CE00"/>
                  </a:solidFill>
                </a:uFill>
                <a:latin typeface="Times New Roman"/>
                <a:cs typeface="Times New Roman"/>
              </a:rPr>
              <a:t>	</a:t>
            </a:r>
            <a:r>
              <a:rPr sz="3200" b="1" u="heavy" spc="220" dirty="0">
                <a:solidFill>
                  <a:srgbClr val="00632C"/>
                </a:solidFill>
                <a:uFill>
                  <a:solidFill>
                    <a:srgbClr val="82CE00"/>
                  </a:solidFill>
                </a:uFill>
                <a:latin typeface="Sitka Display"/>
                <a:cs typeface="Sitka Display"/>
              </a:rPr>
              <a:t>1</a:t>
            </a:r>
            <a:r>
              <a:rPr sz="3200" b="1" u="none" spc="145" dirty="0">
                <a:solidFill>
                  <a:srgbClr val="00632C"/>
                </a:solidFill>
                <a:latin typeface="Sitka Display"/>
                <a:cs typeface="Sitka Display"/>
              </a:rPr>
              <a:t> </a:t>
            </a:r>
            <a:r>
              <a:rPr sz="2700" b="1" u="none" spc="89" baseline="3086" dirty="0">
                <a:solidFill>
                  <a:srgbClr val="000000"/>
                </a:solidFill>
                <a:latin typeface="Arial"/>
                <a:cs typeface="Arial"/>
              </a:rPr>
              <a:t>INFORME</a:t>
            </a:r>
            <a:r>
              <a:rPr sz="2700" b="1" u="none" spc="135" baseline="3086" dirty="0">
                <a:solidFill>
                  <a:srgbClr val="000000"/>
                </a:solidFill>
                <a:latin typeface="Arial"/>
                <a:cs typeface="Arial"/>
              </a:rPr>
              <a:t> </a:t>
            </a:r>
            <a:r>
              <a:rPr sz="2700" b="1" u="none" baseline="3086" dirty="0">
                <a:solidFill>
                  <a:srgbClr val="000000"/>
                </a:solidFill>
                <a:latin typeface="Arial"/>
                <a:cs typeface="Arial"/>
              </a:rPr>
              <a:t>DE</a:t>
            </a:r>
            <a:r>
              <a:rPr sz="2700" b="1" u="none" spc="165" baseline="3086" dirty="0">
                <a:solidFill>
                  <a:srgbClr val="000000"/>
                </a:solidFill>
                <a:latin typeface="Arial"/>
                <a:cs typeface="Arial"/>
              </a:rPr>
              <a:t> </a:t>
            </a:r>
            <a:r>
              <a:rPr sz="2700" b="1" u="none" baseline="3086" dirty="0">
                <a:solidFill>
                  <a:srgbClr val="00632C"/>
                </a:solidFill>
                <a:latin typeface="Arial"/>
                <a:cs typeface="Arial"/>
              </a:rPr>
              <a:t>GESTIÓN</a:t>
            </a:r>
            <a:r>
              <a:rPr sz="2700" b="1" u="none" spc="120" baseline="3086" dirty="0">
                <a:solidFill>
                  <a:srgbClr val="00632C"/>
                </a:solidFill>
                <a:latin typeface="Arial"/>
                <a:cs typeface="Arial"/>
              </a:rPr>
              <a:t> </a:t>
            </a:r>
            <a:r>
              <a:rPr sz="2700" b="1" u="none" spc="-15" baseline="3086" dirty="0">
                <a:solidFill>
                  <a:srgbClr val="00632C"/>
                </a:solidFill>
                <a:latin typeface="Arial"/>
                <a:cs typeface="Arial"/>
              </a:rPr>
              <a:t>FINANCIERA</a:t>
            </a:r>
            <a:endParaRPr sz="2700" baseline="3086" dirty="0">
              <a:latin typeface="Arial"/>
              <a:cs typeface="Arial"/>
            </a:endParaRPr>
          </a:p>
          <a:p>
            <a:pPr marL="1484630">
              <a:lnSpc>
                <a:spcPct val="100000"/>
              </a:lnSpc>
              <a:spcBef>
                <a:spcPts val="405"/>
              </a:spcBef>
              <a:tabLst>
                <a:tab pos="4518025" algn="l"/>
              </a:tabLst>
            </a:pPr>
            <a:r>
              <a:rPr sz="1800" b="1" dirty="0">
                <a:solidFill>
                  <a:srgbClr val="000000"/>
                </a:solidFill>
                <a:latin typeface="Arial"/>
                <a:cs typeface="Arial"/>
              </a:rPr>
              <a:t>Estados</a:t>
            </a:r>
            <a:r>
              <a:rPr sz="1800" b="1" spc="90" dirty="0">
                <a:solidFill>
                  <a:srgbClr val="000000"/>
                </a:solidFill>
                <a:latin typeface="Arial"/>
                <a:cs typeface="Arial"/>
              </a:rPr>
              <a:t> </a:t>
            </a:r>
            <a:r>
              <a:rPr sz="1800" b="1" spc="45" dirty="0">
                <a:solidFill>
                  <a:srgbClr val="000000"/>
                </a:solidFill>
                <a:latin typeface="Arial"/>
                <a:cs typeface="Arial"/>
              </a:rPr>
              <a:t>Financieros</a:t>
            </a:r>
            <a:r>
              <a:rPr sz="1800" b="1" spc="125" dirty="0">
                <a:solidFill>
                  <a:srgbClr val="000000"/>
                </a:solidFill>
                <a:latin typeface="Arial"/>
                <a:cs typeface="Arial"/>
              </a:rPr>
              <a:t> </a:t>
            </a:r>
            <a:r>
              <a:rPr sz="1800" b="1" dirty="0">
                <a:solidFill>
                  <a:srgbClr val="000000"/>
                </a:solidFill>
                <a:latin typeface="Arial"/>
                <a:cs typeface="Arial"/>
              </a:rPr>
              <a:t>a</a:t>
            </a:r>
            <a:r>
              <a:rPr sz="1800" b="1" spc="160" dirty="0">
                <a:solidFill>
                  <a:srgbClr val="000000"/>
                </a:solidFill>
                <a:latin typeface="Arial"/>
                <a:cs typeface="Arial"/>
              </a:rPr>
              <a:t> </a:t>
            </a:r>
            <a:r>
              <a:rPr sz="1800" b="1" spc="-25" dirty="0">
                <a:solidFill>
                  <a:srgbClr val="000000"/>
                </a:solidFill>
                <a:latin typeface="Arial"/>
                <a:cs typeface="Arial"/>
              </a:rPr>
              <a:t>3</a:t>
            </a:r>
            <a:r>
              <a:rPr lang="es-CO" sz="1800" b="1" spc="-25" dirty="0">
                <a:solidFill>
                  <a:srgbClr val="000000"/>
                </a:solidFill>
                <a:latin typeface="Arial"/>
                <a:cs typeface="Arial"/>
              </a:rPr>
              <a:t>0 de septiembre </a:t>
            </a:r>
            <a:r>
              <a:rPr sz="1800" b="1" dirty="0">
                <a:solidFill>
                  <a:srgbClr val="000000"/>
                </a:solidFill>
                <a:latin typeface="Arial"/>
                <a:cs typeface="Arial"/>
              </a:rPr>
              <a:t>de</a:t>
            </a:r>
            <a:r>
              <a:rPr sz="1800" b="1" spc="150" dirty="0">
                <a:solidFill>
                  <a:srgbClr val="000000"/>
                </a:solidFill>
                <a:latin typeface="Arial"/>
                <a:cs typeface="Arial"/>
              </a:rPr>
              <a:t> </a:t>
            </a:r>
            <a:r>
              <a:rPr sz="1800" b="1" spc="105" dirty="0">
                <a:solidFill>
                  <a:srgbClr val="000000"/>
                </a:solidFill>
                <a:latin typeface="Arial"/>
                <a:cs typeface="Arial"/>
              </a:rPr>
              <a:t>2024</a:t>
            </a:r>
            <a:endParaRPr sz="1800" dirty="0">
              <a:latin typeface="Arial"/>
              <a:cs typeface="Arial"/>
            </a:endParaRPr>
          </a:p>
        </p:txBody>
      </p:sp>
      <p:pic>
        <p:nvPicPr>
          <p:cNvPr id="3" name="object 3"/>
          <p:cNvPicPr/>
          <p:nvPr/>
        </p:nvPicPr>
        <p:blipFill>
          <a:blip r:embed="rId2" cstate="print"/>
          <a:stretch>
            <a:fillRect/>
          </a:stretch>
        </p:blipFill>
        <p:spPr>
          <a:xfrm>
            <a:off x="16383000" y="9011415"/>
            <a:ext cx="1740144" cy="1272533"/>
          </a:xfrm>
          <a:prstGeom prst="rect">
            <a:avLst/>
          </a:prstGeom>
        </p:spPr>
      </p:pic>
      <p:pic>
        <p:nvPicPr>
          <p:cNvPr id="4" name="object 4"/>
          <p:cNvPicPr/>
          <p:nvPr/>
        </p:nvPicPr>
        <p:blipFill>
          <a:blip r:embed="rId3" cstate="print"/>
          <a:stretch>
            <a:fillRect/>
          </a:stretch>
        </p:blipFill>
        <p:spPr>
          <a:xfrm>
            <a:off x="7602332" y="9227794"/>
            <a:ext cx="2398611" cy="871053"/>
          </a:xfrm>
          <a:prstGeom prst="rect">
            <a:avLst/>
          </a:prstGeom>
        </p:spPr>
      </p:pic>
      <p:sp>
        <p:nvSpPr>
          <p:cNvPr id="5" name="object 5"/>
          <p:cNvSpPr txBox="1"/>
          <p:nvPr/>
        </p:nvSpPr>
        <p:spPr>
          <a:xfrm>
            <a:off x="6486271" y="1884934"/>
            <a:ext cx="5542915" cy="1551940"/>
          </a:xfrm>
          <a:prstGeom prst="rect">
            <a:avLst/>
          </a:prstGeom>
        </p:spPr>
        <p:txBody>
          <a:bodyPr vert="horz" wrap="square" lIns="0" tIns="12700" rIns="0" bIns="0" rtlCol="0">
            <a:spAutoFit/>
          </a:bodyPr>
          <a:lstStyle/>
          <a:p>
            <a:pPr marL="1945005" marR="5080" indent="-1932939">
              <a:lnSpc>
                <a:spcPct val="100000"/>
              </a:lnSpc>
              <a:spcBef>
                <a:spcPts val="100"/>
              </a:spcBef>
            </a:pPr>
            <a:r>
              <a:rPr sz="2000" b="1" dirty="0">
                <a:latin typeface="Arial"/>
                <a:cs typeface="Arial"/>
              </a:rPr>
              <a:t>ESTRUCTURA</a:t>
            </a:r>
            <a:r>
              <a:rPr sz="2000" b="1" spc="5" dirty="0">
                <a:latin typeface="Arial"/>
                <a:cs typeface="Arial"/>
              </a:rPr>
              <a:t> </a:t>
            </a:r>
            <a:r>
              <a:rPr sz="2000" b="1" dirty="0">
                <a:latin typeface="Arial"/>
                <a:cs typeface="Arial"/>
              </a:rPr>
              <a:t>DEL</a:t>
            </a:r>
            <a:r>
              <a:rPr sz="2000" b="1" spc="130" dirty="0">
                <a:latin typeface="Arial"/>
                <a:cs typeface="Arial"/>
              </a:rPr>
              <a:t> </a:t>
            </a:r>
            <a:r>
              <a:rPr sz="2000" b="1" dirty="0">
                <a:latin typeface="Arial"/>
                <a:cs typeface="Arial"/>
              </a:rPr>
              <a:t>ESTADO</a:t>
            </a:r>
            <a:r>
              <a:rPr sz="2000" b="1" spc="140" dirty="0">
                <a:latin typeface="Arial"/>
                <a:cs typeface="Arial"/>
              </a:rPr>
              <a:t> </a:t>
            </a:r>
            <a:r>
              <a:rPr sz="2000" b="1" dirty="0">
                <a:latin typeface="Arial"/>
                <a:cs typeface="Arial"/>
              </a:rPr>
              <a:t>DE</a:t>
            </a:r>
            <a:r>
              <a:rPr sz="2000" b="1" spc="200" dirty="0">
                <a:latin typeface="Arial"/>
                <a:cs typeface="Arial"/>
              </a:rPr>
              <a:t> </a:t>
            </a:r>
            <a:r>
              <a:rPr sz="2000" b="1" spc="-10" dirty="0">
                <a:latin typeface="Arial"/>
                <a:cs typeface="Arial"/>
              </a:rPr>
              <a:t>SITUACIÓN </a:t>
            </a:r>
            <a:r>
              <a:rPr sz="2000" b="1" spc="40" dirty="0">
                <a:latin typeface="Arial"/>
                <a:cs typeface="Arial"/>
              </a:rPr>
              <a:t>FINANCIERA</a:t>
            </a:r>
            <a:endParaRPr sz="2000">
              <a:latin typeface="Arial"/>
              <a:cs typeface="Arial"/>
            </a:endParaRPr>
          </a:p>
          <a:p>
            <a:pPr>
              <a:lnSpc>
                <a:spcPct val="100000"/>
              </a:lnSpc>
              <a:spcBef>
                <a:spcPts val="305"/>
              </a:spcBef>
            </a:pPr>
            <a:endParaRPr sz="2000">
              <a:latin typeface="Arial"/>
              <a:cs typeface="Arial"/>
            </a:endParaRPr>
          </a:p>
          <a:p>
            <a:pPr marR="206375" algn="ctr">
              <a:lnSpc>
                <a:spcPts val="2305"/>
              </a:lnSpc>
            </a:pPr>
            <a:r>
              <a:rPr sz="2000" b="1" spc="-40" dirty="0">
                <a:latin typeface="Calibri"/>
                <a:cs typeface="Calibri"/>
              </a:rPr>
              <a:t>ACTIVOS</a:t>
            </a:r>
            <a:r>
              <a:rPr sz="2000" b="1" spc="-70" dirty="0">
                <a:latin typeface="Calibri"/>
                <a:cs typeface="Calibri"/>
              </a:rPr>
              <a:t> </a:t>
            </a:r>
            <a:r>
              <a:rPr sz="2000" b="1" spc="-10" dirty="0">
                <a:latin typeface="Calibri"/>
                <a:cs typeface="Calibri"/>
              </a:rPr>
              <a:t>$86.177.142</a:t>
            </a:r>
            <a:endParaRPr sz="2000">
              <a:latin typeface="Calibri"/>
              <a:cs typeface="Calibri"/>
            </a:endParaRPr>
          </a:p>
          <a:p>
            <a:pPr marR="207010" algn="ctr">
              <a:lnSpc>
                <a:spcPts val="2305"/>
              </a:lnSpc>
            </a:pPr>
            <a:r>
              <a:rPr sz="2000" b="1" spc="-35" dirty="0">
                <a:latin typeface="Calibri"/>
                <a:cs typeface="Calibri"/>
              </a:rPr>
              <a:t>Cifras</a:t>
            </a:r>
            <a:r>
              <a:rPr sz="2000" b="1" spc="-80" dirty="0">
                <a:latin typeface="Calibri"/>
                <a:cs typeface="Calibri"/>
              </a:rPr>
              <a:t> </a:t>
            </a:r>
            <a:r>
              <a:rPr sz="2000" b="1" dirty="0">
                <a:latin typeface="Calibri"/>
                <a:cs typeface="Calibri"/>
              </a:rPr>
              <a:t>en</a:t>
            </a:r>
            <a:r>
              <a:rPr sz="2000" b="1" spc="-90" dirty="0">
                <a:latin typeface="Calibri"/>
                <a:cs typeface="Calibri"/>
              </a:rPr>
              <a:t> </a:t>
            </a:r>
            <a:r>
              <a:rPr sz="2000" b="1" spc="-20" dirty="0">
                <a:latin typeface="Calibri"/>
                <a:cs typeface="Calibri"/>
              </a:rPr>
              <a:t>miles</a:t>
            </a:r>
            <a:endParaRPr sz="2000">
              <a:latin typeface="Calibri"/>
              <a:cs typeface="Calibri"/>
            </a:endParaRPr>
          </a:p>
        </p:txBody>
      </p:sp>
      <p:grpSp>
        <p:nvGrpSpPr>
          <p:cNvPr id="6" name="object 6"/>
          <p:cNvGrpSpPr/>
          <p:nvPr/>
        </p:nvGrpSpPr>
        <p:grpSpPr>
          <a:xfrm>
            <a:off x="5638805" y="3634749"/>
            <a:ext cx="10116820" cy="4834255"/>
            <a:chOff x="5638805" y="3634749"/>
            <a:chExt cx="10116820" cy="4834255"/>
          </a:xfrm>
        </p:grpSpPr>
        <p:pic>
          <p:nvPicPr>
            <p:cNvPr id="7" name="object 7"/>
            <p:cNvPicPr/>
            <p:nvPr/>
          </p:nvPicPr>
          <p:blipFill>
            <a:blip r:embed="rId4" cstate="print"/>
            <a:stretch>
              <a:fillRect/>
            </a:stretch>
          </p:blipFill>
          <p:spPr>
            <a:xfrm>
              <a:off x="5638805" y="3634749"/>
              <a:ext cx="10116295" cy="4834113"/>
            </a:xfrm>
            <a:prstGeom prst="rect">
              <a:avLst/>
            </a:prstGeom>
          </p:spPr>
        </p:pic>
        <p:sp>
          <p:nvSpPr>
            <p:cNvPr id="8" name="object 8"/>
            <p:cNvSpPr/>
            <p:nvPr/>
          </p:nvSpPr>
          <p:spPr>
            <a:xfrm>
              <a:off x="5727826" y="4111751"/>
              <a:ext cx="9291955" cy="3924300"/>
            </a:xfrm>
            <a:custGeom>
              <a:avLst/>
              <a:gdLst/>
              <a:ahLst/>
              <a:cxnLst/>
              <a:rect l="l" t="t" r="r" b="b"/>
              <a:pathLst>
                <a:path w="9291955" h="3924300">
                  <a:moveTo>
                    <a:pt x="0" y="3898900"/>
                  </a:moveTo>
                  <a:lnTo>
                    <a:pt x="84709" y="3924300"/>
                  </a:lnTo>
                  <a:lnTo>
                    <a:pt x="140335" y="3924300"/>
                  </a:lnTo>
                </a:path>
                <a:path w="9291955" h="3924300">
                  <a:moveTo>
                    <a:pt x="197738" y="3130423"/>
                  </a:moveTo>
                  <a:lnTo>
                    <a:pt x="416940" y="3117723"/>
                  </a:lnTo>
                  <a:lnTo>
                    <a:pt x="474345" y="3117723"/>
                  </a:lnTo>
                </a:path>
                <a:path w="9291955" h="3924300">
                  <a:moveTo>
                    <a:pt x="373888" y="2361946"/>
                  </a:moveTo>
                  <a:lnTo>
                    <a:pt x="508381" y="2400046"/>
                  </a:lnTo>
                  <a:lnTo>
                    <a:pt x="565403" y="2400046"/>
                  </a:lnTo>
                </a:path>
                <a:path w="9291955" h="3924300">
                  <a:moveTo>
                    <a:pt x="1752092" y="1593469"/>
                  </a:moveTo>
                  <a:lnTo>
                    <a:pt x="1953132" y="1606169"/>
                  </a:lnTo>
                  <a:lnTo>
                    <a:pt x="2011806" y="1606169"/>
                  </a:lnTo>
                </a:path>
                <a:path w="9291955" h="3924300">
                  <a:moveTo>
                    <a:pt x="3518789" y="824992"/>
                  </a:moveTo>
                  <a:lnTo>
                    <a:pt x="3644773" y="840739"/>
                  </a:lnTo>
                  <a:lnTo>
                    <a:pt x="3701288" y="840739"/>
                  </a:lnTo>
                </a:path>
                <a:path w="9291955" h="3924300">
                  <a:moveTo>
                    <a:pt x="9074150" y="56514"/>
                  </a:moveTo>
                  <a:lnTo>
                    <a:pt x="9234805" y="0"/>
                  </a:lnTo>
                  <a:lnTo>
                    <a:pt x="9291828" y="0"/>
                  </a:lnTo>
                </a:path>
              </a:pathLst>
            </a:custGeom>
            <a:ln w="9525">
              <a:solidFill>
                <a:srgbClr val="A6A6A6"/>
              </a:solidFill>
            </a:ln>
          </p:spPr>
          <p:txBody>
            <a:bodyPr wrap="square" lIns="0" tIns="0" rIns="0" bIns="0" rtlCol="0"/>
            <a:lstStyle/>
            <a:p>
              <a:endParaRPr/>
            </a:p>
          </p:txBody>
        </p:sp>
      </p:grpSp>
      <p:sp>
        <p:nvSpPr>
          <p:cNvPr id="9" name="object 9"/>
          <p:cNvSpPr txBox="1"/>
          <p:nvPr/>
        </p:nvSpPr>
        <p:spPr>
          <a:xfrm>
            <a:off x="4343146" y="7940802"/>
            <a:ext cx="1127125" cy="269240"/>
          </a:xfrm>
          <a:prstGeom prst="rect">
            <a:avLst/>
          </a:prstGeom>
        </p:spPr>
        <p:txBody>
          <a:bodyPr vert="horz" wrap="square" lIns="0" tIns="12065" rIns="0" bIns="0" rtlCol="0">
            <a:spAutoFit/>
          </a:bodyPr>
          <a:lstStyle/>
          <a:p>
            <a:pPr marL="12700">
              <a:lnSpc>
                <a:spcPct val="100000"/>
              </a:lnSpc>
              <a:spcBef>
                <a:spcPts val="95"/>
              </a:spcBef>
            </a:pPr>
            <a:r>
              <a:rPr sz="1600" spc="-30" dirty="0">
                <a:latin typeface="Calibri"/>
                <a:cs typeface="Calibri"/>
              </a:rPr>
              <a:t>INVENTARIOS</a:t>
            </a:r>
            <a:endParaRPr sz="1600">
              <a:latin typeface="Calibri"/>
              <a:cs typeface="Calibri"/>
            </a:endParaRPr>
          </a:p>
        </p:txBody>
      </p:sp>
      <p:sp>
        <p:nvSpPr>
          <p:cNvPr id="10" name="object 10"/>
          <p:cNvSpPr txBox="1"/>
          <p:nvPr/>
        </p:nvSpPr>
        <p:spPr>
          <a:xfrm>
            <a:off x="4204461" y="7172706"/>
            <a:ext cx="1181100" cy="513080"/>
          </a:xfrm>
          <a:prstGeom prst="rect">
            <a:avLst/>
          </a:prstGeom>
        </p:spPr>
        <p:txBody>
          <a:bodyPr vert="horz" wrap="square" lIns="0" tIns="12065" rIns="0" bIns="0" rtlCol="0">
            <a:spAutoFit/>
          </a:bodyPr>
          <a:lstStyle/>
          <a:p>
            <a:pPr marL="250190" marR="5080" indent="-238125">
              <a:lnSpc>
                <a:spcPct val="100000"/>
              </a:lnSpc>
              <a:spcBef>
                <a:spcPts val="95"/>
              </a:spcBef>
            </a:pPr>
            <a:r>
              <a:rPr sz="1600" spc="-25" dirty="0">
                <a:latin typeface="Calibri"/>
                <a:cs typeface="Calibri"/>
              </a:rPr>
              <a:t>CUENTAS</a:t>
            </a:r>
            <a:r>
              <a:rPr sz="1600" spc="-35" dirty="0">
                <a:latin typeface="Calibri"/>
                <a:cs typeface="Calibri"/>
              </a:rPr>
              <a:t> </a:t>
            </a:r>
            <a:r>
              <a:rPr sz="1600" spc="-25" dirty="0">
                <a:latin typeface="Calibri"/>
                <a:cs typeface="Calibri"/>
              </a:rPr>
              <a:t>POR </a:t>
            </a:r>
            <a:r>
              <a:rPr sz="1600" spc="-10" dirty="0">
                <a:latin typeface="Calibri"/>
                <a:cs typeface="Calibri"/>
              </a:rPr>
              <a:t>COBRAR</a:t>
            </a:r>
            <a:endParaRPr sz="1600">
              <a:latin typeface="Calibri"/>
              <a:cs typeface="Calibri"/>
            </a:endParaRPr>
          </a:p>
        </p:txBody>
      </p:sp>
      <p:sp>
        <p:nvSpPr>
          <p:cNvPr id="11" name="object 11"/>
          <p:cNvSpPr txBox="1"/>
          <p:nvPr/>
        </p:nvSpPr>
        <p:spPr>
          <a:xfrm>
            <a:off x="4491354" y="6404229"/>
            <a:ext cx="739140" cy="513080"/>
          </a:xfrm>
          <a:prstGeom prst="rect">
            <a:avLst/>
          </a:prstGeom>
        </p:spPr>
        <p:txBody>
          <a:bodyPr vert="horz" wrap="square" lIns="0" tIns="12065" rIns="0" bIns="0" rtlCol="0">
            <a:spAutoFit/>
          </a:bodyPr>
          <a:lstStyle/>
          <a:p>
            <a:pPr marL="12700" marR="5080">
              <a:lnSpc>
                <a:spcPct val="100000"/>
              </a:lnSpc>
              <a:spcBef>
                <a:spcPts val="95"/>
              </a:spcBef>
            </a:pPr>
            <a:r>
              <a:rPr sz="1600" spc="-10" dirty="0">
                <a:latin typeface="Calibri"/>
                <a:cs typeface="Calibri"/>
              </a:rPr>
              <a:t>OTROS </a:t>
            </a:r>
            <a:r>
              <a:rPr sz="1600" spc="-20" dirty="0">
                <a:latin typeface="Calibri"/>
                <a:cs typeface="Calibri"/>
              </a:rPr>
              <a:t>ACTIVOS</a:t>
            </a:r>
            <a:endParaRPr sz="1600">
              <a:latin typeface="Calibri"/>
              <a:cs typeface="Calibri"/>
            </a:endParaRPr>
          </a:p>
        </p:txBody>
      </p:sp>
      <p:sp>
        <p:nvSpPr>
          <p:cNvPr id="12" name="object 12"/>
          <p:cNvSpPr txBox="1"/>
          <p:nvPr/>
        </p:nvSpPr>
        <p:spPr>
          <a:xfrm>
            <a:off x="3566286" y="5636133"/>
            <a:ext cx="1860550" cy="513080"/>
          </a:xfrm>
          <a:prstGeom prst="rect">
            <a:avLst/>
          </a:prstGeom>
        </p:spPr>
        <p:txBody>
          <a:bodyPr vert="horz" wrap="square" lIns="0" tIns="12065" rIns="0" bIns="0" rtlCol="0">
            <a:spAutoFit/>
          </a:bodyPr>
          <a:lstStyle/>
          <a:p>
            <a:pPr marL="12700" marR="5080">
              <a:lnSpc>
                <a:spcPct val="100000"/>
              </a:lnSpc>
              <a:spcBef>
                <a:spcPts val="95"/>
              </a:spcBef>
            </a:pPr>
            <a:r>
              <a:rPr sz="1600" spc="-20" dirty="0">
                <a:latin typeface="Calibri"/>
                <a:cs typeface="Calibri"/>
              </a:rPr>
              <a:t>PROPIEDAD,</a:t>
            </a:r>
            <a:r>
              <a:rPr sz="1600" spc="30" dirty="0">
                <a:latin typeface="Calibri"/>
                <a:cs typeface="Calibri"/>
              </a:rPr>
              <a:t> </a:t>
            </a:r>
            <a:r>
              <a:rPr sz="1600" spc="-30" dirty="0">
                <a:latin typeface="Calibri"/>
                <a:cs typeface="Calibri"/>
              </a:rPr>
              <a:t>PLANTA</a:t>
            </a:r>
            <a:r>
              <a:rPr sz="1600" spc="-65" dirty="0">
                <a:latin typeface="Calibri"/>
                <a:cs typeface="Calibri"/>
              </a:rPr>
              <a:t> </a:t>
            </a:r>
            <a:r>
              <a:rPr sz="1600" spc="-50" dirty="0">
                <a:latin typeface="Calibri"/>
                <a:cs typeface="Calibri"/>
              </a:rPr>
              <a:t>Y </a:t>
            </a:r>
            <a:r>
              <a:rPr sz="1600" spc="-10" dirty="0">
                <a:latin typeface="Calibri"/>
                <a:cs typeface="Calibri"/>
              </a:rPr>
              <a:t>EQUIPO</a:t>
            </a:r>
            <a:endParaRPr sz="1600">
              <a:latin typeface="Calibri"/>
              <a:cs typeface="Calibri"/>
            </a:endParaRPr>
          </a:p>
        </p:txBody>
      </p:sp>
      <p:sp>
        <p:nvSpPr>
          <p:cNvPr id="13" name="object 13"/>
          <p:cNvSpPr txBox="1"/>
          <p:nvPr/>
        </p:nvSpPr>
        <p:spPr>
          <a:xfrm>
            <a:off x="2989833" y="4867478"/>
            <a:ext cx="2483485" cy="513080"/>
          </a:xfrm>
          <a:prstGeom prst="rect">
            <a:avLst/>
          </a:prstGeom>
        </p:spPr>
        <p:txBody>
          <a:bodyPr vert="horz" wrap="square" lIns="0" tIns="12065" rIns="0" bIns="0" rtlCol="0">
            <a:spAutoFit/>
          </a:bodyPr>
          <a:lstStyle/>
          <a:p>
            <a:pPr marL="12700">
              <a:lnSpc>
                <a:spcPct val="100000"/>
              </a:lnSpc>
              <a:spcBef>
                <a:spcPts val="95"/>
              </a:spcBef>
            </a:pPr>
            <a:r>
              <a:rPr sz="1600" spc="-10" dirty="0">
                <a:latin typeface="Calibri"/>
                <a:cs typeface="Calibri"/>
              </a:rPr>
              <a:t>EFECTIVO</a:t>
            </a:r>
            <a:r>
              <a:rPr sz="1600" spc="30" dirty="0">
                <a:latin typeface="Calibri"/>
                <a:cs typeface="Calibri"/>
              </a:rPr>
              <a:t> </a:t>
            </a:r>
            <a:r>
              <a:rPr sz="1600" dirty="0">
                <a:latin typeface="Calibri"/>
                <a:cs typeface="Calibri"/>
              </a:rPr>
              <a:t>Y</a:t>
            </a:r>
            <a:r>
              <a:rPr sz="1600" spc="-65" dirty="0">
                <a:latin typeface="Calibri"/>
                <a:cs typeface="Calibri"/>
              </a:rPr>
              <a:t> </a:t>
            </a:r>
            <a:r>
              <a:rPr sz="1600" spc="-25" dirty="0">
                <a:latin typeface="Calibri"/>
                <a:cs typeface="Calibri"/>
              </a:rPr>
              <a:t>EQUIVALENTES</a:t>
            </a:r>
            <a:r>
              <a:rPr sz="1600" spc="-65" dirty="0">
                <a:latin typeface="Calibri"/>
                <a:cs typeface="Calibri"/>
              </a:rPr>
              <a:t> </a:t>
            </a:r>
            <a:r>
              <a:rPr sz="1600" spc="-25" dirty="0">
                <a:latin typeface="Calibri"/>
                <a:cs typeface="Calibri"/>
              </a:rPr>
              <a:t>AL</a:t>
            </a:r>
            <a:endParaRPr sz="1600">
              <a:latin typeface="Calibri"/>
              <a:cs typeface="Calibri"/>
            </a:endParaRPr>
          </a:p>
          <a:p>
            <a:pPr marL="12700">
              <a:lnSpc>
                <a:spcPct val="100000"/>
              </a:lnSpc>
              <a:spcBef>
                <a:spcPts val="5"/>
              </a:spcBef>
            </a:pPr>
            <a:r>
              <a:rPr sz="1600" spc="-10" dirty="0">
                <a:latin typeface="Calibri"/>
                <a:cs typeface="Calibri"/>
              </a:rPr>
              <a:t>EFECTIVO</a:t>
            </a:r>
            <a:endParaRPr sz="1600">
              <a:latin typeface="Calibri"/>
              <a:cs typeface="Calibri"/>
            </a:endParaRPr>
          </a:p>
        </p:txBody>
      </p:sp>
      <p:sp>
        <p:nvSpPr>
          <p:cNvPr id="14" name="object 14"/>
          <p:cNvSpPr txBox="1"/>
          <p:nvPr/>
        </p:nvSpPr>
        <p:spPr>
          <a:xfrm>
            <a:off x="2144014" y="4099686"/>
            <a:ext cx="3378835" cy="513080"/>
          </a:xfrm>
          <a:prstGeom prst="rect">
            <a:avLst/>
          </a:prstGeom>
        </p:spPr>
        <p:txBody>
          <a:bodyPr vert="horz" wrap="square" lIns="0" tIns="12065" rIns="0" bIns="0" rtlCol="0">
            <a:spAutoFit/>
          </a:bodyPr>
          <a:lstStyle/>
          <a:p>
            <a:pPr marL="12700" marR="5080">
              <a:lnSpc>
                <a:spcPct val="100000"/>
              </a:lnSpc>
              <a:spcBef>
                <a:spcPts val="95"/>
              </a:spcBef>
            </a:pPr>
            <a:r>
              <a:rPr sz="1600" dirty="0">
                <a:latin typeface="Calibri"/>
                <a:cs typeface="Calibri"/>
              </a:rPr>
              <a:t>BIENES</a:t>
            </a:r>
            <a:r>
              <a:rPr sz="1600" spc="-75" dirty="0">
                <a:latin typeface="Calibri"/>
                <a:cs typeface="Calibri"/>
              </a:rPr>
              <a:t> </a:t>
            </a:r>
            <a:r>
              <a:rPr sz="1600" dirty="0">
                <a:latin typeface="Calibri"/>
                <a:cs typeface="Calibri"/>
              </a:rPr>
              <a:t>DE</a:t>
            </a:r>
            <a:r>
              <a:rPr sz="1600" spc="-85" dirty="0">
                <a:latin typeface="Calibri"/>
                <a:cs typeface="Calibri"/>
              </a:rPr>
              <a:t> </a:t>
            </a:r>
            <a:r>
              <a:rPr sz="1600" dirty="0">
                <a:latin typeface="Calibri"/>
                <a:cs typeface="Calibri"/>
              </a:rPr>
              <a:t>USO</a:t>
            </a:r>
            <a:r>
              <a:rPr sz="1600" spc="15" dirty="0">
                <a:latin typeface="Calibri"/>
                <a:cs typeface="Calibri"/>
              </a:rPr>
              <a:t> </a:t>
            </a:r>
            <a:r>
              <a:rPr sz="1600" spc="-10" dirty="0">
                <a:latin typeface="Calibri"/>
                <a:cs typeface="Calibri"/>
              </a:rPr>
              <a:t>PÚBLICO</a:t>
            </a:r>
            <a:r>
              <a:rPr sz="1600" spc="-80" dirty="0">
                <a:latin typeface="Calibri"/>
                <a:cs typeface="Calibri"/>
              </a:rPr>
              <a:t> </a:t>
            </a:r>
            <a:r>
              <a:rPr sz="1600" dirty="0">
                <a:latin typeface="Calibri"/>
                <a:cs typeface="Calibri"/>
              </a:rPr>
              <a:t>E</a:t>
            </a:r>
            <a:r>
              <a:rPr sz="1600" spc="-5" dirty="0">
                <a:latin typeface="Calibri"/>
                <a:cs typeface="Calibri"/>
              </a:rPr>
              <a:t> </a:t>
            </a:r>
            <a:r>
              <a:rPr sz="1600" spc="-10" dirty="0">
                <a:latin typeface="Calibri"/>
                <a:cs typeface="Calibri"/>
              </a:rPr>
              <a:t>HISTÓRICOS</a:t>
            </a:r>
            <a:r>
              <a:rPr sz="1600" spc="40" dirty="0">
                <a:latin typeface="Calibri"/>
                <a:cs typeface="Calibri"/>
              </a:rPr>
              <a:t> </a:t>
            </a:r>
            <a:r>
              <a:rPr sz="1600" spc="-50" dirty="0">
                <a:latin typeface="Calibri"/>
                <a:cs typeface="Calibri"/>
              </a:rPr>
              <a:t>Y </a:t>
            </a:r>
            <a:r>
              <a:rPr sz="1600" spc="-10" dirty="0">
                <a:latin typeface="Calibri"/>
                <a:cs typeface="Calibri"/>
              </a:rPr>
              <a:t>CULTURALES</a:t>
            </a:r>
            <a:endParaRPr sz="1600">
              <a:latin typeface="Calibri"/>
              <a:cs typeface="Calibri"/>
            </a:endParaRPr>
          </a:p>
        </p:txBody>
      </p:sp>
      <p:sp>
        <p:nvSpPr>
          <p:cNvPr id="15" name="object 15"/>
          <p:cNvSpPr txBox="1"/>
          <p:nvPr/>
        </p:nvSpPr>
        <p:spPr>
          <a:xfrm>
            <a:off x="5893689" y="7907273"/>
            <a:ext cx="522605" cy="239395"/>
          </a:xfrm>
          <a:prstGeom prst="rect">
            <a:avLst/>
          </a:prstGeom>
        </p:spPr>
        <p:txBody>
          <a:bodyPr vert="horz" wrap="square" lIns="0" tIns="12700" rIns="0" bIns="0" rtlCol="0">
            <a:spAutoFit/>
          </a:bodyPr>
          <a:lstStyle/>
          <a:p>
            <a:pPr marL="12700">
              <a:lnSpc>
                <a:spcPct val="100000"/>
              </a:lnSpc>
              <a:spcBef>
                <a:spcPts val="100"/>
              </a:spcBef>
            </a:pPr>
            <a:r>
              <a:rPr sz="1400" b="1" spc="-10" dirty="0">
                <a:latin typeface="Calibri"/>
                <a:cs typeface="Calibri"/>
              </a:rPr>
              <a:t>10.901</a:t>
            </a:r>
            <a:endParaRPr sz="1400">
              <a:latin typeface="Calibri"/>
              <a:cs typeface="Calibri"/>
            </a:endParaRPr>
          </a:p>
        </p:txBody>
      </p:sp>
      <p:sp>
        <p:nvSpPr>
          <p:cNvPr id="16" name="object 16"/>
          <p:cNvSpPr txBox="1"/>
          <p:nvPr/>
        </p:nvSpPr>
        <p:spPr>
          <a:xfrm>
            <a:off x="6227826" y="7098868"/>
            <a:ext cx="612775" cy="240029"/>
          </a:xfrm>
          <a:prstGeom prst="rect">
            <a:avLst/>
          </a:prstGeom>
        </p:spPr>
        <p:txBody>
          <a:bodyPr vert="horz" wrap="square" lIns="0" tIns="13335" rIns="0" bIns="0" rtlCol="0">
            <a:spAutoFit/>
          </a:bodyPr>
          <a:lstStyle/>
          <a:p>
            <a:pPr marL="12700">
              <a:lnSpc>
                <a:spcPct val="100000"/>
              </a:lnSpc>
              <a:spcBef>
                <a:spcPts val="105"/>
              </a:spcBef>
            </a:pPr>
            <a:r>
              <a:rPr sz="1400" b="1" spc="-10" dirty="0">
                <a:latin typeface="Calibri"/>
                <a:cs typeface="Calibri"/>
              </a:rPr>
              <a:t>653.174</a:t>
            </a:r>
            <a:endParaRPr sz="1400">
              <a:latin typeface="Calibri"/>
              <a:cs typeface="Calibri"/>
            </a:endParaRPr>
          </a:p>
        </p:txBody>
      </p:sp>
      <p:sp>
        <p:nvSpPr>
          <p:cNvPr id="17" name="object 17"/>
          <p:cNvSpPr txBox="1"/>
          <p:nvPr/>
        </p:nvSpPr>
        <p:spPr>
          <a:xfrm>
            <a:off x="6318630" y="6382892"/>
            <a:ext cx="749300" cy="239395"/>
          </a:xfrm>
          <a:prstGeom prst="rect">
            <a:avLst/>
          </a:prstGeom>
        </p:spPr>
        <p:txBody>
          <a:bodyPr vert="horz" wrap="square" lIns="0" tIns="13335" rIns="0" bIns="0" rtlCol="0">
            <a:spAutoFit/>
          </a:bodyPr>
          <a:lstStyle/>
          <a:p>
            <a:pPr marL="12700">
              <a:lnSpc>
                <a:spcPct val="100000"/>
              </a:lnSpc>
              <a:spcBef>
                <a:spcPts val="105"/>
              </a:spcBef>
            </a:pPr>
            <a:r>
              <a:rPr sz="1400" b="1" spc="-10" dirty="0">
                <a:latin typeface="Calibri"/>
                <a:cs typeface="Calibri"/>
              </a:rPr>
              <a:t>3.317.849</a:t>
            </a:r>
            <a:endParaRPr sz="1400">
              <a:latin typeface="Calibri"/>
              <a:cs typeface="Calibri"/>
            </a:endParaRPr>
          </a:p>
        </p:txBody>
      </p:sp>
      <p:sp>
        <p:nvSpPr>
          <p:cNvPr id="18" name="object 18"/>
          <p:cNvSpPr txBox="1"/>
          <p:nvPr/>
        </p:nvSpPr>
        <p:spPr>
          <a:xfrm>
            <a:off x="7765160" y="5587364"/>
            <a:ext cx="749300" cy="239395"/>
          </a:xfrm>
          <a:prstGeom prst="rect">
            <a:avLst/>
          </a:prstGeom>
        </p:spPr>
        <p:txBody>
          <a:bodyPr vert="horz" wrap="square" lIns="0" tIns="13335" rIns="0" bIns="0" rtlCol="0">
            <a:spAutoFit/>
          </a:bodyPr>
          <a:lstStyle/>
          <a:p>
            <a:pPr marL="12700">
              <a:lnSpc>
                <a:spcPct val="100000"/>
              </a:lnSpc>
              <a:spcBef>
                <a:spcPts val="105"/>
              </a:spcBef>
            </a:pPr>
            <a:r>
              <a:rPr sz="1400" b="1" spc="-10" dirty="0">
                <a:latin typeface="Calibri"/>
                <a:cs typeface="Calibri"/>
              </a:rPr>
              <a:t>8.857.510</a:t>
            </a:r>
            <a:endParaRPr sz="1400">
              <a:latin typeface="Calibri"/>
              <a:cs typeface="Calibri"/>
            </a:endParaRPr>
          </a:p>
        </p:txBody>
      </p:sp>
      <p:sp>
        <p:nvSpPr>
          <p:cNvPr id="19" name="object 19"/>
          <p:cNvSpPr txBox="1"/>
          <p:nvPr/>
        </p:nvSpPr>
        <p:spPr>
          <a:xfrm>
            <a:off x="9455022" y="4822063"/>
            <a:ext cx="839469" cy="239395"/>
          </a:xfrm>
          <a:prstGeom prst="rect">
            <a:avLst/>
          </a:prstGeom>
        </p:spPr>
        <p:txBody>
          <a:bodyPr vert="horz" wrap="square" lIns="0" tIns="13335" rIns="0" bIns="0" rtlCol="0">
            <a:spAutoFit/>
          </a:bodyPr>
          <a:lstStyle/>
          <a:p>
            <a:pPr marL="12700">
              <a:lnSpc>
                <a:spcPct val="100000"/>
              </a:lnSpc>
              <a:spcBef>
                <a:spcPts val="105"/>
              </a:spcBef>
            </a:pPr>
            <a:r>
              <a:rPr sz="1400" b="1" spc="-10" dirty="0">
                <a:latin typeface="Calibri"/>
                <a:cs typeface="Calibri"/>
              </a:rPr>
              <a:t>27.182.322</a:t>
            </a:r>
            <a:endParaRPr sz="1400">
              <a:latin typeface="Calibri"/>
              <a:cs typeface="Calibri"/>
            </a:endParaRPr>
          </a:p>
        </p:txBody>
      </p:sp>
      <p:sp>
        <p:nvSpPr>
          <p:cNvPr id="20" name="object 20"/>
          <p:cNvSpPr txBox="1"/>
          <p:nvPr/>
        </p:nvSpPr>
        <p:spPr>
          <a:xfrm>
            <a:off x="15045943" y="3980814"/>
            <a:ext cx="800100" cy="239395"/>
          </a:xfrm>
          <a:prstGeom prst="rect">
            <a:avLst/>
          </a:prstGeom>
        </p:spPr>
        <p:txBody>
          <a:bodyPr vert="horz" wrap="square" lIns="0" tIns="13335" rIns="0" bIns="0" rtlCol="0">
            <a:spAutoFit/>
          </a:bodyPr>
          <a:lstStyle/>
          <a:p>
            <a:pPr marL="12700">
              <a:lnSpc>
                <a:spcPct val="100000"/>
              </a:lnSpc>
              <a:spcBef>
                <a:spcPts val="105"/>
              </a:spcBef>
            </a:pPr>
            <a:r>
              <a:rPr sz="1400" spc="-10" dirty="0">
                <a:latin typeface="Calibri"/>
                <a:cs typeface="Calibri"/>
              </a:rPr>
              <a:t>46.155.</a:t>
            </a:r>
            <a:r>
              <a:rPr sz="1200" spc="-10" dirty="0">
                <a:solidFill>
                  <a:srgbClr val="404040"/>
                </a:solidFill>
                <a:latin typeface="Calibri"/>
                <a:cs typeface="Calibri"/>
              </a:rPr>
              <a:t>387</a:t>
            </a:r>
            <a:endParaRPr sz="1200">
              <a:latin typeface="Calibri"/>
              <a:cs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85592" y="901191"/>
            <a:ext cx="1245235" cy="27940"/>
          </a:xfrm>
          <a:custGeom>
            <a:avLst/>
            <a:gdLst/>
            <a:ahLst/>
            <a:cxnLst/>
            <a:rect l="l" t="t" r="r" b="b"/>
            <a:pathLst>
              <a:path w="1245235" h="27940">
                <a:moveTo>
                  <a:pt x="1245108" y="0"/>
                </a:moveTo>
                <a:lnTo>
                  <a:pt x="1086612" y="0"/>
                </a:lnTo>
                <a:lnTo>
                  <a:pt x="0" y="0"/>
                </a:lnTo>
                <a:lnTo>
                  <a:pt x="0" y="27432"/>
                </a:lnTo>
                <a:lnTo>
                  <a:pt x="1086612" y="27432"/>
                </a:lnTo>
                <a:lnTo>
                  <a:pt x="1245108" y="27432"/>
                </a:lnTo>
                <a:lnTo>
                  <a:pt x="1245108" y="0"/>
                </a:lnTo>
                <a:close/>
              </a:path>
            </a:pathLst>
          </a:custGeom>
          <a:solidFill>
            <a:srgbClr val="82CE00"/>
          </a:solidFill>
        </p:spPr>
        <p:txBody>
          <a:bodyPr wrap="square" lIns="0" tIns="0" rIns="0" bIns="0" rtlCol="0"/>
          <a:lstStyle/>
          <a:p>
            <a:endParaRPr/>
          </a:p>
        </p:txBody>
      </p:sp>
      <p:sp>
        <p:nvSpPr>
          <p:cNvPr id="3" name="object 3"/>
          <p:cNvSpPr txBox="1">
            <a:spLocks noGrp="1"/>
          </p:cNvSpPr>
          <p:nvPr>
            <p:ph type="title"/>
          </p:nvPr>
        </p:nvSpPr>
        <p:spPr>
          <a:xfrm>
            <a:off x="640486" y="-201584"/>
            <a:ext cx="15265400" cy="1502280"/>
          </a:xfrm>
          <a:prstGeom prst="rect">
            <a:avLst/>
          </a:prstGeom>
        </p:spPr>
        <p:txBody>
          <a:bodyPr vert="horz" wrap="square" lIns="0" tIns="674951" rIns="0" bIns="0" rtlCol="0">
            <a:spAutoFit/>
          </a:bodyPr>
          <a:lstStyle/>
          <a:p>
            <a:pPr marL="3531870">
              <a:lnSpc>
                <a:spcPct val="100000"/>
              </a:lnSpc>
              <a:spcBef>
                <a:spcPts val="819"/>
              </a:spcBef>
            </a:pPr>
            <a:r>
              <a:rPr sz="3200" b="1" spc="220" dirty="0">
                <a:solidFill>
                  <a:srgbClr val="00632C"/>
                </a:solidFill>
                <a:latin typeface="Sitka Display"/>
                <a:cs typeface="Sitka Display"/>
              </a:rPr>
              <a:t>1</a:t>
            </a:r>
            <a:r>
              <a:rPr sz="3200" b="1" spc="145" dirty="0">
                <a:solidFill>
                  <a:srgbClr val="00632C"/>
                </a:solidFill>
                <a:latin typeface="Sitka Display"/>
                <a:cs typeface="Sitka Display"/>
              </a:rPr>
              <a:t> </a:t>
            </a:r>
            <a:r>
              <a:rPr sz="2700" b="1" spc="89" baseline="3086" dirty="0">
                <a:solidFill>
                  <a:srgbClr val="000000"/>
                </a:solidFill>
                <a:latin typeface="Arial"/>
                <a:cs typeface="Arial"/>
              </a:rPr>
              <a:t>INFORME</a:t>
            </a:r>
            <a:r>
              <a:rPr sz="2700" b="1" spc="135" baseline="3086" dirty="0">
                <a:solidFill>
                  <a:srgbClr val="000000"/>
                </a:solidFill>
                <a:latin typeface="Arial"/>
                <a:cs typeface="Arial"/>
              </a:rPr>
              <a:t> </a:t>
            </a:r>
            <a:r>
              <a:rPr sz="2700" b="1" baseline="3086" dirty="0">
                <a:solidFill>
                  <a:srgbClr val="000000"/>
                </a:solidFill>
                <a:latin typeface="Arial"/>
                <a:cs typeface="Arial"/>
              </a:rPr>
              <a:t>DE</a:t>
            </a:r>
            <a:r>
              <a:rPr sz="2700" b="1" spc="165" baseline="3086" dirty="0">
                <a:solidFill>
                  <a:srgbClr val="000000"/>
                </a:solidFill>
                <a:latin typeface="Arial"/>
                <a:cs typeface="Arial"/>
              </a:rPr>
              <a:t> </a:t>
            </a:r>
            <a:r>
              <a:rPr sz="2700" b="1" baseline="3086" dirty="0">
                <a:solidFill>
                  <a:srgbClr val="00632C"/>
                </a:solidFill>
                <a:latin typeface="Arial"/>
                <a:cs typeface="Arial"/>
              </a:rPr>
              <a:t>GESTIÓN</a:t>
            </a:r>
            <a:r>
              <a:rPr sz="2700" b="1" spc="120" baseline="3086" dirty="0">
                <a:solidFill>
                  <a:srgbClr val="00632C"/>
                </a:solidFill>
                <a:latin typeface="Arial"/>
                <a:cs typeface="Arial"/>
              </a:rPr>
              <a:t> </a:t>
            </a:r>
            <a:r>
              <a:rPr sz="2700" b="1" spc="-15" baseline="3086" dirty="0">
                <a:solidFill>
                  <a:srgbClr val="00632C"/>
                </a:solidFill>
                <a:latin typeface="Arial"/>
                <a:cs typeface="Arial"/>
              </a:rPr>
              <a:t>FINANCIERA</a:t>
            </a:r>
            <a:endParaRPr sz="2700" baseline="3086" dirty="0">
              <a:latin typeface="Arial"/>
              <a:cs typeface="Arial"/>
            </a:endParaRPr>
          </a:p>
          <a:p>
            <a:pPr marL="3910965">
              <a:lnSpc>
                <a:spcPct val="100000"/>
              </a:lnSpc>
              <a:spcBef>
                <a:spcPts val="405"/>
              </a:spcBef>
            </a:pPr>
            <a:r>
              <a:rPr sz="1800" b="1" dirty="0">
                <a:solidFill>
                  <a:srgbClr val="000000"/>
                </a:solidFill>
                <a:latin typeface="Arial"/>
                <a:cs typeface="Arial"/>
              </a:rPr>
              <a:t>Estados</a:t>
            </a:r>
            <a:r>
              <a:rPr sz="1800" b="1" spc="60" dirty="0">
                <a:solidFill>
                  <a:srgbClr val="000000"/>
                </a:solidFill>
                <a:latin typeface="Arial"/>
                <a:cs typeface="Arial"/>
              </a:rPr>
              <a:t> </a:t>
            </a:r>
            <a:r>
              <a:rPr sz="1800" b="1" spc="45" dirty="0">
                <a:solidFill>
                  <a:srgbClr val="000000"/>
                </a:solidFill>
                <a:latin typeface="Arial"/>
                <a:cs typeface="Arial"/>
              </a:rPr>
              <a:t>Financieros</a:t>
            </a:r>
            <a:r>
              <a:rPr sz="1800" b="1" spc="90" dirty="0">
                <a:solidFill>
                  <a:srgbClr val="000000"/>
                </a:solidFill>
                <a:latin typeface="Arial"/>
                <a:cs typeface="Arial"/>
              </a:rPr>
              <a:t> </a:t>
            </a:r>
            <a:r>
              <a:rPr sz="1800" b="1" dirty="0">
                <a:solidFill>
                  <a:srgbClr val="000000"/>
                </a:solidFill>
                <a:latin typeface="Arial"/>
                <a:cs typeface="Arial"/>
              </a:rPr>
              <a:t>a</a:t>
            </a:r>
            <a:r>
              <a:rPr sz="1800" b="1" spc="130" dirty="0">
                <a:solidFill>
                  <a:srgbClr val="000000"/>
                </a:solidFill>
                <a:latin typeface="Arial"/>
                <a:cs typeface="Arial"/>
              </a:rPr>
              <a:t> </a:t>
            </a:r>
            <a:r>
              <a:rPr sz="1800" b="1" dirty="0">
                <a:solidFill>
                  <a:srgbClr val="000000"/>
                </a:solidFill>
                <a:latin typeface="Arial"/>
                <a:cs typeface="Arial"/>
              </a:rPr>
              <a:t>3</a:t>
            </a:r>
            <a:r>
              <a:rPr lang="es-CO" sz="1800" b="1" dirty="0">
                <a:solidFill>
                  <a:srgbClr val="000000"/>
                </a:solidFill>
                <a:latin typeface="Arial"/>
                <a:cs typeface="Arial"/>
              </a:rPr>
              <a:t>0 de Septiembre</a:t>
            </a:r>
            <a:r>
              <a:rPr sz="1800" b="1" spc="245" dirty="0">
                <a:solidFill>
                  <a:srgbClr val="000000"/>
                </a:solidFill>
                <a:latin typeface="Arial"/>
                <a:cs typeface="Arial"/>
              </a:rPr>
              <a:t> </a:t>
            </a:r>
            <a:r>
              <a:rPr sz="1800" b="1" spc="65" dirty="0">
                <a:solidFill>
                  <a:srgbClr val="000000"/>
                </a:solidFill>
                <a:latin typeface="Arial"/>
                <a:cs typeface="Arial"/>
              </a:rPr>
              <a:t>de</a:t>
            </a:r>
            <a:r>
              <a:rPr sz="1800" b="1" spc="155" dirty="0">
                <a:solidFill>
                  <a:srgbClr val="000000"/>
                </a:solidFill>
                <a:latin typeface="Arial"/>
                <a:cs typeface="Arial"/>
              </a:rPr>
              <a:t> </a:t>
            </a:r>
            <a:r>
              <a:rPr sz="1800" b="1" spc="105" dirty="0">
                <a:solidFill>
                  <a:srgbClr val="000000"/>
                </a:solidFill>
                <a:latin typeface="Arial"/>
                <a:cs typeface="Arial"/>
              </a:rPr>
              <a:t>2024</a:t>
            </a:r>
            <a:endParaRPr sz="1800" dirty="0">
              <a:latin typeface="Arial"/>
              <a:cs typeface="Arial"/>
            </a:endParaRPr>
          </a:p>
        </p:txBody>
      </p:sp>
      <p:grpSp>
        <p:nvGrpSpPr>
          <p:cNvPr id="4" name="object 4"/>
          <p:cNvGrpSpPr/>
          <p:nvPr/>
        </p:nvGrpSpPr>
        <p:grpSpPr>
          <a:xfrm>
            <a:off x="7463663" y="4110990"/>
            <a:ext cx="8226425" cy="3381375"/>
            <a:chOff x="7463663" y="4110990"/>
            <a:chExt cx="8226425" cy="3381375"/>
          </a:xfrm>
        </p:grpSpPr>
        <p:sp>
          <p:nvSpPr>
            <p:cNvPr id="5" name="object 5"/>
            <p:cNvSpPr/>
            <p:nvPr/>
          </p:nvSpPr>
          <p:spPr>
            <a:xfrm>
              <a:off x="7463663" y="5636767"/>
              <a:ext cx="8221345" cy="1851025"/>
            </a:xfrm>
            <a:custGeom>
              <a:avLst/>
              <a:gdLst/>
              <a:ahLst/>
              <a:cxnLst/>
              <a:rect l="l" t="t" r="r" b="b"/>
              <a:pathLst>
                <a:path w="8221344" h="1851025">
                  <a:moveTo>
                    <a:pt x="8221345" y="1837817"/>
                  </a:moveTo>
                  <a:lnTo>
                    <a:pt x="0" y="1837817"/>
                  </a:lnTo>
                  <a:lnTo>
                    <a:pt x="0" y="1850517"/>
                  </a:lnTo>
                  <a:lnTo>
                    <a:pt x="8221345" y="1850517"/>
                  </a:lnTo>
                  <a:lnTo>
                    <a:pt x="8221345" y="1837817"/>
                  </a:lnTo>
                  <a:close/>
                </a:path>
                <a:path w="8221344" h="1851025">
                  <a:moveTo>
                    <a:pt x="8221345" y="917448"/>
                  </a:moveTo>
                  <a:lnTo>
                    <a:pt x="0" y="917448"/>
                  </a:lnTo>
                  <a:lnTo>
                    <a:pt x="0" y="930148"/>
                  </a:lnTo>
                  <a:lnTo>
                    <a:pt x="8221345" y="930148"/>
                  </a:lnTo>
                  <a:lnTo>
                    <a:pt x="8221345" y="917448"/>
                  </a:lnTo>
                  <a:close/>
                </a:path>
                <a:path w="8221344" h="1851025">
                  <a:moveTo>
                    <a:pt x="8221345" y="0"/>
                  </a:moveTo>
                  <a:lnTo>
                    <a:pt x="0" y="0"/>
                  </a:lnTo>
                  <a:lnTo>
                    <a:pt x="0" y="12700"/>
                  </a:lnTo>
                  <a:lnTo>
                    <a:pt x="8221345" y="12700"/>
                  </a:lnTo>
                  <a:lnTo>
                    <a:pt x="8221345" y="0"/>
                  </a:lnTo>
                  <a:close/>
                </a:path>
              </a:pathLst>
            </a:custGeom>
            <a:solidFill>
              <a:srgbClr val="D3E2F4"/>
            </a:solidFill>
          </p:spPr>
          <p:txBody>
            <a:bodyPr wrap="square" lIns="0" tIns="0" rIns="0" bIns="0" rtlCol="0"/>
            <a:lstStyle/>
            <a:p>
              <a:endParaRPr/>
            </a:p>
          </p:txBody>
        </p:sp>
        <p:sp>
          <p:nvSpPr>
            <p:cNvPr id="6" name="object 6"/>
            <p:cNvSpPr/>
            <p:nvPr/>
          </p:nvSpPr>
          <p:spPr>
            <a:xfrm>
              <a:off x="7468362" y="4727448"/>
              <a:ext cx="8221980" cy="0"/>
            </a:xfrm>
            <a:custGeom>
              <a:avLst/>
              <a:gdLst/>
              <a:ahLst/>
              <a:cxnLst/>
              <a:rect l="l" t="t" r="r" b="b"/>
              <a:pathLst>
                <a:path w="8221980">
                  <a:moveTo>
                    <a:pt x="0" y="0"/>
                  </a:moveTo>
                  <a:lnTo>
                    <a:pt x="8221472" y="0"/>
                  </a:lnTo>
                </a:path>
              </a:pathLst>
            </a:custGeom>
            <a:ln w="9525">
              <a:solidFill>
                <a:srgbClr val="D3E2F4"/>
              </a:solidFill>
            </a:ln>
          </p:spPr>
          <p:txBody>
            <a:bodyPr wrap="square" lIns="0" tIns="0" rIns="0" bIns="0" rtlCol="0"/>
            <a:lstStyle/>
            <a:p>
              <a:endParaRPr/>
            </a:p>
          </p:txBody>
        </p:sp>
        <p:pic>
          <p:nvPicPr>
            <p:cNvPr id="7" name="object 7"/>
            <p:cNvPicPr/>
            <p:nvPr/>
          </p:nvPicPr>
          <p:blipFill>
            <a:blip r:embed="rId2" cstate="print"/>
            <a:stretch>
              <a:fillRect/>
            </a:stretch>
          </p:blipFill>
          <p:spPr>
            <a:xfrm>
              <a:off x="10853928" y="5204333"/>
              <a:ext cx="1450848" cy="2287651"/>
            </a:xfrm>
            <a:prstGeom prst="rect">
              <a:avLst/>
            </a:prstGeom>
          </p:spPr>
        </p:pic>
        <p:pic>
          <p:nvPicPr>
            <p:cNvPr id="8" name="object 8"/>
            <p:cNvPicPr/>
            <p:nvPr/>
          </p:nvPicPr>
          <p:blipFill>
            <a:blip r:embed="rId3" cstate="print"/>
            <a:stretch>
              <a:fillRect/>
            </a:stretch>
          </p:blipFill>
          <p:spPr>
            <a:xfrm>
              <a:off x="13594079" y="4110990"/>
              <a:ext cx="1450848" cy="3380994"/>
            </a:xfrm>
            <a:prstGeom prst="rect">
              <a:avLst/>
            </a:prstGeom>
          </p:spPr>
        </p:pic>
        <p:pic>
          <p:nvPicPr>
            <p:cNvPr id="9" name="object 9"/>
            <p:cNvPicPr/>
            <p:nvPr/>
          </p:nvPicPr>
          <p:blipFill>
            <a:blip r:embed="rId4" cstate="print"/>
            <a:stretch>
              <a:fillRect/>
            </a:stretch>
          </p:blipFill>
          <p:spPr>
            <a:xfrm>
              <a:off x="10894059" y="5229987"/>
              <a:ext cx="1370202" cy="2255774"/>
            </a:xfrm>
            <a:prstGeom prst="rect">
              <a:avLst/>
            </a:prstGeom>
          </p:spPr>
        </p:pic>
        <p:pic>
          <p:nvPicPr>
            <p:cNvPr id="10" name="object 10"/>
            <p:cNvPicPr/>
            <p:nvPr/>
          </p:nvPicPr>
          <p:blipFill>
            <a:blip r:embed="rId5" cstate="print"/>
            <a:stretch>
              <a:fillRect/>
            </a:stretch>
          </p:blipFill>
          <p:spPr>
            <a:xfrm>
              <a:off x="13634466" y="4123436"/>
              <a:ext cx="1370203" cy="3362325"/>
            </a:xfrm>
            <a:prstGeom prst="rect">
              <a:avLst/>
            </a:prstGeom>
          </p:spPr>
        </p:pic>
        <p:pic>
          <p:nvPicPr>
            <p:cNvPr id="11" name="object 11"/>
            <p:cNvPicPr/>
            <p:nvPr/>
          </p:nvPicPr>
          <p:blipFill>
            <a:blip r:embed="rId6" cstate="print"/>
            <a:stretch>
              <a:fillRect/>
            </a:stretch>
          </p:blipFill>
          <p:spPr>
            <a:xfrm>
              <a:off x="8110728" y="5660136"/>
              <a:ext cx="1453896" cy="1831848"/>
            </a:xfrm>
            <a:prstGeom prst="rect">
              <a:avLst/>
            </a:prstGeom>
          </p:spPr>
        </p:pic>
        <p:pic>
          <p:nvPicPr>
            <p:cNvPr id="12" name="object 12"/>
            <p:cNvPicPr/>
            <p:nvPr/>
          </p:nvPicPr>
          <p:blipFill>
            <a:blip r:embed="rId7" cstate="print"/>
            <a:stretch>
              <a:fillRect/>
            </a:stretch>
          </p:blipFill>
          <p:spPr>
            <a:xfrm>
              <a:off x="8153527" y="5678805"/>
              <a:ext cx="1370202" cy="1806956"/>
            </a:xfrm>
            <a:prstGeom prst="rect">
              <a:avLst/>
            </a:prstGeom>
          </p:spPr>
        </p:pic>
      </p:grpSp>
      <p:sp>
        <p:nvSpPr>
          <p:cNvPr id="13" name="object 13"/>
          <p:cNvSpPr/>
          <p:nvPr/>
        </p:nvSpPr>
        <p:spPr>
          <a:xfrm>
            <a:off x="7468361" y="2889757"/>
            <a:ext cx="8221980" cy="0"/>
          </a:xfrm>
          <a:custGeom>
            <a:avLst/>
            <a:gdLst/>
            <a:ahLst/>
            <a:cxnLst/>
            <a:rect l="l" t="t" r="r" b="b"/>
            <a:pathLst>
              <a:path w="8221980">
                <a:moveTo>
                  <a:pt x="0" y="0"/>
                </a:moveTo>
                <a:lnTo>
                  <a:pt x="8221472" y="0"/>
                </a:lnTo>
              </a:path>
              <a:path w="8221980">
                <a:moveTo>
                  <a:pt x="0" y="0"/>
                </a:moveTo>
                <a:lnTo>
                  <a:pt x="8221472" y="0"/>
                </a:lnTo>
              </a:path>
            </a:pathLst>
          </a:custGeom>
          <a:ln w="9525">
            <a:solidFill>
              <a:srgbClr val="D3E2F4"/>
            </a:solidFill>
          </a:ln>
        </p:spPr>
        <p:txBody>
          <a:bodyPr wrap="square" lIns="0" tIns="0" rIns="0" bIns="0" rtlCol="0"/>
          <a:lstStyle/>
          <a:p>
            <a:endParaRPr/>
          </a:p>
        </p:txBody>
      </p:sp>
      <p:grpSp>
        <p:nvGrpSpPr>
          <p:cNvPr id="14" name="object 14"/>
          <p:cNvGrpSpPr/>
          <p:nvPr/>
        </p:nvGrpSpPr>
        <p:grpSpPr>
          <a:xfrm>
            <a:off x="0" y="0"/>
            <a:ext cx="3533140" cy="10287000"/>
            <a:chOff x="0" y="0"/>
            <a:chExt cx="3533140" cy="10287000"/>
          </a:xfrm>
        </p:grpSpPr>
        <p:sp>
          <p:nvSpPr>
            <p:cNvPr id="15" name="object 15"/>
            <p:cNvSpPr/>
            <p:nvPr/>
          </p:nvSpPr>
          <p:spPr>
            <a:xfrm>
              <a:off x="0" y="0"/>
              <a:ext cx="3086100" cy="10287000"/>
            </a:xfrm>
            <a:custGeom>
              <a:avLst/>
              <a:gdLst/>
              <a:ahLst/>
              <a:cxnLst/>
              <a:rect l="l" t="t" r="r" b="b"/>
              <a:pathLst>
                <a:path w="3086100" h="10287000">
                  <a:moveTo>
                    <a:pt x="3086100" y="0"/>
                  </a:moveTo>
                  <a:lnTo>
                    <a:pt x="0" y="0"/>
                  </a:lnTo>
                  <a:lnTo>
                    <a:pt x="0" y="10286998"/>
                  </a:lnTo>
                  <a:lnTo>
                    <a:pt x="3086100" y="10286999"/>
                  </a:lnTo>
                  <a:lnTo>
                    <a:pt x="3086100" y="0"/>
                  </a:lnTo>
                  <a:close/>
                </a:path>
              </a:pathLst>
            </a:custGeom>
            <a:solidFill>
              <a:srgbClr val="1C5639"/>
            </a:solidFill>
          </p:spPr>
          <p:txBody>
            <a:bodyPr wrap="square" lIns="0" tIns="0" rIns="0" bIns="0" rtlCol="0"/>
            <a:lstStyle/>
            <a:p>
              <a:endParaRPr/>
            </a:p>
          </p:txBody>
        </p:sp>
        <p:pic>
          <p:nvPicPr>
            <p:cNvPr id="16" name="object 16"/>
            <p:cNvPicPr/>
            <p:nvPr/>
          </p:nvPicPr>
          <p:blipFill>
            <a:blip r:embed="rId8" cstate="print"/>
            <a:stretch>
              <a:fillRect/>
            </a:stretch>
          </p:blipFill>
          <p:spPr>
            <a:xfrm>
              <a:off x="0" y="7077453"/>
              <a:ext cx="1545335" cy="3206496"/>
            </a:xfrm>
            <a:prstGeom prst="rect">
              <a:avLst/>
            </a:prstGeom>
          </p:spPr>
        </p:pic>
        <p:pic>
          <p:nvPicPr>
            <p:cNvPr id="17" name="object 17"/>
            <p:cNvPicPr/>
            <p:nvPr/>
          </p:nvPicPr>
          <p:blipFill>
            <a:blip r:embed="rId9" cstate="print"/>
            <a:stretch>
              <a:fillRect/>
            </a:stretch>
          </p:blipFill>
          <p:spPr>
            <a:xfrm>
              <a:off x="274320" y="0"/>
              <a:ext cx="3258312" cy="1563624"/>
            </a:xfrm>
            <a:prstGeom prst="rect">
              <a:avLst/>
            </a:prstGeom>
          </p:spPr>
        </p:pic>
      </p:grpSp>
      <p:pic>
        <p:nvPicPr>
          <p:cNvPr id="18" name="object 18"/>
          <p:cNvPicPr/>
          <p:nvPr/>
        </p:nvPicPr>
        <p:blipFill>
          <a:blip r:embed="rId10" cstate="print"/>
          <a:stretch>
            <a:fillRect/>
          </a:stretch>
        </p:blipFill>
        <p:spPr>
          <a:xfrm>
            <a:off x="15175723" y="9089948"/>
            <a:ext cx="2398611" cy="870673"/>
          </a:xfrm>
          <a:prstGeom prst="rect">
            <a:avLst/>
          </a:prstGeom>
        </p:spPr>
      </p:pic>
      <p:sp>
        <p:nvSpPr>
          <p:cNvPr id="19" name="object 19"/>
          <p:cNvSpPr/>
          <p:nvPr/>
        </p:nvSpPr>
        <p:spPr>
          <a:xfrm>
            <a:off x="7468361" y="3810000"/>
            <a:ext cx="8221980" cy="0"/>
          </a:xfrm>
          <a:custGeom>
            <a:avLst/>
            <a:gdLst/>
            <a:ahLst/>
            <a:cxnLst/>
            <a:rect l="l" t="t" r="r" b="b"/>
            <a:pathLst>
              <a:path w="8221980">
                <a:moveTo>
                  <a:pt x="0" y="0"/>
                </a:moveTo>
                <a:lnTo>
                  <a:pt x="8221472" y="0"/>
                </a:lnTo>
              </a:path>
            </a:pathLst>
          </a:custGeom>
          <a:ln w="9525">
            <a:solidFill>
              <a:srgbClr val="D3E2F4"/>
            </a:solidFill>
          </a:ln>
        </p:spPr>
        <p:txBody>
          <a:bodyPr wrap="square" lIns="0" tIns="0" rIns="0" bIns="0" rtlCol="0"/>
          <a:lstStyle/>
          <a:p>
            <a:endParaRPr/>
          </a:p>
        </p:txBody>
      </p:sp>
      <p:sp>
        <p:nvSpPr>
          <p:cNvPr id="20" name="object 20"/>
          <p:cNvSpPr txBox="1"/>
          <p:nvPr/>
        </p:nvSpPr>
        <p:spPr>
          <a:xfrm>
            <a:off x="8595106" y="5398389"/>
            <a:ext cx="693420" cy="269240"/>
          </a:xfrm>
          <a:prstGeom prst="rect">
            <a:avLst/>
          </a:prstGeom>
        </p:spPr>
        <p:txBody>
          <a:bodyPr vert="horz" wrap="square" lIns="0" tIns="12065" rIns="0" bIns="0" rtlCol="0">
            <a:spAutoFit/>
          </a:bodyPr>
          <a:lstStyle/>
          <a:p>
            <a:pPr marL="12700">
              <a:lnSpc>
                <a:spcPct val="100000"/>
              </a:lnSpc>
              <a:spcBef>
                <a:spcPts val="95"/>
              </a:spcBef>
            </a:pPr>
            <a:r>
              <a:rPr sz="1600" b="1" spc="-10" dirty="0">
                <a:latin typeface="Calibri"/>
                <a:cs typeface="Calibri"/>
              </a:rPr>
              <a:t>982.925</a:t>
            </a:r>
            <a:endParaRPr sz="1600">
              <a:latin typeface="Calibri"/>
              <a:cs typeface="Calibri"/>
            </a:endParaRPr>
          </a:p>
        </p:txBody>
      </p:sp>
      <p:sp>
        <p:nvSpPr>
          <p:cNvPr id="21" name="object 21"/>
          <p:cNvSpPr txBox="1"/>
          <p:nvPr/>
        </p:nvSpPr>
        <p:spPr>
          <a:xfrm>
            <a:off x="11241405" y="4913503"/>
            <a:ext cx="850900" cy="269240"/>
          </a:xfrm>
          <a:prstGeom prst="rect">
            <a:avLst/>
          </a:prstGeom>
        </p:spPr>
        <p:txBody>
          <a:bodyPr vert="horz" wrap="square" lIns="0" tIns="12065" rIns="0" bIns="0" rtlCol="0">
            <a:spAutoFit/>
          </a:bodyPr>
          <a:lstStyle/>
          <a:p>
            <a:pPr marL="12700">
              <a:lnSpc>
                <a:spcPct val="100000"/>
              </a:lnSpc>
              <a:spcBef>
                <a:spcPts val="95"/>
              </a:spcBef>
            </a:pPr>
            <a:r>
              <a:rPr sz="1600" b="1" spc="-10" dirty="0">
                <a:latin typeface="Calibri"/>
                <a:cs typeface="Calibri"/>
              </a:rPr>
              <a:t>1.452.107</a:t>
            </a:r>
            <a:endParaRPr sz="1600">
              <a:latin typeface="Calibri"/>
              <a:cs typeface="Calibri"/>
            </a:endParaRPr>
          </a:p>
        </p:txBody>
      </p:sp>
      <p:sp>
        <p:nvSpPr>
          <p:cNvPr id="22" name="object 22"/>
          <p:cNvSpPr txBox="1"/>
          <p:nvPr/>
        </p:nvSpPr>
        <p:spPr>
          <a:xfrm>
            <a:off x="13988541" y="3827526"/>
            <a:ext cx="850900" cy="269240"/>
          </a:xfrm>
          <a:prstGeom prst="rect">
            <a:avLst/>
          </a:prstGeom>
        </p:spPr>
        <p:txBody>
          <a:bodyPr vert="horz" wrap="square" lIns="0" tIns="12065" rIns="0" bIns="0" rtlCol="0">
            <a:spAutoFit/>
          </a:bodyPr>
          <a:lstStyle/>
          <a:p>
            <a:pPr marL="12700">
              <a:lnSpc>
                <a:spcPct val="100000"/>
              </a:lnSpc>
              <a:spcBef>
                <a:spcPts val="95"/>
              </a:spcBef>
            </a:pPr>
            <a:r>
              <a:rPr sz="1600" b="1" spc="-10" dirty="0">
                <a:latin typeface="Calibri"/>
                <a:cs typeface="Calibri"/>
              </a:rPr>
              <a:t>1.660.061</a:t>
            </a:r>
            <a:endParaRPr sz="1600">
              <a:latin typeface="Calibri"/>
              <a:cs typeface="Calibri"/>
            </a:endParaRPr>
          </a:p>
        </p:txBody>
      </p:sp>
      <p:sp>
        <p:nvSpPr>
          <p:cNvPr id="23" name="object 23"/>
          <p:cNvSpPr txBox="1"/>
          <p:nvPr/>
        </p:nvSpPr>
        <p:spPr>
          <a:xfrm>
            <a:off x="7237856" y="7343393"/>
            <a:ext cx="116205" cy="239395"/>
          </a:xfrm>
          <a:prstGeom prst="rect">
            <a:avLst/>
          </a:prstGeom>
        </p:spPr>
        <p:txBody>
          <a:bodyPr vert="horz" wrap="square" lIns="0" tIns="12700" rIns="0" bIns="0" rtlCol="0">
            <a:spAutoFit/>
          </a:bodyPr>
          <a:lstStyle/>
          <a:p>
            <a:pPr marL="12700">
              <a:lnSpc>
                <a:spcPct val="100000"/>
              </a:lnSpc>
              <a:spcBef>
                <a:spcPts val="100"/>
              </a:spcBef>
            </a:pPr>
            <a:r>
              <a:rPr sz="1400" spc="-50" dirty="0">
                <a:latin typeface="Calibri"/>
                <a:cs typeface="Calibri"/>
              </a:rPr>
              <a:t>0</a:t>
            </a:r>
            <a:endParaRPr sz="1400">
              <a:latin typeface="Calibri"/>
              <a:cs typeface="Calibri"/>
            </a:endParaRPr>
          </a:p>
        </p:txBody>
      </p:sp>
      <p:sp>
        <p:nvSpPr>
          <p:cNvPr id="24" name="object 24"/>
          <p:cNvSpPr txBox="1"/>
          <p:nvPr/>
        </p:nvSpPr>
        <p:spPr>
          <a:xfrm>
            <a:off x="6718554" y="6425565"/>
            <a:ext cx="629285" cy="269240"/>
          </a:xfrm>
          <a:prstGeom prst="rect">
            <a:avLst/>
          </a:prstGeom>
        </p:spPr>
        <p:txBody>
          <a:bodyPr vert="horz" wrap="square" lIns="0" tIns="12065" rIns="0" bIns="0" rtlCol="0">
            <a:spAutoFit/>
          </a:bodyPr>
          <a:lstStyle/>
          <a:p>
            <a:pPr marL="12700">
              <a:lnSpc>
                <a:spcPct val="100000"/>
              </a:lnSpc>
              <a:spcBef>
                <a:spcPts val="95"/>
              </a:spcBef>
            </a:pPr>
            <a:r>
              <a:rPr sz="1600" b="1" spc="-20" dirty="0">
                <a:latin typeface="Calibri"/>
                <a:cs typeface="Calibri"/>
              </a:rPr>
              <a:t>500000</a:t>
            </a:r>
            <a:endParaRPr sz="1600">
              <a:latin typeface="Calibri"/>
              <a:cs typeface="Calibri"/>
            </a:endParaRPr>
          </a:p>
        </p:txBody>
      </p:sp>
      <p:sp>
        <p:nvSpPr>
          <p:cNvPr id="25" name="object 25"/>
          <p:cNvSpPr txBox="1"/>
          <p:nvPr/>
        </p:nvSpPr>
        <p:spPr>
          <a:xfrm>
            <a:off x="6453378" y="5505069"/>
            <a:ext cx="644525" cy="239395"/>
          </a:xfrm>
          <a:prstGeom prst="rect">
            <a:avLst/>
          </a:prstGeom>
        </p:spPr>
        <p:txBody>
          <a:bodyPr vert="horz" wrap="square" lIns="0" tIns="13335" rIns="0" bIns="0" rtlCol="0">
            <a:spAutoFit/>
          </a:bodyPr>
          <a:lstStyle/>
          <a:p>
            <a:pPr marL="12700">
              <a:lnSpc>
                <a:spcPct val="100000"/>
              </a:lnSpc>
              <a:spcBef>
                <a:spcPts val="105"/>
              </a:spcBef>
            </a:pPr>
            <a:r>
              <a:rPr sz="1400" b="1" spc="-10" dirty="0">
                <a:latin typeface="Calibri"/>
                <a:cs typeface="Calibri"/>
              </a:rPr>
              <a:t>1000000</a:t>
            </a:r>
            <a:endParaRPr sz="1400">
              <a:latin typeface="Calibri"/>
              <a:cs typeface="Calibri"/>
            </a:endParaRPr>
          </a:p>
        </p:txBody>
      </p:sp>
      <p:sp>
        <p:nvSpPr>
          <p:cNvPr id="26" name="object 26"/>
          <p:cNvSpPr txBox="1"/>
          <p:nvPr/>
        </p:nvSpPr>
        <p:spPr>
          <a:xfrm>
            <a:off x="6393307" y="4587367"/>
            <a:ext cx="733425" cy="269240"/>
          </a:xfrm>
          <a:prstGeom prst="rect">
            <a:avLst/>
          </a:prstGeom>
        </p:spPr>
        <p:txBody>
          <a:bodyPr vert="horz" wrap="square" lIns="0" tIns="12065" rIns="0" bIns="0" rtlCol="0">
            <a:spAutoFit/>
          </a:bodyPr>
          <a:lstStyle/>
          <a:p>
            <a:pPr marL="12700">
              <a:lnSpc>
                <a:spcPct val="100000"/>
              </a:lnSpc>
              <a:spcBef>
                <a:spcPts val="95"/>
              </a:spcBef>
            </a:pPr>
            <a:r>
              <a:rPr sz="1600" b="1" spc="-10" dirty="0">
                <a:latin typeface="Calibri"/>
                <a:cs typeface="Calibri"/>
              </a:rPr>
              <a:t>1500000</a:t>
            </a:r>
            <a:endParaRPr sz="1600">
              <a:latin typeface="Calibri"/>
              <a:cs typeface="Calibri"/>
            </a:endParaRPr>
          </a:p>
        </p:txBody>
      </p:sp>
      <p:sp>
        <p:nvSpPr>
          <p:cNvPr id="27" name="object 27"/>
          <p:cNvSpPr txBox="1"/>
          <p:nvPr/>
        </p:nvSpPr>
        <p:spPr>
          <a:xfrm>
            <a:off x="6522466" y="3666870"/>
            <a:ext cx="644525" cy="239395"/>
          </a:xfrm>
          <a:prstGeom prst="rect">
            <a:avLst/>
          </a:prstGeom>
        </p:spPr>
        <p:txBody>
          <a:bodyPr vert="horz" wrap="square" lIns="0" tIns="12700" rIns="0" bIns="0" rtlCol="0">
            <a:spAutoFit/>
          </a:bodyPr>
          <a:lstStyle/>
          <a:p>
            <a:pPr marL="12700">
              <a:lnSpc>
                <a:spcPct val="100000"/>
              </a:lnSpc>
              <a:spcBef>
                <a:spcPts val="100"/>
              </a:spcBef>
            </a:pPr>
            <a:r>
              <a:rPr sz="1400" b="1" spc="-10" dirty="0">
                <a:latin typeface="Calibri"/>
                <a:cs typeface="Calibri"/>
              </a:rPr>
              <a:t>2000000</a:t>
            </a:r>
            <a:endParaRPr sz="1400">
              <a:latin typeface="Calibri"/>
              <a:cs typeface="Calibri"/>
            </a:endParaRPr>
          </a:p>
        </p:txBody>
      </p:sp>
      <p:sp>
        <p:nvSpPr>
          <p:cNvPr id="28" name="object 28"/>
          <p:cNvSpPr txBox="1"/>
          <p:nvPr/>
        </p:nvSpPr>
        <p:spPr>
          <a:xfrm>
            <a:off x="6393307" y="2748737"/>
            <a:ext cx="733425" cy="269240"/>
          </a:xfrm>
          <a:prstGeom prst="rect">
            <a:avLst/>
          </a:prstGeom>
        </p:spPr>
        <p:txBody>
          <a:bodyPr vert="horz" wrap="square" lIns="0" tIns="12065" rIns="0" bIns="0" rtlCol="0">
            <a:spAutoFit/>
          </a:bodyPr>
          <a:lstStyle/>
          <a:p>
            <a:pPr marL="12700">
              <a:lnSpc>
                <a:spcPct val="100000"/>
              </a:lnSpc>
              <a:spcBef>
                <a:spcPts val="95"/>
              </a:spcBef>
            </a:pPr>
            <a:r>
              <a:rPr sz="1600" b="1" spc="-10" dirty="0">
                <a:latin typeface="Calibri"/>
                <a:cs typeface="Calibri"/>
              </a:rPr>
              <a:t>2500000</a:t>
            </a:r>
            <a:endParaRPr sz="1600">
              <a:latin typeface="Calibri"/>
              <a:cs typeface="Calibri"/>
            </a:endParaRPr>
          </a:p>
        </p:txBody>
      </p:sp>
      <p:sp>
        <p:nvSpPr>
          <p:cNvPr id="29" name="object 29"/>
          <p:cNvSpPr txBox="1"/>
          <p:nvPr/>
        </p:nvSpPr>
        <p:spPr>
          <a:xfrm>
            <a:off x="8518906" y="7544561"/>
            <a:ext cx="659130" cy="452755"/>
          </a:xfrm>
          <a:prstGeom prst="rect">
            <a:avLst/>
          </a:prstGeom>
        </p:spPr>
        <p:txBody>
          <a:bodyPr vert="horz" wrap="square" lIns="0" tIns="12700" rIns="0" bIns="0" rtlCol="0">
            <a:spAutoFit/>
          </a:bodyPr>
          <a:lstStyle/>
          <a:p>
            <a:pPr marL="12700" marR="5080" indent="65405">
              <a:lnSpc>
                <a:spcPct val="100000"/>
              </a:lnSpc>
              <a:spcBef>
                <a:spcPts val="100"/>
              </a:spcBef>
            </a:pPr>
            <a:r>
              <a:rPr sz="1400" b="1" spc="-10" dirty="0">
                <a:latin typeface="Calibri"/>
                <a:cs typeface="Calibri"/>
              </a:rPr>
              <a:t>OTROS </a:t>
            </a:r>
            <a:r>
              <a:rPr sz="1400" b="1" spc="-25" dirty="0">
                <a:latin typeface="Calibri"/>
                <a:cs typeface="Calibri"/>
              </a:rPr>
              <a:t>PASIVOS</a:t>
            </a:r>
            <a:endParaRPr sz="1400">
              <a:latin typeface="Calibri"/>
              <a:cs typeface="Calibri"/>
            </a:endParaRPr>
          </a:p>
        </p:txBody>
      </p:sp>
      <p:sp>
        <p:nvSpPr>
          <p:cNvPr id="30" name="object 30"/>
          <p:cNvSpPr txBox="1"/>
          <p:nvPr/>
        </p:nvSpPr>
        <p:spPr>
          <a:xfrm>
            <a:off x="13796517" y="7544561"/>
            <a:ext cx="1056640" cy="452755"/>
          </a:xfrm>
          <a:prstGeom prst="rect">
            <a:avLst/>
          </a:prstGeom>
        </p:spPr>
        <p:txBody>
          <a:bodyPr vert="horz" wrap="square" lIns="0" tIns="12700" rIns="0" bIns="0" rtlCol="0">
            <a:spAutoFit/>
          </a:bodyPr>
          <a:lstStyle/>
          <a:p>
            <a:pPr marL="274320" marR="5080" indent="-262255">
              <a:lnSpc>
                <a:spcPct val="100000"/>
              </a:lnSpc>
              <a:spcBef>
                <a:spcPts val="100"/>
              </a:spcBef>
            </a:pPr>
            <a:r>
              <a:rPr sz="1400" b="1" spc="-25" dirty="0">
                <a:latin typeface="Calibri"/>
                <a:cs typeface="Calibri"/>
              </a:rPr>
              <a:t>CUENTAS</a:t>
            </a:r>
            <a:r>
              <a:rPr sz="1400" b="1" spc="-20" dirty="0">
                <a:latin typeface="Calibri"/>
                <a:cs typeface="Calibri"/>
              </a:rPr>
              <a:t> </a:t>
            </a:r>
            <a:r>
              <a:rPr sz="1400" b="1" spc="-25" dirty="0">
                <a:latin typeface="Calibri"/>
                <a:cs typeface="Calibri"/>
              </a:rPr>
              <a:t>POR </a:t>
            </a:r>
            <a:r>
              <a:rPr sz="1400" b="1" spc="-10" dirty="0">
                <a:latin typeface="Calibri"/>
                <a:cs typeface="Calibri"/>
              </a:rPr>
              <a:t>PAGAR</a:t>
            </a:r>
            <a:endParaRPr sz="1400">
              <a:latin typeface="Calibri"/>
              <a:cs typeface="Calibri"/>
            </a:endParaRPr>
          </a:p>
        </p:txBody>
      </p:sp>
      <p:pic>
        <p:nvPicPr>
          <p:cNvPr id="31" name="object 31"/>
          <p:cNvPicPr/>
          <p:nvPr/>
        </p:nvPicPr>
        <p:blipFill>
          <a:blip r:embed="rId11" cstate="print"/>
          <a:stretch>
            <a:fillRect/>
          </a:stretch>
        </p:blipFill>
        <p:spPr>
          <a:xfrm>
            <a:off x="11042395" y="7938361"/>
            <a:ext cx="83465" cy="83465"/>
          </a:xfrm>
          <a:prstGeom prst="rect">
            <a:avLst/>
          </a:prstGeom>
        </p:spPr>
      </p:pic>
      <p:sp>
        <p:nvSpPr>
          <p:cNvPr id="32" name="object 32"/>
          <p:cNvSpPr txBox="1"/>
          <p:nvPr/>
        </p:nvSpPr>
        <p:spPr>
          <a:xfrm>
            <a:off x="10912220" y="7544561"/>
            <a:ext cx="1348105" cy="452755"/>
          </a:xfrm>
          <a:prstGeom prst="rect">
            <a:avLst/>
          </a:prstGeom>
        </p:spPr>
        <p:txBody>
          <a:bodyPr vert="horz" wrap="square" lIns="0" tIns="12700" rIns="0" bIns="0" rtlCol="0">
            <a:spAutoFit/>
          </a:bodyPr>
          <a:lstStyle/>
          <a:p>
            <a:pPr marL="217804" marR="5080" indent="-205740">
              <a:lnSpc>
                <a:spcPct val="100000"/>
              </a:lnSpc>
              <a:spcBef>
                <a:spcPts val="100"/>
              </a:spcBef>
            </a:pPr>
            <a:r>
              <a:rPr sz="1400" b="1" spc="-10" dirty="0">
                <a:latin typeface="Calibri"/>
                <a:cs typeface="Calibri"/>
              </a:rPr>
              <a:t>BENEFICIOS</a:t>
            </a:r>
            <a:r>
              <a:rPr sz="1400" b="1" spc="-75" dirty="0">
                <a:latin typeface="Calibri"/>
                <a:cs typeface="Calibri"/>
              </a:rPr>
              <a:t> </a:t>
            </a:r>
            <a:r>
              <a:rPr sz="1400" b="1" dirty="0">
                <a:latin typeface="Calibri"/>
                <a:cs typeface="Calibri"/>
              </a:rPr>
              <a:t>A</a:t>
            </a:r>
            <a:r>
              <a:rPr sz="1400" b="1" spc="25" dirty="0">
                <a:latin typeface="Calibri"/>
                <a:cs typeface="Calibri"/>
              </a:rPr>
              <a:t> </a:t>
            </a:r>
            <a:r>
              <a:rPr sz="1400" b="1" spc="-25" dirty="0">
                <a:latin typeface="Calibri"/>
                <a:cs typeface="Calibri"/>
              </a:rPr>
              <a:t>LOS </a:t>
            </a:r>
            <a:r>
              <a:rPr sz="1400" b="1" spc="-10" dirty="0">
                <a:latin typeface="Calibri"/>
                <a:cs typeface="Calibri"/>
              </a:rPr>
              <a:t>EMPLEADOS</a:t>
            </a:r>
            <a:endParaRPr sz="1400">
              <a:latin typeface="Calibri"/>
              <a:cs typeface="Calibri"/>
            </a:endParaRPr>
          </a:p>
        </p:txBody>
      </p:sp>
      <p:sp>
        <p:nvSpPr>
          <p:cNvPr id="33" name="object 33"/>
          <p:cNvSpPr txBox="1"/>
          <p:nvPr/>
        </p:nvSpPr>
        <p:spPr>
          <a:xfrm>
            <a:off x="6539610" y="8622538"/>
            <a:ext cx="2705100" cy="636270"/>
          </a:xfrm>
          <a:prstGeom prst="rect">
            <a:avLst/>
          </a:prstGeom>
        </p:spPr>
        <p:txBody>
          <a:bodyPr vert="horz" wrap="square" lIns="0" tIns="12700" rIns="0" bIns="0" rtlCol="0">
            <a:spAutoFit/>
          </a:bodyPr>
          <a:lstStyle/>
          <a:p>
            <a:pPr algn="ctr">
              <a:lnSpc>
                <a:spcPct val="100000"/>
              </a:lnSpc>
              <a:spcBef>
                <a:spcPts val="100"/>
              </a:spcBef>
            </a:pPr>
            <a:r>
              <a:rPr sz="2000" b="1" dirty="0">
                <a:latin typeface="Arial"/>
                <a:cs typeface="Arial"/>
              </a:rPr>
              <a:t>TOTAL</a:t>
            </a:r>
            <a:r>
              <a:rPr sz="2000" b="1" spc="-70" dirty="0">
                <a:latin typeface="Arial"/>
                <a:cs typeface="Arial"/>
              </a:rPr>
              <a:t> </a:t>
            </a:r>
            <a:r>
              <a:rPr sz="2000" b="1" spc="-10" dirty="0">
                <a:latin typeface="Arial"/>
                <a:cs typeface="Arial"/>
              </a:rPr>
              <a:t>PATRIMONIO:</a:t>
            </a:r>
            <a:endParaRPr sz="2000">
              <a:latin typeface="Arial"/>
              <a:cs typeface="Arial"/>
            </a:endParaRPr>
          </a:p>
          <a:p>
            <a:pPr marL="7620" algn="ctr">
              <a:lnSpc>
                <a:spcPct val="100000"/>
              </a:lnSpc>
              <a:spcBef>
                <a:spcPts val="5"/>
              </a:spcBef>
            </a:pPr>
            <a:r>
              <a:rPr sz="2000" b="1" spc="-10" dirty="0">
                <a:latin typeface="Arial"/>
                <a:cs typeface="Arial"/>
              </a:rPr>
              <a:t>$82.082.050</a:t>
            </a:r>
            <a:endParaRPr sz="2000">
              <a:latin typeface="Arial"/>
              <a:cs typeface="Arial"/>
            </a:endParaRPr>
          </a:p>
        </p:txBody>
      </p:sp>
      <p:sp>
        <p:nvSpPr>
          <p:cNvPr id="34" name="object 34"/>
          <p:cNvSpPr txBox="1"/>
          <p:nvPr/>
        </p:nvSpPr>
        <p:spPr>
          <a:xfrm>
            <a:off x="8590533" y="1690243"/>
            <a:ext cx="6565900" cy="112776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ESTRUCTURA</a:t>
            </a:r>
            <a:r>
              <a:rPr sz="1800" b="1" spc="80" dirty="0">
                <a:latin typeface="Arial"/>
                <a:cs typeface="Arial"/>
              </a:rPr>
              <a:t> </a:t>
            </a:r>
            <a:r>
              <a:rPr sz="1800" b="1" dirty="0">
                <a:latin typeface="Arial"/>
                <a:cs typeface="Arial"/>
              </a:rPr>
              <a:t>DEL</a:t>
            </a:r>
            <a:r>
              <a:rPr sz="1800" b="1" spc="195" dirty="0">
                <a:latin typeface="Arial"/>
                <a:cs typeface="Arial"/>
              </a:rPr>
              <a:t> </a:t>
            </a:r>
            <a:r>
              <a:rPr sz="1800" b="1" dirty="0">
                <a:latin typeface="Arial"/>
                <a:cs typeface="Arial"/>
              </a:rPr>
              <a:t>ESTADO</a:t>
            </a:r>
            <a:r>
              <a:rPr sz="1800" b="1" spc="254" dirty="0">
                <a:latin typeface="Arial"/>
                <a:cs typeface="Arial"/>
              </a:rPr>
              <a:t> </a:t>
            </a:r>
            <a:r>
              <a:rPr sz="1800" b="1" dirty="0">
                <a:latin typeface="Arial"/>
                <a:cs typeface="Arial"/>
              </a:rPr>
              <a:t>DE</a:t>
            </a:r>
            <a:r>
              <a:rPr sz="1800" b="1" spc="275" dirty="0">
                <a:latin typeface="Arial"/>
                <a:cs typeface="Arial"/>
              </a:rPr>
              <a:t> </a:t>
            </a:r>
            <a:r>
              <a:rPr sz="1800" b="1" dirty="0">
                <a:latin typeface="Arial"/>
                <a:cs typeface="Arial"/>
              </a:rPr>
              <a:t>SITUACIÓN</a:t>
            </a:r>
            <a:r>
              <a:rPr sz="1800" b="1" spc="305" dirty="0">
                <a:latin typeface="Arial"/>
                <a:cs typeface="Arial"/>
              </a:rPr>
              <a:t> </a:t>
            </a:r>
            <a:r>
              <a:rPr sz="1800" b="1" spc="35" dirty="0">
                <a:latin typeface="Arial"/>
                <a:cs typeface="Arial"/>
              </a:rPr>
              <a:t>FINANCIERA</a:t>
            </a:r>
            <a:endParaRPr sz="1800">
              <a:latin typeface="Arial"/>
              <a:cs typeface="Arial"/>
            </a:endParaRPr>
          </a:p>
          <a:p>
            <a:pPr>
              <a:lnSpc>
                <a:spcPct val="100000"/>
              </a:lnSpc>
              <a:spcBef>
                <a:spcPts val="90"/>
              </a:spcBef>
            </a:pPr>
            <a:endParaRPr sz="1800">
              <a:latin typeface="Arial"/>
              <a:cs typeface="Arial"/>
            </a:endParaRPr>
          </a:p>
          <a:p>
            <a:pPr marR="136525" algn="ctr">
              <a:lnSpc>
                <a:spcPct val="100000"/>
              </a:lnSpc>
            </a:pPr>
            <a:r>
              <a:rPr sz="1800" b="1" spc="-50" dirty="0">
                <a:latin typeface="Calibri"/>
                <a:cs typeface="Calibri"/>
              </a:rPr>
              <a:t>PASIVOS</a:t>
            </a:r>
            <a:r>
              <a:rPr sz="1800" b="1" spc="-60" dirty="0">
                <a:latin typeface="Calibri"/>
                <a:cs typeface="Calibri"/>
              </a:rPr>
              <a:t> </a:t>
            </a:r>
            <a:r>
              <a:rPr sz="1800" b="1" spc="-10" dirty="0">
                <a:latin typeface="Calibri"/>
                <a:cs typeface="Calibri"/>
              </a:rPr>
              <a:t>$4.095.093</a:t>
            </a:r>
            <a:endParaRPr sz="1800">
              <a:latin typeface="Calibri"/>
              <a:cs typeface="Calibri"/>
            </a:endParaRPr>
          </a:p>
          <a:p>
            <a:pPr marR="135890" algn="ctr">
              <a:lnSpc>
                <a:spcPct val="100000"/>
              </a:lnSpc>
              <a:spcBef>
                <a:spcPts val="35"/>
              </a:spcBef>
            </a:pPr>
            <a:r>
              <a:rPr sz="1800" b="1" spc="-30" dirty="0">
                <a:latin typeface="Calibri"/>
                <a:cs typeface="Calibri"/>
              </a:rPr>
              <a:t>Cifras</a:t>
            </a:r>
            <a:r>
              <a:rPr sz="1800" b="1" spc="-75" dirty="0">
                <a:latin typeface="Calibri"/>
                <a:cs typeface="Calibri"/>
              </a:rPr>
              <a:t> </a:t>
            </a:r>
            <a:r>
              <a:rPr sz="1800" b="1" dirty="0">
                <a:latin typeface="Calibri"/>
                <a:cs typeface="Calibri"/>
              </a:rPr>
              <a:t>en</a:t>
            </a:r>
            <a:r>
              <a:rPr sz="1800" b="1" spc="-70" dirty="0">
                <a:latin typeface="Calibri"/>
                <a:cs typeface="Calibri"/>
              </a:rPr>
              <a:t> </a:t>
            </a:r>
            <a:r>
              <a:rPr sz="1800" b="1" spc="-20" dirty="0">
                <a:latin typeface="Calibri"/>
                <a:cs typeface="Calibri"/>
              </a:rPr>
              <a:t>miles</a:t>
            </a:r>
            <a:endParaRPr sz="1800">
              <a:latin typeface="Calibri"/>
              <a:cs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207" y="317119"/>
            <a:ext cx="5567045" cy="513715"/>
          </a:xfrm>
          <a:prstGeom prst="rect">
            <a:avLst/>
          </a:prstGeom>
        </p:spPr>
        <p:txBody>
          <a:bodyPr vert="horz" wrap="square" lIns="0" tIns="12700" rIns="0" bIns="0" rtlCol="0">
            <a:spAutoFit/>
          </a:bodyPr>
          <a:lstStyle/>
          <a:p>
            <a:pPr marL="12700">
              <a:lnSpc>
                <a:spcPct val="100000"/>
              </a:lnSpc>
              <a:spcBef>
                <a:spcPts val="100"/>
              </a:spcBef>
              <a:tabLst>
                <a:tab pos="1090295" algn="l"/>
              </a:tabLst>
            </a:pPr>
            <a:r>
              <a:rPr sz="3200" u="heavy" dirty="0">
                <a:solidFill>
                  <a:srgbClr val="00632C"/>
                </a:solidFill>
                <a:uFill>
                  <a:solidFill>
                    <a:srgbClr val="82CE00"/>
                  </a:solidFill>
                </a:uFill>
                <a:latin typeface="Times New Roman"/>
                <a:cs typeface="Times New Roman"/>
              </a:rPr>
              <a:t>	</a:t>
            </a:r>
            <a:r>
              <a:rPr sz="3200" b="1" u="heavy" spc="220" dirty="0">
                <a:solidFill>
                  <a:srgbClr val="00632C"/>
                </a:solidFill>
                <a:uFill>
                  <a:solidFill>
                    <a:srgbClr val="82CE00"/>
                  </a:solidFill>
                </a:uFill>
                <a:latin typeface="Sitka Display"/>
                <a:cs typeface="Sitka Display"/>
              </a:rPr>
              <a:t>1</a:t>
            </a:r>
            <a:r>
              <a:rPr sz="3200" b="1" u="none" spc="145" dirty="0">
                <a:solidFill>
                  <a:srgbClr val="00632C"/>
                </a:solidFill>
                <a:latin typeface="Sitka Display"/>
                <a:cs typeface="Sitka Display"/>
              </a:rPr>
              <a:t> </a:t>
            </a:r>
            <a:r>
              <a:rPr sz="2700" b="1" u="none" spc="89" baseline="3086" dirty="0">
                <a:solidFill>
                  <a:srgbClr val="000000"/>
                </a:solidFill>
                <a:latin typeface="Arial"/>
                <a:cs typeface="Arial"/>
              </a:rPr>
              <a:t>INFORME</a:t>
            </a:r>
            <a:r>
              <a:rPr sz="2700" b="1" u="none" spc="135" baseline="3086" dirty="0">
                <a:solidFill>
                  <a:srgbClr val="000000"/>
                </a:solidFill>
                <a:latin typeface="Arial"/>
                <a:cs typeface="Arial"/>
              </a:rPr>
              <a:t> </a:t>
            </a:r>
            <a:r>
              <a:rPr sz="2700" b="1" u="none" baseline="3086" dirty="0">
                <a:solidFill>
                  <a:srgbClr val="000000"/>
                </a:solidFill>
                <a:latin typeface="Arial"/>
                <a:cs typeface="Arial"/>
              </a:rPr>
              <a:t>DE</a:t>
            </a:r>
            <a:r>
              <a:rPr sz="2700" b="1" u="none" spc="165" baseline="3086" dirty="0">
                <a:solidFill>
                  <a:srgbClr val="000000"/>
                </a:solidFill>
                <a:latin typeface="Arial"/>
                <a:cs typeface="Arial"/>
              </a:rPr>
              <a:t> </a:t>
            </a:r>
            <a:r>
              <a:rPr sz="2700" b="1" u="none" baseline="3086" dirty="0">
                <a:solidFill>
                  <a:srgbClr val="00632C"/>
                </a:solidFill>
                <a:latin typeface="Arial"/>
                <a:cs typeface="Arial"/>
              </a:rPr>
              <a:t>GESTIÓN</a:t>
            </a:r>
            <a:r>
              <a:rPr sz="2700" b="1" u="none" spc="120" baseline="3086" dirty="0">
                <a:solidFill>
                  <a:srgbClr val="00632C"/>
                </a:solidFill>
                <a:latin typeface="Arial"/>
                <a:cs typeface="Arial"/>
              </a:rPr>
              <a:t> </a:t>
            </a:r>
            <a:r>
              <a:rPr sz="2700" b="1" u="none" spc="-15" baseline="3086" dirty="0">
                <a:solidFill>
                  <a:srgbClr val="00632C"/>
                </a:solidFill>
                <a:latin typeface="Arial"/>
                <a:cs typeface="Arial"/>
              </a:rPr>
              <a:t>FINANCIERA</a:t>
            </a:r>
            <a:endParaRPr sz="2700" baseline="3086">
              <a:latin typeface="Arial"/>
              <a:cs typeface="Arial"/>
            </a:endParaRPr>
          </a:p>
        </p:txBody>
      </p:sp>
      <p:sp>
        <p:nvSpPr>
          <p:cNvPr id="3" name="object 3"/>
          <p:cNvSpPr txBox="1"/>
          <p:nvPr/>
        </p:nvSpPr>
        <p:spPr>
          <a:xfrm>
            <a:off x="1443989" y="856615"/>
            <a:ext cx="5692140" cy="117981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Estados</a:t>
            </a:r>
            <a:r>
              <a:rPr sz="1800" b="1" spc="55" dirty="0">
                <a:latin typeface="Arial"/>
                <a:cs typeface="Arial"/>
              </a:rPr>
              <a:t> </a:t>
            </a:r>
            <a:r>
              <a:rPr sz="1800" b="1" spc="45" dirty="0">
                <a:latin typeface="Arial"/>
                <a:cs typeface="Arial"/>
              </a:rPr>
              <a:t>Financieros</a:t>
            </a:r>
            <a:r>
              <a:rPr sz="1800" b="1" spc="90" dirty="0">
                <a:latin typeface="Arial"/>
                <a:cs typeface="Arial"/>
              </a:rPr>
              <a:t> </a:t>
            </a:r>
            <a:r>
              <a:rPr sz="1800" b="1" dirty="0">
                <a:latin typeface="Arial"/>
                <a:cs typeface="Arial"/>
              </a:rPr>
              <a:t>a</a:t>
            </a:r>
            <a:r>
              <a:rPr sz="1800" b="1" spc="125" dirty="0">
                <a:latin typeface="Arial"/>
                <a:cs typeface="Arial"/>
              </a:rPr>
              <a:t> </a:t>
            </a:r>
            <a:r>
              <a:rPr sz="1800" b="1" dirty="0">
                <a:latin typeface="Arial"/>
                <a:cs typeface="Arial"/>
              </a:rPr>
              <a:t>3</a:t>
            </a:r>
            <a:r>
              <a:rPr lang="es-CO" b="1" dirty="0">
                <a:latin typeface="Arial"/>
                <a:cs typeface="Arial"/>
              </a:rPr>
              <a:t>0 de Septiembre</a:t>
            </a:r>
            <a:r>
              <a:rPr sz="1800" b="1" spc="275" dirty="0">
                <a:latin typeface="Arial"/>
                <a:cs typeface="Arial"/>
              </a:rPr>
              <a:t> </a:t>
            </a:r>
            <a:r>
              <a:rPr sz="1800" b="1" spc="65" dirty="0">
                <a:latin typeface="Arial"/>
                <a:cs typeface="Arial"/>
              </a:rPr>
              <a:t>de</a:t>
            </a:r>
            <a:r>
              <a:rPr sz="1800" b="1" spc="150" dirty="0">
                <a:latin typeface="Arial"/>
                <a:cs typeface="Arial"/>
              </a:rPr>
              <a:t> </a:t>
            </a:r>
            <a:r>
              <a:rPr sz="1800" b="1" spc="105" dirty="0">
                <a:latin typeface="Arial"/>
                <a:cs typeface="Arial"/>
              </a:rPr>
              <a:t>2024</a:t>
            </a:r>
            <a:endParaRPr sz="1800" dirty="0">
              <a:latin typeface="Arial"/>
              <a:cs typeface="Arial"/>
            </a:endParaRPr>
          </a:p>
          <a:p>
            <a:pPr>
              <a:lnSpc>
                <a:spcPct val="100000"/>
              </a:lnSpc>
              <a:spcBef>
                <a:spcPts val="1855"/>
              </a:spcBef>
            </a:pPr>
            <a:endParaRPr sz="1800" dirty="0">
              <a:latin typeface="Arial"/>
              <a:cs typeface="Arial"/>
            </a:endParaRPr>
          </a:p>
          <a:p>
            <a:pPr marR="274320" algn="ctr">
              <a:lnSpc>
                <a:spcPct val="100000"/>
              </a:lnSpc>
              <a:spcBef>
                <a:spcPts val="5"/>
              </a:spcBef>
            </a:pPr>
            <a:r>
              <a:rPr sz="2400" b="1" dirty="0">
                <a:solidFill>
                  <a:srgbClr val="7E7E7E"/>
                </a:solidFill>
                <a:latin typeface="Arial"/>
                <a:cs typeface="Arial"/>
              </a:rPr>
              <a:t>ESTADO</a:t>
            </a:r>
            <a:r>
              <a:rPr sz="2400" b="1" spc="85" dirty="0">
                <a:solidFill>
                  <a:srgbClr val="7E7E7E"/>
                </a:solidFill>
                <a:latin typeface="Arial"/>
                <a:cs typeface="Arial"/>
              </a:rPr>
              <a:t> </a:t>
            </a:r>
            <a:r>
              <a:rPr sz="2400" b="1" dirty="0">
                <a:solidFill>
                  <a:srgbClr val="7E7E7E"/>
                </a:solidFill>
                <a:latin typeface="Arial"/>
                <a:cs typeface="Arial"/>
              </a:rPr>
              <a:t>DE</a:t>
            </a:r>
            <a:r>
              <a:rPr sz="2400" b="1" spc="130" dirty="0">
                <a:solidFill>
                  <a:srgbClr val="7E7E7E"/>
                </a:solidFill>
                <a:latin typeface="Arial"/>
                <a:cs typeface="Arial"/>
              </a:rPr>
              <a:t> </a:t>
            </a:r>
            <a:r>
              <a:rPr sz="2400" b="1" spc="-10" dirty="0">
                <a:solidFill>
                  <a:srgbClr val="7E7E7E"/>
                </a:solidFill>
                <a:latin typeface="Arial"/>
                <a:cs typeface="Arial"/>
              </a:rPr>
              <a:t>RESULTADOS</a:t>
            </a:r>
            <a:endParaRPr sz="2400" dirty="0">
              <a:latin typeface="Arial"/>
              <a:cs typeface="Arial"/>
            </a:endParaRPr>
          </a:p>
        </p:txBody>
      </p:sp>
      <p:pic>
        <p:nvPicPr>
          <p:cNvPr id="4" name="object 4"/>
          <p:cNvPicPr/>
          <p:nvPr/>
        </p:nvPicPr>
        <p:blipFill>
          <a:blip r:embed="rId2" cstate="print"/>
          <a:stretch>
            <a:fillRect/>
          </a:stretch>
        </p:blipFill>
        <p:spPr>
          <a:xfrm>
            <a:off x="14438376" y="0"/>
            <a:ext cx="3849623" cy="6729984"/>
          </a:xfrm>
          <a:prstGeom prst="rect">
            <a:avLst/>
          </a:prstGeom>
        </p:spPr>
      </p:pic>
      <p:pic>
        <p:nvPicPr>
          <p:cNvPr id="5" name="object 5"/>
          <p:cNvPicPr/>
          <p:nvPr/>
        </p:nvPicPr>
        <p:blipFill>
          <a:blip r:embed="rId3" cstate="print"/>
          <a:stretch>
            <a:fillRect/>
          </a:stretch>
        </p:blipFill>
        <p:spPr>
          <a:xfrm>
            <a:off x="7602332" y="9227794"/>
            <a:ext cx="2398611" cy="871053"/>
          </a:xfrm>
          <a:prstGeom prst="rect">
            <a:avLst/>
          </a:prstGeom>
        </p:spPr>
      </p:pic>
      <p:sp>
        <p:nvSpPr>
          <p:cNvPr id="6" name="object 6"/>
          <p:cNvSpPr/>
          <p:nvPr/>
        </p:nvSpPr>
        <p:spPr>
          <a:xfrm>
            <a:off x="7315200" y="2381885"/>
            <a:ext cx="0" cy="5352415"/>
          </a:xfrm>
          <a:custGeom>
            <a:avLst/>
            <a:gdLst/>
            <a:ahLst/>
            <a:cxnLst/>
            <a:rect l="l" t="t" r="r" b="b"/>
            <a:pathLst>
              <a:path h="5352415">
                <a:moveTo>
                  <a:pt x="0" y="0"/>
                </a:moveTo>
                <a:lnTo>
                  <a:pt x="0" y="5352415"/>
                </a:lnTo>
              </a:path>
            </a:pathLst>
          </a:custGeom>
          <a:ln w="22225">
            <a:solidFill>
              <a:srgbClr val="497DBA"/>
            </a:solidFill>
          </a:ln>
        </p:spPr>
        <p:txBody>
          <a:bodyPr wrap="square" lIns="0" tIns="0" rIns="0" bIns="0" rtlCol="0"/>
          <a:lstStyle/>
          <a:p>
            <a:endParaRPr/>
          </a:p>
        </p:txBody>
      </p:sp>
      <p:graphicFrame>
        <p:nvGraphicFramePr>
          <p:cNvPr id="7" name="object 7"/>
          <p:cNvGraphicFramePr>
            <a:graphicFrameLocks noGrp="1"/>
          </p:cNvGraphicFramePr>
          <p:nvPr/>
        </p:nvGraphicFramePr>
        <p:xfrm>
          <a:off x="3159379" y="3652646"/>
          <a:ext cx="3836035" cy="3560445"/>
        </p:xfrm>
        <a:graphic>
          <a:graphicData uri="http://schemas.openxmlformats.org/drawingml/2006/table">
            <a:tbl>
              <a:tblPr firstRow="1" bandRow="1">
                <a:tableStyleId>{2D5ABB26-0587-4C30-8999-92F81FD0307C}</a:tableStyleId>
              </a:tblPr>
              <a:tblGrid>
                <a:gridCol w="657860">
                  <a:extLst>
                    <a:ext uri="{9D8B030D-6E8A-4147-A177-3AD203B41FA5}">
                      <a16:colId xmlns:a16="http://schemas.microsoft.com/office/drawing/2014/main" val="20000"/>
                    </a:ext>
                  </a:extLst>
                </a:gridCol>
                <a:gridCol w="600075">
                  <a:extLst>
                    <a:ext uri="{9D8B030D-6E8A-4147-A177-3AD203B41FA5}">
                      <a16:colId xmlns:a16="http://schemas.microsoft.com/office/drawing/2014/main" val="20001"/>
                    </a:ext>
                  </a:extLst>
                </a:gridCol>
                <a:gridCol w="2578100">
                  <a:extLst>
                    <a:ext uri="{9D8B030D-6E8A-4147-A177-3AD203B41FA5}">
                      <a16:colId xmlns:a16="http://schemas.microsoft.com/office/drawing/2014/main" val="20002"/>
                    </a:ext>
                  </a:extLst>
                </a:gridCol>
              </a:tblGrid>
              <a:tr h="130810">
                <a:tc>
                  <a:txBody>
                    <a:bodyPr/>
                    <a:lstStyle/>
                    <a:p>
                      <a:pPr>
                        <a:lnSpc>
                          <a:spcPct val="100000"/>
                        </a:lnSpc>
                      </a:pPr>
                      <a:endParaRPr sz="700">
                        <a:latin typeface="Times New Roman"/>
                        <a:cs typeface="Times New Roman"/>
                      </a:endParaRPr>
                    </a:p>
                  </a:txBody>
                  <a:tcPr marL="0" marR="0" marT="0" marB="0">
                    <a:lnB w="12700">
                      <a:solidFill>
                        <a:srgbClr val="D9D9D9"/>
                      </a:solidFill>
                      <a:prstDash val="solid"/>
                    </a:lnB>
                  </a:tcPr>
                </a:tc>
                <a:tc rowSpan="6">
                  <a:txBody>
                    <a:bodyPr/>
                    <a:lstStyle/>
                    <a:p>
                      <a:pPr>
                        <a:lnSpc>
                          <a:spcPct val="100000"/>
                        </a:lnSpc>
                      </a:pPr>
                      <a:endParaRPr sz="1700">
                        <a:latin typeface="Times New Roman"/>
                        <a:cs typeface="Times New Roman"/>
                      </a:endParaRPr>
                    </a:p>
                  </a:txBody>
                  <a:tcPr marL="0" marR="0" marT="0" marB="0">
                    <a:lnB w="12700">
                      <a:solidFill>
                        <a:srgbClr val="D9D9D9"/>
                      </a:solidFill>
                      <a:prstDash val="solid"/>
                    </a:lnB>
                    <a:solidFill>
                      <a:srgbClr val="9BBA58"/>
                    </a:solidFill>
                  </a:tcPr>
                </a:tc>
                <a:tc>
                  <a:txBody>
                    <a:bodyPr/>
                    <a:lstStyle/>
                    <a:p>
                      <a:pPr>
                        <a:lnSpc>
                          <a:spcPct val="100000"/>
                        </a:lnSpc>
                      </a:pPr>
                      <a:endParaRPr sz="700">
                        <a:latin typeface="Times New Roman"/>
                        <a:cs typeface="Times New Roman"/>
                      </a:endParaRPr>
                    </a:p>
                  </a:txBody>
                  <a:tcPr marL="0" marR="0" marT="0" marB="0">
                    <a:lnB w="12700">
                      <a:solidFill>
                        <a:srgbClr val="D9D9D9"/>
                      </a:solidFill>
                      <a:prstDash val="solid"/>
                    </a:lnB>
                  </a:tcPr>
                </a:tc>
                <a:extLst>
                  <a:ext uri="{0D108BD9-81ED-4DB2-BD59-A6C34878D82A}">
                    <a16:rowId xmlns:a16="http://schemas.microsoft.com/office/drawing/2014/main" val="10000"/>
                  </a:ext>
                </a:extLst>
              </a:tr>
              <a:tr h="685165">
                <a:tc>
                  <a:txBody>
                    <a:bodyPr/>
                    <a:lstStyle/>
                    <a:p>
                      <a:pPr>
                        <a:lnSpc>
                          <a:spcPct val="100000"/>
                        </a:lnSpc>
                      </a:pPr>
                      <a:endParaRPr sz="1700">
                        <a:latin typeface="Times New Roman"/>
                        <a:cs typeface="Times New Roman"/>
                      </a:endParaRPr>
                    </a:p>
                  </a:txBody>
                  <a:tcPr marL="0" marR="0" marT="0" marB="0">
                    <a:lnT w="12700">
                      <a:solidFill>
                        <a:srgbClr val="D9D9D9"/>
                      </a:solidFill>
                      <a:prstDash val="solid"/>
                    </a:lnT>
                    <a:lnB w="12700">
                      <a:solidFill>
                        <a:srgbClr val="D9D9D9"/>
                      </a:solidFill>
                      <a:prstDash val="solid"/>
                    </a:lnB>
                  </a:tcPr>
                </a:tc>
                <a:tc vMerge="1">
                  <a:txBody>
                    <a:bodyPr/>
                    <a:lstStyle/>
                    <a:p>
                      <a:endParaRPr/>
                    </a:p>
                  </a:txBody>
                  <a:tcPr marL="0" marR="0" marT="0" marB="0">
                    <a:lnB w="12700">
                      <a:solidFill>
                        <a:srgbClr val="D9D9D9"/>
                      </a:solidFill>
                      <a:prstDash val="solid"/>
                    </a:lnB>
                    <a:solidFill>
                      <a:srgbClr val="9BBA58"/>
                    </a:solidFill>
                  </a:tcPr>
                </a:tc>
                <a:tc>
                  <a:txBody>
                    <a:bodyPr/>
                    <a:lstStyle/>
                    <a:p>
                      <a:pPr>
                        <a:lnSpc>
                          <a:spcPct val="100000"/>
                        </a:lnSpc>
                      </a:pPr>
                      <a:endParaRPr sz="1700">
                        <a:latin typeface="Times New Roman"/>
                        <a:cs typeface="Times New Roman"/>
                      </a:endParaRPr>
                    </a:p>
                  </a:txBody>
                  <a:tcPr marL="0" marR="0" marT="0" marB="0">
                    <a:lnT w="12700">
                      <a:solidFill>
                        <a:srgbClr val="D9D9D9"/>
                      </a:solidFill>
                      <a:prstDash val="solid"/>
                    </a:lnT>
                    <a:lnB w="12700">
                      <a:solidFill>
                        <a:srgbClr val="D9D9D9"/>
                      </a:solidFill>
                      <a:prstDash val="solid"/>
                    </a:lnB>
                  </a:tcPr>
                </a:tc>
                <a:extLst>
                  <a:ext uri="{0D108BD9-81ED-4DB2-BD59-A6C34878D82A}">
                    <a16:rowId xmlns:a16="http://schemas.microsoft.com/office/drawing/2014/main" val="10001"/>
                  </a:ext>
                </a:extLst>
              </a:tr>
              <a:tr h="685800">
                <a:tc>
                  <a:txBody>
                    <a:bodyPr/>
                    <a:lstStyle/>
                    <a:p>
                      <a:pPr>
                        <a:lnSpc>
                          <a:spcPct val="100000"/>
                        </a:lnSpc>
                      </a:pPr>
                      <a:endParaRPr sz="1700">
                        <a:latin typeface="Times New Roman"/>
                        <a:cs typeface="Times New Roman"/>
                      </a:endParaRPr>
                    </a:p>
                  </a:txBody>
                  <a:tcPr marL="0" marR="0" marT="0" marB="0">
                    <a:lnT w="12700">
                      <a:solidFill>
                        <a:srgbClr val="D9D9D9"/>
                      </a:solidFill>
                      <a:prstDash val="solid"/>
                    </a:lnT>
                    <a:lnB w="12700">
                      <a:solidFill>
                        <a:srgbClr val="D9D9D9"/>
                      </a:solidFill>
                      <a:prstDash val="solid"/>
                    </a:lnB>
                  </a:tcPr>
                </a:tc>
                <a:tc vMerge="1">
                  <a:txBody>
                    <a:bodyPr/>
                    <a:lstStyle/>
                    <a:p>
                      <a:endParaRPr/>
                    </a:p>
                  </a:txBody>
                  <a:tcPr marL="0" marR="0" marT="0" marB="0">
                    <a:lnB w="12700">
                      <a:solidFill>
                        <a:srgbClr val="D9D9D9"/>
                      </a:solidFill>
                      <a:prstDash val="solid"/>
                    </a:lnB>
                    <a:solidFill>
                      <a:srgbClr val="9BBA58"/>
                    </a:solidFill>
                  </a:tcPr>
                </a:tc>
                <a:tc>
                  <a:txBody>
                    <a:bodyPr/>
                    <a:lstStyle/>
                    <a:p>
                      <a:pPr>
                        <a:lnSpc>
                          <a:spcPct val="100000"/>
                        </a:lnSpc>
                      </a:pPr>
                      <a:endParaRPr sz="1700">
                        <a:latin typeface="Times New Roman"/>
                        <a:cs typeface="Times New Roman"/>
                      </a:endParaRPr>
                    </a:p>
                  </a:txBody>
                  <a:tcPr marL="0" marR="0" marT="0" marB="0">
                    <a:lnT w="12700">
                      <a:solidFill>
                        <a:srgbClr val="D9D9D9"/>
                      </a:solidFill>
                      <a:prstDash val="solid"/>
                    </a:lnT>
                    <a:lnB w="12700">
                      <a:solidFill>
                        <a:srgbClr val="D9D9D9"/>
                      </a:solidFill>
                      <a:prstDash val="solid"/>
                    </a:lnB>
                  </a:tcPr>
                </a:tc>
                <a:extLst>
                  <a:ext uri="{0D108BD9-81ED-4DB2-BD59-A6C34878D82A}">
                    <a16:rowId xmlns:a16="http://schemas.microsoft.com/office/drawing/2014/main" val="10002"/>
                  </a:ext>
                </a:extLst>
              </a:tr>
              <a:tr h="685800">
                <a:tc>
                  <a:txBody>
                    <a:bodyPr/>
                    <a:lstStyle/>
                    <a:p>
                      <a:pPr>
                        <a:lnSpc>
                          <a:spcPct val="100000"/>
                        </a:lnSpc>
                      </a:pPr>
                      <a:endParaRPr sz="1700">
                        <a:latin typeface="Times New Roman"/>
                        <a:cs typeface="Times New Roman"/>
                      </a:endParaRPr>
                    </a:p>
                  </a:txBody>
                  <a:tcPr marL="0" marR="0" marT="0" marB="0">
                    <a:lnT w="12700">
                      <a:solidFill>
                        <a:srgbClr val="D9D9D9"/>
                      </a:solidFill>
                      <a:prstDash val="solid"/>
                    </a:lnT>
                    <a:lnB w="12700">
                      <a:solidFill>
                        <a:srgbClr val="D9D9D9"/>
                      </a:solidFill>
                      <a:prstDash val="solid"/>
                    </a:lnB>
                  </a:tcPr>
                </a:tc>
                <a:tc vMerge="1">
                  <a:txBody>
                    <a:bodyPr/>
                    <a:lstStyle/>
                    <a:p>
                      <a:endParaRPr/>
                    </a:p>
                  </a:txBody>
                  <a:tcPr marL="0" marR="0" marT="0" marB="0">
                    <a:lnB w="12700">
                      <a:solidFill>
                        <a:srgbClr val="D9D9D9"/>
                      </a:solidFill>
                      <a:prstDash val="solid"/>
                    </a:lnB>
                    <a:solidFill>
                      <a:srgbClr val="9BBA58"/>
                    </a:solidFill>
                  </a:tcPr>
                </a:tc>
                <a:tc>
                  <a:txBody>
                    <a:bodyPr/>
                    <a:lstStyle/>
                    <a:p>
                      <a:pPr>
                        <a:lnSpc>
                          <a:spcPct val="100000"/>
                        </a:lnSpc>
                      </a:pPr>
                      <a:endParaRPr sz="1700">
                        <a:latin typeface="Times New Roman"/>
                        <a:cs typeface="Times New Roman"/>
                      </a:endParaRPr>
                    </a:p>
                  </a:txBody>
                  <a:tcPr marL="0" marR="0" marT="0" marB="0">
                    <a:lnT w="12700">
                      <a:solidFill>
                        <a:srgbClr val="D9D9D9"/>
                      </a:solidFill>
                      <a:prstDash val="solid"/>
                    </a:lnT>
                    <a:lnB w="12700">
                      <a:solidFill>
                        <a:srgbClr val="D9D9D9"/>
                      </a:solidFill>
                      <a:prstDash val="solid"/>
                    </a:lnB>
                  </a:tcPr>
                </a:tc>
                <a:extLst>
                  <a:ext uri="{0D108BD9-81ED-4DB2-BD59-A6C34878D82A}">
                    <a16:rowId xmlns:a16="http://schemas.microsoft.com/office/drawing/2014/main" val="10003"/>
                  </a:ext>
                </a:extLst>
              </a:tr>
              <a:tr h="685800">
                <a:tc>
                  <a:txBody>
                    <a:bodyPr/>
                    <a:lstStyle/>
                    <a:p>
                      <a:pPr>
                        <a:lnSpc>
                          <a:spcPct val="100000"/>
                        </a:lnSpc>
                      </a:pPr>
                      <a:endParaRPr sz="1700">
                        <a:latin typeface="Times New Roman"/>
                        <a:cs typeface="Times New Roman"/>
                      </a:endParaRPr>
                    </a:p>
                  </a:txBody>
                  <a:tcPr marL="0" marR="0" marT="0" marB="0">
                    <a:lnT w="12700">
                      <a:solidFill>
                        <a:srgbClr val="D9D9D9"/>
                      </a:solidFill>
                      <a:prstDash val="solid"/>
                    </a:lnT>
                    <a:lnB w="12700">
                      <a:solidFill>
                        <a:srgbClr val="D9D9D9"/>
                      </a:solidFill>
                      <a:prstDash val="solid"/>
                    </a:lnB>
                  </a:tcPr>
                </a:tc>
                <a:tc vMerge="1">
                  <a:txBody>
                    <a:bodyPr/>
                    <a:lstStyle/>
                    <a:p>
                      <a:endParaRPr/>
                    </a:p>
                  </a:txBody>
                  <a:tcPr marL="0" marR="0" marT="0" marB="0">
                    <a:lnB w="12700">
                      <a:solidFill>
                        <a:srgbClr val="D9D9D9"/>
                      </a:solidFill>
                      <a:prstDash val="solid"/>
                    </a:lnB>
                    <a:solidFill>
                      <a:srgbClr val="9BBA58"/>
                    </a:solidFill>
                  </a:tcPr>
                </a:tc>
                <a:tc>
                  <a:txBody>
                    <a:bodyPr/>
                    <a:lstStyle/>
                    <a:p>
                      <a:pPr>
                        <a:lnSpc>
                          <a:spcPct val="100000"/>
                        </a:lnSpc>
                      </a:pPr>
                      <a:endParaRPr sz="1700">
                        <a:latin typeface="Times New Roman"/>
                        <a:cs typeface="Times New Roman"/>
                      </a:endParaRPr>
                    </a:p>
                  </a:txBody>
                  <a:tcPr marL="0" marR="0" marT="0" marB="0">
                    <a:lnT w="12700">
                      <a:solidFill>
                        <a:srgbClr val="D9D9D9"/>
                      </a:solidFill>
                      <a:prstDash val="solid"/>
                    </a:lnT>
                    <a:lnB w="12700">
                      <a:solidFill>
                        <a:srgbClr val="D9D9D9"/>
                      </a:solidFill>
                      <a:prstDash val="solid"/>
                    </a:lnB>
                  </a:tcPr>
                </a:tc>
                <a:extLst>
                  <a:ext uri="{0D108BD9-81ED-4DB2-BD59-A6C34878D82A}">
                    <a16:rowId xmlns:a16="http://schemas.microsoft.com/office/drawing/2014/main" val="10004"/>
                  </a:ext>
                </a:extLst>
              </a:tr>
              <a:tr h="687070">
                <a:tc>
                  <a:txBody>
                    <a:bodyPr/>
                    <a:lstStyle/>
                    <a:p>
                      <a:pPr>
                        <a:lnSpc>
                          <a:spcPct val="100000"/>
                        </a:lnSpc>
                      </a:pPr>
                      <a:endParaRPr sz="1700">
                        <a:latin typeface="Times New Roman"/>
                        <a:cs typeface="Times New Roman"/>
                      </a:endParaRPr>
                    </a:p>
                  </a:txBody>
                  <a:tcPr marL="0" marR="0" marT="0" marB="0">
                    <a:lnT w="12700">
                      <a:solidFill>
                        <a:srgbClr val="D9D9D9"/>
                      </a:solidFill>
                      <a:prstDash val="solid"/>
                    </a:lnT>
                    <a:lnB w="12700">
                      <a:solidFill>
                        <a:srgbClr val="D9D9D9"/>
                      </a:solidFill>
                      <a:prstDash val="solid"/>
                    </a:lnB>
                  </a:tcPr>
                </a:tc>
                <a:tc vMerge="1">
                  <a:txBody>
                    <a:bodyPr/>
                    <a:lstStyle/>
                    <a:p>
                      <a:endParaRPr/>
                    </a:p>
                  </a:txBody>
                  <a:tcPr marL="0" marR="0" marT="0" marB="0">
                    <a:lnB w="12700">
                      <a:solidFill>
                        <a:srgbClr val="D9D9D9"/>
                      </a:solidFill>
                      <a:prstDash val="solid"/>
                    </a:lnB>
                    <a:solidFill>
                      <a:srgbClr val="9BBA58"/>
                    </a:solidFill>
                  </a:tcPr>
                </a:tc>
                <a:tc>
                  <a:txBody>
                    <a:bodyPr/>
                    <a:lstStyle/>
                    <a:p>
                      <a:pPr>
                        <a:lnSpc>
                          <a:spcPct val="100000"/>
                        </a:lnSpc>
                        <a:spcBef>
                          <a:spcPts val="900"/>
                        </a:spcBef>
                      </a:pPr>
                      <a:endParaRPr sz="1400">
                        <a:latin typeface="Times New Roman"/>
                        <a:cs typeface="Times New Roman"/>
                      </a:endParaRPr>
                    </a:p>
                    <a:p>
                      <a:pPr marL="1325880">
                        <a:lnSpc>
                          <a:spcPct val="100000"/>
                        </a:lnSpc>
                      </a:pPr>
                      <a:r>
                        <a:rPr sz="1400" b="1" spc="-10" dirty="0">
                          <a:solidFill>
                            <a:srgbClr val="404040"/>
                          </a:solidFill>
                          <a:latin typeface="Calibri"/>
                          <a:cs typeface="Calibri"/>
                        </a:rPr>
                        <a:t>399.164</a:t>
                      </a:r>
                      <a:endParaRPr sz="1400">
                        <a:latin typeface="Calibri"/>
                        <a:cs typeface="Calibri"/>
                      </a:endParaRPr>
                    </a:p>
                  </a:txBody>
                  <a:tcPr marL="0" marR="0" marT="114300" marB="0">
                    <a:lnT w="12700">
                      <a:solidFill>
                        <a:srgbClr val="D9D9D9"/>
                      </a:solidFill>
                      <a:prstDash val="solid"/>
                    </a:lnT>
                    <a:lnB w="12700">
                      <a:solidFill>
                        <a:srgbClr val="D9D9D9"/>
                      </a:solidFill>
                      <a:prstDash val="solid"/>
                    </a:lnB>
                  </a:tcPr>
                </a:tc>
                <a:extLst>
                  <a:ext uri="{0D108BD9-81ED-4DB2-BD59-A6C34878D82A}">
                    <a16:rowId xmlns:a16="http://schemas.microsoft.com/office/drawing/2014/main" val="10005"/>
                  </a:ext>
                </a:extLst>
              </a:tr>
            </a:tbl>
          </a:graphicData>
        </a:graphic>
      </p:graphicFrame>
      <p:sp>
        <p:nvSpPr>
          <p:cNvPr id="8" name="object 8"/>
          <p:cNvSpPr/>
          <p:nvPr/>
        </p:nvSpPr>
        <p:spPr>
          <a:xfrm>
            <a:off x="3164077" y="3110483"/>
            <a:ext cx="3837304" cy="0"/>
          </a:xfrm>
          <a:custGeom>
            <a:avLst/>
            <a:gdLst/>
            <a:ahLst/>
            <a:cxnLst/>
            <a:rect l="l" t="t" r="r" b="b"/>
            <a:pathLst>
              <a:path w="3837304">
                <a:moveTo>
                  <a:pt x="0" y="0"/>
                </a:moveTo>
                <a:lnTo>
                  <a:pt x="3837178" y="0"/>
                </a:lnTo>
              </a:path>
            </a:pathLst>
          </a:custGeom>
          <a:ln w="9525">
            <a:solidFill>
              <a:srgbClr val="D9D9D9"/>
            </a:solidFill>
          </a:ln>
        </p:spPr>
        <p:txBody>
          <a:bodyPr wrap="square" lIns="0" tIns="0" rIns="0" bIns="0" rtlCol="0"/>
          <a:lstStyle/>
          <a:p>
            <a:endParaRPr/>
          </a:p>
        </p:txBody>
      </p:sp>
      <p:sp>
        <p:nvSpPr>
          <p:cNvPr id="9" name="object 9"/>
          <p:cNvSpPr/>
          <p:nvPr/>
        </p:nvSpPr>
        <p:spPr>
          <a:xfrm>
            <a:off x="5742432" y="7141438"/>
            <a:ext cx="600710" cy="83820"/>
          </a:xfrm>
          <a:custGeom>
            <a:avLst/>
            <a:gdLst/>
            <a:ahLst/>
            <a:cxnLst/>
            <a:rect l="l" t="t" r="r" b="b"/>
            <a:pathLst>
              <a:path w="600710" h="83820">
                <a:moveTo>
                  <a:pt x="600456" y="0"/>
                </a:moveTo>
                <a:lnTo>
                  <a:pt x="0" y="0"/>
                </a:lnTo>
                <a:lnTo>
                  <a:pt x="0" y="83464"/>
                </a:lnTo>
                <a:lnTo>
                  <a:pt x="600456" y="83464"/>
                </a:lnTo>
                <a:lnTo>
                  <a:pt x="600456" y="0"/>
                </a:lnTo>
                <a:close/>
              </a:path>
            </a:pathLst>
          </a:custGeom>
          <a:solidFill>
            <a:srgbClr val="9BBA58"/>
          </a:solidFill>
        </p:spPr>
        <p:txBody>
          <a:bodyPr wrap="square" lIns="0" tIns="0" rIns="0" bIns="0" rtlCol="0"/>
          <a:lstStyle/>
          <a:p>
            <a:endParaRPr/>
          </a:p>
        </p:txBody>
      </p:sp>
      <p:sp>
        <p:nvSpPr>
          <p:cNvPr id="10" name="object 10"/>
          <p:cNvSpPr txBox="1"/>
          <p:nvPr/>
        </p:nvSpPr>
        <p:spPr>
          <a:xfrm>
            <a:off x="3858514" y="3241928"/>
            <a:ext cx="953135" cy="269240"/>
          </a:xfrm>
          <a:prstGeom prst="rect">
            <a:avLst/>
          </a:prstGeom>
        </p:spPr>
        <p:txBody>
          <a:bodyPr vert="horz" wrap="square" lIns="0" tIns="12065" rIns="0" bIns="0" rtlCol="0">
            <a:spAutoFit/>
          </a:bodyPr>
          <a:lstStyle/>
          <a:p>
            <a:pPr marL="12700">
              <a:lnSpc>
                <a:spcPct val="100000"/>
              </a:lnSpc>
              <a:spcBef>
                <a:spcPts val="95"/>
              </a:spcBef>
            </a:pPr>
            <a:r>
              <a:rPr sz="1600" b="1" spc="-10" dirty="0">
                <a:latin typeface="Calibri"/>
                <a:cs typeface="Calibri"/>
              </a:rPr>
              <a:t>23.979.242</a:t>
            </a:r>
            <a:endParaRPr sz="1600">
              <a:latin typeface="Calibri"/>
              <a:cs typeface="Calibri"/>
            </a:endParaRPr>
          </a:p>
        </p:txBody>
      </p:sp>
      <p:sp>
        <p:nvSpPr>
          <p:cNvPr id="11" name="object 11"/>
          <p:cNvSpPr txBox="1"/>
          <p:nvPr/>
        </p:nvSpPr>
        <p:spPr>
          <a:xfrm>
            <a:off x="3173729" y="7285481"/>
            <a:ext cx="1502410" cy="269240"/>
          </a:xfrm>
          <a:prstGeom prst="rect">
            <a:avLst/>
          </a:prstGeom>
        </p:spPr>
        <p:txBody>
          <a:bodyPr vert="horz" wrap="square" lIns="0" tIns="12065" rIns="0" bIns="0" rtlCol="0">
            <a:spAutoFit/>
          </a:bodyPr>
          <a:lstStyle/>
          <a:p>
            <a:pPr marL="12700">
              <a:lnSpc>
                <a:spcPct val="100000"/>
              </a:lnSpc>
              <a:spcBef>
                <a:spcPts val="95"/>
              </a:spcBef>
            </a:pPr>
            <a:r>
              <a:rPr sz="1600" b="1" spc="-10" dirty="0">
                <a:latin typeface="Calibri"/>
                <a:cs typeface="Calibri"/>
              </a:rPr>
              <a:t>TRANSFERENCIAS</a:t>
            </a:r>
            <a:endParaRPr sz="1600">
              <a:latin typeface="Calibri"/>
              <a:cs typeface="Calibri"/>
            </a:endParaRPr>
          </a:p>
        </p:txBody>
      </p:sp>
      <p:sp>
        <p:nvSpPr>
          <p:cNvPr id="12" name="object 12"/>
          <p:cNvSpPr txBox="1"/>
          <p:nvPr/>
        </p:nvSpPr>
        <p:spPr>
          <a:xfrm>
            <a:off x="5606034" y="7285481"/>
            <a:ext cx="891540" cy="513080"/>
          </a:xfrm>
          <a:prstGeom prst="rect">
            <a:avLst/>
          </a:prstGeom>
        </p:spPr>
        <p:txBody>
          <a:bodyPr vert="horz" wrap="square" lIns="0" tIns="12065" rIns="0" bIns="0" rtlCol="0">
            <a:spAutoFit/>
          </a:bodyPr>
          <a:lstStyle/>
          <a:p>
            <a:pPr algn="ctr">
              <a:lnSpc>
                <a:spcPct val="100000"/>
              </a:lnSpc>
              <a:spcBef>
                <a:spcPts val="95"/>
              </a:spcBef>
            </a:pPr>
            <a:r>
              <a:rPr sz="1600" b="1" spc="-10" dirty="0">
                <a:latin typeface="Calibri"/>
                <a:cs typeface="Calibri"/>
              </a:rPr>
              <a:t>OTROS</a:t>
            </a:r>
            <a:endParaRPr sz="1600">
              <a:latin typeface="Calibri"/>
              <a:cs typeface="Calibri"/>
            </a:endParaRPr>
          </a:p>
          <a:p>
            <a:pPr algn="ctr">
              <a:lnSpc>
                <a:spcPct val="100000"/>
              </a:lnSpc>
            </a:pPr>
            <a:r>
              <a:rPr sz="1600" b="1" spc="-10" dirty="0">
                <a:latin typeface="Calibri"/>
                <a:cs typeface="Calibri"/>
              </a:rPr>
              <a:t>INGRESOS</a:t>
            </a:r>
            <a:endParaRPr sz="1600">
              <a:latin typeface="Calibri"/>
              <a:cs typeface="Calibri"/>
            </a:endParaRPr>
          </a:p>
        </p:txBody>
      </p:sp>
      <p:sp>
        <p:nvSpPr>
          <p:cNvPr id="13" name="object 13"/>
          <p:cNvSpPr txBox="1"/>
          <p:nvPr/>
        </p:nvSpPr>
        <p:spPr>
          <a:xfrm>
            <a:off x="2169667" y="2600909"/>
            <a:ext cx="4225925" cy="391795"/>
          </a:xfrm>
          <a:prstGeom prst="rect">
            <a:avLst/>
          </a:prstGeom>
        </p:spPr>
        <p:txBody>
          <a:bodyPr vert="horz" wrap="square" lIns="0" tIns="12700" rIns="0" bIns="0" rtlCol="0">
            <a:spAutoFit/>
          </a:bodyPr>
          <a:lstStyle/>
          <a:p>
            <a:pPr marL="12700">
              <a:lnSpc>
                <a:spcPct val="100000"/>
              </a:lnSpc>
              <a:spcBef>
                <a:spcPts val="100"/>
              </a:spcBef>
            </a:pPr>
            <a:r>
              <a:rPr sz="2400" b="1" spc="-10" dirty="0">
                <a:latin typeface="Calibri"/>
                <a:cs typeface="Calibri"/>
              </a:rPr>
              <a:t>INGRESOS</a:t>
            </a:r>
            <a:r>
              <a:rPr sz="2400" b="1" spc="-85" dirty="0">
                <a:latin typeface="Calibri"/>
                <a:cs typeface="Calibri"/>
              </a:rPr>
              <a:t> </a:t>
            </a:r>
            <a:r>
              <a:rPr sz="2400" b="1" spc="-10" dirty="0">
                <a:latin typeface="Calibri"/>
                <a:cs typeface="Calibri"/>
              </a:rPr>
              <a:t>$24.378.406</a:t>
            </a:r>
            <a:r>
              <a:rPr sz="2400" b="1" spc="-85" dirty="0">
                <a:latin typeface="Calibri"/>
                <a:cs typeface="Calibri"/>
              </a:rPr>
              <a:t> </a:t>
            </a:r>
            <a:r>
              <a:rPr sz="2400" b="1" dirty="0">
                <a:latin typeface="Calibri"/>
                <a:cs typeface="Calibri"/>
              </a:rPr>
              <a:t>(En</a:t>
            </a:r>
            <a:r>
              <a:rPr sz="2400" b="1" spc="-50" dirty="0">
                <a:latin typeface="Calibri"/>
                <a:cs typeface="Calibri"/>
              </a:rPr>
              <a:t> </a:t>
            </a:r>
            <a:r>
              <a:rPr sz="2400" b="1" spc="-10" dirty="0">
                <a:latin typeface="Calibri"/>
                <a:cs typeface="Calibri"/>
              </a:rPr>
              <a:t>miles)</a:t>
            </a:r>
            <a:endParaRPr sz="2400">
              <a:latin typeface="Calibri"/>
              <a:cs typeface="Calibri"/>
            </a:endParaRPr>
          </a:p>
        </p:txBody>
      </p:sp>
      <p:graphicFrame>
        <p:nvGraphicFramePr>
          <p:cNvPr id="14" name="object 14"/>
          <p:cNvGraphicFramePr>
            <a:graphicFrameLocks noGrp="1"/>
          </p:cNvGraphicFramePr>
          <p:nvPr/>
        </p:nvGraphicFramePr>
        <p:xfrm>
          <a:off x="7678673" y="3579367"/>
          <a:ext cx="6884667" cy="3602985"/>
        </p:xfrm>
        <a:graphic>
          <a:graphicData uri="http://schemas.openxmlformats.org/drawingml/2006/table">
            <a:tbl>
              <a:tblPr firstRow="1" bandRow="1">
                <a:tableStyleId>{2D5ABB26-0587-4C30-8999-92F81FD0307C}</a:tableStyleId>
              </a:tblPr>
              <a:tblGrid>
                <a:gridCol w="473075">
                  <a:extLst>
                    <a:ext uri="{9D8B030D-6E8A-4147-A177-3AD203B41FA5}">
                      <a16:colId xmlns:a16="http://schemas.microsoft.com/office/drawing/2014/main" val="20000"/>
                    </a:ext>
                  </a:extLst>
                </a:gridCol>
                <a:gridCol w="429894">
                  <a:extLst>
                    <a:ext uri="{9D8B030D-6E8A-4147-A177-3AD203B41FA5}">
                      <a16:colId xmlns:a16="http://schemas.microsoft.com/office/drawing/2014/main" val="20001"/>
                    </a:ext>
                  </a:extLst>
                </a:gridCol>
                <a:gridCol w="948055">
                  <a:extLst>
                    <a:ext uri="{9D8B030D-6E8A-4147-A177-3AD203B41FA5}">
                      <a16:colId xmlns:a16="http://schemas.microsoft.com/office/drawing/2014/main" val="20002"/>
                    </a:ext>
                  </a:extLst>
                </a:gridCol>
                <a:gridCol w="429894">
                  <a:extLst>
                    <a:ext uri="{9D8B030D-6E8A-4147-A177-3AD203B41FA5}">
                      <a16:colId xmlns:a16="http://schemas.microsoft.com/office/drawing/2014/main" val="20003"/>
                    </a:ext>
                  </a:extLst>
                </a:gridCol>
                <a:gridCol w="944880">
                  <a:extLst>
                    <a:ext uri="{9D8B030D-6E8A-4147-A177-3AD203B41FA5}">
                      <a16:colId xmlns:a16="http://schemas.microsoft.com/office/drawing/2014/main" val="20004"/>
                    </a:ext>
                  </a:extLst>
                </a:gridCol>
                <a:gridCol w="433070">
                  <a:extLst>
                    <a:ext uri="{9D8B030D-6E8A-4147-A177-3AD203B41FA5}">
                      <a16:colId xmlns:a16="http://schemas.microsoft.com/office/drawing/2014/main" val="20005"/>
                    </a:ext>
                  </a:extLst>
                </a:gridCol>
                <a:gridCol w="944879">
                  <a:extLst>
                    <a:ext uri="{9D8B030D-6E8A-4147-A177-3AD203B41FA5}">
                      <a16:colId xmlns:a16="http://schemas.microsoft.com/office/drawing/2014/main" val="20006"/>
                    </a:ext>
                  </a:extLst>
                </a:gridCol>
                <a:gridCol w="429895">
                  <a:extLst>
                    <a:ext uri="{9D8B030D-6E8A-4147-A177-3AD203B41FA5}">
                      <a16:colId xmlns:a16="http://schemas.microsoft.com/office/drawing/2014/main" val="20007"/>
                    </a:ext>
                  </a:extLst>
                </a:gridCol>
                <a:gridCol w="1851025">
                  <a:extLst>
                    <a:ext uri="{9D8B030D-6E8A-4147-A177-3AD203B41FA5}">
                      <a16:colId xmlns:a16="http://schemas.microsoft.com/office/drawing/2014/main" val="20008"/>
                    </a:ext>
                  </a:extLst>
                </a:gridCol>
              </a:tblGrid>
              <a:tr h="511809">
                <a:tc>
                  <a:txBody>
                    <a:bodyPr/>
                    <a:lstStyle/>
                    <a:p>
                      <a:pPr>
                        <a:lnSpc>
                          <a:spcPct val="100000"/>
                        </a:lnSpc>
                      </a:pPr>
                      <a:endParaRPr sz="1700">
                        <a:latin typeface="Times New Roman"/>
                        <a:cs typeface="Times New Roman"/>
                      </a:endParaRPr>
                    </a:p>
                  </a:txBody>
                  <a:tcPr marL="0" marR="0" marT="0" marB="0">
                    <a:lnT w="12700">
                      <a:solidFill>
                        <a:srgbClr val="D9D9D9"/>
                      </a:solidFill>
                      <a:prstDash val="solid"/>
                    </a:lnT>
                    <a:lnB w="12700">
                      <a:solidFill>
                        <a:srgbClr val="D9D9D9"/>
                      </a:solidFill>
                      <a:prstDash val="solid"/>
                    </a:lnB>
                  </a:tcPr>
                </a:tc>
                <a:tc rowSpan="9">
                  <a:txBody>
                    <a:bodyPr/>
                    <a:lstStyle/>
                    <a:p>
                      <a:pPr>
                        <a:lnSpc>
                          <a:spcPct val="100000"/>
                        </a:lnSpc>
                      </a:pPr>
                      <a:endParaRPr sz="1700">
                        <a:latin typeface="Times New Roman"/>
                        <a:cs typeface="Times New Roman"/>
                      </a:endParaRPr>
                    </a:p>
                  </a:txBody>
                  <a:tcPr marL="0" marR="0" marT="0" marB="0">
                    <a:lnB w="12700">
                      <a:solidFill>
                        <a:srgbClr val="D9D9D9"/>
                      </a:solidFill>
                      <a:prstDash val="solid"/>
                    </a:lnB>
                    <a:solidFill>
                      <a:srgbClr val="9BBA58"/>
                    </a:solidFill>
                  </a:tcPr>
                </a:tc>
                <a:tc gridSpan="7">
                  <a:txBody>
                    <a:bodyPr/>
                    <a:lstStyle/>
                    <a:p>
                      <a:pPr>
                        <a:lnSpc>
                          <a:spcPct val="100000"/>
                        </a:lnSpc>
                      </a:pPr>
                      <a:endParaRPr sz="1700">
                        <a:latin typeface="Times New Roman"/>
                        <a:cs typeface="Times New Roman"/>
                      </a:endParaRPr>
                    </a:p>
                  </a:txBody>
                  <a:tcPr marL="0" marR="0" marT="0" marB="0">
                    <a:lnT w="12700">
                      <a:solidFill>
                        <a:srgbClr val="D9D9D9"/>
                      </a:solidFill>
                      <a:prstDash val="solid"/>
                    </a:lnT>
                    <a:lnB w="12700">
                      <a:solidFill>
                        <a:srgbClr val="D9D9D9"/>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511809">
                <a:tc>
                  <a:txBody>
                    <a:bodyPr/>
                    <a:lstStyle/>
                    <a:p>
                      <a:pPr>
                        <a:lnSpc>
                          <a:spcPct val="100000"/>
                        </a:lnSpc>
                      </a:pPr>
                      <a:endParaRPr sz="1700">
                        <a:latin typeface="Times New Roman"/>
                        <a:cs typeface="Times New Roman"/>
                      </a:endParaRPr>
                    </a:p>
                  </a:txBody>
                  <a:tcPr marL="0" marR="0" marT="0" marB="0">
                    <a:lnT w="12700">
                      <a:solidFill>
                        <a:srgbClr val="D9D9D9"/>
                      </a:solidFill>
                      <a:prstDash val="solid"/>
                    </a:lnT>
                    <a:lnB w="12700">
                      <a:solidFill>
                        <a:srgbClr val="D9D9D9"/>
                      </a:solidFill>
                      <a:prstDash val="solid"/>
                    </a:lnB>
                  </a:tcPr>
                </a:tc>
                <a:tc vMerge="1">
                  <a:txBody>
                    <a:bodyPr/>
                    <a:lstStyle/>
                    <a:p>
                      <a:endParaRPr/>
                    </a:p>
                  </a:txBody>
                  <a:tcPr marL="0" marR="0" marT="0" marB="0">
                    <a:lnB w="12700">
                      <a:solidFill>
                        <a:srgbClr val="D9D9D9"/>
                      </a:solidFill>
                      <a:prstDash val="solid"/>
                    </a:lnB>
                    <a:solidFill>
                      <a:srgbClr val="9BBA58"/>
                    </a:solidFill>
                  </a:tcPr>
                </a:tc>
                <a:tc gridSpan="7">
                  <a:txBody>
                    <a:bodyPr/>
                    <a:lstStyle/>
                    <a:p>
                      <a:pPr>
                        <a:lnSpc>
                          <a:spcPct val="100000"/>
                        </a:lnSpc>
                      </a:pPr>
                      <a:endParaRPr sz="1700">
                        <a:latin typeface="Times New Roman"/>
                        <a:cs typeface="Times New Roman"/>
                      </a:endParaRPr>
                    </a:p>
                  </a:txBody>
                  <a:tcPr marL="0" marR="0" marT="0" marB="0">
                    <a:lnT w="12700">
                      <a:solidFill>
                        <a:srgbClr val="D9D9D9"/>
                      </a:solidFill>
                      <a:prstDash val="solid"/>
                    </a:lnT>
                    <a:lnB w="12700">
                      <a:solidFill>
                        <a:srgbClr val="D9D9D9"/>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392430">
                <a:tc rowSpan="2">
                  <a:txBody>
                    <a:bodyPr/>
                    <a:lstStyle/>
                    <a:p>
                      <a:pPr>
                        <a:lnSpc>
                          <a:spcPct val="100000"/>
                        </a:lnSpc>
                      </a:pPr>
                      <a:endParaRPr sz="1700">
                        <a:latin typeface="Times New Roman"/>
                        <a:cs typeface="Times New Roman"/>
                      </a:endParaRPr>
                    </a:p>
                  </a:txBody>
                  <a:tcPr marL="0" marR="0" marT="0" marB="0">
                    <a:lnT w="12700">
                      <a:solidFill>
                        <a:srgbClr val="D9D9D9"/>
                      </a:solidFill>
                      <a:prstDash val="solid"/>
                    </a:lnT>
                    <a:lnB w="12700">
                      <a:solidFill>
                        <a:srgbClr val="D9D9D9"/>
                      </a:solidFill>
                      <a:prstDash val="solid"/>
                    </a:lnB>
                  </a:tcPr>
                </a:tc>
                <a:tc vMerge="1">
                  <a:txBody>
                    <a:bodyPr/>
                    <a:lstStyle/>
                    <a:p>
                      <a:endParaRPr/>
                    </a:p>
                  </a:txBody>
                  <a:tcPr marL="0" marR="0" marT="0" marB="0">
                    <a:lnB w="12700">
                      <a:solidFill>
                        <a:srgbClr val="D9D9D9"/>
                      </a:solidFill>
                      <a:prstDash val="solid"/>
                    </a:lnB>
                    <a:solidFill>
                      <a:srgbClr val="9BBA58"/>
                    </a:solidFill>
                  </a:tcPr>
                </a:tc>
                <a:tc gridSpan="7">
                  <a:txBody>
                    <a:bodyPr/>
                    <a:lstStyle/>
                    <a:p>
                      <a:pPr marL="798830">
                        <a:lnSpc>
                          <a:spcPct val="100000"/>
                        </a:lnSpc>
                        <a:spcBef>
                          <a:spcPts val="735"/>
                        </a:spcBef>
                      </a:pPr>
                      <a:r>
                        <a:rPr sz="1600" b="1" spc="-10" dirty="0">
                          <a:solidFill>
                            <a:srgbClr val="404040"/>
                          </a:solidFill>
                          <a:latin typeface="Calibri"/>
                          <a:cs typeface="Calibri"/>
                        </a:rPr>
                        <a:t>3.382.686</a:t>
                      </a:r>
                      <a:endParaRPr sz="1600">
                        <a:latin typeface="Calibri"/>
                        <a:cs typeface="Calibri"/>
                      </a:endParaRPr>
                    </a:p>
                  </a:txBody>
                  <a:tcPr marL="0" marR="0" marT="93345" marB="0">
                    <a:lnT w="12700">
                      <a:solidFill>
                        <a:srgbClr val="D9D9D9"/>
                      </a:solidFill>
                      <a:prstDash val="solid"/>
                    </a:lnT>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121920">
                <a:tc vMerge="1">
                  <a:txBody>
                    <a:bodyPr/>
                    <a:lstStyle/>
                    <a:p>
                      <a:endParaRPr/>
                    </a:p>
                  </a:txBody>
                  <a:tcPr marL="0" marR="0" marT="0" marB="0">
                    <a:lnT w="12700">
                      <a:solidFill>
                        <a:srgbClr val="D9D9D9"/>
                      </a:solidFill>
                      <a:prstDash val="solid"/>
                    </a:lnT>
                    <a:lnB w="12700">
                      <a:solidFill>
                        <a:srgbClr val="D9D9D9"/>
                      </a:solidFill>
                      <a:prstDash val="solid"/>
                    </a:lnB>
                  </a:tcPr>
                </a:tc>
                <a:tc vMerge="1">
                  <a:txBody>
                    <a:bodyPr/>
                    <a:lstStyle/>
                    <a:p>
                      <a:endParaRPr/>
                    </a:p>
                  </a:txBody>
                  <a:tcPr marL="0" marR="0" marT="0" marB="0">
                    <a:lnB w="12700">
                      <a:solidFill>
                        <a:srgbClr val="D9D9D9"/>
                      </a:solidFill>
                      <a:prstDash val="solid"/>
                    </a:lnB>
                    <a:solidFill>
                      <a:srgbClr val="9BBA58"/>
                    </a:solidFill>
                  </a:tcPr>
                </a:tc>
                <a:tc>
                  <a:txBody>
                    <a:bodyPr/>
                    <a:lstStyle/>
                    <a:p>
                      <a:pPr>
                        <a:lnSpc>
                          <a:spcPct val="100000"/>
                        </a:lnSpc>
                      </a:pPr>
                      <a:endParaRPr sz="600">
                        <a:latin typeface="Times New Roman"/>
                        <a:cs typeface="Times New Roman"/>
                      </a:endParaRPr>
                    </a:p>
                  </a:txBody>
                  <a:tcPr marL="0" marR="0" marT="0" marB="0">
                    <a:lnB w="12700">
                      <a:solidFill>
                        <a:srgbClr val="D9D9D9"/>
                      </a:solidFill>
                      <a:prstDash val="solid"/>
                    </a:lnB>
                  </a:tcPr>
                </a:tc>
                <a:tc rowSpan="6">
                  <a:txBody>
                    <a:bodyPr/>
                    <a:lstStyle/>
                    <a:p>
                      <a:pPr>
                        <a:lnSpc>
                          <a:spcPct val="100000"/>
                        </a:lnSpc>
                      </a:pPr>
                      <a:endParaRPr sz="1700">
                        <a:latin typeface="Times New Roman"/>
                        <a:cs typeface="Times New Roman"/>
                      </a:endParaRPr>
                    </a:p>
                  </a:txBody>
                  <a:tcPr marL="0" marR="0" marT="0" marB="0">
                    <a:lnB w="12700">
                      <a:solidFill>
                        <a:srgbClr val="D9D9D9"/>
                      </a:solidFill>
                      <a:prstDash val="solid"/>
                    </a:lnB>
                    <a:solidFill>
                      <a:srgbClr val="9BBA58"/>
                    </a:solidFill>
                  </a:tcPr>
                </a:tc>
                <a:tc gridSpan="5">
                  <a:txBody>
                    <a:bodyPr/>
                    <a:lstStyle/>
                    <a:p>
                      <a:pPr>
                        <a:lnSpc>
                          <a:spcPct val="100000"/>
                        </a:lnSpc>
                      </a:pPr>
                      <a:endParaRPr sz="600">
                        <a:latin typeface="Times New Roman"/>
                        <a:cs typeface="Times New Roman"/>
                      </a:endParaRPr>
                    </a:p>
                  </a:txBody>
                  <a:tcPr marL="0" marR="0" marT="0" marB="0">
                    <a:lnB w="12700">
                      <a:solidFill>
                        <a:srgbClr val="D9D9D9"/>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511809">
                <a:tc>
                  <a:txBody>
                    <a:bodyPr/>
                    <a:lstStyle/>
                    <a:p>
                      <a:pPr>
                        <a:lnSpc>
                          <a:spcPct val="100000"/>
                        </a:lnSpc>
                      </a:pPr>
                      <a:endParaRPr sz="1700">
                        <a:latin typeface="Times New Roman"/>
                        <a:cs typeface="Times New Roman"/>
                      </a:endParaRPr>
                    </a:p>
                  </a:txBody>
                  <a:tcPr marL="0" marR="0" marT="0" marB="0">
                    <a:lnT w="12700">
                      <a:solidFill>
                        <a:srgbClr val="D9D9D9"/>
                      </a:solidFill>
                      <a:prstDash val="solid"/>
                    </a:lnT>
                    <a:lnB w="12700">
                      <a:solidFill>
                        <a:srgbClr val="D9D9D9"/>
                      </a:solidFill>
                      <a:prstDash val="solid"/>
                    </a:lnB>
                  </a:tcPr>
                </a:tc>
                <a:tc vMerge="1">
                  <a:txBody>
                    <a:bodyPr/>
                    <a:lstStyle/>
                    <a:p>
                      <a:endParaRPr/>
                    </a:p>
                  </a:txBody>
                  <a:tcPr marL="0" marR="0" marT="0" marB="0">
                    <a:lnB w="12700">
                      <a:solidFill>
                        <a:srgbClr val="D9D9D9"/>
                      </a:solidFill>
                      <a:prstDash val="solid"/>
                    </a:lnB>
                    <a:solidFill>
                      <a:srgbClr val="9BBA58"/>
                    </a:solidFill>
                  </a:tcPr>
                </a:tc>
                <a:tc>
                  <a:txBody>
                    <a:bodyPr/>
                    <a:lstStyle/>
                    <a:p>
                      <a:pPr>
                        <a:lnSpc>
                          <a:spcPct val="100000"/>
                        </a:lnSpc>
                      </a:pPr>
                      <a:endParaRPr sz="1700">
                        <a:latin typeface="Times New Roman"/>
                        <a:cs typeface="Times New Roman"/>
                      </a:endParaRPr>
                    </a:p>
                  </a:txBody>
                  <a:tcPr marL="0" marR="0" marT="0" marB="0">
                    <a:lnT w="12700">
                      <a:solidFill>
                        <a:srgbClr val="D9D9D9"/>
                      </a:solidFill>
                      <a:prstDash val="solid"/>
                    </a:lnT>
                    <a:lnB w="12700">
                      <a:solidFill>
                        <a:srgbClr val="D9D9D9"/>
                      </a:solidFill>
                      <a:prstDash val="solid"/>
                    </a:lnB>
                  </a:tcPr>
                </a:tc>
                <a:tc vMerge="1">
                  <a:txBody>
                    <a:bodyPr/>
                    <a:lstStyle/>
                    <a:p>
                      <a:endParaRPr/>
                    </a:p>
                  </a:txBody>
                  <a:tcPr marL="0" marR="0" marT="0" marB="0">
                    <a:lnB w="12700">
                      <a:solidFill>
                        <a:srgbClr val="D9D9D9"/>
                      </a:solidFill>
                      <a:prstDash val="solid"/>
                    </a:lnB>
                    <a:solidFill>
                      <a:srgbClr val="9BBA58"/>
                    </a:solidFill>
                  </a:tcPr>
                </a:tc>
                <a:tc gridSpan="5">
                  <a:txBody>
                    <a:bodyPr/>
                    <a:lstStyle/>
                    <a:p>
                      <a:pPr marL="799465">
                        <a:lnSpc>
                          <a:spcPct val="100000"/>
                        </a:lnSpc>
                        <a:spcBef>
                          <a:spcPts val="1620"/>
                        </a:spcBef>
                      </a:pPr>
                      <a:r>
                        <a:rPr sz="1600" b="1" spc="-10" dirty="0">
                          <a:solidFill>
                            <a:srgbClr val="404040"/>
                          </a:solidFill>
                          <a:latin typeface="Calibri"/>
                          <a:cs typeface="Calibri"/>
                        </a:rPr>
                        <a:t>1.708.702</a:t>
                      </a:r>
                      <a:endParaRPr sz="1600">
                        <a:latin typeface="Calibri"/>
                        <a:cs typeface="Calibri"/>
                      </a:endParaRPr>
                    </a:p>
                  </a:txBody>
                  <a:tcPr marL="0" marR="0" marT="205740" marB="0">
                    <a:lnT w="12700">
                      <a:solidFill>
                        <a:srgbClr val="D9D9D9"/>
                      </a:solidFill>
                      <a:prstDash val="solid"/>
                    </a:lnT>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511809">
                <a:tc>
                  <a:txBody>
                    <a:bodyPr/>
                    <a:lstStyle/>
                    <a:p>
                      <a:pPr>
                        <a:lnSpc>
                          <a:spcPct val="100000"/>
                        </a:lnSpc>
                      </a:pPr>
                      <a:endParaRPr sz="1700">
                        <a:latin typeface="Times New Roman"/>
                        <a:cs typeface="Times New Roman"/>
                      </a:endParaRPr>
                    </a:p>
                  </a:txBody>
                  <a:tcPr marL="0" marR="0" marT="0" marB="0">
                    <a:lnT w="12700">
                      <a:solidFill>
                        <a:srgbClr val="D9D9D9"/>
                      </a:solidFill>
                      <a:prstDash val="solid"/>
                    </a:lnT>
                    <a:lnB w="12700">
                      <a:solidFill>
                        <a:srgbClr val="D9D9D9"/>
                      </a:solidFill>
                      <a:prstDash val="solid"/>
                    </a:lnB>
                  </a:tcPr>
                </a:tc>
                <a:tc vMerge="1">
                  <a:txBody>
                    <a:bodyPr/>
                    <a:lstStyle/>
                    <a:p>
                      <a:endParaRPr/>
                    </a:p>
                  </a:txBody>
                  <a:tcPr marL="0" marR="0" marT="0" marB="0">
                    <a:lnB w="12700">
                      <a:solidFill>
                        <a:srgbClr val="D9D9D9"/>
                      </a:solidFill>
                      <a:prstDash val="solid"/>
                    </a:lnB>
                    <a:solidFill>
                      <a:srgbClr val="9BBA58"/>
                    </a:solidFill>
                  </a:tcPr>
                </a:tc>
                <a:tc>
                  <a:txBody>
                    <a:bodyPr/>
                    <a:lstStyle/>
                    <a:p>
                      <a:pPr>
                        <a:lnSpc>
                          <a:spcPct val="100000"/>
                        </a:lnSpc>
                      </a:pPr>
                      <a:endParaRPr sz="1700">
                        <a:latin typeface="Times New Roman"/>
                        <a:cs typeface="Times New Roman"/>
                      </a:endParaRPr>
                    </a:p>
                  </a:txBody>
                  <a:tcPr marL="0" marR="0" marT="0" marB="0">
                    <a:lnT w="12700">
                      <a:solidFill>
                        <a:srgbClr val="D9D9D9"/>
                      </a:solidFill>
                      <a:prstDash val="solid"/>
                    </a:lnT>
                    <a:lnB w="12700">
                      <a:solidFill>
                        <a:srgbClr val="D9D9D9"/>
                      </a:solidFill>
                      <a:prstDash val="solid"/>
                    </a:lnB>
                  </a:tcPr>
                </a:tc>
                <a:tc vMerge="1">
                  <a:txBody>
                    <a:bodyPr/>
                    <a:lstStyle/>
                    <a:p>
                      <a:endParaRPr/>
                    </a:p>
                  </a:txBody>
                  <a:tcPr marL="0" marR="0" marT="0" marB="0">
                    <a:lnB w="12700">
                      <a:solidFill>
                        <a:srgbClr val="D9D9D9"/>
                      </a:solidFill>
                      <a:prstDash val="solid"/>
                    </a:lnB>
                    <a:solidFill>
                      <a:srgbClr val="9BBA58"/>
                    </a:solidFill>
                  </a:tcPr>
                </a:tc>
                <a:tc>
                  <a:txBody>
                    <a:bodyPr/>
                    <a:lstStyle/>
                    <a:p>
                      <a:pPr>
                        <a:lnSpc>
                          <a:spcPct val="100000"/>
                        </a:lnSpc>
                      </a:pPr>
                      <a:endParaRPr sz="1700">
                        <a:latin typeface="Times New Roman"/>
                        <a:cs typeface="Times New Roman"/>
                      </a:endParaRPr>
                    </a:p>
                  </a:txBody>
                  <a:tcPr marL="0" marR="0" marT="0" marB="0">
                    <a:lnB w="12700">
                      <a:solidFill>
                        <a:srgbClr val="D9D9D9"/>
                      </a:solidFill>
                      <a:prstDash val="solid"/>
                    </a:lnB>
                  </a:tcPr>
                </a:tc>
                <a:tc rowSpan="4">
                  <a:txBody>
                    <a:bodyPr/>
                    <a:lstStyle/>
                    <a:p>
                      <a:pPr>
                        <a:lnSpc>
                          <a:spcPct val="100000"/>
                        </a:lnSpc>
                      </a:pPr>
                      <a:endParaRPr sz="1700">
                        <a:latin typeface="Times New Roman"/>
                        <a:cs typeface="Times New Roman"/>
                      </a:endParaRPr>
                    </a:p>
                  </a:txBody>
                  <a:tcPr marL="0" marR="0" marT="0" marB="0">
                    <a:lnB w="12700">
                      <a:solidFill>
                        <a:srgbClr val="D9D9D9"/>
                      </a:solidFill>
                      <a:prstDash val="solid"/>
                    </a:lnB>
                    <a:solidFill>
                      <a:srgbClr val="9BBA58"/>
                    </a:solidFill>
                  </a:tcPr>
                </a:tc>
                <a:tc gridSpan="3">
                  <a:txBody>
                    <a:bodyPr/>
                    <a:lstStyle/>
                    <a:p>
                      <a:pPr>
                        <a:lnSpc>
                          <a:spcPct val="100000"/>
                        </a:lnSpc>
                      </a:pPr>
                      <a:endParaRPr sz="1700">
                        <a:latin typeface="Times New Roman"/>
                        <a:cs typeface="Times New Roman"/>
                      </a:endParaRPr>
                    </a:p>
                  </a:txBody>
                  <a:tcPr marL="0" marR="0" marT="0" marB="0">
                    <a:lnT w="12700">
                      <a:solidFill>
                        <a:srgbClr val="D9D9D9"/>
                      </a:solidFill>
                      <a:prstDash val="solid"/>
                    </a:lnT>
                    <a:lnB w="12700">
                      <a:solidFill>
                        <a:srgbClr val="D9D9D9"/>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r h="511809">
                <a:tc>
                  <a:txBody>
                    <a:bodyPr/>
                    <a:lstStyle/>
                    <a:p>
                      <a:pPr>
                        <a:lnSpc>
                          <a:spcPct val="100000"/>
                        </a:lnSpc>
                      </a:pPr>
                      <a:endParaRPr sz="1700">
                        <a:latin typeface="Times New Roman"/>
                        <a:cs typeface="Times New Roman"/>
                      </a:endParaRPr>
                    </a:p>
                  </a:txBody>
                  <a:tcPr marL="0" marR="0" marT="0" marB="0">
                    <a:lnT w="12700">
                      <a:solidFill>
                        <a:srgbClr val="D9D9D9"/>
                      </a:solidFill>
                      <a:prstDash val="solid"/>
                    </a:lnT>
                    <a:lnB w="12700">
                      <a:solidFill>
                        <a:srgbClr val="D9D9D9"/>
                      </a:solidFill>
                      <a:prstDash val="solid"/>
                    </a:lnB>
                  </a:tcPr>
                </a:tc>
                <a:tc vMerge="1">
                  <a:txBody>
                    <a:bodyPr/>
                    <a:lstStyle/>
                    <a:p>
                      <a:endParaRPr/>
                    </a:p>
                  </a:txBody>
                  <a:tcPr marL="0" marR="0" marT="0" marB="0">
                    <a:lnB w="12700">
                      <a:solidFill>
                        <a:srgbClr val="D9D9D9"/>
                      </a:solidFill>
                      <a:prstDash val="solid"/>
                    </a:lnB>
                    <a:solidFill>
                      <a:srgbClr val="9BBA58"/>
                    </a:solidFill>
                  </a:tcPr>
                </a:tc>
                <a:tc>
                  <a:txBody>
                    <a:bodyPr/>
                    <a:lstStyle/>
                    <a:p>
                      <a:pPr>
                        <a:lnSpc>
                          <a:spcPct val="100000"/>
                        </a:lnSpc>
                      </a:pPr>
                      <a:endParaRPr sz="1700">
                        <a:latin typeface="Times New Roman"/>
                        <a:cs typeface="Times New Roman"/>
                      </a:endParaRPr>
                    </a:p>
                  </a:txBody>
                  <a:tcPr marL="0" marR="0" marT="0" marB="0">
                    <a:lnT w="12700">
                      <a:solidFill>
                        <a:srgbClr val="D9D9D9"/>
                      </a:solidFill>
                      <a:prstDash val="solid"/>
                    </a:lnT>
                    <a:lnB w="12700">
                      <a:solidFill>
                        <a:srgbClr val="D9D9D9"/>
                      </a:solidFill>
                      <a:prstDash val="solid"/>
                    </a:lnB>
                  </a:tcPr>
                </a:tc>
                <a:tc vMerge="1">
                  <a:txBody>
                    <a:bodyPr/>
                    <a:lstStyle/>
                    <a:p>
                      <a:endParaRPr/>
                    </a:p>
                  </a:txBody>
                  <a:tcPr marL="0" marR="0" marT="0" marB="0">
                    <a:lnB w="12700">
                      <a:solidFill>
                        <a:srgbClr val="D9D9D9"/>
                      </a:solidFill>
                      <a:prstDash val="solid"/>
                    </a:lnB>
                    <a:solidFill>
                      <a:srgbClr val="9BBA58"/>
                    </a:solidFill>
                  </a:tcPr>
                </a:tc>
                <a:tc>
                  <a:txBody>
                    <a:bodyPr/>
                    <a:lstStyle/>
                    <a:p>
                      <a:pPr>
                        <a:lnSpc>
                          <a:spcPct val="100000"/>
                        </a:lnSpc>
                      </a:pPr>
                      <a:endParaRPr sz="1700">
                        <a:latin typeface="Times New Roman"/>
                        <a:cs typeface="Times New Roman"/>
                      </a:endParaRPr>
                    </a:p>
                  </a:txBody>
                  <a:tcPr marL="0" marR="0" marT="0" marB="0">
                    <a:lnT w="12700">
                      <a:solidFill>
                        <a:srgbClr val="D9D9D9"/>
                      </a:solidFill>
                      <a:prstDash val="solid"/>
                    </a:lnT>
                    <a:lnB w="12700">
                      <a:solidFill>
                        <a:srgbClr val="D9D9D9"/>
                      </a:solidFill>
                      <a:prstDash val="solid"/>
                    </a:lnB>
                  </a:tcPr>
                </a:tc>
                <a:tc vMerge="1">
                  <a:txBody>
                    <a:bodyPr/>
                    <a:lstStyle/>
                    <a:p>
                      <a:endParaRPr/>
                    </a:p>
                  </a:txBody>
                  <a:tcPr marL="0" marR="0" marT="0" marB="0">
                    <a:lnB w="12700">
                      <a:solidFill>
                        <a:srgbClr val="D9D9D9"/>
                      </a:solidFill>
                      <a:prstDash val="solid"/>
                    </a:lnB>
                    <a:solidFill>
                      <a:srgbClr val="9BBA58"/>
                    </a:solidFill>
                  </a:tcPr>
                </a:tc>
                <a:tc gridSpan="3">
                  <a:txBody>
                    <a:bodyPr/>
                    <a:lstStyle/>
                    <a:p>
                      <a:pPr>
                        <a:lnSpc>
                          <a:spcPct val="100000"/>
                        </a:lnSpc>
                      </a:pPr>
                      <a:endParaRPr sz="1700">
                        <a:latin typeface="Times New Roman"/>
                        <a:cs typeface="Times New Roman"/>
                      </a:endParaRPr>
                    </a:p>
                  </a:txBody>
                  <a:tcPr marL="0" marR="0" marT="0" marB="0">
                    <a:lnT w="12700">
                      <a:solidFill>
                        <a:srgbClr val="D9D9D9"/>
                      </a:solidFill>
                      <a:prstDash val="solid"/>
                    </a:lnT>
                    <a:lnB w="12700">
                      <a:solidFill>
                        <a:srgbClr val="D9D9D9"/>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6"/>
                  </a:ext>
                </a:extLst>
              </a:tr>
              <a:tr h="351155">
                <a:tc rowSpan="2">
                  <a:txBody>
                    <a:bodyPr/>
                    <a:lstStyle/>
                    <a:p>
                      <a:pPr>
                        <a:lnSpc>
                          <a:spcPct val="100000"/>
                        </a:lnSpc>
                      </a:pPr>
                      <a:endParaRPr sz="1700">
                        <a:latin typeface="Times New Roman"/>
                        <a:cs typeface="Times New Roman"/>
                      </a:endParaRPr>
                    </a:p>
                  </a:txBody>
                  <a:tcPr marL="0" marR="0" marT="0" marB="0">
                    <a:lnT w="12700">
                      <a:solidFill>
                        <a:srgbClr val="D9D9D9"/>
                      </a:solidFill>
                      <a:prstDash val="solid"/>
                    </a:lnT>
                    <a:lnB w="12700">
                      <a:solidFill>
                        <a:srgbClr val="D9D9D9"/>
                      </a:solidFill>
                      <a:prstDash val="solid"/>
                    </a:lnB>
                  </a:tcPr>
                </a:tc>
                <a:tc vMerge="1">
                  <a:txBody>
                    <a:bodyPr/>
                    <a:lstStyle/>
                    <a:p>
                      <a:endParaRPr/>
                    </a:p>
                  </a:txBody>
                  <a:tcPr marL="0" marR="0" marT="0" marB="0">
                    <a:lnB w="12700">
                      <a:solidFill>
                        <a:srgbClr val="D9D9D9"/>
                      </a:solidFill>
                      <a:prstDash val="solid"/>
                    </a:lnB>
                    <a:solidFill>
                      <a:srgbClr val="9BBA58"/>
                    </a:solidFill>
                  </a:tcPr>
                </a:tc>
                <a:tc rowSpan="2">
                  <a:txBody>
                    <a:bodyPr/>
                    <a:lstStyle/>
                    <a:p>
                      <a:pPr>
                        <a:lnSpc>
                          <a:spcPct val="100000"/>
                        </a:lnSpc>
                      </a:pPr>
                      <a:endParaRPr sz="1700">
                        <a:latin typeface="Times New Roman"/>
                        <a:cs typeface="Times New Roman"/>
                      </a:endParaRPr>
                    </a:p>
                  </a:txBody>
                  <a:tcPr marL="0" marR="0" marT="0" marB="0">
                    <a:lnT w="12700">
                      <a:solidFill>
                        <a:srgbClr val="D9D9D9"/>
                      </a:solidFill>
                      <a:prstDash val="solid"/>
                    </a:lnT>
                    <a:lnB w="12700">
                      <a:solidFill>
                        <a:srgbClr val="D9D9D9"/>
                      </a:solidFill>
                      <a:prstDash val="solid"/>
                    </a:lnB>
                  </a:tcPr>
                </a:tc>
                <a:tc vMerge="1">
                  <a:txBody>
                    <a:bodyPr/>
                    <a:lstStyle/>
                    <a:p>
                      <a:endParaRPr/>
                    </a:p>
                  </a:txBody>
                  <a:tcPr marL="0" marR="0" marT="0" marB="0">
                    <a:lnB w="12700">
                      <a:solidFill>
                        <a:srgbClr val="D9D9D9"/>
                      </a:solidFill>
                      <a:prstDash val="solid"/>
                    </a:lnB>
                    <a:solidFill>
                      <a:srgbClr val="9BBA58"/>
                    </a:solidFill>
                  </a:tcPr>
                </a:tc>
                <a:tc rowSpan="2">
                  <a:txBody>
                    <a:bodyPr/>
                    <a:lstStyle/>
                    <a:p>
                      <a:pPr>
                        <a:lnSpc>
                          <a:spcPct val="100000"/>
                        </a:lnSpc>
                      </a:pPr>
                      <a:endParaRPr sz="1700">
                        <a:latin typeface="Times New Roman"/>
                        <a:cs typeface="Times New Roman"/>
                      </a:endParaRPr>
                    </a:p>
                  </a:txBody>
                  <a:tcPr marL="0" marR="0" marT="0" marB="0">
                    <a:lnT w="12700">
                      <a:solidFill>
                        <a:srgbClr val="D9D9D9"/>
                      </a:solidFill>
                      <a:prstDash val="solid"/>
                    </a:lnT>
                    <a:lnB w="12700">
                      <a:solidFill>
                        <a:srgbClr val="D9D9D9"/>
                      </a:solidFill>
                      <a:prstDash val="solid"/>
                    </a:lnB>
                  </a:tcPr>
                </a:tc>
                <a:tc vMerge="1">
                  <a:txBody>
                    <a:bodyPr/>
                    <a:lstStyle/>
                    <a:p>
                      <a:endParaRPr/>
                    </a:p>
                  </a:txBody>
                  <a:tcPr marL="0" marR="0" marT="0" marB="0">
                    <a:lnB w="12700">
                      <a:solidFill>
                        <a:srgbClr val="D9D9D9"/>
                      </a:solidFill>
                      <a:prstDash val="solid"/>
                    </a:lnB>
                    <a:solidFill>
                      <a:srgbClr val="9BBA58"/>
                    </a:solidFill>
                  </a:tcPr>
                </a:tc>
                <a:tc gridSpan="3">
                  <a:txBody>
                    <a:bodyPr/>
                    <a:lstStyle/>
                    <a:p>
                      <a:pPr marL="866140">
                        <a:lnSpc>
                          <a:spcPts val="1830"/>
                        </a:lnSpc>
                        <a:tabLst>
                          <a:tab pos="2297430" algn="l"/>
                        </a:tabLst>
                      </a:pPr>
                      <a:r>
                        <a:rPr sz="1600" b="1" spc="-10" dirty="0">
                          <a:solidFill>
                            <a:srgbClr val="404040"/>
                          </a:solidFill>
                          <a:latin typeface="Calibri"/>
                          <a:cs typeface="Calibri"/>
                        </a:rPr>
                        <a:t>259.998</a:t>
                      </a:r>
                      <a:r>
                        <a:rPr sz="1600" b="1" dirty="0">
                          <a:solidFill>
                            <a:srgbClr val="404040"/>
                          </a:solidFill>
                          <a:latin typeface="Calibri"/>
                          <a:cs typeface="Calibri"/>
                        </a:rPr>
                        <a:t>	</a:t>
                      </a:r>
                      <a:r>
                        <a:rPr sz="2100" b="1" spc="-15" baseline="-35714" dirty="0">
                          <a:latin typeface="Calibri"/>
                          <a:cs typeface="Calibri"/>
                        </a:rPr>
                        <a:t>15.336</a:t>
                      </a:r>
                      <a:endParaRPr sz="2100" baseline="-35714">
                        <a:latin typeface="Calibri"/>
                        <a:cs typeface="Calibri"/>
                      </a:endParaRPr>
                    </a:p>
                  </a:txBody>
                  <a:tcPr marL="0" marR="0" marT="0" marB="0">
                    <a:lnT w="12700">
                      <a:solidFill>
                        <a:srgbClr val="D9D9D9"/>
                      </a:solidFill>
                      <a:prstDash val="solid"/>
                    </a:lnT>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7"/>
                  </a:ext>
                </a:extLst>
              </a:tr>
              <a:tr h="178435">
                <a:tc vMerge="1">
                  <a:txBody>
                    <a:bodyPr/>
                    <a:lstStyle/>
                    <a:p>
                      <a:endParaRPr/>
                    </a:p>
                  </a:txBody>
                  <a:tcPr marL="0" marR="0" marT="0" marB="0">
                    <a:lnT w="12700">
                      <a:solidFill>
                        <a:srgbClr val="D9D9D9"/>
                      </a:solidFill>
                      <a:prstDash val="solid"/>
                    </a:lnT>
                    <a:lnB w="12700">
                      <a:solidFill>
                        <a:srgbClr val="D9D9D9"/>
                      </a:solidFill>
                      <a:prstDash val="solid"/>
                    </a:lnB>
                  </a:tcPr>
                </a:tc>
                <a:tc vMerge="1">
                  <a:txBody>
                    <a:bodyPr/>
                    <a:lstStyle/>
                    <a:p>
                      <a:endParaRPr/>
                    </a:p>
                  </a:txBody>
                  <a:tcPr marL="0" marR="0" marT="0" marB="0">
                    <a:lnB w="12700">
                      <a:solidFill>
                        <a:srgbClr val="D9D9D9"/>
                      </a:solidFill>
                      <a:prstDash val="solid"/>
                    </a:lnB>
                    <a:solidFill>
                      <a:srgbClr val="9BBA58"/>
                    </a:solidFill>
                  </a:tcPr>
                </a:tc>
                <a:tc vMerge="1">
                  <a:txBody>
                    <a:bodyPr/>
                    <a:lstStyle/>
                    <a:p>
                      <a:endParaRPr/>
                    </a:p>
                  </a:txBody>
                  <a:tcPr marL="0" marR="0" marT="0" marB="0">
                    <a:lnT w="12700">
                      <a:solidFill>
                        <a:srgbClr val="D9D9D9"/>
                      </a:solidFill>
                      <a:prstDash val="solid"/>
                    </a:lnT>
                    <a:lnB w="12700">
                      <a:solidFill>
                        <a:srgbClr val="D9D9D9"/>
                      </a:solidFill>
                      <a:prstDash val="solid"/>
                    </a:lnB>
                  </a:tcPr>
                </a:tc>
                <a:tc vMerge="1">
                  <a:txBody>
                    <a:bodyPr/>
                    <a:lstStyle/>
                    <a:p>
                      <a:endParaRPr/>
                    </a:p>
                  </a:txBody>
                  <a:tcPr marL="0" marR="0" marT="0" marB="0">
                    <a:lnB w="12700">
                      <a:solidFill>
                        <a:srgbClr val="D9D9D9"/>
                      </a:solidFill>
                      <a:prstDash val="solid"/>
                    </a:lnB>
                    <a:solidFill>
                      <a:srgbClr val="9BBA58"/>
                    </a:solidFill>
                  </a:tcPr>
                </a:tc>
                <a:tc vMerge="1">
                  <a:txBody>
                    <a:bodyPr/>
                    <a:lstStyle/>
                    <a:p>
                      <a:endParaRPr/>
                    </a:p>
                  </a:txBody>
                  <a:tcPr marL="0" marR="0" marT="0" marB="0">
                    <a:lnT w="12700">
                      <a:solidFill>
                        <a:srgbClr val="D9D9D9"/>
                      </a:solidFill>
                      <a:prstDash val="solid"/>
                    </a:lnT>
                    <a:lnB w="12700">
                      <a:solidFill>
                        <a:srgbClr val="D9D9D9"/>
                      </a:solidFill>
                      <a:prstDash val="solid"/>
                    </a:lnB>
                  </a:tcPr>
                </a:tc>
                <a:tc vMerge="1">
                  <a:txBody>
                    <a:bodyPr/>
                    <a:lstStyle/>
                    <a:p>
                      <a:endParaRPr/>
                    </a:p>
                  </a:txBody>
                  <a:tcPr marL="0" marR="0" marT="0" marB="0">
                    <a:lnB w="12700">
                      <a:solidFill>
                        <a:srgbClr val="D9D9D9"/>
                      </a:solidFill>
                      <a:prstDash val="solid"/>
                    </a:lnB>
                    <a:solidFill>
                      <a:srgbClr val="9BBA58"/>
                    </a:solidFill>
                  </a:tcPr>
                </a:tc>
                <a:tc>
                  <a:txBody>
                    <a:bodyPr/>
                    <a:lstStyle/>
                    <a:p>
                      <a:pPr>
                        <a:lnSpc>
                          <a:spcPct val="100000"/>
                        </a:lnSpc>
                      </a:pPr>
                      <a:endParaRPr sz="1000">
                        <a:latin typeface="Times New Roman"/>
                        <a:cs typeface="Times New Roman"/>
                      </a:endParaRPr>
                    </a:p>
                  </a:txBody>
                  <a:tcPr marL="0" marR="0" marT="0" marB="0">
                    <a:lnB w="12700">
                      <a:solidFill>
                        <a:srgbClr val="D9D9D9"/>
                      </a:solidFill>
                      <a:prstDash val="solid"/>
                    </a:lnB>
                  </a:tcPr>
                </a:tc>
                <a:tc>
                  <a:txBody>
                    <a:bodyPr/>
                    <a:lstStyle/>
                    <a:p>
                      <a:pPr>
                        <a:lnSpc>
                          <a:spcPct val="100000"/>
                        </a:lnSpc>
                      </a:pPr>
                      <a:endParaRPr sz="1000">
                        <a:latin typeface="Times New Roman"/>
                        <a:cs typeface="Times New Roman"/>
                      </a:endParaRPr>
                    </a:p>
                  </a:txBody>
                  <a:tcPr marL="0" marR="0" marT="0" marB="0">
                    <a:lnB w="12700">
                      <a:solidFill>
                        <a:srgbClr val="D9D9D9"/>
                      </a:solidFill>
                      <a:prstDash val="solid"/>
                    </a:lnB>
                    <a:solidFill>
                      <a:srgbClr val="9BBA58"/>
                    </a:solidFill>
                  </a:tcPr>
                </a:tc>
                <a:tc>
                  <a:txBody>
                    <a:bodyPr/>
                    <a:lstStyle/>
                    <a:p>
                      <a:pPr>
                        <a:lnSpc>
                          <a:spcPct val="100000"/>
                        </a:lnSpc>
                      </a:pPr>
                      <a:endParaRPr sz="1000">
                        <a:latin typeface="Times New Roman"/>
                        <a:cs typeface="Times New Roman"/>
                      </a:endParaRPr>
                    </a:p>
                  </a:txBody>
                  <a:tcPr marL="0" marR="0" marT="0" marB="0">
                    <a:lnB w="19050">
                      <a:solidFill>
                        <a:srgbClr val="9BBA58"/>
                      </a:solidFill>
                      <a:prstDash val="solid"/>
                    </a:lnB>
                  </a:tcPr>
                </a:tc>
                <a:extLst>
                  <a:ext uri="{0D108BD9-81ED-4DB2-BD59-A6C34878D82A}">
                    <a16:rowId xmlns:a16="http://schemas.microsoft.com/office/drawing/2014/main" val="10008"/>
                  </a:ext>
                </a:extLst>
              </a:tr>
            </a:tbl>
          </a:graphicData>
        </a:graphic>
      </p:graphicFrame>
      <p:sp>
        <p:nvSpPr>
          <p:cNvPr id="15" name="object 15"/>
          <p:cNvSpPr/>
          <p:nvPr/>
        </p:nvSpPr>
        <p:spPr>
          <a:xfrm>
            <a:off x="7683500" y="3080511"/>
            <a:ext cx="6883400" cy="0"/>
          </a:xfrm>
          <a:custGeom>
            <a:avLst/>
            <a:gdLst/>
            <a:ahLst/>
            <a:cxnLst/>
            <a:rect l="l" t="t" r="r" b="b"/>
            <a:pathLst>
              <a:path w="6883400">
                <a:moveTo>
                  <a:pt x="0" y="0"/>
                </a:moveTo>
                <a:lnTo>
                  <a:pt x="6883400" y="0"/>
                </a:lnTo>
              </a:path>
            </a:pathLst>
          </a:custGeom>
          <a:ln w="9525">
            <a:solidFill>
              <a:srgbClr val="D9D9D9"/>
            </a:solidFill>
          </a:ln>
        </p:spPr>
        <p:txBody>
          <a:bodyPr wrap="square" lIns="0" tIns="0" rIns="0" bIns="0" rtlCol="0"/>
          <a:lstStyle/>
          <a:p>
            <a:endParaRPr/>
          </a:p>
        </p:txBody>
      </p:sp>
      <p:sp>
        <p:nvSpPr>
          <p:cNvPr id="16" name="object 16"/>
          <p:cNvSpPr txBox="1"/>
          <p:nvPr/>
        </p:nvSpPr>
        <p:spPr>
          <a:xfrm>
            <a:off x="8055991" y="3260216"/>
            <a:ext cx="850900" cy="269240"/>
          </a:xfrm>
          <a:prstGeom prst="rect">
            <a:avLst/>
          </a:prstGeom>
        </p:spPr>
        <p:txBody>
          <a:bodyPr vert="horz" wrap="square" lIns="0" tIns="12065" rIns="0" bIns="0" rtlCol="0">
            <a:spAutoFit/>
          </a:bodyPr>
          <a:lstStyle/>
          <a:p>
            <a:pPr marL="12700">
              <a:lnSpc>
                <a:spcPct val="100000"/>
              </a:lnSpc>
              <a:spcBef>
                <a:spcPts val="95"/>
              </a:spcBef>
            </a:pPr>
            <a:r>
              <a:rPr sz="1600" b="1" spc="-10" dirty="0">
                <a:latin typeface="Calibri"/>
                <a:cs typeface="Calibri"/>
              </a:rPr>
              <a:t>6.021.135</a:t>
            </a:r>
            <a:endParaRPr sz="1600">
              <a:latin typeface="Calibri"/>
              <a:cs typeface="Calibri"/>
            </a:endParaRPr>
          </a:p>
        </p:txBody>
      </p:sp>
      <p:sp>
        <p:nvSpPr>
          <p:cNvPr id="17" name="object 17"/>
          <p:cNvSpPr txBox="1"/>
          <p:nvPr/>
        </p:nvSpPr>
        <p:spPr>
          <a:xfrm>
            <a:off x="7517130" y="7236332"/>
            <a:ext cx="1336675" cy="457834"/>
          </a:xfrm>
          <a:prstGeom prst="rect">
            <a:avLst/>
          </a:prstGeom>
        </p:spPr>
        <p:txBody>
          <a:bodyPr vert="horz" wrap="square" lIns="0" tIns="8255" rIns="0" bIns="0" rtlCol="0">
            <a:spAutoFit/>
          </a:bodyPr>
          <a:lstStyle/>
          <a:p>
            <a:pPr marL="12700" marR="5080" indent="358140">
              <a:lnSpc>
                <a:spcPct val="102099"/>
              </a:lnSpc>
              <a:spcBef>
                <a:spcPts val="65"/>
              </a:spcBef>
            </a:pPr>
            <a:r>
              <a:rPr sz="1400" spc="-10" dirty="0">
                <a:latin typeface="Calibri"/>
                <a:cs typeface="Calibri"/>
              </a:rPr>
              <a:t>GASTOS</a:t>
            </a:r>
            <a:r>
              <a:rPr sz="1400" spc="-45" dirty="0">
                <a:latin typeface="Calibri"/>
                <a:cs typeface="Calibri"/>
              </a:rPr>
              <a:t> </a:t>
            </a:r>
            <a:r>
              <a:rPr sz="1400" spc="-25" dirty="0">
                <a:latin typeface="Calibri"/>
                <a:cs typeface="Calibri"/>
              </a:rPr>
              <a:t>DE </a:t>
            </a:r>
            <a:r>
              <a:rPr sz="1400" spc="-10" dirty="0">
                <a:latin typeface="Calibri"/>
                <a:cs typeface="Calibri"/>
              </a:rPr>
              <a:t>ADMINISTRACIÓN</a:t>
            </a:r>
            <a:endParaRPr sz="1400">
              <a:latin typeface="Calibri"/>
              <a:cs typeface="Calibri"/>
            </a:endParaRPr>
          </a:p>
        </p:txBody>
      </p:sp>
      <p:sp>
        <p:nvSpPr>
          <p:cNvPr id="18" name="object 18"/>
          <p:cNvSpPr txBox="1"/>
          <p:nvPr/>
        </p:nvSpPr>
        <p:spPr>
          <a:xfrm>
            <a:off x="9221851" y="7236332"/>
            <a:ext cx="1415415" cy="457834"/>
          </a:xfrm>
          <a:prstGeom prst="rect">
            <a:avLst/>
          </a:prstGeom>
        </p:spPr>
        <p:txBody>
          <a:bodyPr vert="horz" wrap="square" lIns="0" tIns="8255" rIns="0" bIns="0" rtlCol="0">
            <a:spAutoFit/>
          </a:bodyPr>
          <a:lstStyle/>
          <a:p>
            <a:pPr marL="200025" marR="5080" indent="-187960">
              <a:lnSpc>
                <a:spcPct val="102099"/>
              </a:lnSpc>
              <a:spcBef>
                <a:spcPts val="65"/>
              </a:spcBef>
            </a:pPr>
            <a:r>
              <a:rPr sz="1400" spc="-10" dirty="0">
                <a:latin typeface="Calibri"/>
                <a:cs typeface="Calibri"/>
              </a:rPr>
              <a:t>TRANSFERENCIAS</a:t>
            </a:r>
            <a:r>
              <a:rPr sz="1400" spc="-25" dirty="0">
                <a:latin typeface="Calibri"/>
                <a:cs typeface="Calibri"/>
              </a:rPr>
              <a:t> </a:t>
            </a:r>
            <a:r>
              <a:rPr sz="1400" spc="-50" dirty="0">
                <a:latin typeface="Calibri"/>
                <a:cs typeface="Calibri"/>
              </a:rPr>
              <a:t>Y </a:t>
            </a:r>
            <a:r>
              <a:rPr sz="1400" spc="-10" dirty="0">
                <a:latin typeface="Calibri"/>
                <a:cs typeface="Calibri"/>
              </a:rPr>
              <a:t>SUBVENCIONES</a:t>
            </a:r>
            <a:endParaRPr sz="1400">
              <a:latin typeface="Calibri"/>
              <a:cs typeface="Calibri"/>
            </a:endParaRPr>
          </a:p>
        </p:txBody>
      </p:sp>
      <p:sp>
        <p:nvSpPr>
          <p:cNvPr id="19" name="object 19"/>
          <p:cNvSpPr txBox="1"/>
          <p:nvPr/>
        </p:nvSpPr>
        <p:spPr>
          <a:xfrm>
            <a:off x="10865357" y="7236332"/>
            <a:ext cx="728980" cy="675640"/>
          </a:xfrm>
          <a:prstGeom prst="rect">
            <a:avLst/>
          </a:prstGeom>
        </p:spPr>
        <p:txBody>
          <a:bodyPr vert="horz" wrap="square" lIns="0" tIns="8255" rIns="0" bIns="0" rtlCol="0">
            <a:spAutoFit/>
          </a:bodyPr>
          <a:lstStyle/>
          <a:p>
            <a:pPr marL="91440" marR="5080" indent="-79375">
              <a:lnSpc>
                <a:spcPct val="102099"/>
              </a:lnSpc>
              <a:spcBef>
                <a:spcPts val="65"/>
              </a:spcBef>
            </a:pPr>
            <a:r>
              <a:rPr sz="1400" spc="-10" dirty="0">
                <a:latin typeface="Calibri"/>
                <a:cs typeface="Calibri"/>
              </a:rPr>
              <a:t>GASTO </a:t>
            </a:r>
            <a:r>
              <a:rPr sz="1400" spc="-25" dirty="0">
                <a:latin typeface="Calibri"/>
                <a:cs typeface="Calibri"/>
              </a:rPr>
              <a:t>PÚBLICO </a:t>
            </a:r>
            <a:r>
              <a:rPr sz="1400" spc="-10" dirty="0">
                <a:latin typeface="Calibri"/>
                <a:cs typeface="Calibri"/>
              </a:rPr>
              <a:t>SOCIAL</a:t>
            </a:r>
            <a:endParaRPr sz="1400">
              <a:latin typeface="Calibri"/>
              <a:cs typeface="Calibri"/>
            </a:endParaRPr>
          </a:p>
        </p:txBody>
      </p:sp>
      <p:sp>
        <p:nvSpPr>
          <p:cNvPr id="20" name="object 20"/>
          <p:cNvSpPr txBox="1"/>
          <p:nvPr/>
        </p:nvSpPr>
        <p:spPr>
          <a:xfrm>
            <a:off x="11902567" y="7236332"/>
            <a:ext cx="1394460" cy="457834"/>
          </a:xfrm>
          <a:prstGeom prst="rect">
            <a:avLst/>
          </a:prstGeom>
        </p:spPr>
        <p:txBody>
          <a:bodyPr vert="horz" wrap="square" lIns="0" tIns="8255" rIns="0" bIns="0" rtlCol="0">
            <a:spAutoFit/>
          </a:bodyPr>
          <a:lstStyle/>
          <a:p>
            <a:pPr marL="48895" marR="5080" indent="-36830">
              <a:lnSpc>
                <a:spcPct val="102099"/>
              </a:lnSpc>
              <a:spcBef>
                <a:spcPts val="65"/>
              </a:spcBef>
            </a:pPr>
            <a:r>
              <a:rPr sz="1400" spc="-10" dirty="0">
                <a:latin typeface="Calibri"/>
                <a:cs typeface="Calibri"/>
              </a:rPr>
              <a:t>DEPRECIACIONES</a:t>
            </a:r>
            <a:r>
              <a:rPr sz="1400" spc="-70" dirty="0">
                <a:latin typeface="Calibri"/>
                <a:cs typeface="Calibri"/>
              </a:rPr>
              <a:t> </a:t>
            </a:r>
            <a:r>
              <a:rPr sz="1400" spc="-50" dirty="0">
                <a:latin typeface="Calibri"/>
                <a:cs typeface="Calibri"/>
              </a:rPr>
              <a:t>Y </a:t>
            </a:r>
            <a:r>
              <a:rPr sz="1400" spc="-10" dirty="0">
                <a:latin typeface="Calibri"/>
                <a:cs typeface="Calibri"/>
              </a:rPr>
              <a:t>AMORTIZACIONES</a:t>
            </a:r>
            <a:endParaRPr sz="1400">
              <a:latin typeface="Calibri"/>
              <a:cs typeface="Calibri"/>
            </a:endParaRPr>
          </a:p>
        </p:txBody>
      </p:sp>
      <p:sp>
        <p:nvSpPr>
          <p:cNvPr id="21" name="object 21"/>
          <p:cNvSpPr txBox="1"/>
          <p:nvPr/>
        </p:nvSpPr>
        <p:spPr>
          <a:xfrm>
            <a:off x="13421106" y="7236332"/>
            <a:ext cx="1229360" cy="457834"/>
          </a:xfrm>
          <a:prstGeom prst="rect">
            <a:avLst/>
          </a:prstGeom>
        </p:spPr>
        <p:txBody>
          <a:bodyPr vert="horz" wrap="square" lIns="0" tIns="8255" rIns="0" bIns="0" rtlCol="0">
            <a:spAutoFit/>
          </a:bodyPr>
          <a:lstStyle/>
          <a:p>
            <a:pPr marL="12700" marR="5080" indent="252729">
              <a:lnSpc>
                <a:spcPct val="102099"/>
              </a:lnSpc>
              <a:spcBef>
                <a:spcPts val="65"/>
              </a:spcBef>
            </a:pPr>
            <a:r>
              <a:rPr sz="1400" spc="-10" dirty="0">
                <a:latin typeface="Calibri"/>
                <a:cs typeface="Calibri"/>
              </a:rPr>
              <a:t>GASTOS</a:t>
            </a:r>
            <a:r>
              <a:rPr sz="1400" spc="-45" dirty="0">
                <a:latin typeface="Calibri"/>
                <a:cs typeface="Calibri"/>
              </a:rPr>
              <a:t> </a:t>
            </a:r>
            <a:r>
              <a:rPr sz="1400" spc="-25" dirty="0">
                <a:latin typeface="Calibri"/>
                <a:cs typeface="Calibri"/>
              </a:rPr>
              <a:t>NO </a:t>
            </a:r>
            <a:r>
              <a:rPr sz="1400" spc="-10" dirty="0">
                <a:latin typeface="Calibri"/>
                <a:cs typeface="Calibri"/>
              </a:rPr>
              <a:t>OPERACIONALES</a:t>
            </a:r>
            <a:endParaRPr sz="1400">
              <a:latin typeface="Calibri"/>
              <a:cs typeface="Calibri"/>
            </a:endParaRPr>
          </a:p>
        </p:txBody>
      </p:sp>
      <p:sp>
        <p:nvSpPr>
          <p:cNvPr id="22" name="object 22"/>
          <p:cNvSpPr txBox="1"/>
          <p:nvPr/>
        </p:nvSpPr>
        <p:spPr>
          <a:xfrm>
            <a:off x="9388602" y="2597861"/>
            <a:ext cx="3945254" cy="391795"/>
          </a:xfrm>
          <a:prstGeom prst="rect">
            <a:avLst/>
          </a:prstGeom>
        </p:spPr>
        <p:txBody>
          <a:bodyPr vert="horz" wrap="square" lIns="0" tIns="12700" rIns="0" bIns="0" rtlCol="0">
            <a:spAutoFit/>
          </a:bodyPr>
          <a:lstStyle/>
          <a:p>
            <a:pPr marL="12700">
              <a:lnSpc>
                <a:spcPct val="100000"/>
              </a:lnSpc>
              <a:spcBef>
                <a:spcPts val="100"/>
              </a:spcBef>
            </a:pPr>
            <a:r>
              <a:rPr sz="2400" b="1" spc="-30" dirty="0">
                <a:latin typeface="Calibri"/>
                <a:cs typeface="Calibri"/>
              </a:rPr>
              <a:t>GASTOS</a:t>
            </a:r>
            <a:r>
              <a:rPr sz="2400" b="1" spc="-105" dirty="0">
                <a:latin typeface="Calibri"/>
                <a:cs typeface="Calibri"/>
              </a:rPr>
              <a:t> </a:t>
            </a:r>
            <a:r>
              <a:rPr sz="2400" b="1" dirty="0">
                <a:latin typeface="Calibri"/>
                <a:cs typeface="Calibri"/>
              </a:rPr>
              <a:t>$11.387.857</a:t>
            </a:r>
            <a:r>
              <a:rPr sz="2400" b="1" spc="-100" dirty="0">
                <a:latin typeface="Calibri"/>
                <a:cs typeface="Calibri"/>
              </a:rPr>
              <a:t> </a:t>
            </a:r>
            <a:r>
              <a:rPr sz="2400" b="1" dirty="0">
                <a:latin typeface="Calibri"/>
                <a:cs typeface="Calibri"/>
              </a:rPr>
              <a:t>(En</a:t>
            </a:r>
            <a:r>
              <a:rPr sz="2400" b="1" spc="-100" dirty="0">
                <a:latin typeface="Calibri"/>
                <a:cs typeface="Calibri"/>
              </a:rPr>
              <a:t> </a:t>
            </a:r>
            <a:r>
              <a:rPr sz="2400" b="1" spc="-10" dirty="0">
                <a:latin typeface="Calibri"/>
                <a:cs typeface="Calibri"/>
              </a:rPr>
              <a:t>miles)</a:t>
            </a:r>
            <a:endParaRPr sz="2400">
              <a:latin typeface="Calibri"/>
              <a:cs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16653" y="5453253"/>
            <a:ext cx="10481945" cy="939800"/>
          </a:xfrm>
          <a:prstGeom prst="rect">
            <a:avLst/>
          </a:prstGeom>
        </p:spPr>
        <p:txBody>
          <a:bodyPr vert="horz" wrap="square" lIns="0" tIns="12700" rIns="0" bIns="0" rtlCol="0">
            <a:spAutoFit/>
          </a:bodyPr>
          <a:lstStyle/>
          <a:p>
            <a:pPr marL="12700">
              <a:lnSpc>
                <a:spcPct val="100000"/>
              </a:lnSpc>
              <a:spcBef>
                <a:spcPts val="100"/>
              </a:spcBef>
            </a:pPr>
            <a:r>
              <a:rPr sz="6000" b="1" spc="-135" dirty="0">
                <a:solidFill>
                  <a:srgbClr val="221F1F"/>
                </a:solidFill>
                <a:latin typeface="Verdana"/>
                <a:cs typeface="Verdana"/>
              </a:rPr>
              <a:t>Informe</a:t>
            </a:r>
            <a:r>
              <a:rPr sz="6000" b="1" spc="-265" dirty="0">
                <a:solidFill>
                  <a:srgbClr val="221F1F"/>
                </a:solidFill>
                <a:latin typeface="Verdana"/>
                <a:cs typeface="Verdana"/>
              </a:rPr>
              <a:t> </a:t>
            </a:r>
            <a:r>
              <a:rPr sz="6000" b="1" dirty="0">
                <a:solidFill>
                  <a:srgbClr val="221F1F"/>
                </a:solidFill>
                <a:latin typeface="Verdana"/>
                <a:cs typeface="Verdana"/>
              </a:rPr>
              <a:t>de</a:t>
            </a:r>
            <a:r>
              <a:rPr sz="6000" b="1" spc="-120" dirty="0">
                <a:solidFill>
                  <a:srgbClr val="221F1F"/>
                </a:solidFill>
                <a:latin typeface="Verdana"/>
                <a:cs typeface="Verdana"/>
              </a:rPr>
              <a:t> </a:t>
            </a:r>
            <a:r>
              <a:rPr sz="6000" b="1" spc="-10" dirty="0">
                <a:solidFill>
                  <a:srgbClr val="221F1F"/>
                </a:solidFill>
                <a:latin typeface="Verdana"/>
                <a:cs typeface="Verdana"/>
              </a:rPr>
              <a:t>Contratación</a:t>
            </a:r>
            <a:endParaRPr sz="6000">
              <a:latin typeface="Verdana"/>
              <a:cs typeface="Verdana"/>
            </a:endParaRPr>
          </a:p>
        </p:txBody>
      </p:sp>
      <p:pic>
        <p:nvPicPr>
          <p:cNvPr id="3" name="object 3"/>
          <p:cNvPicPr/>
          <p:nvPr/>
        </p:nvPicPr>
        <p:blipFill>
          <a:blip r:embed="rId2" cstate="print"/>
          <a:stretch>
            <a:fillRect/>
          </a:stretch>
        </p:blipFill>
        <p:spPr>
          <a:xfrm>
            <a:off x="8622792" y="3080011"/>
            <a:ext cx="1722120" cy="1763260"/>
          </a:xfrm>
          <a:prstGeom prst="rect">
            <a:avLst/>
          </a:prstGeom>
        </p:spPr>
      </p:pic>
      <p:grpSp>
        <p:nvGrpSpPr>
          <p:cNvPr id="4" name="object 4"/>
          <p:cNvGrpSpPr/>
          <p:nvPr/>
        </p:nvGrpSpPr>
        <p:grpSpPr>
          <a:xfrm>
            <a:off x="0" y="0"/>
            <a:ext cx="5781675" cy="6080760"/>
            <a:chOff x="0" y="0"/>
            <a:chExt cx="5781675" cy="6080760"/>
          </a:xfrm>
        </p:grpSpPr>
        <p:pic>
          <p:nvPicPr>
            <p:cNvPr id="5" name="object 5"/>
            <p:cNvPicPr/>
            <p:nvPr/>
          </p:nvPicPr>
          <p:blipFill>
            <a:blip r:embed="rId3" cstate="print"/>
            <a:stretch>
              <a:fillRect/>
            </a:stretch>
          </p:blipFill>
          <p:spPr>
            <a:xfrm>
              <a:off x="0" y="1389888"/>
              <a:ext cx="2535935" cy="4690871"/>
            </a:xfrm>
            <a:prstGeom prst="rect">
              <a:avLst/>
            </a:prstGeom>
          </p:spPr>
        </p:pic>
        <p:sp>
          <p:nvSpPr>
            <p:cNvPr id="6" name="object 6"/>
            <p:cNvSpPr/>
            <p:nvPr/>
          </p:nvSpPr>
          <p:spPr>
            <a:xfrm>
              <a:off x="0" y="0"/>
              <a:ext cx="5781675" cy="4358640"/>
            </a:xfrm>
            <a:custGeom>
              <a:avLst/>
              <a:gdLst/>
              <a:ahLst/>
              <a:cxnLst/>
              <a:rect l="l" t="t" r="r" b="b"/>
              <a:pathLst>
                <a:path w="5781675" h="4358640">
                  <a:moveTo>
                    <a:pt x="5781421" y="0"/>
                  </a:moveTo>
                  <a:lnTo>
                    <a:pt x="0" y="0"/>
                  </a:lnTo>
                  <a:lnTo>
                    <a:pt x="0" y="4104259"/>
                  </a:lnTo>
                  <a:lnTo>
                    <a:pt x="36944" y="4117466"/>
                  </a:lnTo>
                  <a:lnTo>
                    <a:pt x="80246" y="4132326"/>
                  </a:lnTo>
                  <a:lnTo>
                    <a:pt x="123752" y="4146804"/>
                  </a:lnTo>
                  <a:lnTo>
                    <a:pt x="167462" y="4160774"/>
                  </a:lnTo>
                  <a:lnTo>
                    <a:pt x="211378" y="4174236"/>
                  </a:lnTo>
                  <a:lnTo>
                    <a:pt x="255485" y="4187316"/>
                  </a:lnTo>
                  <a:lnTo>
                    <a:pt x="299783" y="4200017"/>
                  </a:lnTo>
                  <a:lnTo>
                    <a:pt x="344284" y="4212082"/>
                  </a:lnTo>
                  <a:lnTo>
                    <a:pt x="388962" y="4223766"/>
                  </a:lnTo>
                  <a:lnTo>
                    <a:pt x="433844" y="4235069"/>
                  </a:lnTo>
                  <a:lnTo>
                    <a:pt x="478904" y="4245737"/>
                  </a:lnTo>
                  <a:lnTo>
                    <a:pt x="524141" y="4256024"/>
                  </a:lnTo>
                  <a:lnTo>
                    <a:pt x="569556" y="4265930"/>
                  </a:lnTo>
                  <a:lnTo>
                    <a:pt x="615149" y="4275201"/>
                  </a:lnTo>
                  <a:lnTo>
                    <a:pt x="660908" y="4284091"/>
                  </a:lnTo>
                  <a:lnTo>
                    <a:pt x="706843" y="4292473"/>
                  </a:lnTo>
                  <a:lnTo>
                    <a:pt x="752944" y="4300347"/>
                  </a:lnTo>
                  <a:lnTo>
                    <a:pt x="799223" y="4307713"/>
                  </a:lnTo>
                  <a:lnTo>
                    <a:pt x="845642" y="4314571"/>
                  </a:lnTo>
                  <a:lnTo>
                    <a:pt x="892238" y="4321048"/>
                  </a:lnTo>
                  <a:lnTo>
                    <a:pt x="938987" y="4326890"/>
                  </a:lnTo>
                  <a:lnTo>
                    <a:pt x="985888" y="4332351"/>
                  </a:lnTo>
                  <a:lnTo>
                    <a:pt x="1032941" y="4337177"/>
                  </a:lnTo>
                  <a:lnTo>
                    <a:pt x="1080135" y="4341622"/>
                  </a:lnTo>
                  <a:lnTo>
                    <a:pt x="1127480" y="4345559"/>
                  </a:lnTo>
                  <a:lnTo>
                    <a:pt x="1174965" y="4348861"/>
                  </a:lnTo>
                  <a:lnTo>
                    <a:pt x="1222603" y="4351782"/>
                  </a:lnTo>
                  <a:lnTo>
                    <a:pt x="1270381" y="4354195"/>
                  </a:lnTo>
                  <a:lnTo>
                    <a:pt x="1318260" y="4355973"/>
                  </a:lnTo>
                  <a:lnTo>
                    <a:pt x="1366266" y="4357243"/>
                  </a:lnTo>
                  <a:lnTo>
                    <a:pt x="1414399" y="4358132"/>
                  </a:lnTo>
                  <a:lnTo>
                    <a:pt x="1462786" y="4358386"/>
                  </a:lnTo>
                  <a:lnTo>
                    <a:pt x="1511046" y="4358132"/>
                  </a:lnTo>
                  <a:lnTo>
                    <a:pt x="1559179" y="4357243"/>
                  </a:lnTo>
                  <a:lnTo>
                    <a:pt x="1607185" y="4355973"/>
                  </a:lnTo>
                  <a:lnTo>
                    <a:pt x="1655191" y="4354195"/>
                  </a:lnTo>
                  <a:lnTo>
                    <a:pt x="1702943" y="4351782"/>
                  </a:lnTo>
                  <a:lnTo>
                    <a:pt x="1750568" y="4348861"/>
                  </a:lnTo>
                  <a:lnTo>
                    <a:pt x="1798066" y="4345559"/>
                  </a:lnTo>
                  <a:lnTo>
                    <a:pt x="1845310" y="4341622"/>
                  </a:lnTo>
                  <a:lnTo>
                    <a:pt x="1892554" y="4337177"/>
                  </a:lnTo>
                  <a:lnTo>
                    <a:pt x="1939670" y="4332351"/>
                  </a:lnTo>
                  <a:lnTo>
                    <a:pt x="1986533" y="4326890"/>
                  </a:lnTo>
                  <a:lnTo>
                    <a:pt x="2033270" y="4321048"/>
                  </a:lnTo>
                  <a:lnTo>
                    <a:pt x="2079879" y="4314571"/>
                  </a:lnTo>
                  <a:lnTo>
                    <a:pt x="2126234" y="4307713"/>
                  </a:lnTo>
                  <a:lnTo>
                    <a:pt x="2172589" y="4300347"/>
                  </a:lnTo>
                  <a:lnTo>
                    <a:pt x="2218690" y="4292473"/>
                  </a:lnTo>
                  <a:lnTo>
                    <a:pt x="2264537" y="4284091"/>
                  </a:lnTo>
                  <a:lnTo>
                    <a:pt x="2310384" y="4275201"/>
                  </a:lnTo>
                  <a:lnTo>
                    <a:pt x="2355977" y="4265930"/>
                  </a:lnTo>
                  <a:lnTo>
                    <a:pt x="2401316" y="4256024"/>
                  </a:lnTo>
                  <a:lnTo>
                    <a:pt x="2446655" y="4245737"/>
                  </a:lnTo>
                  <a:lnTo>
                    <a:pt x="2491613" y="4235069"/>
                  </a:lnTo>
                  <a:lnTo>
                    <a:pt x="2536571" y="4223766"/>
                  </a:lnTo>
                  <a:lnTo>
                    <a:pt x="2581148" y="4212082"/>
                  </a:lnTo>
                  <a:lnTo>
                    <a:pt x="2625725" y="4200017"/>
                  </a:lnTo>
                  <a:lnTo>
                    <a:pt x="2670048" y="4187316"/>
                  </a:lnTo>
                  <a:lnTo>
                    <a:pt x="2714117" y="4174236"/>
                  </a:lnTo>
                  <a:lnTo>
                    <a:pt x="2758059" y="4160774"/>
                  </a:lnTo>
                  <a:lnTo>
                    <a:pt x="2801747" y="4146804"/>
                  </a:lnTo>
                  <a:lnTo>
                    <a:pt x="2845308" y="4132326"/>
                  </a:lnTo>
                  <a:lnTo>
                    <a:pt x="2888488" y="4117466"/>
                  </a:lnTo>
                  <a:lnTo>
                    <a:pt x="2931668" y="4102100"/>
                  </a:lnTo>
                  <a:lnTo>
                    <a:pt x="2974467" y="4086352"/>
                  </a:lnTo>
                  <a:lnTo>
                    <a:pt x="3017139" y="4070223"/>
                  </a:lnTo>
                  <a:lnTo>
                    <a:pt x="3059684" y="4053459"/>
                  </a:lnTo>
                  <a:lnTo>
                    <a:pt x="3101848" y="4036441"/>
                  </a:lnTo>
                  <a:lnTo>
                    <a:pt x="3143885" y="4018915"/>
                  </a:lnTo>
                  <a:lnTo>
                    <a:pt x="3185668" y="4001008"/>
                  </a:lnTo>
                  <a:lnTo>
                    <a:pt x="3227197" y="3982592"/>
                  </a:lnTo>
                  <a:lnTo>
                    <a:pt x="3268599" y="3963924"/>
                  </a:lnTo>
                  <a:lnTo>
                    <a:pt x="3309620" y="3944620"/>
                  </a:lnTo>
                  <a:lnTo>
                    <a:pt x="3350514" y="3925062"/>
                  </a:lnTo>
                  <a:lnTo>
                    <a:pt x="3391154" y="3904996"/>
                  </a:lnTo>
                  <a:lnTo>
                    <a:pt x="3431413" y="3884549"/>
                  </a:lnTo>
                  <a:lnTo>
                    <a:pt x="3471545" y="3863721"/>
                  </a:lnTo>
                  <a:lnTo>
                    <a:pt x="3511423" y="3842512"/>
                  </a:lnTo>
                  <a:lnTo>
                    <a:pt x="3551174" y="3820795"/>
                  </a:lnTo>
                  <a:lnTo>
                    <a:pt x="3590544" y="3798697"/>
                  </a:lnTo>
                  <a:lnTo>
                    <a:pt x="3629660" y="3776218"/>
                  </a:lnTo>
                  <a:lnTo>
                    <a:pt x="3668522" y="3753357"/>
                  </a:lnTo>
                  <a:lnTo>
                    <a:pt x="3707129" y="3730117"/>
                  </a:lnTo>
                  <a:lnTo>
                    <a:pt x="3745484" y="3706495"/>
                  </a:lnTo>
                  <a:lnTo>
                    <a:pt x="3783457" y="3682492"/>
                  </a:lnTo>
                  <a:lnTo>
                    <a:pt x="3821303" y="3658107"/>
                  </a:lnTo>
                  <a:lnTo>
                    <a:pt x="3858895" y="3633216"/>
                  </a:lnTo>
                  <a:lnTo>
                    <a:pt x="3896105" y="3608070"/>
                  </a:lnTo>
                  <a:lnTo>
                    <a:pt x="3933063" y="3582543"/>
                  </a:lnTo>
                  <a:lnTo>
                    <a:pt x="3969766" y="3556634"/>
                  </a:lnTo>
                  <a:lnTo>
                    <a:pt x="4006215" y="3530346"/>
                  </a:lnTo>
                  <a:lnTo>
                    <a:pt x="4042410" y="3503676"/>
                  </a:lnTo>
                  <a:lnTo>
                    <a:pt x="4078224" y="3476625"/>
                  </a:lnTo>
                  <a:lnTo>
                    <a:pt x="4113784" y="3449320"/>
                  </a:lnTo>
                  <a:lnTo>
                    <a:pt x="4148963" y="3421506"/>
                  </a:lnTo>
                  <a:lnTo>
                    <a:pt x="4184015" y="3393440"/>
                  </a:lnTo>
                  <a:lnTo>
                    <a:pt x="4218686" y="3364992"/>
                  </a:lnTo>
                  <a:lnTo>
                    <a:pt x="4252976" y="3336163"/>
                  </a:lnTo>
                  <a:lnTo>
                    <a:pt x="4287012" y="3306953"/>
                  </a:lnTo>
                  <a:lnTo>
                    <a:pt x="4320794" y="3277489"/>
                  </a:lnTo>
                  <a:lnTo>
                    <a:pt x="4354195" y="3247644"/>
                  </a:lnTo>
                  <a:lnTo>
                    <a:pt x="4387342" y="3217418"/>
                  </a:lnTo>
                  <a:lnTo>
                    <a:pt x="4420235" y="3186938"/>
                  </a:lnTo>
                  <a:lnTo>
                    <a:pt x="4452747" y="3156077"/>
                  </a:lnTo>
                  <a:lnTo>
                    <a:pt x="4484878" y="3124834"/>
                  </a:lnTo>
                  <a:lnTo>
                    <a:pt x="4516755" y="3093339"/>
                  </a:lnTo>
                  <a:lnTo>
                    <a:pt x="4548251" y="3061461"/>
                  </a:lnTo>
                  <a:lnTo>
                    <a:pt x="4579366" y="3029330"/>
                  </a:lnTo>
                  <a:lnTo>
                    <a:pt x="4610227" y="2996819"/>
                  </a:lnTo>
                  <a:lnTo>
                    <a:pt x="4640834" y="2964053"/>
                  </a:lnTo>
                  <a:lnTo>
                    <a:pt x="4670933" y="2930905"/>
                  </a:lnTo>
                  <a:lnTo>
                    <a:pt x="4700778" y="2897504"/>
                  </a:lnTo>
                  <a:lnTo>
                    <a:pt x="4730369" y="2863723"/>
                  </a:lnTo>
                  <a:lnTo>
                    <a:pt x="4759452" y="2829686"/>
                  </a:lnTo>
                  <a:lnTo>
                    <a:pt x="4788281" y="2795270"/>
                  </a:lnTo>
                  <a:lnTo>
                    <a:pt x="4816729" y="2760599"/>
                  </a:lnTo>
                  <a:lnTo>
                    <a:pt x="4844923" y="2725674"/>
                  </a:lnTo>
                  <a:lnTo>
                    <a:pt x="4872609" y="2690368"/>
                  </a:lnTo>
                  <a:lnTo>
                    <a:pt x="4900041" y="2654807"/>
                  </a:lnTo>
                  <a:lnTo>
                    <a:pt x="4927092" y="2618994"/>
                  </a:lnTo>
                  <a:lnTo>
                    <a:pt x="4953635" y="2582926"/>
                  </a:lnTo>
                  <a:lnTo>
                    <a:pt x="4979924" y="2546477"/>
                  </a:lnTo>
                  <a:lnTo>
                    <a:pt x="5005959" y="2509774"/>
                  </a:lnTo>
                  <a:lnTo>
                    <a:pt x="5031486" y="2472817"/>
                  </a:lnTo>
                  <a:lnTo>
                    <a:pt x="5056632" y="2435479"/>
                  </a:lnTo>
                  <a:lnTo>
                    <a:pt x="5081397" y="2398014"/>
                  </a:lnTo>
                  <a:lnTo>
                    <a:pt x="5105781" y="2360168"/>
                  </a:lnTo>
                  <a:lnTo>
                    <a:pt x="5129911" y="2322068"/>
                  </a:lnTo>
                  <a:lnTo>
                    <a:pt x="5153533" y="2283714"/>
                  </a:lnTo>
                  <a:lnTo>
                    <a:pt x="5176774" y="2245105"/>
                  </a:lnTo>
                  <a:lnTo>
                    <a:pt x="5199634" y="2206244"/>
                  </a:lnTo>
                  <a:lnTo>
                    <a:pt x="5222113" y="2167128"/>
                  </a:lnTo>
                  <a:lnTo>
                    <a:pt x="5244084" y="2127757"/>
                  </a:lnTo>
                  <a:lnTo>
                    <a:pt x="5265801" y="2088133"/>
                  </a:lnTo>
                  <a:lnTo>
                    <a:pt x="5287010" y="2048255"/>
                  </a:lnTo>
                  <a:lnTo>
                    <a:pt x="5307965" y="2008124"/>
                  </a:lnTo>
                  <a:lnTo>
                    <a:pt x="5328412" y="1967738"/>
                  </a:lnTo>
                  <a:lnTo>
                    <a:pt x="5348351" y="1927098"/>
                  </a:lnTo>
                  <a:lnTo>
                    <a:pt x="5368036" y="1886330"/>
                  </a:lnTo>
                  <a:lnTo>
                    <a:pt x="5387213" y="1845182"/>
                  </a:lnTo>
                  <a:lnTo>
                    <a:pt x="5406009" y="1803907"/>
                  </a:lnTo>
                  <a:lnTo>
                    <a:pt x="5424297" y="1762252"/>
                  </a:lnTo>
                  <a:lnTo>
                    <a:pt x="5442331" y="1720469"/>
                  </a:lnTo>
                  <a:lnTo>
                    <a:pt x="5459857" y="1678558"/>
                  </a:lnTo>
                  <a:lnTo>
                    <a:pt x="5476875" y="1636268"/>
                  </a:lnTo>
                  <a:lnTo>
                    <a:pt x="5493512" y="1593850"/>
                  </a:lnTo>
                  <a:lnTo>
                    <a:pt x="5509768" y="1551177"/>
                  </a:lnTo>
                  <a:lnTo>
                    <a:pt x="5525516" y="1508252"/>
                  </a:lnTo>
                  <a:lnTo>
                    <a:pt x="5540756" y="1465199"/>
                  </a:lnTo>
                  <a:lnTo>
                    <a:pt x="5555742" y="1421892"/>
                  </a:lnTo>
                  <a:lnTo>
                    <a:pt x="5570093" y="1378330"/>
                  </a:lnTo>
                  <a:lnTo>
                    <a:pt x="5584063" y="1334643"/>
                  </a:lnTo>
                  <a:lnTo>
                    <a:pt x="5597652" y="1290827"/>
                  </a:lnTo>
                  <a:lnTo>
                    <a:pt x="5610733" y="1246631"/>
                  </a:lnTo>
                  <a:lnTo>
                    <a:pt x="5623306" y="1202308"/>
                  </a:lnTo>
                  <a:lnTo>
                    <a:pt x="5635498" y="1157858"/>
                  </a:lnTo>
                  <a:lnTo>
                    <a:pt x="5647182" y="1113154"/>
                  </a:lnTo>
                  <a:lnTo>
                    <a:pt x="5658358" y="1068324"/>
                  </a:lnTo>
                  <a:lnTo>
                    <a:pt x="5669153" y="1023239"/>
                  </a:lnTo>
                  <a:lnTo>
                    <a:pt x="5679440" y="978026"/>
                  </a:lnTo>
                  <a:lnTo>
                    <a:pt x="5689219" y="932560"/>
                  </a:lnTo>
                  <a:lnTo>
                    <a:pt x="5698617" y="886968"/>
                  </a:lnTo>
                  <a:lnTo>
                    <a:pt x="5707380" y="841248"/>
                  </a:lnTo>
                  <a:lnTo>
                    <a:pt x="5715762" y="795274"/>
                  </a:lnTo>
                  <a:lnTo>
                    <a:pt x="5723636" y="749173"/>
                  </a:lnTo>
                  <a:lnTo>
                    <a:pt x="5731002" y="702945"/>
                  </a:lnTo>
                  <a:lnTo>
                    <a:pt x="5737987" y="656463"/>
                  </a:lnTo>
                  <a:lnTo>
                    <a:pt x="5744337" y="609853"/>
                  </a:lnTo>
                  <a:lnTo>
                    <a:pt x="5750306" y="563118"/>
                  </a:lnTo>
                  <a:lnTo>
                    <a:pt x="5755640" y="516254"/>
                  </a:lnTo>
                  <a:lnTo>
                    <a:pt x="5760593" y="469265"/>
                  </a:lnTo>
                  <a:lnTo>
                    <a:pt x="5765038" y="422021"/>
                  </a:lnTo>
                  <a:lnTo>
                    <a:pt x="5768848" y="374650"/>
                  </a:lnTo>
                  <a:lnTo>
                    <a:pt x="5772277" y="327151"/>
                  </a:lnTo>
                  <a:lnTo>
                    <a:pt x="5775071" y="279526"/>
                  </a:lnTo>
                  <a:lnTo>
                    <a:pt x="5777484" y="231775"/>
                  </a:lnTo>
                  <a:lnTo>
                    <a:pt x="5779262" y="183896"/>
                  </a:lnTo>
                  <a:lnTo>
                    <a:pt x="5780659" y="135890"/>
                  </a:lnTo>
                  <a:lnTo>
                    <a:pt x="5781421" y="87629"/>
                  </a:lnTo>
                  <a:lnTo>
                    <a:pt x="5781675" y="39370"/>
                  </a:lnTo>
                  <a:lnTo>
                    <a:pt x="5781421" y="0"/>
                  </a:lnTo>
                  <a:close/>
                </a:path>
              </a:pathLst>
            </a:custGeom>
            <a:solidFill>
              <a:srgbClr val="1C5639"/>
            </a:solidFill>
          </p:spPr>
          <p:txBody>
            <a:bodyPr wrap="square" lIns="0" tIns="0" rIns="0" bIns="0" rtlCol="0"/>
            <a:lstStyle/>
            <a:p>
              <a:endParaRPr/>
            </a:p>
          </p:txBody>
        </p:sp>
      </p:grpSp>
      <p:pic>
        <p:nvPicPr>
          <p:cNvPr id="7" name="object 7"/>
          <p:cNvPicPr/>
          <p:nvPr/>
        </p:nvPicPr>
        <p:blipFill>
          <a:blip r:embed="rId4" cstate="print"/>
          <a:stretch>
            <a:fillRect/>
          </a:stretch>
        </p:blipFill>
        <p:spPr>
          <a:xfrm>
            <a:off x="7602332" y="9227794"/>
            <a:ext cx="2398611" cy="87105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207" y="688593"/>
            <a:ext cx="8623807" cy="612988"/>
          </a:xfrm>
          <a:prstGeom prst="rect">
            <a:avLst/>
          </a:prstGeom>
        </p:spPr>
        <p:txBody>
          <a:bodyPr vert="horz" wrap="square" lIns="0" tIns="12700" rIns="0" bIns="0" rtlCol="0">
            <a:spAutoFit/>
          </a:bodyPr>
          <a:lstStyle/>
          <a:p>
            <a:pPr marL="12700">
              <a:lnSpc>
                <a:spcPct val="100000"/>
              </a:lnSpc>
              <a:spcBef>
                <a:spcPts val="100"/>
              </a:spcBef>
              <a:tabLst>
                <a:tab pos="1102360" algn="l"/>
              </a:tabLst>
            </a:pPr>
            <a:r>
              <a:rPr sz="5850" u="sng" baseline="-2136" dirty="0">
                <a:solidFill>
                  <a:srgbClr val="00632C"/>
                </a:solidFill>
                <a:uFill>
                  <a:solidFill>
                    <a:srgbClr val="82CE00"/>
                  </a:solidFill>
                </a:uFill>
                <a:latin typeface="Times New Roman"/>
                <a:cs typeface="Times New Roman"/>
              </a:rPr>
              <a:t>	</a:t>
            </a:r>
            <a:r>
              <a:rPr sz="5850" b="1" u="sng" baseline="-2136" dirty="0">
                <a:solidFill>
                  <a:srgbClr val="00632C"/>
                </a:solidFill>
                <a:uFill>
                  <a:solidFill>
                    <a:srgbClr val="82CE00"/>
                  </a:solidFill>
                </a:uFill>
                <a:latin typeface="Trebuchet MS"/>
                <a:cs typeface="Trebuchet MS"/>
              </a:rPr>
              <a:t>2</a:t>
            </a:r>
            <a:r>
              <a:rPr sz="5850" b="1" u="none" spc="150" baseline="-2136" dirty="0">
                <a:solidFill>
                  <a:srgbClr val="00632C"/>
                </a:solidFill>
                <a:latin typeface="Trebuchet MS"/>
                <a:cs typeface="Trebuchet MS"/>
              </a:rPr>
              <a:t> </a:t>
            </a:r>
            <a:r>
              <a:rPr sz="2100" b="1" u="none" spc="55" dirty="0">
                <a:solidFill>
                  <a:srgbClr val="00632C"/>
                </a:solidFill>
                <a:latin typeface="Arial"/>
                <a:cs typeface="Arial"/>
              </a:rPr>
              <a:t>CONTRATACIÓN</a:t>
            </a:r>
            <a:r>
              <a:rPr sz="2100" b="1" u="none" spc="90" dirty="0">
                <a:solidFill>
                  <a:srgbClr val="00632C"/>
                </a:solidFill>
                <a:latin typeface="Arial"/>
                <a:cs typeface="Arial"/>
              </a:rPr>
              <a:t> </a:t>
            </a:r>
            <a:r>
              <a:rPr sz="2100" b="1" u="none" dirty="0">
                <a:solidFill>
                  <a:srgbClr val="000000"/>
                </a:solidFill>
                <a:latin typeface="Arial"/>
                <a:cs typeface="Arial"/>
              </a:rPr>
              <a:t>A</a:t>
            </a:r>
            <a:r>
              <a:rPr sz="2100" b="1" u="none" spc="145" dirty="0">
                <a:solidFill>
                  <a:srgbClr val="000000"/>
                </a:solidFill>
                <a:latin typeface="Arial"/>
                <a:cs typeface="Arial"/>
              </a:rPr>
              <a:t> </a:t>
            </a:r>
            <a:r>
              <a:rPr lang="es-CO" sz="2100" b="1" u="none" spc="145" dirty="0">
                <a:solidFill>
                  <a:srgbClr val="000000"/>
                </a:solidFill>
                <a:latin typeface="Arial"/>
                <a:cs typeface="Arial"/>
              </a:rPr>
              <a:t>NOVIEMBRE</a:t>
            </a:r>
            <a:r>
              <a:rPr sz="2100" b="1" u="none" spc="175" dirty="0">
                <a:solidFill>
                  <a:srgbClr val="000000"/>
                </a:solidFill>
                <a:latin typeface="Arial"/>
                <a:cs typeface="Arial"/>
              </a:rPr>
              <a:t> </a:t>
            </a:r>
            <a:r>
              <a:rPr sz="2100" b="1" u="none" dirty="0">
                <a:solidFill>
                  <a:srgbClr val="000000"/>
                </a:solidFill>
                <a:latin typeface="Arial"/>
                <a:cs typeface="Arial"/>
              </a:rPr>
              <a:t>3</a:t>
            </a:r>
            <a:r>
              <a:rPr lang="es-CO" sz="2100" b="1" u="none" dirty="0">
                <a:solidFill>
                  <a:srgbClr val="000000"/>
                </a:solidFill>
                <a:latin typeface="Arial"/>
                <a:cs typeface="Arial"/>
              </a:rPr>
              <a:t>0</a:t>
            </a:r>
            <a:r>
              <a:rPr sz="2100" b="1" u="none" spc="200" dirty="0">
                <a:solidFill>
                  <a:srgbClr val="000000"/>
                </a:solidFill>
                <a:latin typeface="Arial"/>
                <a:cs typeface="Arial"/>
              </a:rPr>
              <a:t> </a:t>
            </a:r>
            <a:r>
              <a:rPr sz="2100" b="1" u="none" spc="50" dirty="0">
                <a:solidFill>
                  <a:srgbClr val="000000"/>
                </a:solidFill>
                <a:latin typeface="Arial"/>
                <a:cs typeface="Arial"/>
              </a:rPr>
              <a:t>DE</a:t>
            </a:r>
            <a:r>
              <a:rPr sz="2100" b="1" u="none" spc="100" dirty="0">
                <a:solidFill>
                  <a:srgbClr val="000000"/>
                </a:solidFill>
                <a:latin typeface="Arial"/>
                <a:cs typeface="Arial"/>
              </a:rPr>
              <a:t> </a:t>
            </a:r>
            <a:r>
              <a:rPr sz="2100" b="1" u="none" spc="130" dirty="0">
                <a:solidFill>
                  <a:srgbClr val="000000"/>
                </a:solidFill>
                <a:latin typeface="Arial"/>
                <a:cs typeface="Arial"/>
              </a:rPr>
              <a:t>2024</a:t>
            </a:r>
            <a:endParaRPr sz="2100" dirty="0">
              <a:latin typeface="Arial"/>
              <a:cs typeface="Arial"/>
            </a:endParaRPr>
          </a:p>
        </p:txBody>
      </p:sp>
      <p:graphicFrame>
        <p:nvGraphicFramePr>
          <p:cNvPr id="3" name="object 3"/>
          <p:cNvGraphicFramePr>
            <a:graphicFrameLocks noGrp="1"/>
          </p:cNvGraphicFramePr>
          <p:nvPr>
            <p:extLst>
              <p:ext uri="{D42A27DB-BD31-4B8C-83A1-F6EECF244321}">
                <p14:modId xmlns:p14="http://schemas.microsoft.com/office/powerpoint/2010/main" val="545241037"/>
              </p:ext>
            </p:extLst>
          </p:nvPr>
        </p:nvGraphicFramePr>
        <p:xfrm>
          <a:off x="1743455" y="2145640"/>
          <a:ext cx="11819890" cy="1112522"/>
        </p:xfrm>
        <a:graphic>
          <a:graphicData uri="http://schemas.openxmlformats.org/drawingml/2006/table">
            <a:tbl>
              <a:tblPr firstRow="1" bandRow="1">
                <a:tableStyleId>{2D5ABB26-0587-4C30-8999-92F81FD0307C}</a:tableStyleId>
              </a:tblPr>
              <a:tblGrid>
                <a:gridCol w="2539699">
                  <a:extLst>
                    <a:ext uri="{9D8B030D-6E8A-4147-A177-3AD203B41FA5}">
                      <a16:colId xmlns:a16="http://schemas.microsoft.com/office/drawing/2014/main" val="20000"/>
                    </a:ext>
                  </a:extLst>
                </a:gridCol>
                <a:gridCol w="2635823">
                  <a:extLst>
                    <a:ext uri="{9D8B030D-6E8A-4147-A177-3AD203B41FA5}">
                      <a16:colId xmlns:a16="http://schemas.microsoft.com/office/drawing/2014/main" val="20001"/>
                    </a:ext>
                  </a:extLst>
                </a:gridCol>
                <a:gridCol w="3839061">
                  <a:extLst>
                    <a:ext uri="{9D8B030D-6E8A-4147-A177-3AD203B41FA5}">
                      <a16:colId xmlns:a16="http://schemas.microsoft.com/office/drawing/2014/main" val="20002"/>
                    </a:ext>
                  </a:extLst>
                </a:gridCol>
                <a:gridCol w="2805307">
                  <a:extLst>
                    <a:ext uri="{9D8B030D-6E8A-4147-A177-3AD203B41FA5}">
                      <a16:colId xmlns:a16="http://schemas.microsoft.com/office/drawing/2014/main" val="20003"/>
                    </a:ext>
                  </a:extLst>
                </a:gridCol>
              </a:tblGrid>
              <a:tr h="483260">
                <a:tc>
                  <a:txBody>
                    <a:bodyPr/>
                    <a:lstStyle/>
                    <a:p>
                      <a:pPr algn="ctr">
                        <a:lnSpc>
                          <a:spcPct val="100000"/>
                        </a:lnSpc>
                        <a:spcBef>
                          <a:spcPts val="1130"/>
                        </a:spcBef>
                      </a:pPr>
                      <a:r>
                        <a:rPr sz="1800" b="1" spc="-35" dirty="0">
                          <a:latin typeface="Trebuchet MS"/>
                          <a:cs typeface="Trebuchet MS"/>
                        </a:rPr>
                        <a:t>Total</a:t>
                      </a:r>
                      <a:r>
                        <a:rPr sz="1800" b="1" spc="-210" dirty="0">
                          <a:latin typeface="Trebuchet MS"/>
                          <a:cs typeface="Trebuchet MS"/>
                        </a:rPr>
                        <a:t> </a:t>
                      </a:r>
                      <a:r>
                        <a:rPr sz="1800" b="1" spc="-10" dirty="0">
                          <a:latin typeface="Trebuchet MS"/>
                          <a:cs typeface="Trebuchet MS"/>
                        </a:rPr>
                        <a:t>Contratos</a:t>
                      </a:r>
                      <a:endParaRPr sz="1800">
                        <a:latin typeface="Trebuchet MS"/>
                        <a:cs typeface="Trebuchet MS"/>
                      </a:endParaRPr>
                    </a:p>
                  </a:txBody>
                  <a:tcPr marL="0" marR="0" marT="143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9D9D9"/>
                    </a:solidFill>
                  </a:tcPr>
                </a:tc>
                <a:tc>
                  <a:txBody>
                    <a:bodyPr/>
                    <a:lstStyle/>
                    <a:p>
                      <a:pPr marL="283845" algn="ctr">
                        <a:lnSpc>
                          <a:spcPct val="100000"/>
                        </a:lnSpc>
                        <a:spcBef>
                          <a:spcPts val="1130"/>
                        </a:spcBef>
                      </a:pPr>
                      <a:r>
                        <a:rPr sz="1800" b="1" spc="-20" dirty="0">
                          <a:latin typeface="Trebuchet MS"/>
                          <a:cs typeface="Trebuchet MS"/>
                        </a:rPr>
                        <a:t>Aportes</a:t>
                      </a:r>
                      <a:r>
                        <a:rPr sz="1800" b="1" spc="-175" dirty="0">
                          <a:latin typeface="Trebuchet MS"/>
                          <a:cs typeface="Trebuchet MS"/>
                        </a:rPr>
                        <a:t> </a:t>
                      </a:r>
                      <a:r>
                        <a:rPr sz="1800" b="1" spc="-20" dirty="0">
                          <a:latin typeface="Trebuchet MS"/>
                          <a:cs typeface="Trebuchet MS"/>
                        </a:rPr>
                        <a:t>ICPA</a:t>
                      </a:r>
                      <a:endParaRPr sz="1800">
                        <a:latin typeface="Trebuchet MS"/>
                        <a:cs typeface="Trebuchet MS"/>
                      </a:endParaRPr>
                    </a:p>
                  </a:txBody>
                  <a:tcPr marL="0" marR="0" marT="143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9D9D9"/>
                    </a:solidFill>
                  </a:tcPr>
                </a:tc>
                <a:tc>
                  <a:txBody>
                    <a:bodyPr/>
                    <a:lstStyle/>
                    <a:p>
                      <a:pPr marL="387350" algn="ctr">
                        <a:lnSpc>
                          <a:spcPct val="100000"/>
                        </a:lnSpc>
                        <a:spcBef>
                          <a:spcPts val="1130"/>
                        </a:spcBef>
                      </a:pPr>
                      <a:r>
                        <a:rPr sz="1800" b="1" spc="-20" dirty="0">
                          <a:latin typeface="Trebuchet MS"/>
                          <a:cs typeface="Trebuchet MS"/>
                        </a:rPr>
                        <a:t>Aportes</a:t>
                      </a:r>
                      <a:r>
                        <a:rPr sz="1800" b="1" spc="-175" dirty="0">
                          <a:latin typeface="Trebuchet MS"/>
                          <a:cs typeface="Trebuchet MS"/>
                        </a:rPr>
                        <a:t> </a:t>
                      </a:r>
                      <a:r>
                        <a:rPr sz="1800" b="1" spc="-10" dirty="0">
                          <a:latin typeface="Trebuchet MS"/>
                          <a:cs typeface="Trebuchet MS"/>
                        </a:rPr>
                        <a:t>Contratista</a:t>
                      </a:r>
                      <a:endParaRPr sz="1800">
                        <a:latin typeface="Trebuchet MS"/>
                        <a:cs typeface="Trebuchet MS"/>
                      </a:endParaRPr>
                    </a:p>
                  </a:txBody>
                  <a:tcPr marL="0" marR="0" marT="143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9D9D9"/>
                    </a:solidFill>
                  </a:tcPr>
                </a:tc>
                <a:tc>
                  <a:txBody>
                    <a:bodyPr/>
                    <a:lstStyle/>
                    <a:p>
                      <a:pPr marL="462280" algn="ctr">
                        <a:lnSpc>
                          <a:spcPct val="100000"/>
                        </a:lnSpc>
                        <a:spcBef>
                          <a:spcPts val="1130"/>
                        </a:spcBef>
                      </a:pPr>
                      <a:r>
                        <a:rPr sz="1800" b="1" spc="-35" dirty="0">
                          <a:latin typeface="Trebuchet MS"/>
                          <a:cs typeface="Trebuchet MS"/>
                        </a:rPr>
                        <a:t>Valor</a:t>
                      </a:r>
                      <a:r>
                        <a:rPr sz="1800" b="1" spc="-200" dirty="0">
                          <a:latin typeface="Trebuchet MS"/>
                          <a:cs typeface="Trebuchet MS"/>
                        </a:rPr>
                        <a:t> </a:t>
                      </a:r>
                      <a:r>
                        <a:rPr sz="1800" b="1" spc="-20" dirty="0">
                          <a:latin typeface="Trebuchet MS"/>
                          <a:cs typeface="Trebuchet MS"/>
                        </a:rPr>
                        <a:t>Total</a:t>
                      </a:r>
                      <a:endParaRPr sz="1800" dirty="0">
                        <a:latin typeface="Trebuchet MS"/>
                        <a:cs typeface="Trebuchet MS"/>
                      </a:endParaRPr>
                    </a:p>
                  </a:txBody>
                  <a:tcPr marL="0" marR="0" marT="143510" marB="0">
                    <a:lnL w="9525">
                      <a:solidFill>
                        <a:srgbClr val="000000"/>
                      </a:solidFill>
                      <a:prstDash val="solid"/>
                    </a:lnL>
                    <a:lnR w="9525">
                      <a:solidFill>
                        <a:srgbClr val="000000"/>
                      </a:solidFill>
                      <a:prstDash val="solid"/>
                    </a:lnR>
                    <a:lnT w="9525">
                      <a:solidFill>
                        <a:srgbClr val="000000"/>
                      </a:solidFill>
                      <a:prstDash val="solid"/>
                    </a:lnT>
                    <a:lnB w="9525"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629262">
                <a:tc>
                  <a:txBody>
                    <a:bodyPr/>
                    <a:lstStyle/>
                    <a:p>
                      <a:pPr marL="1270" algn="ctr">
                        <a:lnSpc>
                          <a:spcPct val="100000"/>
                        </a:lnSpc>
                        <a:spcBef>
                          <a:spcPts val="330"/>
                        </a:spcBef>
                      </a:pPr>
                      <a:r>
                        <a:rPr lang="es-ES" sz="1800" spc="-25" dirty="0">
                          <a:latin typeface="Calibri"/>
                          <a:cs typeface="Calibri"/>
                        </a:rPr>
                        <a:t>90</a:t>
                      </a:r>
                      <a:endParaRPr sz="1800" dirty="0">
                        <a:latin typeface="Calibri"/>
                        <a:cs typeface="Calibri"/>
                      </a:endParaRPr>
                    </a:p>
                  </a:txBody>
                  <a:tcPr marL="0" marR="0" marT="41910" marB="0" anchor="ctr">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523240" algn="ctr">
                        <a:lnSpc>
                          <a:spcPct val="100000"/>
                        </a:lnSpc>
                        <a:spcBef>
                          <a:spcPts val="330"/>
                        </a:spcBef>
                      </a:pPr>
                      <a:r>
                        <a:rPr lang="es-CO" sz="1800" spc="-10" dirty="0">
                          <a:latin typeface="+mn-lt"/>
                          <a:cs typeface="Calibri"/>
                        </a:rPr>
                        <a:t>18.450.257.390</a:t>
                      </a:r>
                      <a:endParaRPr sz="1800" dirty="0">
                        <a:latin typeface="Calibri"/>
                        <a:cs typeface="Calibri"/>
                      </a:endParaRPr>
                    </a:p>
                  </a:txBody>
                  <a:tcPr marL="0" marR="0" marT="41910" marB="0" anchor="ctr">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20214" algn="ctr">
                        <a:lnSpc>
                          <a:spcPct val="100000"/>
                        </a:lnSpc>
                        <a:spcBef>
                          <a:spcPts val="330"/>
                        </a:spcBef>
                      </a:pPr>
                      <a:r>
                        <a:rPr lang="es-CO" sz="1800" spc="-10" dirty="0">
                          <a:latin typeface="+mn-lt"/>
                          <a:cs typeface="Calibri"/>
                        </a:rPr>
                        <a:t>631.315.022</a:t>
                      </a:r>
                      <a:endParaRPr sz="1800" dirty="0">
                        <a:latin typeface="Calibri"/>
                        <a:cs typeface="Calibri"/>
                      </a:endParaRPr>
                    </a:p>
                  </a:txBody>
                  <a:tcPr marL="0" marR="0" marT="41910" marB="0" anchor="ctr">
                    <a:lnL w="9525">
                      <a:solidFill>
                        <a:srgbClr val="000000"/>
                      </a:solidFill>
                      <a:prstDash val="solid"/>
                    </a:lnL>
                    <a:lnR w="9525" cap="flat" cmpd="sng" algn="ctr">
                      <a:solidFill>
                        <a:srgbClr val="000000"/>
                      </a:solidFill>
                      <a:prstDash val="solid"/>
                      <a:round/>
                      <a:headEnd type="none" w="med" len="med"/>
                      <a:tailEnd type="none" w="med" len="med"/>
                    </a:lnR>
                    <a:lnT w="9525">
                      <a:solidFill>
                        <a:srgbClr val="000000"/>
                      </a:solidFill>
                      <a:prstDash val="solid"/>
                    </a:lnT>
                    <a:lnB w="9525">
                      <a:solidFill>
                        <a:srgbClr val="000000"/>
                      </a:solidFill>
                      <a:prstDash val="solid"/>
                    </a:lnB>
                  </a:tcPr>
                </a:tc>
                <a:tc>
                  <a:txBody>
                    <a:bodyPr/>
                    <a:lstStyle/>
                    <a:p>
                      <a:pPr algn="ctr" fontAlgn="b"/>
                      <a:r>
                        <a:rPr lang="es-CO" sz="1800" b="0" i="0" u="none" strike="noStrike" dirty="0">
                          <a:solidFill>
                            <a:srgbClr val="000000"/>
                          </a:solidFill>
                          <a:effectLst/>
                          <a:latin typeface="+mn-lt"/>
                        </a:rPr>
                        <a:t>19.081.572.412</a:t>
                      </a:r>
                    </a:p>
                  </a:txBody>
                  <a:tcPr marL="9525" marR="9525" marT="9525" marB="0" anchor="ctr">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1"/>
                  </a:ext>
                </a:extLst>
              </a:tr>
            </a:tbl>
          </a:graphicData>
        </a:graphic>
      </p:graphicFrame>
      <p:sp>
        <p:nvSpPr>
          <p:cNvPr id="4" name="object 4"/>
          <p:cNvSpPr/>
          <p:nvPr/>
        </p:nvSpPr>
        <p:spPr>
          <a:xfrm>
            <a:off x="1743455" y="4246333"/>
            <a:ext cx="2379345" cy="254000"/>
          </a:xfrm>
          <a:custGeom>
            <a:avLst/>
            <a:gdLst/>
            <a:ahLst/>
            <a:cxnLst/>
            <a:rect l="l" t="t" r="r" b="b"/>
            <a:pathLst>
              <a:path w="2379345" h="254000">
                <a:moveTo>
                  <a:pt x="2379091" y="0"/>
                </a:moveTo>
                <a:lnTo>
                  <a:pt x="0" y="0"/>
                </a:lnTo>
                <a:lnTo>
                  <a:pt x="0" y="253784"/>
                </a:lnTo>
                <a:lnTo>
                  <a:pt x="2379091" y="253784"/>
                </a:lnTo>
                <a:lnTo>
                  <a:pt x="2379091" y="0"/>
                </a:lnTo>
                <a:close/>
              </a:path>
            </a:pathLst>
          </a:custGeom>
          <a:solidFill>
            <a:srgbClr val="1C5639"/>
          </a:solidFill>
        </p:spPr>
        <p:txBody>
          <a:bodyPr wrap="square" lIns="0" tIns="0" rIns="0" bIns="0" rtlCol="0"/>
          <a:lstStyle/>
          <a:p>
            <a:endParaRPr/>
          </a:p>
        </p:txBody>
      </p:sp>
      <p:sp>
        <p:nvSpPr>
          <p:cNvPr id="5" name="object 5"/>
          <p:cNvSpPr txBox="1"/>
          <p:nvPr/>
        </p:nvSpPr>
        <p:spPr>
          <a:xfrm>
            <a:off x="1731010" y="4160596"/>
            <a:ext cx="2612390" cy="331470"/>
          </a:xfrm>
          <a:prstGeom prst="rect">
            <a:avLst/>
          </a:prstGeom>
          <a:solidFill>
            <a:srgbClr val="0F5D27"/>
          </a:solidFill>
        </p:spPr>
        <p:txBody>
          <a:bodyPr vert="horz" wrap="square" lIns="0" tIns="13335" rIns="0" bIns="0" rtlCol="0">
            <a:spAutoFit/>
          </a:bodyPr>
          <a:lstStyle/>
          <a:p>
            <a:pPr marL="12700">
              <a:lnSpc>
                <a:spcPct val="100000"/>
              </a:lnSpc>
              <a:spcBef>
                <a:spcPts val="105"/>
              </a:spcBef>
            </a:pPr>
            <a:r>
              <a:rPr sz="2000" dirty="0">
                <a:solidFill>
                  <a:srgbClr val="FFFFFF"/>
                </a:solidFill>
                <a:latin typeface="Calibri"/>
                <a:cs typeface="Calibri"/>
              </a:rPr>
              <a:t>Gestión </a:t>
            </a:r>
            <a:r>
              <a:rPr sz="2000" spc="45" dirty="0">
                <a:solidFill>
                  <a:srgbClr val="FFFFFF"/>
                </a:solidFill>
                <a:latin typeface="Calibri"/>
                <a:cs typeface="Calibri"/>
              </a:rPr>
              <a:t>Contractual</a:t>
            </a:r>
            <a:endParaRPr sz="2000" dirty="0">
              <a:latin typeface="Calibri"/>
              <a:cs typeface="Calibri"/>
            </a:endParaRPr>
          </a:p>
        </p:txBody>
      </p:sp>
      <p:grpSp>
        <p:nvGrpSpPr>
          <p:cNvPr id="6" name="object 6"/>
          <p:cNvGrpSpPr/>
          <p:nvPr/>
        </p:nvGrpSpPr>
        <p:grpSpPr>
          <a:xfrm>
            <a:off x="15349728" y="-1"/>
            <a:ext cx="2938780" cy="10287000"/>
            <a:chOff x="15349728" y="-1"/>
            <a:chExt cx="2938780" cy="10287000"/>
          </a:xfrm>
        </p:grpSpPr>
        <p:sp>
          <p:nvSpPr>
            <p:cNvPr id="7" name="object 7"/>
            <p:cNvSpPr/>
            <p:nvPr/>
          </p:nvSpPr>
          <p:spPr>
            <a:xfrm>
              <a:off x="15349728" y="-1"/>
              <a:ext cx="2938780" cy="10287000"/>
            </a:xfrm>
            <a:custGeom>
              <a:avLst/>
              <a:gdLst/>
              <a:ahLst/>
              <a:cxnLst/>
              <a:rect l="l" t="t" r="r" b="b"/>
              <a:pathLst>
                <a:path w="2938780" h="10287000">
                  <a:moveTo>
                    <a:pt x="2938271" y="0"/>
                  </a:moveTo>
                  <a:lnTo>
                    <a:pt x="0" y="0"/>
                  </a:lnTo>
                  <a:lnTo>
                    <a:pt x="0" y="10287000"/>
                  </a:lnTo>
                  <a:lnTo>
                    <a:pt x="2938271" y="10287000"/>
                  </a:lnTo>
                  <a:lnTo>
                    <a:pt x="2938271" y="0"/>
                  </a:lnTo>
                  <a:close/>
                </a:path>
              </a:pathLst>
            </a:custGeom>
            <a:solidFill>
              <a:srgbClr val="1C5639"/>
            </a:solidFill>
          </p:spPr>
          <p:txBody>
            <a:bodyPr wrap="square" lIns="0" tIns="0" rIns="0" bIns="0" rtlCol="0"/>
            <a:lstStyle/>
            <a:p>
              <a:endParaRPr/>
            </a:p>
          </p:txBody>
        </p:sp>
        <p:pic>
          <p:nvPicPr>
            <p:cNvPr id="8" name="object 8"/>
            <p:cNvPicPr/>
            <p:nvPr/>
          </p:nvPicPr>
          <p:blipFill>
            <a:blip r:embed="rId2" cstate="print"/>
            <a:stretch>
              <a:fillRect/>
            </a:stretch>
          </p:blipFill>
          <p:spPr>
            <a:xfrm>
              <a:off x="16197072" y="0"/>
              <a:ext cx="2090928" cy="2359152"/>
            </a:xfrm>
            <a:prstGeom prst="rect">
              <a:avLst/>
            </a:prstGeom>
          </p:spPr>
        </p:pic>
      </p:grpSp>
      <p:pic>
        <p:nvPicPr>
          <p:cNvPr id="9" name="object 9"/>
          <p:cNvPicPr/>
          <p:nvPr/>
        </p:nvPicPr>
        <p:blipFill>
          <a:blip r:embed="rId3" cstate="print"/>
          <a:stretch>
            <a:fillRect/>
          </a:stretch>
        </p:blipFill>
        <p:spPr>
          <a:xfrm>
            <a:off x="7602332" y="9227794"/>
            <a:ext cx="2398611" cy="871053"/>
          </a:xfrm>
          <a:prstGeom prst="rect">
            <a:avLst/>
          </a:prstGeom>
        </p:spPr>
      </p:pic>
      <p:pic>
        <p:nvPicPr>
          <p:cNvPr id="10" name="object 10"/>
          <p:cNvPicPr/>
          <p:nvPr/>
        </p:nvPicPr>
        <p:blipFill>
          <a:blip r:embed="rId4" cstate="print"/>
          <a:stretch>
            <a:fillRect/>
          </a:stretch>
        </p:blipFill>
        <p:spPr>
          <a:xfrm>
            <a:off x="0" y="6667702"/>
            <a:ext cx="1493519" cy="3616246"/>
          </a:xfrm>
          <a:prstGeom prst="rect">
            <a:avLst/>
          </a:prstGeom>
        </p:spPr>
      </p:pic>
      <p:graphicFrame>
        <p:nvGraphicFramePr>
          <p:cNvPr id="11" name="object 11"/>
          <p:cNvGraphicFramePr>
            <a:graphicFrameLocks noGrp="1"/>
          </p:cNvGraphicFramePr>
          <p:nvPr>
            <p:extLst>
              <p:ext uri="{D42A27DB-BD31-4B8C-83A1-F6EECF244321}">
                <p14:modId xmlns:p14="http://schemas.microsoft.com/office/powerpoint/2010/main" val="3346087312"/>
              </p:ext>
            </p:extLst>
          </p:nvPr>
        </p:nvGraphicFramePr>
        <p:xfrm>
          <a:off x="1749425" y="4523613"/>
          <a:ext cx="11819889" cy="2689225"/>
        </p:xfrm>
        <a:graphic>
          <a:graphicData uri="http://schemas.openxmlformats.org/drawingml/2006/table">
            <a:tbl>
              <a:tblPr firstRow="1" bandRow="1">
                <a:tableStyleId>{2D5ABB26-0587-4C30-8999-92F81FD0307C}</a:tableStyleId>
              </a:tblPr>
              <a:tblGrid>
                <a:gridCol w="2023745">
                  <a:extLst>
                    <a:ext uri="{9D8B030D-6E8A-4147-A177-3AD203B41FA5}">
                      <a16:colId xmlns:a16="http://schemas.microsoft.com/office/drawing/2014/main" val="20000"/>
                    </a:ext>
                  </a:extLst>
                </a:gridCol>
                <a:gridCol w="2259330">
                  <a:extLst>
                    <a:ext uri="{9D8B030D-6E8A-4147-A177-3AD203B41FA5}">
                      <a16:colId xmlns:a16="http://schemas.microsoft.com/office/drawing/2014/main" val="20001"/>
                    </a:ext>
                  </a:extLst>
                </a:gridCol>
                <a:gridCol w="3059429">
                  <a:extLst>
                    <a:ext uri="{9D8B030D-6E8A-4147-A177-3AD203B41FA5}">
                      <a16:colId xmlns:a16="http://schemas.microsoft.com/office/drawing/2014/main" val="20002"/>
                    </a:ext>
                  </a:extLst>
                </a:gridCol>
                <a:gridCol w="2235835">
                  <a:extLst>
                    <a:ext uri="{9D8B030D-6E8A-4147-A177-3AD203B41FA5}">
                      <a16:colId xmlns:a16="http://schemas.microsoft.com/office/drawing/2014/main" val="20003"/>
                    </a:ext>
                  </a:extLst>
                </a:gridCol>
                <a:gridCol w="2241550">
                  <a:extLst>
                    <a:ext uri="{9D8B030D-6E8A-4147-A177-3AD203B41FA5}">
                      <a16:colId xmlns:a16="http://schemas.microsoft.com/office/drawing/2014/main" val="20004"/>
                    </a:ext>
                  </a:extLst>
                </a:gridCol>
              </a:tblGrid>
              <a:tr h="1059815">
                <a:tc>
                  <a:txBody>
                    <a:bodyPr/>
                    <a:lstStyle/>
                    <a:p>
                      <a:pPr>
                        <a:lnSpc>
                          <a:spcPct val="100000"/>
                        </a:lnSpc>
                        <a:spcBef>
                          <a:spcPts val="935"/>
                        </a:spcBef>
                      </a:pPr>
                      <a:endParaRPr sz="1800">
                        <a:latin typeface="Times New Roman"/>
                        <a:cs typeface="Times New Roman"/>
                      </a:endParaRPr>
                    </a:p>
                    <a:p>
                      <a:pPr algn="ctr">
                        <a:lnSpc>
                          <a:spcPct val="100000"/>
                        </a:lnSpc>
                      </a:pPr>
                      <a:r>
                        <a:rPr sz="1800" b="1" spc="-10" dirty="0">
                          <a:latin typeface="Calibri"/>
                          <a:cs typeface="Calibri"/>
                        </a:rPr>
                        <a:t>Contratos</a:t>
                      </a:r>
                      <a:endParaRPr sz="1800">
                        <a:latin typeface="Calibri"/>
                        <a:cs typeface="Calibri"/>
                      </a:endParaRPr>
                    </a:p>
                  </a:txBody>
                  <a:tcPr marL="0" marR="0" marT="11874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9D9D9"/>
                    </a:solidFill>
                  </a:tcPr>
                </a:tc>
                <a:tc>
                  <a:txBody>
                    <a:bodyPr/>
                    <a:lstStyle/>
                    <a:p>
                      <a:pPr>
                        <a:lnSpc>
                          <a:spcPct val="100000"/>
                        </a:lnSpc>
                        <a:spcBef>
                          <a:spcPts val="935"/>
                        </a:spcBef>
                      </a:pPr>
                      <a:endParaRPr sz="1800">
                        <a:latin typeface="Times New Roman"/>
                        <a:cs typeface="Times New Roman"/>
                      </a:endParaRPr>
                    </a:p>
                    <a:p>
                      <a:pPr marL="1270" algn="ctr">
                        <a:lnSpc>
                          <a:spcPct val="100000"/>
                        </a:lnSpc>
                      </a:pPr>
                      <a:r>
                        <a:rPr sz="1800" b="1" spc="-10" dirty="0">
                          <a:latin typeface="Calibri"/>
                          <a:cs typeface="Calibri"/>
                        </a:rPr>
                        <a:t>Cantidad</a:t>
                      </a:r>
                      <a:endParaRPr sz="1800">
                        <a:latin typeface="Calibri"/>
                        <a:cs typeface="Calibri"/>
                      </a:endParaRPr>
                    </a:p>
                  </a:txBody>
                  <a:tcPr marL="0" marR="0" marT="118745" marB="0">
                    <a:lnL w="6350">
                      <a:solidFill>
                        <a:srgbClr val="000000"/>
                      </a:solidFill>
                      <a:prstDash val="solid"/>
                    </a:lnL>
                    <a:lnR w="6350">
                      <a:solidFill>
                        <a:srgbClr val="000000"/>
                      </a:solidFill>
                      <a:prstDash val="solid"/>
                    </a:lnR>
                    <a:lnT w="6350">
                      <a:solidFill>
                        <a:srgbClr val="000000"/>
                      </a:solidFill>
                      <a:prstDash val="solid"/>
                    </a:lnT>
                    <a:lnB w="6350" cap="flat" cmpd="sng" algn="ctr">
                      <a:solidFill>
                        <a:srgbClr val="000000"/>
                      </a:solidFill>
                      <a:prstDash val="solid"/>
                      <a:round/>
                      <a:headEnd type="none" w="med" len="med"/>
                      <a:tailEnd type="none" w="med" len="med"/>
                    </a:lnB>
                    <a:solidFill>
                      <a:srgbClr val="D9D9D9"/>
                    </a:solidFill>
                  </a:tcPr>
                </a:tc>
                <a:tc>
                  <a:txBody>
                    <a:bodyPr/>
                    <a:lstStyle/>
                    <a:p>
                      <a:pPr marL="552450" marR="91440" indent="-454659">
                        <a:lnSpc>
                          <a:spcPct val="100000"/>
                        </a:lnSpc>
                        <a:spcBef>
                          <a:spcPts val="1925"/>
                        </a:spcBef>
                      </a:pPr>
                      <a:r>
                        <a:rPr sz="1800" b="1" spc="-30" dirty="0">
                          <a:latin typeface="Calibri"/>
                          <a:cs typeface="Calibri"/>
                        </a:rPr>
                        <a:t>Valor</a:t>
                      </a:r>
                      <a:r>
                        <a:rPr sz="1800" b="1" spc="-80" dirty="0">
                          <a:latin typeface="Calibri"/>
                          <a:cs typeface="Calibri"/>
                        </a:rPr>
                        <a:t> </a:t>
                      </a:r>
                      <a:r>
                        <a:rPr sz="1800" b="1" dirty="0">
                          <a:latin typeface="Calibri"/>
                          <a:cs typeface="Calibri"/>
                        </a:rPr>
                        <a:t>ejecutado</a:t>
                      </a:r>
                      <a:r>
                        <a:rPr sz="1800" b="1" spc="-75" dirty="0">
                          <a:latin typeface="Calibri"/>
                          <a:cs typeface="Calibri"/>
                        </a:rPr>
                        <a:t> </a:t>
                      </a:r>
                      <a:r>
                        <a:rPr sz="1800" b="1" spc="-10" dirty="0">
                          <a:latin typeface="Calibri"/>
                          <a:cs typeface="Calibri"/>
                        </a:rPr>
                        <a:t>(compromiso) </a:t>
                      </a:r>
                      <a:r>
                        <a:rPr sz="1800" b="1" dirty="0">
                          <a:latin typeface="Calibri"/>
                          <a:cs typeface="Calibri"/>
                        </a:rPr>
                        <a:t>con</a:t>
                      </a:r>
                      <a:r>
                        <a:rPr sz="1800" b="1" spc="-50" dirty="0">
                          <a:latin typeface="Calibri"/>
                          <a:cs typeface="Calibri"/>
                        </a:rPr>
                        <a:t> </a:t>
                      </a:r>
                      <a:r>
                        <a:rPr sz="1800" b="1" spc="-10" dirty="0">
                          <a:latin typeface="Calibri"/>
                          <a:cs typeface="Calibri"/>
                        </a:rPr>
                        <a:t>aportes</a:t>
                      </a:r>
                      <a:r>
                        <a:rPr sz="1800" b="1" spc="-50" dirty="0">
                          <a:latin typeface="Calibri"/>
                          <a:cs typeface="Calibri"/>
                        </a:rPr>
                        <a:t> </a:t>
                      </a:r>
                      <a:r>
                        <a:rPr sz="1800" b="1" dirty="0">
                          <a:latin typeface="Calibri"/>
                          <a:cs typeface="Calibri"/>
                        </a:rPr>
                        <a:t>del</a:t>
                      </a:r>
                      <a:r>
                        <a:rPr sz="1800" b="1" spc="-30" dirty="0">
                          <a:latin typeface="Calibri"/>
                          <a:cs typeface="Calibri"/>
                        </a:rPr>
                        <a:t> </a:t>
                      </a:r>
                      <a:r>
                        <a:rPr sz="1800" b="1" spc="-20" dirty="0">
                          <a:latin typeface="Calibri"/>
                          <a:cs typeface="Calibri"/>
                        </a:rPr>
                        <a:t>ICPA</a:t>
                      </a:r>
                      <a:endParaRPr sz="1800">
                        <a:latin typeface="Calibri"/>
                        <a:cs typeface="Calibri"/>
                      </a:endParaRPr>
                    </a:p>
                  </a:txBody>
                  <a:tcPr marL="0" marR="0" marT="244475" marB="0">
                    <a:lnL w="6350">
                      <a:solidFill>
                        <a:srgbClr val="000000"/>
                      </a:solidFill>
                      <a:prstDash val="solid"/>
                    </a:lnL>
                    <a:lnR w="6350">
                      <a:solidFill>
                        <a:srgbClr val="000000"/>
                      </a:solidFill>
                      <a:prstDash val="solid"/>
                    </a:lnR>
                    <a:lnT w="6350">
                      <a:solidFill>
                        <a:srgbClr val="000000"/>
                      </a:solidFill>
                      <a:prstDash val="solid"/>
                    </a:lnT>
                    <a:lnB w="6350" cap="flat" cmpd="sng" algn="ctr">
                      <a:solidFill>
                        <a:srgbClr val="000000"/>
                      </a:solidFill>
                      <a:prstDash val="solid"/>
                      <a:round/>
                      <a:headEnd type="none" w="med" len="med"/>
                      <a:tailEnd type="none" w="med" len="med"/>
                    </a:lnB>
                    <a:solidFill>
                      <a:srgbClr val="D9D9D9"/>
                    </a:solidFill>
                  </a:tcPr>
                </a:tc>
                <a:tc>
                  <a:txBody>
                    <a:bodyPr/>
                    <a:lstStyle/>
                    <a:p>
                      <a:pPr marL="46990" marR="40005" algn="ctr">
                        <a:lnSpc>
                          <a:spcPct val="100000"/>
                        </a:lnSpc>
                        <a:spcBef>
                          <a:spcPts val="840"/>
                        </a:spcBef>
                      </a:pPr>
                      <a:r>
                        <a:rPr sz="1800" b="1" spc="-30" dirty="0">
                          <a:latin typeface="Calibri"/>
                          <a:cs typeface="Calibri"/>
                        </a:rPr>
                        <a:t>Valor</a:t>
                      </a:r>
                      <a:r>
                        <a:rPr sz="1800" b="1" spc="-60" dirty="0">
                          <a:latin typeface="Calibri"/>
                          <a:cs typeface="Calibri"/>
                        </a:rPr>
                        <a:t> </a:t>
                      </a:r>
                      <a:r>
                        <a:rPr sz="1800" b="1" spc="-10" dirty="0">
                          <a:latin typeface="Calibri"/>
                          <a:cs typeface="Calibri"/>
                        </a:rPr>
                        <a:t>ejecutado </a:t>
                      </a:r>
                      <a:r>
                        <a:rPr sz="1800" b="1" dirty="0">
                          <a:latin typeface="Calibri"/>
                          <a:cs typeface="Calibri"/>
                        </a:rPr>
                        <a:t>(Compromiso)</a:t>
                      </a:r>
                      <a:r>
                        <a:rPr sz="1800" b="1" spc="-60" dirty="0">
                          <a:latin typeface="Calibri"/>
                          <a:cs typeface="Calibri"/>
                        </a:rPr>
                        <a:t> </a:t>
                      </a:r>
                      <a:r>
                        <a:rPr sz="1800" b="1" spc="-25" dirty="0">
                          <a:latin typeface="Calibri"/>
                          <a:cs typeface="Calibri"/>
                        </a:rPr>
                        <a:t>con </a:t>
                      </a:r>
                      <a:r>
                        <a:rPr sz="1800" b="1" spc="-10" dirty="0">
                          <a:latin typeface="Calibri"/>
                          <a:cs typeface="Calibri"/>
                        </a:rPr>
                        <a:t>aportes</a:t>
                      </a:r>
                      <a:r>
                        <a:rPr sz="1800" b="1" spc="-60" dirty="0">
                          <a:latin typeface="Calibri"/>
                          <a:cs typeface="Calibri"/>
                        </a:rPr>
                        <a:t> </a:t>
                      </a:r>
                      <a:r>
                        <a:rPr sz="1800" b="1" dirty="0">
                          <a:latin typeface="Calibri"/>
                          <a:cs typeface="Calibri"/>
                        </a:rPr>
                        <a:t>del</a:t>
                      </a:r>
                      <a:r>
                        <a:rPr sz="1800" b="1" spc="-45" dirty="0">
                          <a:latin typeface="Calibri"/>
                          <a:cs typeface="Calibri"/>
                        </a:rPr>
                        <a:t> </a:t>
                      </a:r>
                      <a:r>
                        <a:rPr sz="1800" b="1" spc="-10" dirty="0">
                          <a:latin typeface="Calibri"/>
                          <a:cs typeface="Calibri"/>
                        </a:rPr>
                        <a:t>contratista</a:t>
                      </a:r>
                      <a:endParaRPr sz="1800">
                        <a:latin typeface="Calibri"/>
                        <a:cs typeface="Calibri"/>
                      </a:endParaRPr>
                    </a:p>
                  </a:txBody>
                  <a:tcPr marL="0" marR="0" marT="106680" marB="0">
                    <a:lnL w="6350">
                      <a:solidFill>
                        <a:srgbClr val="000000"/>
                      </a:solidFill>
                      <a:prstDash val="solid"/>
                    </a:lnL>
                    <a:lnR w="6350">
                      <a:solidFill>
                        <a:srgbClr val="000000"/>
                      </a:solidFill>
                      <a:prstDash val="solid"/>
                    </a:lnR>
                    <a:lnT w="6350">
                      <a:solidFill>
                        <a:srgbClr val="000000"/>
                      </a:solidFill>
                      <a:prstDash val="solid"/>
                    </a:lnT>
                    <a:lnB w="6350" cap="flat" cmpd="sng" algn="ctr">
                      <a:solidFill>
                        <a:srgbClr val="000000"/>
                      </a:solidFill>
                      <a:prstDash val="solid"/>
                      <a:round/>
                      <a:headEnd type="none" w="med" len="med"/>
                      <a:tailEnd type="none" w="med" len="med"/>
                    </a:lnB>
                    <a:solidFill>
                      <a:srgbClr val="D9D9D9"/>
                    </a:solidFill>
                  </a:tcPr>
                </a:tc>
                <a:tc>
                  <a:txBody>
                    <a:bodyPr/>
                    <a:lstStyle/>
                    <a:p>
                      <a:pPr marL="149860" marR="141605" algn="ctr">
                        <a:lnSpc>
                          <a:spcPct val="100000"/>
                        </a:lnSpc>
                        <a:spcBef>
                          <a:spcPts val="840"/>
                        </a:spcBef>
                      </a:pPr>
                      <a:r>
                        <a:rPr sz="1800" b="1" spc="-20" dirty="0">
                          <a:latin typeface="Calibri"/>
                          <a:cs typeface="Calibri"/>
                        </a:rPr>
                        <a:t>valor</a:t>
                      </a:r>
                      <a:r>
                        <a:rPr sz="1800" b="1" spc="-85" dirty="0">
                          <a:latin typeface="Calibri"/>
                          <a:cs typeface="Calibri"/>
                        </a:rPr>
                        <a:t> </a:t>
                      </a:r>
                      <a:r>
                        <a:rPr sz="1800" b="1" spc="-25" dirty="0">
                          <a:latin typeface="Calibri"/>
                          <a:cs typeface="Calibri"/>
                        </a:rPr>
                        <a:t>total</a:t>
                      </a:r>
                      <a:r>
                        <a:rPr sz="1800" b="1" spc="-65" dirty="0">
                          <a:latin typeface="Calibri"/>
                          <a:cs typeface="Calibri"/>
                        </a:rPr>
                        <a:t> </a:t>
                      </a:r>
                      <a:r>
                        <a:rPr sz="1800" b="1" spc="-10" dirty="0">
                          <a:latin typeface="Calibri"/>
                          <a:cs typeface="Calibri"/>
                        </a:rPr>
                        <a:t>ejecutado (Comprometido) contratos</a:t>
                      </a:r>
                      <a:endParaRPr sz="1800">
                        <a:latin typeface="Calibri"/>
                        <a:cs typeface="Calibri"/>
                      </a:endParaRPr>
                    </a:p>
                  </a:txBody>
                  <a:tcPr marL="0" marR="0" marT="106680" marB="0">
                    <a:lnL w="6350">
                      <a:solidFill>
                        <a:srgbClr val="000000"/>
                      </a:solidFill>
                      <a:prstDash val="solid"/>
                    </a:lnL>
                    <a:lnR w="6350">
                      <a:solidFill>
                        <a:srgbClr val="000000"/>
                      </a:solidFill>
                      <a:prstDash val="solid"/>
                    </a:lnR>
                    <a:lnT w="6350">
                      <a:solidFill>
                        <a:srgbClr val="000000"/>
                      </a:solidFill>
                      <a:prstDash val="soli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557530">
                <a:tc>
                  <a:txBody>
                    <a:bodyPr/>
                    <a:lstStyle/>
                    <a:p>
                      <a:pPr marL="557530">
                        <a:lnSpc>
                          <a:spcPts val="2095"/>
                        </a:lnSpc>
                      </a:pPr>
                      <a:r>
                        <a:rPr sz="1800" spc="-10" dirty="0">
                          <a:latin typeface="Calibri"/>
                          <a:cs typeface="Calibri"/>
                        </a:rPr>
                        <a:t>Contratos</a:t>
                      </a:r>
                      <a:endParaRPr sz="1800" dirty="0">
                        <a:latin typeface="Calibri"/>
                        <a:cs typeface="Calibri"/>
                      </a:endParaRPr>
                    </a:p>
                    <a:p>
                      <a:pPr marL="513080">
                        <a:lnSpc>
                          <a:spcPct val="100000"/>
                        </a:lnSpc>
                      </a:pPr>
                      <a:r>
                        <a:rPr sz="1800" spc="-10" dirty="0">
                          <a:latin typeface="Calibri"/>
                          <a:cs typeface="Calibri"/>
                        </a:rPr>
                        <a:t>terminados</a:t>
                      </a:r>
                      <a:endParaRPr sz="1800" dirty="0">
                        <a:latin typeface="Calibri"/>
                        <a:cs typeface="Calibri"/>
                      </a:endParaRPr>
                    </a:p>
                  </a:txBody>
                  <a:tcPr marL="0" marR="0" marT="0"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fontAlgn="b"/>
                      <a:r>
                        <a:rPr lang="es-CO" sz="1800" b="0" i="0" u="none" strike="noStrike">
                          <a:solidFill>
                            <a:srgbClr val="000000"/>
                          </a:solidFill>
                          <a:effectLst/>
                          <a:latin typeface="+mn-lt"/>
                        </a:rPr>
                        <a:t>22</a:t>
                      </a:r>
                    </a:p>
                  </a:txBody>
                  <a:tcPr marL="9525" marR="9525" marT="9525" marB="0" anchor="b">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fontAlgn="b"/>
                      <a:r>
                        <a:rPr lang="es-CO" sz="1800" b="0" i="0" u="none" strike="noStrike" dirty="0">
                          <a:solidFill>
                            <a:srgbClr val="000000"/>
                          </a:solidFill>
                          <a:effectLst/>
                          <a:latin typeface="+mn-lt"/>
                        </a:rPr>
                        <a:t>962.775.656</a:t>
                      </a:r>
                    </a:p>
                  </a:txBody>
                  <a:tcPr marL="9525" marR="9525" marT="9525" marB="0" anchor="b">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fontAlgn="b"/>
                      <a:r>
                        <a:rPr lang="es-CO" sz="1800" b="0" i="0" u="none" strike="noStrike">
                          <a:solidFill>
                            <a:srgbClr val="000000"/>
                          </a:solidFill>
                          <a:effectLst/>
                          <a:latin typeface="+mn-lt"/>
                        </a:rPr>
                        <a:t>54.000.000</a:t>
                      </a:r>
                    </a:p>
                  </a:txBody>
                  <a:tcPr marL="9525" marR="9525" marT="9525" marB="0" anchor="b">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fontAlgn="b"/>
                      <a:r>
                        <a:rPr lang="es-CO" sz="1800" b="0" i="0" u="none" strike="noStrike">
                          <a:solidFill>
                            <a:srgbClr val="000000"/>
                          </a:solidFill>
                          <a:effectLst/>
                          <a:latin typeface="+mn-lt"/>
                        </a:rPr>
                        <a:t>1.016.775.656</a:t>
                      </a:r>
                    </a:p>
                  </a:txBody>
                  <a:tcPr marL="9525" marR="9525" marT="9525" marB="0" anchor="b">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710565">
                <a:tc>
                  <a:txBody>
                    <a:bodyPr/>
                    <a:lstStyle/>
                    <a:p>
                      <a:pPr algn="ctr">
                        <a:lnSpc>
                          <a:spcPct val="100000"/>
                        </a:lnSpc>
                        <a:spcBef>
                          <a:spcPts val="1135"/>
                        </a:spcBef>
                      </a:pPr>
                      <a:r>
                        <a:rPr sz="1800" spc="-10" dirty="0">
                          <a:latin typeface="Calibri"/>
                          <a:cs typeface="Calibri"/>
                        </a:rPr>
                        <a:t>Contratos</a:t>
                      </a:r>
                      <a:r>
                        <a:rPr sz="1800" spc="-50" dirty="0">
                          <a:latin typeface="Calibri"/>
                          <a:cs typeface="Calibri"/>
                        </a:rPr>
                        <a:t> </a:t>
                      </a:r>
                      <a:r>
                        <a:rPr sz="1800" spc="-25" dirty="0">
                          <a:latin typeface="Calibri"/>
                          <a:cs typeface="Calibri"/>
                        </a:rPr>
                        <a:t>en</a:t>
                      </a:r>
                      <a:endParaRPr sz="1800">
                        <a:latin typeface="Calibri"/>
                        <a:cs typeface="Calibri"/>
                      </a:endParaRPr>
                    </a:p>
                    <a:p>
                      <a:pPr algn="ctr">
                        <a:lnSpc>
                          <a:spcPct val="100000"/>
                        </a:lnSpc>
                        <a:spcBef>
                          <a:spcPts val="5"/>
                        </a:spcBef>
                      </a:pPr>
                      <a:r>
                        <a:rPr sz="1800" spc="-10" dirty="0">
                          <a:latin typeface="Calibri"/>
                          <a:cs typeface="Calibri"/>
                        </a:rPr>
                        <a:t>ejecución</a:t>
                      </a:r>
                      <a:endParaRPr sz="1800">
                        <a:latin typeface="Calibri"/>
                        <a:cs typeface="Calibri"/>
                      </a:endParaRPr>
                    </a:p>
                  </a:txBody>
                  <a:tcPr marL="0" marR="0" marT="14414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fontAlgn="b"/>
                      <a:r>
                        <a:rPr lang="es-CO" sz="1800" b="0" i="0" u="none" strike="noStrike">
                          <a:solidFill>
                            <a:srgbClr val="000000"/>
                          </a:solidFill>
                          <a:effectLst/>
                          <a:latin typeface="+mn-lt"/>
                        </a:rPr>
                        <a:t>68</a:t>
                      </a:r>
                    </a:p>
                  </a:txBody>
                  <a:tcPr marL="9525" marR="9525" marT="9525" marB="0" anchor="b">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fontAlgn="b"/>
                      <a:r>
                        <a:rPr lang="es-CO" sz="1800" b="0" i="0" u="none" strike="noStrike" dirty="0">
                          <a:solidFill>
                            <a:srgbClr val="000000"/>
                          </a:solidFill>
                          <a:effectLst/>
                          <a:latin typeface="+mn-lt"/>
                        </a:rPr>
                        <a:t>17.487.481.734</a:t>
                      </a:r>
                    </a:p>
                  </a:txBody>
                  <a:tcPr marL="9525" marR="9525" marT="9525" marB="0" anchor="b">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fontAlgn="b"/>
                      <a:r>
                        <a:rPr lang="es-CO" sz="1800" b="0" i="0" u="none" strike="noStrike" dirty="0">
                          <a:solidFill>
                            <a:srgbClr val="000000"/>
                          </a:solidFill>
                          <a:effectLst/>
                          <a:latin typeface="+mn-lt"/>
                        </a:rPr>
                        <a:t>577.315.022</a:t>
                      </a:r>
                    </a:p>
                  </a:txBody>
                  <a:tcPr marL="9525" marR="9525" marT="9525" marB="0" anchor="b">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fontAlgn="b"/>
                      <a:r>
                        <a:rPr lang="es-CO" sz="1800" b="0" i="0" u="none" strike="noStrike" dirty="0">
                          <a:solidFill>
                            <a:srgbClr val="000000"/>
                          </a:solidFill>
                          <a:effectLst/>
                          <a:latin typeface="+mn-lt"/>
                        </a:rPr>
                        <a:t>18.064.796.756</a:t>
                      </a:r>
                    </a:p>
                  </a:txBody>
                  <a:tcPr marL="9525" marR="9525" marT="9525" marB="0" anchor="b">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361315">
                <a:tc>
                  <a:txBody>
                    <a:bodyPr/>
                    <a:lstStyle/>
                    <a:p>
                      <a:pPr algn="ctr">
                        <a:lnSpc>
                          <a:spcPct val="100000"/>
                        </a:lnSpc>
                        <a:spcBef>
                          <a:spcPts val="300"/>
                        </a:spcBef>
                      </a:pPr>
                      <a:r>
                        <a:rPr sz="2000" b="1" spc="-35" dirty="0">
                          <a:latin typeface="Calibri"/>
                          <a:cs typeface="Calibri"/>
                        </a:rPr>
                        <a:t>Total</a:t>
                      </a:r>
                      <a:r>
                        <a:rPr sz="2000" b="1" spc="-85" dirty="0">
                          <a:latin typeface="Calibri"/>
                          <a:cs typeface="Calibri"/>
                        </a:rPr>
                        <a:t> </a:t>
                      </a:r>
                      <a:r>
                        <a:rPr sz="2000" b="1" spc="-10" dirty="0">
                          <a:latin typeface="Calibri"/>
                          <a:cs typeface="Calibri"/>
                        </a:rPr>
                        <a:t>Contratos</a:t>
                      </a:r>
                      <a:endParaRPr sz="2000" dirty="0">
                        <a:latin typeface="Calibri"/>
                        <a:cs typeface="Calibri"/>
                      </a:endParaRPr>
                    </a:p>
                  </a:txBody>
                  <a:tcPr marL="0" marR="0" marT="38100"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D9D9D9"/>
                    </a:solidFill>
                  </a:tcPr>
                </a:tc>
                <a:tc>
                  <a:txBody>
                    <a:bodyPr/>
                    <a:lstStyle/>
                    <a:p>
                      <a:pPr algn="ctr" fontAlgn="b"/>
                      <a:r>
                        <a:rPr lang="es-CO" sz="1800" b="1" i="0" u="none" strike="noStrike" dirty="0">
                          <a:solidFill>
                            <a:srgbClr val="000000"/>
                          </a:solidFill>
                          <a:effectLst/>
                          <a:latin typeface="+mn-lt"/>
                        </a:rPr>
                        <a:t>90</a:t>
                      </a:r>
                    </a:p>
                  </a:txBody>
                  <a:tcPr marL="9525" marR="9525" marT="9525" marB="0" anchor="b">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9D9D9"/>
                    </a:solidFill>
                  </a:tcPr>
                </a:tc>
                <a:tc>
                  <a:txBody>
                    <a:bodyPr/>
                    <a:lstStyle/>
                    <a:p>
                      <a:pPr algn="ctr" fontAlgn="b"/>
                      <a:r>
                        <a:rPr lang="es-CO" sz="1800" b="1" i="0" u="none" strike="noStrike">
                          <a:solidFill>
                            <a:srgbClr val="000000"/>
                          </a:solidFill>
                          <a:effectLst/>
                          <a:latin typeface="+mn-lt"/>
                        </a:rPr>
                        <a:t>18.450.257.390</a:t>
                      </a:r>
                    </a:p>
                  </a:txBody>
                  <a:tcPr marL="9525" marR="9525" marT="9525" marB="0" anchor="b">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9D9D9"/>
                    </a:solidFill>
                  </a:tcPr>
                </a:tc>
                <a:tc>
                  <a:txBody>
                    <a:bodyPr/>
                    <a:lstStyle/>
                    <a:p>
                      <a:pPr algn="ctr" fontAlgn="b"/>
                      <a:r>
                        <a:rPr lang="es-CO" sz="1800" b="1" i="0" u="none" strike="noStrike">
                          <a:solidFill>
                            <a:srgbClr val="000000"/>
                          </a:solidFill>
                          <a:effectLst/>
                          <a:latin typeface="+mn-lt"/>
                        </a:rPr>
                        <a:t>631.315.022</a:t>
                      </a:r>
                    </a:p>
                  </a:txBody>
                  <a:tcPr marL="9525" marR="9525" marT="9525" marB="0" anchor="b">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9D9D9"/>
                    </a:solidFill>
                  </a:tcPr>
                </a:tc>
                <a:tc>
                  <a:txBody>
                    <a:bodyPr/>
                    <a:lstStyle/>
                    <a:p>
                      <a:pPr algn="ctr" fontAlgn="b"/>
                      <a:r>
                        <a:rPr lang="es-CO" sz="1800" b="1" i="0" u="none" strike="noStrike" dirty="0">
                          <a:solidFill>
                            <a:srgbClr val="000000"/>
                          </a:solidFill>
                          <a:effectLst/>
                          <a:latin typeface="+mn-lt"/>
                        </a:rPr>
                        <a:t>19.081.572.412</a:t>
                      </a:r>
                    </a:p>
                  </a:txBody>
                  <a:tcPr marL="9525" marR="9525" marT="9525" marB="0" anchor="b">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9D9D9"/>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3075" y="187579"/>
            <a:ext cx="7930325" cy="612988"/>
          </a:xfrm>
          <a:prstGeom prst="rect">
            <a:avLst/>
          </a:prstGeom>
        </p:spPr>
        <p:txBody>
          <a:bodyPr vert="horz" wrap="square" lIns="0" tIns="12700" rIns="0" bIns="0" rtlCol="0">
            <a:spAutoFit/>
          </a:bodyPr>
          <a:lstStyle/>
          <a:p>
            <a:pPr marL="12700">
              <a:lnSpc>
                <a:spcPct val="100000"/>
              </a:lnSpc>
              <a:spcBef>
                <a:spcPts val="100"/>
              </a:spcBef>
              <a:tabLst>
                <a:tab pos="1126490" algn="l"/>
              </a:tabLst>
            </a:pPr>
            <a:r>
              <a:rPr sz="5850" u="sng" baseline="-2136" dirty="0">
                <a:solidFill>
                  <a:srgbClr val="00632C"/>
                </a:solidFill>
                <a:uFill>
                  <a:solidFill>
                    <a:srgbClr val="82CE00"/>
                  </a:solidFill>
                </a:uFill>
                <a:latin typeface="Times New Roman"/>
                <a:cs typeface="Times New Roman"/>
              </a:rPr>
              <a:t>	</a:t>
            </a:r>
            <a:r>
              <a:rPr sz="5850" b="1" u="sng" baseline="-2136" dirty="0">
                <a:solidFill>
                  <a:srgbClr val="00632C"/>
                </a:solidFill>
                <a:uFill>
                  <a:solidFill>
                    <a:srgbClr val="82CE00"/>
                  </a:solidFill>
                </a:uFill>
                <a:latin typeface="Trebuchet MS"/>
                <a:cs typeface="Trebuchet MS"/>
              </a:rPr>
              <a:t>2</a:t>
            </a:r>
            <a:r>
              <a:rPr sz="5850" b="1" u="none" spc="150" baseline="-2136" dirty="0">
                <a:solidFill>
                  <a:srgbClr val="00632C"/>
                </a:solidFill>
                <a:latin typeface="Trebuchet MS"/>
                <a:cs typeface="Trebuchet MS"/>
              </a:rPr>
              <a:t> </a:t>
            </a:r>
            <a:r>
              <a:rPr sz="2100" b="1" u="none" spc="55" dirty="0">
                <a:solidFill>
                  <a:srgbClr val="00632C"/>
                </a:solidFill>
                <a:latin typeface="Arial"/>
                <a:cs typeface="Arial"/>
              </a:rPr>
              <a:t>CONTRATACIÓN</a:t>
            </a:r>
            <a:r>
              <a:rPr sz="2100" b="1" u="none" spc="90" dirty="0">
                <a:solidFill>
                  <a:srgbClr val="00632C"/>
                </a:solidFill>
                <a:latin typeface="Arial"/>
                <a:cs typeface="Arial"/>
              </a:rPr>
              <a:t> </a:t>
            </a:r>
            <a:r>
              <a:rPr sz="2100" b="1" u="none" dirty="0">
                <a:solidFill>
                  <a:srgbClr val="000000"/>
                </a:solidFill>
                <a:latin typeface="Arial"/>
                <a:cs typeface="Arial"/>
              </a:rPr>
              <a:t>A</a:t>
            </a:r>
            <a:r>
              <a:rPr sz="2100" b="1" u="none" spc="145" dirty="0">
                <a:solidFill>
                  <a:srgbClr val="000000"/>
                </a:solidFill>
                <a:latin typeface="Arial"/>
                <a:cs typeface="Arial"/>
              </a:rPr>
              <a:t> </a:t>
            </a:r>
            <a:r>
              <a:rPr lang="es-CO" sz="2100" b="1" u="none" spc="145" dirty="0">
                <a:solidFill>
                  <a:srgbClr val="000000"/>
                </a:solidFill>
                <a:latin typeface="Arial"/>
                <a:cs typeface="Arial"/>
              </a:rPr>
              <a:t>NOVIEMBRE</a:t>
            </a:r>
            <a:r>
              <a:rPr sz="2100" b="1" u="none" spc="175" dirty="0">
                <a:solidFill>
                  <a:srgbClr val="000000"/>
                </a:solidFill>
                <a:latin typeface="Arial"/>
                <a:cs typeface="Arial"/>
              </a:rPr>
              <a:t> </a:t>
            </a:r>
            <a:r>
              <a:rPr sz="2100" b="1" u="none" dirty="0">
                <a:solidFill>
                  <a:srgbClr val="000000"/>
                </a:solidFill>
                <a:latin typeface="Arial"/>
                <a:cs typeface="Arial"/>
              </a:rPr>
              <a:t>3</a:t>
            </a:r>
            <a:r>
              <a:rPr lang="es-CO" sz="2100" b="1" u="none" dirty="0">
                <a:solidFill>
                  <a:srgbClr val="000000"/>
                </a:solidFill>
                <a:latin typeface="Arial"/>
                <a:cs typeface="Arial"/>
              </a:rPr>
              <a:t>0</a:t>
            </a:r>
            <a:r>
              <a:rPr sz="2100" b="1" u="none" spc="210" dirty="0">
                <a:solidFill>
                  <a:srgbClr val="000000"/>
                </a:solidFill>
                <a:latin typeface="Arial"/>
                <a:cs typeface="Arial"/>
              </a:rPr>
              <a:t> </a:t>
            </a:r>
            <a:r>
              <a:rPr sz="2100" b="1" u="none" spc="50" dirty="0">
                <a:solidFill>
                  <a:srgbClr val="000000"/>
                </a:solidFill>
                <a:latin typeface="Arial"/>
                <a:cs typeface="Arial"/>
              </a:rPr>
              <a:t>DE</a:t>
            </a:r>
            <a:r>
              <a:rPr sz="2100" b="1" u="none" spc="105" dirty="0">
                <a:solidFill>
                  <a:srgbClr val="000000"/>
                </a:solidFill>
                <a:latin typeface="Arial"/>
                <a:cs typeface="Arial"/>
              </a:rPr>
              <a:t> </a:t>
            </a:r>
            <a:r>
              <a:rPr sz="2100" b="1" u="none" spc="130" dirty="0">
                <a:solidFill>
                  <a:srgbClr val="000000"/>
                </a:solidFill>
                <a:latin typeface="Arial"/>
                <a:cs typeface="Arial"/>
              </a:rPr>
              <a:t>2024</a:t>
            </a:r>
            <a:endParaRPr sz="2100" dirty="0">
              <a:latin typeface="Arial"/>
              <a:cs typeface="Arial"/>
            </a:endParaRPr>
          </a:p>
        </p:txBody>
      </p:sp>
      <p:sp>
        <p:nvSpPr>
          <p:cNvPr id="3" name="object 3"/>
          <p:cNvSpPr txBox="1"/>
          <p:nvPr/>
        </p:nvSpPr>
        <p:spPr>
          <a:xfrm>
            <a:off x="8778355" y="298493"/>
            <a:ext cx="3417570" cy="391160"/>
          </a:xfrm>
          <a:prstGeom prst="rect">
            <a:avLst/>
          </a:prstGeom>
        </p:spPr>
        <p:txBody>
          <a:bodyPr vert="horz" wrap="square" lIns="0" tIns="12700" rIns="0" bIns="0" rtlCol="0">
            <a:spAutoFit/>
          </a:bodyPr>
          <a:lstStyle/>
          <a:p>
            <a:pPr marL="12700">
              <a:lnSpc>
                <a:spcPct val="100000"/>
              </a:lnSpc>
              <a:spcBef>
                <a:spcPts val="100"/>
              </a:spcBef>
            </a:pPr>
            <a:r>
              <a:rPr sz="2400" b="1" spc="70" dirty="0">
                <a:latin typeface="Arial"/>
                <a:cs typeface="Arial"/>
              </a:rPr>
              <a:t>Contratos</a:t>
            </a:r>
            <a:r>
              <a:rPr sz="2400" b="1" spc="95" dirty="0">
                <a:latin typeface="Arial"/>
                <a:cs typeface="Arial"/>
              </a:rPr>
              <a:t> </a:t>
            </a:r>
            <a:r>
              <a:rPr sz="2400" b="1" spc="75" dirty="0">
                <a:latin typeface="Arial"/>
                <a:cs typeface="Arial"/>
              </a:rPr>
              <a:t>terminados</a:t>
            </a:r>
            <a:endParaRPr sz="2400" dirty="0">
              <a:latin typeface="Arial"/>
              <a:cs typeface="Arial"/>
            </a:endParaRPr>
          </a:p>
        </p:txBody>
      </p:sp>
      <p:pic>
        <p:nvPicPr>
          <p:cNvPr id="4" name="object 4"/>
          <p:cNvPicPr/>
          <p:nvPr/>
        </p:nvPicPr>
        <p:blipFill>
          <a:blip r:embed="rId2" cstate="print"/>
          <a:stretch>
            <a:fillRect/>
          </a:stretch>
        </p:blipFill>
        <p:spPr>
          <a:xfrm>
            <a:off x="16383000" y="10117401"/>
            <a:ext cx="1740144" cy="87090"/>
          </a:xfrm>
          <a:prstGeom prst="rect">
            <a:avLst/>
          </a:prstGeom>
        </p:spPr>
      </p:pic>
      <p:pic>
        <p:nvPicPr>
          <p:cNvPr id="5" name="object 5"/>
          <p:cNvPicPr/>
          <p:nvPr/>
        </p:nvPicPr>
        <p:blipFill>
          <a:blip r:embed="rId3" cstate="print"/>
          <a:stretch>
            <a:fillRect/>
          </a:stretch>
        </p:blipFill>
        <p:spPr>
          <a:xfrm>
            <a:off x="15258510" y="93564"/>
            <a:ext cx="2398542" cy="865751"/>
          </a:xfrm>
          <a:prstGeom prst="rect">
            <a:avLst/>
          </a:prstGeom>
        </p:spPr>
      </p:pic>
      <p:graphicFrame>
        <p:nvGraphicFramePr>
          <p:cNvPr id="9" name="Tabla 8">
            <a:extLst>
              <a:ext uri="{FF2B5EF4-FFF2-40B4-BE49-F238E27FC236}">
                <a16:creationId xmlns:a16="http://schemas.microsoft.com/office/drawing/2014/main" id="{1EBA093A-B9C3-3D5E-4F96-68D1B18E79E4}"/>
              </a:ext>
            </a:extLst>
          </p:cNvPr>
          <p:cNvGraphicFramePr>
            <a:graphicFrameLocks noGrp="1"/>
          </p:cNvGraphicFramePr>
          <p:nvPr>
            <p:extLst>
              <p:ext uri="{D42A27DB-BD31-4B8C-83A1-F6EECF244321}">
                <p14:modId xmlns:p14="http://schemas.microsoft.com/office/powerpoint/2010/main" val="640954695"/>
              </p:ext>
            </p:extLst>
          </p:nvPr>
        </p:nvGraphicFramePr>
        <p:xfrm>
          <a:off x="419101" y="1298988"/>
          <a:ext cx="17449798" cy="7689024"/>
        </p:xfrm>
        <a:graphic>
          <a:graphicData uri="http://schemas.openxmlformats.org/drawingml/2006/table">
            <a:tbl>
              <a:tblPr/>
              <a:tblGrid>
                <a:gridCol w="1668357">
                  <a:extLst>
                    <a:ext uri="{9D8B030D-6E8A-4147-A177-3AD203B41FA5}">
                      <a16:colId xmlns:a16="http://schemas.microsoft.com/office/drawing/2014/main" val="45912410"/>
                    </a:ext>
                  </a:extLst>
                </a:gridCol>
                <a:gridCol w="1862343">
                  <a:extLst>
                    <a:ext uri="{9D8B030D-6E8A-4147-A177-3AD203B41FA5}">
                      <a16:colId xmlns:a16="http://schemas.microsoft.com/office/drawing/2014/main" val="1276667369"/>
                    </a:ext>
                  </a:extLst>
                </a:gridCol>
                <a:gridCol w="3022500">
                  <a:extLst>
                    <a:ext uri="{9D8B030D-6E8A-4147-A177-3AD203B41FA5}">
                      <a16:colId xmlns:a16="http://schemas.microsoft.com/office/drawing/2014/main" val="2696234567"/>
                    </a:ext>
                  </a:extLst>
                </a:gridCol>
                <a:gridCol w="1342373">
                  <a:extLst>
                    <a:ext uri="{9D8B030D-6E8A-4147-A177-3AD203B41FA5}">
                      <a16:colId xmlns:a16="http://schemas.microsoft.com/office/drawing/2014/main" val="572784918"/>
                    </a:ext>
                  </a:extLst>
                </a:gridCol>
                <a:gridCol w="1847803">
                  <a:extLst>
                    <a:ext uri="{9D8B030D-6E8A-4147-A177-3AD203B41FA5}">
                      <a16:colId xmlns:a16="http://schemas.microsoft.com/office/drawing/2014/main" val="1022218981"/>
                    </a:ext>
                  </a:extLst>
                </a:gridCol>
                <a:gridCol w="1324015">
                  <a:extLst>
                    <a:ext uri="{9D8B030D-6E8A-4147-A177-3AD203B41FA5}">
                      <a16:colId xmlns:a16="http://schemas.microsoft.com/office/drawing/2014/main" val="3043218993"/>
                    </a:ext>
                  </a:extLst>
                </a:gridCol>
                <a:gridCol w="1163964">
                  <a:extLst>
                    <a:ext uri="{9D8B030D-6E8A-4147-A177-3AD203B41FA5}">
                      <a16:colId xmlns:a16="http://schemas.microsoft.com/office/drawing/2014/main" val="3483326003"/>
                    </a:ext>
                  </a:extLst>
                </a:gridCol>
                <a:gridCol w="1163964">
                  <a:extLst>
                    <a:ext uri="{9D8B030D-6E8A-4147-A177-3AD203B41FA5}">
                      <a16:colId xmlns:a16="http://schemas.microsoft.com/office/drawing/2014/main" val="2846376972"/>
                    </a:ext>
                  </a:extLst>
                </a:gridCol>
                <a:gridCol w="1357961">
                  <a:extLst>
                    <a:ext uri="{9D8B030D-6E8A-4147-A177-3AD203B41FA5}">
                      <a16:colId xmlns:a16="http://schemas.microsoft.com/office/drawing/2014/main" val="1485909674"/>
                    </a:ext>
                  </a:extLst>
                </a:gridCol>
                <a:gridCol w="1163964">
                  <a:extLst>
                    <a:ext uri="{9D8B030D-6E8A-4147-A177-3AD203B41FA5}">
                      <a16:colId xmlns:a16="http://schemas.microsoft.com/office/drawing/2014/main" val="849541439"/>
                    </a:ext>
                  </a:extLst>
                </a:gridCol>
                <a:gridCol w="1532554">
                  <a:extLst>
                    <a:ext uri="{9D8B030D-6E8A-4147-A177-3AD203B41FA5}">
                      <a16:colId xmlns:a16="http://schemas.microsoft.com/office/drawing/2014/main" val="574697712"/>
                    </a:ext>
                  </a:extLst>
                </a:gridCol>
              </a:tblGrid>
              <a:tr h="240762">
                <a:tc>
                  <a:txBody>
                    <a:bodyPr/>
                    <a:lstStyle/>
                    <a:p>
                      <a:pPr algn="ctr" fontAlgn="ctr"/>
                      <a:r>
                        <a:rPr lang="es-CO" sz="1400" b="1" i="0" u="none" strike="noStrike" dirty="0" err="1">
                          <a:solidFill>
                            <a:srgbClr val="000000"/>
                          </a:solidFill>
                          <a:effectLst/>
                          <a:latin typeface="Aptos Narrow" panose="020B0004020202020204" pitchFamily="34" charset="0"/>
                        </a:rPr>
                        <a:t>No.Contrato</a:t>
                      </a:r>
                      <a:endParaRPr lang="es-CO" sz="1400" b="1" i="0" u="none" strike="noStrike" dirty="0">
                        <a:solidFill>
                          <a:srgbClr val="000000"/>
                        </a:solidFill>
                        <a:effectLst/>
                        <a:latin typeface="Aptos Narrow" panose="020B0004020202020204" pitchFamily="34" charset="0"/>
                      </a:endParaRP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400" b="1" i="0" u="none" strike="noStrike" dirty="0">
                          <a:solidFill>
                            <a:srgbClr val="000000"/>
                          </a:solidFill>
                          <a:effectLst/>
                          <a:latin typeface="Aptos Narrow" panose="020B0004020202020204" pitchFamily="34" charset="0"/>
                        </a:rPr>
                        <a:t>Contratista</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400" b="1" i="0" u="none" strike="noStrike" dirty="0">
                          <a:solidFill>
                            <a:srgbClr val="000000"/>
                          </a:solidFill>
                          <a:effectLst/>
                          <a:latin typeface="Aptos Narrow" panose="020B0004020202020204" pitchFamily="34" charset="0"/>
                        </a:rPr>
                        <a:t>Objeto</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ES" sz="1400" b="1" i="0" u="none" strike="noStrike" dirty="0">
                          <a:solidFill>
                            <a:srgbClr val="000000"/>
                          </a:solidFill>
                          <a:effectLst/>
                          <a:latin typeface="Aptos Narrow" panose="020B0004020202020204" pitchFamily="34" charset="0"/>
                        </a:rPr>
                        <a:t>Valor total aportado por el ICPA</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400" b="1" i="0" u="none" strike="noStrike">
                          <a:solidFill>
                            <a:srgbClr val="000000"/>
                          </a:solidFill>
                          <a:effectLst/>
                          <a:latin typeface="Aptos Narrow" panose="020B0004020202020204" pitchFamily="34" charset="0"/>
                        </a:rPr>
                        <a:t>Valor aporte Contratista</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ES" sz="1400" b="1" i="0" u="none" strike="noStrike" dirty="0">
                          <a:solidFill>
                            <a:srgbClr val="000000"/>
                          </a:solidFill>
                          <a:effectLst/>
                          <a:latin typeface="Aptos Narrow" panose="020B0004020202020204" pitchFamily="34" charset="0"/>
                        </a:rPr>
                        <a:t>Valor total contrato con aportes</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400" b="1" i="0" u="none" strike="noStrike" dirty="0">
                          <a:solidFill>
                            <a:srgbClr val="000000"/>
                          </a:solidFill>
                          <a:effectLst/>
                          <a:latin typeface="Aptos Narrow" panose="020B0004020202020204" pitchFamily="34" charset="0"/>
                        </a:rPr>
                        <a:t>Fecha suscripción</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400" b="1" i="0" u="none" strike="noStrike" dirty="0">
                          <a:solidFill>
                            <a:srgbClr val="000000"/>
                          </a:solidFill>
                          <a:effectLst/>
                          <a:latin typeface="Aptos Narrow" panose="020B0004020202020204" pitchFamily="34" charset="0"/>
                        </a:rPr>
                        <a:t>Fecha inicio</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400" b="1" i="0" u="none" strike="noStrike" dirty="0">
                          <a:solidFill>
                            <a:srgbClr val="000000"/>
                          </a:solidFill>
                          <a:effectLst/>
                          <a:latin typeface="Aptos Narrow" panose="020B0004020202020204" pitchFamily="34" charset="0"/>
                        </a:rPr>
                        <a:t>Fecha terminación</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400" b="1" i="0" u="none" strike="noStrike" dirty="0">
                          <a:solidFill>
                            <a:srgbClr val="000000"/>
                          </a:solidFill>
                          <a:effectLst/>
                          <a:latin typeface="Aptos Narrow" panose="020B0004020202020204" pitchFamily="34" charset="0"/>
                        </a:rPr>
                        <a:t>Estado Contrato</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400" b="1" i="0" u="none" strike="noStrike" dirty="0">
                          <a:solidFill>
                            <a:srgbClr val="000000"/>
                          </a:solidFill>
                          <a:effectLst/>
                          <a:latin typeface="Aptos Narrow" panose="020B0004020202020204" pitchFamily="34" charset="0"/>
                        </a:rPr>
                        <a:t>Supervisión</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539784095"/>
                  </a:ext>
                </a:extLst>
              </a:tr>
              <a:tr h="288914">
                <a:tc>
                  <a:txBody>
                    <a:bodyPr/>
                    <a:lstStyle/>
                    <a:p>
                      <a:pPr algn="ctr" fontAlgn="ctr"/>
                      <a:r>
                        <a:rPr lang="es-CO" sz="1400" b="0" i="0" u="none" strike="noStrike" dirty="0">
                          <a:solidFill>
                            <a:srgbClr val="000000"/>
                          </a:solidFill>
                          <a:effectLst/>
                          <a:latin typeface="Aptos Narrow" panose="020B0004020202020204" pitchFamily="34" charset="0"/>
                        </a:rPr>
                        <a:t>C.P.S 004-2024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400" b="0" i="0" u="none" strike="noStrike">
                          <a:solidFill>
                            <a:srgbClr val="000000"/>
                          </a:solidFill>
                          <a:effectLst/>
                          <a:latin typeface="Aptos Narrow" panose="020B0004020202020204" pitchFamily="34" charset="0"/>
                        </a:rPr>
                        <a:t>CREAR IMAGEN DISEÑO WEB Y MULTIMEDIA S A S</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400" b="0" i="0" u="none" strike="noStrike" dirty="0">
                          <a:solidFill>
                            <a:srgbClr val="000000"/>
                          </a:solidFill>
                          <a:effectLst/>
                          <a:latin typeface="Aptos Narrow" panose="020B0004020202020204" pitchFamily="34" charset="0"/>
                        </a:rPr>
                        <a:t>Prestar el servicio de HOSTING, EMAIL-MARKETING para el Instituto de Cultura y Patrimonio de Antioquia</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$ 9.356.000</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$ 0</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$ 9.356.000</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7/02/2024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13/02/2024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13/03/2024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Terminado sin Liquidar</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RAUL AUGUSTO GRANADA RESTREPO</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5818106"/>
                  </a:ext>
                </a:extLst>
              </a:tr>
              <a:tr h="433373">
                <a:tc>
                  <a:txBody>
                    <a:bodyPr/>
                    <a:lstStyle/>
                    <a:p>
                      <a:pPr algn="ctr" fontAlgn="ctr"/>
                      <a:r>
                        <a:rPr lang="es-CO" sz="1400" b="0" i="0" u="none" strike="noStrike" dirty="0">
                          <a:solidFill>
                            <a:srgbClr val="000000"/>
                          </a:solidFill>
                          <a:effectLst/>
                          <a:latin typeface="Aptos Narrow" panose="020B0004020202020204" pitchFamily="34" charset="0"/>
                        </a:rPr>
                        <a:t>C.P.S 006-2024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Aptos Narrow" panose="020B0004020202020204" pitchFamily="34" charset="0"/>
                        </a:rPr>
                        <a:t>CAMILO ANDRES CHAVERRA MONSALVE</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400" b="0" i="0" u="none" strike="noStrike">
                          <a:solidFill>
                            <a:srgbClr val="000000"/>
                          </a:solidFill>
                          <a:effectLst/>
                          <a:latin typeface="Aptos Narrow" panose="020B0004020202020204" pitchFamily="34" charset="0"/>
                        </a:rPr>
                        <a:t>Prestación de servicios profesionales para el apoyo y acompañamiento jurídico a la gestión de la Dirección del Instituto de Cultura y Patrimonio de Antioquia</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$ 74.100.000</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$ 0</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$ 74.100.000</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22/02/2024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26/02/2024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26/08/2024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Terminado. No requiere liquidación</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TATIANA CORREA SÁNCHEZ</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5739994"/>
                  </a:ext>
                </a:extLst>
              </a:tr>
              <a:tr h="1011200">
                <a:tc>
                  <a:txBody>
                    <a:bodyPr/>
                    <a:lstStyle/>
                    <a:p>
                      <a:pPr algn="ctr" fontAlgn="ctr"/>
                      <a:r>
                        <a:rPr lang="es-CO" sz="1400" b="0" i="0" u="none" strike="noStrike" dirty="0">
                          <a:solidFill>
                            <a:srgbClr val="000000"/>
                          </a:solidFill>
                          <a:effectLst/>
                          <a:latin typeface="Aptos Narrow" panose="020B0004020202020204" pitchFamily="34" charset="0"/>
                        </a:rPr>
                        <a:t>C.P.S 007-2024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CLAUDIA LORENA OSORNO MOLINA</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400" b="0" i="0" u="none" strike="noStrike" dirty="0">
                          <a:solidFill>
                            <a:srgbClr val="000000"/>
                          </a:solidFill>
                          <a:effectLst/>
                          <a:latin typeface="Aptos Narrow" panose="020B0004020202020204" pitchFamily="34" charset="0"/>
                        </a:rPr>
                        <a:t>Prestar los servicios profesionales de apoyo a la gestión en los proyectos de infraestructura cultural que se vienen ejecutando en el marco del contrato suscrito con Rentan y en los municipios de Betulia y Olaya del departamento de Antioquia en aspectos técnicos, administrativos, financieros y de apoyo a la supervisión, según directrices institucionales al respecto</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Aptos Narrow" panose="020B0004020202020204" pitchFamily="34" charset="0"/>
                        </a:rPr>
                        <a:t>$ 25.579.831</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Aptos Narrow" panose="020B0004020202020204" pitchFamily="34" charset="0"/>
                        </a:rPr>
                        <a:t>$ 0</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Aptos Narrow" panose="020B0004020202020204" pitchFamily="34" charset="0"/>
                        </a:rPr>
                        <a:t>$ 25.579.831</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Aptos Narrow" panose="020B0004020202020204" pitchFamily="34" charset="0"/>
                        </a:rPr>
                        <a:t>22/02/2024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26/02/2024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26/05/2024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Terminado. No Requiere liquidación</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JUAN DAVID MEJÍA MEJÍA</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0803856"/>
                  </a:ext>
                </a:extLst>
              </a:tr>
              <a:tr h="794516">
                <a:tc>
                  <a:txBody>
                    <a:bodyPr/>
                    <a:lstStyle/>
                    <a:p>
                      <a:pPr algn="ctr" fontAlgn="ctr"/>
                      <a:r>
                        <a:rPr lang="es-CO" sz="1400" b="0" i="0" u="none" strike="noStrike" dirty="0">
                          <a:solidFill>
                            <a:srgbClr val="000000"/>
                          </a:solidFill>
                          <a:effectLst/>
                          <a:latin typeface="Aptos Narrow" panose="020B0004020202020204" pitchFamily="34" charset="0"/>
                        </a:rPr>
                        <a:t>C.P.S 008-2024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Aptos Narrow" panose="020B0004020202020204" pitchFamily="34" charset="0"/>
                        </a:rPr>
                        <a:t>OSWALDO RENE GOMEZ ROMAN</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400" b="0" i="0" u="none" strike="noStrike">
                          <a:solidFill>
                            <a:srgbClr val="000000"/>
                          </a:solidFill>
                          <a:effectLst/>
                          <a:latin typeface="Aptos Narrow" panose="020B0004020202020204" pitchFamily="34" charset="0"/>
                        </a:rPr>
                        <a:t>Prestación de servicios profesionales para brindar acompañamiento y apoyo financiero al Instituto de Cultura y Patrimonio de Antioquia, en las diferentes actividades en los procesos contractuales y contables asignados desde la Subdirección Administrativa y Financiera</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Aptos Narrow" panose="020B0004020202020204" pitchFamily="34" charset="0"/>
                        </a:rPr>
                        <a:t>$ 42.605.040</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$ 0</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$ 42.605.040</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Aptos Narrow" panose="020B0004020202020204" pitchFamily="34" charset="0"/>
                        </a:rPr>
                        <a:t>23/02/2024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Aptos Narrow" panose="020B0004020202020204" pitchFamily="34" charset="0"/>
                        </a:rPr>
                        <a:t>26/02/2024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Aptos Narrow" panose="020B0004020202020204" pitchFamily="34" charset="0"/>
                        </a:rPr>
                        <a:t>25/08/2024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Terminado. No Requiere liquidación</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JUAN PABLO CARVAJAL CHICA</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37549400"/>
                  </a:ext>
                </a:extLst>
              </a:tr>
              <a:tr h="938974">
                <a:tc>
                  <a:txBody>
                    <a:bodyPr/>
                    <a:lstStyle/>
                    <a:p>
                      <a:pPr algn="ctr" fontAlgn="ctr"/>
                      <a:r>
                        <a:rPr lang="es-CO" sz="1400" b="0" i="0" u="none" strike="noStrike" dirty="0">
                          <a:solidFill>
                            <a:srgbClr val="000000"/>
                          </a:solidFill>
                          <a:effectLst/>
                          <a:latin typeface="Aptos Narrow" panose="020B0004020202020204" pitchFamily="34" charset="0"/>
                        </a:rPr>
                        <a:t>C.P.S 009-2024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CRISTIN CAMILO MARIN CORREA</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400" b="0" i="0" u="none" strike="noStrike" dirty="0">
                          <a:solidFill>
                            <a:srgbClr val="000000"/>
                          </a:solidFill>
                          <a:effectLst/>
                          <a:latin typeface="Aptos Narrow" panose="020B0004020202020204" pitchFamily="34" charset="0"/>
                        </a:rPr>
                        <a:t>Prestar los servicios profesionales de apoyo a la gestión en los proyectos de infraestructura cultural que se vienen ejecutando en los municipios de Puerto Triunfo, Toledo y Ebéjico del departamento de Antioquia en aspectos técnicos, administrativos, financieros y de apoyo a la supervisión, según  directrices institucionales al respecto</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$ 22.302.520</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$ 0</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$ 22.302.520</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27/02/2024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28/02/2024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Aptos Narrow" panose="020B0004020202020204" pitchFamily="34" charset="0"/>
                        </a:rPr>
                        <a:t>28/05/2024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Aptos Narrow" panose="020B0004020202020204" pitchFamily="34" charset="0"/>
                        </a:rPr>
                        <a:t>Terminado. No Requiere liquidación</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Aptos Narrow" panose="020B0004020202020204" pitchFamily="34" charset="0"/>
                        </a:rPr>
                        <a:t>JUAN DAVID MEJÍA </a:t>
                      </a:r>
                      <a:r>
                        <a:rPr lang="es-CO" sz="1400" b="0" i="0" u="none" strike="noStrike" dirty="0" err="1">
                          <a:solidFill>
                            <a:srgbClr val="000000"/>
                          </a:solidFill>
                          <a:effectLst/>
                          <a:latin typeface="Aptos Narrow" panose="020B0004020202020204" pitchFamily="34" charset="0"/>
                        </a:rPr>
                        <a:t>MEJÍA</a:t>
                      </a:r>
                      <a:endParaRPr lang="es-CO" sz="1400" b="0" i="0" u="none" strike="noStrike" dirty="0">
                        <a:solidFill>
                          <a:srgbClr val="000000"/>
                        </a:solidFill>
                        <a:effectLst/>
                        <a:latin typeface="Aptos Narrow" panose="020B0004020202020204" pitchFamily="34" charset="0"/>
                      </a:endParaRP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13613658"/>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3075" y="187579"/>
            <a:ext cx="7930325" cy="612988"/>
          </a:xfrm>
          <a:prstGeom prst="rect">
            <a:avLst/>
          </a:prstGeom>
        </p:spPr>
        <p:txBody>
          <a:bodyPr vert="horz" wrap="square" lIns="0" tIns="12700" rIns="0" bIns="0" rtlCol="0">
            <a:spAutoFit/>
          </a:bodyPr>
          <a:lstStyle/>
          <a:p>
            <a:pPr marL="12700">
              <a:lnSpc>
                <a:spcPct val="100000"/>
              </a:lnSpc>
              <a:spcBef>
                <a:spcPts val="100"/>
              </a:spcBef>
              <a:tabLst>
                <a:tab pos="1126490" algn="l"/>
              </a:tabLst>
            </a:pPr>
            <a:r>
              <a:rPr sz="5850" u="sng" baseline="-2136" dirty="0">
                <a:solidFill>
                  <a:srgbClr val="00632C"/>
                </a:solidFill>
                <a:uFill>
                  <a:solidFill>
                    <a:srgbClr val="82CE00"/>
                  </a:solidFill>
                </a:uFill>
                <a:latin typeface="Times New Roman"/>
                <a:cs typeface="Times New Roman"/>
              </a:rPr>
              <a:t>	</a:t>
            </a:r>
            <a:r>
              <a:rPr sz="5850" b="1" u="sng" baseline="-2136" dirty="0">
                <a:solidFill>
                  <a:srgbClr val="00632C"/>
                </a:solidFill>
                <a:uFill>
                  <a:solidFill>
                    <a:srgbClr val="82CE00"/>
                  </a:solidFill>
                </a:uFill>
                <a:latin typeface="Trebuchet MS"/>
                <a:cs typeface="Trebuchet MS"/>
              </a:rPr>
              <a:t>2</a:t>
            </a:r>
            <a:r>
              <a:rPr sz="5850" b="1" u="none" spc="150" baseline="-2136" dirty="0">
                <a:solidFill>
                  <a:srgbClr val="00632C"/>
                </a:solidFill>
                <a:latin typeface="Trebuchet MS"/>
                <a:cs typeface="Trebuchet MS"/>
              </a:rPr>
              <a:t> </a:t>
            </a:r>
            <a:r>
              <a:rPr sz="2100" b="1" u="none" spc="55" dirty="0">
                <a:solidFill>
                  <a:srgbClr val="00632C"/>
                </a:solidFill>
                <a:latin typeface="Arial"/>
                <a:cs typeface="Arial"/>
              </a:rPr>
              <a:t>CONTRATACIÓN</a:t>
            </a:r>
            <a:r>
              <a:rPr sz="2100" b="1" u="none" spc="90" dirty="0">
                <a:solidFill>
                  <a:srgbClr val="00632C"/>
                </a:solidFill>
                <a:latin typeface="Arial"/>
                <a:cs typeface="Arial"/>
              </a:rPr>
              <a:t> </a:t>
            </a:r>
            <a:r>
              <a:rPr sz="2100" b="1" u="none" dirty="0">
                <a:solidFill>
                  <a:srgbClr val="000000"/>
                </a:solidFill>
                <a:latin typeface="Arial"/>
                <a:cs typeface="Arial"/>
              </a:rPr>
              <a:t>A</a:t>
            </a:r>
            <a:r>
              <a:rPr sz="2100" b="1" u="none" spc="145" dirty="0">
                <a:solidFill>
                  <a:srgbClr val="000000"/>
                </a:solidFill>
                <a:latin typeface="Arial"/>
                <a:cs typeface="Arial"/>
              </a:rPr>
              <a:t> </a:t>
            </a:r>
            <a:r>
              <a:rPr lang="es-CO" sz="2100" b="1" u="none" spc="145" dirty="0">
                <a:solidFill>
                  <a:srgbClr val="000000"/>
                </a:solidFill>
                <a:latin typeface="Arial"/>
                <a:cs typeface="Arial"/>
              </a:rPr>
              <a:t>NOVIEMBRE</a:t>
            </a:r>
            <a:r>
              <a:rPr sz="2100" b="1" u="none" spc="175" dirty="0">
                <a:solidFill>
                  <a:srgbClr val="000000"/>
                </a:solidFill>
                <a:latin typeface="Arial"/>
                <a:cs typeface="Arial"/>
              </a:rPr>
              <a:t> </a:t>
            </a:r>
            <a:r>
              <a:rPr sz="2100" b="1" u="none" dirty="0">
                <a:solidFill>
                  <a:srgbClr val="000000"/>
                </a:solidFill>
                <a:latin typeface="Arial"/>
                <a:cs typeface="Arial"/>
              </a:rPr>
              <a:t>3</a:t>
            </a:r>
            <a:r>
              <a:rPr lang="es-CO" sz="2100" b="1" u="none" dirty="0">
                <a:solidFill>
                  <a:srgbClr val="000000"/>
                </a:solidFill>
                <a:latin typeface="Arial"/>
                <a:cs typeface="Arial"/>
              </a:rPr>
              <a:t>0</a:t>
            </a:r>
            <a:r>
              <a:rPr sz="2100" b="1" u="none" spc="210" dirty="0">
                <a:solidFill>
                  <a:srgbClr val="000000"/>
                </a:solidFill>
                <a:latin typeface="Arial"/>
                <a:cs typeface="Arial"/>
              </a:rPr>
              <a:t> </a:t>
            </a:r>
            <a:r>
              <a:rPr sz="2100" b="1" u="none" spc="50" dirty="0">
                <a:solidFill>
                  <a:srgbClr val="000000"/>
                </a:solidFill>
                <a:latin typeface="Arial"/>
                <a:cs typeface="Arial"/>
              </a:rPr>
              <a:t>DE</a:t>
            </a:r>
            <a:r>
              <a:rPr sz="2100" b="1" u="none" spc="105" dirty="0">
                <a:solidFill>
                  <a:srgbClr val="000000"/>
                </a:solidFill>
                <a:latin typeface="Arial"/>
                <a:cs typeface="Arial"/>
              </a:rPr>
              <a:t> </a:t>
            </a:r>
            <a:r>
              <a:rPr sz="2100" b="1" u="none" spc="130" dirty="0">
                <a:solidFill>
                  <a:srgbClr val="000000"/>
                </a:solidFill>
                <a:latin typeface="Arial"/>
                <a:cs typeface="Arial"/>
              </a:rPr>
              <a:t>2024</a:t>
            </a:r>
            <a:endParaRPr sz="2100" dirty="0">
              <a:latin typeface="Arial"/>
              <a:cs typeface="Arial"/>
            </a:endParaRPr>
          </a:p>
        </p:txBody>
      </p:sp>
      <p:sp>
        <p:nvSpPr>
          <p:cNvPr id="3" name="object 3"/>
          <p:cNvSpPr txBox="1"/>
          <p:nvPr/>
        </p:nvSpPr>
        <p:spPr>
          <a:xfrm>
            <a:off x="8778355" y="298493"/>
            <a:ext cx="3417570" cy="391160"/>
          </a:xfrm>
          <a:prstGeom prst="rect">
            <a:avLst/>
          </a:prstGeom>
        </p:spPr>
        <p:txBody>
          <a:bodyPr vert="horz" wrap="square" lIns="0" tIns="12700" rIns="0" bIns="0" rtlCol="0">
            <a:spAutoFit/>
          </a:bodyPr>
          <a:lstStyle/>
          <a:p>
            <a:pPr marL="12700">
              <a:lnSpc>
                <a:spcPct val="100000"/>
              </a:lnSpc>
              <a:spcBef>
                <a:spcPts val="100"/>
              </a:spcBef>
            </a:pPr>
            <a:r>
              <a:rPr sz="2400" b="1" spc="70" dirty="0">
                <a:latin typeface="Arial"/>
                <a:cs typeface="Arial"/>
              </a:rPr>
              <a:t>Contratos</a:t>
            </a:r>
            <a:r>
              <a:rPr sz="2400" b="1" spc="95" dirty="0">
                <a:latin typeface="Arial"/>
                <a:cs typeface="Arial"/>
              </a:rPr>
              <a:t> </a:t>
            </a:r>
            <a:r>
              <a:rPr sz="2400" b="1" spc="75" dirty="0">
                <a:latin typeface="Arial"/>
                <a:cs typeface="Arial"/>
              </a:rPr>
              <a:t>terminados</a:t>
            </a:r>
            <a:endParaRPr sz="2400" dirty="0">
              <a:latin typeface="Arial"/>
              <a:cs typeface="Arial"/>
            </a:endParaRPr>
          </a:p>
        </p:txBody>
      </p:sp>
      <p:pic>
        <p:nvPicPr>
          <p:cNvPr id="4" name="object 4"/>
          <p:cNvPicPr/>
          <p:nvPr/>
        </p:nvPicPr>
        <p:blipFill>
          <a:blip r:embed="rId2" cstate="print"/>
          <a:stretch>
            <a:fillRect/>
          </a:stretch>
        </p:blipFill>
        <p:spPr>
          <a:xfrm>
            <a:off x="16383000" y="10117401"/>
            <a:ext cx="1740144" cy="87090"/>
          </a:xfrm>
          <a:prstGeom prst="rect">
            <a:avLst/>
          </a:prstGeom>
        </p:spPr>
      </p:pic>
      <p:pic>
        <p:nvPicPr>
          <p:cNvPr id="5" name="object 5"/>
          <p:cNvPicPr/>
          <p:nvPr/>
        </p:nvPicPr>
        <p:blipFill>
          <a:blip r:embed="rId3" cstate="print"/>
          <a:stretch>
            <a:fillRect/>
          </a:stretch>
        </p:blipFill>
        <p:spPr>
          <a:xfrm>
            <a:off x="15258510" y="93564"/>
            <a:ext cx="2398542" cy="865751"/>
          </a:xfrm>
          <a:prstGeom prst="rect">
            <a:avLst/>
          </a:prstGeom>
        </p:spPr>
      </p:pic>
      <p:graphicFrame>
        <p:nvGraphicFramePr>
          <p:cNvPr id="9" name="Tabla 8">
            <a:extLst>
              <a:ext uri="{FF2B5EF4-FFF2-40B4-BE49-F238E27FC236}">
                <a16:creationId xmlns:a16="http://schemas.microsoft.com/office/drawing/2014/main" id="{1EBA093A-B9C3-3D5E-4F96-68D1B18E79E4}"/>
              </a:ext>
            </a:extLst>
          </p:cNvPr>
          <p:cNvGraphicFramePr>
            <a:graphicFrameLocks noGrp="1"/>
          </p:cNvGraphicFramePr>
          <p:nvPr>
            <p:extLst>
              <p:ext uri="{D42A27DB-BD31-4B8C-83A1-F6EECF244321}">
                <p14:modId xmlns:p14="http://schemas.microsoft.com/office/powerpoint/2010/main" val="3004748735"/>
              </p:ext>
            </p:extLst>
          </p:nvPr>
        </p:nvGraphicFramePr>
        <p:xfrm>
          <a:off x="419101" y="1573308"/>
          <a:ext cx="17449798" cy="7140384"/>
        </p:xfrm>
        <a:graphic>
          <a:graphicData uri="http://schemas.openxmlformats.org/drawingml/2006/table">
            <a:tbl>
              <a:tblPr/>
              <a:tblGrid>
                <a:gridCol w="1668357">
                  <a:extLst>
                    <a:ext uri="{9D8B030D-6E8A-4147-A177-3AD203B41FA5}">
                      <a16:colId xmlns:a16="http://schemas.microsoft.com/office/drawing/2014/main" val="45912410"/>
                    </a:ext>
                  </a:extLst>
                </a:gridCol>
                <a:gridCol w="1862343">
                  <a:extLst>
                    <a:ext uri="{9D8B030D-6E8A-4147-A177-3AD203B41FA5}">
                      <a16:colId xmlns:a16="http://schemas.microsoft.com/office/drawing/2014/main" val="1276667369"/>
                    </a:ext>
                  </a:extLst>
                </a:gridCol>
                <a:gridCol w="3174900">
                  <a:extLst>
                    <a:ext uri="{9D8B030D-6E8A-4147-A177-3AD203B41FA5}">
                      <a16:colId xmlns:a16="http://schemas.microsoft.com/office/drawing/2014/main" val="2696234567"/>
                    </a:ext>
                  </a:extLst>
                </a:gridCol>
                <a:gridCol w="1189973">
                  <a:extLst>
                    <a:ext uri="{9D8B030D-6E8A-4147-A177-3AD203B41FA5}">
                      <a16:colId xmlns:a16="http://schemas.microsoft.com/office/drawing/2014/main" val="572784918"/>
                    </a:ext>
                  </a:extLst>
                </a:gridCol>
                <a:gridCol w="1847803">
                  <a:extLst>
                    <a:ext uri="{9D8B030D-6E8A-4147-A177-3AD203B41FA5}">
                      <a16:colId xmlns:a16="http://schemas.microsoft.com/office/drawing/2014/main" val="1022218981"/>
                    </a:ext>
                  </a:extLst>
                </a:gridCol>
                <a:gridCol w="1324015">
                  <a:extLst>
                    <a:ext uri="{9D8B030D-6E8A-4147-A177-3AD203B41FA5}">
                      <a16:colId xmlns:a16="http://schemas.microsoft.com/office/drawing/2014/main" val="3043218993"/>
                    </a:ext>
                  </a:extLst>
                </a:gridCol>
                <a:gridCol w="1163964">
                  <a:extLst>
                    <a:ext uri="{9D8B030D-6E8A-4147-A177-3AD203B41FA5}">
                      <a16:colId xmlns:a16="http://schemas.microsoft.com/office/drawing/2014/main" val="3483326003"/>
                    </a:ext>
                  </a:extLst>
                </a:gridCol>
                <a:gridCol w="1163964">
                  <a:extLst>
                    <a:ext uri="{9D8B030D-6E8A-4147-A177-3AD203B41FA5}">
                      <a16:colId xmlns:a16="http://schemas.microsoft.com/office/drawing/2014/main" val="2846376972"/>
                    </a:ext>
                  </a:extLst>
                </a:gridCol>
                <a:gridCol w="1357961">
                  <a:extLst>
                    <a:ext uri="{9D8B030D-6E8A-4147-A177-3AD203B41FA5}">
                      <a16:colId xmlns:a16="http://schemas.microsoft.com/office/drawing/2014/main" val="1485909674"/>
                    </a:ext>
                  </a:extLst>
                </a:gridCol>
                <a:gridCol w="1163964">
                  <a:extLst>
                    <a:ext uri="{9D8B030D-6E8A-4147-A177-3AD203B41FA5}">
                      <a16:colId xmlns:a16="http://schemas.microsoft.com/office/drawing/2014/main" val="849541439"/>
                    </a:ext>
                  </a:extLst>
                </a:gridCol>
                <a:gridCol w="1532554">
                  <a:extLst>
                    <a:ext uri="{9D8B030D-6E8A-4147-A177-3AD203B41FA5}">
                      <a16:colId xmlns:a16="http://schemas.microsoft.com/office/drawing/2014/main" val="574697712"/>
                    </a:ext>
                  </a:extLst>
                </a:gridCol>
              </a:tblGrid>
              <a:tr h="0">
                <a:tc>
                  <a:txBody>
                    <a:bodyPr/>
                    <a:lstStyle/>
                    <a:p>
                      <a:pPr algn="ctr" fontAlgn="ctr"/>
                      <a:r>
                        <a:rPr lang="es-CO" sz="1600" b="1" i="0" u="none" strike="noStrike" dirty="0" err="1">
                          <a:solidFill>
                            <a:srgbClr val="000000"/>
                          </a:solidFill>
                          <a:effectLst/>
                          <a:latin typeface="Aptos Narrow" panose="020B0004020202020204" pitchFamily="34" charset="0"/>
                        </a:rPr>
                        <a:t>No.Contrato</a:t>
                      </a:r>
                      <a:endParaRPr lang="es-CO" sz="1600" b="1" i="0" u="none" strike="noStrike" dirty="0">
                        <a:solidFill>
                          <a:srgbClr val="000000"/>
                        </a:solidFill>
                        <a:effectLst/>
                        <a:latin typeface="Aptos Narrow" panose="020B0004020202020204" pitchFamily="34" charset="0"/>
                      </a:endParaRP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600" b="1" i="0" u="none" strike="noStrike" dirty="0">
                          <a:solidFill>
                            <a:srgbClr val="000000"/>
                          </a:solidFill>
                          <a:effectLst/>
                          <a:latin typeface="Aptos Narrow" panose="020B0004020202020204" pitchFamily="34" charset="0"/>
                        </a:rPr>
                        <a:t>Contratista</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600" b="1" i="0" u="none" strike="noStrike" dirty="0">
                          <a:solidFill>
                            <a:srgbClr val="000000"/>
                          </a:solidFill>
                          <a:effectLst/>
                          <a:latin typeface="Aptos Narrow" panose="020B0004020202020204" pitchFamily="34" charset="0"/>
                        </a:rPr>
                        <a:t>Objeto</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ES" sz="1600" b="1" i="0" u="none" strike="noStrike" dirty="0">
                          <a:solidFill>
                            <a:srgbClr val="000000"/>
                          </a:solidFill>
                          <a:effectLst/>
                          <a:latin typeface="Aptos Narrow" panose="020B0004020202020204" pitchFamily="34" charset="0"/>
                        </a:rPr>
                        <a:t>Valor total aportado por el ICPA</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600" b="1" i="0" u="none" strike="noStrike">
                          <a:solidFill>
                            <a:srgbClr val="000000"/>
                          </a:solidFill>
                          <a:effectLst/>
                          <a:latin typeface="Aptos Narrow" panose="020B0004020202020204" pitchFamily="34" charset="0"/>
                        </a:rPr>
                        <a:t>Valor aporte Contratista</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ES" sz="1600" b="1" i="0" u="none" strike="noStrike" dirty="0">
                          <a:solidFill>
                            <a:srgbClr val="000000"/>
                          </a:solidFill>
                          <a:effectLst/>
                          <a:latin typeface="Aptos Narrow" panose="020B0004020202020204" pitchFamily="34" charset="0"/>
                        </a:rPr>
                        <a:t>Valor total contrato con aportes</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600" b="1" i="0" u="none" strike="noStrike" dirty="0">
                          <a:solidFill>
                            <a:srgbClr val="000000"/>
                          </a:solidFill>
                          <a:effectLst/>
                          <a:latin typeface="Aptos Narrow" panose="020B0004020202020204" pitchFamily="34" charset="0"/>
                        </a:rPr>
                        <a:t>Fecha suscripción</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600" b="1" i="0" u="none" strike="noStrike" dirty="0">
                          <a:solidFill>
                            <a:srgbClr val="000000"/>
                          </a:solidFill>
                          <a:effectLst/>
                          <a:latin typeface="Aptos Narrow" panose="020B0004020202020204" pitchFamily="34" charset="0"/>
                        </a:rPr>
                        <a:t>Fecha inicio</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600" b="1" i="0" u="none" strike="noStrike" dirty="0">
                          <a:solidFill>
                            <a:srgbClr val="000000"/>
                          </a:solidFill>
                          <a:effectLst/>
                          <a:latin typeface="Aptos Narrow" panose="020B0004020202020204" pitchFamily="34" charset="0"/>
                        </a:rPr>
                        <a:t>Fecha terminación</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600" b="1" i="0" u="none" strike="noStrike" dirty="0">
                          <a:solidFill>
                            <a:srgbClr val="000000"/>
                          </a:solidFill>
                          <a:effectLst/>
                          <a:latin typeface="Aptos Narrow" panose="020B0004020202020204" pitchFamily="34" charset="0"/>
                        </a:rPr>
                        <a:t>Estado Contrato</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600" b="1" i="0" u="none" strike="noStrike" dirty="0">
                          <a:solidFill>
                            <a:srgbClr val="000000"/>
                          </a:solidFill>
                          <a:effectLst/>
                          <a:latin typeface="Aptos Narrow" panose="020B0004020202020204" pitchFamily="34" charset="0"/>
                        </a:rPr>
                        <a:t>Supervisión</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539784095"/>
                  </a:ext>
                </a:extLst>
              </a:tr>
              <a:tr h="794516">
                <a:tc>
                  <a:txBody>
                    <a:bodyPr/>
                    <a:lstStyle/>
                    <a:p>
                      <a:pPr algn="ctr" fontAlgn="ctr"/>
                      <a:r>
                        <a:rPr lang="es-CO" sz="1400" b="0" i="0" u="none" strike="noStrike" dirty="0">
                          <a:solidFill>
                            <a:srgbClr val="000000"/>
                          </a:solidFill>
                          <a:effectLst/>
                          <a:latin typeface="Aptos Narrow" panose="020B0004020202020204" pitchFamily="34" charset="0"/>
                        </a:rPr>
                        <a:t>C.P.S 010-2024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LINA MARCELA MARTINEZ CAMACHO</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400" b="0" i="0" u="none" strike="noStrike">
                          <a:solidFill>
                            <a:srgbClr val="000000"/>
                          </a:solidFill>
                          <a:effectLst/>
                          <a:latin typeface="Aptos Narrow" panose="020B0004020202020204" pitchFamily="34" charset="0"/>
                        </a:rPr>
                        <a:t>Prestar los servicios profesionales a la Dirección General del Instituto de Cultura y Patrimonio de Antioquia apoyando a la gestión de proyectos, planeación, análisis, implementación, articulación y acompañamiento a los procesos misionales del Instituto de Cultura y Patrimonio de Antioquia</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Aptos Narrow" panose="020B0004020202020204" pitchFamily="34" charset="0"/>
                        </a:rPr>
                        <a:t>$ 65.268.906</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Aptos Narrow" panose="020B0004020202020204" pitchFamily="34" charset="0"/>
                        </a:rPr>
                        <a:t>$ 0</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$ 65.268.906</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Aptos Narrow" panose="020B0004020202020204" pitchFamily="34" charset="0"/>
                        </a:rPr>
                        <a:t>1/03/2024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04/03/2024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4/09/2024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Terminado. No Requiere liquidación</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Aptos Narrow" panose="020B0004020202020204" pitchFamily="34" charset="0"/>
                        </a:rPr>
                        <a:t>TATIANA CORREA SÁNCHEZ</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0216075"/>
                  </a:ext>
                </a:extLst>
              </a:tr>
              <a:tr h="866744">
                <a:tc>
                  <a:txBody>
                    <a:bodyPr/>
                    <a:lstStyle/>
                    <a:p>
                      <a:pPr algn="ctr" fontAlgn="ctr"/>
                      <a:r>
                        <a:rPr lang="es-CO" sz="1400" b="0" i="0" u="none" strike="noStrike" dirty="0">
                          <a:solidFill>
                            <a:srgbClr val="000000"/>
                          </a:solidFill>
                          <a:effectLst/>
                          <a:latin typeface="Aptos Narrow" panose="020B0004020202020204" pitchFamily="34" charset="0"/>
                        </a:rPr>
                        <a:t>C.P.S 011-2024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JORGE LUIS LEON ALVAREZ</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400" b="0" i="0" u="none" strike="noStrike">
                          <a:solidFill>
                            <a:srgbClr val="000000"/>
                          </a:solidFill>
                          <a:effectLst/>
                          <a:latin typeface="Aptos Narrow" panose="020B0004020202020204" pitchFamily="34" charset="0"/>
                        </a:rPr>
                        <a:t>Prestar los servicios profesionales para el mejoramiento del Sistema de Información de la Cultura y el Patrimonio de Antioquia (SICPA) del Instituto de Cultura y Patrimonio de Antioquia mediante la migración de 4 módulos con sus respectivos submódulos, la estructuración de convocatorias y el soporte técnico de dicha la plataforma</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$ 19.663.866</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$ 0</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$ 19.663.866</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1/03/2024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Aptos Narrow" panose="020B0004020202020204" pitchFamily="34" charset="0"/>
                        </a:rPr>
                        <a:t>06/03/2024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Aptos Narrow" panose="020B0004020202020204" pitchFamily="34" charset="0"/>
                        </a:rPr>
                        <a:t>6/06/2024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Aptos Narrow" panose="020B0004020202020204" pitchFamily="34" charset="0"/>
                        </a:rPr>
                        <a:t>Terminado. No Requiere liquidación</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MARIA ELENA SALDARRIAGA GOMEZ</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6898386"/>
                  </a:ext>
                </a:extLst>
              </a:tr>
              <a:tr h="433373">
                <a:tc>
                  <a:txBody>
                    <a:bodyPr/>
                    <a:lstStyle/>
                    <a:p>
                      <a:pPr algn="ctr" fontAlgn="ctr"/>
                      <a:r>
                        <a:rPr lang="es-CO" sz="1400" b="0" i="0" u="none" strike="noStrike" dirty="0">
                          <a:solidFill>
                            <a:srgbClr val="000000"/>
                          </a:solidFill>
                          <a:effectLst/>
                          <a:latin typeface="Aptos Narrow" panose="020B0004020202020204" pitchFamily="34" charset="0"/>
                        </a:rPr>
                        <a:t>ORDEN DE COMPRA 125326-2024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UNIÓN TEMPORAL AUTSOURCING GIAF</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400" b="0" i="0" u="none" strike="noStrike">
                          <a:solidFill>
                            <a:srgbClr val="000000"/>
                          </a:solidFill>
                          <a:effectLst/>
                          <a:latin typeface="Aptos Narrow" panose="020B0004020202020204" pitchFamily="34" charset="0"/>
                        </a:rPr>
                        <a:t>Prestación del Servicio Integral de Aseo y Cafetería en las instalaciones del Instituto de Cultura y Patrimonio de Antioquia, a través del Acuerdo Marco No. CCE – 126 – 2023</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$ 281.316.499</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$ 0</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$ 281.316.499</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29/02/2024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01/04/2024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30/11/2024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Terminado sin Liquidar</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Aptos Narrow" panose="020B0004020202020204" pitchFamily="34" charset="0"/>
                        </a:rPr>
                        <a:t>OLGA LUZ GIRALDO GOEZ</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25491270"/>
                  </a:ext>
                </a:extLst>
              </a:tr>
              <a:tr h="505601">
                <a:tc>
                  <a:txBody>
                    <a:bodyPr/>
                    <a:lstStyle/>
                    <a:p>
                      <a:pPr algn="ctr" fontAlgn="ctr"/>
                      <a:r>
                        <a:rPr lang="es-CO" sz="1400" b="0" i="0" u="none" strike="noStrike" dirty="0">
                          <a:solidFill>
                            <a:srgbClr val="000000"/>
                          </a:solidFill>
                          <a:effectLst/>
                          <a:latin typeface="Aptos Narrow" panose="020B0004020202020204" pitchFamily="34" charset="0"/>
                        </a:rPr>
                        <a:t>C.P.S. 017-2024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ANA MARIA CORDOBA VILLA</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400" b="0" i="0" u="none" strike="noStrike">
                          <a:solidFill>
                            <a:srgbClr val="000000"/>
                          </a:solidFill>
                          <a:effectLst/>
                          <a:latin typeface="Aptos Narrow" panose="020B0004020202020204" pitchFamily="34" charset="0"/>
                        </a:rPr>
                        <a:t>Prestación de servicios profesionales de abogado para apoyar la gestión de la Subdirección Administrativa y Financiera del Instituto de Cultura y Patrimonio de Antioquia</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$ 39.327.732</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$ 0</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$ 39.327.732</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21/03/2024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02/04/2024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02/10/2024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400" b="0" i="0" u="none" strike="noStrike">
                          <a:solidFill>
                            <a:srgbClr val="000000"/>
                          </a:solidFill>
                          <a:effectLst/>
                          <a:latin typeface="Aptos Narrow" panose="020B0004020202020204" pitchFamily="34" charset="0"/>
                        </a:rPr>
                        <a:t>Terminado por mutuo acuerdo el  01 de agosto de 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Aptos Narrow" panose="020B0004020202020204" pitchFamily="34" charset="0"/>
                        </a:rPr>
                        <a:t>TATIANA CORREA SÁNCHEZ</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87810463"/>
                  </a:ext>
                </a:extLst>
              </a:tr>
              <a:tr h="361143">
                <a:tc>
                  <a:txBody>
                    <a:bodyPr/>
                    <a:lstStyle/>
                    <a:p>
                      <a:pPr algn="ctr" fontAlgn="ctr"/>
                      <a:r>
                        <a:rPr lang="es-CO" sz="1400" b="0" i="0" u="none" strike="noStrike" dirty="0">
                          <a:solidFill>
                            <a:srgbClr val="000000"/>
                          </a:solidFill>
                          <a:effectLst/>
                          <a:latin typeface="Aptos Narrow" panose="020B0004020202020204" pitchFamily="34" charset="0"/>
                        </a:rPr>
                        <a:t>C.I 018 - 2024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MUNICIPIO DE MARINILLA</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400" b="0" i="0" u="none" strike="noStrike">
                          <a:solidFill>
                            <a:srgbClr val="000000"/>
                          </a:solidFill>
                          <a:effectLst/>
                          <a:latin typeface="Aptos Narrow" panose="020B0004020202020204" pitchFamily="34" charset="0"/>
                        </a:rPr>
                        <a:t>Cooperar con el municipio de Marinilla con el fin de llevar a cabo la realización del evento “47° Festival de Música Religiosa 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$ 10.000.000</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$ 54.000.000</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$ 64.000.000</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22/03/2024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22/04/2024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22/04/2024</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Terminado. Sin liquidar</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Aptos Narrow" panose="020B0004020202020204" pitchFamily="34" charset="0"/>
                        </a:rPr>
                        <a:t>OSCAR MARIO ARISMENDY DÍAZ</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17428129"/>
                  </a:ext>
                </a:extLst>
              </a:tr>
            </a:tbl>
          </a:graphicData>
        </a:graphic>
      </p:graphicFrame>
    </p:spTree>
    <p:extLst>
      <p:ext uri="{BB962C8B-B14F-4D97-AF65-F5344CB8AC3E}">
        <p14:creationId xmlns:p14="http://schemas.microsoft.com/office/powerpoint/2010/main" val="30674427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2346" y="190500"/>
            <a:ext cx="8023454" cy="612988"/>
          </a:xfrm>
          <a:prstGeom prst="rect">
            <a:avLst/>
          </a:prstGeom>
        </p:spPr>
        <p:txBody>
          <a:bodyPr vert="horz" wrap="square" lIns="0" tIns="12700" rIns="0" bIns="0" rtlCol="0">
            <a:spAutoFit/>
          </a:bodyPr>
          <a:lstStyle/>
          <a:p>
            <a:pPr marL="12700">
              <a:lnSpc>
                <a:spcPct val="100000"/>
              </a:lnSpc>
              <a:spcBef>
                <a:spcPts val="100"/>
              </a:spcBef>
              <a:tabLst>
                <a:tab pos="1126490" algn="l"/>
              </a:tabLst>
            </a:pPr>
            <a:r>
              <a:rPr sz="5850" u="sng" baseline="-2136" dirty="0">
                <a:solidFill>
                  <a:srgbClr val="00632C"/>
                </a:solidFill>
                <a:uFill>
                  <a:solidFill>
                    <a:srgbClr val="82CE00"/>
                  </a:solidFill>
                </a:uFill>
                <a:latin typeface="Times New Roman"/>
                <a:cs typeface="Times New Roman"/>
              </a:rPr>
              <a:t>	</a:t>
            </a:r>
            <a:r>
              <a:rPr sz="5850" b="1" u="sng" baseline="-2136" dirty="0">
                <a:solidFill>
                  <a:srgbClr val="00632C"/>
                </a:solidFill>
                <a:uFill>
                  <a:solidFill>
                    <a:srgbClr val="82CE00"/>
                  </a:solidFill>
                </a:uFill>
                <a:latin typeface="Trebuchet MS"/>
                <a:cs typeface="Trebuchet MS"/>
              </a:rPr>
              <a:t>2</a:t>
            </a:r>
            <a:r>
              <a:rPr sz="5850" b="1" u="none" spc="157" baseline="-2136" dirty="0">
                <a:solidFill>
                  <a:srgbClr val="00632C"/>
                </a:solidFill>
                <a:latin typeface="Trebuchet MS"/>
                <a:cs typeface="Trebuchet MS"/>
              </a:rPr>
              <a:t> </a:t>
            </a:r>
            <a:r>
              <a:rPr sz="2100" b="1" u="none" spc="55" dirty="0">
                <a:solidFill>
                  <a:srgbClr val="00632C"/>
                </a:solidFill>
                <a:latin typeface="Arial"/>
                <a:cs typeface="Arial"/>
              </a:rPr>
              <a:t>CONTRATACIÓN</a:t>
            </a:r>
            <a:r>
              <a:rPr sz="2100" b="1" u="none" spc="90" dirty="0">
                <a:solidFill>
                  <a:srgbClr val="00632C"/>
                </a:solidFill>
                <a:latin typeface="Arial"/>
                <a:cs typeface="Arial"/>
              </a:rPr>
              <a:t> </a:t>
            </a:r>
            <a:r>
              <a:rPr sz="2100" b="1" u="none" dirty="0">
                <a:solidFill>
                  <a:srgbClr val="000000"/>
                </a:solidFill>
                <a:latin typeface="Arial"/>
                <a:cs typeface="Arial"/>
              </a:rPr>
              <a:t>A</a:t>
            </a:r>
            <a:r>
              <a:rPr sz="2100" b="1" u="none" spc="145" dirty="0">
                <a:solidFill>
                  <a:srgbClr val="000000"/>
                </a:solidFill>
                <a:latin typeface="Arial"/>
                <a:cs typeface="Arial"/>
              </a:rPr>
              <a:t> </a:t>
            </a:r>
            <a:r>
              <a:rPr lang="es-CO" sz="2100" b="1" u="none" spc="145" dirty="0">
                <a:solidFill>
                  <a:srgbClr val="000000"/>
                </a:solidFill>
                <a:latin typeface="Arial"/>
                <a:cs typeface="Arial"/>
              </a:rPr>
              <a:t>NOVIEMBRE</a:t>
            </a:r>
            <a:r>
              <a:rPr sz="2100" b="1" u="none" spc="175" dirty="0">
                <a:solidFill>
                  <a:srgbClr val="000000"/>
                </a:solidFill>
                <a:latin typeface="Arial"/>
                <a:cs typeface="Arial"/>
              </a:rPr>
              <a:t> </a:t>
            </a:r>
            <a:r>
              <a:rPr sz="2100" b="1" u="none" dirty="0">
                <a:solidFill>
                  <a:srgbClr val="000000"/>
                </a:solidFill>
                <a:latin typeface="Arial"/>
                <a:cs typeface="Arial"/>
              </a:rPr>
              <a:t>3</a:t>
            </a:r>
            <a:r>
              <a:rPr lang="es-CO" sz="2100" b="1" u="none" dirty="0">
                <a:solidFill>
                  <a:srgbClr val="000000"/>
                </a:solidFill>
                <a:latin typeface="Arial"/>
                <a:cs typeface="Arial"/>
              </a:rPr>
              <a:t>0</a:t>
            </a:r>
            <a:r>
              <a:rPr sz="2100" b="1" u="none" spc="210" dirty="0">
                <a:solidFill>
                  <a:srgbClr val="000000"/>
                </a:solidFill>
                <a:latin typeface="Arial"/>
                <a:cs typeface="Arial"/>
              </a:rPr>
              <a:t> </a:t>
            </a:r>
            <a:r>
              <a:rPr sz="2100" b="1" u="none" spc="50" dirty="0">
                <a:solidFill>
                  <a:srgbClr val="000000"/>
                </a:solidFill>
                <a:latin typeface="Arial"/>
                <a:cs typeface="Arial"/>
              </a:rPr>
              <a:t>DE</a:t>
            </a:r>
            <a:r>
              <a:rPr sz="2100" b="1" u="none" spc="105" dirty="0">
                <a:solidFill>
                  <a:srgbClr val="000000"/>
                </a:solidFill>
                <a:latin typeface="Arial"/>
                <a:cs typeface="Arial"/>
              </a:rPr>
              <a:t> </a:t>
            </a:r>
            <a:r>
              <a:rPr sz="2100" b="1" u="none" spc="130" dirty="0">
                <a:solidFill>
                  <a:srgbClr val="000000"/>
                </a:solidFill>
                <a:latin typeface="Arial"/>
                <a:cs typeface="Arial"/>
              </a:rPr>
              <a:t>2024</a:t>
            </a:r>
            <a:endParaRPr sz="2100" dirty="0">
              <a:latin typeface="Arial"/>
              <a:cs typeface="Arial"/>
            </a:endParaRPr>
          </a:p>
        </p:txBody>
      </p:sp>
      <p:sp>
        <p:nvSpPr>
          <p:cNvPr id="3" name="object 3"/>
          <p:cNvSpPr txBox="1"/>
          <p:nvPr/>
        </p:nvSpPr>
        <p:spPr>
          <a:xfrm>
            <a:off x="8991600" y="266700"/>
            <a:ext cx="3417570" cy="391160"/>
          </a:xfrm>
          <a:prstGeom prst="rect">
            <a:avLst/>
          </a:prstGeom>
        </p:spPr>
        <p:txBody>
          <a:bodyPr vert="horz" wrap="square" lIns="0" tIns="12700" rIns="0" bIns="0" rtlCol="0">
            <a:spAutoFit/>
          </a:bodyPr>
          <a:lstStyle/>
          <a:p>
            <a:pPr marL="12700">
              <a:lnSpc>
                <a:spcPct val="100000"/>
              </a:lnSpc>
              <a:spcBef>
                <a:spcPts val="100"/>
              </a:spcBef>
            </a:pPr>
            <a:r>
              <a:rPr sz="2400" b="1" spc="70" dirty="0">
                <a:latin typeface="Arial"/>
                <a:cs typeface="Arial"/>
              </a:rPr>
              <a:t>Contratos</a:t>
            </a:r>
            <a:r>
              <a:rPr sz="2400" b="1" spc="95" dirty="0">
                <a:latin typeface="Arial"/>
                <a:cs typeface="Arial"/>
              </a:rPr>
              <a:t> </a:t>
            </a:r>
            <a:r>
              <a:rPr sz="2400" b="1" spc="75" dirty="0">
                <a:latin typeface="Arial"/>
                <a:cs typeface="Arial"/>
              </a:rPr>
              <a:t>terminados</a:t>
            </a:r>
            <a:endParaRPr sz="2400" dirty="0">
              <a:latin typeface="Arial"/>
              <a:cs typeface="Arial"/>
            </a:endParaRPr>
          </a:p>
        </p:txBody>
      </p:sp>
      <p:pic>
        <p:nvPicPr>
          <p:cNvPr id="4" name="object 4"/>
          <p:cNvPicPr/>
          <p:nvPr/>
        </p:nvPicPr>
        <p:blipFill>
          <a:blip r:embed="rId2" cstate="print"/>
          <a:stretch>
            <a:fillRect/>
          </a:stretch>
        </p:blipFill>
        <p:spPr>
          <a:xfrm>
            <a:off x="16383000" y="9887817"/>
            <a:ext cx="1740144" cy="87177"/>
          </a:xfrm>
          <a:prstGeom prst="rect">
            <a:avLst/>
          </a:prstGeom>
        </p:spPr>
      </p:pic>
      <p:pic>
        <p:nvPicPr>
          <p:cNvPr id="5" name="object 5"/>
          <p:cNvPicPr/>
          <p:nvPr/>
        </p:nvPicPr>
        <p:blipFill>
          <a:blip r:embed="rId3" cstate="print"/>
          <a:stretch>
            <a:fillRect/>
          </a:stretch>
        </p:blipFill>
        <p:spPr>
          <a:xfrm>
            <a:off x="15482157" y="110665"/>
            <a:ext cx="2398542" cy="864969"/>
          </a:xfrm>
          <a:prstGeom prst="rect">
            <a:avLst/>
          </a:prstGeom>
        </p:spPr>
      </p:pic>
      <p:pic>
        <p:nvPicPr>
          <p:cNvPr id="7" name="object 7"/>
          <p:cNvPicPr/>
          <p:nvPr/>
        </p:nvPicPr>
        <p:blipFill>
          <a:blip r:embed="rId2" cstate="print"/>
          <a:stretch>
            <a:fillRect/>
          </a:stretch>
        </p:blipFill>
        <p:spPr>
          <a:xfrm>
            <a:off x="14325600" y="9887817"/>
            <a:ext cx="1740144" cy="87177"/>
          </a:xfrm>
          <a:prstGeom prst="rect">
            <a:avLst/>
          </a:prstGeom>
        </p:spPr>
      </p:pic>
      <p:graphicFrame>
        <p:nvGraphicFramePr>
          <p:cNvPr id="8" name="Tabla 7">
            <a:extLst>
              <a:ext uri="{FF2B5EF4-FFF2-40B4-BE49-F238E27FC236}">
                <a16:creationId xmlns:a16="http://schemas.microsoft.com/office/drawing/2014/main" id="{3FF81F4C-BAE2-911A-1A79-D1696CD1B7A6}"/>
              </a:ext>
            </a:extLst>
          </p:cNvPr>
          <p:cNvGraphicFramePr>
            <a:graphicFrameLocks noGrp="1"/>
          </p:cNvGraphicFramePr>
          <p:nvPr>
            <p:extLst>
              <p:ext uri="{D42A27DB-BD31-4B8C-83A1-F6EECF244321}">
                <p14:modId xmlns:p14="http://schemas.microsoft.com/office/powerpoint/2010/main" val="728192537"/>
              </p:ext>
            </p:extLst>
          </p:nvPr>
        </p:nvGraphicFramePr>
        <p:xfrm>
          <a:off x="282346" y="1000086"/>
          <a:ext cx="17642809" cy="8755500"/>
        </p:xfrm>
        <a:graphic>
          <a:graphicData uri="http://schemas.openxmlformats.org/drawingml/2006/table">
            <a:tbl>
              <a:tblPr/>
              <a:tblGrid>
                <a:gridCol w="1686806">
                  <a:extLst>
                    <a:ext uri="{9D8B030D-6E8A-4147-A177-3AD203B41FA5}">
                      <a16:colId xmlns:a16="http://schemas.microsoft.com/office/drawing/2014/main" val="1176991226"/>
                    </a:ext>
                  </a:extLst>
                </a:gridCol>
                <a:gridCol w="1383648">
                  <a:extLst>
                    <a:ext uri="{9D8B030D-6E8A-4147-A177-3AD203B41FA5}">
                      <a16:colId xmlns:a16="http://schemas.microsoft.com/office/drawing/2014/main" val="2765897583"/>
                    </a:ext>
                  </a:extLst>
                </a:gridCol>
                <a:gridCol w="3886200">
                  <a:extLst>
                    <a:ext uri="{9D8B030D-6E8A-4147-A177-3AD203B41FA5}">
                      <a16:colId xmlns:a16="http://schemas.microsoft.com/office/drawing/2014/main" val="2591841740"/>
                    </a:ext>
                  </a:extLst>
                </a:gridCol>
                <a:gridCol w="990600">
                  <a:extLst>
                    <a:ext uri="{9D8B030D-6E8A-4147-A177-3AD203B41FA5}">
                      <a16:colId xmlns:a16="http://schemas.microsoft.com/office/drawing/2014/main" val="1691398879"/>
                    </a:ext>
                  </a:extLst>
                </a:gridCol>
                <a:gridCol w="1447800">
                  <a:extLst>
                    <a:ext uri="{9D8B030D-6E8A-4147-A177-3AD203B41FA5}">
                      <a16:colId xmlns:a16="http://schemas.microsoft.com/office/drawing/2014/main" val="332563869"/>
                    </a:ext>
                  </a:extLst>
                </a:gridCol>
                <a:gridCol w="1371600">
                  <a:extLst>
                    <a:ext uri="{9D8B030D-6E8A-4147-A177-3AD203B41FA5}">
                      <a16:colId xmlns:a16="http://schemas.microsoft.com/office/drawing/2014/main" val="666219814"/>
                    </a:ext>
                  </a:extLst>
                </a:gridCol>
                <a:gridCol w="1295400">
                  <a:extLst>
                    <a:ext uri="{9D8B030D-6E8A-4147-A177-3AD203B41FA5}">
                      <a16:colId xmlns:a16="http://schemas.microsoft.com/office/drawing/2014/main" val="602774659"/>
                    </a:ext>
                  </a:extLst>
                </a:gridCol>
                <a:gridCol w="1143000">
                  <a:extLst>
                    <a:ext uri="{9D8B030D-6E8A-4147-A177-3AD203B41FA5}">
                      <a16:colId xmlns:a16="http://schemas.microsoft.com/office/drawing/2014/main" val="4256760888"/>
                    </a:ext>
                  </a:extLst>
                </a:gridCol>
                <a:gridCol w="1295400">
                  <a:extLst>
                    <a:ext uri="{9D8B030D-6E8A-4147-A177-3AD203B41FA5}">
                      <a16:colId xmlns:a16="http://schemas.microsoft.com/office/drawing/2014/main" val="2474261613"/>
                    </a:ext>
                  </a:extLst>
                </a:gridCol>
                <a:gridCol w="1219200">
                  <a:extLst>
                    <a:ext uri="{9D8B030D-6E8A-4147-A177-3AD203B41FA5}">
                      <a16:colId xmlns:a16="http://schemas.microsoft.com/office/drawing/2014/main" val="3018479083"/>
                    </a:ext>
                  </a:extLst>
                </a:gridCol>
                <a:gridCol w="1923155">
                  <a:extLst>
                    <a:ext uri="{9D8B030D-6E8A-4147-A177-3AD203B41FA5}">
                      <a16:colId xmlns:a16="http://schemas.microsoft.com/office/drawing/2014/main" val="3942488030"/>
                    </a:ext>
                  </a:extLst>
                </a:gridCol>
              </a:tblGrid>
              <a:tr h="407490">
                <a:tc>
                  <a:txBody>
                    <a:bodyPr/>
                    <a:lstStyle/>
                    <a:p>
                      <a:pPr algn="ctr" fontAlgn="ctr"/>
                      <a:r>
                        <a:rPr lang="es-CO" sz="1400" b="1" i="0" u="none" strike="noStrike" dirty="0" err="1">
                          <a:solidFill>
                            <a:srgbClr val="000000"/>
                          </a:solidFill>
                          <a:effectLst/>
                          <a:latin typeface="Aptos Narrow" panose="020B0004020202020204" pitchFamily="34" charset="0"/>
                        </a:rPr>
                        <a:t>No.Contrato</a:t>
                      </a:r>
                      <a:endParaRPr lang="es-CO" sz="1400" b="1" i="0" u="none" strike="noStrike" dirty="0">
                        <a:solidFill>
                          <a:srgbClr val="000000"/>
                        </a:solidFill>
                        <a:effectLst/>
                        <a:latin typeface="Aptos Narrow" panose="020B0004020202020204" pitchFamily="34" charset="0"/>
                      </a:endParaRP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s-CO" sz="1400" b="1" i="0" u="none" strike="noStrike" dirty="0">
                          <a:solidFill>
                            <a:srgbClr val="000000"/>
                          </a:solidFill>
                          <a:effectLst/>
                          <a:latin typeface="Aptos Narrow" panose="020B0004020202020204" pitchFamily="34" charset="0"/>
                        </a:rPr>
                        <a:t>Contratista</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s-CO" sz="1400" b="1" i="0" u="none" strike="noStrike" dirty="0">
                          <a:solidFill>
                            <a:srgbClr val="000000"/>
                          </a:solidFill>
                          <a:effectLst/>
                          <a:latin typeface="Aptos Narrow" panose="020B0004020202020204" pitchFamily="34" charset="0"/>
                        </a:rPr>
                        <a:t>Objeto</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s-ES" sz="1400" b="1" i="0" u="none" strike="noStrike" dirty="0">
                          <a:solidFill>
                            <a:srgbClr val="000000"/>
                          </a:solidFill>
                          <a:effectLst/>
                          <a:latin typeface="Aptos Narrow" panose="020B0004020202020204" pitchFamily="34" charset="0"/>
                        </a:rPr>
                        <a:t>Valor total aportado por el ICPA</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s-CO" sz="1400" b="1" i="0" u="none" strike="noStrike">
                          <a:solidFill>
                            <a:srgbClr val="000000"/>
                          </a:solidFill>
                          <a:effectLst/>
                          <a:latin typeface="Aptos Narrow" panose="020B0004020202020204" pitchFamily="34" charset="0"/>
                        </a:rPr>
                        <a:t>Valor aporte Contratista</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s-ES" sz="1400" b="1" i="0" u="none" strike="noStrike" dirty="0">
                          <a:solidFill>
                            <a:srgbClr val="000000"/>
                          </a:solidFill>
                          <a:effectLst/>
                          <a:latin typeface="Aptos Narrow" panose="020B0004020202020204" pitchFamily="34" charset="0"/>
                        </a:rPr>
                        <a:t>Valor total contrato con aportes</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s-CO" sz="1400" b="1" i="0" u="none" strike="noStrike" dirty="0">
                          <a:solidFill>
                            <a:srgbClr val="000000"/>
                          </a:solidFill>
                          <a:effectLst/>
                          <a:latin typeface="Aptos Narrow" panose="020B0004020202020204" pitchFamily="34" charset="0"/>
                        </a:rPr>
                        <a:t>Fecha suscripción</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s-CO" sz="1400" b="1" i="0" u="none" strike="noStrike" dirty="0">
                          <a:solidFill>
                            <a:srgbClr val="000000"/>
                          </a:solidFill>
                          <a:effectLst/>
                          <a:latin typeface="Aptos Narrow" panose="020B0004020202020204" pitchFamily="34" charset="0"/>
                        </a:rPr>
                        <a:t>Fecha inicio</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s-CO" sz="1400" b="1" i="0" u="none" strike="noStrike" dirty="0">
                          <a:solidFill>
                            <a:srgbClr val="000000"/>
                          </a:solidFill>
                          <a:effectLst/>
                          <a:latin typeface="Aptos Narrow" panose="020B0004020202020204" pitchFamily="34" charset="0"/>
                        </a:rPr>
                        <a:t>Fecha terminación</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s-CO" sz="1400" b="1" i="0" u="none" strike="noStrike" dirty="0">
                          <a:solidFill>
                            <a:srgbClr val="000000"/>
                          </a:solidFill>
                          <a:effectLst/>
                          <a:latin typeface="Aptos Narrow" panose="020B0004020202020204" pitchFamily="34" charset="0"/>
                        </a:rPr>
                        <a:t>Estado Contrato</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s-CO" sz="1400" b="1" i="0" u="none" strike="noStrike" dirty="0">
                          <a:solidFill>
                            <a:srgbClr val="000000"/>
                          </a:solidFill>
                          <a:effectLst/>
                          <a:latin typeface="Aptos Narrow" panose="020B0004020202020204" pitchFamily="34" charset="0"/>
                        </a:rPr>
                        <a:t>Supervisión</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274791437"/>
                  </a:ext>
                </a:extLst>
              </a:tr>
              <a:tr h="407490">
                <a:tc>
                  <a:txBody>
                    <a:bodyPr/>
                    <a:lstStyle/>
                    <a:p>
                      <a:pPr algn="ctr" fontAlgn="ctr"/>
                      <a:r>
                        <a:rPr lang="es-CO" sz="1400" b="0" i="0" u="none" strike="noStrike" dirty="0">
                          <a:solidFill>
                            <a:srgbClr val="000000"/>
                          </a:solidFill>
                          <a:effectLst/>
                          <a:latin typeface="Aptos Narrow" panose="020B0004020202020204" pitchFamily="34" charset="0"/>
                        </a:rPr>
                        <a:t>C.P.S 020-2024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JUAN CARLOS HOYOS CASTRO</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400" b="0" i="0" u="none" strike="noStrike">
                          <a:solidFill>
                            <a:srgbClr val="000000"/>
                          </a:solidFill>
                          <a:effectLst/>
                          <a:latin typeface="Aptos Narrow" panose="020B0004020202020204" pitchFamily="34" charset="0"/>
                        </a:rPr>
                        <a:t> Prestación de servicios de apoyo a la gestión con conocimientos técnicos en sistemas para apoyar al área de Comunicaciones en las actividades derivadas de desarrollo y la ejecución de una estrategia de marketing digital para el Instituto de Cultura y Patrimonio de Antioquia.</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$ 31.200.000</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$ 0</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$ 31.200.000</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10/04/2024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17/04/2024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17/10/2024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Terminado. No requiere liiquidación</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MARIANA PARRA ESCOBAR</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6907426"/>
                  </a:ext>
                </a:extLst>
              </a:tr>
              <a:tr h="325992">
                <a:tc>
                  <a:txBody>
                    <a:bodyPr/>
                    <a:lstStyle/>
                    <a:p>
                      <a:pPr algn="ctr" fontAlgn="ctr"/>
                      <a:r>
                        <a:rPr lang="en-US" sz="1400" b="0" i="0" u="none" strike="noStrike" dirty="0">
                          <a:solidFill>
                            <a:srgbClr val="000000"/>
                          </a:solidFill>
                          <a:effectLst/>
                          <a:latin typeface="Aptos Narrow" panose="020B0004020202020204" pitchFamily="34" charset="0"/>
                        </a:rPr>
                        <a:t>C.P.S.A 023-2024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DIEGO ALBERTO LÓPEZ GONZALEZ </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400" b="0" i="0" u="none" strike="noStrike">
                          <a:solidFill>
                            <a:srgbClr val="000000"/>
                          </a:solidFill>
                          <a:effectLst/>
                          <a:latin typeface="Aptos Narrow" panose="020B0004020202020204" pitchFamily="34" charset="0"/>
                        </a:rPr>
                        <a:t>“Realizar muestra de Trova Antioqueña como parte del género repentista en la Celebración del Día del Idioma – Conmemoración de la muerte de Miguel de Cervantes Saavedra en Bogotá el 23 de abril de 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$ 6.960.000</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$ 0</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$ 6.960.000</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19/04/2024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22/04/2024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06/05/2024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Terminado. Sin liquidar</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JHON FREDY GRANADOS MAEÍN</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8430418"/>
                  </a:ext>
                </a:extLst>
              </a:tr>
              <a:tr h="488987">
                <a:tc>
                  <a:txBody>
                    <a:bodyPr/>
                    <a:lstStyle/>
                    <a:p>
                      <a:pPr algn="ctr" fontAlgn="ctr"/>
                      <a:r>
                        <a:rPr lang="es-CO" sz="1400" b="0" i="0" u="none" strike="noStrike" dirty="0">
                          <a:solidFill>
                            <a:srgbClr val="000000"/>
                          </a:solidFill>
                          <a:effectLst/>
                          <a:latin typeface="Aptos Narrow" panose="020B0004020202020204" pitchFamily="34" charset="0"/>
                        </a:rPr>
                        <a:t>C.P.S. 026-2024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JUAN CARLOS ARROYAVE</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400" b="0" i="0" u="none" strike="noStrike">
                          <a:solidFill>
                            <a:srgbClr val="000000"/>
                          </a:solidFill>
                          <a:effectLst/>
                          <a:latin typeface="Aptos Narrow" panose="020B0004020202020204" pitchFamily="34" charset="0"/>
                        </a:rPr>
                        <a:t>Realizar los diseños del vestuario dancístico folclórico para dotar 14 municipios, en el marco del proyecto “FORTALECIMIENTO DE PROCESOS ARTÍSTICOS Y CULTURALES EN MUNICIPIOS DEL DEPARTAMENTO DE ANTIOQUIA” BPIN 2023003050020, financiado con recursos del Sistema General de Regalías.</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$ 16.392.024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$ 0</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$ 16.392.024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20/05/2024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23/05/2024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07/07/2024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Terminado. Sin liquidar</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DIANA CRISTINA GALLEGO</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9897056"/>
                  </a:ext>
                </a:extLst>
              </a:tr>
              <a:tr h="611236">
                <a:tc>
                  <a:txBody>
                    <a:bodyPr/>
                    <a:lstStyle/>
                    <a:p>
                      <a:pPr algn="ctr" fontAlgn="ctr"/>
                      <a:r>
                        <a:rPr lang="en-US" sz="1400" b="0" i="0" u="none" strike="noStrike" dirty="0">
                          <a:solidFill>
                            <a:srgbClr val="000000"/>
                          </a:solidFill>
                          <a:effectLst/>
                          <a:latin typeface="Aptos Narrow" panose="020B0004020202020204" pitchFamily="34" charset="0"/>
                        </a:rPr>
                        <a:t>C.P.S.P 029-2024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CLAUDIA LORENA OSORNO MOLINA</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400" b="0" i="0" u="none" strike="noStrike" dirty="0">
                          <a:solidFill>
                            <a:srgbClr val="000000"/>
                          </a:solidFill>
                          <a:effectLst/>
                          <a:latin typeface="Aptos Narrow" panose="020B0004020202020204" pitchFamily="34" charset="0"/>
                        </a:rPr>
                        <a:t>Prestar los servicios profesionales mediante el apoyo a la gestión de supervisión en aspectos técnicos, administrativos, financieros, contables en el marco del convenio suscrito con el municipio de Betulia (Antioquia), y respecto a la gestión para liquidación de convenios terminados relacionados con temas de infraestructura cultural, según directrices institucionales al respecto</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$ 51.159.662</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$ 0</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$ 51.159.662</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5/06/2024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06/06/2024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06/12/2024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400" b="0" i="0" u="none" strike="noStrike">
                          <a:solidFill>
                            <a:srgbClr val="000000"/>
                          </a:solidFill>
                          <a:effectLst/>
                          <a:latin typeface="Aptos Narrow" panose="020B0004020202020204" pitchFamily="34" charset="0"/>
                        </a:rPr>
                        <a:t>Terminado por mutuo acuerdo el  23 de julio de 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JUAN FELIPE GOMEZ FRANCO</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2137076"/>
                  </a:ext>
                </a:extLst>
              </a:tr>
              <a:tr h="529737">
                <a:tc>
                  <a:txBody>
                    <a:bodyPr/>
                    <a:lstStyle/>
                    <a:p>
                      <a:pPr algn="ctr" fontAlgn="ctr"/>
                      <a:r>
                        <a:rPr lang="es-CO" sz="1400" b="0" i="0" u="none" strike="noStrike" dirty="0">
                          <a:solidFill>
                            <a:srgbClr val="000000"/>
                          </a:solidFill>
                          <a:effectLst/>
                          <a:latin typeface="Aptos Narrow" panose="020B0004020202020204" pitchFamily="34" charset="0"/>
                        </a:rPr>
                        <a:t>C.P.S 030-2024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CRISTIN CAMILO MARIN CORREA</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400" b="0" i="0" u="none" strike="noStrike">
                          <a:solidFill>
                            <a:srgbClr val="000000"/>
                          </a:solidFill>
                          <a:effectLst/>
                          <a:latin typeface="Aptos Narrow" panose="020B0004020202020204" pitchFamily="34" charset="0"/>
                        </a:rPr>
                        <a:t>Prestar los servicios profesionales para el apoyo a la gestión en los proyectos de infraestructura cultural suscritos por el Instituto de Cultura y Patrimonio de Antioquia, en aspectos técnicos, administrativos, financieros y contables, además de los procesos de liquidación de los convenios interadministrativos finalizados que le sean asignados</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$ 44.605.040</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$ 0</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$ 44.605.040</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5/06/2024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06/06/2024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06/12/2024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Teminado por Mutuo acuerdo</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JUAN FELIPE GOMEZ FRANCO</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2182859"/>
                  </a:ext>
                </a:extLst>
              </a:tr>
              <a:tr h="488987">
                <a:tc>
                  <a:txBody>
                    <a:bodyPr/>
                    <a:lstStyle/>
                    <a:p>
                      <a:pPr algn="ctr" fontAlgn="ctr"/>
                      <a:r>
                        <a:rPr lang="es-CO" sz="1400" b="0" i="0" u="none" strike="noStrike" dirty="0">
                          <a:solidFill>
                            <a:srgbClr val="000000"/>
                          </a:solidFill>
                          <a:effectLst/>
                          <a:latin typeface="Aptos Narrow" panose="020B0004020202020204" pitchFamily="34" charset="0"/>
                        </a:rPr>
                        <a:t>C.P.S 048-2024 </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400" b="0" i="0" u="none" strike="noStrike">
                          <a:solidFill>
                            <a:srgbClr val="000000"/>
                          </a:solidFill>
                          <a:effectLst/>
                          <a:latin typeface="Aptos Narrow" panose="020B0004020202020204" pitchFamily="34" charset="0"/>
                        </a:rPr>
                        <a:t> INSTITUTO COLOMBIANO DE NORMAS TÉCNICAS Y CERTIFICACIÓN ICONTEC</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400" b="0" i="0" u="none" strike="noStrike">
                          <a:solidFill>
                            <a:srgbClr val="000000"/>
                          </a:solidFill>
                          <a:effectLst/>
                          <a:latin typeface="Aptos Narrow" panose="020B0004020202020204" pitchFamily="34" charset="0"/>
                        </a:rPr>
                        <a:t> Prestación de servicios para la realización de la auditoría externa de seguimiento a los procesos del sistema de gestión de la calidad del Instituto de Cultura y Patrimonio de Antioquia, de acuerdo con los parámetros establecidos en la Norma técnica ISO 9001: 2015 ICONTEC</a:t>
                      </a:r>
                      <a:br>
                        <a:rPr lang="es-ES" sz="1400" b="0" i="0" u="none" strike="noStrike">
                          <a:solidFill>
                            <a:srgbClr val="000000"/>
                          </a:solidFill>
                          <a:effectLst/>
                          <a:latin typeface="Aptos Narrow" panose="020B0004020202020204" pitchFamily="34" charset="0"/>
                        </a:rPr>
                      </a:br>
                      <a:endParaRPr lang="es-ES" sz="1400" b="0" i="0" u="none" strike="noStrike">
                        <a:solidFill>
                          <a:srgbClr val="000000"/>
                        </a:solidFill>
                        <a:effectLst/>
                        <a:latin typeface="Aptos Narrow" panose="020B0004020202020204" pitchFamily="34" charset="0"/>
                      </a:endParaRP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$ 6.254.640</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$ 0</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Aptos Narrow" panose="020B0004020202020204" pitchFamily="34" charset="0"/>
                        </a:rPr>
                        <a:t>$ 6.254.640</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27/08/2024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30/08/2024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30/09/2024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Terminado. Sin liquidar</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Aptos Narrow" panose="020B0004020202020204" pitchFamily="34" charset="0"/>
                        </a:rPr>
                        <a:t>CARLOS ALBERTO RESTREPO ECHAVARRÍA</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46195436"/>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36572"/>
            <a:ext cx="18288000" cy="10250805"/>
            <a:chOff x="0" y="36572"/>
            <a:chExt cx="18288000" cy="10250805"/>
          </a:xfrm>
        </p:grpSpPr>
        <p:pic>
          <p:nvPicPr>
            <p:cNvPr id="3" name="object 3"/>
            <p:cNvPicPr/>
            <p:nvPr/>
          </p:nvPicPr>
          <p:blipFill>
            <a:blip r:embed="rId2" cstate="print"/>
            <a:stretch>
              <a:fillRect/>
            </a:stretch>
          </p:blipFill>
          <p:spPr>
            <a:xfrm>
              <a:off x="0" y="36572"/>
              <a:ext cx="18287999" cy="10250420"/>
            </a:xfrm>
            <a:prstGeom prst="rect">
              <a:avLst/>
            </a:prstGeom>
          </p:spPr>
        </p:pic>
        <p:sp>
          <p:nvSpPr>
            <p:cNvPr id="4" name="object 4"/>
            <p:cNvSpPr/>
            <p:nvPr/>
          </p:nvSpPr>
          <p:spPr>
            <a:xfrm>
              <a:off x="8668766" y="4668646"/>
              <a:ext cx="2794635" cy="4665980"/>
            </a:xfrm>
            <a:custGeom>
              <a:avLst/>
              <a:gdLst/>
              <a:ahLst/>
              <a:cxnLst/>
              <a:rect l="l" t="t" r="r" b="b"/>
              <a:pathLst>
                <a:path w="2794634" h="4665980">
                  <a:moveTo>
                    <a:pt x="47625" y="0"/>
                  </a:moveTo>
                  <a:lnTo>
                    <a:pt x="0" y="0"/>
                  </a:lnTo>
                  <a:lnTo>
                    <a:pt x="0" y="4665853"/>
                  </a:lnTo>
                  <a:lnTo>
                    <a:pt x="47625" y="4665853"/>
                  </a:lnTo>
                  <a:lnTo>
                    <a:pt x="47625" y="0"/>
                  </a:lnTo>
                  <a:close/>
                </a:path>
                <a:path w="2794634" h="4665980">
                  <a:moveTo>
                    <a:pt x="2794381" y="28575"/>
                  </a:moveTo>
                  <a:lnTo>
                    <a:pt x="2746756" y="28575"/>
                  </a:lnTo>
                  <a:lnTo>
                    <a:pt x="2746756" y="4665853"/>
                  </a:lnTo>
                  <a:lnTo>
                    <a:pt x="2794381" y="4665853"/>
                  </a:lnTo>
                  <a:lnTo>
                    <a:pt x="2794381" y="28575"/>
                  </a:lnTo>
                  <a:close/>
                </a:path>
              </a:pathLst>
            </a:custGeom>
            <a:solidFill>
              <a:srgbClr val="009245"/>
            </a:solidFill>
          </p:spPr>
          <p:txBody>
            <a:bodyPr wrap="square" lIns="0" tIns="0" rIns="0" bIns="0" rtlCol="0"/>
            <a:lstStyle/>
            <a:p>
              <a:endParaRPr/>
            </a:p>
          </p:txBody>
        </p:sp>
        <p:pic>
          <p:nvPicPr>
            <p:cNvPr id="5" name="object 5"/>
            <p:cNvPicPr/>
            <p:nvPr/>
          </p:nvPicPr>
          <p:blipFill>
            <a:blip r:embed="rId3" cstate="print"/>
            <a:stretch>
              <a:fillRect/>
            </a:stretch>
          </p:blipFill>
          <p:spPr>
            <a:xfrm>
              <a:off x="12512039" y="4812791"/>
              <a:ext cx="1557528" cy="1557527"/>
            </a:xfrm>
            <a:prstGeom prst="rect">
              <a:avLst/>
            </a:prstGeom>
          </p:spPr>
        </p:pic>
        <p:pic>
          <p:nvPicPr>
            <p:cNvPr id="6" name="object 6"/>
            <p:cNvPicPr/>
            <p:nvPr/>
          </p:nvPicPr>
          <p:blipFill>
            <a:blip r:embed="rId4" cstate="print"/>
            <a:stretch>
              <a:fillRect/>
            </a:stretch>
          </p:blipFill>
          <p:spPr>
            <a:xfrm>
              <a:off x="896112" y="4837176"/>
              <a:ext cx="1807464" cy="1405127"/>
            </a:xfrm>
            <a:prstGeom prst="rect">
              <a:avLst/>
            </a:prstGeom>
          </p:spPr>
        </p:pic>
        <p:pic>
          <p:nvPicPr>
            <p:cNvPr id="7" name="object 7"/>
            <p:cNvPicPr/>
            <p:nvPr/>
          </p:nvPicPr>
          <p:blipFill>
            <a:blip r:embed="rId5" cstate="print"/>
            <a:stretch>
              <a:fillRect/>
            </a:stretch>
          </p:blipFill>
          <p:spPr>
            <a:xfrm>
              <a:off x="7045325" y="8924668"/>
              <a:ext cx="3669284" cy="1362328"/>
            </a:xfrm>
            <a:prstGeom prst="rect">
              <a:avLst/>
            </a:prstGeom>
          </p:spPr>
        </p:pic>
        <p:pic>
          <p:nvPicPr>
            <p:cNvPr id="8" name="object 8"/>
            <p:cNvPicPr/>
            <p:nvPr/>
          </p:nvPicPr>
          <p:blipFill>
            <a:blip r:embed="rId6" cstate="print"/>
            <a:stretch>
              <a:fillRect/>
            </a:stretch>
          </p:blipFill>
          <p:spPr>
            <a:xfrm>
              <a:off x="748639" y="371855"/>
              <a:ext cx="17021048" cy="3974592"/>
            </a:xfrm>
            <a:prstGeom prst="rect">
              <a:avLst/>
            </a:prstGeom>
          </p:spPr>
        </p:pic>
        <p:sp>
          <p:nvSpPr>
            <p:cNvPr id="9" name="object 9"/>
            <p:cNvSpPr/>
            <p:nvPr/>
          </p:nvSpPr>
          <p:spPr>
            <a:xfrm>
              <a:off x="3086734" y="4686299"/>
              <a:ext cx="47625" cy="4648200"/>
            </a:xfrm>
            <a:custGeom>
              <a:avLst/>
              <a:gdLst/>
              <a:ahLst/>
              <a:cxnLst/>
              <a:rect l="l" t="t" r="r" b="b"/>
              <a:pathLst>
                <a:path w="47625" h="4648200">
                  <a:moveTo>
                    <a:pt x="47625" y="0"/>
                  </a:moveTo>
                  <a:lnTo>
                    <a:pt x="0" y="0"/>
                  </a:lnTo>
                  <a:lnTo>
                    <a:pt x="0" y="4648200"/>
                  </a:lnTo>
                  <a:lnTo>
                    <a:pt x="47625" y="4648200"/>
                  </a:lnTo>
                  <a:lnTo>
                    <a:pt x="47625" y="0"/>
                  </a:lnTo>
                  <a:close/>
                </a:path>
              </a:pathLst>
            </a:custGeom>
            <a:solidFill>
              <a:srgbClr val="009245"/>
            </a:solidFill>
          </p:spPr>
          <p:txBody>
            <a:bodyPr wrap="square" lIns="0" tIns="0" rIns="0" bIns="0" rtlCol="0"/>
            <a:lstStyle/>
            <a:p>
              <a:endParaRPr/>
            </a:p>
          </p:txBody>
        </p:sp>
        <p:pic>
          <p:nvPicPr>
            <p:cNvPr id="10" name="object 10"/>
            <p:cNvPicPr/>
            <p:nvPr/>
          </p:nvPicPr>
          <p:blipFill>
            <a:blip r:embed="rId7" cstate="print"/>
            <a:stretch>
              <a:fillRect/>
            </a:stretch>
          </p:blipFill>
          <p:spPr>
            <a:xfrm>
              <a:off x="3864863" y="4760976"/>
              <a:ext cx="1517903" cy="1557527"/>
            </a:xfrm>
            <a:prstGeom prst="rect">
              <a:avLst/>
            </a:prstGeom>
          </p:spPr>
        </p:pic>
      </p:grpSp>
      <p:sp>
        <p:nvSpPr>
          <p:cNvPr id="11" name="object 11"/>
          <p:cNvSpPr txBox="1"/>
          <p:nvPr/>
        </p:nvSpPr>
        <p:spPr>
          <a:xfrm>
            <a:off x="8923146" y="6553301"/>
            <a:ext cx="2341245" cy="1289050"/>
          </a:xfrm>
          <a:prstGeom prst="rect">
            <a:avLst/>
          </a:prstGeom>
        </p:spPr>
        <p:txBody>
          <a:bodyPr vert="horz" wrap="square" lIns="0" tIns="12065" rIns="0" bIns="0" rtlCol="0">
            <a:spAutoFit/>
          </a:bodyPr>
          <a:lstStyle/>
          <a:p>
            <a:pPr marL="508000" marR="5080" indent="-495300">
              <a:lnSpc>
                <a:spcPct val="117000"/>
              </a:lnSpc>
              <a:spcBef>
                <a:spcPts val="95"/>
              </a:spcBef>
            </a:pPr>
            <a:r>
              <a:rPr sz="2300" b="1" dirty="0">
                <a:solidFill>
                  <a:srgbClr val="221F1F"/>
                </a:solidFill>
                <a:latin typeface="Verdana"/>
                <a:cs typeface="Verdana"/>
              </a:rPr>
              <a:t>Impactos</a:t>
            </a:r>
            <a:r>
              <a:rPr sz="2300" b="1" spc="375" dirty="0">
                <a:solidFill>
                  <a:srgbClr val="221F1F"/>
                </a:solidFill>
                <a:latin typeface="Verdana"/>
                <a:cs typeface="Verdana"/>
              </a:rPr>
              <a:t> </a:t>
            </a:r>
            <a:r>
              <a:rPr sz="2300" b="1" dirty="0">
                <a:solidFill>
                  <a:srgbClr val="221F1F"/>
                </a:solidFill>
                <a:latin typeface="Verdana"/>
                <a:cs typeface="Verdana"/>
              </a:rPr>
              <a:t>a</a:t>
            </a:r>
            <a:r>
              <a:rPr sz="2300" b="1" spc="180" dirty="0">
                <a:solidFill>
                  <a:srgbClr val="221F1F"/>
                </a:solidFill>
                <a:latin typeface="Verdana"/>
                <a:cs typeface="Verdana"/>
              </a:rPr>
              <a:t> </a:t>
            </a:r>
            <a:r>
              <a:rPr sz="2300" b="1" spc="-25" dirty="0">
                <a:solidFill>
                  <a:srgbClr val="221F1F"/>
                </a:solidFill>
                <a:latin typeface="Verdana"/>
                <a:cs typeface="Verdana"/>
              </a:rPr>
              <a:t>la </a:t>
            </a:r>
            <a:r>
              <a:rPr sz="2300" b="1" spc="65" dirty="0">
                <a:solidFill>
                  <a:srgbClr val="221F1F"/>
                </a:solidFill>
                <a:latin typeface="Verdana"/>
                <a:cs typeface="Verdana"/>
              </a:rPr>
              <a:t>Gestión</a:t>
            </a:r>
            <a:endParaRPr sz="2300">
              <a:latin typeface="Verdana"/>
              <a:cs typeface="Verdana"/>
            </a:endParaRPr>
          </a:p>
          <a:p>
            <a:pPr marL="91440">
              <a:lnSpc>
                <a:spcPct val="100000"/>
              </a:lnSpc>
              <a:spcBef>
                <a:spcPts val="735"/>
              </a:spcBef>
            </a:pPr>
            <a:r>
              <a:rPr sz="2300" b="1" spc="50" dirty="0">
                <a:solidFill>
                  <a:srgbClr val="221F1F"/>
                </a:solidFill>
                <a:latin typeface="Verdana"/>
                <a:cs typeface="Verdana"/>
              </a:rPr>
              <a:t>Logros</a:t>
            </a:r>
            <a:r>
              <a:rPr sz="2300" b="1" spc="375" dirty="0">
                <a:solidFill>
                  <a:srgbClr val="221F1F"/>
                </a:solidFill>
                <a:latin typeface="Verdana"/>
                <a:cs typeface="Verdana"/>
              </a:rPr>
              <a:t> </a:t>
            </a:r>
            <a:r>
              <a:rPr sz="2300" b="1" spc="30" dirty="0">
                <a:solidFill>
                  <a:srgbClr val="221F1F"/>
                </a:solidFill>
                <a:latin typeface="Verdana"/>
                <a:cs typeface="Verdana"/>
              </a:rPr>
              <a:t>2024</a:t>
            </a:r>
            <a:endParaRPr sz="2300">
              <a:latin typeface="Verdana"/>
              <a:cs typeface="Verdana"/>
            </a:endParaRPr>
          </a:p>
        </p:txBody>
      </p:sp>
      <p:sp>
        <p:nvSpPr>
          <p:cNvPr id="12" name="object 12"/>
          <p:cNvSpPr txBox="1"/>
          <p:nvPr/>
        </p:nvSpPr>
        <p:spPr>
          <a:xfrm>
            <a:off x="12163806" y="6554572"/>
            <a:ext cx="2268220" cy="839469"/>
          </a:xfrm>
          <a:prstGeom prst="rect">
            <a:avLst/>
          </a:prstGeom>
        </p:spPr>
        <p:txBody>
          <a:bodyPr vert="horz" wrap="square" lIns="0" tIns="12065" rIns="0" bIns="0" rtlCol="0">
            <a:spAutoFit/>
          </a:bodyPr>
          <a:lstStyle/>
          <a:p>
            <a:pPr marL="702945" marR="5080" indent="-690880">
              <a:lnSpc>
                <a:spcPct val="116100"/>
              </a:lnSpc>
              <a:spcBef>
                <a:spcPts val="95"/>
              </a:spcBef>
            </a:pPr>
            <a:r>
              <a:rPr sz="2300" b="1" spc="60" dirty="0">
                <a:solidFill>
                  <a:srgbClr val="221F1F"/>
                </a:solidFill>
                <a:latin typeface="Verdana"/>
                <a:cs typeface="Verdana"/>
              </a:rPr>
              <a:t>Retos</a:t>
            </a:r>
            <a:r>
              <a:rPr sz="2300" b="1" spc="150" dirty="0">
                <a:solidFill>
                  <a:srgbClr val="221F1F"/>
                </a:solidFill>
                <a:latin typeface="Verdana"/>
                <a:cs typeface="Verdana"/>
              </a:rPr>
              <a:t> </a:t>
            </a:r>
            <a:r>
              <a:rPr sz="2300" b="1" dirty="0">
                <a:solidFill>
                  <a:srgbClr val="221F1F"/>
                </a:solidFill>
                <a:latin typeface="Verdana"/>
                <a:cs typeface="Verdana"/>
              </a:rPr>
              <a:t>para</a:t>
            </a:r>
            <a:r>
              <a:rPr sz="2300" b="1" spc="5" dirty="0">
                <a:solidFill>
                  <a:srgbClr val="221F1F"/>
                </a:solidFill>
                <a:latin typeface="Verdana"/>
                <a:cs typeface="Verdana"/>
              </a:rPr>
              <a:t> </a:t>
            </a:r>
            <a:r>
              <a:rPr sz="2300" b="1" spc="25" dirty="0">
                <a:solidFill>
                  <a:srgbClr val="221F1F"/>
                </a:solidFill>
                <a:latin typeface="Verdana"/>
                <a:cs typeface="Verdana"/>
              </a:rPr>
              <a:t>el </a:t>
            </a:r>
            <a:r>
              <a:rPr sz="2300" b="1" spc="-20" dirty="0">
                <a:solidFill>
                  <a:srgbClr val="221F1F"/>
                </a:solidFill>
                <a:latin typeface="Verdana"/>
                <a:cs typeface="Verdana"/>
              </a:rPr>
              <a:t>2025</a:t>
            </a:r>
            <a:endParaRPr sz="2300">
              <a:latin typeface="Verdana"/>
              <a:cs typeface="Verdana"/>
            </a:endParaRPr>
          </a:p>
        </p:txBody>
      </p:sp>
      <p:sp>
        <p:nvSpPr>
          <p:cNvPr id="13" name="object 13"/>
          <p:cNvSpPr txBox="1"/>
          <p:nvPr/>
        </p:nvSpPr>
        <p:spPr>
          <a:xfrm>
            <a:off x="15244063" y="6574002"/>
            <a:ext cx="2398395" cy="839469"/>
          </a:xfrm>
          <a:prstGeom prst="rect">
            <a:avLst/>
          </a:prstGeom>
        </p:spPr>
        <p:txBody>
          <a:bodyPr vert="horz" wrap="square" lIns="0" tIns="12065" rIns="0" bIns="0" rtlCol="0">
            <a:spAutoFit/>
          </a:bodyPr>
          <a:lstStyle/>
          <a:p>
            <a:pPr marL="12700" marR="5080" indent="114300">
              <a:lnSpc>
                <a:spcPct val="116100"/>
              </a:lnSpc>
              <a:spcBef>
                <a:spcPts val="95"/>
              </a:spcBef>
            </a:pPr>
            <a:r>
              <a:rPr sz="2300" b="1" spc="120" dirty="0">
                <a:solidFill>
                  <a:srgbClr val="221F1F"/>
                </a:solidFill>
                <a:latin typeface="Verdana"/>
                <a:cs typeface="Verdana"/>
              </a:rPr>
              <a:t>Acciones</a:t>
            </a:r>
            <a:r>
              <a:rPr sz="2300" b="1" spc="380" dirty="0">
                <a:solidFill>
                  <a:srgbClr val="221F1F"/>
                </a:solidFill>
                <a:latin typeface="Verdana"/>
                <a:cs typeface="Verdana"/>
              </a:rPr>
              <a:t> </a:t>
            </a:r>
            <a:r>
              <a:rPr sz="2300" b="1" spc="-25" dirty="0">
                <a:solidFill>
                  <a:srgbClr val="221F1F"/>
                </a:solidFill>
                <a:latin typeface="Verdana"/>
                <a:cs typeface="Verdana"/>
              </a:rPr>
              <a:t>de </a:t>
            </a:r>
            <a:r>
              <a:rPr sz="2300" b="1" spc="45" dirty="0">
                <a:solidFill>
                  <a:srgbClr val="221F1F"/>
                </a:solidFill>
                <a:latin typeface="Verdana"/>
                <a:cs typeface="Verdana"/>
              </a:rPr>
              <a:t>Mejoramiento</a:t>
            </a:r>
            <a:endParaRPr sz="2300">
              <a:latin typeface="Verdana"/>
              <a:cs typeface="Verdana"/>
            </a:endParaRPr>
          </a:p>
        </p:txBody>
      </p:sp>
      <p:sp>
        <p:nvSpPr>
          <p:cNvPr id="14" name="object 14"/>
          <p:cNvSpPr txBox="1">
            <a:spLocks noGrp="1"/>
          </p:cNvSpPr>
          <p:nvPr>
            <p:ph type="title"/>
          </p:nvPr>
        </p:nvSpPr>
        <p:spPr>
          <a:xfrm>
            <a:off x="748639" y="374522"/>
            <a:ext cx="17021175" cy="3970654"/>
          </a:xfrm>
          <a:prstGeom prst="rect">
            <a:avLst/>
          </a:prstGeom>
          <a:solidFill>
            <a:srgbClr val="1C5639">
              <a:alpha val="35685"/>
            </a:srgbClr>
          </a:solidFill>
        </p:spPr>
        <p:txBody>
          <a:bodyPr vert="horz" wrap="square" lIns="0" tIns="1153795" rIns="0" bIns="0" rtlCol="0">
            <a:spAutoFit/>
          </a:bodyPr>
          <a:lstStyle/>
          <a:p>
            <a:pPr marL="1504315">
              <a:lnSpc>
                <a:spcPct val="100000"/>
              </a:lnSpc>
              <a:spcBef>
                <a:spcPts val="9085"/>
              </a:spcBef>
              <a:tabLst>
                <a:tab pos="5663565" algn="l"/>
                <a:tab pos="7588250" algn="l"/>
              </a:tabLst>
            </a:pPr>
            <a:r>
              <a:rPr sz="8300" spc="635" dirty="0"/>
              <a:t>T</a:t>
            </a:r>
            <a:r>
              <a:rPr sz="8300" spc="620" dirty="0"/>
              <a:t>A</a:t>
            </a:r>
            <a:r>
              <a:rPr sz="8300" spc="625" dirty="0"/>
              <a:t>BL</a:t>
            </a:r>
            <a:r>
              <a:rPr sz="8300" spc="-10" dirty="0"/>
              <a:t>A</a:t>
            </a:r>
            <a:r>
              <a:rPr sz="8300" dirty="0"/>
              <a:t>	</a:t>
            </a:r>
            <a:r>
              <a:rPr sz="8300" spc="175" dirty="0"/>
              <a:t>DE</a:t>
            </a:r>
            <a:r>
              <a:rPr sz="8300" dirty="0"/>
              <a:t>	</a:t>
            </a:r>
            <a:r>
              <a:rPr sz="8300" spc="670" dirty="0"/>
              <a:t>CO</a:t>
            </a:r>
            <a:r>
              <a:rPr sz="8300" spc="660" dirty="0"/>
              <a:t>N</a:t>
            </a:r>
            <a:r>
              <a:rPr sz="8300" spc="675" dirty="0"/>
              <a:t>T</a:t>
            </a:r>
            <a:r>
              <a:rPr sz="8300" spc="665" dirty="0"/>
              <a:t>E</a:t>
            </a:r>
            <a:r>
              <a:rPr sz="8300" spc="660" dirty="0"/>
              <a:t>NID</a:t>
            </a:r>
            <a:r>
              <a:rPr sz="8300" spc="670" dirty="0"/>
              <a:t>O</a:t>
            </a:r>
            <a:r>
              <a:rPr sz="8300" spc="-20" dirty="0"/>
              <a:t>:</a:t>
            </a:r>
            <a:endParaRPr sz="8300"/>
          </a:p>
        </p:txBody>
      </p:sp>
      <p:sp>
        <p:nvSpPr>
          <p:cNvPr id="15" name="object 15"/>
          <p:cNvSpPr txBox="1"/>
          <p:nvPr/>
        </p:nvSpPr>
        <p:spPr>
          <a:xfrm>
            <a:off x="873353" y="6565493"/>
            <a:ext cx="1865630" cy="1289050"/>
          </a:xfrm>
          <a:prstGeom prst="rect">
            <a:avLst/>
          </a:prstGeom>
        </p:spPr>
        <p:txBody>
          <a:bodyPr vert="horz" wrap="square" lIns="0" tIns="12065" rIns="0" bIns="0" rtlCol="0">
            <a:spAutoFit/>
          </a:bodyPr>
          <a:lstStyle/>
          <a:p>
            <a:pPr marL="271780" marR="5080" indent="-259079">
              <a:lnSpc>
                <a:spcPct val="117000"/>
              </a:lnSpc>
              <a:spcBef>
                <a:spcPts val="95"/>
              </a:spcBef>
            </a:pPr>
            <a:r>
              <a:rPr sz="2300" b="1" dirty="0">
                <a:solidFill>
                  <a:srgbClr val="221F1F"/>
                </a:solidFill>
                <a:latin typeface="Verdana"/>
                <a:cs typeface="Verdana"/>
              </a:rPr>
              <a:t>Informe</a:t>
            </a:r>
            <a:r>
              <a:rPr sz="2300" b="1" spc="-60" dirty="0">
                <a:solidFill>
                  <a:srgbClr val="221F1F"/>
                </a:solidFill>
                <a:latin typeface="Verdana"/>
                <a:cs typeface="Verdana"/>
              </a:rPr>
              <a:t> </a:t>
            </a:r>
            <a:r>
              <a:rPr sz="2300" b="1" spc="-25" dirty="0">
                <a:solidFill>
                  <a:srgbClr val="221F1F"/>
                </a:solidFill>
                <a:latin typeface="Verdana"/>
                <a:cs typeface="Verdana"/>
              </a:rPr>
              <a:t>de </a:t>
            </a:r>
            <a:r>
              <a:rPr sz="2300" b="1" spc="65" dirty="0">
                <a:solidFill>
                  <a:srgbClr val="221F1F"/>
                </a:solidFill>
                <a:latin typeface="Verdana"/>
                <a:cs typeface="Verdana"/>
              </a:rPr>
              <a:t>Gestión</a:t>
            </a:r>
            <a:endParaRPr sz="2300">
              <a:latin typeface="Verdana"/>
              <a:cs typeface="Verdana"/>
            </a:endParaRPr>
          </a:p>
          <a:p>
            <a:pPr marL="45720">
              <a:lnSpc>
                <a:spcPct val="100000"/>
              </a:lnSpc>
              <a:spcBef>
                <a:spcPts val="735"/>
              </a:spcBef>
            </a:pPr>
            <a:r>
              <a:rPr sz="2300" b="1" spc="40" dirty="0">
                <a:solidFill>
                  <a:srgbClr val="221F1F"/>
                </a:solidFill>
                <a:latin typeface="Verdana"/>
                <a:cs typeface="Verdana"/>
              </a:rPr>
              <a:t>Financiera</a:t>
            </a:r>
            <a:endParaRPr sz="2300">
              <a:latin typeface="Verdana"/>
              <a:cs typeface="Verdana"/>
            </a:endParaRPr>
          </a:p>
        </p:txBody>
      </p:sp>
      <p:grpSp>
        <p:nvGrpSpPr>
          <p:cNvPr id="16" name="object 16"/>
          <p:cNvGrpSpPr/>
          <p:nvPr/>
        </p:nvGrpSpPr>
        <p:grpSpPr>
          <a:xfrm>
            <a:off x="5803391" y="4666488"/>
            <a:ext cx="11561445" cy="4668520"/>
            <a:chOff x="5803391" y="4666488"/>
            <a:chExt cx="11561445" cy="4668520"/>
          </a:xfrm>
        </p:grpSpPr>
        <p:sp>
          <p:nvSpPr>
            <p:cNvPr id="17" name="object 17"/>
            <p:cNvSpPr/>
            <p:nvPr/>
          </p:nvSpPr>
          <p:spPr>
            <a:xfrm>
              <a:off x="5803392" y="4686299"/>
              <a:ext cx="9103360" cy="4648200"/>
            </a:xfrm>
            <a:custGeom>
              <a:avLst/>
              <a:gdLst/>
              <a:ahLst/>
              <a:cxnLst/>
              <a:rect l="l" t="t" r="r" b="b"/>
              <a:pathLst>
                <a:path w="9103360" h="4648200">
                  <a:moveTo>
                    <a:pt x="47625" y="0"/>
                  </a:moveTo>
                  <a:lnTo>
                    <a:pt x="0" y="0"/>
                  </a:lnTo>
                  <a:lnTo>
                    <a:pt x="0" y="4648200"/>
                  </a:lnTo>
                  <a:lnTo>
                    <a:pt x="47625" y="4648200"/>
                  </a:lnTo>
                  <a:lnTo>
                    <a:pt x="47625" y="0"/>
                  </a:lnTo>
                  <a:close/>
                </a:path>
                <a:path w="9103360" h="4648200">
                  <a:moveTo>
                    <a:pt x="9103233" y="10922"/>
                  </a:moveTo>
                  <a:lnTo>
                    <a:pt x="9055608" y="10922"/>
                  </a:lnTo>
                  <a:lnTo>
                    <a:pt x="9055608" y="4648200"/>
                  </a:lnTo>
                  <a:lnTo>
                    <a:pt x="9103233" y="4648200"/>
                  </a:lnTo>
                  <a:lnTo>
                    <a:pt x="9103233" y="10922"/>
                  </a:lnTo>
                  <a:close/>
                </a:path>
              </a:pathLst>
            </a:custGeom>
            <a:solidFill>
              <a:srgbClr val="009245"/>
            </a:solidFill>
          </p:spPr>
          <p:txBody>
            <a:bodyPr wrap="square" lIns="0" tIns="0" rIns="0" bIns="0" rtlCol="0"/>
            <a:lstStyle/>
            <a:p>
              <a:endParaRPr/>
            </a:p>
          </p:txBody>
        </p:sp>
        <p:pic>
          <p:nvPicPr>
            <p:cNvPr id="18" name="object 18"/>
            <p:cNvPicPr/>
            <p:nvPr/>
          </p:nvPicPr>
          <p:blipFill>
            <a:blip r:embed="rId8" cstate="print"/>
            <a:stretch>
              <a:fillRect/>
            </a:stretch>
          </p:blipFill>
          <p:spPr>
            <a:xfrm>
              <a:off x="9415271" y="4864608"/>
              <a:ext cx="1207007" cy="1633727"/>
            </a:xfrm>
            <a:prstGeom prst="rect">
              <a:avLst/>
            </a:prstGeom>
          </p:spPr>
        </p:pic>
        <p:pic>
          <p:nvPicPr>
            <p:cNvPr id="19" name="object 19"/>
            <p:cNvPicPr/>
            <p:nvPr/>
          </p:nvPicPr>
          <p:blipFill>
            <a:blip r:embed="rId9" cstate="print"/>
            <a:stretch>
              <a:fillRect/>
            </a:stretch>
          </p:blipFill>
          <p:spPr>
            <a:xfrm>
              <a:off x="6367271" y="4666488"/>
              <a:ext cx="1840992" cy="1840992"/>
            </a:xfrm>
            <a:prstGeom prst="rect">
              <a:avLst/>
            </a:prstGeom>
          </p:spPr>
        </p:pic>
        <p:pic>
          <p:nvPicPr>
            <p:cNvPr id="20" name="object 20"/>
            <p:cNvPicPr/>
            <p:nvPr/>
          </p:nvPicPr>
          <p:blipFill>
            <a:blip r:embed="rId10" cstate="print"/>
            <a:stretch>
              <a:fillRect/>
            </a:stretch>
          </p:blipFill>
          <p:spPr>
            <a:xfrm>
              <a:off x="15462503" y="4760976"/>
              <a:ext cx="1901952" cy="1901952"/>
            </a:xfrm>
            <a:prstGeom prst="rect">
              <a:avLst/>
            </a:prstGeom>
          </p:spPr>
        </p:pic>
      </p:grpSp>
      <p:sp>
        <p:nvSpPr>
          <p:cNvPr id="21" name="object 21"/>
          <p:cNvSpPr txBox="1"/>
          <p:nvPr/>
        </p:nvSpPr>
        <p:spPr>
          <a:xfrm>
            <a:off x="3307460" y="6553301"/>
            <a:ext cx="2301240" cy="845819"/>
          </a:xfrm>
          <a:prstGeom prst="rect">
            <a:avLst/>
          </a:prstGeom>
        </p:spPr>
        <p:txBody>
          <a:bodyPr vert="horz" wrap="square" lIns="0" tIns="12065" rIns="0" bIns="0" rtlCol="0">
            <a:spAutoFit/>
          </a:bodyPr>
          <a:lstStyle/>
          <a:p>
            <a:pPr marL="12700" marR="5080" indent="194945">
              <a:lnSpc>
                <a:spcPct val="117000"/>
              </a:lnSpc>
              <a:spcBef>
                <a:spcPts val="95"/>
              </a:spcBef>
            </a:pPr>
            <a:r>
              <a:rPr sz="2300" b="1" spc="-25" dirty="0">
                <a:solidFill>
                  <a:srgbClr val="221F1F"/>
                </a:solidFill>
                <a:latin typeface="Verdana"/>
                <a:cs typeface="Verdana"/>
              </a:rPr>
              <a:t>Informe</a:t>
            </a:r>
            <a:r>
              <a:rPr sz="2300" b="1" spc="-150" dirty="0">
                <a:solidFill>
                  <a:srgbClr val="221F1F"/>
                </a:solidFill>
                <a:latin typeface="Verdana"/>
                <a:cs typeface="Verdana"/>
              </a:rPr>
              <a:t> </a:t>
            </a:r>
            <a:r>
              <a:rPr sz="2300" b="1" spc="-25" dirty="0">
                <a:solidFill>
                  <a:srgbClr val="221F1F"/>
                </a:solidFill>
                <a:latin typeface="Verdana"/>
                <a:cs typeface="Verdana"/>
              </a:rPr>
              <a:t>de </a:t>
            </a:r>
            <a:r>
              <a:rPr sz="2300" b="1" spc="80" dirty="0">
                <a:solidFill>
                  <a:srgbClr val="221F1F"/>
                </a:solidFill>
                <a:latin typeface="Verdana"/>
                <a:cs typeface="Verdana"/>
              </a:rPr>
              <a:t>Contratac</a:t>
            </a:r>
            <a:r>
              <a:rPr sz="2300" b="1" spc="-430" dirty="0">
                <a:solidFill>
                  <a:srgbClr val="221F1F"/>
                </a:solidFill>
                <a:latin typeface="Verdana"/>
                <a:cs typeface="Verdana"/>
              </a:rPr>
              <a:t> </a:t>
            </a:r>
            <a:r>
              <a:rPr sz="2300" b="1" spc="45" dirty="0">
                <a:solidFill>
                  <a:srgbClr val="221F1F"/>
                </a:solidFill>
                <a:latin typeface="Verdana"/>
                <a:cs typeface="Verdana"/>
              </a:rPr>
              <a:t>ión</a:t>
            </a:r>
            <a:endParaRPr sz="2300">
              <a:latin typeface="Verdana"/>
              <a:cs typeface="Verdana"/>
            </a:endParaRPr>
          </a:p>
        </p:txBody>
      </p:sp>
      <p:sp>
        <p:nvSpPr>
          <p:cNvPr id="22" name="object 22"/>
          <p:cNvSpPr txBox="1"/>
          <p:nvPr/>
        </p:nvSpPr>
        <p:spPr>
          <a:xfrm>
            <a:off x="1601469" y="8909101"/>
            <a:ext cx="314960" cy="513715"/>
          </a:xfrm>
          <a:prstGeom prst="rect">
            <a:avLst/>
          </a:prstGeom>
        </p:spPr>
        <p:txBody>
          <a:bodyPr vert="horz" wrap="square" lIns="0" tIns="12700" rIns="0" bIns="0" rtlCol="0">
            <a:spAutoFit/>
          </a:bodyPr>
          <a:lstStyle/>
          <a:p>
            <a:pPr marL="12700">
              <a:lnSpc>
                <a:spcPct val="100000"/>
              </a:lnSpc>
              <a:spcBef>
                <a:spcPts val="100"/>
              </a:spcBef>
            </a:pPr>
            <a:r>
              <a:rPr sz="3200" b="1" spc="-50" dirty="0">
                <a:solidFill>
                  <a:srgbClr val="00632C"/>
                </a:solidFill>
                <a:latin typeface="Verdana"/>
                <a:cs typeface="Verdana"/>
              </a:rPr>
              <a:t>1</a:t>
            </a:r>
            <a:endParaRPr sz="3200">
              <a:latin typeface="Verdana"/>
              <a:cs typeface="Verdana"/>
            </a:endParaRPr>
          </a:p>
        </p:txBody>
      </p:sp>
      <p:sp>
        <p:nvSpPr>
          <p:cNvPr id="23" name="object 23"/>
          <p:cNvSpPr txBox="1"/>
          <p:nvPr/>
        </p:nvSpPr>
        <p:spPr>
          <a:xfrm>
            <a:off x="4272534" y="8909101"/>
            <a:ext cx="314960" cy="513715"/>
          </a:xfrm>
          <a:prstGeom prst="rect">
            <a:avLst/>
          </a:prstGeom>
        </p:spPr>
        <p:txBody>
          <a:bodyPr vert="horz" wrap="square" lIns="0" tIns="12700" rIns="0" bIns="0" rtlCol="0">
            <a:spAutoFit/>
          </a:bodyPr>
          <a:lstStyle/>
          <a:p>
            <a:pPr marL="12700">
              <a:lnSpc>
                <a:spcPct val="100000"/>
              </a:lnSpc>
              <a:spcBef>
                <a:spcPts val="100"/>
              </a:spcBef>
            </a:pPr>
            <a:r>
              <a:rPr sz="3200" b="1" spc="-50" dirty="0">
                <a:solidFill>
                  <a:srgbClr val="00632C"/>
                </a:solidFill>
                <a:latin typeface="Verdana"/>
                <a:cs typeface="Verdana"/>
              </a:rPr>
              <a:t>2</a:t>
            </a:r>
            <a:endParaRPr sz="3200">
              <a:latin typeface="Verdana"/>
              <a:cs typeface="Verdana"/>
            </a:endParaRPr>
          </a:p>
        </p:txBody>
      </p:sp>
      <p:sp>
        <p:nvSpPr>
          <p:cNvPr id="24" name="object 24"/>
          <p:cNvSpPr txBox="1"/>
          <p:nvPr/>
        </p:nvSpPr>
        <p:spPr>
          <a:xfrm>
            <a:off x="6098794" y="6565493"/>
            <a:ext cx="2406015" cy="2868295"/>
          </a:xfrm>
          <a:prstGeom prst="rect">
            <a:avLst/>
          </a:prstGeom>
        </p:spPr>
        <p:txBody>
          <a:bodyPr vert="horz" wrap="square" lIns="0" tIns="2540" rIns="0" bIns="0" rtlCol="0">
            <a:spAutoFit/>
          </a:bodyPr>
          <a:lstStyle/>
          <a:p>
            <a:pPr marL="12700" marR="5080" algn="ctr">
              <a:lnSpc>
                <a:spcPct val="119700"/>
              </a:lnSpc>
              <a:spcBef>
                <a:spcPts val="20"/>
              </a:spcBef>
            </a:pPr>
            <a:r>
              <a:rPr sz="2300" b="1" spc="50" dirty="0">
                <a:solidFill>
                  <a:srgbClr val="221F1F"/>
                </a:solidFill>
                <a:latin typeface="Verdana"/>
                <a:cs typeface="Verdana"/>
              </a:rPr>
              <a:t>Cumplimiento </a:t>
            </a:r>
            <a:r>
              <a:rPr sz="2300" b="1" dirty="0">
                <a:solidFill>
                  <a:srgbClr val="221F1F"/>
                </a:solidFill>
                <a:latin typeface="Verdana"/>
                <a:cs typeface="Verdana"/>
              </a:rPr>
              <a:t>de</a:t>
            </a:r>
            <a:r>
              <a:rPr sz="2300" b="1" spc="350" dirty="0">
                <a:solidFill>
                  <a:srgbClr val="221F1F"/>
                </a:solidFill>
                <a:latin typeface="Verdana"/>
                <a:cs typeface="Verdana"/>
              </a:rPr>
              <a:t> </a:t>
            </a:r>
            <a:r>
              <a:rPr sz="2300" b="1" spc="-20" dirty="0">
                <a:solidFill>
                  <a:srgbClr val="221F1F"/>
                </a:solidFill>
                <a:latin typeface="Verdana"/>
                <a:cs typeface="Verdana"/>
              </a:rPr>
              <a:t>metas</a:t>
            </a:r>
            <a:r>
              <a:rPr sz="2300" b="1" spc="575" dirty="0">
                <a:solidFill>
                  <a:srgbClr val="221F1F"/>
                </a:solidFill>
                <a:latin typeface="Verdana"/>
                <a:cs typeface="Verdana"/>
              </a:rPr>
              <a:t> </a:t>
            </a:r>
            <a:r>
              <a:rPr sz="2300" b="1" dirty="0">
                <a:solidFill>
                  <a:srgbClr val="221F1F"/>
                </a:solidFill>
                <a:latin typeface="Verdana"/>
                <a:cs typeface="Verdana"/>
              </a:rPr>
              <a:t>Plan</a:t>
            </a:r>
            <a:r>
              <a:rPr sz="2300" b="1" spc="90" dirty="0">
                <a:solidFill>
                  <a:srgbClr val="221F1F"/>
                </a:solidFill>
                <a:latin typeface="Verdana"/>
                <a:cs typeface="Verdana"/>
              </a:rPr>
              <a:t> </a:t>
            </a:r>
            <a:r>
              <a:rPr sz="2300" b="1" spc="-25" dirty="0">
                <a:solidFill>
                  <a:srgbClr val="221F1F"/>
                </a:solidFill>
                <a:latin typeface="Verdana"/>
                <a:cs typeface="Verdana"/>
              </a:rPr>
              <a:t>de </a:t>
            </a:r>
            <a:r>
              <a:rPr sz="2300" b="1" spc="80" dirty="0">
                <a:solidFill>
                  <a:srgbClr val="221F1F"/>
                </a:solidFill>
                <a:latin typeface="Verdana"/>
                <a:cs typeface="Verdana"/>
              </a:rPr>
              <a:t>Desarrollo 2024-</a:t>
            </a:r>
            <a:r>
              <a:rPr sz="2300" b="1" spc="45" dirty="0">
                <a:solidFill>
                  <a:srgbClr val="221F1F"/>
                </a:solidFill>
                <a:latin typeface="Verdana"/>
                <a:cs typeface="Verdana"/>
              </a:rPr>
              <a:t>2027</a:t>
            </a:r>
            <a:endParaRPr sz="2300">
              <a:latin typeface="Verdana"/>
              <a:cs typeface="Verdana"/>
            </a:endParaRPr>
          </a:p>
          <a:p>
            <a:pPr marR="107950" algn="ctr">
              <a:lnSpc>
                <a:spcPct val="100000"/>
              </a:lnSpc>
              <a:spcBef>
                <a:spcPts val="2100"/>
              </a:spcBef>
            </a:pPr>
            <a:r>
              <a:rPr sz="3200" b="1" spc="-50" dirty="0">
                <a:solidFill>
                  <a:srgbClr val="00632C"/>
                </a:solidFill>
                <a:latin typeface="Verdana"/>
                <a:cs typeface="Verdana"/>
              </a:rPr>
              <a:t>3</a:t>
            </a:r>
            <a:endParaRPr sz="3200">
              <a:latin typeface="Verdana"/>
              <a:cs typeface="Verdana"/>
            </a:endParaRPr>
          </a:p>
        </p:txBody>
      </p:sp>
      <p:sp>
        <p:nvSpPr>
          <p:cNvPr id="25" name="object 25"/>
          <p:cNvSpPr txBox="1"/>
          <p:nvPr/>
        </p:nvSpPr>
        <p:spPr>
          <a:xfrm>
            <a:off x="9863708" y="8909101"/>
            <a:ext cx="314960" cy="513715"/>
          </a:xfrm>
          <a:prstGeom prst="rect">
            <a:avLst/>
          </a:prstGeom>
        </p:spPr>
        <p:txBody>
          <a:bodyPr vert="horz" wrap="square" lIns="0" tIns="12700" rIns="0" bIns="0" rtlCol="0">
            <a:spAutoFit/>
          </a:bodyPr>
          <a:lstStyle/>
          <a:p>
            <a:pPr marL="12700">
              <a:lnSpc>
                <a:spcPct val="100000"/>
              </a:lnSpc>
              <a:spcBef>
                <a:spcPts val="100"/>
              </a:spcBef>
            </a:pPr>
            <a:r>
              <a:rPr sz="3200" b="1" spc="-50" dirty="0">
                <a:solidFill>
                  <a:srgbClr val="00632C"/>
                </a:solidFill>
                <a:latin typeface="Verdana"/>
                <a:cs typeface="Verdana"/>
              </a:rPr>
              <a:t>4</a:t>
            </a:r>
            <a:endParaRPr sz="3200">
              <a:latin typeface="Verdana"/>
              <a:cs typeface="Verdana"/>
            </a:endParaRPr>
          </a:p>
        </p:txBody>
      </p:sp>
      <p:sp>
        <p:nvSpPr>
          <p:cNvPr id="26" name="object 26"/>
          <p:cNvSpPr txBox="1"/>
          <p:nvPr/>
        </p:nvSpPr>
        <p:spPr>
          <a:xfrm>
            <a:off x="13165582" y="8909101"/>
            <a:ext cx="314960" cy="513715"/>
          </a:xfrm>
          <a:prstGeom prst="rect">
            <a:avLst/>
          </a:prstGeom>
        </p:spPr>
        <p:txBody>
          <a:bodyPr vert="horz" wrap="square" lIns="0" tIns="12700" rIns="0" bIns="0" rtlCol="0">
            <a:spAutoFit/>
          </a:bodyPr>
          <a:lstStyle/>
          <a:p>
            <a:pPr marL="12700">
              <a:lnSpc>
                <a:spcPct val="100000"/>
              </a:lnSpc>
              <a:spcBef>
                <a:spcPts val="100"/>
              </a:spcBef>
            </a:pPr>
            <a:r>
              <a:rPr sz="3200" b="1" spc="-50" dirty="0">
                <a:solidFill>
                  <a:srgbClr val="00632C"/>
                </a:solidFill>
                <a:latin typeface="Verdana"/>
                <a:cs typeface="Verdana"/>
              </a:rPr>
              <a:t>5</a:t>
            </a:r>
            <a:endParaRPr sz="3200">
              <a:latin typeface="Verdana"/>
              <a:cs typeface="Verdana"/>
            </a:endParaRPr>
          </a:p>
        </p:txBody>
      </p:sp>
      <p:sp>
        <p:nvSpPr>
          <p:cNvPr id="27" name="object 27"/>
          <p:cNvSpPr txBox="1"/>
          <p:nvPr/>
        </p:nvSpPr>
        <p:spPr>
          <a:xfrm>
            <a:off x="16460469" y="8909101"/>
            <a:ext cx="314960" cy="513715"/>
          </a:xfrm>
          <a:prstGeom prst="rect">
            <a:avLst/>
          </a:prstGeom>
        </p:spPr>
        <p:txBody>
          <a:bodyPr vert="horz" wrap="square" lIns="0" tIns="12700" rIns="0" bIns="0" rtlCol="0">
            <a:spAutoFit/>
          </a:bodyPr>
          <a:lstStyle/>
          <a:p>
            <a:pPr marL="12700">
              <a:lnSpc>
                <a:spcPct val="100000"/>
              </a:lnSpc>
              <a:spcBef>
                <a:spcPts val="100"/>
              </a:spcBef>
            </a:pPr>
            <a:r>
              <a:rPr sz="3200" b="1" spc="-50" dirty="0">
                <a:solidFill>
                  <a:srgbClr val="00632C"/>
                </a:solidFill>
                <a:latin typeface="Verdana"/>
                <a:cs typeface="Verdana"/>
              </a:rPr>
              <a:t>6</a:t>
            </a:r>
            <a:endParaRPr sz="3200">
              <a:latin typeface="Verdana"/>
              <a:cs typeface="Verdan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2346" y="190500"/>
            <a:ext cx="8023454" cy="612988"/>
          </a:xfrm>
          <a:prstGeom prst="rect">
            <a:avLst/>
          </a:prstGeom>
        </p:spPr>
        <p:txBody>
          <a:bodyPr vert="horz" wrap="square" lIns="0" tIns="12700" rIns="0" bIns="0" rtlCol="0">
            <a:spAutoFit/>
          </a:bodyPr>
          <a:lstStyle/>
          <a:p>
            <a:pPr marL="12700">
              <a:lnSpc>
                <a:spcPct val="100000"/>
              </a:lnSpc>
              <a:spcBef>
                <a:spcPts val="100"/>
              </a:spcBef>
              <a:tabLst>
                <a:tab pos="1126490" algn="l"/>
              </a:tabLst>
            </a:pPr>
            <a:r>
              <a:rPr sz="5850" u="sng" baseline="-2136" dirty="0">
                <a:solidFill>
                  <a:srgbClr val="00632C"/>
                </a:solidFill>
                <a:uFill>
                  <a:solidFill>
                    <a:srgbClr val="82CE00"/>
                  </a:solidFill>
                </a:uFill>
                <a:latin typeface="Times New Roman"/>
                <a:cs typeface="Times New Roman"/>
              </a:rPr>
              <a:t>	</a:t>
            </a:r>
            <a:r>
              <a:rPr sz="5850" b="1" u="sng" baseline="-2136" dirty="0">
                <a:solidFill>
                  <a:srgbClr val="00632C"/>
                </a:solidFill>
                <a:uFill>
                  <a:solidFill>
                    <a:srgbClr val="82CE00"/>
                  </a:solidFill>
                </a:uFill>
                <a:latin typeface="Trebuchet MS"/>
                <a:cs typeface="Trebuchet MS"/>
              </a:rPr>
              <a:t>2</a:t>
            </a:r>
            <a:r>
              <a:rPr sz="5850" b="1" u="none" spc="157" baseline="-2136" dirty="0">
                <a:solidFill>
                  <a:srgbClr val="00632C"/>
                </a:solidFill>
                <a:latin typeface="Trebuchet MS"/>
                <a:cs typeface="Trebuchet MS"/>
              </a:rPr>
              <a:t> </a:t>
            </a:r>
            <a:r>
              <a:rPr sz="2100" b="1" u="none" spc="55" dirty="0">
                <a:solidFill>
                  <a:srgbClr val="00632C"/>
                </a:solidFill>
                <a:latin typeface="Arial"/>
                <a:cs typeface="Arial"/>
              </a:rPr>
              <a:t>CONTRATACIÓN</a:t>
            </a:r>
            <a:r>
              <a:rPr sz="2100" b="1" u="none" spc="90" dirty="0">
                <a:solidFill>
                  <a:srgbClr val="00632C"/>
                </a:solidFill>
                <a:latin typeface="Arial"/>
                <a:cs typeface="Arial"/>
              </a:rPr>
              <a:t> </a:t>
            </a:r>
            <a:r>
              <a:rPr sz="2100" b="1" u="none" dirty="0">
                <a:solidFill>
                  <a:srgbClr val="000000"/>
                </a:solidFill>
                <a:latin typeface="Arial"/>
                <a:cs typeface="Arial"/>
              </a:rPr>
              <a:t>A</a:t>
            </a:r>
            <a:r>
              <a:rPr sz="2100" b="1" u="none" spc="145" dirty="0">
                <a:solidFill>
                  <a:srgbClr val="000000"/>
                </a:solidFill>
                <a:latin typeface="Arial"/>
                <a:cs typeface="Arial"/>
              </a:rPr>
              <a:t> </a:t>
            </a:r>
            <a:r>
              <a:rPr lang="es-CO" sz="2100" b="1" u="none" spc="145" dirty="0">
                <a:solidFill>
                  <a:srgbClr val="000000"/>
                </a:solidFill>
                <a:latin typeface="Arial"/>
                <a:cs typeface="Arial"/>
              </a:rPr>
              <a:t>NOVIEMBRE</a:t>
            </a:r>
            <a:r>
              <a:rPr sz="2100" b="1" u="none" spc="175" dirty="0">
                <a:solidFill>
                  <a:srgbClr val="000000"/>
                </a:solidFill>
                <a:latin typeface="Arial"/>
                <a:cs typeface="Arial"/>
              </a:rPr>
              <a:t> </a:t>
            </a:r>
            <a:r>
              <a:rPr sz="2100" b="1" u="none" dirty="0">
                <a:solidFill>
                  <a:srgbClr val="000000"/>
                </a:solidFill>
                <a:latin typeface="Arial"/>
                <a:cs typeface="Arial"/>
              </a:rPr>
              <a:t>3</a:t>
            </a:r>
            <a:r>
              <a:rPr lang="es-CO" sz="2100" b="1" u="none" dirty="0">
                <a:solidFill>
                  <a:srgbClr val="000000"/>
                </a:solidFill>
                <a:latin typeface="Arial"/>
                <a:cs typeface="Arial"/>
              </a:rPr>
              <a:t>0</a:t>
            </a:r>
            <a:r>
              <a:rPr sz="2100" b="1" u="none" spc="210" dirty="0">
                <a:solidFill>
                  <a:srgbClr val="000000"/>
                </a:solidFill>
                <a:latin typeface="Arial"/>
                <a:cs typeface="Arial"/>
              </a:rPr>
              <a:t> </a:t>
            </a:r>
            <a:r>
              <a:rPr sz="2100" b="1" u="none" spc="50" dirty="0">
                <a:solidFill>
                  <a:srgbClr val="000000"/>
                </a:solidFill>
                <a:latin typeface="Arial"/>
                <a:cs typeface="Arial"/>
              </a:rPr>
              <a:t>DE</a:t>
            </a:r>
            <a:r>
              <a:rPr sz="2100" b="1" u="none" spc="105" dirty="0">
                <a:solidFill>
                  <a:srgbClr val="000000"/>
                </a:solidFill>
                <a:latin typeface="Arial"/>
                <a:cs typeface="Arial"/>
              </a:rPr>
              <a:t> </a:t>
            </a:r>
            <a:r>
              <a:rPr sz="2100" b="1" u="none" spc="130" dirty="0">
                <a:solidFill>
                  <a:srgbClr val="000000"/>
                </a:solidFill>
                <a:latin typeface="Arial"/>
                <a:cs typeface="Arial"/>
              </a:rPr>
              <a:t>2024</a:t>
            </a:r>
            <a:endParaRPr sz="2100" dirty="0">
              <a:latin typeface="Arial"/>
              <a:cs typeface="Arial"/>
            </a:endParaRPr>
          </a:p>
        </p:txBody>
      </p:sp>
      <p:sp>
        <p:nvSpPr>
          <p:cNvPr id="3" name="object 3"/>
          <p:cNvSpPr txBox="1"/>
          <p:nvPr/>
        </p:nvSpPr>
        <p:spPr>
          <a:xfrm>
            <a:off x="8991600" y="266700"/>
            <a:ext cx="3417570" cy="391160"/>
          </a:xfrm>
          <a:prstGeom prst="rect">
            <a:avLst/>
          </a:prstGeom>
        </p:spPr>
        <p:txBody>
          <a:bodyPr vert="horz" wrap="square" lIns="0" tIns="12700" rIns="0" bIns="0" rtlCol="0">
            <a:spAutoFit/>
          </a:bodyPr>
          <a:lstStyle/>
          <a:p>
            <a:pPr marL="12700">
              <a:lnSpc>
                <a:spcPct val="100000"/>
              </a:lnSpc>
              <a:spcBef>
                <a:spcPts val="100"/>
              </a:spcBef>
            </a:pPr>
            <a:r>
              <a:rPr sz="2400" b="1" spc="70" dirty="0">
                <a:latin typeface="Arial"/>
                <a:cs typeface="Arial"/>
              </a:rPr>
              <a:t>Contratos</a:t>
            </a:r>
            <a:r>
              <a:rPr sz="2400" b="1" spc="95" dirty="0">
                <a:latin typeface="Arial"/>
                <a:cs typeface="Arial"/>
              </a:rPr>
              <a:t> </a:t>
            </a:r>
            <a:r>
              <a:rPr sz="2400" b="1" spc="75" dirty="0">
                <a:latin typeface="Arial"/>
                <a:cs typeface="Arial"/>
              </a:rPr>
              <a:t>terminados</a:t>
            </a:r>
            <a:endParaRPr sz="2400" dirty="0">
              <a:latin typeface="Arial"/>
              <a:cs typeface="Arial"/>
            </a:endParaRPr>
          </a:p>
        </p:txBody>
      </p:sp>
      <p:pic>
        <p:nvPicPr>
          <p:cNvPr id="4" name="object 4"/>
          <p:cNvPicPr/>
          <p:nvPr/>
        </p:nvPicPr>
        <p:blipFill>
          <a:blip r:embed="rId2" cstate="print"/>
          <a:stretch>
            <a:fillRect/>
          </a:stretch>
        </p:blipFill>
        <p:spPr>
          <a:xfrm>
            <a:off x="16383000" y="9887817"/>
            <a:ext cx="1740144" cy="87177"/>
          </a:xfrm>
          <a:prstGeom prst="rect">
            <a:avLst/>
          </a:prstGeom>
        </p:spPr>
      </p:pic>
      <p:pic>
        <p:nvPicPr>
          <p:cNvPr id="5" name="object 5"/>
          <p:cNvPicPr/>
          <p:nvPr/>
        </p:nvPicPr>
        <p:blipFill>
          <a:blip r:embed="rId3" cstate="print"/>
          <a:stretch>
            <a:fillRect/>
          </a:stretch>
        </p:blipFill>
        <p:spPr>
          <a:xfrm>
            <a:off x="15482157" y="110665"/>
            <a:ext cx="2398542" cy="864969"/>
          </a:xfrm>
          <a:prstGeom prst="rect">
            <a:avLst/>
          </a:prstGeom>
        </p:spPr>
      </p:pic>
      <p:pic>
        <p:nvPicPr>
          <p:cNvPr id="7" name="object 7"/>
          <p:cNvPicPr/>
          <p:nvPr/>
        </p:nvPicPr>
        <p:blipFill>
          <a:blip r:embed="rId2" cstate="print"/>
          <a:stretch>
            <a:fillRect/>
          </a:stretch>
        </p:blipFill>
        <p:spPr>
          <a:xfrm>
            <a:off x="14325600" y="9887817"/>
            <a:ext cx="1740144" cy="87177"/>
          </a:xfrm>
          <a:prstGeom prst="rect">
            <a:avLst/>
          </a:prstGeom>
        </p:spPr>
      </p:pic>
      <p:graphicFrame>
        <p:nvGraphicFramePr>
          <p:cNvPr id="8" name="Tabla 7">
            <a:extLst>
              <a:ext uri="{FF2B5EF4-FFF2-40B4-BE49-F238E27FC236}">
                <a16:creationId xmlns:a16="http://schemas.microsoft.com/office/drawing/2014/main" id="{3FF81F4C-BAE2-911A-1A79-D1696CD1B7A6}"/>
              </a:ext>
            </a:extLst>
          </p:cNvPr>
          <p:cNvGraphicFramePr>
            <a:graphicFrameLocks noGrp="1"/>
          </p:cNvGraphicFramePr>
          <p:nvPr>
            <p:extLst>
              <p:ext uri="{D42A27DB-BD31-4B8C-83A1-F6EECF244321}">
                <p14:modId xmlns:p14="http://schemas.microsoft.com/office/powerpoint/2010/main" val="3943320547"/>
              </p:ext>
            </p:extLst>
          </p:nvPr>
        </p:nvGraphicFramePr>
        <p:xfrm>
          <a:off x="322595" y="1363989"/>
          <a:ext cx="17642809" cy="8115420"/>
        </p:xfrm>
        <a:graphic>
          <a:graphicData uri="http://schemas.openxmlformats.org/drawingml/2006/table">
            <a:tbl>
              <a:tblPr/>
              <a:tblGrid>
                <a:gridCol w="1686806">
                  <a:extLst>
                    <a:ext uri="{9D8B030D-6E8A-4147-A177-3AD203B41FA5}">
                      <a16:colId xmlns:a16="http://schemas.microsoft.com/office/drawing/2014/main" val="1176991226"/>
                    </a:ext>
                  </a:extLst>
                </a:gridCol>
                <a:gridCol w="1383648">
                  <a:extLst>
                    <a:ext uri="{9D8B030D-6E8A-4147-A177-3AD203B41FA5}">
                      <a16:colId xmlns:a16="http://schemas.microsoft.com/office/drawing/2014/main" val="2765897583"/>
                    </a:ext>
                  </a:extLst>
                </a:gridCol>
                <a:gridCol w="3581400">
                  <a:extLst>
                    <a:ext uri="{9D8B030D-6E8A-4147-A177-3AD203B41FA5}">
                      <a16:colId xmlns:a16="http://schemas.microsoft.com/office/drawing/2014/main" val="2591841740"/>
                    </a:ext>
                  </a:extLst>
                </a:gridCol>
                <a:gridCol w="1295400">
                  <a:extLst>
                    <a:ext uri="{9D8B030D-6E8A-4147-A177-3AD203B41FA5}">
                      <a16:colId xmlns:a16="http://schemas.microsoft.com/office/drawing/2014/main" val="1691398879"/>
                    </a:ext>
                  </a:extLst>
                </a:gridCol>
                <a:gridCol w="1447800">
                  <a:extLst>
                    <a:ext uri="{9D8B030D-6E8A-4147-A177-3AD203B41FA5}">
                      <a16:colId xmlns:a16="http://schemas.microsoft.com/office/drawing/2014/main" val="332563869"/>
                    </a:ext>
                  </a:extLst>
                </a:gridCol>
                <a:gridCol w="1371600">
                  <a:extLst>
                    <a:ext uri="{9D8B030D-6E8A-4147-A177-3AD203B41FA5}">
                      <a16:colId xmlns:a16="http://schemas.microsoft.com/office/drawing/2014/main" val="666219814"/>
                    </a:ext>
                  </a:extLst>
                </a:gridCol>
                <a:gridCol w="1295400">
                  <a:extLst>
                    <a:ext uri="{9D8B030D-6E8A-4147-A177-3AD203B41FA5}">
                      <a16:colId xmlns:a16="http://schemas.microsoft.com/office/drawing/2014/main" val="602774659"/>
                    </a:ext>
                  </a:extLst>
                </a:gridCol>
                <a:gridCol w="1143000">
                  <a:extLst>
                    <a:ext uri="{9D8B030D-6E8A-4147-A177-3AD203B41FA5}">
                      <a16:colId xmlns:a16="http://schemas.microsoft.com/office/drawing/2014/main" val="4256760888"/>
                    </a:ext>
                  </a:extLst>
                </a:gridCol>
                <a:gridCol w="1295400">
                  <a:extLst>
                    <a:ext uri="{9D8B030D-6E8A-4147-A177-3AD203B41FA5}">
                      <a16:colId xmlns:a16="http://schemas.microsoft.com/office/drawing/2014/main" val="2474261613"/>
                    </a:ext>
                  </a:extLst>
                </a:gridCol>
                <a:gridCol w="1219200">
                  <a:extLst>
                    <a:ext uri="{9D8B030D-6E8A-4147-A177-3AD203B41FA5}">
                      <a16:colId xmlns:a16="http://schemas.microsoft.com/office/drawing/2014/main" val="3018479083"/>
                    </a:ext>
                  </a:extLst>
                </a:gridCol>
                <a:gridCol w="1923155">
                  <a:extLst>
                    <a:ext uri="{9D8B030D-6E8A-4147-A177-3AD203B41FA5}">
                      <a16:colId xmlns:a16="http://schemas.microsoft.com/office/drawing/2014/main" val="3942488030"/>
                    </a:ext>
                  </a:extLst>
                </a:gridCol>
              </a:tblGrid>
              <a:tr h="159780">
                <a:tc>
                  <a:txBody>
                    <a:bodyPr/>
                    <a:lstStyle/>
                    <a:p>
                      <a:pPr algn="ctr" fontAlgn="ctr"/>
                      <a:r>
                        <a:rPr lang="es-CO" sz="1400" b="1" i="0" u="none" strike="noStrike" dirty="0" err="1">
                          <a:solidFill>
                            <a:srgbClr val="000000"/>
                          </a:solidFill>
                          <a:effectLst/>
                          <a:latin typeface="Aptos Narrow" panose="020B0004020202020204" pitchFamily="34" charset="0"/>
                        </a:rPr>
                        <a:t>No.Contrato</a:t>
                      </a:r>
                      <a:endParaRPr lang="es-CO" sz="1400" b="1" i="0" u="none" strike="noStrike" dirty="0">
                        <a:solidFill>
                          <a:srgbClr val="000000"/>
                        </a:solidFill>
                        <a:effectLst/>
                        <a:latin typeface="Aptos Narrow" panose="020B0004020202020204" pitchFamily="34" charset="0"/>
                      </a:endParaRP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s-CO" sz="1400" b="1" i="0" u="none" strike="noStrike" dirty="0">
                          <a:solidFill>
                            <a:srgbClr val="000000"/>
                          </a:solidFill>
                          <a:effectLst/>
                          <a:latin typeface="Aptos Narrow" panose="020B0004020202020204" pitchFamily="34" charset="0"/>
                        </a:rPr>
                        <a:t>Contratista</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s-CO" sz="1400" b="1" i="0" u="none" strike="noStrike" dirty="0">
                          <a:solidFill>
                            <a:srgbClr val="000000"/>
                          </a:solidFill>
                          <a:effectLst/>
                          <a:latin typeface="Aptos Narrow" panose="020B0004020202020204" pitchFamily="34" charset="0"/>
                        </a:rPr>
                        <a:t>Objeto</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s-ES" sz="1400" b="1" i="0" u="none" strike="noStrike" dirty="0">
                          <a:solidFill>
                            <a:srgbClr val="000000"/>
                          </a:solidFill>
                          <a:effectLst/>
                          <a:latin typeface="Aptos Narrow" panose="020B0004020202020204" pitchFamily="34" charset="0"/>
                        </a:rPr>
                        <a:t>Valor total aportado por el ICPA</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s-CO" sz="1400" b="1" i="0" u="none" strike="noStrike">
                          <a:solidFill>
                            <a:srgbClr val="000000"/>
                          </a:solidFill>
                          <a:effectLst/>
                          <a:latin typeface="Aptos Narrow" panose="020B0004020202020204" pitchFamily="34" charset="0"/>
                        </a:rPr>
                        <a:t>Valor aporte Contratista</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s-ES" sz="1400" b="1" i="0" u="none" strike="noStrike" dirty="0">
                          <a:solidFill>
                            <a:srgbClr val="000000"/>
                          </a:solidFill>
                          <a:effectLst/>
                          <a:latin typeface="Aptos Narrow" panose="020B0004020202020204" pitchFamily="34" charset="0"/>
                        </a:rPr>
                        <a:t>Valor total contrato con aportes</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s-CO" sz="1400" b="1" i="0" u="none" strike="noStrike" dirty="0">
                          <a:solidFill>
                            <a:srgbClr val="000000"/>
                          </a:solidFill>
                          <a:effectLst/>
                          <a:latin typeface="Aptos Narrow" panose="020B0004020202020204" pitchFamily="34" charset="0"/>
                        </a:rPr>
                        <a:t>Fecha suscripción</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s-CO" sz="1400" b="1" i="0" u="none" strike="noStrike" dirty="0">
                          <a:solidFill>
                            <a:srgbClr val="000000"/>
                          </a:solidFill>
                          <a:effectLst/>
                          <a:latin typeface="Aptos Narrow" panose="020B0004020202020204" pitchFamily="34" charset="0"/>
                        </a:rPr>
                        <a:t>Fecha inicio</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s-CO" sz="1400" b="1" i="0" u="none" strike="noStrike" dirty="0">
                          <a:solidFill>
                            <a:srgbClr val="000000"/>
                          </a:solidFill>
                          <a:effectLst/>
                          <a:latin typeface="Aptos Narrow" panose="020B0004020202020204" pitchFamily="34" charset="0"/>
                        </a:rPr>
                        <a:t>Fecha terminación</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s-CO" sz="1400" b="1" i="0" u="none" strike="noStrike" dirty="0">
                          <a:solidFill>
                            <a:srgbClr val="000000"/>
                          </a:solidFill>
                          <a:effectLst/>
                          <a:latin typeface="Aptos Narrow" panose="020B0004020202020204" pitchFamily="34" charset="0"/>
                        </a:rPr>
                        <a:t>Estado Contrato</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s-CO" sz="1400" b="1" i="0" u="none" strike="noStrike" dirty="0">
                          <a:solidFill>
                            <a:srgbClr val="000000"/>
                          </a:solidFill>
                          <a:effectLst/>
                          <a:latin typeface="Aptos Narrow" panose="020B0004020202020204" pitchFamily="34" charset="0"/>
                        </a:rPr>
                        <a:t>Supervisión</a:t>
                      </a:r>
                    </a:p>
                  </a:txBody>
                  <a:tcPr marL="1344" marR="1344" marT="13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274791437"/>
                  </a:ext>
                </a:extLst>
              </a:tr>
              <a:tr h="325992">
                <a:tc>
                  <a:txBody>
                    <a:bodyPr/>
                    <a:lstStyle/>
                    <a:p>
                      <a:pPr algn="ctr" fontAlgn="ctr"/>
                      <a:r>
                        <a:rPr lang="es-CO" sz="1400" b="0" i="0" u="none" strike="noStrike" dirty="0">
                          <a:solidFill>
                            <a:srgbClr val="000000"/>
                          </a:solidFill>
                          <a:effectLst/>
                          <a:latin typeface="Aptos Narrow" panose="020B0004020202020204" pitchFamily="34" charset="0"/>
                        </a:rPr>
                        <a:t>C.P.S 054-2024 </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pt-BR" sz="1400" b="0" i="0" u="none" strike="noStrike">
                          <a:solidFill>
                            <a:srgbClr val="000000"/>
                          </a:solidFill>
                          <a:effectLst/>
                          <a:latin typeface="Aptos Narrow" panose="020B0004020202020204" pitchFamily="34" charset="0"/>
                        </a:rPr>
                        <a:t> COMERCIALIZADORA SERLE.COM S.A.S</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400" b="0" i="0" u="none" strike="noStrike">
                          <a:solidFill>
                            <a:srgbClr val="000000"/>
                          </a:solidFill>
                          <a:effectLst/>
                          <a:latin typeface="Aptos Narrow" panose="020B0004020202020204" pitchFamily="34" charset="0"/>
                        </a:rPr>
                        <a:t> Renovación de la actual suscripción plataforma colaborativa (150 licencias, 60 de Office 365 E1 y, 90 de Office 365 E3) para el Instituto de Cultura y Patrimonio de Antioquia</a:t>
                      </a:r>
                      <a:br>
                        <a:rPr lang="es-ES" sz="1400" b="0" i="0" u="none" strike="noStrike">
                          <a:solidFill>
                            <a:srgbClr val="000000"/>
                          </a:solidFill>
                          <a:effectLst/>
                          <a:latin typeface="Aptos Narrow" panose="020B0004020202020204" pitchFamily="34" charset="0"/>
                        </a:rPr>
                      </a:br>
                      <a:endParaRPr lang="es-ES" sz="1400" b="0" i="0" u="none" strike="noStrike">
                        <a:solidFill>
                          <a:srgbClr val="000000"/>
                        </a:solidFill>
                        <a:effectLst/>
                        <a:latin typeface="Aptos Narrow" panose="020B0004020202020204" pitchFamily="34" charset="0"/>
                      </a:endParaRP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$ 120.050.000</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$ 0</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$ 120.050.000</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2/09/2024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03/09/2024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03/10/2024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Terminado. Sin liquidar</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Aptos Narrow" panose="020B0004020202020204" pitchFamily="34" charset="0"/>
                        </a:rPr>
                        <a:t>RAUL AUGUSTO GRANADA RESTREPO</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44936028"/>
                  </a:ext>
                </a:extLst>
              </a:tr>
              <a:tr h="366740">
                <a:tc>
                  <a:txBody>
                    <a:bodyPr/>
                    <a:lstStyle/>
                    <a:p>
                      <a:pPr algn="ctr" fontAlgn="ctr"/>
                      <a:r>
                        <a:rPr lang="es-CO" sz="1400" b="0" i="0" u="none" strike="noStrike">
                          <a:solidFill>
                            <a:srgbClr val="000000"/>
                          </a:solidFill>
                          <a:effectLst/>
                          <a:latin typeface="Aptos Narrow" panose="020B0004020202020204" pitchFamily="34" charset="0"/>
                        </a:rPr>
                        <a:t>ORDEN DE COMPRA 133083-2024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PROVEER INSTITUCIONAL S.A.</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400" b="0" i="0" u="none" strike="noStrike" dirty="0">
                          <a:solidFill>
                            <a:srgbClr val="000000"/>
                          </a:solidFill>
                          <a:effectLst/>
                          <a:latin typeface="Aptos Narrow" panose="020B0004020202020204" pitchFamily="34" charset="0"/>
                        </a:rPr>
                        <a:t>Suministro de elementos, insumos de papelería, cafetería y aseo para el correcto funcionamiento de las diversas áreas del Instituto de Cultura y Patrimonio de Antioquia a través de Grandes Almacenes- Tienda virtual del estado colombiano</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$ 3.935.035</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$ 0</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Aptos Narrow" panose="020B0004020202020204" pitchFamily="34" charset="0"/>
                        </a:rPr>
                        <a:t>$ 3.935.035</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10/09/2024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13/09/2024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10/11/2024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Terminado. Sin liquidar</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OLGA LUZ GIRALDO GOEZ</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34219475"/>
                  </a:ext>
                </a:extLst>
              </a:tr>
              <a:tr h="366740">
                <a:tc>
                  <a:txBody>
                    <a:bodyPr/>
                    <a:lstStyle/>
                    <a:p>
                      <a:pPr algn="ctr" fontAlgn="ctr"/>
                      <a:r>
                        <a:rPr lang="es-CO" sz="1400" b="0" i="0" u="none" strike="noStrike">
                          <a:solidFill>
                            <a:srgbClr val="000000"/>
                          </a:solidFill>
                          <a:effectLst/>
                          <a:latin typeface="Aptos Narrow" panose="020B0004020202020204" pitchFamily="34" charset="0"/>
                        </a:rPr>
                        <a:t>ORDEN DE COMPRA   133084-2024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400" b="0" i="0" u="none" strike="noStrike">
                          <a:solidFill>
                            <a:srgbClr val="000000"/>
                          </a:solidFill>
                          <a:effectLst/>
                          <a:latin typeface="Aptos Narrow" panose="020B0004020202020204" pitchFamily="34" charset="0"/>
                        </a:rPr>
                        <a:t>PANAMERICANA LIBRERÍA Y PAPELERIA S.A</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400" b="0" i="0" u="none" strike="noStrike">
                          <a:solidFill>
                            <a:srgbClr val="000000"/>
                          </a:solidFill>
                          <a:effectLst/>
                          <a:latin typeface="Aptos Narrow" panose="020B0004020202020204" pitchFamily="34" charset="0"/>
                        </a:rPr>
                        <a:t>Suministro de elementos, insumos de papelería, cafetería y aseo para el correcto funcionamiento de las diversas áreas del Instituto de Cultura y Patrimonio de Antioquia a través de Grandes Almacenes- Tienda virtual del estado colombiano</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$ 28.945.141</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$ 0</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Aptos Narrow" panose="020B0004020202020204" pitchFamily="34" charset="0"/>
                        </a:rPr>
                        <a:t>$ 28.945.141</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10/09/2024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13/09/2024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Aptos Narrow" panose="020B0004020202020204" pitchFamily="34" charset="0"/>
                        </a:rPr>
                        <a:t>10/11/2024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Aptos Narrow" panose="020B0004020202020204" pitchFamily="34" charset="0"/>
                        </a:rPr>
                        <a:t>Terminado. Sin liquidar</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OLGA LUZ GIRALDO GOEZ</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1320013"/>
                  </a:ext>
                </a:extLst>
              </a:tr>
              <a:tr h="529737">
                <a:tc>
                  <a:txBody>
                    <a:bodyPr/>
                    <a:lstStyle/>
                    <a:p>
                      <a:pPr algn="ctr" fontAlgn="ctr"/>
                      <a:r>
                        <a:rPr lang="es-CO" sz="1400" b="0" i="0" u="none" strike="noStrike">
                          <a:solidFill>
                            <a:srgbClr val="000000"/>
                          </a:solidFill>
                          <a:effectLst/>
                          <a:latin typeface="Aptos Narrow" panose="020B0004020202020204" pitchFamily="34" charset="0"/>
                        </a:rPr>
                        <a:t>C.C 058-2024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BIDFOR S.A.S</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400" b="0" i="0" u="none" strike="noStrike" dirty="0">
                          <a:solidFill>
                            <a:srgbClr val="000000"/>
                          </a:solidFill>
                          <a:effectLst/>
                          <a:latin typeface="Aptos Narrow" panose="020B0004020202020204" pitchFamily="34" charset="0"/>
                        </a:rPr>
                        <a:t>Adquisición de materiales e insumos para realizar la dotación en el área de teatro de kit de maquillaje a 24 municipios, en el marco del proyecto “FORTALECIMIENTO DE PROCESOS ARTÍSTICOS Y CULTURALES EN MUNICIPIOS DEL DEPARTAMENTO DE ANTIOQUIA” BPIN 2023003050020, financiado con recursos del Sistema General de Regalías.</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$ 12.694.920</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$ 0</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$ 12.694.920</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18/09/2024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20/09/2024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Aptos Narrow" panose="020B0004020202020204" pitchFamily="34" charset="0"/>
                        </a:rPr>
                        <a:t>05/11/2024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Aptos Narrow" panose="020B0004020202020204" pitchFamily="34" charset="0"/>
                        </a:rPr>
                        <a:t>Terminado. Sin liquidar</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Aptos Narrow" panose="020B0004020202020204" pitchFamily="34" charset="0"/>
                        </a:rPr>
                        <a:t>HUGO ANTONIO VALENCIA MELGIZO</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34606596"/>
                  </a:ext>
                </a:extLst>
              </a:tr>
              <a:tr h="529737">
                <a:tc>
                  <a:txBody>
                    <a:bodyPr/>
                    <a:lstStyle/>
                    <a:p>
                      <a:pPr algn="ctr" fontAlgn="ctr"/>
                      <a:r>
                        <a:rPr lang="es-CO" sz="1400" b="0" i="0" u="none" strike="noStrike">
                          <a:solidFill>
                            <a:srgbClr val="000000"/>
                          </a:solidFill>
                          <a:effectLst/>
                          <a:latin typeface="Aptos Narrow" panose="020B0004020202020204" pitchFamily="34" charset="0"/>
                        </a:rPr>
                        <a:t>C.C 060-2024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BIDFOR S.A.S</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400" b="0" i="0" u="none" strike="noStrike">
                          <a:solidFill>
                            <a:srgbClr val="000000"/>
                          </a:solidFill>
                          <a:effectLst/>
                          <a:latin typeface="Aptos Narrow" panose="020B0004020202020204" pitchFamily="34" charset="0"/>
                        </a:rPr>
                        <a:t>Adquisición de materiales e insumos para realizar dotación en el área de teatro de kit de luces a 24 municipios en el marco del proyecto “FORTALECIMIENTO DE PROCESOS ARTÍSTICOS Y CULTURALES EN MUNICIPIOS DEL DEPARTAMENTO DE ANTIOQUIA” BPIN 2023003050020, financiado con recursos del Sistema General de Regalías</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$ 31.558.800</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$ 0</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$ 31.558.800</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20/09/2024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30/09/2024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30/11/2024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Aptos Narrow" panose="020B0004020202020204" pitchFamily="34" charset="0"/>
                        </a:rPr>
                        <a:t>Terminado. Sin liquidar</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Aptos Narrow" panose="020B0004020202020204" pitchFamily="34" charset="0"/>
                        </a:rPr>
                        <a:t>HUGO ANTONIO VALENCIA MELGIZO</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38478214"/>
                  </a:ext>
                </a:extLst>
              </a:tr>
              <a:tr h="285244">
                <a:tc>
                  <a:txBody>
                    <a:bodyPr/>
                    <a:lstStyle/>
                    <a:p>
                      <a:pPr algn="ctr" fontAlgn="ctr"/>
                      <a:r>
                        <a:rPr lang="es-CO" sz="1400" b="0" i="0" u="none" strike="noStrike">
                          <a:solidFill>
                            <a:srgbClr val="000000"/>
                          </a:solidFill>
                          <a:effectLst/>
                          <a:latin typeface="Aptos Narrow" panose="020B0004020202020204" pitchFamily="34" charset="0"/>
                        </a:rPr>
                        <a:t>072-2024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400" b="0" i="0" u="none" strike="noStrike">
                          <a:solidFill>
                            <a:srgbClr val="000000"/>
                          </a:solidFill>
                          <a:effectLst/>
                          <a:latin typeface="Aptos Narrow" panose="020B0004020202020204" pitchFamily="34" charset="0"/>
                        </a:rPr>
                        <a:t>DOSSIER SOLUCIONES S.A.S.</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400" b="0" i="0" u="none" strike="noStrike">
                          <a:solidFill>
                            <a:srgbClr val="000000"/>
                          </a:solidFill>
                          <a:effectLst/>
                          <a:latin typeface="Aptos Narrow" panose="020B0004020202020204" pitchFamily="34" charset="0"/>
                        </a:rPr>
                        <a:t>Renovación y mantenimiento el cual comprende la actualización del sistema de plataformas del área y lectura de bibliotecas del Instituto de Cultura y Patrimonio de Antioquia</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$ 19.500.000</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$ 0</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$ 19.500.000</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10/10/2024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16/10/2024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15/11/2024</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ptos Narrow" panose="020B0004020202020204" pitchFamily="34" charset="0"/>
                        </a:rPr>
                        <a:t>Terminado sin Liquidar</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Aptos Narrow" panose="020B0004020202020204" pitchFamily="34" charset="0"/>
                        </a:rPr>
                        <a:t>JHON FREDY GRANADOS MAEÍN</a:t>
                      </a:r>
                    </a:p>
                  </a:txBody>
                  <a:tcPr marL="1066" marR="1066" marT="10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92863045"/>
                  </a:ext>
                </a:extLst>
              </a:tr>
            </a:tbl>
          </a:graphicData>
        </a:graphic>
      </p:graphicFrame>
    </p:spTree>
    <p:extLst>
      <p:ext uri="{BB962C8B-B14F-4D97-AF65-F5344CB8AC3E}">
        <p14:creationId xmlns:p14="http://schemas.microsoft.com/office/powerpoint/2010/main" val="1924979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solidFill>
            <a:srgbClr val="1C5639">
              <a:alpha val="60783"/>
            </a:srgbClr>
          </a:solidFill>
        </p:spPr>
        <p:txBody>
          <a:bodyPr wrap="square" lIns="0" tIns="0" rIns="0" bIns="0" rtlCol="0"/>
          <a:lstStyle/>
          <a:p>
            <a:endParaRPr/>
          </a:p>
        </p:txBody>
      </p:sp>
      <p:sp>
        <p:nvSpPr>
          <p:cNvPr id="3" name="object 3"/>
          <p:cNvSpPr txBox="1"/>
          <p:nvPr/>
        </p:nvSpPr>
        <p:spPr>
          <a:xfrm>
            <a:off x="9806594" y="3703142"/>
            <a:ext cx="478155" cy="940435"/>
          </a:xfrm>
          <a:prstGeom prst="rect">
            <a:avLst/>
          </a:prstGeom>
        </p:spPr>
        <p:txBody>
          <a:bodyPr vert="horz" wrap="square" lIns="0" tIns="12700" rIns="0" bIns="0" rtlCol="0">
            <a:spAutoFit/>
          </a:bodyPr>
          <a:lstStyle/>
          <a:p>
            <a:pPr marL="12700">
              <a:lnSpc>
                <a:spcPct val="100000"/>
              </a:lnSpc>
              <a:spcBef>
                <a:spcPts val="100"/>
              </a:spcBef>
            </a:pPr>
            <a:r>
              <a:rPr sz="6000" b="1" spc="-50" dirty="0">
                <a:solidFill>
                  <a:srgbClr val="FFFFFF"/>
                </a:solidFill>
                <a:latin typeface="Verdana"/>
                <a:cs typeface="Verdana"/>
              </a:rPr>
              <a:t>s</a:t>
            </a:r>
            <a:endParaRPr sz="6000">
              <a:latin typeface="Verdana"/>
              <a:cs typeface="Verdana"/>
            </a:endParaRPr>
          </a:p>
        </p:txBody>
      </p:sp>
      <p:sp>
        <p:nvSpPr>
          <p:cNvPr id="4" name="object 4"/>
          <p:cNvSpPr txBox="1"/>
          <p:nvPr/>
        </p:nvSpPr>
        <p:spPr>
          <a:xfrm>
            <a:off x="9677781" y="5532501"/>
            <a:ext cx="1566545" cy="939800"/>
          </a:xfrm>
          <a:prstGeom prst="rect">
            <a:avLst/>
          </a:prstGeom>
        </p:spPr>
        <p:txBody>
          <a:bodyPr vert="horz" wrap="square" lIns="0" tIns="12700" rIns="0" bIns="0" rtlCol="0">
            <a:spAutoFit/>
          </a:bodyPr>
          <a:lstStyle/>
          <a:p>
            <a:pPr marL="12700">
              <a:lnSpc>
                <a:spcPct val="100000"/>
              </a:lnSpc>
              <a:spcBef>
                <a:spcPts val="100"/>
              </a:spcBef>
            </a:pPr>
            <a:r>
              <a:rPr sz="6000" b="1" spc="-310" dirty="0">
                <a:solidFill>
                  <a:srgbClr val="FFFFFF"/>
                </a:solidFill>
                <a:latin typeface="Verdana"/>
                <a:cs typeface="Verdana"/>
              </a:rPr>
              <a:t>027</a:t>
            </a:r>
            <a:endParaRPr sz="6000">
              <a:latin typeface="Verdana"/>
              <a:cs typeface="Verdana"/>
            </a:endParaRPr>
          </a:p>
        </p:txBody>
      </p:sp>
      <p:sp>
        <p:nvSpPr>
          <p:cNvPr id="5" name="object 5"/>
          <p:cNvSpPr txBox="1"/>
          <p:nvPr/>
        </p:nvSpPr>
        <p:spPr>
          <a:xfrm>
            <a:off x="5107178" y="3711747"/>
            <a:ext cx="4715510" cy="2755900"/>
          </a:xfrm>
          <a:prstGeom prst="rect">
            <a:avLst/>
          </a:prstGeom>
        </p:spPr>
        <p:txBody>
          <a:bodyPr vert="horz" wrap="square" lIns="0" tIns="4445" rIns="0" bIns="0" rtlCol="0">
            <a:spAutoFit/>
          </a:bodyPr>
          <a:lstStyle/>
          <a:p>
            <a:pPr indent="2633345" algn="r">
              <a:lnSpc>
                <a:spcPct val="100000"/>
              </a:lnSpc>
              <a:spcBef>
                <a:spcPts val="35"/>
              </a:spcBef>
            </a:pPr>
            <a:r>
              <a:rPr sz="6000" b="1" spc="-20" dirty="0">
                <a:solidFill>
                  <a:srgbClr val="FFFFFF"/>
                </a:solidFill>
                <a:latin typeface="Verdana"/>
                <a:cs typeface="Verdana"/>
              </a:rPr>
              <a:t>Meta </a:t>
            </a:r>
            <a:r>
              <a:rPr sz="6000" b="1" dirty="0">
                <a:solidFill>
                  <a:srgbClr val="FFFFFF"/>
                </a:solidFill>
                <a:latin typeface="Verdana"/>
                <a:cs typeface="Verdana"/>
              </a:rPr>
              <a:t>Plan</a:t>
            </a:r>
            <a:r>
              <a:rPr sz="6000" b="1" spc="-65" dirty="0">
                <a:solidFill>
                  <a:srgbClr val="FFFFFF"/>
                </a:solidFill>
                <a:latin typeface="Verdana"/>
                <a:cs typeface="Verdana"/>
              </a:rPr>
              <a:t> </a:t>
            </a:r>
            <a:r>
              <a:rPr sz="6000" b="1" dirty="0">
                <a:solidFill>
                  <a:srgbClr val="FFFFFF"/>
                </a:solidFill>
                <a:latin typeface="Verdana"/>
                <a:cs typeface="Verdana"/>
              </a:rPr>
              <a:t>de</a:t>
            </a:r>
            <a:r>
              <a:rPr sz="6000" b="1" spc="-65" dirty="0">
                <a:solidFill>
                  <a:srgbClr val="FFFFFF"/>
                </a:solidFill>
                <a:latin typeface="Verdana"/>
                <a:cs typeface="Verdana"/>
              </a:rPr>
              <a:t> </a:t>
            </a:r>
            <a:r>
              <a:rPr sz="6000" b="1" spc="-25" dirty="0">
                <a:solidFill>
                  <a:srgbClr val="FFFFFF"/>
                </a:solidFill>
                <a:latin typeface="Verdana"/>
                <a:cs typeface="Verdana"/>
              </a:rPr>
              <a:t>De</a:t>
            </a:r>
            <a:endParaRPr sz="6000">
              <a:latin typeface="Verdana"/>
              <a:cs typeface="Verdana"/>
            </a:endParaRPr>
          </a:p>
          <a:p>
            <a:pPr marR="123825" algn="r">
              <a:lnSpc>
                <a:spcPct val="100000"/>
              </a:lnSpc>
            </a:pPr>
            <a:r>
              <a:rPr sz="6000" b="1" spc="-285" dirty="0">
                <a:solidFill>
                  <a:srgbClr val="FFFFFF"/>
                </a:solidFill>
                <a:latin typeface="Verdana"/>
                <a:cs typeface="Verdana"/>
              </a:rPr>
              <a:t>2024-</a:t>
            </a:r>
            <a:r>
              <a:rPr sz="6000" b="1" spc="-335" dirty="0">
                <a:solidFill>
                  <a:srgbClr val="FFFFFF"/>
                </a:solidFill>
                <a:latin typeface="Verdana"/>
                <a:cs typeface="Verdana"/>
              </a:rPr>
              <a:t>2</a:t>
            </a:r>
            <a:endParaRPr sz="6000">
              <a:latin typeface="Verdana"/>
              <a:cs typeface="Verdana"/>
            </a:endParaRPr>
          </a:p>
        </p:txBody>
      </p:sp>
      <p:grpSp>
        <p:nvGrpSpPr>
          <p:cNvPr id="6" name="object 6"/>
          <p:cNvGrpSpPr/>
          <p:nvPr/>
        </p:nvGrpSpPr>
        <p:grpSpPr>
          <a:xfrm>
            <a:off x="0" y="-1"/>
            <a:ext cx="18288000" cy="10287000"/>
            <a:chOff x="0" y="-1"/>
            <a:chExt cx="18288000" cy="10287000"/>
          </a:xfrm>
        </p:grpSpPr>
        <p:pic>
          <p:nvPicPr>
            <p:cNvPr id="7" name="object 7"/>
            <p:cNvPicPr/>
            <p:nvPr/>
          </p:nvPicPr>
          <p:blipFill>
            <a:blip r:embed="rId2" cstate="print"/>
            <a:stretch>
              <a:fillRect/>
            </a:stretch>
          </p:blipFill>
          <p:spPr>
            <a:xfrm>
              <a:off x="14590776" y="7571230"/>
              <a:ext cx="3697223" cy="2712720"/>
            </a:xfrm>
            <a:prstGeom prst="rect">
              <a:avLst/>
            </a:prstGeom>
          </p:spPr>
        </p:pic>
        <p:sp>
          <p:nvSpPr>
            <p:cNvPr id="8" name="object 8"/>
            <p:cNvSpPr/>
            <p:nvPr/>
          </p:nvSpPr>
          <p:spPr>
            <a:xfrm>
              <a:off x="0" y="0"/>
              <a:ext cx="18288000" cy="10287000"/>
            </a:xfrm>
            <a:custGeom>
              <a:avLst/>
              <a:gdLst/>
              <a:ahLst/>
              <a:cxnLst/>
              <a:rect l="l" t="t" r="r" b="b"/>
              <a:pathLst>
                <a:path w="18288000" h="10287000">
                  <a:moveTo>
                    <a:pt x="18288000" y="0"/>
                  </a:moveTo>
                  <a:lnTo>
                    <a:pt x="0" y="0"/>
                  </a:lnTo>
                  <a:lnTo>
                    <a:pt x="0" y="10287000"/>
                  </a:lnTo>
                  <a:lnTo>
                    <a:pt x="18288000" y="10287000"/>
                  </a:lnTo>
                  <a:lnTo>
                    <a:pt x="18288000" y="8070215"/>
                  </a:lnTo>
                  <a:lnTo>
                    <a:pt x="18288000" y="8007223"/>
                  </a:lnTo>
                  <a:lnTo>
                    <a:pt x="18251424" y="8019923"/>
                  </a:lnTo>
                  <a:lnTo>
                    <a:pt x="18207609" y="8033004"/>
                  </a:lnTo>
                  <a:lnTo>
                    <a:pt x="18163159" y="8044180"/>
                  </a:lnTo>
                  <a:lnTo>
                    <a:pt x="18117947" y="8053451"/>
                  </a:lnTo>
                  <a:lnTo>
                    <a:pt x="18071973" y="8060690"/>
                  </a:lnTo>
                  <a:lnTo>
                    <a:pt x="18025364" y="8066024"/>
                  </a:lnTo>
                  <a:lnTo>
                    <a:pt x="17978247" y="8069199"/>
                  </a:lnTo>
                  <a:lnTo>
                    <a:pt x="17930495" y="8070215"/>
                  </a:lnTo>
                  <a:lnTo>
                    <a:pt x="17882743" y="8069199"/>
                  </a:lnTo>
                  <a:lnTo>
                    <a:pt x="17835626" y="8066024"/>
                  </a:lnTo>
                  <a:lnTo>
                    <a:pt x="17789017" y="8060690"/>
                  </a:lnTo>
                  <a:lnTo>
                    <a:pt x="17743170" y="8053451"/>
                  </a:lnTo>
                  <a:lnTo>
                    <a:pt x="17697831" y="8044180"/>
                  </a:lnTo>
                  <a:lnTo>
                    <a:pt x="17653381" y="8033004"/>
                  </a:lnTo>
                  <a:lnTo>
                    <a:pt x="17609693" y="8019923"/>
                  </a:lnTo>
                  <a:lnTo>
                    <a:pt x="17566767" y="8005064"/>
                  </a:lnTo>
                  <a:lnTo>
                    <a:pt x="17524730" y="7988300"/>
                  </a:lnTo>
                  <a:lnTo>
                    <a:pt x="17483582" y="7969885"/>
                  </a:lnTo>
                  <a:lnTo>
                    <a:pt x="17443450" y="7949692"/>
                  </a:lnTo>
                  <a:lnTo>
                    <a:pt x="17404334" y="7927848"/>
                  </a:lnTo>
                  <a:lnTo>
                    <a:pt x="17366234" y="7904480"/>
                  </a:lnTo>
                  <a:lnTo>
                    <a:pt x="17329277" y="7879461"/>
                  </a:lnTo>
                  <a:lnTo>
                    <a:pt x="17293463" y="7853045"/>
                  </a:lnTo>
                  <a:lnTo>
                    <a:pt x="17258792" y="7824978"/>
                  </a:lnTo>
                  <a:lnTo>
                    <a:pt x="17225391" y="7795641"/>
                  </a:lnTo>
                  <a:lnTo>
                    <a:pt x="17193260" y="7764907"/>
                  </a:lnTo>
                  <a:lnTo>
                    <a:pt x="17162526" y="7732776"/>
                  </a:lnTo>
                  <a:lnTo>
                    <a:pt x="17133189" y="7699375"/>
                  </a:lnTo>
                  <a:lnTo>
                    <a:pt x="17105249" y="7664704"/>
                  </a:lnTo>
                  <a:lnTo>
                    <a:pt x="17078706" y="7628890"/>
                  </a:lnTo>
                  <a:lnTo>
                    <a:pt x="17053687" y="7591933"/>
                  </a:lnTo>
                  <a:lnTo>
                    <a:pt x="17030319" y="7553833"/>
                  </a:lnTo>
                  <a:lnTo>
                    <a:pt x="17008475" y="7514717"/>
                  </a:lnTo>
                  <a:lnTo>
                    <a:pt x="16988282" y="7474585"/>
                  </a:lnTo>
                  <a:lnTo>
                    <a:pt x="16969867" y="7433437"/>
                  </a:lnTo>
                  <a:lnTo>
                    <a:pt x="16953230" y="7391400"/>
                  </a:lnTo>
                  <a:lnTo>
                    <a:pt x="16938244" y="7348601"/>
                  </a:lnTo>
                  <a:lnTo>
                    <a:pt x="16925163" y="7304786"/>
                  </a:lnTo>
                  <a:lnTo>
                    <a:pt x="16913987" y="7260336"/>
                  </a:lnTo>
                  <a:lnTo>
                    <a:pt x="16904716" y="7215124"/>
                  </a:lnTo>
                  <a:lnTo>
                    <a:pt x="16897477" y="7169150"/>
                  </a:lnTo>
                  <a:lnTo>
                    <a:pt x="16892270" y="7122541"/>
                  </a:lnTo>
                  <a:lnTo>
                    <a:pt x="16889095" y="7075424"/>
                  </a:lnTo>
                  <a:lnTo>
                    <a:pt x="16887952" y="7027672"/>
                  </a:lnTo>
                  <a:lnTo>
                    <a:pt x="16889095" y="6979933"/>
                  </a:lnTo>
                  <a:lnTo>
                    <a:pt x="16892270" y="6932803"/>
                  </a:lnTo>
                  <a:lnTo>
                    <a:pt x="16897477" y="6886194"/>
                  </a:lnTo>
                  <a:lnTo>
                    <a:pt x="16904716" y="6840220"/>
                  </a:lnTo>
                  <a:lnTo>
                    <a:pt x="16913987" y="6795008"/>
                  </a:lnTo>
                  <a:lnTo>
                    <a:pt x="16925163" y="6750558"/>
                  </a:lnTo>
                  <a:lnTo>
                    <a:pt x="16938244" y="6706743"/>
                  </a:lnTo>
                  <a:lnTo>
                    <a:pt x="16953230" y="6663944"/>
                  </a:lnTo>
                  <a:lnTo>
                    <a:pt x="16969867" y="6621907"/>
                  </a:lnTo>
                  <a:lnTo>
                    <a:pt x="16988282" y="6580759"/>
                  </a:lnTo>
                  <a:lnTo>
                    <a:pt x="17008475" y="6540627"/>
                  </a:lnTo>
                  <a:lnTo>
                    <a:pt x="17030319" y="6501511"/>
                  </a:lnTo>
                  <a:lnTo>
                    <a:pt x="17053687" y="6463411"/>
                  </a:lnTo>
                  <a:lnTo>
                    <a:pt x="17078706" y="6426454"/>
                  </a:lnTo>
                  <a:lnTo>
                    <a:pt x="17105249" y="6390640"/>
                  </a:lnTo>
                  <a:lnTo>
                    <a:pt x="17133189" y="6355969"/>
                  </a:lnTo>
                  <a:lnTo>
                    <a:pt x="17162526" y="6322568"/>
                  </a:lnTo>
                  <a:lnTo>
                    <a:pt x="17193260" y="6290437"/>
                  </a:lnTo>
                  <a:lnTo>
                    <a:pt x="17225391" y="6259703"/>
                  </a:lnTo>
                  <a:lnTo>
                    <a:pt x="17258792" y="6230366"/>
                  </a:lnTo>
                  <a:lnTo>
                    <a:pt x="17293463" y="6202299"/>
                  </a:lnTo>
                  <a:lnTo>
                    <a:pt x="17329277" y="6175883"/>
                  </a:lnTo>
                  <a:lnTo>
                    <a:pt x="17366234" y="6150864"/>
                  </a:lnTo>
                  <a:lnTo>
                    <a:pt x="17404334" y="6127496"/>
                  </a:lnTo>
                  <a:lnTo>
                    <a:pt x="17443450" y="6105652"/>
                  </a:lnTo>
                  <a:lnTo>
                    <a:pt x="17483582" y="6085459"/>
                  </a:lnTo>
                  <a:lnTo>
                    <a:pt x="17524730" y="6067044"/>
                  </a:lnTo>
                  <a:lnTo>
                    <a:pt x="17566767" y="6050280"/>
                  </a:lnTo>
                  <a:lnTo>
                    <a:pt x="17609693" y="6035421"/>
                  </a:lnTo>
                  <a:lnTo>
                    <a:pt x="17653381" y="6022340"/>
                  </a:lnTo>
                  <a:lnTo>
                    <a:pt x="17697831" y="6011164"/>
                  </a:lnTo>
                  <a:lnTo>
                    <a:pt x="17743170" y="6001893"/>
                  </a:lnTo>
                  <a:lnTo>
                    <a:pt x="17789017" y="5994654"/>
                  </a:lnTo>
                  <a:lnTo>
                    <a:pt x="17835626" y="5989320"/>
                  </a:lnTo>
                  <a:lnTo>
                    <a:pt x="17882743" y="5986145"/>
                  </a:lnTo>
                  <a:lnTo>
                    <a:pt x="17930495" y="5985129"/>
                  </a:lnTo>
                  <a:lnTo>
                    <a:pt x="17978247" y="5986145"/>
                  </a:lnTo>
                  <a:lnTo>
                    <a:pt x="18025364" y="5989320"/>
                  </a:lnTo>
                  <a:lnTo>
                    <a:pt x="18071973" y="5994654"/>
                  </a:lnTo>
                  <a:lnTo>
                    <a:pt x="18117947" y="6001893"/>
                  </a:lnTo>
                  <a:lnTo>
                    <a:pt x="18163159" y="6011164"/>
                  </a:lnTo>
                  <a:lnTo>
                    <a:pt x="18207609" y="6022340"/>
                  </a:lnTo>
                  <a:lnTo>
                    <a:pt x="18251424" y="6035421"/>
                  </a:lnTo>
                  <a:lnTo>
                    <a:pt x="18288000" y="6048121"/>
                  </a:lnTo>
                  <a:lnTo>
                    <a:pt x="18288000" y="5985129"/>
                  </a:lnTo>
                  <a:lnTo>
                    <a:pt x="18288000" y="0"/>
                  </a:lnTo>
                  <a:close/>
                </a:path>
              </a:pathLst>
            </a:custGeom>
            <a:solidFill>
              <a:srgbClr val="1C5639"/>
            </a:solidFill>
          </p:spPr>
          <p:txBody>
            <a:bodyPr wrap="square" lIns="0" tIns="0" rIns="0" bIns="0" rtlCol="0"/>
            <a:lstStyle/>
            <a:p>
              <a:endParaRPr/>
            </a:p>
          </p:txBody>
        </p:sp>
        <p:pic>
          <p:nvPicPr>
            <p:cNvPr id="9" name="object 9"/>
            <p:cNvPicPr/>
            <p:nvPr/>
          </p:nvPicPr>
          <p:blipFill>
            <a:blip r:embed="rId3" cstate="print"/>
            <a:stretch>
              <a:fillRect/>
            </a:stretch>
          </p:blipFill>
          <p:spPr>
            <a:xfrm>
              <a:off x="0" y="-1"/>
              <a:ext cx="9909175" cy="10286998"/>
            </a:xfrm>
            <a:prstGeom prst="rect">
              <a:avLst/>
            </a:prstGeom>
          </p:spPr>
        </p:pic>
      </p:grpSp>
      <p:sp>
        <p:nvSpPr>
          <p:cNvPr id="10" name="object 10"/>
          <p:cNvSpPr txBox="1"/>
          <p:nvPr/>
        </p:nvSpPr>
        <p:spPr>
          <a:xfrm>
            <a:off x="10125202" y="2835605"/>
            <a:ext cx="7778115" cy="697230"/>
          </a:xfrm>
          <a:prstGeom prst="rect">
            <a:avLst/>
          </a:prstGeom>
        </p:spPr>
        <p:txBody>
          <a:bodyPr vert="horz" wrap="square" lIns="0" tIns="13335" rIns="0" bIns="0" rtlCol="0">
            <a:spAutoFit/>
          </a:bodyPr>
          <a:lstStyle/>
          <a:p>
            <a:pPr marL="12700">
              <a:lnSpc>
                <a:spcPct val="100000"/>
              </a:lnSpc>
              <a:spcBef>
                <a:spcPts val="105"/>
              </a:spcBef>
              <a:tabLst>
                <a:tab pos="4827270" algn="l"/>
              </a:tabLst>
            </a:pPr>
            <a:r>
              <a:rPr sz="4400" b="1" spc="45" dirty="0">
                <a:solidFill>
                  <a:srgbClr val="FFFFFF"/>
                </a:solidFill>
                <a:latin typeface="Verdana"/>
                <a:cs typeface="Verdana"/>
              </a:rPr>
              <a:t>Cumplimiento</a:t>
            </a:r>
            <a:r>
              <a:rPr sz="4400" b="1" dirty="0">
                <a:solidFill>
                  <a:srgbClr val="FFFFFF"/>
                </a:solidFill>
                <a:latin typeface="Verdana"/>
                <a:cs typeface="Verdana"/>
              </a:rPr>
              <a:t>	de</a:t>
            </a:r>
            <a:r>
              <a:rPr sz="4400" b="1" spc="330" dirty="0">
                <a:solidFill>
                  <a:srgbClr val="FFFFFF"/>
                </a:solidFill>
                <a:latin typeface="Verdana"/>
                <a:cs typeface="Verdana"/>
              </a:rPr>
              <a:t> </a:t>
            </a:r>
            <a:r>
              <a:rPr sz="4400" b="1" spc="-10" dirty="0">
                <a:solidFill>
                  <a:srgbClr val="FFFFFF"/>
                </a:solidFill>
                <a:latin typeface="Verdana"/>
                <a:cs typeface="Verdana"/>
              </a:rPr>
              <a:t>metas</a:t>
            </a:r>
            <a:endParaRPr sz="4400">
              <a:latin typeface="Verdana"/>
              <a:cs typeface="Verdana"/>
            </a:endParaRPr>
          </a:p>
        </p:txBody>
      </p:sp>
      <p:sp>
        <p:nvSpPr>
          <p:cNvPr id="11" name="object 11"/>
          <p:cNvSpPr txBox="1"/>
          <p:nvPr/>
        </p:nvSpPr>
        <p:spPr>
          <a:xfrm>
            <a:off x="11094466" y="3794886"/>
            <a:ext cx="6128385" cy="696595"/>
          </a:xfrm>
          <a:prstGeom prst="rect">
            <a:avLst/>
          </a:prstGeom>
        </p:spPr>
        <p:txBody>
          <a:bodyPr vert="horz" wrap="square" lIns="0" tIns="13335" rIns="0" bIns="0" rtlCol="0">
            <a:spAutoFit/>
          </a:bodyPr>
          <a:lstStyle/>
          <a:p>
            <a:pPr marL="12700">
              <a:lnSpc>
                <a:spcPct val="100000"/>
              </a:lnSpc>
              <a:spcBef>
                <a:spcPts val="105"/>
              </a:spcBef>
              <a:tabLst>
                <a:tab pos="2747010" algn="l"/>
              </a:tabLst>
            </a:pPr>
            <a:r>
              <a:rPr sz="4400" b="1" dirty="0">
                <a:solidFill>
                  <a:srgbClr val="FFFFFF"/>
                </a:solidFill>
                <a:latin typeface="Verdana"/>
                <a:cs typeface="Verdana"/>
              </a:rPr>
              <a:t>Plan</a:t>
            </a:r>
            <a:r>
              <a:rPr sz="4400" b="1" spc="30" dirty="0">
                <a:solidFill>
                  <a:srgbClr val="FFFFFF"/>
                </a:solidFill>
                <a:latin typeface="Verdana"/>
                <a:cs typeface="Verdana"/>
              </a:rPr>
              <a:t> </a:t>
            </a:r>
            <a:r>
              <a:rPr sz="4400" b="1" spc="-25" dirty="0">
                <a:solidFill>
                  <a:srgbClr val="FFFFFF"/>
                </a:solidFill>
                <a:latin typeface="Verdana"/>
                <a:cs typeface="Verdana"/>
              </a:rPr>
              <a:t>de</a:t>
            </a:r>
            <a:r>
              <a:rPr sz="4400" b="1" dirty="0">
                <a:solidFill>
                  <a:srgbClr val="FFFFFF"/>
                </a:solidFill>
                <a:latin typeface="Verdana"/>
                <a:cs typeface="Verdana"/>
              </a:rPr>
              <a:t>	</a:t>
            </a:r>
            <a:r>
              <a:rPr sz="4400" b="1" spc="70" dirty="0">
                <a:solidFill>
                  <a:srgbClr val="FFFFFF"/>
                </a:solidFill>
                <a:latin typeface="Verdana"/>
                <a:cs typeface="Verdana"/>
              </a:rPr>
              <a:t>Desarrollo</a:t>
            </a:r>
            <a:endParaRPr sz="4400">
              <a:latin typeface="Verdana"/>
              <a:cs typeface="Verdana"/>
            </a:endParaRPr>
          </a:p>
        </p:txBody>
      </p:sp>
      <p:sp>
        <p:nvSpPr>
          <p:cNvPr id="12" name="object 12"/>
          <p:cNvSpPr txBox="1"/>
          <p:nvPr/>
        </p:nvSpPr>
        <p:spPr>
          <a:xfrm>
            <a:off x="11922188" y="4753532"/>
            <a:ext cx="6409055" cy="1379865"/>
          </a:xfrm>
          <a:prstGeom prst="rect">
            <a:avLst/>
          </a:prstGeom>
        </p:spPr>
        <p:txBody>
          <a:bodyPr vert="horz" wrap="square" lIns="0" tIns="12700" rIns="0" bIns="0" rtlCol="0">
            <a:spAutoFit/>
          </a:bodyPr>
          <a:lstStyle/>
          <a:p>
            <a:pPr marL="38100">
              <a:lnSpc>
                <a:spcPct val="100000"/>
              </a:lnSpc>
              <a:spcBef>
                <a:spcPts val="100"/>
              </a:spcBef>
            </a:pPr>
            <a:endParaRPr lang="es-CO" sz="4400" b="1" spc="-2245" dirty="0">
              <a:solidFill>
                <a:srgbClr val="FFFFFF"/>
              </a:solidFill>
              <a:latin typeface="Verdana"/>
              <a:cs typeface="Verdana"/>
            </a:endParaRPr>
          </a:p>
          <a:p>
            <a:pPr marL="38100">
              <a:lnSpc>
                <a:spcPct val="100000"/>
              </a:lnSpc>
              <a:spcBef>
                <a:spcPts val="100"/>
              </a:spcBef>
            </a:pPr>
            <a:r>
              <a:rPr lang="es-CO" sz="4400" b="1" spc="100" dirty="0">
                <a:solidFill>
                  <a:srgbClr val="FFFFFF"/>
                </a:solidFill>
                <a:latin typeface="Verdana"/>
                <a:cs typeface="Verdana"/>
              </a:rPr>
              <a:t>2</a:t>
            </a:r>
            <a:r>
              <a:rPr sz="4400" b="1" spc="100" dirty="0">
                <a:solidFill>
                  <a:srgbClr val="FFFFFF"/>
                </a:solidFill>
                <a:latin typeface="Verdana"/>
                <a:cs typeface="Verdana"/>
              </a:rPr>
              <a:t>02</a:t>
            </a:r>
            <a:r>
              <a:rPr sz="4400" b="1" spc="-15" dirty="0">
                <a:solidFill>
                  <a:srgbClr val="FFFFFF"/>
                </a:solidFill>
                <a:latin typeface="Verdana"/>
                <a:cs typeface="Verdana"/>
              </a:rPr>
              <a:t>4</a:t>
            </a:r>
            <a:r>
              <a:rPr sz="4400" b="1" spc="-725" dirty="0">
                <a:solidFill>
                  <a:srgbClr val="FFFFFF"/>
                </a:solidFill>
                <a:latin typeface="Verdana"/>
                <a:cs typeface="Verdana"/>
              </a:rPr>
              <a:t> </a:t>
            </a:r>
            <a:r>
              <a:rPr sz="4400" b="1" dirty="0">
                <a:solidFill>
                  <a:srgbClr val="FFFFFF"/>
                </a:solidFill>
                <a:latin typeface="Verdana"/>
                <a:cs typeface="Verdana"/>
              </a:rPr>
              <a:t>-</a:t>
            </a:r>
            <a:r>
              <a:rPr sz="4400" b="1" spc="-819" dirty="0">
                <a:solidFill>
                  <a:srgbClr val="FFFFFF"/>
                </a:solidFill>
                <a:latin typeface="Verdana"/>
                <a:cs typeface="Verdana"/>
              </a:rPr>
              <a:t> </a:t>
            </a:r>
            <a:r>
              <a:rPr sz="4400" b="1" spc="40" dirty="0">
                <a:solidFill>
                  <a:srgbClr val="FFFFFF"/>
                </a:solidFill>
                <a:latin typeface="Verdana"/>
                <a:cs typeface="Verdana"/>
              </a:rPr>
              <a:t>2027</a:t>
            </a:r>
            <a:endParaRPr sz="4400" dirty="0">
              <a:latin typeface="Verdana"/>
              <a:cs typeface="Verdana"/>
            </a:endParaRPr>
          </a:p>
        </p:txBody>
      </p:sp>
      <p:pic>
        <p:nvPicPr>
          <p:cNvPr id="13" name="object 13"/>
          <p:cNvPicPr/>
          <p:nvPr/>
        </p:nvPicPr>
        <p:blipFill>
          <a:blip r:embed="rId4" cstate="print"/>
          <a:stretch>
            <a:fillRect/>
          </a:stretch>
        </p:blipFill>
        <p:spPr>
          <a:xfrm>
            <a:off x="12053696" y="8343112"/>
            <a:ext cx="3919981" cy="1383411"/>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8000" cy="10286997"/>
            </a:xfrm>
            <a:prstGeom prst="rect">
              <a:avLst/>
            </a:prstGeom>
          </p:spPr>
        </p:pic>
        <p:sp>
          <p:nvSpPr>
            <p:cNvPr id="4" name="object 4"/>
            <p:cNvSpPr/>
            <p:nvPr/>
          </p:nvSpPr>
          <p:spPr>
            <a:xfrm>
              <a:off x="0" y="0"/>
              <a:ext cx="18288000" cy="1963420"/>
            </a:xfrm>
            <a:custGeom>
              <a:avLst/>
              <a:gdLst/>
              <a:ahLst/>
              <a:cxnLst/>
              <a:rect l="l" t="t" r="r" b="b"/>
              <a:pathLst>
                <a:path w="18288000" h="1963420">
                  <a:moveTo>
                    <a:pt x="18288000" y="0"/>
                  </a:moveTo>
                  <a:lnTo>
                    <a:pt x="0" y="0"/>
                  </a:lnTo>
                  <a:lnTo>
                    <a:pt x="0" y="1963166"/>
                  </a:lnTo>
                  <a:lnTo>
                    <a:pt x="18288000" y="1963166"/>
                  </a:lnTo>
                  <a:lnTo>
                    <a:pt x="18288000" y="0"/>
                  </a:lnTo>
                  <a:close/>
                </a:path>
              </a:pathLst>
            </a:custGeom>
            <a:solidFill>
              <a:srgbClr val="1C5639"/>
            </a:solidFill>
          </p:spPr>
          <p:txBody>
            <a:bodyPr wrap="square" lIns="0" tIns="0" rIns="0" bIns="0" rtlCol="0"/>
            <a:lstStyle/>
            <a:p>
              <a:endParaRPr/>
            </a:p>
          </p:txBody>
        </p:sp>
        <p:pic>
          <p:nvPicPr>
            <p:cNvPr id="5" name="object 5"/>
            <p:cNvPicPr/>
            <p:nvPr/>
          </p:nvPicPr>
          <p:blipFill>
            <a:blip r:embed="rId3" cstate="print"/>
            <a:stretch>
              <a:fillRect/>
            </a:stretch>
          </p:blipFill>
          <p:spPr>
            <a:xfrm>
              <a:off x="15407639" y="0"/>
              <a:ext cx="2880359" cy="1965959"/>
            </a:xfrm>
            <a:prstGeom prst="rect">
              <a:avLst/>
            </a:prstGeom>
          </p:spPr>
        </p:pic>
        <p:pic>
          <p:nvPicPr>
            <p:cNvPr id="6" name="object 6"/>
            <p:cNvPicPr/>
            <p:nvPr/>
          </p:nvPicPr>
          <p:blipFill>
            <a:blip r:embed="rId4" cstate="print"/>
            <a:stretch>
              <a:fillRect/>
            </a:stretch>
          </p:blipFill>
          <p:spPr>
            <a:xfrm>
              <a:off x="0" y="0"/>
              <a:ext cx="655319" cy="3258311"/>
            </a:xfrm>
            <a:prstGeom prst="rect">
              <a:avLst/>
            </a:prstGeom>
          </p:spPr>
        </p:pic>
        <p:pic>
          <p:nvPicPr>
            <p:cNvPr id="7" name="object 7"/>
            <p:cNvPicPr/>
            <p:nvPr/>
          </p:nvPicPr>
          <p:blipFill>
            <a:blip r:embed="rId5" cstate="print"/>
            <a:stretch>
              <a:fillRect/>
            </a:stretch>
          </p:blipFill>
          <p:spPr>
            <a:xfrm>
              <a:off x="6806183" y="411480"/>
              <a:ext cx="4904232" cy="4834127"/>
            </a:xfrm>
            <a:prstGeom prst="rect">
              <a:avLst/>
            </a:prstGeom>
          </p:spPr>
        </p:pic>
        <p:pic>
          <p:nvPicPr>
            <p:cNvPr id="8" name="object 8"/>
            <p:cNvPicPr/>
            <p:nvPr/>
          </p:nvPicPr>
          <p:blipFill>
            <a:blip r:embed="rId6" cstate="print"/>
            <a:stretch>
              <a:fillRect/>
            </a:stretch>
          </p:blipFill>
          <p:spPr>
            <a:xfrm>
              <a:off x="12688823" y="4096511"/>
              <a:ext cx="4904232" cy="4834128"/>
            </a:xfrm>
            <a:prstGeom prst="rect">
              <a:avLst/>
            </a:prstGeom>
          </p:spPr>
        </p:pic>
        <p:pic>
          <p:nvPicPr>
            <p:cNvPr id="9" name="object 9"/>
            <p:cNvPicPr/>
            <p:nvPr/>
          </p:nvPicPr>
          <p:blipFill>
            <a:blip r:embed="rId7" cstate="print"/>
            <a:stretch>
              <a:fillRect/>
            </a:stretch>
          </p:blipFill>
          <p:spPr>
            <a:xfrm>
              <a:off x="6992111" y="4117847"/>
              <a:ext cx="4907280" cy="4834128"/>
            </a:xfrm>
            <a:prstGeom prst="rect">
              <a:avLst/>
            </a:prstGeom>
          </p:spPr>
        </p:pic>
        <p:pic>
          <p:nvPicPr>
            <p:cNvPr id="10" name="object 10"/>
            <p:cNvPicPr/>
            <p:nvPr/>
          </p:nvPicPr>
          <p:blipFill>
            <a:blip r:embed="rId8" cstate="print"/>
            <a:stretch>
              <a:fillRect/>
            </a:stretch>
          </p:blipFill>
          <p:spPr>
            <a:xfrm>
              <a:off x="752855" y="4181855"/>
              <a:ext cx="4904232" cy="4834128"/>
            </a:xfrm>
            <a:prstGeom prst="rect">
              <a:avLst/>
            </a:prstGeom>
          </p:spPr>
        </p:pic>
        <p:pic>
          <p:nvPicPr>
            <p:cNvPr id="11" name="object 11"/>
            <p:cNvPicPr/>
            <p:nvPr/>
          </p:nvPicPr>
          <p:blipFill>
            <a:blip r:embed="rId9" cstate="print"/>
            <a:stretch>
              <a:fillRect/>
            </a:stretch>
          </p:blipFill>
          <p:spPr>
            <a:xfrm>
              <a:off x="15313279" y="9229907"/>
              <a:ext cx="2974721" cy="1028698"/>
            </a:xfrm>
            <a:prstGeom prst="rect">
              <a:avLst/>
            </a:prstGeom>
          </p:spPr>
        </p:pic>
        <p:pic>
          <p:nvPicPr>
            <p:cNvPr id="12" name="object 12"/>
            <p:cNvPicPr/>
            <p:nvPr/>
          </p:nvPicPr>
          <p:blipFill>
            <a:blip r:embed="rId10" cstate="print"/>
            <a:stretch>
              <a:fillRect/>
            </a:stretch>
          </p:blipFill>
          <p:spPr>
            <a:xfrm>
              <a:off x="7327392" y="3794759"/>
              <a:ext cx="3959352" cy="1469136"/>
            </a:xfrm>
            <a:prstGeom prst="rect">
              <a:avLst/>
            </a:prstGeom>
          </p:spPr>
        </p:pic>
      </p:grpSp>
      <p:sp>
        <p:nvSpPr>
          <p:cNvPr id="13" name="object 13"/>
          <p:cNvSpPr txBox="1"/>
          <p:nvPr/>
        </p:nvSpPr>
        <p:spPr>
          <a:xfrm>
            <a:off x="1696973" y="6065901"/>
            <a:ext cx="3302635" cy="889000"/>
          </a:xfrm>
          <a:prstGeom prst="rect">
            <a:avLst/>
          </a:prstGeom>
        </p:spPr>
        <p:txBody>
          <a:bodyPr vert="horz" wrap="square" lIns="0" tIns="12700" rIns="0" bIns="0" rtlCol="0">
            <a:spAutoFit/>
          </a:bodyPr>
          <a:lstStyle/>
          <a:p>
            <a:pPr algn="ctr">
              <a:lnSpc>
                <a:spcPts val="2300"/>
              </a:lnSpc>
              <a:spcBef>
                <a:spcPts val="100"/>
              </a:spcBef>
            </a:pPr>
            <a:r>
              <a:rPr sz="2100" b="1" spc="45" dirty="0">
                <a:solidFill>
                  <a:srgbClr val="1C5639"/>
                </a:solidFill>
                <a:latin typeface="Arial"/>
                <a:cs typeface="Arial"/>
              </a:rPr>
              <a:t>Programa</a:t>
            </a:r>
            <a:r>
              <a:rPr sz="2100" b="1" spc="50" dirty="0">
                <a:solidFill>
                  <a:srgbClr val="1C5639"/>
                </a:solidFill>
                <a:latin typeface="Arial"/>
                <a:cs typeface="Arial"/>
              </a:rPr>
              <a:t> </a:t>
            </a:r>
            <a:r>
              <a:rPr sz="2100" b="1" spc="40" dirty="0">
                <a:solidFill>
                  <a:srgbClr val="1C5639"/>
                </a:solidFill>
                <a:latin typeface="Arial"/>
                <a:cs typeface="Arial"/>
              </a:rPr>
              <a:t>2.3.7.</a:t>
            </a:r>
            <a:endParaRPr sz="2100">
              <a:latin typeface="Arial"/>
              <a:cs typeface="Arial"/>
            </a:endParaRPr>
          </a:p>
          <a:p>
            <a:pPr marL="12700" marR="5080" indent="50165" algn="ctr">
              <a:lnSpc>
                <a:spcPts val="2200"/>
              </a:lnSpc>
              <a:spcBef>
                <a:spcPts val="120"/>
              </a:spcBef>
            </a:pPr>
            <a:r>
              <a:rPr sz="2100" spc="-20" dirty="0">
                <a:solidFill>
                  <a:srgbClr val="397C5A"/>
                </a:solidFill>
                <a:latin typeface="Lucida Sans Unicode"/>
                <a:cs typeface="Lucida Sans Unicode"/>
              </a:rPr>
              <a:t>Cultura</a:t>
            </a:r>
            <a:r>
              <a:rPr sz="2100" spc="-90" dirty="0">
                <a:solidFill>
                  <a:srgbClr val="397C5A"/>
                </a:solidFill>
                <a:latin typeface="Lucida Sans Unicode"/>
                <a:cs typeface="Lucida Sans Unicode"/>
              </a:rPr>
              <a:t> </a:t>
            </a:r>
            <a:r>
              <a:rPr sz="2100" spc="65" dirty="0">
                <a:solidFill>
                  <a:srgbClr val="397C5A"/>
                </a:solidFill>
                <a:latin typeface="Lucida Sans Unicode"/>
                <a:cs typeface="Lucida Sans Unicode"/>
              </a:rPr>
              <a:t>para</a:t>
            </a:r>
            <a:r>
              <a:rPr sz="2100" spc="235" dirty="0">
                <a:solidFill>
                  <a:srgbClr val="397C5A"/>
                </a:solidFill>
                <a:latin typeface="Lucida Sans Unicode"/>
                <a:cs typeface="Lucida Sans Unicode"/>
              </a:rPr>
              <a:t> </a:t>
            </a:r>
            <a:r>
              <a:rPr sz="2100" spc="-60" dirty="0">
                <a:solidFill>
                  <a:srgbClr val="397C5A"/>
                </a:solidFill>
                <a:latin typeface="Lucida Sans Unicode"/>
                <a:cs typeface="Lucida Sans Unicode"/>
              </a:rPr>
              <a:t>vivir</a:t>
            </a:r>
            <a:r>
              <a:rPr sz="2100" spc="-105" dirty="0">
                <a:solidFill>
                  <a:srgbClr val="397C5A"/>
                </a:solidFill>
                <a:latin typeface="Lucida Sans Unicode"/>
                <a:cs typeface="Lucida Sans Unicode"/>
              </a:rPr>
              <a:t> </a:t>
            </a:r>
            <a:r>
              <a:rPr sz="2100" dirty="0">
                <a:solidFill>
                  <a:srgbClr val="397C5A"/>
                </a:solidFill>
                <a:latin typeface="Lucida Sans Unicode"/>
                <a:cs typeface="Lucida Sans Unicode"/>
              </a:rPr>
              <a:t>en</a:t>
            </a:r>
            <a:r>
              <a:rPr sz="2100" spc="-5" dirty="0">
                <a:solidFill>
                  <a:srgbClr val="397C5A"/>
                </a:solidFill>
                <a:latin typeface="Lucida Sans Unicode"/>
                <a:cs typeface="Lucida Sans Unicode"/>
              </a:rPr>
              <a:t> </a:t>
            </a:r>
            <a:r>
              <a:rPr sz="2100" spc="-25" dirty="0">
                <a:solidFill>
                  <a:srgbClr val="397C5A"/>
                </a:solidFill>
                <a:latin typeface="Lucida Sans Unicode"/>
                <a:cs typeface="Lucida Sans Unicode"/>
              </a:rPr>
              <a:t>un territorio</a:t>
            </a:r>
            <a:r>
              <a:rPr sz="2100" spc="-90" dirty="0">
                <a:solidFill>
                  <a:srgbClr val="397C5A"/>
                </a:solidFill>
                <a:latin typeface="Lucida Sans Unicode"/>
                <a:cs typeface="Lucida Sans Unicode"/>
              </a:rPr>
              <a:t> </a:t>
            </a:r>
            <a:r>
              <a:rPr sz="2100" spc="-35" dirty="0">
                <a:solidFill>
                  <a:srgbClr val="397C5A"/>
                </a:solidFill>
                <a:latin typeface="Lucida Sans Unicode"/>
                <a:cs typeface="Lucida Sans Unicode"/>
              </a:rPr>
              <a:t>diverso</a:t>
            </a:r>
            <a:r>
              <a:rPr sz="2100" spc="-100" dirty="0">
                <a:solidFill>
                  <a:srgbClr val="397C5A"/>
                </a:solidFill>
                <a:latin typeface="Lucida Sans Unicode"/>
                <a:cs typeface="Lucida Sans Unicode"/>
              </a:rPr>
              <a:t> </a:t>
            </a:r>
            <a:r>
              <a:rPr sz="2100" dirty="0">
                <a:solidFill>
                  <a:srgbClr val="397C5A"/>
                </a:solidFill>
                <a:latin typeface="Lucida Sans Unicode"/>
                <a:cs typeface="Lucida Sans Unicode"/>
              </a:rPr>
              <a:t>y</a:t>
            </a:r>
            <a:r>
              <a:rPr sz="2100" spc="-135" dirty="0">
                <a:solidFill>
                  <a:srgbClr val="397C5A"/>
                </a:solidFill>
                <a:latin typeface="Lucida Sans Unicode"/>
                <a:cs typeface="Lucida Sans Unicode"/>
              </a:rPr>
              <a:t> </a:t>
            </a:r>
            <a:r>
              <a:rPr sz="2100" dirty="0">
                <a:solidFill>
                  <a:srgbClr val="397C5A"/>
                </a:solidFill>
                <a:latin typeface="Lucida Sans Unicode"/>
                <a:cs typeface="Lucida Sans Unicode"/>
              </a:rPr>
              <a:t>en</a:t>
            </a:r>
            <a:r>
              <a:rPr sz="2100" spc="-105" dirty="0">
                <a:solidFill>
                  <a:srgbClr val="397C5A"/>
                </a:solidFill>
                <a:latin typeface="Lucida Sans Unicode"/>
                <a:cs typeface="Lucida Sans Unicode"/>
              </a:rPr>
              <a:t> </a:t>
            </a:r>
            <a:r>
              <a:rPr sz="2100" spc="-25" dirty="0">
                <a:solidFill>
                  <a:srgbClr val="397C5A"/>
                </a:solidFill>
                <a:latin typeface="Lucida Sans Unicode"/>
                <a:cs typeface="Lucida Sans Unicode"/>
              </a:rPr>
              <a:t>paz</a:t>
            </a:r>
            <a:endParaRPr sz="2100">
              <a:latin typeface="Lucida Sans Unicode"/>
              <a:cs typeface="Lucida Sans Unicode"/>
            </a:endParaRPr>
          </a:p>
        </p:txBody>
      </p:sp>
      <p:sp>
        <p:nvSpPr>
          <p:cNvPr id="14" name="object 14"/>
          <p:cNvSpPr txBox="1"/>
          <p:nvPr/>
        </p:nvSpPr>
        <p:spPr>
          <a:xfrm>
            <a:off x="7877047" y="5921121"/>
            <a:ext cx="3377565" cy="1185545"/>
          </a:xfrm>
          <a:prstGeom prst="rect">
            <a:avLst/>
          </a:prstGeom>
        </p:spPr>
        <p:txBody>
          <a:bodyPr vert="horz" wrap="square" lIns="0" tIns="12700" rIns="0" bIns="0" rtlCol="0">
            <a:spAutoFit/>
          </a:bodyPr>
          <a:lstStyle/>
          <a:p>
            <a:pPr marR="31750" algn="ctr">
              <a:lnSpc>
                <a:spcPts val="2370"/>
              </a:lnSpc>
              <a:spcBef>
                <a:spcPts val="100"/>
              </a:spcBef>
            </a:pPr>
            <a:r>
              <a:rPr sz="2100" b="1" spc="45" dirty="0">
                <a:solidFill>
                  <a:srgbClr val="1C5639"/>
                </a:solidFill>
                <a:latin typeface="Arial"/>
                <a:cs typeface="Arial"/>
              </a:rPr>
              <a:t>Programa</a:t>
            </a:r>
            <a:r>
              <a:rPr sz="2100" b="1" spc="50" dirty="0">
                <a:solidFill>
                  <a:srgbClr val="1C5639"/>
                </a:solidFill>
                <a:latin typeface="Arial"/>
                <a:cs typeface="Arial"/>
              </a:rPr>
              <a:t> </a:t>
            </a:r>
            <a:r>
              <a:rPr sz="2100" b="1" spc="-10" dirty="0">
                <a:solidFill>
                  <a:srgbClr val="1C5639"/>
                </a:solidFill>
                <a:latin typeface="Arial"/>
                <a:cs typeface="Arial"/>
              </a:rPr>
              <a:t>2.3.8</a:t>
            </a:r>
            <a:r>
              <a:rPr sz="2100" spc="-10" dirty="0">
                <a:solidFill>
                  <a:srgbClr val="1C5639"/>
                </a:solidFill>
                <a:latin typeface="Lucida Sans Unicode"/>
                <a:cs typeface="Lucida Sans Unicode"/>
              </a:rPr>
              <a:t>.</a:t>
            </a:r>
            <a:endParaRPr sz="2100">
              <a:latin typeface="Lucida Sans Unicode"/>
              <a:cs typeface="Lucida Sans Unicode"/>
            </a:endParaRPr>
          </a:p>
          <a:p>
            <a:pPr marL="12065" marR="5080" indent="-7620" algn="ctr">
              <a:lnSpc>
                <a:spcPct val="87200"/>
              </a:lnSpc>
              <a:spcBef>
                <a:spcPts val="170"/>
              </a:spcBef>
            </a:pPr>
            <a:r>
              <a:rPr sz="2100" spc="-25" dirty="0">
                <a:solidFill>
                  <a:srgbClr val="397C5A"/>
                </a:solidFill>
                <a:latin typeface="Lucida Sans Unicode"/>
                <a:cs typeface="Lucida Sans Unicode"/>
              </a:rPr>
              <a:t>Institucionalidad</a:t>
            </a:r>
            <a:r>
              <a:rPr sz="2100" spc="-70" dirty="0">
                <a:solidFill>
                  <a:srgbClr val="397C5A"/>
                </a:solidFill>
                <a:latin typeface="Lucida Sans Unicode"/>
                <a:cs typeface="Lucida Sans Unicode"/>
              </a:rPr>
              <a:t> </a:t>
            </a:r>
            <a:r>
              <a:rPr sz="2100" spc="-10" dirty="0">
                <a:solidFill>
                  <a:srgbClr val="397C5A"/>
                </a:solidFill>
                <a:latin typeface="Lucida Sans Unicode"/>
                <a:cs typeface="Lucida Sans Unicode"/>
              </a:rPr>
              <a:t>cultural sólida</a:t>
            </a:r>
            <a:r>
              <a:rPr sz="2100" spc="-40" dirty="0">
                <a:solidFill>
                  <a:srgbClr val="397C5A"/>
                </a:solidFill>
                <a:latin typeface="Lucida Sans Unicode"/>
                <a:cs typeface="Lucida Sans Unicode"/>
              </a:rPr>
              <a:t> </a:t>
            </a:r>
            <a:r>
              <a:rPr sz="2100" dirty="0">
                <a:solidFill>
                  <a:srgbClr val="397C5A"/>
                </a:solidFill>
                <a:latin typeface="Lucida Sans Unicode"/>
                <a:cs typeface="Lucida Sans Unicode"/>
              </a:rPr>
              <a:t>y</a:t>
            </a:r>
            <a:r>
              <a:rPr sz="2100" spc="-70" dirty="0">
                <a:solidFill>
                  <a:srgbClr val="397C5A"/>
                </a:solidFill>
                <a:latin typeface="Lucida Sans Unicode"/>
                <a:cs typeface="Lucida Sans Unicode"/>
              </a:rPr>
              <a:t> </a:t>
            </a:r>
            <a:r>
              <a:rPr sz="2100" dirty="0">
                <a:solidFill>
                  <a:srgbClr val="397C5A"/>
                </a:solidFill>
                <a:latin typeface="Lucida Sans Unicode"/>
                <a:cs typeface="Lucida Sans Unicode"/>
              </a:rPr>
              <a:t>articulada</a:t>
            </a:r>
            <a:r>
              <a:rPr sz="2100" spc="70" dirty="0">
                <a:solidFill>
                  <a:srgbClr val="397C5A"/>
                </a:solidFill>
                <a:latin typeface="Lucida Sans Unicode"/>
                <a:cs typeface="Lucida Sans Unicode"/>
              </a:rPr>
              <a:t> </a:t>
            </a:r>
            <a:r>
              <a:rPr sz="2100" dirty="0">
                <a:solidFill>
                  <a:srgbClr val="397C5A"/>
                </a:solidFill>
                <a:latin typeface="Lucida Sans Unicode"/>
                <a:cs typeface="Lucida Sans Unicode"/>
              </a:rPr>
              <a:t>con</a:t>
            </a:r>
            <a:r>
              <a:rPr sz="2100" spc="-15" dirty="0">
                <a:solidFill>
                  <a:srgbClr val="397C5A"/>
                </a:solidFill>
                <a:latin typeface="Lucida Sans Unicode"/>
                <a:cs typeface="Lucida Sans Unicode"/>
              </a:rPr>
              <a:t> </a:t>
            </a:r>
            <a:r>
              <a:rPr sz="2100" spc="-25" dirty="0">
                <a:solidFill>
                  <a:srgbClr val="397C5A"/>
                </a:solidFill>
                <a:latin typeface="Lucida Sans Unicode"/>
                <a:cs typeface="Lucida Sans Unicode"/>
              </a:rPr>
              <a:t>los </a:t>
            </a:r>
            <a:r>
              <a:rPr sz="2100" spc="-10" dirty="0">
                <a:solidFill>
                  <a:srgbClr val="397C5A"/>
                </a:solidFill>
                <a:latin typeface="Lucida Sans Unicode"/>
                <a:cs typeface="Lucida Sans Unicode"/>
              </a:rPr>
              <a:t>territorios</a:t>
            </a:r>
            <a:endParaRPr sz="2100">
              <a:latin typeface="Lucida Sans Unicode"/>
              <a:cs typeface="Lucida Sans Unicode"/>
            </a:endParaRPr>
          </a:p>
        </p:txBody>
      </p:sp>
      <p:sp>
        <p:nvSpPr>
          <p:cNvPr id="15" name="object 15"/>
          <p:cNvSpPr txBox="1"/>
          <p:nvPr/>
        </p:nvSpPr>
        <p:spPr>
          <a:xfrm>
            <a:off x="13475335" y="6026277"/>
            <a:ext cx="3362325" cy="885825"/>
          </a:xfrm>
          <a:prstGeom prst="rect">
            <a:avLst/>
          </a:prstGeom>
        </p:spPr>
        <p:txBody>
          <a:bodyPr vert="horz" wrap="square" lIns="0" tIns="62230" rIns="0" bIns="0" rtlCol="0">
            <a:spAutoFit/>
          </a:bodyPr>
          <a:lstStyle/>
          <a:p>
            <a:pPr marL="12700" marR="5080" indent="-13335" algn="ctr">
              <a:lnSpc>
                <a:spcPct val="84400"/>
              </a:lnSpc>
              <a:spcBef>
                <a:spcPts val="490"/>
              </a:spcBef>
            </a:pPr>
            <a:r>
              <a:rPr sz="2100" b="1" spc="45" dirty="0">
                <a:solidFill>
                  <a:srgbClr val="1C5639"/>
                </a:solidFill>
                <a:latin typeface="Arial"/>
                <a:cs typeface="Arial"/>
              </a:rPr>
              <a:t>Programa</a:t>
            </a:r>
            <a:r>
              <a:rPr sz="2100" b="1" spc="35" dirty="0">
                <a:solidFill>
                  <a:srgbClr val="1C5639"/>
                </a:solidFill>
                <a:latin typeface="Arial"/>
                <a:cs typeface="Arial"/>
              </a:rPr>
              <a:t> </a:t>
            </a:r>
            <a:r>
              <a:rPr sz="2100" b="1" spc="70" dirty="0">
                <a:solidFill>
                  <a:srgbClr val="1C5639"/>
                </a:solidFill>
                <a:latin typeface="Arial"/>
                <a:cs typeface="Arial"/>
              </a:rPr>
              <a:t>2.3.9. </a:t>
            </a:r>
            <a:r>
              <a:rPr sz="2100" spc="-10" dirty="0">
                <a:solidFill>
                  <a:srgbClr val="397C5A"/>
                </a:solidFill>
                <a:latin typeface="Lucida Sans Unicode"/>
                <a:cs typeface="Lucida Sans Unicode"/>
              </a:rPr>
              <a:t>Reconocimiento</a:t>
            </a:r>
            <a:r>
              <a:rPr sz="2100" spc="-35" dirty="0">
                <a:solidFill>
                  <a:srgbClr val="397C5A"/>
                </a:solidFill>
                <a:latin typeface="Lucida Sans Unicode"/>
                <a:cs typeface="Lucida Sans Unicode"/>
              </a:rPr>
              <a:t> </a:t>
            </a:r>
            <a:r>
              <a:rPr sz="2100" spc="-50" dirty="0">
                <a:solidFill>
                  <a:srgbClr val="397C5A"/>
                </a:solidFill>
                <a:latin typeface="Lucida Sans Unicode"/>
                <a:cs typeface="Lucida Sans Unicode"/>
              </a:rPr>
              <a:t>y </a:t>
            </a:r>
            <a:r>
              <a:rPr sz="2100" dirty="0">
                <a:solidFill>
                  <a:srgbClr val="397C5A"/>
                </a:solidFill>
                <a:latin typeface="Lucida Sans Unicode"/>
                <a:cs typeface="Lucida Sans Unicode"/>
              </a:rPr>
              <a:t>protección del</a:t>
            </a:r>
            <a:r>
              <a:rPr sz="2100" spc="90" dirty="0">
                <a:solidFill>
                  <a:srgbClr val="397C5A"/>
                </a:solidFill>
                <a:latin typeface="Lucida Sans Unicode"/>
                <a:cs typeface="Lucida Sans Unicode"/>
              </a:rPr>
              <a:t> </a:t>
            </a:r>
            <a:r>
              <a:rPr sz="2100" spc="-35" dirty="0">
                <a:solidFill>
                  <a:srgbClr val="397C5A"/>
                </a:solidFill>
                <a:latin typeface="Lucida Sans Unicode"/>
                <a:cs typeface="Lucida Sans Unicode"/>
              </a:rPr>
              <a:t>patrimonio</a:t>
            </a:r>
            <a:endParaRPr sz="2100">
              <a:latin typeface="Lucida Sans Unicode"/>
              <a:cs typeface="Lucida Sans Unicode"/>
            </a:endParaRPr>
          </a:p>
        </p:txBody>
      </p:sp>
      <p:sp>
        <p:nvSpPr>
          <p:cNvPr id="16" name="object 16"/>
          <p:cNvSpPr txBox="1"/>
          <p:nvPr/>
        </p:nvSpPr>
        <p:spPr>
          <a:xfrm>
            <a:off x="1173581" y="7500366"/>
            <a:ext cx="4261485" cy="2566670"/>
          </a:xfrm>
          <a:prstGeom prst="rect">
            <a:avLst/>
          </a:prstGeom>
        </p:spPr>
        <p:txBody>
          <a:bodyPr vert="horz" wrap="square" lIns="0" tIns="12700" rIns="0" bIns="0" rtlCol="0">
            <a:spAutoFit/>
          </a:bodyPr>
          <a:lstStyle/>
          <a:p>
            <a:pPr marL="12700" marR="5080">
              <a:lnSpc>
                <a:spcPct val="116100"/>
              </a:lnSpc>
              <a:spcBef>
                <a:spcPts val="100"/>
              </a:spcBef>
            </a:pPr>
            <a:r>
              <a:rPr sz="1800" dirty="0">
                <a:latin typeface="Lucida Sans Unicode"/>
                <a:cs typeface="Lucida Sans Unicode"/>
              </a:rPr>
              <a:t>En</a:t>
            </a:r>
            <a:r>
              <a:rPr sz="1800" spc="20" dirty="0">
                <a:latin typeface="Lucida Sans Unicode"/>
                <a:cs typeface="Lucida Sans Unicode"/>
              </a:rPr>
              <a:t> </a:t>
            </a:r>
            <a:r>
              <a:rPr sz="1800" dirty="0">
                <a:latin typeface="Lucida Sans Unicode"/>
                <a:cs typeface="Lucida Sans Unicode"/>
              </a:rPr>
              <a:t>este</a:t>
            </a:r>
            <a:r>
              <a:rPr sz="1800" spc="75" dirty="0">
                <a:latin typeface="Lucida Sans Unicode"/>
                <a:cs typeface="Lucida Sans Unicode"/>
              </a:rPr>
              <a:t> </a:t>
            </a:r>
            <a:r>
              <a:rPr sz="1800" dirty="0">
                <a:latin typeface="Lucida Sans Unicode"/>
                <a:cs typeface="Lucida Sans Unicode"/>
              </a:rPr>
              <a:t>programa</a:t>
            </a:r>
            <a:r>
              <a:rPr sz="1800" spc="215" dirty="0">
                <a:latin typeface="Lucida Sans Unicode"/>
                <a:cs typeface="Lucida Sans Unicode"/>
              </a:rPr>
              <a:t> </a:t>
            </a:r>
            <a:r>
              <a:rPr sz="1800" dirty="0">
                <a:latin typeface="Lucida Sans Unicode"/>
                <a:cs typeface="Lucida Sans Unicode"/>
              </a:rPr>
              <a:t>se</a:t>
            </a:r>
            <a:r>
              <a:rPr sz="1800" spc="5" dirty="0">
                <a:latin typeface="Lucida Sans Unicode"/>
                <a:cs typeface="Lucida Sans Unicode"/>
              </a:rPr>
              <a:t> </a:t>
            </a:r>
            <a:r>
              <a:rPr sz="1800" dirty="0">
                <a:latin typeface="Lucida Sans Unicode"/>
                <a:cs typeface="Lucida Sans Unicode"/>
              </a:rPr>
              <a:t>concentra</a:t>
            </a:r>
            <a:r>
              <a:rPr sz="1800" spc="204" dirty="0">
                <a:latin typeface="Lucida Sans Unicode"/>
                <a:cs typeface="Lucida Sans Unicode"/>
              </a:rPr>
              <a:t> </a:t>
            </a:r>
            <a:r>
              <a:rPr sz="1800" spc="-20" dirty="0">
                <a:latin typeface="Lucida Sans Unicode"/>
                <a:cs typeface="Lucida Sans Unicode"/>
              </a:rPr>
              <a:t>todo </a:t>
            </a:r>
            <a:r>
              <a:rPr sz="1800" dirty="0">
                <a:latin typeface="Lucida Sans Unicode"/>
                <a:cs typeface="Lucida Sans Unicode"/>
              </a:rPr>
              <a:t>lo</a:t>
            </a:r>
            <a:r>
              <a:rPr sz="1800" spc="20" dirty="0">
                <a:latin typeface="Lucida Sans Unicode"/>
                <a:cs typeface="Lucida Sans Unicode"/>
              </a:rPr>
              <a:t> </a:t>
            </a:r>
            <a:r>
              <a:rPr sz="1800" dirty="0">
                <a:latin typeface="Lucida Sans Unicode"/>
                <a:cs typeface="Lucida Sans Unicode"/>
              </a:rPr>
              <a:t>relacionado</a:t>
            </a:r>
            <a:r>
              <a:rPr sz="1800" spc="175" dirty="0">
                <a:latin typeface="Lucida Sans Unicode"/>
                <a:cs typeface="Lucida Sans Unicode"/>
              </a:rPr>
              <a:t> </a:t>
            </a:r>
            <a:r>
              <a:rPr sz="1800" dirty="0">
                <a:latin typeface="Lucida Sans Unicode"/>
                <a:cs typeface="Lucida Sans Unicode"/>
              </a:rPr>
              <a:t>con</a:t>
            </a:r>
            <a:r>
              <a:rPr sz="1800" spc="60" dirty="0">
                <a:latin typeface="Lucida Sans Unicode"/>
                <a:cs typeface="Lucida Sans Unicode"/>
              </a:rPr>
              <a:t> </a:t>
            </a:r>
            <a:r>
              <a:rPr sz="1800" dirty="0">
                <a:latin typeface="Lucida Sans Unicode"/>
                <a:cs typeface="Lucida Sans Unicode"/>
              </a:rPr>
              <a:t>el</a:t>
            </a:r>
            <a:r>
              <a:rPr sz="1800" spc="60" dirty="0">
                <a:latin typeface="Lucida Sans Unicode"/>
                <a:cs typeface="Lucida Sans Unicode"/>
              </a:rPr>
              <a:t> </a:t>
            </a:r>
            <a:r>
              <a:rPr sz="1800" spc="-25" dirty="0">
                <a:solidFill>
                  <a:srgbClr val="397C5A"/>
                </a:solidFill>
                <a:latin typeface="Lucida Sans Unicode"/>
                <a:cs typeface="Lucida Sans Unicode"/>
              </a:rPr>
              <a:t>fomento</a:t>
            </a:r>
            <a:r>
              <a:rPr sz="1800" spc="-10" dirty="0">
                <a:solidFill>
                  <a:srgbClr val="397C5A"/>
                </a:solidFill>
                <a:latin typeface="Lucida Sans Unicode"/>
                <a:cs typeface="Lucida Sans Unicode"/>
              </a:rPr>
              <a:t> </a:t>
            </a:r>
            <a:r>
              <a:rPr sz="1800" spc="-20" dirty="0">
                <a:solidFill>
                  <a:srgbClr val="397C5A"/>
                </a:solidFill>
                <a:latin typeface="Lucida Sans Unicode"/>
                <a:cs typeface="Lucida Sans Unicode"/>
              </a:rPr>
              <a:t>cultural </a:t>
            </a:r>
            <a:r>
              <a:rPr sz="1800" dirty="0">
                <a:solidFill>
                  <a:srgbClr val="397C5A"/>
                </a:solidFill>
                <a:latin typeface="Lucida Sans Unicode"/>
                <a:cs typeface="Lucida Sans Unicode"/>
              </a:rPr>
              <a:t>y</a:t>
            </a:r>
            <a:r>
              <a:rPr sz="1800" spc="-40" dirty="0">
                <a:solidFill>
                  <a:srgbClr val="397C5A"/>
                </a:solidFill>
                <a:latin typeface="Lucida Sans Unicode"/>
                <a:cs typeface="Lucida Sans Unicode"/>
              </a:rPr>
              <a:t> </a:t>
            </a:r>
            <a:r>
              <a:rPr sz="1800" spc="-90" dirty="0">
                <a:solidFill>
                  <a:srgbClr val="397C5A"/>
                </a:solidFill>
                <a:latin typeface="Lucida Sans Unicode"/>
                <a:cs typeface="Lucida Sans Unicode"/>
              </a:rPr>
              <a:t>su</a:t>
            </a:r>
            <a:r>
              <a:rPr sz="1800" spc="-215" dirty="0">
                <a:solidFill>
                  <a:srgbClr val="397C5A"/>
                </a:solidFill>
                <a:latin typeface="Lucida Sans Unicode"/>
                <a:cs typeface="Lucida Sans Unicode"/>
              </a:rPr>
              <a:t> </a:t>
            </a:r>
            <a:r>
              <a:rPr sz="1800" spc="90" dirty="0">
                <a:solidFill>
                  <a:srgbClr val="397C5A"/>
                </a:solidFill>
                <a:latin typeface="Lucida Sans Unicode"/>
                <a:cs typeface="Lucida Sans Unicode"/>
              </a:rPr>
              <a:t>cadena</a:t>
            </a:r>
            <a:r>
              <a:rPr sz="1800" spc="45" dirty="0">
                <a:solidFill>
                  <a:srgbClr val="397C5A"/>
                </a:solidFill>
                <a:latin typeface="Lucida Sans Unicode"/>
                <a:cs typeface="Lucida Sans Unicode"/>
              </a:rPr>
              <a:t> </a:t>
            </a:r>
            <a:r>
              <a:rPr sz="1800" dirty="0">
                <a:solidFill>
                  <a:srgbClr val="397C5A"/>
                </a:solidFill>
                <a:latin typeface="Lucida Sans Unicode"/>
                <a:cs typeface="Lucida Sans Unicode"/>
              </a:rPr>
              <a:t>de</a:t>
            </a:r>
            <a:r>
              <a:rPr sz="1800" spc="120" dirty="0">
                <a:solidFill>
                  <a:srgbClr val="397C5A"/>
                </a:solidFill>
                <a:latin typeface="Lucida Sans Unicode"/>
                <a:cs typeface="Lucida Sans Unicode"/>
              </a:rPr>
              <a:t> </a:t>
            </a:r>
            <a:r>
              <a:rPr sz="1800" spc="-10" dirty="0">
                <a:solidFill>
                  <a:srgbClr val="397C5A"/>
                </a:solidFill>
                <a:latin typeface="Lucida Sans Unicode"/>
                <a:cs typeface="Lucida Sans Unicode"/>
              </a:rPr>
              <a:t>valor:</a:t>
            </a:r>
            <a:endParaRPr sz="1800">
              <a:latin typeface="Lucida Sans Unicode"/>
              <a:cs typeface="Lucida Sans Unicode"/>
            </a:endParaRPr>
          </a:p>
          <a:p>
            <a:pPr marL="400685" indent="-193040">
              <a:lnSpc>
                <a:spcPct val="100000"/>
              </a:lnSpc>
              <a:spcBef>
                <a:spcPts val="384"/>
              </a:spcBef>
              <a:buFont typeface="Arial"/>
              <a:buChar char="•"/>
              <a:tabLst>
                <a:tab pos="400685" algn="l"/>
              </a:tabLst>
            </a:pPr>
            <a:r>
              <a:rPr sz="1800" spc="-10" dirty="0">
                <a:latin typeface="Lucida Sans Unicode"/>
                <a:cs typeface="Lucida Sans Unicode"/>
              </a:rPr>
              <a:t>investigación</a:t>
            </a:r>
            <a:endParaRPr sz="1800">
              <a:latin typeface="Lucida Sans Unicode"/>
              <a:cs typeface="Lucida Sans Unicode"/>
            </a:endParaRPr>
          </a:p>
          <a:p>
            <a:pPr marL="400685" indent="-193040">
              <a:lnSpc>
                <a:spcPct val="100000"/>
              </a:lnSpc>
              <a:spcBef>
                <a:spcPts val="395"/>
              </a:spcBef>
              <a:buFont typeface="Arial"/>
              <a:buChar char="•"/>
              <a:tabLst>
                <a:tab pos="400685" algn="l"/>
              </a:tabLst>
            </a:pPr>
            <a:r>
              <a:rPr sz="1800" spc="-10" dirty="0">
                <a:latin typeface="Lucida Sans Unicode"/>
                <a:cs typeface="Lucida Sans Unicode"/>
              </a:rPr>
              <a:t>Formación</a:t>
            </a:r>
            <a:endParaRPr sz="1800">
              <a:latin typeface="Lucida Sans Unicode"/>
              <a:cs typeface="Lucida Sans Unicode"/>
            </a:endParaRPr>
          </a:p>
          <a:p>
            <a:pPr marL="400685" indent="-193040">
              <a:lnSpc>
                <a:spcPct val="100000"/>
              </a:lnSpc>
              <a:spcBef>
                <a:spcPts val="300"/>
              </a:spcBef>
              <a:buFont typeface="Arial"/>
              <a:buChar char="•"/>
              <a:tabLst>
                <a:tab pos="400685" algn="l"/>
              </a:tabLst>
            </a:pPr>
            <a:r>
              <a:rPr sz="1800" spc="-10" dirty="0">
                <a:latin typeface="Lucida Sans Unicode"/>
                <a:cs typeface="Lucida Sans Unicode"/>
              </a:rPr>
              <a:t>Creación</a:t>
            </a:r>
            <a:endParaRPr sz="1800">
              <a:latin typeface="Lucida Sans Unicode"/>
              <a:cs typeface="Lucida Sans Unicode"/>
            </a:endParaRPr>
          </a:p>
          <a:p>
            <a:pPr marL="400685" indent="-193040">
              <a:lnSpc>
                <a:spcPct val="100000"/>
              </a:lnSpc>
              <a:spcBef>
                <a:spcPts val="300"/>
              </a:spcBef>
              <a:buFont typeface="Arial"/>
              <a:buChar char="•"/>
              <a:tabLst>
                <a:tab pos="400685" algn="l"/>
              </a:tabLst>
            </a:pPr>
            <a:r>
              <a:rPr sz="1800" spc="-10" dirty="0">
                <a:latin typeface="Lucida Sans Unicode"/>
                <a:cs typeface="Lucida Sans Unicode"/>
              </a:rPr>
              <a:t>Producción</a:t>
            </a:r>
            <a:endParaRPr sz="1800">
              <a:latin typeface="Lucida Sans Unicode"/>
              <a:cs typeface="Lucida Sans Unicode"/>
            </a:endParaRPr>
          </a:p>
          <a:p>
            <a:pPr marL="400685" indent="-193040">
              <a:lnSpc>
                <a:spcPct val="100000"/>
              </a:lnSpc>
              <a:spcBef>
                <a:spcPts val="300"/>
              </a:spcBef>
              <a:buFont typeface="Arial"/>
              <a:buChar char="•"/>
              <a:tabLst>
                <a:tab pos="400685" algn="l"/>
              </a:tabLst>
            </a:pPr>
            <a:r>
              <a:rPr sz="1800" spc="-10" dirty="0">
                <a:latin typeface="Lucida Sans Unicode"/>
                <a:cs typeface="Lucida Sans Unicode"/>
              </a:rPr>
              <a:t>Divulgación.</a:t>
            </a:r>
            <a:endParaRPr sz="1800">
              <a:latin typeface="Lucida Sans Unicode"/>
              <a:cs typeface="Lucida Sans Unicode"/>
            </a:endParaRPr>
          </a:p>
        </p:txBody>
      </p:sp>
      <p:sp>
        <p:nvSpPr>
          <p:cNvPr id="17" name="object 17"/>
          <p:cNvSpPr txBox="1"/>
          <p:nvPr/>
        </p:nvSpPr>
        <p:spPr>
          <a:xfrm>
            <a:off x="7375017" y="7594854"/>
            <a:ext cx="4641850" cy="1953895"/>
          </a:xfrm>
          <a:prstGeom prst="rect">
            <a:avLst/>
          </a:prstGeom>
        </p:spPr>
        <p:txBody>
          <a:bodyPr vert="horz" wrap="square" lIns="0" tIns="12700" rIns="0" bIns="0" rtlCol="0">
            <a:spAutoFit/>
          </a:bodyPr>
          <a:lstStyle/>
          <a:p>
            <a:pPr marL="12700" marR="5080" algn="just">
              <a:lnSpc>
                <a:spcPct val="116100"/>
              </a:lnSpc>
              <a:spcBef>
                <a:spcPts val="100"/>
              </a:spcBef>
            </a:pPr>
            <a:r>
              <a:rPr sz="1800" dirty="0">
                <a:latin typeface="Lucida Sans Unicode"/>
                <a:cs typeface="Lucida Sans Unicode"/>
              </a:rPr>
              <a:t>Este</a:t>
            </a:r>
            <a:r>
              <a:rPr sz="1800" spc="110" dirty="0">
                <a:latin typeface="Lucida Sans Unicode"/>
                <a:cs typeface="Lucida Sans Unicode"/>
              </a:rPr>
              <a:t>  </a:t>
            </a:r>
            <a:r>
              <a:rPr sz="1800" dirty="0">
                <a:latin typeface="Lucida Sans Unicode"/>
                <a:cs typeface="Lucida Sans Unicode"/>
              </a:rPr>
              <a:t>programa</a:t>
            </a:r>
            <a:r>
              <a:rPr sz="1800" spc="135" dirty="0">
                <a:latin typeface="Lucida Sans Unicode"/>
                <a:cs typeface="Lucida Sans Unicode"/>
              </a:rPr>
              <a:t>  </a:t>
            </a:r>
            <a:r>
              <a:rPr sz="1800" dirty="0">
                <a:latin typeface="Lucida Sans Unicode"/>
                <a:cs typeface="Lucida Sans Unicode"/>
              </a:rPr>
              <a:t>incluye</a:t>
            </a:r>
            <a:r>
              <a:rPr sz="1800" spc="100" dirty="0">
                <a:latin typeface="Lucida Sans Unicode"/>
                <a:cs typeface="Lucida Sans Unicode"/>
              </a:rPr>
              <a:t>  </a:t>
            </a:r>
            <a:r>
              <a:rPr sz="1800" dirty="0">
                <a:latin typeface="Lucida Sans Unicode"/>
                <a:cs typeface="Lucida Sans Unicode"/>
              </a:rPr>
              <a:t>lo</a:t>
            </a:r>
            <a:r>
              <a:rPr sz="1800" spc="204" dirty="0">
                <a:latin typeface="Lucida Sans Unicode"/>
                <a:cs typeface="Lucida Sans Unicode"/>
              </a:rPr>
              <a:t>  </a:t>
            </a:r>
            <a:r>
              <a:rPr sz="1800" spc="-10" dirty="0">
                <a:latin typeface="Lucida Sans Unicode"/>
                <a:cs typeface="Lucida Sans Unicode"/>
              </a:rPr>
              <a:t>relacionado </a:t>
            </a:r>
            <a:r>
              <a:rPr sz="1800" dirty="0">
                <a:latin typeface="Lucida Sans Unicode"/>
                <a:cs typeface="Lucida Sans Unicode"/>
              </a:rPr>
              <a:t>con</a:t>
            </a:r>
            <a:r>
              <a:rPr sz="1800" spc="415" dirty="0">
                <a:latin typeface="Lucida Sans Unicode"/>
                <a:cs typeface="Lucida Sans Unicode"/>
              </a:rPr>
              <a:t>    </a:t>
            </a:r>
            <a:r>
              <a:rPr sz="1800" dirty="0">
                <a:latin typeface="Lucida Sans Unicode"/>
                <a:cs typeface="Lucida Sans Unicode"/>
              </a:rPr>
              <a:t>el</a:t>
            </a:r>
            <a:r>
              <a:rPr sz="1800" spc="409" dirty="0">
                <a:latin typeface="Lucida Sans Unicode"/>
                <a:cs typeface="Lucida Sans Unicode"/>
              </a:rPr>
              <a:t>    </a:t>
            </a:r>
            <a:r>
              <a:rPr sz="1800" dirty="0">
                <a:latin typeface="Lucida Sans Unicode"/>
                <a:cs typeface="Lucida Sans Unicode"/>
              </a:rPr>
              <a:t>Sistema</a:t>
            </a:r>
            <a:r>
              <a:rPr sz="1800" spc="465" dirty="0">
                <a:latin typeface="Lucida Sans Unicode"/>
                <a:cs typeface="Lucida Sans Unicode"/>
              </a:rPr>
              <a:t>    </a:t>
            </a:r>
            <a:r>
              <a:rPr sz="1800" spc="45" dirty="0">
                <a:latin typeface="Lucida Sans Unicode"/>
                <a:cs typeface="Lucida Sans Unicode"/>
              </a:rPr>
              <a:t>Nacional</a:t>
            </a:r>
            <a:r>
              <a:rPr sz="1800" spc="434" dirty="0">
                <a:latin typeface="Lucida Sans Unicode"/>
                <a:cs typeface="Lucida Sans Unicode"/>
              </a:rPr>
              <a:t>    </a:t>
            </a:r>
            <a:r>
              <a:rPr sz="1800" spc="-50" dirty="0">
                <a:latin typeface="Lucida Sans Unicode"/>
                <a:cs typeface="Lucida Sans Unicode"/>
              </a:rPr>
              <a:t>y </a:t>
            </a:r>
            <a:r>
              <a:rPr sz="1800" dirty="0">
                <a:latin typeface="Lucida Sans Unicode"/>
                <a:cs typeface="Lucida Sans Unicode"/>
              </a:rPr>
              <a:t>Departamental</a:t>
            </a:r>
            <a:r>
              <a:rPr sz="1800" spc="200" dirty="0">
                <a:latin typeface="Lucida Sans Unicode"/>
                <a:cs typeface="Lucida Sans Unicode"/>
              </a:rPr>
              <a:t> </a:t>
            </a:r>
            <a:r>
              <a:rPr sz="1800" dirty="0">
                <a:latin typeface="Lucida Sans Unicode"/>
                <a:cs typeface="Lucida Sans Unicode"/>
              </a:rPr>
              <a:t>de</a:t>
            </a:r>
            <a:r>
              <a:rPr sz="1800" spc="260" dirty="0">
                <a:latin typeface="Lucida Sans Unicode"/>
                <a:cs typeface="Lucida Sans Unicode"/>
              </a:rPr>
              <a:t> </a:t>
            </a:r>
            <a:r>
              <a:rPr sz="1800" spc="-10" dirty="0">
                <a:latin typeface="Lucida Sans Unicode"/>
                <a:cs typeface="Lucida Sans Unicode"/>
              </a:rPr>
              <a:t>cultura</a:t>
            </a:r>
            <a:endParaRPr sz="1800">
              <a:latin typeface="Lucida Sans Unicode"/>
              <a:cs typeface="Lucida Sans Unicode"/>
            </a:endParaRPr>
          </a:p>
          <a:p>
            <a:pPr marL="401320" marR="8255" indent="-194310" algn="just">
              <a:lnSpc>
                <a:spcPts val="2510"/>
              </a:lnSpc>
              <a:spcBef>
                <a:spcPts val="125"/>
              </a:spcBef>
              <a:buFont typeface="Arial"/>
              <a:buChar char="•"/>
              <a:tabLst>
                <a:tab pos="401320" algn="l"/>
              </a:tabLst>
            </a:pPr>
            <a:r>
              <a:rPr sz="1800" dirty="0">
                <a:latin typeface="Lucida Sans Unicode"/>
                <a:cs typeface="Lucida Sans Unicode"/>
              </a:rPr>
              <a:t>El</a:t>
            </a:r>
            <a:r>
              <a:rPr sz="1800" spc="165" dirty="0">
                <a:latin typeface="Lucida Sans Unicode"/>
                <a:cs typeface="Lucida Sans Unicode"/>
              </a:rPr>
              <a:t> </a:t>
            </a:r>
            <a:r>
              <a:rPr sz="1800" dirty="0">
                <a:latin typeface="Lucida Sans Unicode"/>
                <a:cs typeface="Lucida Sans Unicode"/>
              </a:rPr>
              <a:t>fortalecimiento</a:t>
            </a:r>
            <a:r>
              <a:rPr sz="1800" spc="170" dirty="0">
                <a:latin typeface="Lucida Sans Unicode"/>
                <a:cs typeface="Lucida Sans Unicode"/>
              </a:rPr>
              <a:t> </a:t>
            </a:r>
            <a:r>
              <a:rPr sz="1800" dirty="0">
                <a:latin typeface="Lucida Sans Unicode"/>
                <a:cs typeface="Lucida Sans Unicode"/>
              </a:rPr>
              <a:t>a</a:t>
            </a:r>
            <a:r>
              <a:rPr sz="1800" spc="409" dirty="0">
                <a:latin typeface="Lucida Sans Unicode"/>
                <a:cs typeface="Lucida Sans Unicode"/>
              </a:rPr>
              <a:t> </a:t>
            </a:r>
            <a:r>
              <a:rPr sz="1800" dirty="0">
                <a:latin typeface="Lucida Sans Unicode"/>
                <a:cs typeface="Lucida Sans Unicode"/>
              </a:rPr>
              <a:t>las</a:t>
            </a:r>
            <a:r>
              <a:rPr sz="1800" spc="155" dirty="0">
                <a:latin typeface="Lucida Sans Unicode"/>
                <a:cs typeface="Lucida Sans Unicode"/>
              </a:rPr>
              <a:t> </a:t>
            </a:r>
            <a:r>
              <a:rPr sz="1800" dirty="0">
                <a:solidFill>
                  <a:srgbClr val="397C5A"/>
                </a:solidFill>
                <a:latin typeface="Lucida Sans Unicode"/>
                <a:cs typeface="Lucida Sans Unicode"/>
              </a:rPr>
              <a:t>instancias</a:t>
            </a:r>
            <a:r>
              <a:rPr sz="1800" spc="140" dirty="0">
                <a:solidFill>
                  <a:srgbClr val="397C5A"/>
                </a:solidFill>
                <a:latin typeface="Lucida Sans Unicode"/>
                <a:cs typeface="Lucida Sans Unicode"/>
              </a:rPr>
              <a:t> </a:t>
            </a:r>
            <a:r>
              <a:rPr sz="1800" spc="35" dirty="0">
                <a:solidFill>
                  <a:srgbClr val="397C5A"/>
                </a:solidFill>
                <a:latin typeface="Lucida Sans Unicode"/>
                <a:cs typeface="Lucida Sans Unicode"/>
              </a:rPr>
              <a:t>de </a:t>
            </a:r>
            <a:r>
              <a:rPr sz="1800" dirty="0">
                <a:solidFill>
                  <a:srgbClr val="397C5A"/>
                </a:solidFill>
                <a:latin typeface="Lucida Sans Unicode"/>
                <a:cs typeface="Lucida Sans Unicode"/>
              </a:rPr>
              <a:t>participación</a:t>
            </a:r>
            <a:r>
              <a:rPr sz="1800" spc="180" dirty="0">
                <a:solidFill>
                  <a:srgbClr val="397C5A"/>
                </a:solidFill>
                <a:latin typeface="Lucida Sans Unicode"/>
                <a:cs typeface="Lucida Sans Unicode"/>
              </a:rPr>
              <a:t> </a:t>
            </a:r>
            <a:r>
              <a:rPr sz="1800" dirty="0">
                <a:latin typeface="Lucida Sans Unicode"/>
                <a:cs typeface="Lucida Sans Unicode"/>
              </a:rPr>
              <a:t>de</a:t>
            </a:r>
            <a:r>
              <a:rPr sz="1800" spc="175" dirty="0">
                <a:latin typeface="Lucida Sans Unicode"/>
                <a:cs typeface="Lucida Sans Unicode"/>
              </a:rPr>
              <a:t> </a:t>
            </a:r>
            <a:r>
              <a:rPr sz="1800" dirty="0">
                <a:latin typeface="Lucida Sans Unicode"/>
                <a:cs typeface="Lucida Sans Unicode"/>
              </a:rPr>
              <a:t>la</a:t>
            </a:r>
            <a:r>
              <a:rPr sz="1800" spc="170" dirty="0">
                <a:latin typeface="Lucida Sans Unicode"/>
                <a:cs typeface="Lucida Sans Unicode"/>
              </a:rPr>
              <a:t> </a:t>
            </a:r>
            <a:r>
              <a:rPr sz="1800" dirty="0">
                <a:latin typeface="Lucida Sans Unicode"/>
                <a:cs typeface="Lucida Sans Unicode"/>
              </a:rPr>
              <a:t>Ley</a:t>
            </a:r>
            <a:r>
              <a:rPr sz="1800" spc="35" dirty="0">
                <a:latin typeface="Lucida Sans Unicode"/>
                <a:cs typeface="Lucida Sans Unicode"/>
              </a:rPr>
              <a:t> </a:t>
            </a:r>
            <a:r>
              <a:rPr sz="1800" dirty="0">
                <a:latin typeface="Lucida Sans Unicode"/>
                <a:cs typeface="Lucida Sans Unicode"/>
              </a:rPr>
              <a:t>de</a:t>
            </a:r>
            <a:r>
              <a:rPr sz="1800" spc="175" dirty="0">
                <a:latin typeface="Lucida Sans Unicode"/>
                <a:cs typeface="Lucida Sans Unicode"/>
              </a:rPr>
              <a:t> </a:t>
            </a:r>
            <a:r>
              <a:rPr sz="1800" spc="-10" dirty="0">
                <a:latin typeface="Lucida Sans Unicode"/>
                <a:cs typeface="Lucida Sans Unicode"/>
              </a:rPr>
              <a:t>Cultura</a:t>
            </a:r>
            <a:endParaRPr sz="1800">
              <a:latin typeface="Lucida Sans Unicode"/>
              <a:cs typeface="Lucida Sans Unicode"/>
            </a:endParaRPr>
          </a:p>
          <a:p>
            <a:pPr marL="400685" indent="-194945" algn="just">
              <a:lnSpc>
                <a:spcPct val="100000"/>
              </a:lnSpc>
              <a:spcBef>
                <a:spcPts val="350"/>
              </a:spcBef>
              <a:buFont typeface="Arial"/>
              <a:buChar char="•"/>
              <a:tabLst>
                <a:tab pos="400685" algn="l"/>
              </a:tabLst>
            </a:pPr>
            <a:r>
              <a:rPr sz="1800" dirty="0">
                <a:latin typeface="Lucida Sans Unicode"/>
                <a:cs typeface="Lucida Sans Unicode"/>
              </a:rPr>
              <a:t>Fortalecimiento</a:t>
            </a:r>
            <a:r>
              <a:rPr sz="1800" spc="5" dirty="0">
                <a:latin typeface="Lucida Sans Unicode"/>
                <a:cs typeface="Lucida Sans Unicode"/>
              </a:rPr>
              <a:t> </a:t>
            </a:r>
            <a:r>
              <a:rPr sz="1800" spc="-10" dirty="0">
                <a:latin typeface="Lucida Sans Unicode"/>
                <a:cs typeface="Lucida Sans Unicode"/>
              </a:rPr>
              <a:t>Institucional</a:t>
            </a:r>
            <a:endParaRPr sz="1800">
              <a:latin typeface="Lucida Sans Unicode"/>
              <a:cs typeface="Lucida Sans Unicode"/>
            </a:endParaRPr>
          </a:p>
        </p:txBody>
      </p:sp>
      <p:sp>
        <p:nvSpPr>
          <p:cNvPr id="18" name="object 18"/>
          <p:cNvSpPr txBox="1"/>
          <p:nvPr/>
        </p:nvSpPr>
        <p:spPr>
          <a:xfrm>
            <a:off x="13713333" y="7544561"/>
            <a:ext cx="1929130" cy="299720"/>
          </a:xfrm>
          <a:prstGeom prst="rect">
            <a:avLst/>
          </a:prstGeom>
        </p:spPr>
        <p:txBody>
          <a:bodyPr vert="horz" wrap="square" lIns="0" tIns="12700" rIns="0" bIns="0" rtlCol="0">
            <a:spAutoFit/>
          </a:bodyPr>
          <a:lstStyle/>
          <a:p>
            <a:pPr marL="12700">
              <a:lnSpc>
                <a:spcPct val="100000"/>
              </a:lnSpc>
              <a:spcBef>
                <a:spcPts val="100"/>
              </a:spcBef>
              <a:tabLst>
                <a:tab pos="806450" algn="l"/>
              </a:tabLst>
            </a:pPr>
            <a:r>
              <a:rPr sz="1800" spc="-20" dirty="0">
                <a:latin typeface="Lucida Sans Unicode"/>
                <a:cs typeface="Lucida Sans Unicode"/>
              </a:rPr>
              <a:t>Este</a:t>
            </a:r>
            <a:r>
              <a:rPr sz="1800" dirty="0">
                <a:latin typeface="Lucida Sans Unicode"/>
                <a:cs typeface="Lucida Sans Unicode"/>
              </a:rPr>
              <a:t>	</a:t>
            </a:r>
            <a:r>
              <a:rPr sz="1800" spc="-10" dirty="0">
                <a:latin typeface="Lucida Sans Unicode"/>
                <a:cs typeface="Lucida Sans Unicode"/>
              </a:rPr>
              <a:t>programa</a:t>
            </a:r>
            <a:endParaRPr sz="1800">
              <a:latin typeface="Lucida Sans Unicode"/>
              <a:cs typeface="Lucida Sans Unicode"/>
            </a:endParaRPr>
          </a:p>
        </p:txBody>
      </p:sp>
      <p:sp>
        <p:nvSpPr>
          <p:cNvPr id="19" name="object 19"/>
          <p:cNvSpPr txBox="1"/>
          <p:nvPr/>
        </p:nvSpPr>
        <p:spPr>
          <a:xfrm>
            <a:off x="15984728" y="7515580"/>
            <a:ext cx="1651000" cy="650240"/>
          </a:xfrm>
          <a:prstGeom prst="rect">
            <a:avLst/>
          </a:prstGeom>
        </p:spPr>
        <p:txBody>
          <a:bodyPr vert="horz" wrap="square" lIns="0" tIns="50165" rIns="0" bIns="0" rtlCol="0">
            <a:spAutoFit/>
          </a:bodyPr>
          <a:lstStyle/>
          <a:p>
            <a:pPr marR="5080" algn="r">
              <a:lnSpc>
                <a:spcPct val="100000"/>
              </a:lnSpc>
              <a:spcBef>
                <a:spcPts val="395"/>
              </a:spcBef>
              <a:tabLst>
                <a:tab pos="1308735" algn="l"/>
              </a:tabLst>
            </a:pPr>
            <a:r>
              <a:rPr sz="1800" spc="-10" dirty="0">
                <a:latin typeface="Lucida Sans Unicode"/>
                <a:cs typeface="Lucida Sans Unicode"/>
              </a:rPr>
              <a:t>contiene</a:t>
            </a:r>
            <a:r>
              <a:rPr sz="1800" dirty="0">
                <a:latin typeface="Lucida Sans Unicode"/>
                <a:cs typeface="Lucida Sans Unicode"/>
              </a:rPr>
              <a:t>	</a:t>
            </a:r>
            <a:r>
              <a:rPr sz="1800" spc="-25" dirty="0">
                <a:latin typeface="Lucida Sans Unicode"/>
                <a:cs typeface="Lucida Sans Unicode"/>
              </a:rPr>
              <a:t>los</a:t>
            </a:r>
            <a:endParaRPr sz="1800">
              <a:latin typeface="Lucida Sans Unicode"/>
              <a:cs typeface="Lucida Sans Unicode"/>
            </a:endParaRPr>
          </a:p>
          <a:p>
            <a:pPr marR="27940" algn="r">
              <a:lnSpc>
                <a:spcPct val="100000"/>
              </a:lnSpc>
              <a:spcBef>
                <a:spcPts val="300"/>
              </a:spcBef>
              <a:tabLst>
                <a:tab pos="989965" algn="l"/>
              </a:tabLst>
            </a:pPr>
            <a:r>
              <a:rPr sz="1800" spc="60" dirty="0">
                <a:latin typeface="Lucida Sans Unicode"/>
                <a:cs typeface="Lucida Sans Unicode"/>
              </a:rPr>
              <a:t>área</a:t>
            </a:r>
            <a:r>
              <a:rPr sz="1800" dirty="0">
                <a:latin typeface="Lucida Sans Unicode"/>
                <a:cs typeface="Lucida Sans Unicode"/>
              </a:rPr>
              <a:t>	</a:t>
            </a:r>
            <a:r>
              <a:rPr sz="1800" spc="65" dirty="0">
                <a:latin typeface="Lucida Sans Unicode"/>
                <a:cs typeface="Lucida Sans Unicode"/>
              </a:rPr>
              <a:t>de</a:t>
            </a:r>
            <a:endParaRPr sz="1800">
              <a:latin typeface="Lucida Sans Unicode"/>
              <a:cs typeface="Lucida Sans Unicode"/>
            </a:endParaRPr>
          </a:p>
        </p:txBody>
      </p:sp>
      <p:sp>
        <p:nvSpPr>
          <p:cNvPr id="20" name="object 20"/>
          <p:cNvSpPr txBox="1"/>
          <p:nvPr/>
        </p:nvSpPr>
        <p:spPr>
          <a:xfrm>
            <a:off x="13713333" y="7812785"/>
            <a:ext cx="2161540" cy="675005"/>
          </a:xfrm>
          <a:prstGeom prst="rect">
            <a:avLst/>
          </a:prstGeom>
        </p:spPr>
        <p:txBody>
          <a:bodyPr vert="horz" wrap="square" lIns="0" tIns="12700" rIns="0" bIns="0" rtlCol="0">
            <a:spAutoFit/>
          </a:bodyPr>
          <a:lstStyle/>
          <a:p>
            <a:pPr marL="12700" marR="5080">
              <a:lnSpc>
                <a:spcPct val="118300"/>
              </a:lnSpc>
              <a:spcBef>
                <a:spcPts val="100"/>
              </a:spcBef>
              <a:tabLst>
                <a:tab pos="1786889" algn="l"/>
              </a:tabLst>
            </a:pPr>
            <a:r>
              <a:rPr sz="1800" spc="-10" dirty="0">
                <a:latin typeface="Lucida Sans Unicode"/>
                <a:cs typeface="Lucida Sans Unicode"/>
              </a:rPr>
              <a:t>indicadores</a:t>
            </a:r>
            <a:r>
              <a:rPr sz="1800" dirty="0">
                <a:latin typeface="Lucida Sans Unicode"/>
                <a:cs typeface="Lucida Sans Unicode"/>
              </a:rPr>
              <a:t>	</a:t>
            </a:r>
            <a:r>
              <a:rPr sz="1800" spc="25" dirty="0">
                <a:latin typeface="Lucida Sans Unicode"/>
                <a:cs typeface="Lucida Sans Unicode"/>
              </a:rPr>
              <a:t>del </a:t>
            </a:r>
            <a:r>
              <a:rPr sz="1800" spc="-10" dirty="0">
                <a:solidFill>
                  <a:srgbClr val="397C5A"/>
                </a:solidFill>
                <a:latin typeface="Lucida Sans Unicode"/>
                <a:cs typeface="Lucida Sans Unicode"/>
              </a:rPr>
              <a:t>Patrimonio.</a:t>
            </a:r>
            <a:endParaRPr sz="1800">
              <a:latin typeface="Lucida Sans Unicode"/>
              <a:cs typeface="Lucida Sans Unicode"/>
            </a:endParaRPr>
          </a:p>
        </p:txBody>
      </p:sp>
      <p:sp>
        <p:nvSpPr>
          <p:cNvPr id="21" name="object 21"/>
          <p:cNvSpPr txBox="1"/>
          <p:nvPr/>
        </p:nvSpPr>
        <p:spPr>
          <a:xfrm>
            <a:off x="13713333" y="8446820"/>
            <a:ext cx="3846195" cy="668655"/>
          </a:xfrm>
          <a:prstGeom prst="rect">
            <a:avLst/>
          </a:prstGeom>
        </p:spPr>
        <p:txBody>
          <a:bodyPr vert="horz" wrap="square" lIns="0" tIns="12700" rIns="0" bIns="0" rtlCol="0">
            <a:spAutoFit/>
          </a:bodyPr>
          <a:lstStyle/>
          <a:p>
            <a:pPr marL="12700" marR="5080">
              <a:lnSpc>
                <a:spcPct val="117200"/>
              </a:lnSpc>
              <a:spcBef>
                <a:spcPts val="100"/>
              </a:spcBef>
            </a:pPr>
            <a:r>
              <a:rPr sz="1800" dirty="0">
                <a:latin typeface="Lucida Sans Unicode"/>
                <a:cs typeface="Lucida Sans Unicode"/>
              </a:rPr>
              <a:t>Con</a:t>
            </a:r>
            <a:r>
              <a:rPr sz="1800" spc="250" dirty="0">
                <a:latin typeface="Lucida Sans Unicode"/>
                <a:cs typeface="Lucida Sans Unicode"/>
              </a:rPr>
              <a:t> </a:t>
            </a:r>
            <a:r>
              <a:rPr sz="1800" dirty="0">
                <a:latin typeface="Lucida Sans Unicode"/>
                <a:cs typeface="Lucida Sans Unicode"/>
              </a:rPr>
              <a:t>el</a:t>
            </a:r>
            <a:r>
              <a:rPr sz="1800" spc="240" dirty="0">
                <a:latin typeface="Lucida Sans Unicode"/>
                <a:cs typeface="Lucida Sans Unicode"/>
              </a:rPr>
              <a:t> </a:t>
            </a:r>
            <a:r>
              <a:rPr sz="1800" dirty="0">
                <a:latin typeface="Lucida Sans Unicode"/>
                <a:cs typeface="Lucida Sans Unicode"/>
              </a:rPr>
              <a:t>fin</a:t>
            </a:r>
            <a:r>
              <a:rPr sz="1800" spc="165" dirty="0">
                <a:latin typeface="Lucida Sans Unicode"/>
                <a:cs typeface="Lucida Sans Unicode"/>
              </a:rPr>
              <a:t> </a:t>
            </a:r>
            <a:r>
              <a:rPr sz="1800" dirty="0">
                <a:latin typeface="Lucida Sans Unicode"/>
                <a:cs typeface="Lucida Sans Unicode"/>
              </a:rPr>
              <a:t>de</a:t>
            </a:r>
            <a:r>
              <a:rPr sz="1800" spc="330" dirty="0">
                <a:latin typeface="Lucida Sans Unicode"/>
                <a:cs typeface="Lucida Sans Unicode"/>
              </a:rPr>
              <a:t> </a:t>
            </a:r>
            <a:r>
              <a:rPr sz="1800" dirty="0">
                <a:latin typeface="Lucida Sans Unicode"/>
                <a:cs typeface="Lucida Sans Unicode"/>
              </a:rPr>
              <a:t>dar</a:t>
            </a:r>
            <a:r>
              <a:rPr sz="1800" spc="325" dirty="0">
                <a:latin typeface="Lucida Sans Unicode"/>
                <a:cs typeface="Lucida Sans Unicode"/>
              </a:rPr>
              <a:t> </a:t>
            </a:r>
            <a:r>
              <a:rPr sz="1800" spc="-25" dirty="0">
                <a:latin typeface="Lucida Sans Unicode"/>
                <a:cs typeface="Lucida Sans Unicode"/>
              </a:rPr>
              <a:t>cumplimiento</a:t>
            </a:r>
            <a:r>
              <a:rPr sz="1800" spc="200" dirty="0">
                <a:latin typeface="Lucida Sans Unicode"/>
                <a:cs typeface="Lucida Sans Unicode"/>
              </a:rPr>
              <a:t> </a:t>
            </a:r>
            <a:r>
              <a:rPr sz="1800" spc="-50" dirty="0">
                <a:latin typeface="Lucida Sans Unicode"/>
                <a:cs typeface="Lucida Sans Unicode"/>
              </a:rPr>
              <a:t>a </a:t>
            </a:r>
            <a:r>
              <a:rPr sz="1800" dirty="0">
                <a:latin typeface="Lucida Sans Unicode"/>
                <a:cs typeface="Lucida Sans Unicode"/>
              </a:rPr>
              <a:t>la</a:t>
            </a:r>
            <a:r>
              <a:rPr sz="1800" spc="110" dirty="0">
                <a:latin typeface="Lucida Sans Unicode"/>
                <a:cs typeface="Lucida Sans Unicode"/>
              </a:rPr>
              <a:t> </a:t>
            </a:r>
            <a:r>
              <a:rPr sz="1800" dirty="0">
                <a:latin typeface="Lucida Sans Unicode"/>
                <a:cs typeface="Lucida Sans Unicode"/>
              </a:rPr>
              <a:t>Ley</a:t>
            </a:r>
            <a:r>
              <a:rPr sz="1800" spc="-35" dirty="0">
                <a:latin typeface="Lucida Sans Unicode"/>
                <a:cs typeface="Lucida Sans Unicode"/>
              </a:rPr>
              <a:t> </a:t>
            </a:r>
            <a:r>
              <a:rPr sz="1800" spc="-254" dirty="0">
                <a:latin typeface="Lucida Sans Unicode"/>
                <a:cs typeface="Lucida Sans Unicode"/>
              </a:rPr>
              <a:t>1185</a:t>
            </a:r>
            <a:r>
              <a:rPr sz="1800" spc="-25" dirty="0">
                <a:latin typeface="Lucida Sans Unicode"/>
                <a:cs typeface="Lucida Sans Unicode"/>
              </a:rPr>
              <a:t> </a:t>
            </a:r>
            <a:r>
              <a:rPr sz="1800" dirty="0">
                <a:latin typeface="Lucida Sans Unicode"/>
                <a:cs typeface="Lucida Sans Unicode"/>
              </a:rPr>
              <a:t>de</a:t>
            </a:r>
            <a:r>
              <a:rPr sz="1800" spc="80" dirty="0">
                <a:latin typeface="Lucida Sans Unicode"/>
                <a:cs typeface="Lucida Sans Unicode"/>
              </a:rPr>
              <a:t> </a:t>
            </a:r>
            <a:r>
              <a:rPr sz="1800" spc="-20" dirty="0">
                <a:latin typeface="Lucida Sans Unicode"/>
                <a:cs typeface="Lucida Sans Unicode"/>
              </a:rPr>
              <a:t>2008</a:t>
            </a:r>
            <a:endParaRPr sz="1800">
              <a:latin typeface="Lucida Sans Unicode"/>
              <a:cs typeface="Lucida Sans Unicode"/>
            </a:endParaRPr>
          </a:p>
        </p:txBody>
      </p:sp>
      <p:sp>
        <p:nvSpPr>
          <p:cNvPr id="22" name="object 22"/>
          <p:cNvSpPr txBox="1"/>
          <p:nvPr/>
        </p:nvSpPr>
        <p:spPr>
          <a:xfrm>
            <a:off x="7686547" y="3872610"/>
            <a:ext cx="3219450" cy="978535"/>
          </a:xfrm>
          <a:prstGeom prst="rect">
            <a:avLst/>
          </a:prstGeom>
        </p:spPr>
        <p:txBody>
          <a:bodyPr vert="horz" wrap="square" lIns="0" tIns="62230" rIns="0" bIns="0" rtlCol="0">
            <a:spAutoFit/>
          </a:bodyPr>
          <a:lstStyle/>
          <a:p>
            <a:pPr marL="12700" marR="5080" indent="31115" algn="ctr">
              <a:lnSpc>
                <a:spcPct val="85900"/>
              </a:lnSpc>
              <a:spcBef>
                <a:spcPts val="490"/>
              </a:spcBef>
            </a:pPr>
            <a:r>
              <a:rPr sz="2300" b="1" dirty="0">
                <a:solidFill>
                  <a:srgbClr val="1C5639"/>
                </a:solidFill>
                <a:latin typeface="Tahoma"/>
                <a:cs typeface="Tahoma"/>
              </a:rPr>
              <a:t>Componente</a:t>
            </a:r>
            <a:r>
              <a:rPr sz="2300" b="1" spc="10" dirty="0">
                <a:solidFill>
                  <a:srgbClr val="1C5639"/>
                </a:solidFill>
                <a:latin typeface="Tahoma"/>
                <a:cs typeface="Tahoma"/>
              </a:rPr>
              <a:t> </a:t>
            </a:r>
            <a:r>
              <a:rPr sz="2300" b="1" spc="-50" dirty="0">
                <a:solidFill>
                  <a:srgbClr val="1C5639"/>
                </a:solidFill>
                <a:latin typeface="Tahoma"/>
                <a:cs typeface="Tahoma"/>
              </a:rPr>
              <a:t>3 </a:t>
            </a:r>
            <a:r>
              <a:rPr sz="2300" dirty="0">
                <a:solidFill>
                  <a:srgbClr val="397C5A"/>
                </a:solidFill>
                <a:latin typeface="Trebuchet MS"/>
                <a:cs typeface="Trebuchet MS"/>
              </a:rPr>
              <a:t>Educación</a:t>
            </a:r>
            <a:r>
              <a:rPr sz="2300" spc="80" dirty="0">
                <a:solidFill>
                  <a:srgbClr val="397C5A"/>
                </a:solidFill>
                <a:latin typeface="Trebuchet MS"/>
                <a:cs typeface="Trebuchet MS"/>
              </a:rPr>
              <a:t> </a:t>
            </a:r>
            <a:r>
              <a:rPr sz="2300" dirty="0">
                <a:solidFill>
                  <a:srgbClr val="397C5A"/>
                </a:solidFill>
                <a:latin typeface="Trebuchet MS"/>
                <a:cs typeface="Trebuchet MS"/>
              </a:rPr>
              <a:t>y</a:t>
            </a:r>
            <a:r>
              <a:rPr sz="2300" spc="30" dirty="0">
                <a:solidFill>
                  <a:srgbClr val="397C5A"/>
                </a:solidFill>
                <a:latin typeface="Trebuchet MS"/>
                <a:cs typeface="Trebuchet MS"/>
              </a:rPr>
              <a:t> </a:t>
            </a:r>
            <a:r>
              <a:rPr sz="2300" dirty="0">
                <a:solidFill>
                  <a:srgbClr val="397C5A"/>
                </a:solidFill>
                <a:latin typeface="Trebuchet MS"/>
                <a:cs typeface="Trebuchet MS"/>
              </a:rPr>
              <a:t>cultura</a:t>
            </a:r>
            <a:r>
              <a:rPr sz="2300" spc="70" dirty="0">
                <a:solidFill>
                  <a:srgbClr val="397C5A"/>
                </a:solidFill>
                <a:latin typeface="Trebuchet MS"/>
                <a:cs typeface="Trebuchet MS"/>
              </a:rPr>
              <a:t> </a:t>
            </a:r>
            <a:r>
              <a:rPr sz="2300" spc="-25" dirty="0">
                <a:solidFill>
                  <a:srgbClr val="397C5A"/>
                </a:solidFill>
                <a:latin typeface="Trebuchet MS"/>
                <a:cs typeface="Trebuchet MS"/>
              </a:rPr>
              <a:t>con </a:t>
            </a:r>
            <a:r>
              <a:rPr sz="2300" dirty="0">
                <a:solidFill>
                  <a:srgbClr val="397C5A"/>
                </a:solidFill>
                <a:latin typeface="Trebuchet MS"/>
                <a:cs typeface="Trebuchet MS"/>
              </a:rPr>
              <a:t>pertinencia</a:t>
            </a:r>
            <a:r>
              <a:rPr sz="2300" spc="10" dirty="0">
                <a:solidFill>
                  <a:srgbClr val="397C5A"/>
                </a:solidFill>
                <a:latin typeface="Trebuchet MS"/>
                <a:cs typeface="Trebuchet MS"/>
              </a:rPr>
              <a:t> </a:t>
            </a:r>
            <a:r>
              <a:rPr sz="2300" dirty="0">
                <a:solidFill>
                  <a:srgbClr val="397C5A"/>
                </a:solidFill>
                <a:latin typeface="Trebuchet MS"/>
                <a:cs typeface="Trebuchet MS"/>
              </a:rPr>
              <a:t>y</a:t>
            </a:r>
            <a:r>
              <a:rPr sz="2300" spc="-5" dirty="0">
                <a:solidFill>
                  <a:srgbClr val="397C5A"/>
                </a:solidFill>
                <a:latin typeface="Trebuchet MS"/>
                <a:cs typeface="Trebuchet MS"/>
              </a:rPr>
              <a:t> </a:t>
            </a:r>
            <a:r>
              <a:rPr sz="2300" spc="-10" dirty="0">
                <a:solidFill>
                  <a:srgbClr val="397C5A"/>
                </a:solidFill>
                <a:latin typeface="Trebuchet MS"/>
                <a:cs typeface="Trebuchet MS"/>
              </a:rPr>
              <a:t>calidad</a:t>
            </a:r>
            <a:endParaRPr sz="2300">
              <a:latin typeface="Trebuchet MS"/>
              <a:cs typeface="Trebuchet MS"/>
            </a:endParaRPr>
          </a:p>
        </p:txBody>
      </p:sp>
      <p:sp>
        <p:nvSpPr>
          <p:cNvPr id="23" name="object 23"/>
          <p:cNvSpPr/>
          <p:nvPr/>
        </p:nvSpPr>
        <p:spPr>
          <a:xfrm>
            <a:off x="15577819" y="2574798"/>
            <a:ext cx="1889125" cy="1884045"/>
          </a:xfrm>
          <a:custGeom>
            <a:avLst/>
            <a:gdLst/>
            <a:ahLst/>
            <a:cxnLst/>
            <a:rect l="l" t="t" r="r" b="b"/>
            <a:pathLst>
              <a:path w="1889125" h="1884045">
                <a:moveTo>
                  <a:pt x="944372" y="0"/>
                </a:moveTo>
                <a:lnTo>
                  <a:pt x="895858" y="1270"/>
                </a:lnTo>
                <a:lnTo>
                  <a:pt x="847851" y="4825"/>
                </a:lnTo>
                <a:lnTo>
                  <a:pt x="800608" y="10795"/>
                </a:lnTo>
                <a:lnTo>
                  <a:pt x="754126" y="19176"/>
                </a:lnTo>
                <a:lnTo>
                  <a:pt x="708406" y="29591"/>
                </a:lnTo>
                <a:lnTo>
                  <a:pt x="663575" y="42291"/>
                </a:lnTo>
                <a:lnTo>
                  <a:pt x="619633" y="57150"/>
                </a:lnTo>
                <a:lnTo>
                  <a:pt x="576834" y="74041"/>
                </a:lnTo>
                <a:lnTo>
                  <a:pt x="534924" y="92836"/>
                </a:lnTo>
                <a:lnTo>
                  <a:pt x="494284" y="113665"/>
                </a:lnTo>
                <a:lnTo>
                  <a:pt x="454660" y="136398"/>
                </a:lnTo>
                <a:lnTo>
                  <a:pt x="416433" y="160908"/>
                </a:lnTo>
                <a:lnTo>
                  <a:pt x="379349" y="187071"/>
                </a:lnTo>
                <a:lnTo>
                  <a:pt x="343662" y="215010"/>
                </a:lnTo>
                <a:lnTo>
                  <a:pt x="309372" y="244728"/>
                </a:lnTo>
                <a:lnTo>
                  <a:pt x="276606" y="275844"/>
                </a:lnTo>
                <a:lnTo>
                  <a:pt x="245364" y="308609"/>
                </a:lnTo>
                <a:lnTo>
                  <a:pt x="215646" y="342773"/>
                </a:lnTo>
                <a:lnTo>
                  <a:pt x="187578" y="378332"/>
                </a:lnTo>
                <a:lnTo>
                  <a:pt x="161290" y="415290"/>
                </a:lnTo>
                <a:lnTo>
                  <a:pt x="136651" y="453517"/>
                </a:lnTo>
                <a:lnTo>
                  <a:pt x="113919" y="492886"/>
                </a:lnTo>
                <a:lnTo>
                  <a:pt x="93091" y="533526"/>
                </a:lnTo>
                <a:lnTo>
                  <a:pt x="74168" y="575309"/>
                </a:lnTo>
                <a:lnTo>
                  <a:pt x="57276" y="617981"/>
                </a:lnTo>
                <a:lnTo>
                  <a:pt x="42418" y="661797"/>
                </a:lnTo>
                <a:lnTo>
                  <a:pt x="29718" y="706501"/>
                </a:lnTo>
                <a:lnTo>
                  <a:pt x="19176" y="752094"/>
                </a:lnTo>
                <a:lnTo>
                  <a:pt x="10795" y="798449"/>
                </a:lnTo>
                <a:lnTo>
                  <a:pt x="4826" y="845566"/>
                </a:lnTo>
                <a:lnTo>
                  <a:pt x="1143" y="893445"/>
                </a:lnTo>
                <a:lnTo>
                  <a:pt x="0" y="941831"/>
                </a:lnTo>
                <a:lnTo>
                  <a:pt x="1143" y="990346"/>
                </a:lnTo>
                <a:lnTo>
                  <a:pt x="4826" y="1038225"/>
                </a:lnTo>
                <a:lnTo>
                  <a:pt x="10795" y="1085342"/>
                </a:lnTo>
                <a:lnTo>
                  <a:pt x="19176" y="1131697"/>
                </a:lnTo>
                <a:lnTo>
                  <a:pt x="29718" y="1177290"/>
                </a:lnTo>
                <a:lnTo>
                  <a:pt x="42418" y="1221993"/>
                </a:lnTo>
                <a:lnTo>
                  <a:pt x="57276" y="1265809"/>
                </a:lnTo>
                <a:lnTo>
                  <a:pt x="74168" y="1308480"/>
                </a:lnTo>
                <a:lnTo>
                  <a:pt x="93091" y="1350264"/>
                </a:lnTo>
                <a:lnTo>
                  <a:pt x="113919" y="1390903"/>
                </a:lnTo>
                <a:lnTo>
                  <a:pt x="136651" y="1430274"/>
                </a:lnTo>
                <a:lnTo>
                  <a:pt x="161290" y="1468501"/>
                </a:lnTo>
                <a:lnTo>
                  <a:pt x="187578" y="1505457"/>
                </a:lnTo>
                <a:lnTo>
                  <a:pt x="215646" y="1541017"/>
                </a:lnTo>
                <a:lnTo>
                  <a:pt x="245364" y="1575180"/>
                </a:lnTo>
                <a:lnTo>
                  <a:pt x="276606" y="1607947"/>
                </a:lnTo>
                <a:lnTo>
                  <a:pt x="309372" y="1639062"/>
                </a:lnTo>
                <a:lnTo>
                  <a:pt x="343662" y="1668652"/>
                </a:lnTo>
                <a:lnTo>
                  <a:pt x="379349" y="1696719"/>
                </a:lnTo>
                <a:lnTo>
                  <a:pt x="416433" y="1722881"/>
                </a:lnTo>
                <a:lnTo>
                  <a:pt x="454660" y="1747392"/>
                </a:lnTo>
                <a:lnTo>
                  <a:pt x="494284" y="1770126"/>
                </a:lnTo>
                <a:lnTo>
                  <a:pt x="534924" y="1790953"/>
                </a:lnTo>
                <a:lnTo>
                  <a:pt x="576834" y="1809750"/>
                </a:lnTo>
                <a:lnTo>
                  <a:pt x="619633" y="1826640"/>
                </a:lnTo>
                <a:lnTo>
                  <a:pt x="663575" y="1841500"/>
                </a:lnTo>
                <a:lnTo>
                  <a:pt x="708406" y="1854200"/>
                </a:lnTo>
                <a:lnTo>
                  <a:pt x="754126" y="1864614"/>
                </a:lnTo>
                <a:lnTo>
                  <a:pt x="800608" y="1872996"/>
                </a:lnTo>
                <a:lnTo>
                  <a:pt x="847851" y="1878964"/>
                </a:lnTo>
                <a:lnTo>
                  <a:pt x="895858" y="1882521"/>
                </a:lnTo>
                <a:lnTo>
                  <a:pt x="944372" y="1883790"/>
                </a:lnTo>
                <a:lnTo>
                  <a:pt x="993013" y="1882521"/>
                </a:lnTo>
                <a:lnTo>
                  <a:pt x="1041019" y="1878964"/>
                </a:lnTo>
                <a:lnTo>
                  <a:pt x="1088263" y="1872996"/>
                </a:lnTo>
                <a:lnTo>
                  <a:pt x="1134745" y="1864614"/>
                </a:lnTo>
                <a:lnTo>
                  <a:pt x="1180465" y="1854200"/>
                </a:lnTo>
                <a:lnTo>
                  <a:pt x="1225296" y="1841500"/>
                </a:lnTo>
                <a:lnTo>
                  <a:pt x="1269238" y="1826640"/>
                </a:lnTo>
                <a:lnTo>
                  <a:pt x="1312037" y="1809750"/>
                </a:lnTo>
                <a:lnTo>
                  <a:pt x="1353947" y="1790953"/>
                </a:lnTo>
                <a:lnTo>
                  <a:pt x="1394587" y="1770126"/>
                </a:lnTo>
                <a:lnTo>
                  <a:pt x="1434211" y="1747392"/>
                </a:lnTo>
                <a:lnTo>
                  <a:pt x="1472565" y="1722881"/>
                </a:lnTo>
                <a:lnTo>
                  <a:pt x="1509522" y="1696719"/>
                </a:lnTo>
                <a:lnTo>
                  <a:pt x="1545209" y="1668652"/>
                </a:lnTo>
                <a:lnTo>
                  <a:pt x="1579499" y="1639062"/>
                </a:lnTo>
                <a:lnTo>
                  <a:pt x="1612265" y="1607947"/>
                </a:lnTo>
                <a:lnTo>
                  <a:pt x="1643507" y="1575180"/>
                </a:lnTo>
                <a:lnTo>
                  <a:pt x="1673225" y="1541017"/>
                </a:lnTo>
                <a:lnTo>
                  <a:pt x="1701292" y="1505457"/>
                </a:lnTo>
                <a:lnTo>
                  <a:pt x="1727581" y="1468501"/>
                </a:lnTo>
                <a:lnTo>
                  <a:pt x="1752219" y="1430274"/>
                </a:lnTo>
                <a:lnTo>
                  <a:pt x="1774952" y="1390903"/>
                </a:lnTo>
                <a:lnTo>
                  <a:pt x="1795780" y="1350264"/>
                </a:lnTo>
                <a:lnTo>
                  <a:pt x="1814703" y="1308480"/>
                </a:lnTo>
                <a:lnTo>
                  <a:pt x="1831594" y="1265809"/>
                </a:lnTo>
                <a:lnTo>
                  <a:pt x="1846453" y="1221993"/>
                </a:lnTo>
                <a:lnTo>
                  <a:pt x="1859153" y="1177290"/>
                </a:lnTo>
                <a:lnTo>
                  <a:pt x="1869694" y="1131697"/>
                </a:lnTo>
                <a:lnTo>
                  <a:pt x="1878076" y="1085342"/>
                </a:lnTo>
                <a:lnTo>
                  <a:pt x="1884045" y="1038225"/>
                </a:lnTo>
                <a:lnTo>
                  <a:pt x="1887728" y="990346"/>
                </a:lnTo>
                <a:lnTo>
                  <a:pt x="1888871" y="941831"/>
                </a:lnTo>
                <a:lnTo>
                  <a:pt x="1887728" y="893445"/>
                </a:lnTo>
                <a:lnTo>
                  <a:pt x="1884045" y="845566"/>
                </a:lnTo>
                <a:lnTo>
                  <a:pt x="1878076" y="798449"/>
                </a:lnTo>
                <a:lnTo>
                  <a:pt x="1869694" y="752094"/>
                </a:lnTo>
                <a:lnTo>
                  <a:pt x="1859153" y="706501"/>
                </a:lnTo>
                <a:lnTo>
                  <a:pt x="1846453" y="661797"/>
                </a:lnTo>
                <a:lnTo>
                  <a:pt x="1831594" y="617981"/>
                </a:lnTo>
                <a:lnTo>
                  <a:pt x="1814703" y="575309"/>
                </a:lnTo>
                <a:lnTo>
                  <a:pt x="1795780" y="533526"/>
                </a:lnTo>
                <a:lnTo>
                  <a:pt x="1774952" y="492886"/>
                </a:lnTo>
                <a:lnTo>
                  <a:pt x="1752219" y="453517"/>
                </a:lnTo>
                <a:lnTo>
                  <a:pt x="1727581" y="415290"/>
                </a:lnTo>
                <a:lnTo>
                  <a:pt x="1701292" y="378332"/>
                </a:lnTo>
                <a:lnTo>
                  <a:pt x="1673225" y="342773"/>
                </a:lnTo>
                <a:lnTo>
                  <a:pt x="1643507" y="308609"/>
                </a:lnTo>
                <a:lnTo>
                  <a:pt x="1612265" y="275844"/>
                </a:lnTo>
                <a:lnTo>
                  <a:pt x="1579499" y="244728"/>
                </a:lnTo>
                <a:lnTo>
                  <a:pt x="1545209" y="215010"/>
                </a:lnTo>
                <a:lnTo>
                  <a:pt x="1509522" y="187071"/>
                </a:lnTo>
                <a:lnTo>
                  <a:pt x="1472565" y="160908"/>
                </a:lnTo>
                <a:lnTo>
                  <a:pt x="1434211" y="136398"/>
                </a:lnTo>
                <a:lnTo>
                  <a:pt x="1394587" y="113665"/>
                </a:lnTo>
                <a:lnTo>
                  <a:pt x="1353947" y="92836"/>
                </a:lnTo>
                <a:lnTo>
                  <a:pt x="1312037" y="74041"/>
                </a:lnTo>
                <a:lnTo>
                  <a:pt x="1269238" y="57150"/>
                </a:lnTo>
                <a:lnTo>
                  <a:pt x="1225296" y="42291"/>
                </a:lnTo>
                <a:lnTo>
                  <a:pt x="1180465" y="29591"/>
                </a:lnTo>
                <a:lnTo>
                  <a:pt x="1134745" y="19176"/>
                </a:lnTo>
                <a:lnTo>
                  <a:pt x="1088263" y="10795"/>
                </a:lnTo>
                <a:lnTo>
                  <a:pt x="1041019" y="4825"/>
                </a:lnTo>
                <a:lnTo>
                  <a:pt x="993013" y="1270"/>
                </a:lnTo>
                <a:lnTo>
                  <a:pt x="944372" y="0"/>
                </a:lnTo>
                <a:close/>
              </a:path>
            </a:pathLst>
          </a:custGeom>
          <a:solidFill>
            <a:srgbClr val="397C5A"/>
          </a:solidFill>
        </p:spPr>
        <p:txBody>
          <a:bodyPr wrap="square" lIns="0" tIns="0" rIns="0" bIns="0" rtlCol="0"/>
          <a:lstStyle/>
          <a:p>
            <a:endParaRPr/>
          </a:p>
        </p:txBody>
      </p:sp>
      <p:sp>
        <p:nvSpPr>
          <p:cNvPr id="24" name="object 24"/>
          <p:cNvSpPr txBox="1"/>
          <p:nvPr/>
        </p:nvSpPr>
        <p:spPr>
          <a:xfrm>
            <a:off x="15810991" y="2809748"/>
            <a:ext cx="1469390" cy="1165225"/>
          </a:xfrm>
          <a:prstGeom prst="rect">
            <a:avLst/>
          </a:prstGeom>
        </p:spPr>
        <p:txBody>
          <a:bodyPr vert="horz" wrap="square" lIns="0" tIns="12065" rIns="0" bIns="0" rtlCol="0">
            <a:spAutoFit/>
          </a:bodyPr>
          <a:lstStyle/>
          <a:p>
            <a:pPr marL="13335" algn="ctr">
              <a:lnSpc>
                <a:spcPts val="6830"/>
              </a:lnSpc>
              <a:spcBef>
                <a:spcPts val="95"/>
              </a:spcBef>
            </a:pPr>
            <a:r>
              <a:rPr sz="5800" b="1" spc="-320" dirty="0">
                <a:solidFill>
                  <a:srgbClr val="FFFFFF"/>
                </a:solidFill>
                <a:latin typeface="Arial"/>
                <a:cs typeface="Arial"/>
              </a:rPr>
              <a:t>13</a:t>
            </a:r>
            <a:endParaRPr sz="5800">
              <a:latin typeface="Arial"/>
              <a:cs typeface="Arial"/>
            </a:endParaRPr>
          </a:p>
          <a:p>
            <a:pPr algn="ctr">
              <a:lnSpc>
                <a:spcPts val="2150"/>
              </a:lnSpc>
            </a:pPr>
            <a:r>
              <a:rPr sz="1900" b="1" spc="45" dirty="0">
                <a:solidFill>
                  <a:srgbClr val="FFFFFF"/>
                </a:solidFill>
                <a:latin typeface="Arial"/>
                <a:cs typeface="Arial"/>
              </a:rPr>
              <a:t>Indicadores</a:t>
            </a:r>
            <a:endParaRPr sz="1900">
              <a:latin typeface="Arial"/>
              <a:cs typeface="Arial"/>
            </a:endParaRPr>
          </a:p>
        </p:txBody>
      </p:sp>
      <p:sp>
        <p:nvSpPr>
          <p:cNvPr id="25" name="object 25"/>
          <p:cNvSpPr txBox="1"/>
          <p:nvPr/>
        </p:nvSpPr>
        <p:spPr>
          <a:xfrm>
            <a:off x="7795006" y="2150745"/>
            <a:ext cx="3231515" cy="1189355"/>
          </a:xfrm>
          <a:prstGeom prst="rect">
            <a:avLst/>
          </a:prstGeom>
        </p:spPr>
        <p:txBody>
          <a:bodyPr vert="horz" wrap="square" lIns="0" tIns="12700" rIns="0" bIns="0" rtlCol="0">
            <a:spAutoFit/>
          </a:bodyPr>
          <a:lstStyle/>
          <a:p>
            <a:pPr marL="972819">
              <a:lnSpc>
                <a:spcPts val="2870"/>
              </a:lnSpc>
              <a:spcBef>
                <a:spcPts val="100"/>
              </a:spcBef>
            </a:pPr>
            <a:r>
              <a:rPr sz="2600" b="1" dirty="0">
                <a:solidFill>
                  <a:srgbClr val="1C5639"/>
                </a:solidFill>
                <a:latin typeface="Trebuchet MS"/>
                <a:cs typeface="Trebuchet MS"/>
              </a:rPr>
              <a:t>Línea</a:t>
            </a:r>
            <a:r>
              <a:rPr sz="2600" b="1" spc="290" dirty="0">
                <a:solidFill>
                  <a:srgbClr val="1C5639"/>
                </a:solidFill>
                <a:latin typeface="Trebuchet MS"/>
                <a:cs typeface="Trebuchet MS"/>
              </a:rPr>
              <a:t> </a:t>
            </a:r>
            <a:r>
              <a:rPr sz="2600" b="1" spc="-50" dirty="0">
                <a:solidFill>
                  <a:srgbClr val="1C5639"/>
                </a:solidFill>
                <a:latin typeface="Trebuchet MS"/>
                <a:cs typeface="Trebuchet MS"/>
              </a:rPr>
              <a:t>2</a:t>
            </a:r>
            <a:endParaRPr sz="2600">
              <a:latin typeface="Trebuchet MS"/>
              <a:cs typeface="Trebuchet MS"/>
            </a:endParaRPr>
          </a:p>
          <a:p>
            <a:pPr marL="1113155" marR="5080" indent="-1101090">
              <a:lnSpc>
                <a:spcPct val="75800"/>
              </a:lnSpc>
              <a:spcBef>
                <a:spcPts val="655"/>
              </a:spcBef>
            </a:pPr>
            <a:r>
              <a:rPr sz="3100" spc="-35" dirty="0">
                <a:latin typeface="Arial"/>
                <a:cs typeface="Arial"/>
              </a:rPr>
              <a:t>Cohesión</a:t>
            </a:r>
            <a:r>
              <a:rPr sz="3100" spc="-125" dirty="0">
                <a:latin typeface="Arial"/>
                <a:cs typeface="Arial"/>
              </a:rPr>
              <a:t> </a:t>
            </a:r>
            <a:r>
              <a:rPr sz="3100" dirty="0">
                <a:latin typeface="Arial"/>
                <a:cs typeface="Arial"/>
              </a:rPr>
              <a:t>desde</a:t>
            </a:r>
            <a:r>
              <a:rPr sz="3100" spc="-215" dirty="0">
                <a:latin typeface="Arial"/>
                <a:cs typeface="Arial"/>
              </a:rPr>
              <a:t> </a:t>
            </a:r>
            <a:r>
              <a:rPr sz="3100" spc="-25" dirty="0">
                <a:latin typeface="Arial"/>
                <a:cs typeface="Arial"/>
              </a:rPr>
              <a:t>lo </a:t>
            </a:r>
            <a:r>
              <a:rPr sz="3100" spc="-10" dirty="0">
                <a:latin typeface="Arial"/>
                <a:cs typeface="Arial"/>
              </a:rPr>
              <a:t>social</a:t>
            </a:r>
            <a:endParaRPr sz="3100">
              <a:latin typeface="Arial"/>
              <a:cs typeface="Arial"/>
            </a:endParaRPr>
          </a:p>
        </p:txBody>
      </p:sp>
      <p:grpSp>
        <p:nvGrpSpPr>
          <p:cNvPr id="26" name="object 26"/>
          <p:cNvGrpSpPr/>
          <p:nvPr/>
        </p:nvGrpSpPr>
        <p:grpSpPr>
          <a:xfrm>
            <a:off x="2496311" y="274320"/>
            <a:ext cx="12800330" cy="5498465"/>
            <a:chOff x="2496311" y="274320"/>
            <a:chExt cx="12800330" cy="5498465"/>
          </a:xfrm>
        </p:grpSpPr>
        <p:sp>
          <p:nvSpPr>
            <p:cNvPr id="27" name="object 27"/>
            <p:cNvSpPr/>
            <p:nvPr/>
          </p:nvSpPr>
          <p:spPr>
            <a:xfrm>
              <a:off x="2800857" y="3506596"/>
              <a:ext cx="12496165" cy="2265680"/>
            </a:xfrm>
            <a:custGeom>
              <a:avLst/>
              <a:gdLst/>
              <a:ahLst/>
              <a:cxnLst/>
              <a:rect l="l" t="t" r="r" b="b"/>
              <a:pathLst>
                <a:path w="12496165" h="2265679">
                  <a:moveTo>
                    <a:pt x="0" y="1956562"/>
                  </a:moveTo>
                  <a:lnTo>
                    <a:pt x="12495784" y="1956562"/>
                  </a:lnTo>
                </a:path>
                <a:path w="12496165" h="2265679">
                  <a:moveTo>
                    <a:pt x="19050" y="1956815"/>
                  </a:moveTo>
                  <a:lnTo>
                    <a:pt x="19050" y="2265679"/>
                  </a:lnTo>
                </a:path>
                <a:path w="12496165" h="2265679">
                  <a:moveTo>
                    <a:pt x="6658991" y="1956815"/>
                  </a:moveTo>
                  <a:lnTo>
                    <a:pt x="6658991" y="2265679"/>
                  </a:lnTo>
                </a:path>
                <a:path w="12496165" h="2265679">
                  <a:moveTo>
                    <a:pt x="6625971" y="0"/>
                  </a:moveTo>
                  <a:lnTo>
                    <a:pt x="6625971" y="308863"/>
                  </a:lnTo>
                </a:path>
                <a:path w="12496165" h="2265679">
                  <a:moveTo>
                    <a:pt x="6658991" y="1647825"/>
                  </a:moveTo>
                  <a:lnTo>
                    <a:pt x="6658991" y="1956815"/>
                  </a:lnTo>
                </a:path>
                <a:path w="12496165" h="2265679">
                  <a:moveTo>
                    <a:pt x="12476734" y="1956815"/>
                  </a:moveTo>
                  <a:lnTo>
                    <a:pt x="12476734" y="2265679"/>
                  </a:lnTo>
                </a:path>
              </a:pathLst>
            </a:custGeom>
            <a:ln w="38100">
              <a:solidFill>
                <a:srgbClr val="397C5A"/>
              </a:solidFill>
            </a:ln>
          </p:spPr>
          <p:txBody>
            <a:bodyPr wrap="square" lIns="0" tIns="0" rIns="0" bIns="0" rtlCol="0"/>
            <a:lstStyle/>
            <a:p>
              <a:endParaRPr/>
            </a:p>
          </p:txBody>
        </p:sp>
        <p:pic>
          <p:nvPicPr>
            <p:cNvPr id="28" name="object 28"/>
            <p:cNvPicPr/>
            <p:nvPr/>
          </p:nvPicPr>
          <p:blipFill>
            <a:blip r:embed="rId11" cstate="print"/>
            <a:stretch>
              <a:fillRect/>
            </a:stretch>
          </p:blipFill>
          <p:spPr>
            <a:xfrm>
              <a:off x="2496311" y="274320"/>
              <a:ext cx="1319784" cy="1356359"/>
            </a:xfrm>
            <a:prstGeom prst="rect">
              <a:avLst/>
            </a:prstGeom>
          </p:spPr>
        </p:pic>
      </p:grpSp>
      <p:sp>
        <p:nvSpPr>
          <p:cNvPr id="29" name="object 29"/>
          <p:cNvSpPr txBox="1">
            <a:spLocks noGrp="1"/>
          </p:cNvSpPr>
          <p:nvPr>
            <p:ph type="title"/>
          </p:nvPr>
        </p:nvSpPr>
        <p:spPr>
          <a:xfrm>
            <a:off x="3974084" y="531368"/>
            <a:ext cx="11287125" cy="939800"/>
          </a:xfrm>
          <a:prstGeom prst="rect">
            <a:avLst/>
          </a:prstGeom>
        </p:spPr>
        <p:txBody>
          <a:bodyPr vert="horz" wrap="square" lIns="0" tIns="12700" rIns="0" bIns="0" rtlCol="0">
            <a:spAutoFit/>
          </a:bodyPr>
          <a:lstStyle/>
          <a:p>
            <a:pPr marL="12700">
              <a:lnSpc>
                <a:spcPct val="100000"/>
              </a:lnSpc>
              <a:spcBef>
                <a:spcPts val="100"/>
              </a:spcBef>
              <a:tabLst>
                <a:tab pos="1789430" algn="l"/>
              </a:tabLst>
            </a:pPr>
            <a:r>
              <a:rPr sz="6000" spc="-20" dirty="0"/>
              <a:t>Plan</a:t>
            </a:r>
            <a:r>
              <a:rPr sz="6000" dirty="0"/>
              <a:t>	de</a:t>
            </a:r>
            <a:r>
              <a:rPr sz="6000" spc="-25" dirty="0"/>
              <a:t> </a:t>
            </a:r>
            <a:r>
              <a:rPr sz="6000" dirty="0"/>
              <a:t>Desarrollo</a:t>
            </a:r>
            <a:r>
              <a:rPr sz="6000" spc="-35" dirty="0"/>
              <a:t> </a:t>
            </a:r>
            <a:r>
              <a:rPr sz="6000" spc="-50" dirty="0"/>
              <a:t>2024-</a:t>
            </a:r>
            <a:r>
              <a:rPr sz="6000" spc="-20" dirty="0"/>
              <a:t>2027</a:t>
            </a:r>
            <a:endParaRPr sz="60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8000" cy="10286997"/>
            </a:xfrm>
            <a:prstGeom prst="rect">
              <a:avLst/>
            </a:prstGeom>
          </p:spPr>
        </p:pic>
        <p:sp>
          <p:nvSpPr>
            <p:cNvPr id="4" name="object 4"/>
            <p:cNvSpPr/>
            <p:nvPr/>
          </p:nvSpPr>
          <p:spPr>
            <a:xfrm>
              <a:off x="0" y="0"/>
              <a:ext cx="18288000" cy="1963420"/>
            </a:xfrm>
            <a:custGeom>
              <a:avLst/>
              <a:gdLst/>
              <a:ahLst/>
              <a:cxnLst/>
              <a:rect l="l" t="t" r="r" b="b"/>
              <a:pathLst>
                <a:path w="18288000" h="1963420">
                  <a:moveTo>
                    <a:pt x="18288000" y="0"/>
                  </a:moveTo>
                  <a:lnTo>
                    <a:pt x="0" y="0"/>
                  </a:lnTo>
                  <a:lnTo>
                    <a:pt x="0" y="1963166"/>
                  </a:lnTo>
                  <a:lnTo>
                    <a:pt x="18288000" y="1963166"/>
                  </a:lnTo>
                  <a:lnTo>
                    <a:pt x="18288000" y="0"/>
                  </a:lnTo>
                  <a:close/>
                </a:path>
              </a:pathLst>
            </a:custGeom>
            <a:solidFill>
              <a:srgbClr val="1C5639"/>
            </a:solidFill>
          </p:spPr>
          <p:txBody>
            <a:bodyPr wrap="square" lIns="0" tIns="0" rIns="0" bIns="0" rtlCol="0"/>
            <a:lstStyle/>
            <a:p>
              <a:endParaRPr/>
            </a:p>
          </p:txBody>
        </p:sp>
      </p:grpSp>
      <p:sp>
        <p:nvSpPr>
          <p:cNvPr id="5" name="object 5"/>
          <p:cNvSpPr txBox="1">
            <a:spLocks noGrp="1"/>
          </p:cNvSpPr>
          <p:nvPr>
            <p:ph type="title"/>
          </p:nvPr>
        </p:nvSpPr>
        <p:spPr>
          <a:prstGeom prst="rect">
            <a:avLst/>
          </a:prstGeom>
        </p:spPr>
        <p:txBody>
          <a:bodyPr vert="horz" wrap="square" lIns="0" tIns="280670" rIns="0" bIns="0" rtlCol="0">
            <a:spAutoFit/>
          </a:bodyPr>
          <a:lstStyle/>
          <a:p>
            <a:pPr marL="12700">
              <a:lnSpc>
                <a:spcPct val="100000"/>
              </a:lnSpc>
              <a:spcBef>
                <a:spcPts val="2210"/>
              </a:spcBef>
              <a:tabLst>
                <a:tab pos="1687830" algn="l"/>
                <a:tab pos="6396990" algn="l"/>
              </a:tabLst>
            </a:pPr>
            <a:r>
              <a:rPr spc="285" dirty="0"/>
              <a:t>Plan</a:t>
            </a:r>
            <a:r>
              <a:rPr dirty="0"/>
              <a:t>	</a:t>
            </a:r>
            <a:r>
              <a:rPr spc="125" dirty="0"/>
              <a:t>de</a:t>
            </a:r>
            <a:r>
              <a:rPr spc="740" dirty="0"/>
              <a:t> </a:t>
            </a:r>
            <a:r>
              <a:rPr spc="290" dirty="0"/>
              <a:t>Desarrollo</a:t>
            </a:r>
            <a:r>
              <a:rPr dirty="0"/>
              <a:t>	</a:t>
            </a:r>
            <a:r>
              <a:rPr spc="60" dirty="0"/>
              <a:t>2024</a:t>
            </a:r>
            <a:r>
              <a:rPr spc="595" dirty="0"/>
              <a:t> </a:t>
            </a:r>
            <a:r>
              <a:rPr spc="-35" dirty="0"/>
              <a:t>-</a:t>
            </a:r>
            <a:r>
              <a:rPr spc="-969" dirty="0"/>
              <a:t> </a:t>
            </a:r>
            <a:r>
              <a:rPr spc="-20" dirty="0"/>
              <a:t>2027</a:t>
            </a:r>
          </a:p>
          <a:p>
            <a:pPr marL="12700">
              <a:lnSpc>
                <a:spcPct val="100000"/>
              </a:lnSpc>
              <a:spcBef>
                <a:spcPts val="1485"/>
              </a:spcBef>
              <a:tabLst>
                <a:tab pos="2719070" algn="l"/>
                <a:tab pos="4161154" algn="l"/>
                <a:tab pos="5958205" algn="l"/>
                <a:tab pos="7140575" algn="l"/>
                <a:tab pos="8192770" algn="l"/>
                <a:tab pos="8879840" algn="l"/>
                <a:tab pos="9550400" algn="l"/>
                <a:tab pos="11690350" algn="l"/>
                <a:tab pos="13427710" algn="l"/>
                <a:tab pos="14493240" algn="l"/>
              </a:tabLst>
            </a:pPr>
            <a:r>
              <a:rPr sz="3300" spc="-10" dirty="0">
                <a:latin typeface="Arial"/>
                <a:cs typeface="Arial"/>
              </a:rPr>
              <a:t>PROGRAMA</a:t>
            </a:r>
            <a:r>
              <a:rPr sz="3300" dirty="0">
                <a:latin typeface="Arial"/>
                <a:cs typeface="Arial"/>
              </a:rPr>
              <a:t>	</a:t>
            </a:r>
            <a:r>
              <a:rPr sz="3300" spc="-25" dirty="0">
                <a:latin typeface="Arial"/>
                <a:cs typeface="Arial"/>
              </a:rPr>
              <a:t>2</a:t>
            </a:r>
            <a:r>
              <a:rPr sz="3300" spc="-375" dirty="0">
                <a:latin typeface="Arial"/>
                <a:cs typeface="Arial"/>
              </a:rPr>
              <a:t> </a:t>
            </a:r>
            <a:r>
              <a:rPr sz="3300" dirty="0">
                <a:latin typeface="Arial"/>
                <a:cs typeface="Arial"/>
              </a:rPr>
              <a:t>.</a:t>
            </a:r>
            <a:r>
              <a:rPr sz="3300" spc="-615" dirty="0">
                <a:latin typeface="Arial"/>
                <a:cs typeface="Arial"/>
              </a:rPr>
              <a:t> </a:t>
            </a:r>
            <a:r>
              <a:rPr sz="3300" spc="100" dirty="0">
                <a:latin typeface="Arial"/>
                <a:cs typeface="Arial"/>
              </a:rPr>
              <a:t>3.</a:t>
            </a:r>
            <a:r>
              <a:rPr sz="3300" spc="-620" dirty="0">
                <a:latin typeface="Arial"/>
                <a:cs typeface="Arial"/>
              </a:rPr>
              <a:t> </a:t>
            </a:r>
            <a:r>
              <a:rPr sz="3300" spc="30" dirty="0">
                <a:latin typeface="Arial"/>
                <a:cs typeface="Arial"/>
              </a:rPr>
              <a:t>7.</a:t>
            </a:r>
            <a:r>
              <a:rPr sz="3300" dirty="0">
                <a:latin typeface="Arial"/>
                <a:cs typeface="Arial"/>
              </a:rPr>
              <a:t>	</a:t>
            </a:r>
            <a:r>
              <a:rPr sz="3300" spc="204" dirty="0">
                <a:latin typeface="Arial"/>
                <a:cs typeface="Arial"/>
              </a:rPr>
              <a:t>Cultura</a:t>
            </a:r>
            <a:r>
              <a:rPr sz="3300" dirty="0">
                <a:latin typeface="Arial"/>
                <a:cs typeface="Arial"/>
              </a:rPr>
              <a:t>	</a:t>
            </a:r>
            <a:r>
              <a:rPr sz="3300" spc="165" dirty="0">
                <a:latin typeface="Arial"/>
                <a:cs typeface="Arial"/>
              </a:rPr>
              <a:t>para</a:t>
            </a:r>
            <a:r>
              <a:rPr sz="3300" dirty="0">
                <a:latin typeface="Arial"/>
                <a:cs typeface="Arial"/>
              </a:rPr>
              <a:t>	</a:t>
            </a:r>
            <a:r>
              <a:rPr sz="3300" spc="110" dirty="0">
                <a:latin typeface="Arial"/>
                <a:cs typeface="Arial"/>
              </a:rPr>
              <a:t>vivir</a:t>
            </a:r>
            <a:r>
              <a:rPr sz="3300" dirty="0">
                <a:latin typeface="Arial"/>
                <a:cs typeface="Arial"/>
              </a:rPr>
              <a:t>	</a:t>
            </a:r>
            <a:r>
              <a:rPr sz="3300" spc="-25" dirty="0">
                <a:latin typeface="Arial"/>
                <a:cs typeface="Arial"/>
              </a:rPr>
              <a:t>en</a:t>
            </a:r>
            <a:r>
              <a:rPr sz="3300" dirty="0">
                <a:latin typeface="Arial"/>
                <a:cs typeface="Arial"/>
              </a:rPr>
              <a:t>	</a:t>
            </a:r>
            <a:r>
              <a:rPr sz="3300" spc="-25" dirty="0">
                <a:latin typeface="Arial"/>
                <a:cs typeface="Arial"/>
              </a:rPr>
              <a:t>un</a:t>
            </a:r>
            <a:r>
              <a:rPr sz="3300" dirty="0">
                <a:latin typeface="Arial"/>
                <a:cs typeface="Arial"/>
              </a:rPr>
              <a:t>	</a:t>
            </a:r>
            <a:r>
              <a:rPr sz="3300" spc="250" dirty="0">
                <a:latin typeface="Arial"/>
                <a:cs typeface="Arial"/>
              </a:rPr>
              <a:t>territorio</a:t>
            </a:r>
            <a:r>
              <a:rPr sz="3300" dirty="0">
                <a:latin typeface="Arial"/>
                <a:cs typeface="Arial"/>
              </a:rPr>
              <a:t>	</a:t>
            </a:r>
            <a:r>
              <a:rPr sz="3300" spc="150" dirty="0">
                <a:latin typeface="Arial"/>
                <a:cs typeface="Arial"/>
              </a:rPr>
              <a:t>diverso</a:t>
            </a:r>
            <a:r>
              <a:rPr sz="3300" dirty="0">
                <a:latin typeface="Arial"/>
                <a:cs typeface="Arial"/>
              </a:rPr>
              <a:t>	y</a:t>
            </a:r>
            <a:r>
              <a:rPr sz="3300" spc="395" dirty="0">
                <a:latin typeface="Arial"/>
                <a:cs typeface="Arial"/>
              </a:rPr>
              <a:t> </a:t>
            </a:r>
            <a:r>
              <a:rPr sz="3300" spc="-25" dirty="0">
                <a:latin typeface="Arial"/>
                <a:cs typeface="Arial"/>
              </a:rPr>
              <a:t>en</a:t>
            </a:r>
            <a:r>
              <a:rPr sz="3300" dirty="0">
                <a:latin typeface="Arial"/>
                <a:cs typeface="Arial"/>
              </a:rPr>
              <a:t>	</a:t>
            </a:r>
            <a:r>
              <a:rPr sz="3300" spc="190" dirty="0">
                <a:latin typeface="Arial"/>
                <a:cs typeface="Arial"/>
              </a:rPr>
              <a:t>paz</a:t>
            </a:r>
            <a:endParaRPr sz="3300">
              <a:latin typeface="Arial"/>
              <a:cs typeface="Arial"/>
            </a:endParaRPr>
          </a:p>
        </p:txBody>
      </p:sp>
      <p:grpSp>
        <p:nvGrpSpPr>
          <p:cNvPr id="6" name="object 6"/>
          <p:cNvGrpSpPr/>
          <p:nvPr/>
        </p:nvGrpSpPr>
        <p:grpSpPr>
          <a:xfrm>
            <a:off x="0" y="0"/>
            <a:ext cx="18288000" cy="10056495"/>
            <a:chOff x="0" y="0"/>
            <a:chExt cx="18288000" cy="10056495"/>
          </a:xfrm>
        </p:grpSpPr>
        <p:pic>
          <p:nvPicPr>
            <p:cNvPr id="7" name="object 7"/>
            <p:cNvPicPr/>
            <p:nvPr/>
          </p:nvPicPr>
          <p:blipFill>
            <a:blip r:embed="rId3" cstate="print"/>
            <a:stretch>
              <a:fillRect/>
            </a:stretch>
          </p:blipFill>
          <p:spPr>
            <a:xfrm>
              <a:off x="15407639" y="0"/>
              <a:ext cx="2880359" cy="1965959"/>
            </a:xfrm>
            <a:prstGeom prst="rect">
              <a:avLst/>
            </a:prstGeom>
          </p:spPr>
        </p:pic>
        <p:pic>
          <p:nvPicPr>
            <p:cNvPr id="8" name="object 8"/>
            <p:cNvPicPr/>
            <p:nvPr/>
          </p:nvPicPr>
          <p:blipFill>
            <a:blip r:embed="rId4" cstate="print"/>
            <a:stretch>
              <a:fillRect/>
            </a:stretch>
          </p:blipFill>
          <p:spPr>
            <a:xfrm>
              <a:off x="0" y="0"/>
              <a:ext cx="655319" cy="3258311"/>
            </a:xfrm>
            <a:prstGeom prst="rect">
              <a:avLst/>
            </a:prstGeom>
          </p:spPr>
        </p:pic>
        <p:sp>
          <p:nvSpPr>
            <p:cNvPr id="9" name="object 9"/>
            <p:cNvSpPr/>
            <p:nvPr/>
          </p:nvSpPr>
          <p:spPr>
            <a:xfrm>
              <a:off x="317182" y="4331715"/>
              <a:ext cx="3115310" cy="2605405"/>
            </a:xfrm>
            <a:custGeom>
              <a:avLst/>
              <a:gdLst/>
              <a:ahLst/>
              <a:cxnLst/>
              <a:rect l="l" t="t" r="r" b="b"/>
              <a:pathLst>
                <a:path w="3115310" h="2605404">
                  <a:moveTo>
                    <a:pt x="3115183" y="0"/>
                  </a:moveTo>
                  <a:lnTo>
                    <a:pt x="0" y="0"/>
                  </a:lnTo>
                  <a:lnTo>
                    <a:pt x="0" y="2605278"/>
                  </a:lnTo>
                  <a:lnTo>
                    <a:pt x="3115183" y="2605278"/>
                  </a:lnTo>
                  <a:lnTo>
                    <a:pt x="3115183" y="0"/>
                  </a:lnTo>
                  <a:close/>
                </a:path>
              </a:pathLst>
            </a:custGeom>
            <a:solidFill>
              <a:srgbClr val="D1E0D1">
                <a:alpha val="27842"/>
              </a:srgbClr>
            </a:solidFill>
          </p:spPr>
          <p:txBody>
            <a:bodyPr wrap="square" lIns="0" tIns="0" rIns="0" bIns="0" rtlCol="0"/>
            <a:lstStyle/>
            <a:p>
              <a:endParaRPr/>
            </a:p>
          </p:txBody>
        </p:sp>
        <p:sp>
          <p:nvSpPr>
            <p:cNvPr id="10" name="object 10"/>
            <p:cNvSpPr/>
            <p:nvPr/>
          </p:nvSpPr>
          <p:spPr>
            <a:xfrm>
              <a:off x="12082017" y="8629701"/>
              <a:ext cx="3115310" cy="1424940"/>
            </a:xfrm>
            <a:custGeom>
              <a:avLst/>
              <a:gdLst/>
              <a:ahLst/>
              <a:cxnLst/>
              <a:rect l="l" t="t" r="r" b="b"/>
              <a:pathLst>
                <a:path w="3115309" h="1424940">
                  <a:moveTo>
                    <a:pt x="3115183" y="0"/>
                  </a:moveTo>
                  <a:lnTo>
                    <a:pt x="0" y="0"/>
                  </a:lnTo>
                  <a:lnTo>
                    <a:pt x="0" y="1424685"/>
                  </a:lnTo>
                  <a:lnTo>
                    <a:pt x="3115183" y="1424685"/>
                  </a:lnTo>
                  <a:lnTo>
                    <a:pt x="3115183" y="0"/>
                  </a:lnTo>
                  <a:close/>
                </a:path>
              </a:pathLst>
            </a:custGeom>
            <a:solidFill>
              <a:srgbClr val="D1E0D1">
                <a:alpha val="20783"/>
              </a:srgbClr>
            </a:solidFill>
          </p:spPr>
          <p:txBody>
            <a:bodyPr wrap="square" lIns="0" tIns="0" rIns="0" bIns="0" rtlCol="0"/>
            <a:lstStyle/>
            <a:p>
              <a:endParaRPr/>
            </a:p>
          </p:txBody>
        </p:sp>
        <p:sp>
          <p:nvSpPr>
            <p:cNvPr id="11" name="object 11"/>
            <p:cNvSpPr/>
            <p:nvPr/>
          </p:nvSpPr>
          <p:spPr>
            <a:xfrm>
              <a:off x="317182" y="3472560"/>
              <a:ext cx="14880590" cy="5467985"/>
            </a:xfrm>
            <a:custGeom>
              <a:avLst/>
              <a:gdLst/>
              <a:ahLst/>
              <a:cxnLst/>
              <a:rect l="l" t="t" r="r" b="b"/>
              <a:pathLst>
                <a:path w="14880590" h="5467984">
                  <a:moveTo>
                    <a:pt x="3107880" y="0"/>
                  </a:moveTo>
                  <a:lnTo>
                    <a:pt x="0" y="0"/>
                  </a:lnTo>
                  <a:lnTo>
                    <a:pt x="0" y="1127125"/>
                  </a:lnTo>
                  <a:lnTo>
                    <a:pt x="1553908" y="1318260"/>
                  </a:lnTo>
                  <a:lnTo>
                    <a:pt x="3107880" y="1127125"/>
                  </a:lnTo>
                  <a:lnTo>
                    <a:pt x="3107880" y="0"/>
                  </a:lnTo>
                  <a:close/>
                </a:path>
                <a:path w="14880590" h="5467984">
                  <a:moveTo>
                    <a:pt x="14880019" y="4149217"/>
                  </a:moveTo>
                  <a:lnTo>
                    <a:pt x="11772075" y="4149217"/>
                  </a:lnTo>
                  <a:lnTo>
                    <a:pt x="11772075" y="5276469"/>
                  </a:lnTo>
                  <a:lnTo>
                    <a:pt x="13326047" y="5467604"/>
                  </a:lnTo>
                  <a:lnTo>
                    <a:pt x="14880019" y="5276469"/>
                  </a:lnTo>
                  <a:lnTo>
                    <a:pt x="14880019" y="4149217"/>
                  </a:lnTo>
                  <a:close/>
                </a:path>
              </a:pathLst>
            </a:custGeom>
            <a:solidFill>
              <a:srgbClr val="1C5639"/>
            </a:solidFill>
          </p:spPr>
          <p:txBody>
            <a:bodyPr wrap="square" lIns="0" tIns="0" rIns="0" bIns="0" rtlCol="0"/>
            <a:lstStyle/>
            <a:p>
              <a:endParaRPr/>
            </a:p>
          </p:txBody>
        </p:sp>
        <p:sp>
          <p:nvSpPr>
            <p:cNvPr id="12" name="object 12"/>
            <p:cNvSpPr/>
            <p:nvPr/>
          </p:nvSpPr>
          <p:spPr>
            <a:xfrm>
              <a:off x="3781806" y="4495672"/>
              <a:ext cx="4712335" cy="5560695"/>
            </a:xfrm>
            <a:custGeom>
              <a:avLst/>
              <a:gdLst/>
              <a:ahLst/>
              <a:cxnLst/>
              <a:rect l="l" t="t" r="r" b="b"/>
              <a:pathLst>
                <a:path w="4712334" h="5560695">
                  <a:moveTo>
                    <a:pt x="3115170" y="0"/>
                  </a:moveTo>
                  <a:lnTo>
                    <a:pt x="0" y="0"/>
                  </a:lnTo>
                  <a:lnTo>
                    <a:pt x="0" y="2488958"/>
                  </a:lnTo>
                  <a:lnTo>
                    <a:pt x="3115170" y="2488958"/>
                  </a:lnTo>
                  <a:lnTo>
                    <a:pt x="3115170" y="0"/>
                  </a:lnTo>
                  <a:close/>
                </a:path>
                <a:path w="4712334" h="5560695">
                  <a:moveTo>
                    <a:pt x="4711827" y="3625392"/>
                  </a:moveTo>
                  <a:lnTo>
                    <a:pt x="1081532" y="3625392"/>
                  </a:lnTo>
                  <a:lnTo>
                    <a:pt x="1081532" y="5560492"/>
                  </a:lnTo>
                  <a:lnTo>
                    <a:pt x="4711827" y="5560492"/>
                  </a:lnTo>
                  <a:lnTo>
                    <a:pt x="4711827" y="3625392"/>
                  </a:lnTo>
                  <a:close/>
                </a:path>
              </a:pathLst>
            </a:custGeom>
            <a:solidFill>
              <a:srgbClr val="D1E0D1">
                <a:alpha val="27842"/>
              </a:srgbClr>
            </a:solidFill>
          </p:spPr>
          <p:txBody>
            <a:bodyPr wrap="square" lIns="0" tIns="0" rIns="0" bIns="0" rtlCol="0"/>
            <a:lstStyle/>
            <a:p>
              <a:endParaRPr/>
            </a:p>
          </p:txBody>
        </p:sp>
        <p:sp>
          <p:nvSpPr>
            <p:cNvPr id="13" name="object 13"/>
            <p:cNvSpPr/>
            <p:nvPr/>
          </p:nvSpPr>
          <p:spPr>
            <a:xfrm>
              <a:off x="3789172" y="3487800"/>
              <a:ext cx="4696460" cy="5315585"/>
            </a:xfrm>
            <a:custGeom>
              <a:avLst/>
              <a:gdLst/>
              <a:ahLst/>
              <a:cxnLst/>
              <a:rect l="l" t="t" r="r" b="b"/>
              <a:pathLst>
                <a:path w="4696459" h="5315584">
                  <a:moveTo>
                    <a:pt x="3107944" y="0"/>
                  </a:moveTo>
                  <a:lnTo>
                    <a:pt x="0" y="0"/>
                  </a:lnTo>
                  <a:lnTo>
                    <a:pt x="0" y="1127125"/>
                  </a:lnTo>
                  <a:lnTo>
                    <a:pt x="1553972" y="1318387"/>
                  </a:lnTo>
                  <a:lnTo>
                    <a:pt x="3107944" y="1127125"/>
                  </a:lnTo>
                  <a:lnTo>
                    <a:pt x="3107944" y="0"/>
                  </a:lnTo>
                  <a:close/>
                </a:path>
                <a:path w="4696459" h="5315584">
                  <a:moveTo>
                    <a:pt x="4696079" y="4126992"/>
                  </a:moveTo>
                  <a:lnTo>
                    <a:pt x="1074166" y="4126992"/>
                  </a:lnTo>
                  <a:lnTo>
                    <a:pt x="1074166" y="5124323"/>
                  </a:lnTo>
                  <a:lnTo>
                    <a:pt x="2885059" y="5315458"/>
                  </a:lnTo>
                  <a:lnTo>
                    <a:pt x="4696079" y="5124323"/>
                  </a:lnTo>
                  <a:lnTo>
                    <a:pt x="4696079" y="4126992"/>
                  </a:lnTo>
                  <a:close/>
                </a:path>
              </a:pathLst>
            </a:custGeom>
            <a:solidFill>
              <a:srgbClr val="1C5639"/>
            </a:solidFill>
          </p:spPr>
          <p:txBody>
            <a:bodyPr wrap="square" lIns="0" tIns="0" rIns="0" bIns="0" rtlCol="0"/>
            <a:lstStyle/>
            <a:p>
              <a:endParaRPr/>
            </a:p>
          </p:txBody>
        </p:sp>
        <p:sp>
          <p:nvSpPr>
            <p:cNvPr id="14" name="object 14"/>
            <p:cNvSpPr/>
            <p:nvPr/>
          </p:nvSpPr>
          <p:spPr>
            <a:xfrm>
              <a:off x="7269226" y="4480432"/>
              <a:ext cx="4566285" cy="5575935"/>
            </a:xfrm>
            <a:custGeom>
              <a:avLst/>
              <a:gdLst/>
              <a:ahLst/>
              <a:cxnLst/>
              <a:rect l="l" t="t" r="r" b="b"/>
              <a:pathLst>
                <a:path w="4566284" h="5575934">
                  <a:moveTo>
                    <a:pt x="3115183" y="0"/>
                  </a:moveTo>
                  <a:lnTo>
                    <a:pt x="0" y="0"/>
                  </a:lnTo>
                  <a:lnTo>
                    <a:pt x="0" y="2504198"/>
                  </a:lnTo>
                  <a:lnTo>
                    <a:pt x="3115183" y="2504198"/>
                  </a:lnTo>
                  <a:lnTo>
                    <a:pt x="3115183" y="0"/>
                  </a:lnTo>
                  <a:close/>
                </a:path>
                <a:path w="4566284" h="5575934">
                  <a:moveTo>
                    <a:pt x="4565904" y="3474262"/>
                  </a:moveTo>
                  <a:lnTo>
                    <a:pt x="1450721" y="3474262"/>
                  </a:lnTo>
                  <a:lnTo>
                    <a:pt x="1450721" y="5575732"/>
                  </a:lnTo>
                  <a:lnTo>
                    <a:pt x="4565904" y="5575732"/>
                  </a:lnTo>
                  <a:lnTo>
                    <a:pt x="4565904" y="3474262"/>
                  </a:lnTo>
                  <a:close/>
                </a:path>
              </a:pathLst>
            </a:custGeom>
            <a:solidFill>
              <a:srgbClr val="D1E0D1">
                <a:alpha val="39999"/>
              </a:srgbClr>
            </a:solidFill>
          </p:spPr>
          <p:txBody>
            <a:bodyPr wrap="square" lIns="0" tIns="0" rIns="0" bIns="0" rtlCol="0"/>
            <a:lstStyle/>
            <a:p>
              <a:endParaRPr/>
            </a:p>
          </p:txBody>
        </p:sp>
        <p:sp>
          <p:nvSpPr>
            <p:cNvPr id="15" name="object 15"/>
            <p:cNvSpPr/>
            <p:nvPr/>
          </p:nvSpPr>
          <p:spPr>
            <a:xfrm>
              <a:off x="7272909" y="3507739"/>
              <a:ext cx="4562475" cy="5285740"/>
            </a:xfrm>
            <a:custGeom>
              <a:avLst/>
              <a:gdLst/>
              <a:ahLst/>
              <a:cxnLst/>
              <a:rect l="l" t="t" r="r" b="b"/>
              <a:pathLst>
                <a:path w="4562475" h="5285740">
                  <a:moveTo>
                    <a:pt x="3107944" y="0"/>
                  </a:moveTo>
                  <a:lnTo>
                    <a:pt x="0" y="0"/>
                  </a:lnTo>
                  <a:lnTo>
                    <a:pt x="0" y="1127252"/>
                  </a:lnTo>
                  <a:lnTo>
                    <a:pt x="1553972" y="1318387"/>
                  </a:lnTo>
                  <a:lnTo>
                    <a:pt x="3107944" y="1127252"/>
                  </a:lnTo>
                  <a:lnTo>
                    <a:pt x="3107944" y="0"/>
                  </a:lnTo>
                  <a:close/>
                </a:path>
                <a:path w="4562475" h="5285740">
                  <a:moveTo>
                    <a:pt x="4562221" y="4117340"/>
                  </a:moveTo>
                  <a:lnTo>
                    <a:pt x="1454277" y="4117340"/>
                  </a:lnTo>
                  <a:lnTo>
                    <a:pt x="1454277" y="5094097"/>
                  </a:lnTo>
                  <a:lnTo>
                    <a:pt x="3008249" y="5285232"/>
                  </a:lnTo>
                  <a:lnTo>
                    <a:pt x="4562221" y="5094097"/>
                  </a:lnTo>
                  <a:lnTo>
                    <a:pt x="4562221" y="4117340"/>
                  </a:lnTo>
                  <a:close/>
                </a:path>
              </a:pathLst>
            </a:custGeom>
            <a:solidFill>
              <a:srgbClr val="1C5639"/>
            </a:solidFill>
          </p:spPr>
          <p:txBody>
            <a:bodyPr wrap="square" lIns="0" tIns="0" rIns="0" bIns="0" rtlCol="0"/>
            <a:lstStyle/>
            <a:p>
              <a:endParaRPr/>
            </a:p>
          </p:txBody>
        </p:sp>
        <p:sp>
          <p:nvSpPr>
            <p:cNvPr id="16" name="object 16"/>
            <p:cNvSpPr/>
            <p:nvPr/>
          </p:nvSpPr>
          <p:spPr>
            <a:xfrm>
              <a:off x="847725" y="4480432"/>
              <a:ext cx="16501110" cy="5454650"/>
            </a:xfrm>
            <a:custGeom>
              <a:avLst/>
              <a:gdLst/>
              <a:ahLst/>
              <a:cxnLst/>
              <a:rect l="l" t="t" r="r" b="b"/>
              <a:pathLst>
                <a:path w="16501110" h="5454650">
                  <a:moveTo>
                    <a:pt x="3886708" y="3966794"/>
                  </a:moveTo>
                  <a:lnTo>
                    <a:pt x="0" y="3966794"/>
                  </a:lnTo>
                  <a:lnTo>
                    <a:pt x="0" y="5454599"/>
                  </a:lnTo>
                  <a:lnTo>
                    <a:pt x="3886708" y="5454599"/>
                  </a:lnTo>
                  <a:lnTo>
                    <a:pt x="3886708" y="3966794"/>
                  </a:lnTo>
                  <a:close/>
                </a:path>
                <a:path w="16501110" h="5454650">
                  <a:moveTo>
                    <a:pt x="16500602" y="0"/>
                  </a:moveTo>
                  <a:lnTo>
                    <a:pt x="13385419" y="0"/>
                  </a:lnTo>
                  <a:lnTo>
                    <a:pt x="13385419" y="2568956"/>
                  </a:lnTo>
                  <a:lnTo>
                    <a:pt x="16500602" y="2568956"/>
                  </a:lnTo>
                  <a:lnTo>
                    <a:pt x="16500602" y="0"/>
                  </a:lnTo>
                  <a:close/>
                </a:path>
              </a:pathLst>
            </a:custGeom>
            <a:solidFill>
              <a:srgbClr val="D1E0D1">
                <a:alpha val="39999"/>
              </a:srgbClr>
            </a:solidFill>
          </p:spPr>
          <p:txBody>
            <a:bodyPr wrap="square" lIns="0" tIns="0" rIns="0" bIns="0" rtlCol="0"/>
            <a:lstStyle/>
            <a:p>
              <a:endParaRPr/>
            </a:p>
          </p:txBody>
        </p:sp>
        <p:sp>
          <p:nvSpPr>
            <p:cNvPr id="17" name="object 17"/>
            <p:cNvSpPr/>
            <p:nvPr/>
          </p:nvSpPr>
          <p:spPr>
            <a:xfrm>
              <a:off x="855014" y="3472560"/>
              <a:ext cx="16493490" cy="5271135"/>
            </a:xfrm>
            <a:custGeom>
              <a:avLst/>
              <a:gdLst/>
              <a:ahLst/>
              <a:cxnLst/>
              <a:rect l="l" t="t" r="r" b="b"/>
              <a:pathLst>
                <a:path w="16493490" h="5271134">
                  <a:moveTo>
                    <a:pt x="3841318" y="4116832"/>
                  </a:moveTo>
                  <a:lnTo>
                    <a:pt x="0" y="4116832"/>
                  </a:lnTo>
                  <a:lnTo>
                    <a:pt x="0" y="5079492"/>
                  </a:lnTo>
                  <a:lnTo>
                    <a:pt x="1920697" y="5270627"/>
                  </a:lnTo>
                  <a:lnTo>
                    <a:pt x="3841318" y="5079492"/>
                  </a:lnTo>
                  <a:lnTo>
                    <a:pt x="3841318" y="4116832"/>
                  </a:lnTo>
                  <a:close/>
                </a:path>
                <a:path w="16493490" h="5271134">
                  <a:moveTo>
                    <a:pt x="16493312" y="0"/>
                  </a:moveTo>
                  <a:lnTo>
                    <a:pt x="13385368" y="0"/>
                  </a:lnTo>
                  <a:lnTo>
                    <a:pt x="13385368" y="1127125"/>
                  </a:lnTo>
                  <a:lnTo>
                    <a:pt x="14939340" y="1318260"/>
                  </a:lnTo>
                  <a:lnTo>
                    <a:pt x="16493312" y="1127125"/>
                  </a:lnTo>
                  <a:lnTo>
                    <a:pt x="16493312" y="0"/>
                  </a:lnTo>
                  <a:close/>
                </a:path>
              </a:pathLst>
            </a:custGeom>
            <a:solidFill>
              <a:srgbClr val="1C5639"/>
            </a:solidFill>
          </p:spPr>
          <p:txBody>
            <a:bodyPr wrap="square" lIns="0" tIns="0" rIns="0" bIns="0" rtlCol="0"/>
            <a:lstStyle/>
            <a:p>
              <a:endParaRPr/>
            </a:p>
          </p:txBody>
        </p:sp>
        <p:sp>
          <p:nvSpPr>
            <p:cNvPr id="18" name="object 18"/>
            <p:cNvSpPr/>
            <p:nvPr/>
          </p:nvSpPr>
          <p:spPr>
            <a:xfrm>
              <a:off x="10746359" y="4480305"/>
              <a:ext cx="3115310" cy="2559050"/>
            </a:xfrm>
            <a:custGeom>
              <a:avLst/>
              <a:gdLst/>
              <a:ahLst/>
              <a:cxnLst/>
              <a:rect l="l" t="t" r="r" b="b"/>
              <a:pathLst>
                <a:path w="3115309" h="2559050">
                  <a:moveTo>
                    <a:pt x="3115183" y="0"/>
                  </a:moveTo>
                  <a:lnTo>
                    <a:pt x="0" y="0"/>
                  </a:lnTo>
                  <a:lnTo>
                    <a:pt x="0" y="2558923"/>
                  </a:lnTo>
                  <a:lnTo>
                    <a:pt x="3115183" y="2558923"/>
                  </a:lnTo>
                  <a:lnTo>
                    <a:pt x="3115183" y="0"/>
                  </a:lnTo>
                  <a:close/>
                </a:path>
              </a:pathLst>
            </a:custGeom>
            <a:solidFill>
              <a:srgbClr val="D1E0D1">
                <a:alpha val="39999"/>
              </a:srgbClr>
            </a:solidFill>
          </p:spPr>
          <p:txBody>
            <a:bodyPr wrap="square" lIns="0" tIns="0" rIns="0" bIns="0" rtlCol="0"/>
            <a:lstStyle/>
            <a:p>
              <a:endParaRPr/>
            </a:p>
          </p:txBody>
        </p:sp>
        <p:sp>
          <p:nvSpPr>
            <p:cNvPr id="19" name="object 19"/>
            <p:cNvSpPr/>
            <p:nvPr/>
          </p:nvSpPr>
          <p:spPr>
            <a:xfrm>
              <a:off x="10753725" y="3472560"/>
              <a:ext cx="3108325" cy="1318260"/>
            </a:xfrm>
            <a:custGeom>
              <a:avLst/>
              <a:gdLst/>
              <a:ahLst/>
              <a:cxnLst/>
              <a:rect l="l" t="t" r="r" b="b"/>
              <a:pathLst>
                <a:path w="3108325" h="1318260">
                  <a:moveTo>
                    <a:pt x="3107944" y="0"/>
                  </a:moveTo>
                  <a:lnTo>
                    <a:pt x="0" y="0"/>
                  </a:lnTo>
                  <a:lnTo>
                    <a:pt x="0" y="1127125"/>
                  </a:lnTo>
                  <a:lnTo>
                    <a:pt x="1553972" y="1318260"/>
                  </a:lnTo>
                  <a:lnTo>
                    <a:pt x="3107944" y="1127125"/>
                  </a:lnTo>
                  <a:lnTo>
                    <a:pt x="3107944" y="0"/>
                  </a:lnTo>
                  <a:close/>
                </a:path>
              </a:pathLst>
            </a:custGeom>
            <a:solidFill>
              <a:srgbClr val="1C5639"/>
            </a:solidFill>
          </p:spPr>
          <p:txBody>
            <a:bodyPr wrap="square" lIns="0" tIns="0" rIns="0" bIns="0" rtlCol="0"/>
            <a:lstStyle/>
            <a:p>
              <a:endParaRPr/>
            </a:p>
          </p:txBody>
        </p:sp>
        <p:sp>
          <p:nvSpPr>
            <p:cNvPr id="20" name="object 20"/>
            <p:cNvSpPr/>
            <p:nvPr/>
          </p:nvSpPr>
          <p:spPr>
            <a:xfrm>
              <a:off x="1179017" y="2742057"/>
              <a:ext cx="1440180" cy="1268095"/>
            </a:xfrm>
            <a:custGeom>
              <a:avLst/>
              <a:gdLst/>
              <a:ahLst/>
              <a:cxnLst/>
              <a:rect l="l" t="t" r="r" b="b"/>
              <a:pathLst>
                <a:path w="1440180" h="1268095">
                  <a:moveTo>
                    <a:pt x="720013" y="0"/>
                  </a:moveTo>
                  <a:lnTo>
                    <a:pt x="668578" y="1650"/>
                  </a:lnTo>
                  <a:lnTo>
                    <a:pt x="618159" y="6350"/>
                  </a:lnTo>
                  <a:lnTo>
                    <a:pt x="568883" y="14097"/>
                  </a:lnTo>
                  <a:lnTo>
                    <a:pt x="520750" y="24638"/>
                  </a:lnTo>
                  <a:lnTo>
                    <a:pt x="473887" y="38100"/>
                  </a:lnTo>
                  <a:lnTo>
                    <a:pt x="428548" y="54101"/>
                  </a:lnTo>
                  <a:lnTo>
                    <a:pt x="384860" y="72771"/>
                  </a:lnTo>
                  <a:lnTo>
                    <a:pt x="342823" y="93852"/>
                  </a:lnTo>
                  <a:lnTo>
                    <a:pt x="302564" y="117348"/>
                  </a:lnTo>
                  <a:lnTo>
                    <a:pt x="264337" y="143128"/>
                  </a:lnTo>
                  <a:lnTo>
                    <a:pt x="228142" y="170942"/>
                  </a:lnTo>
                  <a:lnTo>
                    <a:pt x="194233" y="200914"/>
                  </a:lnTo>
                  <a:lnTo>
                    <a:pt x="162483" y="232791"/>
                  </a:lnTo>
                  <a:lnTo>
                    <a:pt x="133273" y="266446"/>
                  </a:lnTo>
                  <a:lnTo>
                    <a:pt x="106603" y="301751"/>
                  </a:lnTo>
                  <a:lnTo>
                    <a:pt x="82613" y="338836"/>
                  </a:lnTo>
                  <a:lnTo>
                    <a:pt x="61429" y="377317"/>
                  </a:lnTo>
                  <a:lnTo>
                    <a:pt x="43167" y="417195"/>
                  </a:lnTo>
                  <a:lnTo>
                    <a:pt x="27940" y="458343"/>
                  </a:lnTo>
                  <a:lnTo>
                    <a:pt x="15900" y="500761"/>
                  </a:lnTo>
                  <a:lnTo>
                    <a:pt x="7150" y="544195"/>
                  </a:lnTo>
                  <a:lnTo>
                    <a:pt x="1803" y="588645"/>
                  </a:lnTo>
                  <a:lnTo>
                    <a:pt x="0" y="633857"/>
                  </a:lnTo>
                  <a:lnTo>
                    <a:pt x="1803" y="679069"/>
                  </a:lnTo>
                  <a:lnTo>
                    <a:pt x="7150" y="723519"/>
                  </a:lnTo>
                  <a:lnTo>
                    <a:pt x="15900" y="766952"/>
                  </a:lnTo>
                  <a:lnTo>
                    <a:pt x="27940" y="809371"/>
                  </a:lnTo>
                  <a:lnTo>
                    <a:pt x="43167" y="850519"/>
                  </a:lnTo>
                  <a:lnTo>
                    <a:pt x="61429" y="890397"/>
                  </a:lnTo>
                  <a:lnTo>
                    <a:pt x="82613" y="928877"/>
                  </a:lnTo>
                  <a:lnTo>
                    <a:pt x="106603" y="965962"/>
                  </a:lnTo>
                  <a:lnTo>
                    <a:pt x="133273" y="1001268"/>
                  </a:lnTo>
                  <a:lnTo>
                    <a:pt x="162483" y="1034923"/>
                  </a:lnTo>
                  <a:lnTo>
                    <a:pt x="194233" y="1066800"/>
                  </a:lnTo>
                  <a:lnTo>
                    <a:pt x="228142" y="1096772"/>
                  </a:lnTo>
                  <a:lnTo>
                    <a:pt x="264337" y="1124585"/>
                  </a:lnTo>
                  <a:lnTo>
                    <a:pt x="302564" y="1150366"/>
                  </a:lnTo>
                  <a:lnTo>
                    <a:pt x="342823" y="1173861"/>
                  </a:lnTo>
                  <a:lnTo>
                    <a:pt x="384860" y="1194943"/>
                  </a:lnTo>
                  <a:lnTo>
                    <a:pt x="428548" y="1213612"/>
                  </a:lnTo>
                  <a:lnTo>
                    <a:pt x="473887" y="1229741"/>
                  </a:lnTo>
                  <a:lnTo>
                    <a:pt x="520750" y="1243076"/>
                  </a:lnTo>
                  <a:lnTo>
                    <a:pt x="568883" y="1253617"/>
                  </a:lnTo>
                  <a:lnTo>
                    <a:pt x="618159" y="1261364"/>
                  </a:lnTo>
                  <a:lnTo>
                    <a:pt x="668578" y="1266063"/>
                  </a:lnTo>
                  <a:lnTo>
                    <a:pt x="720013" y="1267714"/>
                  </a:lnTo>
                  <a:lnTo>
                    <a:pt x="771448" y="1266063"/>
                  </a:lnTo>
                  <a:lnTo>
                    <a:pt x="821994" y="1261364"/>
                  </a:lnTo>
                  <a:lnTo>
                    <a:pt x="871270" y="1253617"/>
                  </a:lnTo>
                  <a:lnTo>
                    <a:pt x="919403" y="1243076"/>
                  </a:lnTo>
                  <a:lnTo>
                    <a:pt x="966266" y="1229741"/>
                  </a:lnTo>
                  <a:lnTo>
                    <a:pt x="1011478" y="1213612"/>
                  </a:lnTo>
                  <a:lnTo>
                    <a:pt x="1055293" y="1194943"/>
                  </a:lnTo>
                  <a:lnTo>
                    <a:pt x="1097330" y="1173861"/>
                  </a:lnTo>
                  <a:lnTo>
                    <a:pt x="1137462" y="1150366"/>
                  </a:lnTo>
                  <a:lnTo>
                    <a:pt x="1175816" y="1124585"/>
                  </a:lnTo>
                  <a:lnTo>
                    <a:pt x="1212011" y="1096772"/>
                  </a:lnTo>
                  <a:lnTo>
                    <a:pt x="1245920" y="1066800"/>
                  </a:lnTo>
                  <a:lnTo>
                    <a:pt x="1277670" y="1034923"/>
                  </a:lnTo>
                  <a:lnTo>
                    <a:pt x="1306880" y="1001268"/>
                  </a:lnTo>
                  <a:lnTo>
                    <a:pt x="1333550" y="965962"/>
                  </a:lnTo>
                  <a:lnTo>
                    <a:pt x="1357553" y="928877"/>
                  </a:lnTo>
                  <a:lnTo>
                    <a:pt x="1378762" y="890397"/>
                  </a:lnTo>
                  <a:lnTo>
                    <a:pt x="1396923" y="850519"/>
                  </a:lnTo>
                  <a:lnTo>
                    <a:pt x="1412163" y="809371"/>
                  </a:lnTo>
                  <a:lnTo>
                    <a:pt x="1424228" y="766952"/>
                  </a:lnTo>
                  <a:lnTo>
                    <a:pt x="1432991" y="723519"/>
                  </a:lnTo>
                  <a:lnTo>
                    <a:pt x="1438325" y="679069"/>
                  </a:lnTo>
                  <a:lnTo>
                    <a:pt x="1440103" y="633857"/>
                  </a:lnTo>
                  <a:lnTo>
                    <a:pt x="1438325" y="588645"/>
                  </a:lnTo>
                  <a:lnTo>
                    <a:pt x="1432991" y="544195"/>
                  </a:lnTo>
                  <a:lnTo>
                    <a:pt x="1424228" y="500761"/>
                  </a:lnTo>
                  <a:lnTo>
                    <a:pt x="1412163" y="458343"/>
                  </a:lnTo>
                  <a:lnTo>
                    <a:pt x="1396923" y="417195"/>
                  </a:lnTo>
                  <a:lnTo>
                    <a:pt x="1378762" y="377317"/>
                  </a:lnTo>
                  <a:lnTo>
                    <a:pt x="1357553" y="338836"/>
                  </a:lnTo>
                  <a:lnTo>
                    <a:pt x="1333550" y="301751"/>
                  </a:lnTo>
                  <a:lnTo>
                    <a:pt x="1306880" y="266446"/>
                  </a:lnTo>
                  <a:lnTo>
                    <a:pt x="1277670" y="232791"/>
                  </a:lnTo>
                  <a:lnTo>
                    <a:pt x="1245920" y="200914"/>
                  </a:lnTo>
                  <a:lnTo>
                    <a:pt x="1212011" y="170942"/>
                  </a:lnTo>
                  <a:lnTo>
                    <a:pt x="1175816" y="143128"/>
                  </a:lnTo>
                  <a:lnTo>
                    <a:pt x="1137462" y="117348"/>
                  </a:lnTo>
                  <a:lnTo>
                    <a:pt x="1097330" y="93852"/>
                  </a:lnTo>
                  <a:lnTo>
                    <a:pt x="1055293" y="72771"/>
                  </a:lnTo>
                  <a:lnTo>
                    <a:pt x="1011478" y="54101"/>
                  </a:lnTo>
                  <a:lnTo>
                    <a:pt x="966266" y="38100"/>
                  </a:lnTo>
                  <a:lnTo>
                    <a:pt x="919403" y="24638"/>
                  </a:lnTo>
                  <a:lnTo>
                    <a:pt x="871270" y="14097"/>
                  </a:lnTo>
                  <a:lnTo>
                    <a:pt x="821994" y="6350"/>
                  </a:lnTo>
                  <a:lnTo>
                    <a:pt x="771448" y="1650"/>
                  </a:lnTo>
                  <a:lnTo>
                    <a:pt x="720013" y="0"/>
                  </a:lnTo>
                  <a:close/>
                </a:path>
              </a:pathLst>
            </a:custGeom>
            <a:solidFill>
              <a:srgbClr val="D1E0D1"/>
            </a:solidFill>
          </p:spPr>
          <p:txBody>
            <a:bodyPr wrap="square" lIns="0" tIns="0" rIns="0" bIns="0" rtlCol="0"/>
            <a:lstStyle/>
            <a:p>
              <a:endParaRPr/>
            </a:p>
          </p:txBody>
        </p:sp>
        <p:sp>
          <p:nvSpPr>
            <p:cNvPr id="21" name="object 21"/>
            <p:cNvSpPr/>
            <p:nvPr/>
          </p:nvSpPr>
          <p:spPr>
            <a:xfrm>
              <a:off x="1179017" y="2742057"/>
              <a:ext cx="1440180" cy="1268095"/>
            </a:xfrm>
            <a:custGeom>
              <a:avLst/>
              <a:gdLst/>
              <a:ahLst/>
              <a:cxnLst/>
              <a:rect l="l" t="t" r="r" b="b"/>
              <a:pathLst>
                <a:path w="1440180" h="1268095">
                  <a:moveTo>
                    <a:pt x="720013" y="0"/>
                  </a:moveTo>
                  <a:lnTo>
                    <a:pt x="668578" y="1650"/>
                  </a:lnTo>
                  <a:lnTo>
                    <a:pt x="618159" y="6350"/>
                  </a:lnTo>
                  <a:lnTo>
                    <a:pt x="568883" y="14097"/>
                  </a:lnTo>
                  <a:lnTo>
                    <a:pt x="520750" y="24638"/>
                  </a:lnTo>
                  <a:lnTo>
                    <a:pt x="473887" y="38100"/>
                  </a:lnTo>
                  <a:lnTo>
                    <a:pt x="428548" y="54101"/>
                  </a:lnTo>
                  <a:lnTo>
                    <a:pt x="384860" y="72771"/>
                  </a:lnTo>
                  <a:lnTo>
                    <a:pt x="342823" y="93852"/>
                  </a:lnTo>
                  <a:lnTo>
                    <a:pt x="302564" y="117348"/>
                  </a:lnTo>
                  <a:lnTo>
                    <a:pt x="264337" y="143128"/>
                  </a:lnTo>
                  <a:lnTo>
                    <a:pt x="228142" y="170942"/>
                  </a:lnTo>
                  <a:lnTo>
                    <a:pt x="194233" y="200914"/>
                  </a:lnTo>
                  <a:lnTo>
                    <a:pt x="162483" y="232791"/>
                  </a:lnTo>
                  <a:lnTo>
                    <a:pt x="133273" y="266446"/>
                  </a:lnTo>
                  <a:lnTo>
                    <a:pt x="106603" y="301751"/>
                  </a:lnTo>
                  <a:lnTo>
                    <a:pt x="82613" y="338836"/>
                  </a:lnTo>
                  <a:lnTo>
                    <a:pt x="61429" y="377317"/>
                  </a:lnTo>
                  <a:lnTo>
                    <a:pt x="43167" y="417195"/>
                  </a:lnTo>
                  <a:lnTo>
                    <a:pt x="27940" y="458343"/>
                  </a:lnTo>
                  <a:lnTo>
                    <a:pt x="15900" y="500761"/>
                  </a:lnTo>
                  <a:lnTo>
                    <a:pt x="7150" y="544195"/>
                  </a:lnTo>
                  <a:lnTo>
                    <a:pt x="1803" y="588645"/>
                  </a:lnTo>
                  <a:lnTo>
                    <a:pt x="0" y="633857"/>
                  </a:lnTo>
                  <a:lnTo>
                    <a:pt x="1803" y="679069"/>
                  </a:lnTo>
                  <a:lnTo>
                    <a:pt x="7150" y="723519"/>
                  </a:lnTo>
                  <a:lnTo>
                    <a:pt x="15900" y="766952"/>
                  </a:lnTo>
                  <a:lnTo>
                    <a:pt x="27940" y="809371"/>
                  </a:lnTo>
                  <a:lnTo>
                    <a:pt x="43167" y="850519"/>
                  </a:lnTo>
                  <a:lnTo>
                    <a:pt x="61429" y="890397"/>
                  </a:lnTo>
                  <a:lnTo>
                    <a:pt x="82613" y="928877"/>
                  </a:lnTo>
                  <a:lnTo>
                    <a:pt x="106603" y="965962"/>
                  </a:lnTo>
                  <a:lnTo>
                    <a:pt x="133273" y="1001268"/>
                  </a:lnTo>
                  <a:lnTo>
                    <a:pt x="162483" y="1034923"/>
                  </a:lnTo>
                  <a:lnTo>
                    <a:pt x="194233" y="1066800"/>
                  </a:lnTo>
                  <a:lnTo>
                    <a:pt x="228142" y="1096772"/>
                  </a:lnTo>
                  <a:lnTo>
                    <a:pt x="264337" y="1124585"/>
                  </a:lnTo>
                  <a:lnTo>
                    <a:pt x="302564" y="1150366"/>
                  </a:lnTo>
                  <a:lnTo>
                    <a:pt x="342823" y="1173861"/>
                  </a:lnTo>
                  <a:lnTo>
                    <a:pt x="384860" y="1194943"/>
                  </a:lnTo>
                  <a:lnTo>
                    <a:pt x="428548" y="1213612"/>
                  </a:lnTo>
                  <a:lnTo>
                    <a:pt x="473887" y="1229741"/>
                  </a:lnTo>
                  <a:lnTo>
                    <a:pt x="520750" y="1243076"/>
                  </a:lnTo>
                  <a:lnTo>
                    <a:pt x="568883" y="1253617"/>
                  </a:lnTo>
                  <a:lnTo>
                    <a:pt x="618159" y="1261364"/>
                  </a:lnTo>
                  <a:lnTo>
                    <a:pt x="668578" y="1266063"/>
                  </a:lnTo>
                  <a:lnTo>
                    <a:pt x="720013" y="1267714"/>
                  </a:lnTo>
                  <a:lnTo>
                    <a:pt x="771448" y="1266063"/>
                  </a:lnTo>
                  <a:lnTo>
                    <a:pt x="821994" y="1261364"/>
                  </a:lnTo>
                  <a:lnTo>
                    <a:pt x="871270" y="1253617"/>
                  </a:lnTo>
                  <a:lnTo>
                    <a:pt x="919403" y="1243076"/>
                  </a:lnTo>
                  <a:lnTo>
                    <a:pt x="966266" y="1229741"/>
                  </a:lnTo>
                  <a:lnTo>
                    <a:pt x="1011478" y="1213612"/>
                  </a:lnTo>
                  <a:lnTo>
                    <a:pt x="1055293" y="1194943"/>
                  </a:lnTo>
                  <a:lnTo>
                    <a:pt x="1097330" y="1173861"/>
                  </a:lnTo>
                  <a:lnTo>
                    <a:pt x="1137462" y="1150366"/>
                  </a:lnTo>
                  <a:lnTo>
                    <a:pt x="1175816" y="1124585"/>
                  </a:lnTo>
                  <a:lnTo>
                    <a:pt x="1212011" y="1096772"/>
                  </a:lnTo>
                  <a:lnTo>
                    <a:pt x="1245920" y="1066800"/>
                  </a:lnTo>
                  <a:lnTo>
                    <a:pt x="1277670" y="1034923"/>
                  </a:lnTo>
                  <a:lnTo>
                    <a:pt x="1306880" y="1001268"/>
                  </a:lnTo>
                  <a:lnTo>
                    <a:pt x="1333550" y="965962"/>
                  </a:lnTo>
                  <a:lnTo>
                    <a:pt x="1357553" y="928877"/>
                  </a:lnTo>
                  <a:lnTo>
                    <a:pt x="1378762" y="890397"/>
                  </a:lnTo>
                  <a:lnTo>
                    <a:pt x="1396923" y="850519"/>
                  </a:lnTo>
                  <a:lnTo>
                    <a:pt x="1412163" y="809371"/>
                  </a:lnTo>
                  <a:lnTo>
                    <a:pt x="1424228" y="766952"/>
                  </a:lnTo>
                  <a:lnTo>
                    <a:pt x="1432991" y="723519"/>
                  </a:lnTo>
                  <a:lnTo>
                    <a:pt x="1438325" y="679069"/>
                  </a:lnTo>
                  <a:lnTo>
                    <a:pt x="1440103" y="633857"/>
                  </a:lnTo>
                  <a:lnTo>
                    <a:pt x="1438325" y="588645"/>
                  </a:lnTo>
                  <a:lnTo>
                    <a:pt x="1432991" y="544195"/>
                  </a:lnTo>
                  <a:lnTo>
                    <a:pt x="1424228" y="500761"/>
                  </a:lnTo>
                  <a:lnTo>
                    <a:pt x="1412163" y="458343"/>
                  </a:lnTo>
                  <a:lnTo>
                    <a:pt x="1396923" y="417195"/>
                  </a:lnTo>
                  <a:lnTo>
                    <a:pt x="1378762" y="377317"/>
                  </a:lnTo>
                  <a:lnTo>
                    <a:pt x="1357553" y="338836"/>
                  </a:lnTo>
                  <a:lnTo>
                    <a:pt x="1333550" y="301751"/>
                  </a:lnTo>
                  <a:lnTo>
                    <a:pt x="1306880" y="266446"/>
                  </a:lnTo>
                  <a:lnTo>
                    <a:pt x="1277670" y="232791"/>
                  </a:lnTo>
                  <a:lnTo>
                    <a:pt x="1245920" y="200914"/>
                  </a:lnTo>
                  <a:lnTo>
                    <a:pt x="1212011" y="170942"/>
                  </a:lnTo>
                  <a:lnTo>
                    <a:pt x="1175816" y="143128"/>
                  </a:lnTo>
                  <a:lnTo>
                    <a:pt x="1137462" y="117348"/>
                  </a:lnTo>
                  <a:lnTo>
                    <a:pt x="1097330" y="93852"/>
                  </a:lnTo>
                  <a:lnTo>
                    <a:pt x="1055293" y="72771"/>
                  </a:lnTo>
                  <a:lnTo>
                    <a:pt x="1011478" y="54101"/>
                  </a:lnTo>
                  <a:lnTo>
                    <a:pt x="966266" y="38100"/>
                  </a:lnTo>
                  <a:lnTo>
                    <a:pt x="919403" y="24638"/>
                  </a:lnTo>
                  <a:lnTo>
                    <a:pt x="871270" y="14097"/>
                  </a:lnTo>
                  <a:lnTo>
                    <a:pt x="821994" y="6350"/>
                  </a:lnTo>
                  <a:lnTo>
                    <a:pt x="771448" y="1650"/>
                  </a:lnTo>
                  <a:lnTo>
                    <a:pt x="720013" y="0"/>
                  </a:lnTo>
                  <a:close/>
                </a:path>
              </a:pathLst>
            </a:custGeom>
            <a:ln w="28575">
              <a:solidFill>
                <a:srgbClr val="397C5A"/>
              </a:solidFill>
            </a:ln>
          </p:spPr>
          <p:txBody>
            <a:bodyPr wrap="square" lIns="0" tIns="0" rIns="0" bIns="0" rtlCol="0"/>
            <a:lstStyle/>
            <a:p>
              <a:endParaRPr/>
            </a:p>
          </p:txBody>
        </p:sp>
        <p:sp>
          <p:nvSpPr>
            <p:cNvPr id="22" name="object 22"/>
            <p:cNvSpPr/>
            <p:nvPr/>
          </p:nvSpPr>
          <p:spPr>
            <a:xfrm>
              <a:off x="4645913" y="2757423"/>
              <a:ext cx="1440180" cy="1268095"/>
            </a:xfrm>
            <a:custGeom>
              <a:avLst/>
              <a:gdLst/>
              <a:ahLst/>
              <a:cxnLst/>
              <a:rect l="l" t="t" r="r" b="b"/>
              <a:pathLst>
                <a:path w="1440179" h="1268095">
                  <a:moveTo>
                    <a:pt x="720089" y="0"/>
                  </a:moveTo>
                  <a:lnTo>
                    <a:pt x="668655" y="1524"/>
                  </a:lnTo>
                  <a:lnTo>
                    <a:pt x="618236" y="6223"/>
                  </a:lnTo>
                  <a:lnTo>
                    <a:pt x="568833" y="13970"/>
                  </a:lnTo>
                  <a:lnTo>
                    <a:pt x="520700" y="24637"/>
                  </a:lnTo>
                  <a:lnTo>
                    <a:pt x="473963" y="37973"/>
                  </a:lnTo>
                  <a:lnTo>
                    <a:pt x="428625" y="54101"/>
                  </a:lnTo>
                  <a:lnTo>
                    <a:pt x="384937" y="72771"/>
                  </a:lnTo>
                  <a:lnTo>
                    <a:pt x="342900" y="93852"/>
                  </a:lnTo>
                  <a:lnTo>
                    <a:pt x="302640" y="117348"/>
                  </a:lnTo>
                  <a:lnTo>
                    <a:pt x="264413" y="143001"/>
                  </a:lnTo>
                  <a:lnTo>
                    <a:pt x="228219" y="170942"/>
                  </a:lnTo>
                  <a:lnTo>
                    <a:pt x="194183" y="200786"/>
                  </a:lnTo>
                  <a:lnTo>
                    <a:pt x="162560" y="232664"/>
                  </a:lnTo>
                  <a:lnTo>
                    <a:pt x="133350" y="266319"/>
                  </a:lnTo>
                  <a:lnTo>
                    <a:pt x="106680" y="301751"/>
                  </a:lnTo>
                  <a:lnTo>
                    <a:pt x="82676" y="338708"/>
                  </a:lnTo>
                  <a:lnTo>
                    <a:pt x="61468" y="377190"/>
                  </a:lnTo>
                  <a:lnTo>
                    <a:pt x="43180" y="417195"/>
                  </a:lnTo>
                  <a:lnTo>
                    <a:pt x="27939" y="458343"/>
                  </a:lnTo>
                  <a:lnTo>
                    <a:pt x="15875" y="500633"/>
                  </a:lnTo>
                  <a:lnTo>
                    <a:pt x="7112" y="544068"/>
                  </a:lnTo>
                  <a:lnTo>
                    <a:pt x="1777" y="588518"/>
                  </a:lnTo>
                  <a:lnTo>
                    <a:pt x="0" y="633856"/>
                  </a:lnTo>
                  <a:lnTo>
                    <a:pt x="1777" y="679069"/>
                  </a:lnTo>
                  <a:lnTo>
                    <a:pt x="7112" y="723519"/>
                  </a:lnTo>
                  <a:lnTo>
                    <a:pt x="15875" y="766952"/>
                  </a:lnTo>
                  <a:lnTo>
                    <a:pt x="27939" y="809244"/>
                  </a:lnTo>
                  <a:lnTo>
                    <a:pt x="43180" y="850392"/>
                  </a:lnTo>
                  <a:lnTo>
                    <a:pt x="61468" y="890397"/>
                  </a:lnTo>
                  <a:lnTo>
                    <a:pt x="82676" y="928877"/>
                  </a:lnTo>
                  <a:lnTo>
                    <a:pt x="106680" y="965834"/>
                  </a:lnTo>
                  <a:lnTo>
                    <a:pt x="133350" y="1001268"/>
                  </a:lnTo>
                  <a:lnTo>
                    <a:pt x="162560" y="1034923"/>
                  </a:lnTo>
                  <a:lnTo>
                    <a:pt x="194183" y="1066800"/>
                  </a:lnTo>
                  <a:lnTo>
                    <a:pt x="228219" y="1096645"/>
                  </a:lnTo>
                  <a:lnTo>
                    <a:pt x="264413" y="1124585"/>
                  </a:lnTo>
                  <a:lnTo>
                    <a:pt x="302640" y="1150239"/>
                  </a:lnTo>
                  <a:lnTo>
                    <a:pt x="342900" y="1173734"/>
                  </a:lnTo>
                  <a:lnTo>
                    <a:pt x="384937" y="1194942"/>
                  </a:lnTo>
                  <a:lnTo>
                    <a:pt x="428625" y="1213485"/>
                  </a:lnTo>
                  <a:lnTo>
                    <a:pt x="473963" y="1229614"/>
                  </a:lnTo>
                  <a:lnTo>
                    <a:pt x="520700" y="1242949"/>
                  </a:lnTo>
                  <a:lnTo>
                    <a:pt x="568833" y="1253616"/>
                  </a:lnTo>
                  <a:lnTo>
                    <a:pt x="618236" y="1261364"/>
                  </a:lnTo>
                  <a:lnTo>
                    <a:pt x="668655" y="1266063"/>
                  </a:lnTo>
                  <a:lnTo>
                    <a:pt x="720089" y="1267587"/>
                  </a:lnTo>
                  <a:lnTo>
                    <a:pt x="771525" y="1266063"/>
                  </a:lnTo>
                  <a:lnTo>
                    <a:pt x="821944" y="1261364"/>
                  </a:lnTo>
                  <a:lnTo>
                    <a:pt x="871347" y="1253616"/>
                  </a:lnTo>
                  <a:lnTo>
                    <a:pt x="919480" y="1242949"/>
                  </a:lnTo>
                  <a:lnTo>
                    <a:pt x="966215" y="1229614"/>
                  </a:lnTo>
                  <a:lnTo>
                    <a:pt x="1011555" y="1213485"/>
                  </a:lnTo>
                  <a:lnTo>
                    <a:pt x="1055243" y="1194942"/>
                  </a:lnTo>
                  <a:lnTo>
                    <a:pt x="1097280" y="1173734"/>
                  </a:lnTo>
                  <a:lnTo>
                    <a:pt x="1137539" y="1150239"/>
                  </a:lnTo>
                  <a:lnTo>
                    <a:pt x="1175765" y="1124585"/>
                  </a:lnTo>
                  <a:lnTo>
                    <a:pt x="1211961" y="1096645"/>
                  </a:lnTo>
                  <a:lnTo>
                    <a:pt x="1245997" y="1066800"/>
                  </a:lnTo>
                  <a:lnTo>
                    <a:pt x="1277620" y="1034923"/>
                  </a:lnTo>
                  <a:lnTo>
                    <a:pt x="1306830" y="1001268"/>
                  </a:lnTo>
                  <a:lnTo>
                    <a:pt x="1333500" y="965834"/>
                  </a:lnTo>
                  <a:lnTo>
                    <a:pt x="1357502" y="928877"/>
                  </a:lnTo>
                  <a:lnTo>
                    <a:pt x="1378712" y="890397"/>
                  </a:lnTo>
                  <a:lnTo>
                    <a:pt x="1397000" y="850392"/>
                  </a:lnTo>
                  <a:lnTo>
                    <a:pt x="1412239" y="809244"/>
                  </a:lnTo>
                  <a:lnTo>
                    <a:pt x="1424305" y="766952"/>
                  </a:lnTo>
                  <a:lnTo>
                    <a:pt x="1433068" y="723519"/>
                  </a:lnTo>
                  <a:lnTo>
                    <a:pt x="1438402" y="679069"/>
                  </a:lnTo>
                  <a:lnTo>
                    <a:pt x="1440180" y="633856"/>
                  </a:lnTo>
                  <a:lnTo>
                    <a:pt x="1438402" y="588518"/>
                  </a:lnTo>
                  <a:lnTo>
                    <a:pt x="1433068" y="544068"/>
                  </a:lnTo>
                  <a:lnTo>
                    <a:pt x="1424305" y="500633"/>
                  </a:lnTo>
                  <a:lnTo>
                    <a:pt x="1412239" y="458343"/>
                  </a:lnTo>
                  <a:lnTo>
                    <a:pt x="1397000" y="417195"/>
                  </a:lnTo>
                  <a:lnTo>
                    <a:pt x="1378712" y="377190"/>
                  </a:lnTo>
                  <a:lnTo>
                    <a:pt x="1357502" y="338708"/>
                  </a:lnTo>
                  <a:lnTo>
                    <a:pt x="1333500" y="301751"/>
                  </a:lnTo>
                  <a:lnTo>
                    <a:pt x="1306830" y="266319"/>
                  </a:lnTo>
                  <a:lnTo>
                    <a:pt x="1277620" y="232664"/>
                  </a:lnTo>
                  <a:lnTo>
                    <a:pt x="1245997" y="200786"/>
                  </a:lnTo>
                  <a:lnTo>
                    <a:pt x="1211961" y="170942"/>
                  </a:lnTo>
                  <a:lnTo>
                    <a:pt x="1175765" y="143001"/>
                  </a:lnTo>
                  <a:lnTo>
                    <a:pt x="1137539" y="117348"/>
                  </a:lnTo>
                  <a:lnTo>
                    <a:pt x="1097280" y="93852"/>
                  </a:lnTo>
                  <a:lnTo>
                    <a:pt x="1055243" y="72771"/>
                  </a:lnTo>
                  <a:lnTo>
                    <a:pt x="1011555" y="54101"/>
                  </a:lnTo>
                  <a:lnTo>
                    <a:pt x="966215" y="37973"/>
                  </a:lnTo>
                  <a:lnTo>
                    <a:pt x="919480" y="24637"/>
                  </a:lnTo>
                  <a:lnTo>
                    <a:pt x="871347" y="13970"/>
                  </a:lnTo>
                  <a:lnTo>
                    <a:pt x="821944" y="6223"/>
                  </a:lnTo>
                  <a:lnTo>
                    <a:pt x="771525" y="1524"/>
                  </a:lnTo>
                  <a:lnTo>
                    <a:pt x="720089" y="0"/>
                  </a:lnTo>
                  <a:close/>
                </a:path>
              </a:pathLst>
            </a:custGeom>
            <a:solidFill>
              <a:srgbClr val="D1E0D1"/>
            </a:solidFill>
          </p:spPr>
          <p:txBody>
            <a:bodyPr wrap="square" lIns="0" tIns="0" rIns="0" bIns="0" rtlCol="0"/>
            <a:lstStyle/>
            <a:p>
              <a:endParaRPr/>
            </a:p>
          </p:txBody>
        </p:sp>
        <p:sp>
          <p:nvSpPr>
            <p:cNvPr id="23" name="object 23"/>
            <p:cNvSpPr/>
            <p:nvPr/>
          </p:nvSpPr>
          <p:spPr>
            <a:xfrm>
              <a:off x="4645913" y="2757423"/>
              <a:ext cx="1440180" cy="1268095"/>
            </a:xfrm>
            <a:custGeom>
              <a:avLst/>
              <a:gdLst/>
              <a:ahLst/>
              <a:cxnLst/>
              <a:rect l="l" t="t" r="r" b="b"/>
              <a:pathLst>
                <a:path w="1440179" h="1268095">
                  <a:moveTo>
                    <a:pt x="720089" y="0"/>
                  </a:moveTo>
                  <a:lnTo>
                    <a:pt x="668655" y="1524"/>
                  </a:lnTo>
                  <a:lnTo>
                    <a:pt x="618236" y="6223"/>
                  </a:lnTo>
                  <a:lnTo>
                    <a:pt x="568833" y="13970"/>
                  </a:lnTo>
                  <a:lnTo>
                    <a:pt x="520700" y="24637"/>
                  </a:lnTo>
                  <a:lnTo>
                    <a:pt x="473963" y="37973"/>
                  </a:lnTo>
                  <a:lnTo>
                    <a:pt x="428625" y="54101"/>
                  </a:lnTo>
                  <a:lnTo>
                    <a:pt x="384810" y="72771"/>
                  </a:lnTo>
                  <a:lnTo>
                    <a:pt x="342900" y="93852"/>
                  </a:lnTo>
                  <a:lnTo>
                    <a:pt x="302640" y="117348"/>
                  </a:lnTo>
                  <a:lnTo>
                    <a:pt x="264413" y="143001"/>
                  </a:lnTo>
                  <a:lnTo>
                    <a:pt x="228219" y="170942"/>
                  </a:lnTo>
                  <a:lnTo>
                    <a:pt x="194183" y="200786"/>
                  </a:lnTo>
                  <a:lnTo>
                    <a:pt x="162560" y="232664"/>
                  </a:lnTo>
                  <a:lnTo>
                    <a:pt x="133350" y="266319"/>
                  </a:lnTo>
                  <a:lnTo>
                    <a:pt x="106680" y="301751"/>
                  </a:lnTo>
                  <a:lnTo>
                    <a:pt x="82676" y="338708"/>
                  </a:lnTo>
                  <a:lnTo>
                    <a:pt x="61468" y="377190"/>
                  </a:lnTo>
                  <a:lnTo>
                    <a:pt x="43180" y="417195"/>
                  </a:lnTo>
                  <a:lnTo>
                    <a:pt x="27939" y="458343"/>
                  </a:lnTo>
                  <a:lnTo>
                    <a:pt x="15875" y="500633"/>
                  </a:lnTo>
                  <a:lnTo>
                    <a:pt x="7112" y="544068"/>
                  </a:lnTo>
                  <a:lnTo>
                    <a:pt x="1777" y="588518"/>
                  </a:lnTo>
                  <a:lnTo>
                    <a:pt x="0" y="633856"/>
                  </a:lnTo>
                  <a:lnTo>
                    <a:pt x="1777" y="679069"/>
                  </a:lnTo>
                  <a:lnTo>
                    <a:pt x="7112" y="723519"/>
                  </a:lnTo>
                  <a:lnTo>
                    <a:pt x="15875" y="766952"/>
                  </a:lnTo>
                  <a:lnTo>
                    <a:pt x="27939" y="809244"/>
                  </a:lnTo>
                  <a:lnTo>
                    <a:pt x="43180" y="850392"/>
                  </a:lnTo>
                  <a:lnTo>
                    <a:pt x="61468" y="890397"/>
                  </a:lnTo>
                  <a:lnTo>
                    <a:pt x="82676" y="928877"/>
                  </a:lnTo>
                  <a:lnTo>
                    <a:pt x="106680" y="965834"/>
                  </a:lnTo>
                  <a:lnTo>
                    <a:pt x="133350" y="1001268"/>
                  </a:lnTo>
                  <a:lnTo>
                    <a:pt x="162560" y="1034923"/>
                  </a:lnTo>
                  <a:lnTo>
                    <a:pt x="194183" y="1066800"/>
                  </a:lnTo>
                  <a:lnTo>
                    <a:pt x="228219" y="1096645"/>
                  </a:lnTo>
                  <a:lnTo>
                    <a:pt x="264413" y="1124585"/>
                  </a:lnTo>
                  <a:lnTo>
                    <a:pt x="302640" y="1150239"/>
                  </a:lnTo>
                  <a:lnTo>
                    <a:pt x="342900" y="1173734"/>
                  </a:lnTo>
                  <a:lnTo>
                    <a:pt x="384810" y="1194942"/>
                  </a:lnTo>
                  <a:lnTo>
                    <a:pt x="428625" y="1213485"/>
                  </a:lnTo>
                  <a:lnTo>
                    <a:pt x="473963" y="1229614"/>
                  </a:lnTo>
                  <a:lnTo>
                    <a:pt x="520700" y="1242949"/>
                  </a:lnTo>
                  <a:lnTo>
                    <a:pt x="568833" y="1253616"/>
                  </a:lnTo>
                  <a:lnTo>
                    <a:pt x="618236" y="1261364"/>
                  </a:lnTo>
                  <a:lnTo>
                    <a:pt x="668655" y="1266063"/>
                  </a:lnTo>
                  <a:lnTo>
                    <a:pt x="720089" y="1267587"/>
                  </a:lnTo>
                  <a:lnTo>
                    <a:pt x="771525" y="1266063"/>
                  </a:lnTo>
                  <a:lnTo>
                    <a:pt x="821944" y="1261364"/>
                  </a:lnTo>
                  <a:lnTo>
                    <a:pt x="871347" y="1253616"/>
                  </a:lnTo>
                  <a:lnTo>
                    <a:pt x="919480" y="1242949"/>
                  </a:lnTo>
                  <a:lnTo>
                    <a:pt x="966215" y="1229614"/>
                  </a:lnTo>
                  <a:lnTo>
                    <a:pt x="1011555" y="1213485"/>
                  </a:lnTo>
                  <a:lnTo>
                    <a:pt x="1055243" y="1194942"/>
                  </a:lnTo>
                  <a:lnTo>
                    <a:pt x="1097280" y="1173734"/>
                  </a:lnTo>
                  <a:lnTo>
                    <a:pt x="1137539" y="1150239"/>
                  </a:lnTo>
                  <a:lnTo>
                    <a:pt x="1175765" y="1124585"/>
                  </a:lnTo>
                  <a:lnTo>
                    <a:pt x="1211961" y="1096645"/>
                  </a:lnTo>
                  <a:lnTo>
                    <a:pt x="1245997" y="1066800"/>
                  </a:lnTo>
                  <a:lnTo>
                    <a:pt x="1277620" y="1034923"/>
                  </a:lnTo>
                  <a:lnTo>
                    <a:pt x="1306830" y="1001268"/>
                  </a:lnTo>
                  <a:lnTo>
                    <a:pt x="1333500" y="965834"/>
                  </a:lnTo>
                  <a:lnTo>
                    <a:pt x="1357502" y="928877"/>
                  </a:lnTo>
                  <a:lnTo>
                    <a:pt x="1378712" y="890397"/>
                  </a:lnTo>
                  <a:lnTo>
                    <a:pt x="1397000" y="850392"/>
                  </a:lnTo>
                  <a:lnTo>
                    <a:pt x="1412239" y="809244"/>
                  </a:lnTo>
                  <a:lnTo>
                    <a:pt x="1424305" y="766952"/>
                  </a:lnTo>
                  <a:lnTo>
                    <a:pt x="1433068" y="723519"/>
                  </a:lnTo>
                  <a:lnTo>
                    <a:pt x="1438402" y="679069"/>
                  </a:lnTo>
                  <a:lnTo>
                    <a:pt x="1440180" y="633856"/>
                  </a:lnTo>
                  <a:lnTo>
                    <a:pt x="1438402" y="588518"/>
                  </a:lnTo>
                  <a:lnTo>
                    <a:pt x="1433068" y="544068"/>
                  </a:lnTo>
                  <a:lnTo>
                    <a:pt x="1424305" y="500633"/>
                  </a:lnTo>
                  <a:lnTo>
                    <a:pt x="1412239" y="458343"/>
                  </a:lnTo>
                  <a:lnTo>
                    <a:pt x="1397000" y="417195"/>
                  </a:lnTo>
                  <a:lnTo>
                    <a:pt x="1378712" y="377190"/>
                  </a:lnTo>
                  <a:lnTo>
                    <a:pt x="1357502" y="338708"/>
                  </a:lnTo>
                  <a:lnTo>
                    <a:pt x="1333500" y="301751"/>
                  </a:lnTo>
                  <a:lnTo>
                    <a:pt x="1306830" y="266319"/>
                  </a:lnTo>
                  <a:lnTo>
                    <a:pt x="1277620" y="232664"/>
                  </a:lnTo>
                  <a:lnTo>
                    <a:pt x="1245997" y="200786"/>
                  </a:lnTo>
                  <a:lnTo>
                    <a:pt x="1211961" y="170942"/>
                  </a:lnTo>
                  <a:lnTo>
                    <a:pt x="1175765" y="143001"/>
                  </a:lnTo>
                  <a:lnTo>
                    <a:pt x="1137539" y="117348"/>
                  </a:lnTo>
                  <a:lnTo>
                    <a:pt x="1097280" y="93852"/>
                  </a:lnTo>
                  <a:lnTo>
                    <a:pt x="1055243" y="72771"/>
                  </a:lnTo>
                  <a:lnTo>
                    <a:pt x="1011555" y="54101"/>
                  </a:lnTo>
                  <a:lnTo>
                    <a:pt x="966215" y="37973"/>
                  </a:lnTo>
                  <a:lnTo>
                    <a:pt x="919480" y="24637"/>
                  </a:lnTo>
                  <a:lnTo>
                    <a:pt x="871347" y="13970"/>
                  </a:lnTo>
                  <a:lnTo>
                    <a:pt x="821944" y="6223"/>
                  </a:lnTo>
                  <a:lnTo>
                    <a:pt x="771525" y="1524"/>
                  </a:lnTo>
                  <a:lnTo>
                    <a:pt x="720089" y="0"/>
                  </a:lnTo>
                  <a:close/>
                </a:path>
              </a:pathLst>
            </a:custGeom>
            <a:ln w="28575">
              <a:solidFill>
                <a:srgbClr val="397C5A"/>
              </a:solidFill>
            </a:ln>
          </p:spPr>
          <p:txBody>
            <a:bodyPr wrap="square" lIns="0" tIns="0" rIns="0" bIns="0" rtlCol="0"/>
            <a:lstStyle/>
            <a:p>
              <a:endParaRPr/>
            </a:p>
          </p:txBody>
        </p:sp>
        <p:sp>
          <p:nvSpPr>
            <p:cNvPr id="24" name="object 24"/>
            <p:cNvSpPr/>
            <p:nvPr/>
          </p:nvSpPr>
          <p:spPr>
            <a:xfrm>
              <a:off x="8096885" y="2777363"/>
              <a:ext cx="1440180" cy="1268095"/>
            </a:xfrm>
            <a:custGeom>
              <a:avLst/>
              <a:gdLst/>
              <a:ahLst/>
              <a:cxnLst/>
              <a:rect l="l" t="t" r="r" b="b"/>
              <a:pathLst>
                <a:path w="1440179" h="1268095">
                  <a:moveTo>
                    <a:pt x="720090" y="0"/>
                  </a:moveTo>
                  <a:lnTo>
                    <a:pt x="668655" y="1650"/>
                  </a:lnTo>
                  <a:lnTo>
                    <a:pt x="618236" y="6350"/>
                  </a:lnTo>
                  <a:lnTo>
                    <a:pt x="568833" y="14096"/>
                  </a:lnTo>
                  <a:lnTo>
                    <a:pt x="520700" y="24637"/>
                  </a:lnTo>
                  <a:lnTo>
                    <a:pt x="473964" y="38100"/>
                  </a:lnTo>
                  <a:lnTo>
                    <a:pt x="428625" y="54101"/>
                  </a:lnTo>
                  <a:lnTo>
                    <a:pt x="384810" y="72770"/>
                  </a:lnTo>
                  <a:lnTo>
                    <a:pt x="342773" y="93852"/>
                  </a:lnTo>
                  <a:lnTo>
                    <a:pt x="302641" y="117347"/>
                  </a:lnTo>
                  <a:lnTo>
                    <a:pt x="264287" y="143128"/>
                  </a:lnTo>
                  <a:lnTo>
                    <a:pt x="228219" y="170941"/>
                  </a:lnTo>
                  <a:lnTo>
                    <a:pt x="194183" y="200913"/>
                  </a:lnTo>
                  <a:lnTo>
                    <a:pt x="162560" y="232790"/>
                  </a:lnTo>
                  <a:lnTo>
                    <a:pt x="133223" y="266445"/>
                  </a:lnTo>
                  <a:lnTo>
                    <a:pt x="106553" y="301751"/>
                  </a:lnTo>
                  <a:lnTo>
                    <a:pt x="82550" y="338835"/>
                  </a:lnTo>
                  <a:lnTo>
                    <a:pt x="61468" y="377316"/>
                  </a:lnTo>
                  <a:lnTo>
                    <a:pt x="43180" y="417194"/>
                  </a:lnTo>
                  <a:lnTo>
                    <a:pt x="27940" y="458342"/>
                  </a:lnTo>
                  <a:lnTo>
                    <a:pt x="15875" y="500760"/>
                  </a:lnTo>
                  <a:lnTo>
                    <a:pt x="7112" y="544194"/>
                  </a:lnTo>
                  <a:lnTo>
                    <a:pt x="1778" y="588644"/>
                  </a:lnTo>
                  <a:lnTo>
                    <a:pt x="0" y="633856"/>
                  </a:lnTo>
                  <a:lnTo>
                    <a:pt x="1778" y="679068"/>
                  </a:lnTo>
                  <a:lnTo>
                    <a:pt x="7112" y="723518"/>
                  </a:lnTo>
                  <a:lnTo>
                    <a:pt x="15875" y="766952"/>
                  </a:lnTo>
                  <a:lnTo>
                    <a:pt x="27940" y="809370"/>
                  </a:lnTo>
                  <a:lnTo>
                    <a:pt x="43180" y="850518"/>
                  </a:lnTo>
                  <a:lnTo>
                    <a:pt x="61468" y="890396"/>
                  </a:lnTo>
                  <a:lnTo>
                    <a:pt x="82550" y="928877"/>
                  </a:lnTo>
                  <a:lnTo>
                    <a:pt x="106553" y="965961"/>
                  </a:lnTo>
                  <a:lnTo>
                    <a:pt x="133223" y="1001267"/>
                  </a:lnTo>
                  <a:lnTo>
                    <a:pt x="162560" y="1034922"/>
                  </a:lnTo>
                  <a:lnTo>
                    <a:pt x="194183" y="1066799"/>
                  </a:lnTo>
                  <a:lnTo>
                    <a:pt x="228219" y="1096771"/>
                  </a:lnTo>
                  <a:lnTo>
                    <a:pt x="264287" y="1124584"/>
                  </a:lnTo>
                  <a:lnTo>
                    <a:pt x="302641" y="1150365"/>
                  </a:lnTo>
                  <a:lnTo>
                    <a:pt x="342773" y="1173860"/>
                  </a:lnTo>
                  <a:lnTo>
                    <a:pt x="384810" y="1194942"/>
                  </a:lnTo>
                  <a:lnTo>
                    <a:pt x="428625" y="1213611"/>
                  </a:lnTo>
                  <a:lnTo>
                    <a:pt x="473964" y="1229613"/>
                  </a:lnTo>
                  <a:lnTo>
                    <a:pt x="520700" y="1243075"/>
                  </a:lnTo>
                  <a:lnTo>
                    <a:pt x="568833" y="1253616"/>
                  </a:lnTo>
                  <a:lnTo>
                    <a:pt x="618236" y="1261363"/>
                  </a:lnTo>
                  <a:lnTo>
                    <a:pt x="668655" y="1266062"/>
                  </a:lnTo>
                  <a:lnTo>
                    <a:pt x="720090" y="1267713"/>
                  </a:lnTo>
                  <a:lnTo>
                    <a:pt x="771525" y="1266062"/>
                  </a:lnTo>
                  <a:lnTo>
                    <a:pt x="821944" y="1261363"/>
                  </a:lnTo>
                  <a:lnTo>
                    <a:pt x="871220" y="1253616"/>
                  </a:lnTo>
                  <a:lnTo>
                    <a:pt x="919353" y="1243075"/>
                  </a:lnTo>
                  <a:lnTo>
                    <a:pt x="966216" y="1229613"/>
                  </a:lnTo>
                  <a:lnTo>
                    <a:pt x="1011555" y="1213611"/>
                  </a:lnTo>
                  <a:lnTo>
                    <a:pt x="1055243" y="1194942"/>
                  </a:lnTo>
                  <a:lnTo>
                    <a:pt x="1097280" y="1173860"/>
                  </a:lnTo>
                  <a:lnTo>
                    <a:pt x="1137539" y="1150365"/>
                  </a:lnTo>
                  <a:lnTo>
                    <a:pt x="1175766" y="1124584"/>
                  </a:lnTo>
                  <a:lnTo>
                    <a:pt x="1211961" y="1096771"/>
                  </a:lnTo>
                  <a:lnTo>
                    <a:pt x="1245870" y="1066799"/>
                  </a:lnTo>
                  <a:lnTo>
                    <a:pt x="1277620" y="1034922"/>
                  </a:lnTo>
                  <a:lnTo>
                    <a:pt x="1306830" y="1001267"/>
                  </a:lnTo>
                  <a:lnTo>
                    <a:pt x="1333500" y="965961"/>
                  </a:lnTo>
                  <a:lnTo>
                    <a:pt x="1357503" y="928877"/>
                  </a:lnTo>
                  <a:lnTo>
                    <a:pt x="1378712" y="890396"/>
                  </a:lnTo>
                  <a:lnTo>
                    <a:pt x="1397000" y="850518"/>
                  </a:lnTo>
                  <a:lnTo>
                    <a:pt x="1412113" y="809370"/>
                  </a:lnTo>
                  <a:lnTo>
                    <a:pt x="1424178" y="766952"/>
                  </a:lnTo>
                  <a:lnTo>
                    <a:pt x="1432941" y="723518"/>
                  </a:lnTo>
                  <a:lnTo>
                    <a:pt x="1438275" y="679068"/>
                  </a:lnTo>
                  <a:lnTo>
                    <a:pt x="1440180" y="633856"/>
                  </a:lnTo>
                  <a:lnTo>
                    <a:pt x="1438275" y="588644"/>
                  </a:lnTo>
                  <a:lnTo>
                    <a:pt x="1432941" y="544194"/>
                  </a:lnTo>
                  <a:lnTo>
                    <a:pt x="1424178" y="500760"/>
                  </a:lnTo>
                  <a:lnTo>
                    <a:pt x="1412113" y="458342"/>
                  </a:lnTo>
                  <a:lnTo>
                    <a:pt x="1397000" y="417194"/>
                  </a:lnTo>
                  <a:lnTo>
                    <a:pt x="1378712" y="377316"/>
                  </a:lnTo>
                  <a:lnTo>
                    <a:pt x="1357503" y="338835"/>
                  </a:lnTo>
                  <a:lnTo>
                    <a:pt x="1333500" y="301751"/>
                  </a:lnTo>
                  <a:lnTo>
                    <a:pt x="1306830" y="266445"/>
                  </a:lnTo>
                  <a:lnTo>
                    <a:pt x="1277620" y="232790"/>
                  </a:lnTo>
                  <a:lnTo>
                    <a:pt x="1245870" y="200913"/>
                  </a:lnTo>
                  <a:lnTo>
                    <a:pt x="1211961" y="170941"/>
                  </a:lnTo>
                  <a:lnTo>
                    <a:pt x="1175766" y="143128"/>
                  </a:lnTo>
                  <a:lnTo>
                    <a:pt x="1137539" y="117347"/>
                  </a:lnTo>
                  <a:lnTo>
                    <a:pt x="1097280" y="93852"/>
                  </a:lnTo>
                  <a:lnTo>
                    <a:pt x="1055243" y="72770"/>
                  </a:lnTo>
                  <a:lnTo>
                    <a:pt x="1011555" y="54101"/>
                  </a:lnTo>
                  <a:lnTo>
                    <a:pt x="966216" y="38100"/>
                  </a:lnTo>
                  <a:lnTo>
                    <a:pt x="919353" y="24637"/>
                  </a:lnTo>
                  <a:lnTo>
                    <a:pt x="871220" y="14096"/>
                  </a:lnTo>
                  <a:lnTo>
                    <a:pt x="821944" y="6350"/>
                  </a:lnTo>
                  <a:lnTo>
                    <a:pt x="771525" y="1650"/>
                  </a:lnTo>
                  <a:lnTo>
                    <a:pt x="720090" y="0"/>
                  </a:lnTo>
                  <a:close/>
                </a:path>
              </a:pathLst>
            </a:custGeom>
            <a:solidFill>
              <a:srgbClr val="D1E0D1"/>
            </a:solidFill>
          </p:spPr>
          <p:txBody>
            <a:bodyPr wrap="square" lIns="0" tIns="0" rIns="0" bIns="0" rtlCol="0"/>
            <a:lstStyle/>
            <a:p>
              <a:endParaRPr/>
            </a:p>
          </p:txBody>
        </p:sp>
        <p:sp>
          <p:nvSpPr>
            <p:cNvPr id="25" name="object 25"/>
            <p:cNvSpPr/>
            <p:nvPr/>
          </p:nvSpPr>
          <p:spPr>
            <a:xfrm>
              <a:off x="8096885" y="2777363"/>
              <a:ext cx="1440180" cy="1268095"/>
            </a:xfrm>
            <a:custGeom>
              <a:avLst/>
              <a:gdLst/>
              <a:ahLst/>
              <a:cxnLst/>
              <a:rect l="l" t="t" r="r" b="b"/>
              <a:pathLst>
                <a:path w="1440179" h="1268095">
                  <a:moveTo>
                    <a:pt x="720090" y="0"/>
                  </a:moveTo>
                  <a:lnTo>
                    <a:pt x="668655" y="1650"/>
                  </a:lnTo>
                  <a:lnTo>
                    <a:pt x="618236" y="6350"/>
                  </a:lnTo>
                  <a:lnTo>
                    <a:pt x="568833" y="14096"/>
                  </a:lnTo>
                  <a:lnTo>
                    <a:pt x="520700" y="24637"/>
                  </a:lnTo>
                  <a:lnTo>
                    <a:pt x="473964" y="38100"/>
                  </a:lnTo>
                  <a:lnTo>
                    <a:pt x="428625" y="54101"/>
                  </a:lnTo>
                  <a:lnTo>
                    <a:pt x="384810" y="72770"/>
                  </a:lnTo>
                  <a:lnTo>
                    <a:pt x="342773" y="93852"/>
                  </a:lnTo>
                  <a:lnTo>
                    <a:pt x="302641" y="117347"/>
                  </a:lnTo>
                  <a:lnTo>
                    <a:pt x="264287" y="143128"/>
                  </a:lnTo>
                  <a:lnTo>
                    <a:pt x="228219" y="170941"/>
                  </a:lnTo>
                  <a:lnTo>
                    <a:pt x="194183" y="200913"/>
                  </a:lnTo>
                  <a:lnTo>
                    <a:pt x="162560" y="232790"/>
                  </a:lnTo>
                  <a:lnTo>
                    <a:pt x="133223" y="266445"/>
                  </a:lnTo>
                  <a:lnTo>
                    <a:pt x="106553" y="301751"/>
                  </a:lnTo>
                  <a:lnTo>
                    <a:pt x="82550" y="338835"/>
                  </a:lnTo>
                  <a:lnTo>
                    <a:pt x="61468" y="377316"/>
                  </a:lnTo>
                  <a:lnTo>
                    <a:pt x="43180" y="417194"/>
                  </a:lnTo>
                  <a:lnTo>
                    <a:pt x="27940" y="458342"/>
                  </a:lnTo>
                  <a:lnTo>
                    <a:pt x="15875" y="500760"/>
                  </a:lnTo>
                  <a:lnTo>
                    <a:pt x="7112" y="544194"/>
                  </a:lnTo>
                  <a:lnTo>
                    <a:pt x="1778" y="588644"/>
                  </a:lnTo>
                  <a:lnTo>
                    <a:pt x="0" y="633856"/>
                  </a:lnTo>
                  <a:lnTo>
                    <a:pt x="1778" y="679068"/>
                  </a:lnTo>
                  <a:lnTo>
                    <a:pt x="7112" y="723518"/>
                  </a:lnTo>
                  <a:lnTo>
                    <a:pt x="15875" y="766952"/>
                  </a:lnTo>
                  <a:lnTo>
                    <a:pt x="27940" y="809370"/>
                  </a:lnTo>
                  <a:lnTo>
                    <a:pt x="43180" y="850518"/>
                  </a:lnTo>
                  <a:lnTo>
                    <a:pt x="61468" y="890396"/>
                  </a:lnTo>
                  <a:lnTo>
                    <a:pt x="82550" y="928877"/>
                  </a:lnTo>
                  <a:lnTo>
                    <a:pt x="106553" y="965961"/>
                  </a:lnTo>
                  <a:lnTo>
                    <a:pt x="133223" y="1001267"/>
                  </a:lnTo>
                  <a:lnTo>
                    <a:pt x="162560" y="1034922"/>
                  </a:lnTo>
                  <a:lnTo>
                    <a:pt x="194183" y="1066799"/>
                  </a:lnTo>
                  <a:lnTo>
                    <a:pt x="228219" y="1096771"/>
                  </a:lnTo>
                  <a:lnTo>
                    <a:pt x="264287" y="1124584"/>
                  </a:lnTo>
                  <a:lnTo>
                    <a:pt x="302641" y="1150365"/>
                  </a:lnTo>
                  <a:lnTo>
                    <a:pt x="342773" y="1173860"/>
                  </a:lnTo>
                  <a:lnTo>
                    <a:pt x="384810" y="1194942"/>
                  </a:lnTo>
                  <a:lnTo>
                    <a:pt x="428625" y="1213611"/>
                  </a:lnTo>
                  <a:lnTo>
                    <a:pt x="473964" y="1229613"/>
                  </a:lnTo>
                  <a:lnTo>
                    <a:pt x="520700" y="1243075"/>
                  </a:lnTo>
                  <a:lnTo>
                    <a:pt x="568833" y="1253616"/>
                  </a:lnTo>
                  <a:lnTo>
                    <a:pt x="618236" y="1261363"/>
                  </a:lnTo>
                  <a:lnTo>
                    <a:pt x="668655" y="1266062"/>
                  </a:lnTo>
                  <a:lnTo>
                    <a:pt x="720090" y="1267713"/>
                  </a:lnTo>
                  <a:lnTo>
                    <a:pt x="771525" y="1266062"/>
                  </a:lnTo>
                  <a:lnTo>
                    <a:pt x="821944" y="1261363"/>
                  </a:lnTo>
                  <a:lnTo>
                    <a:pt x="871220" y="1253616"/>
                  </a:lnTo>
                  <a:lnTo>
                    <a:pt x="919353" y="1243075"/>
                  </a:lnTo>
                  <a:lnTo>
                    <a:pt x="966216" y="1229613"/>
                  </a:lnTo>
                  <a:lnTo>
                    <a:pt x="1011555" y="1213611"/>
                  </a:lnTo>
                  <a:lnTo>
                    <a:pt x="1055243" y="1194942"/>
                  </a:lnTo>
                  <a:lnTo>
                    <a:pt x="1097280" y="1173860"/>
                  </a:lnTo>
                  <a:lnTo>
                    <a:pt x="1137539" y="1150365"/>
                  </a:lnTo>
                  <a:lnTo>
                    <a:pt x="1175766" y="1124584"/>
                  </a:lnTo>
                  <a:lnTo>
                    <a:pt x="1211961" y="1096771"/>
                  </a:lnTo>
                  <a:lnTo>
                    <a:pt x="1245870" y="1066799"/>
                  </a:lnTo>
                  <a:lnTo>
                    <a:pt x="1277620" y="1034922"/>
                  </a:lnTo>
                  <a:lnTo>
                    <a:pt x="1306830" y="1001267"/>
                  </a:lnTo>
                  <a:lnTo>
                    <a:pt x="1333500" y="965961"/>
                  </a:lnTo>
                  <a:lnTo>
                    <a:pt x="1357503" y="928877"/>
                  </a:lnTo>
                  <a:lnTo>
                    <a:pt x="1378712" y="890396"/>
                  </a:lnTo>
                  <a:lnTo>
                    <a:pt x="1397000" y="850518"/>
                  </a:lnTo>
                  <a:lnTo>
                    <a:pt x="1412113" y="809370"/>
                  </a:lnTo>
                  <a:lnTo>
                    <a:pt x="1424178" y="766952"/>
                  </a:lnTo>
                  <a:lnTo>
                    <a:pt x="1432941" y="723518"/>
                  </a:lnTo>
                  <a:lnTo>
                    <a:pt x="1438275" y="679068"/>
                  </a:lnTo>
                  <a:lnTo>
                    <a:pt x="1440180" y="633856"/>
                  </a:lnTo>
                  <a:lnTo>
                    <a:pt x="1438275" y="588644"/>
                  </a:lnTo>
                  <a:lnTo>
                    <a:pt x="1432941" y="544194"/>
                  </a:lnTo>
                  <a:lnTo>
                    <a:pt x="1424178" y="500760"/>
                  </a:lnTo>
                  <a:lnTo>
                    <a:pt x="1412113" y="458342"/>
                  </a:lnTo>
                  <a:lnTo>
                    <a:pt x="1397000" y="417194"/>
                  </a:lnTo>
                  <a:lnTo>
                    <a:pt x="1378712" y="377316"/>
                  </a:lnTo>
                  <a:lnTo>
                    <a:pt x="1357503" y="338835"/>
                  </a:lnTo>
                  <a:lnTo>
                    <a:pt x="1333500" y="301751"/>
                  </a:lnTo>
                  <a:lnTo>
                    <a:pt x="1306830" y="266445"/>
                  </a:lnTo>
                  <a:lnTo>
                    <a:pt x="1277620" y="232790"/>
                  </a:lnTo>
                  <a:lnTo>
                    <a:pt x="1245870" y="200913"/>
                  </a:lnTo>
                  <a:lnTo>
                    <a:pt x="1211961" y="170941"/>
                  </a:lnTo>
                  <a:lnTo>
                    <a:pt x="1175766" y="143128"/>
                  </a:lnTo>
                  <a:lnTo>
                    <a:pt x="1137539" y="117347"/>
                  </a:lnTo>
                  <a:lnTo>
                    <a:pt x="1097280" y="93852"/>
                  </a:lnTo>
                  <a:lnTo>
                    <a:pt x="1055243" y="72770"/>
                  </a:lnTo>
                  <a:lnTo>
                    <a:pt x="1011555" y="54101"/>
                  </a:lnTo>
                  <a:lnTo>
                    <a:pt x="966216" y="38100"/>
                  </a:lnTo>
                  <a:lnTo>
                    <a:pt x="919353" y="24637"/>
                  </a:lnTo>
                  <a:lnTo>
                    <a:pt x="871220" y="14096"/>
                  </a:lnTo>
                  <a:lnTo>
                    <a:pt x="821944" y="6350"/>
                  </a:lnTo>
                  <a:lnTo>
                    <a:pt x="771525" y="1650"/>
                  </a:lnTo>
                  <a:lnTo>
                    <a:pt x="720090" y="0"/>
                  </a:lnTo>
                  <a:close/>
                </a:path>
              </a:pathLst>
            </a:custGeom>
            <a:ln w="28575">
              <a:solidFill>
                <a:srgbClr val="397C5A"/>
              </a:solidFill>
            </a:ln>
          </p:spPr>
          <p:txBody>
            <a:bodyPr wrap="square" lIns="0" tIns="0" rIns="0" bIns="0" rtlCol="0"/>
            <a:lstStyle/>
            <a:p>
              <a:endParaRPr/>
            </a:p>
          </p:txBody>
        </p:sp>
        <p:sp>
          <p:nvSpPr>
            <p:cNvPr id="26" name="object 26"/>
            <p:cNvSpPr/>
            <p:nvPr/>
          </p:nvSpPr>
          <p:spPr>
            <a:xfrm>
              <a:off x="15108935" y="2831845"/>
              <a:ext cx="1440180" cy="1268095"/>
            </a:xfrm>
            <a:custGeom>
              <a:avLst/>
              <a:gdLst/>
              <a:ahLst/>
              <a:cxnLst/>
              <a:rect l="l" t="t" r="r" b="b"/>
              <a:pathLst>
                <a:path w="1440180" h="1268095">
                  <a:moveTo>
                    <a:pt x="719962" y="0"/>
                  </a:moveTo>
                  <a:lnTo>
                    <a:pt x="668654" y="1650"/>
                  </a:lnTo>
                  <a:lnTo>
                    <a:pt x="618108" y="6350"/>
                  </a:lnTo>
                  <a:lnTo>
                    <a:pt x="568832" y="13970"/>
                  </a:lnTo>
                  <a:lnTo>
                    <a:pt x="520700" y="24637"/>
                  </a:lnTo>
                  <a:lnTo>
                    <a:pt x="473836" y="37973"/>
                  </a:lnTo>
                  <a:lnTo>
                    <a:pt x="428498" y="54101"/>
                  </a:lnTo>
                  <a:lnTo>
                    <a:pt x="384809" y="72771"/>
                  </a:lnTo>
                  <a:lnTo>
                    <a:pt x="342773" y="93852"/>
                  </a:lnTo>
                  <a:lnTo>
                    <a:pt x="302640" y="117348"/>
                  </a:lnTo>
                  <a:lnTo>
                    <a:pt x="264286" y="143128"/>
                  </a:lnTo>
                  <a:lnTo>
                    <a:pt x="228092" y="170942"/>
                  </a:lnTo>
                  <a:lnTo>
                    <a:pt x="194182" y="200913"/>
                  </a:lnTo>
                  <a:lnTo>
                    <a:pt x="162432" y="232663"/>
                  </a:lnTo>
                  <a:lnTo>
                    <a:pt x="133223" y="266446"/>
                  </a:lnTo>
                  <a:lnTo>
                    <a:pt x="106552" y="301751"/>
                  </a:lnTo>
                  <a:lnTo>
                    <a:pt x="82550" y="338835"/>
                  </a:lnTo>
                  <a:lnTo>
                    <a:pt x="61340" y="377317"/>
                  </a:lnTo>
                  <a:lnTo>
                    <a:pt x="43179" y="417195"/>
                  </a:lnTo>
                  <a:lnTo>
                    <a:pt x="27940" y="458343"/>
                  </a:lnTo>
                  <a:lnTo>
                    <a:pt x="15875" y="500760"/>
                  </a:lnTo>
                  <a:lnTo>
                    <a:pt x="7111" y="544195"/>
                  </a:lnTo>
                  <a:lnTo>
                    <a:pt x="1777" y="588518"/>
                  </a:lnTo>
                  <a:lnTo>
                    <a:pt x="0" y="633856"/>
                  </a:lnTo>
                  <a:lnTo>
                    <a:pt x="1777" y="679069"/>
                  </a:lnTo>
                  <a:lnTo>
                    <a:pt x="7111" y="723519"/>
                  </a:lnTo>
                  <a:lnTo>
                    <a:pt x="15875" y="766952"/>
                  </a:lnTo>
                  <a:lnTo>
                    <a:pt x="27940" y="809371"/>
                  </a:lnTo>
                  <a:lnTo>
                    <a:pt x="43179" y="850519"/>
                  </a:lnTo>
                  <a:lnTo>
                    <a:pt x="61340" y="890397"/>
                  </a:lnTo>
                  <a:lnTo>
                    <a:pt x="82550" y="928877"/>
                  </a:lnTo>
                  <a:lnTo>
                    <a:pt x="106552" y="965834"/>
                  </a:lnTo>
                  <a:lnTo>
                    <a:pt x="133223" y="1001267"/>
                  </a:lnTo>
                  <a:lnTo>
                    <a:pt x="162432" y="1034923"/>
                  </a:lnTo>
                  <a:lnTo>
                    <a:pt x="194182" y="1066800"/>
                  </a:lnTo>
                  <a:lnTo>
                    <a:pt x="228092" y="1096771"/>
                  </a:lnTo>
                  <a:lnTo>
                    <a:pt x="264286" y="1124584"/>
                  </a:lnTo>
                  <a:lnTo>
                    <a:pt x="302640" y="1150365"/>
                  </a:lnTo>
                  <a:lnTo>
                    <a:pt x="342773" y="1173861"/>
                  </a:lnTo>
                  <a:lnTo>
                    <a:pt x="384809" y="1194942"/>
                  </a:lnTo>
                  <a:lnTo>
                    <a:pt x="428498" y="1213612"/>
                  </a:lnTo>
                  <a:lnTo>
                    <a:pt x="473836" y="1229614"/>
                  </a:lnTo>
                  <a:lnTo>
                    <a:pt x="520700" y="1243076"/>
                  </a:lnTo>
                  <a:lnTo>
                    <a:pt x="568832" y="1253616"/>
                  </a:lnTo>
                  <a:lnTo>
                    <a:pt x="618108" y="1261364"/>
                  </a:lnTo>
                  <a:lnTo>
                    <a:pt x="668654" y="1266063"/>
                  </a:lnTo>
                  <a:lnTo>
                    <a:pt x="719962" y="1267587"/>
                  </a:lnTo>
                  <a:lnTo>
                    <a:pt x="771398" y="1266063"/>
                  </a:lnTo>
                  <a:lnTo>
                    <a:pt x="821944" y="1261364"/>
                  </a:lnTo>
                  <a:lnTo>
                    <a:pt x="871219" y="1253616"/>
                  </a:lnTo>
                  <a:lnTo>
                    <a:pt x="919352" y="1243076"/>
                  </a:lnTo>
                  <a:lnTo>
                    <a:pt x="966215" y="1229614"/>
                  </a:lnTo>
                  <a:lnTo>
                    <a:pt x="1011554" y="1213612"/>
                  </a:lnTo>
                  <a:lnTo>
                    <a:pt x="1055242" y="1194942"/>
                  </a:lnTo>
                  <a:lnTo>
                    <a:pt x="1097279" y="1173861"/>
                  </a:lnTo>
                  <a:lnTo>
                    <a:pt x="1137538" y="1150365"/>
                  </a:lnTo>
                  <a:lnTo>
                    <a:pt x="1175765" y="1124584"/>
                  </a:lnTo>
                  <a:lnTo>
                    <a:pt x="1211960" y="1096771"/>
                  </a:lnTo>
                  <a:lnTo>
                    <a:pt x="1245869" y="1066800"/>
                  </a:lnTo>
                  <a:lnTo>
                    <a:pt x="1277619" y="1034923"/>
                  </a:lnTo>
                  <a:lnTo>
                    <a:pt x="1306829" y="1001267"/>
                  </a:lnTo>
                  <a:lnTo>
                    <a:pt x="1333500" y="965834"/>
                  </a:lnTo>
                  <a:lnTo>
                    <a:pt x="1357502" y="928877"/>
                  </a:lnTo>
                  <a:lnTo>
                    <a:pt x="1378711" y="890397"/>
                  </a:lnTo>
                  <a:lnTo>
                    <a:pt x="1396873" y="850519"/>
                  </a:lnTo>
                  <a:lnTo>
                    <a:pt x="1412112" y="809371"/>
                  </a:lnTo>
                  <a:lnTo>
                    <a:pt x="1424177" y="766952"/>
                  </a:lnTo>
                  <a:lnTo>
                    <a:pt x="1432940" y="723519"/>
                  </a:lnTo>
                  <a:lnTo>
                    <a:pt x="1438275" y="679069"/>
                  </a:lnTo>
                  <a:lnTo>
                    <a:pt x="1440052" y="633856"/>
                  </a:lnTo>
                  <a:lnTo>
                    <a:pt x="1438275" y="588518"/>
                  </a:lnTo>
                  <a:lnTo>
                    <a:pt x="1432940" y="544195"/>
                  </a:lnTo>
                  <a:lnTo>
                    <a:pt x="1424177" y="500760"/>
                  </a:lnTo>
                  <a:lnTo>
                    <a:pt x="1412112" y="458343"/>
                  </a:lnTo>
                  <a:lnTo>
                    <a:pt x="1396873" y="417195"/>
                  </a:lnTo>
                  <a:lnTo>
                    <a:pt x="1378711" y="377317"/>
                  </a:lnTo>
                  <a:lnTo>
                    <a:pt x="1357502" y="338835"/>
                  </a:lnTo>
                  <a:lnTo>
                    <a:pt x="1333500" y="301751"/>
                  </a:lnTo>
                  <a:lnTo>
                    <a:pt x="1306829" y="266446"/>
                  </a:lnTo>
                  <a:lnTo>
                    <a:pt x="1277619" y="232663"/>
                  </a:lnTo>
                  <a:lnTo>
                    <a:pt x="1245869" y="200913"/>
                  </a:lnTo>
                  <a:lnTo>
                    <a:pt x="1211960" y="170942"/>
                  </a:lnTo>
                  <a:lnTo>
                    <a:pt x="1175765" y="143128"/>
                  </a:lnTo>
                  <a:lnTo>
                    <a:pt x="1137538" y="117348"/>
                  </a:lnTo>
                  <a:lnTo>
                    <a:pt x="1097279" y="93852"/>
                  </a:lnTo>
                  <a:lnTo>
                    <a:pt x="1055242" y="72771"/>
                  </a:lnTo>
                  <a:lnTo>
                    <a:pt x="1011554" y="54101"/>
                  </a:lnTo>
                  <a:lnTo>
                    <a:pt x="966215" y="37973"/>
                  </a:lnTo>
                  <a:lnTo>
                    <a:pt x="919352" y="24637"/>
                  </a:lnTo>
                  <a:lnTo>
                    <a:pt x="871219" y="13970"/>
                  </a:lnTo>
                  <a:lnTo>
                    <a:pt x="821944" y="6350"/>
                  </a:lnTo>
                  <a:lnTo>
                    <a:pt x="771398" y="1650"/>
                  </a:lnTo>
                  <a:lnTo>
                    <a:pt x="719962" y="0"/>
                  </a:lnTo>
                  <a:close/>
                </a:path>
              </a:pathLst>
            </a:custGeom>
            <a:solidFill>
              <a:srgbClr val="D1E0D1"/>
            </a:solidFill>
          </p:spPr>
          <p:txBody>
            <a:bodyPr wrap="square" lIns="0" tIns="0" rIns="0" bIns="0" rtlCol="0"/>
            <a:lstStyle/>
            <a:p>
              <a:endParaRPr/>
            </a:p>
          </p:txBody>
        </p:sp>
        <p:sp>
          <p:nvSpPr>
            <p:cNvPr id="27" name="object 27"/>
            <p:cNvSpPr/>
            <p:nvPr/>
          </p:nvSpPr>
          <p:spPr>
            <a:xfrm>
              <a:off x="15108935" y="2831845"/>
              <a:ext cx="1440180" cy="1268095"/>
            </a:xfrm>
            <a:custGeom>
              <a:avLst/>
              <a:gdLst/>
              <a:ahLst/>
              <a:cxnLst/>
              <a:rect l="l" t="t" r="r" b="b"/>
              <a:pathLst>
                <a:path w="1440180" h="1268095">
                  <a:moveTo>
                    <a:pt x="720090" y="0"/>
                  </a:moveTo>
                  <a:lnTo>
                    <a:pt x="668654" y="1650"/>
                  </a:lnTo>
                  <a:lnTo>
                    <a:pt x="618108" y="6350"/>
                  </a:lnTo>
                  <a:lnTo>
                    <a:pt x="568832" y="13970"/>
                  </a:lnTo>
                  <a:lnTo>
                    <a:pt x="520700" y="24637"/>
                  </a:lnTo>
                  <a:lnTo>
                    <a:pt x="473836" y="37973"/>
                  </a:lnTo>
                  <a:lnTo>
                    <a:pt x="428498" y="54101"/>
                  </a:lnTo>
                  <a:lnTo>
                    <a:pt x="384809" y="72771"/>
                  </a:lnTo>
                  <a:lnTo>
                    <a:pt x="342773" y="93852"/>
                  </a:lnTo>
                  <a:lnTo>
                    <a:pt x="302513" y="117348"/>
                  </a:lnTo>
                  <a:lnTo>
                    <a:pt x="264286" y="143128"/>
                  </a:lnTo>
                  <a:lnTo>
                    <a:pt x="228092" y="170942"/>
                  </a:lnTo>
                  <a:lnTo>
                    <a:pt x="194182" y="200913"/>
                  </a:lnTo>
                  <a:lnTo>
                    <a:pt x="162432" y="232663"/>
                  </a:lnTo>
                  <a:lnTo>
                    <a:pt x="133223" y="266446"/>
                  </a:lnTo>
                  <a:lnTo>
                    <a:pt x="106552" y="301751"/>
                  </a:lnTo>
                  <a:lnTo>
                    <a:pt x="82550" y="338835"/>
                  </a:lnTo>
                  <a:lnTo>
                    <a:pt x="61340" y="377317"/>
                  </a:lnTo>
                  <a:lnTo>
                    <a:pt x="43179" y="417195"/>
                  </a:lnTo>
                  <a:lnTo>
                    <a:pt x="27940" y="458343"/>
                  </a:lnTo>
                  <a:lnTo>
                    <a:pt x="15875" y="500760"/>
                  </a:lnTo>
                  <a:lnTo>
                    <a:pt x="7111" y="544195"/>
                  </a:lnTo>
                  <a:lnTo>
                    <a:pt x="1777" y="588518"/>
                  </a:lnTo>
                  <a:lnTo>
                    <a:pt x="0" y="633856"/>
                  </a:lnTo>
                  <a:lnTo>
                    <a:pt x="1777" y="679069"/>
                  </a:lnTo>
                  <a:lnTo>
                    <a:pt x="7111" y="723519"/>
                  </a:lnTo>
                  <a:lnTo>
                    <a:pt x="15875" y="766952"/>
                  </a:lnTo>
                  <a:lnTo>
                    <a:pt x="27940" y="809371"/>
                  </a:lnTo>
                  <a:lnTo>
                    <a:pt x="43179" y="850519"/>
                  </a:lnTo>
                  <a:lnTo>
                    <a:pt x="61340" y="890397"/>
                  </a:lnTo>
                  <a:lnTo>
                    <a:pt x="82550" y="928877"/>
                  </a:lnTo>
                  <a:lnTo>
                    <a:pt x="106552" y="965834"/>
                  </a:lnTo>
                  <a:lnTo>
                    <a:pt x="133223" y="1001267"/>
                  </a:lnTo>
                  <a:lnTo>
                    <a:pt x="162432" y="1034923"/>
                  </a:lnTo>
                  <a:lnTo>
                    <a:pt x="194182" y="1066800"/>
                  </a:lnTo>
                  <a:lnTo>
                    <a:pt x="228092" y="1096771"/>
                  </a:lnTo>
                  <a:lnTo>
                    <a:pt x="264286" y="1124584"/>
                  </a:lnTo>
                  <a:lnTo>
                    <a:pt x="302513" y="1150365"/>
                  </a:lnTo>
                  <a:lnTo>
                    <a:pt x="342773" y="1173861"/>
                  </a:lnTo>
                  <a:lnTo>
                    <a:pt x="384809" y="1194942"/>
                  </a:lnTo>
                  <a:lnTo>
                    <a:pt x="428498" y="1213612"/>
                  </a:lnTo>
                  <a:lnTo>
                    <a:pt x="473836" y="1229614"/>
                  </a:lnTo>
                  <a:lnTo>
                    <a:pt x="520700" y="1243076"/>
                  </a:lnTo>
                  <a:lnTo>
                    <a:pt x="568832" y="1253616"/>
                  </a:lnTo>
                  <a:lnTo>
                    <a:pt x="618108" y="1261364"/>
                  </a:lnTo>
                  <a:lnTo>
                    <a:pt x="668654" y="1266063"/>
                  </a:lnTo>
                  <a:lnTo>
                    <a:pt x="720090" y="1267587"/>
                  </a:lnTo>
                  <a:lnTo>
                    <a:pt x="771398" y="1266063"/>
                  </a:lnTo>
                  <a:lnTo>
                    <a:pt x="821944" y="1261364"/>
                  </a:lnTo>
                  <a:lnTo>
                    <a:pt x="871219" y="1253616"/>
                  </a:lnTo>
                  <a:lnTo>
                    <a:pt x="919352" y="1243076"/>
                  </a:lnTo>
                  <a:lnTo>
                    <a:pt x="966215" y="1229614"/>
                  </a:lnTo>
                  <a:lnTo>
                    <a:pt x="1011554" y="1213612"/>
                  </a:lnTo>
                  <a:lnTo>
                    <a:pt x="1055242" y="1194942"/>
                  </a:lnTo>
                  <a:lnTo>
                    <a:pt x="1097279" y="1173861"/>
                  </a:lnTo>
                  <a:lnTo>
                    <a:pt x="1137538" y="1150365"/>
                  </a:lnTo>
                  <a:lnTo>
                    <a:pt x="1175765" y="1124584"/>
                  </a:lnTo>
                  <a:lnTo>
                    <a:pt x="1211960" y="1096771"/>
                  </a:lnTo>
                  <a:lnTo>
                    <a:pt x="1245869" y="1066800"/>
                  </a:lnTo>
                  <a:lnTo>
                    <a:pt x="1277619" y="1034923"/>
                  </a:lnTo>
                  <a:lnTo>
                    <a:pt x="1306829" y="1001267"/>
                  </a:lnTo>
                  <a:lnTo>
                    <a:pt x="1333500" y="965834"/>
                  </a:lnTo>
                  <a:lnTo>
                    <a:pt x="1357502" y="928877"/>
                  </a:lnTo>
                  <a:lnTo>
                    <a:pt x="1378711" y="890397"/>
                  </a:lnTo>
                  <a:lnTo>
                    <a:pt x="1396873" y="850519"/>
                  </a:lnTo>
                  <a:lnTo>
                    <a:pt x="1412112" y="809371"/>
                  </a:lnTo>
                  <a:lnTo>
                    <a:pt x="1424177" y="766952"/>
                  </a:lnTo>
                  <a:lnTo>
                    <a:pt x="1432940" y="723519"/>
                  </a:lnTo>
                  <a:lnTo>
                    <a:pt x="1438275" y="679069"/>
                  </a:lnTo>
                  <a:lnTo>
                    <a:pt x="1440052" y="633856"/>
                  </a:lnTo>
                  <a:lnTo>
                    <a:pt x="1438275" y="588518"/>
                  </a:lnTo>
                  <a:lnTo>
                    <a:pt x="1432940" y="544195"/>
                  </a:lnTo>
                  <a:lnTo>
                    <a:pt x="1424177" y="500760"/>
                  </a:lnTo>
                  <a:lnTo>
                    <a:pt x="1412112" y="458343"/>
                  </a:lnTo>
                  <a:lnTo>
                    <a:pt x="1396873" y="417195"/>
                  </a:lnTo>
                  <a:lnTo>
                    <a:pt x="1378711" y="377317"/>
                  </a:lnTo>
                  <a:lnTo>
                    <a:pt x="1357502" y="338835"/>
                  </a:lnTo>
                  <a:lnTo>
                    <a:pt x="1333500" y="301751"/>
                  </a:lnTo>
                  <a:lnTo>
                    <a:pt x="1306829" y="266446"/>
                  </a:lnTo>
                  <a:lnTo>
                    <a:pt x="1277619" y="232663"/>
                  </a:lnTo>
                  <a:lnTo>
                    <a:pt x="1245869" y="200913"/>
                  </a:lnTo>
                  <a:lnTo>
                    <a:pt x="1211960" y="170942"/>
                  </a:lnTo>
                  <a:lnTo>
                    <a:pt x="1175765" y="143128"/>
                  </a:lnTo>
                  <a:lnTo>
                    <a:pt x="1137538" y="117348"/>
                  </a:lnTo>
                  <a:lnTo>
                    <a:pt x="1097279" y="93852"/>
                  </a:lnTo>
                  <a:lnTo>
                    <a:pt x="1055242" y="72771"/>
                  </a:lnTo>
                  <a:lnTo>
                    <a:pt x="1011554" y="54101"/>
                  </a:lnTo>
                  <a:lnTo>
                    <a:pt x="966215" y="37973"/>
                  </a:lnTo>
                  <a:lnTo>
                    <a:pt x="919352" y="24637"/>
                  </a:lnTo>
                  <a:lnTo>
                    <a:pt x="871219" y="13970"/>
                  </a:lnTo>
                  <a:lnTo>
                    <a:pt x="821944" y="6350"/>
                  </a:lnTo>
                  <a:lnTo>
                    <a:pt x="771398" y="1650"/>
                  </a:lnTo>
                  <a:lnTo>
                    <a:pt x="720090" y="0"/>
                  </a:lnTo>
                  <a:close/>
                </a:path>
              </a:pathLst>
            </a:custGeom>
            <a:ln w="28575">
              <a:solidFill>
                <a:srgbClr val="397C5A"/>
              </a:solidFill>
            </a:ln>
          </p:spPr>
          <p:txBody>
            <a:bodyPr wrap="square" lIns="0" tIns="0" rIns="0" bIns="0" rtlCol="0"/>
            <a:lstStyle/>
            <a:p>
              <a:endParaRPr/>
            </a:p>
          </p:txBody>
        </p:sp>
        <p:sp>
          <p:nvSpPr>
            <p:cNvPr id="28" name="object 28"/>
            <p:cNvSpPr/>
            <p:nvPr/>
          </p:nvSpPr>
          <p:spPr>
            <a:xfrm>
              <a:off x="11652757" y="2742057"/>
              <a:ext cx="1440180" cy="1268095"/>
            </a:xfrm>
            <a:custGeom>
              <a:avLst/>
              <a:gdLst/>
              <a:ahLst/>
              <a:cxnLst/>
              <a:rect l="l" t="t" r="r" b="b"/>
              <a:pathLst>
                <a:path w="1440180" h="1268095">
                  <a:moveTo>
                    <a:pt x="720090" y="0"/>
                  </a:moveTo>
                  <a:lnTo>
                    <a:pt x="668655" y="1650"/>
                  </a:lnTo>
                  <a:lnTo>
                    <a:pt x="618236" y="6350"/>
                  </a:lnTo>
                  <a:lnTo>
                    <a:pt x="568960" y="14097"/>
                  </a:lnTo>
                  <a:lnTo>
                    <a:pt x="520826" y="24638"/>
                  </a:lnTo>
                  <a:lnTo>
                    <a:pt x="473964" y="38100"/>
                  </a:lnTo>
                  <a:lnTo>
                    <a:pt x="428625" y="54101"/>
                  </a:lnTo>
                  <a:lnTo>
                    <a:pt x="384937" y="72771"/>
                  </a:lnTo>
                  <a:lnTo>
                    <a:pt x="342900" y="93852"/>
                  </a:lnTo>
                  <a:lnTo>
                    <a:pt x="302641" y="117348"/>
                  </a:lnTo>
                  <a:lnTo>
                    <a:pt x="264414" y="143128"/>
                  </a:lnTo>
                  <a:lnTo>
                    <a:pt x="228219" y="170942"/>
                  </a:lnTo>
                  <a:lnTo>
                    <a:pt x="194310" y="200914"/>
                  </a:lnTo>
                  <a:lnTo>
                    <a:pt x="162560" y="232791"/>
                  </a:lnTo>
                  <a:lnTo>
                    <a:pt x="133350" y="266446"/>
                  </a:lnTo>
                  <a:lnTo>
                    <a:pt x="106680" y="301751"/>
                  </a:lnTo>
                  <a:lnTo>
                    <a:pt x="82676" y="338836"/>
                  </a:lnTo>
                  <a:lnTo>
                    <a:pt x="61468" y="377317"/>
                  </a:lnTo>
                  <a:lnTo>
                    <a:pt x="43180" y="417195"/>
                  </a:lnTo>
                  <a:lnTo>
                    <a:pt x="28067" y="458343"/>
                  </a:lnTo>
                  <a:lnTo>
                    <a:pt x="16001" y="500761"/>
                  </a:lnTo>
                  <a:lnTo>
                    <a:pt x="7239" y="544195"/>
                  </a:lnTo>
                  <a:lnTo>
                    <a:pt x="1905" y="588645"/>
                  </a:lnTo>
                  <a:lnTo>
                    <a:pt x="0" y="633857"/>
                  </a:lnTo>
                  <a:lnTo>
                    <a:pt x="1905" y="679069"/>
                  </a:lnTo>
                  <a:lnTo>
                    <a:pt x="7239" y="723519"/>
                  </a:lnTo>
                  <a:lnTo>
                    <a:pt x="16001" y="766952"/>
                  </a:lnTo>
                  <a:lnTo>
                    <a:pt x="28067" y="809371"/>
                  </a:lnTo>
                  <a:lnTo>
                    <a:pt x="43180" y="850519"/>
                  </a:lnTo>
                  <a:lnTo>
                    <a:pt x="61468" y="890397"/>
                  </a:lnTo>
                  <a:lnTo>
                    <a:pt x="82676" y="928877"/>
                  </a:lnTo>
                  <a:lnTo>
                    <a:pt x="106680" y="965962"/>
                  </a:lnTo>
                  <a:lnTo>
                    <a:pt x="133350" y="1001268"/>
                  </a:lnTo>
                  <a:lnTo>
                    <a:pt x="162560" y="1034923"/>
                  </a:lnTo>
                  <a:lnTo>
                    <a:pt x="194310" y="1066800"/>
                  </a:lnTo>
                  <a:lnTo>
                    <a:pt x="228219" y="1096772"/>
                  </a:lnTo>
                  <a:lnTo>
                    <a:pt x="264414" y="1124585"/>
                  </a:lnTo>
                  <a:lnTo>
                    <a:pt x="302641" y="1150366"/>
                  </a:lnTo>
                  <a:lnTo>
                    <a:pt x="342900" y="1173861"/>
                  </a:lnTo>
                  <a:lnTo>
                    <a:pt x="384937" y="1194943"/>
                  </a:lnTo>
                  <a:lnTo>
                    <a:pt x="428625" y="1213612"/>
                  </a:lnTo>
                  <a:lnTo>
                    <a:pt x="473964" y="1229741"/>
                  </a:lnTo>
                  <a:lnTo>
                    <a:pt x="520826" y="1243076"/>
                  </a:lnTo>
                  <a:lnTo>
                    <a:pt x="568960" y="1253617"/>
                  </a:lnTo>
                  <a:lnTo>
                    <a:pt x="618236" y="1261364"/>
                  </a:lnTo>
                  <a:lnTo>
                    <a:pt x="668655" y="1266063"/>
                  </a:lnTo>
                  <a:lnTo>
                    <a:pt x="720090" y="1267714"/>
                  </a:lnTo>
                  <a:lnTo>
                    <a:pt x="771525" y="1266063"/>
                  </a:lnTo>
                  <a:lnTo>
                    <a:pt x="821944" y="1261364"/>
                  </a:lnTo>
                  <a:lnTo>
                    <a:pt x="871347" y="1253617"/>
                  </a:lnTo>
                  <a:lnTo>
                    <a:pt x="919480" y="1243076"/>
                  </a:lnTo>
                  <a:lnTo>
                    <a:pt x="966216" y="1229741"/>
                  </a:lnTo>
                  <a:lnTo>
                    <a:pt x="1011555" y="1213612"/>
                  </a:lnTo>
                  <a:lnTo>
                    <a:pt x="1055370" y="1194943"/>
                  </a:lnTo>
                  <a:lnTo>
                    <a:pt x="1097407" y="1173861"/>
                  </a:lnTo>
                  <a:lnTo>
                    <a:pt x="1137539" y="1150366"/>
                  </a:lnTo>
                  <a:lnTo>
                    <a:pt x="1175893" y="1124585"/>
                  </a:lnTo>
                  <a:lnTo>
                    <a:pt x="1211961" y="1096772"/>
                  </a:lnTo>
                  <a:lnTo>
                    <a:pt x="1245997" y="1066800"/>
                  </a:lnTo>
                  <a:lnTo>
                    <a:pt x="1277747" y="1034923"/>
                  </a:lnTo>
                  <a:lnTo>
                    <a:pt x="1306957" y="1001268"/>
                  </a:lnTo>
                  <a:lnTo>
                    <a:pt x="1333627" y="965962"/>
                  </a:lnTo>
                  <a:lnTo>
                    <a:pt x="1357630" y="928877"/>
                  </a:lnTo>
                  <a:lnTo>
                    <a:pt x="1378711" y="890397"/>
                  </a:lnTo>
                  <a:lnTo>
                    <a:pt x="1397000" y="850519"/>
                  </a:lnTo>
                  <a:lnTo>
                    <a:pt x="1412240" y="809371"/>
                  </a:lnTo>
                  <a:lnTo>
                    <a:pt x="1424305" y="766952"/>
                  </a:lnTo>
                  <a:lnTo>
                    <a:pt x="1433068" y="723519"/>
                  </a:lnTo>
                  <a:lnTo>
                    <a:pt x="1438402" y="679069"/>
                  </a:lnTo>
                  <a:lnTo>
                    <a:pt x="1440180" y="633857"/>
                  </a:lnTo>
                  <a:lnTo>
                    <a:pt x="1438402" y="588645"/>
                  </a:lnTo>
                  <a:lnTo>
                    <a:pt x="1433068" y="544195"/>
                  </a:lnTo>
                  <a:lnTo>
                    <a:pt x="1424305" y="500761"/>
                  </a:lnTo>
                  <a:lnTo>
                    <a:pt x="1412240" y="458343"/>
                  </a:lnTo>
                  <a:lnTo>
                    <a:pt x="1397000" y="417195"/>
                  </a:lnTo>
                  <a:lnTo>
                    <a:pt x="1378711" y="377317"/>
                  </a:lnTo>
                  <a:lnTo>
                    <a:pt x="1357630" y="338836"/>
                  </a:lnTo>
                  <a:lnTo>
                    <a:pt x="1333627" y="301751"/>
                  </a:lnTo>
                  <a:lnTo>
                    <a:pt x="1306957" y="266446"/>
                  </a:lnTo>
                  <a:lnTo>
                    <a:pt x="1277747" y="232791"/>
                  </a:lnTo>
                  <a:lnTo>
                    <a:pt x="1245997" y="200914"/>
                  </a:lnTo>
                  <a:lnTo>
                    <a:pt x="1211961" y="170942"/>
                  </a:lnTo>
                  <a:lnTo>
                    <a:pt x="1175893" y="143128"/>
                  </a:lnTo>
                  <a:lnTo>
                    <a:pt x="1137539" y="117348"/>
                  </a:lnTo>
                  <a:lnTo>
                    <a:pt x="1097407" y="93852"/>
                  </a:lnTo>
                  <a:lnTo>
                    <a:pt x="1055370" y="72771"/>
                  </a:lnTo>
                  <a:lnTo>
                    <a:pt x="1011555" y="54101"/>
                  </a:lnTo>
                  <a:lnTo>
                    <a:pt x="966216" y="38100"/>
                  </a:lnTo>
                  <a:lnTo>
                    <a:pt x="919480" y="24638"/>
                  </a:lnTo>
                  <a:lnTo>
                    <a:pt x="871347" y="14097"/>
                  </a:lnTo>
                  <a:lnTo>
                    <a:pt x="821944" y="6350"/>
                  </a:lnTo>
                  <a:lnTo>
                    <a:pt x="771525" y="1650"/>
                  </a:lnTo>
                  <a:lnTo>
                    <a:pt x="720090" y="0"/>
                  </a:lnTo>
                  <a:close/>
                </a:path>
              </a:pathLst>
            </a:custGeom>
            <a:solidFill>
              <a:srgbClr val="D1E0D1"/>
            </a:solidFill>
          </p:spPr>
          <p:txBody>
            <a:bodyPr wrap="square" lIns="0" tIns="0" rIns="0" bIns="0" rtlCol="0"/>
            <a:lstStyle/>
            <a:p>
              <a:endParaRPr/>
            </a:p>
          </p:txBody>
        </p:sp>
        <p:sp>
          <p:nvSpPr>
            <p:cNvPr id="29" name="object 29"/>
            <p:cNvSpPr/>
            <p:nvPr/>
          </p:nvSpPr>
          <p:spPr>
            <a:xfrm>
              <a:off x="11652757" y="2742057"/>
              <a:ext cx="1440180" cy="1268095"/>
            </a:xfrm>
            <a:custGeom>
              <a:avLst/>
              <a:gdLst/>
              <a:ahLst/>
              <a:cxnLst/>
              <a:rect l="l" t="t" r="r" b="b"/>
              <a:pathLst>
                <a:path w="1440180" h="1268095">
                  <a:moveTo>
                    <a:pt x="720090" y="0"/>
                  </a:moveTo>
                  <a:lnTo>
                    <a:pt x="668655" y="1650"/>
                  </a:lnTo>
                  <a:lnTo>
                    <a:pt x="618236" y="6350"/>
                  </a:lnTo>
                  <a:lnTo>
                    <a:pt x="568960" y="14097"/>
                  </a:lnTo>
                  <a:lnTo>
                    <a:pt x="520826" y="24638"/>
                  </a:lnTo>
                  <a:lnTo>
                    <a:pt x="473964" y="38100"/>
                  </a:lnTo>
                  <a:lnTo>
                    <a:pt x="428625" y="54101"/>
                  </a:lnTo>
                  <a:lnTo>
                    <a:pt x="384937" y="72771"/>
                  </a:lnTo>
                  <a:lnTo>
                    <a:pt x="342900" y="93852"/>
                  </a:lnTo>
                  <a:lnTo>
                    <a:pt x="302641" y="117348"/>
                  </a:lnTo>
                  <a:lnTo>
                    <a:pt x="264414" y="143128"/>
                  </a:lnTo>
                  <a:lnTo>
                    <a:pt x="228219" y="170942"/>
                  </a:lnTo>
                  <a:lnTo>
                    <a:pt x="194310" y="200914"/>
                  </a:lnTo>
                  <a:lnTo>
                    <a:pt x="162560" y="232791"/>
                  </a:lnTo>
                  <a:lnTo>
                    <a:pt x="133350" y="266446"/>
                  </a:lnTo>
                  <a:lnTo>
                    <a:pt x="106680" y="301751"/>
                  </a:lnTo>
                  <a:lnTo>
                    <a:pt x="82676" y="338836"/>
                  </a:lnTo>
                  <a:lnTo>
                    <a:pt x="61468" y="377317"/>
                  </a:lnTo>
                  <a:lnTo>
                    <a:pt x="43180" y="417195"/>
                  </a:lnTo>
                  <a:lnTo>
                    <a:pt x="28067" y="458343"/>
                  </a:lnTo>
                  <a:lnTo>
                    <a:pt x="16001" y="500761"/>
                  </a:lnTo>
                  <a:lnTo>
                    <a:pt x="7239" y="544195"/>
                  </a:lnTo>
                  <a:lnTo>
                    <a:pt x="1905" y="588645"/>
                  </a:lnTo>
                  <a:lnTo>
                    <a:pt x="0" y="633857"/>
                  </a:lnTo>
                  <a:lnTo>
                    <a:pt x="1905" y="679069"/>
                  </a:lnTo>
                  <a:lnTo>
                    <a:pt x="7239" y="723519"/>
                  </a:lnTo>
                  <a:lnTo>
                    <a:pt x="16001" y="766952"/>
                  </a:lnTo>
                  <a:lnTo>
                    <a:pt x="28067" y="809371"/>
                  </a:lnTo>
                  <a:lnTo>
                    <a:pt x="43180" y="850519"/>
                  </a:lnTo>
                  <a:lnTo>
                    <a:pt x="61468" y="890397"/>
                  </a:lnTo>
                  <a:lnTo>
                    <a:pt x="82676" y="928877"/>
                  </a:lnTo>
                  <a:lnTo>
                    <a:pt x="106680" y="965962"/>
                  </a:lnTo>
                  <a:lnTo>
                    <a:pt x="133350" y="1001268"/>
                  </a:lnTo>
                  <a:lnTo>
                    <a:pt x="162560" y="1034923"/>
                  </a:lnTo>
                  <a:lnTo>
                    <a:pt x="194310" y="1066800"/>
                  </a:lnTo>
                  <a:lnTo>
                    <a:pt x="228219" y="1096772"/>
                  </a:lnTo>
                  <a:lnTo>
                    <a:pt x="264414" y="1124585"/>
                  </a:lnTo>
                  <a:lnTo>
                    <a:pt x="302641" y="1150366"/>
                  </a:lnTo>
                  <a:lnTo>
                    <a:pt x="342900" y="1173861"/>
                  </a:lnTo>
                  <a:lnTo>
                    <a:pt x="384937" y="1194943"/>
                  </a:lnTo>
                  <a:lnTo>
                    <a:pt x="428625" y="1213612"/>
                  </a:lnTo>
                  <a:lnTo>
                    <a:pt x="473964" y="1229741"/>
                  </a:lnTo>
                  <a:lnTo>
                    <a:pt x="520826" y="1243076"/>
                  </a:lnTo>
                  <a:lnTo>
                    <a:pt x="568960" y="1253617"/>
                  </a:lnTo>
                  <a:lnTo>
                    <a:pt x="618236" y="1261364"/>
                  </a:lnTo>
                  <a:lnTo>
                    <a:pt x="668655" y="1266063"/>
                  </a:lnTo>
                  <a:lnTo>
                    <a:pt x="720090" y="1267714"/>
                  </a:lnTo>
                  <a:lnTo>
                    <a:pt x="771525" y="1266063"/>
                  </a:lnTo>
                  <a:lnTo>
                    <a:pt x="821944" y="1261364"/>
                  </a:lnTo>
                  <a:lnTo>
                    <a:pt x="871347" y="1253617"/>
                  </a:lnTo>
                  <a:lnTo>
                    <a:pt x="919480" y="1243076"/>
                  </a:lnTo>
                  <a:lnTo>
                    <a:pt x="966216" y="1229741"/>
                  </a:lnTo>
                  <a:lnTo>
                    <a:pt x="1011555" y="1213612"/>
                  </a:lnTo>
                  <a:lnTo>
                    <a:pt x="1055370" y="1194943"/>
                  </a:lnTo>
                  <a:lnTo>
                    <a:pt x="1097407" y="1173861"/>
                  </a:lnTo>
                  <a:lnTo>
                    <a:pt x="1137539" y="1150366"/>
                  </a:lnTo>
                  <a:lnTo>
                    <a:pt x="1175893" y="1124585"/>
                  </a:lnTo>
                  <a:lnTo>
                    <a:pt x="1211961" y="1096772"/>
                  </a:lnTo>
                  <a:lnTo>
                    <a:pt x="1245997" y="1066800"/>
                  </a:lnTo>
                  <a:lnTo>
                    <a:pt x="1277620" y="1034923"/>
                  </a:lnTo>
                  <a:lnTo>
                    <a:pt x="1306957" y="1001268"/>
                  </a:lnTo>
                  <a:lnTo>
                    <a:pt x="1333627" y="965962"/>
                  </a:lnTo>
                  <a:lnTo>
                    <a:pt x="1357630" y="928877"/>
                  </a:lnTo>
                  <a:lnTo>
                    <a:pt x="1378711" y="890397"/>
                  </a:lnTo>
                  <a:lnTo>
                    <a:pt x="1397000" y="850519"/>
                  </a:lnTo>
                  <a:lnTo>
                    <a:pt x="1412240" y="809371"/>
                  </a:lnTo>
                  <a:lnTo>
                    <a:pt x="1424305" y="766952"/>
                  </a:lnTo>
                  <a:lnTo>
                    <a:pt x="1433068" y="723519"/>
                  </a:lnTo>
                  <a:lnTo>
                    <a:pt x="1438402" y="679069"/>
                  </a:lnTo>
                  <a:lnTo>
                    <a:pt x="1440180" y="633857"/>
                  </a:lnTo>
                  <a:lnTo>
                    <a:pt x="1438402" y="588645"/>
                  </a:lnTo>
                  <a:lnTo>
                    <a:pt x="1433068" y="544195"/>
                  </a:lnTo>
                  <a:lnTo>
                    <a:pt x="1424305" y="500761"/>
                  </a:lnTo>
                  <a:lnTo>
                    <a:pt x="1412240" y="458343"/>
                  </a:lnTo>
                  <a:lnTo>
                    <a:pt x="1397000" y="417195"/>
                  </a:lnTo>
                  <a:lnTo>
                    <a:pt x="1378711" y="377317"/>
                  </a:lnTo>
                  <a:lnTo>
                    <a:pt x="1357630" y="338836"/>
                  </a:lnTo>
                  <a:lnTo>
                    <a:pt x="1333627" y="301751"/>
                  </a:lnTo>
                  <a:lnTo>
                    <a:pt x="1306957" y="266446"/>
                  </a:lnTo>
                  <a:lnTo>
                    <a:pt x="1277620" y="232791"/>
                  </a:lnTo>
                  <a:lnTo>
                    <a:pt x="1245997" y="200914"/>
                  </a:lnTo>
                  <a:lnTo>
                    <a:pt x="1211961" y="170942"/>
                  </a:lnTo>
                  <a:lnTo>
                    <a:pt x="1175893" y="143128"/>
                  </a:lnTo>
                  <a:lnTo>
                    <a:pt x="1137539" y="117348"/>
                  </a:lnTo>
                  <a:lnTo>
                    <a:pt x="1097407" y="93852"/>
                  </a:lnTo>
                  <a:lnTo>
                    <a:pt x="1055370" y="72771"/>
                  </a:lnTo>
                  <a:lnTo>
                    <a:pt x="1011555" y="54101"/>
                  </a:lnTo>
                  <a:lnTo>
                    <a:pt x="966216" y="38100"/>
                  </a:lnTo>
                  <a:lnTo>
                    <a:pt x="919480" y="24638"/>
                  </a:lnTo>
                  <a:lnTo>
                    <a:pt x="871347" y="14097"/>
                  </a:lnTo>
                  <a:lnTo>
                    <a:pt x="821944" y="6350"/>
                  </a:lnTo>
                  <a:lnTo>
                    <a:pt x="771525" y="1650"/>
                  </a:lnTo>
                  <a:lnTo>
                    <a:pt x="720090" y="0"/>
                  </a:lnTo>
                  <a:close/>
                </a:path>
              </a:pathLst>
            </a:custGeom>
            <a:ln w="28575">
              <a:solidFill>
                <a:srgbClr val="397C5A"/>
              </a:solidFill>
            </a:ln>
          </p:spPr>
          <p:txBody>
            <a:bodyPr wrap="square" lIns="0" tIns="0" rIns="0" bIns="0" rtlCol="0"/>
            <a:lstStyle/>
            <a:p>
              <a:endParaRPr/>
            </a:p>
          </p:txBody>
        </p:sp>
      </p:grpSp>
      <p:sp>
        <p:nvSpPr>
          <p:cNvPr id="30" name="object 30"/>
          <p:cNvSpPr txBox="1"/>
          <p:nvPr/>
        </p:nvSpPr>
        <p:spPr>
          <a:xfrm>
            <a:off x="12411202" y="8988653"/>
            <a:ext cx="2357755" cy="837565"/>
          </a:xfrm>
          <a:prstGeom prst="rect">
            <a:avLst/>
          </a:prstGeom>
        </p:spPr>
        <p:txBody>
          <a:bodyPr vert="horz" wrap="square" lIns="0" tIns="5715" rIns="0" bIns="0" rtlCol="0">
            <a:spAutoFit/>
          </a:bodyPr>
          <a:lstStyle/>
          <a:p>
            <a:pPr marL="152400" marR="279400" indent="-140335">
              <a:lnSpc>
                <a:spcPct val="103099"/>
              </a:lnSpc>
              <a:spcBef>
                <a:spcPts val="45"/>
              </a:spcBef>
              <a:buFont typeface="Arial"/>
              <a:buChar char="•"/>
              <a:tabLst>
                <a:tab pos="152400" algn="l"/>
              </a:tabLst>
            </a:pPr>
            <a:r>
              <a:rPr sz="1300" dirty="0">
                <a:latin typeface="Trebuchet MS"/>
                <a:cs typeface="Trebuchet MS"/>
              </a:rPr>
              <a:t>Formación</a:t>
            </a:r>
            <a:r>
              <a:rPr sz="1300" spc="-5" dirty="0">
                <a:latin typeface="Trebuchet MS"/>
                <a:cs typeface="Trebuchet MS"/>
              </a:rPr>
              <a:t> </a:t>
            </a:r>
            <a:r>
              <a:rPr sz="1300" dirty="0">
                <a:latin typeface="Trebuchet MS"/>
                <a:cs typeface="Trebuchet MS"/>
              </a:rPr>
              <a:t>en la</a:t>
            </a:r>
            <a:r>
              <a:rPr sz="1300" spc="15" dirty="0">
                <a:latin typeface="Trebuchet MS"/>
                <a:cs typeface="Trebuchet MS"/>
              </a:rPr>
              <a:t> </a:t>
            </a:r>
            <a:r>
              <a:rPr sz="1300" spc="-10" dirty="0">
                <a:latin typeface="Trebuchet MS"/>
                <a:cs typeface="Trebuchet MS"/>
              </a:rPr>
              <a:t>industria cultural</a:t>
            </a:r>
            <a:endParaRPr sz="1300">
              <a:latin typeface="Trebuchet MS"/>
              <a:cs typeface="Trebuchet MS"/>
            </a:endParaRPr>
          </a:p>
          <a:p>
            <a:pPr marL="152400" indent="-139700">
              <a:lnSpc>
                <a:spcPct val="100000"/>
              </a:lnSpc>
              <a:spcBef>
                <a:spcPts val="110"/>
              </a:spcBef>
              <a:buFont typeface="Arial"/>
              <a:buChar char="•"/>
              <a:tabLst>
                <a:tab pos="152400" algn="l"/>
              </a:tabLst>
            </a:pPr>
            <a:r>
              <a:rPr sz="1300" dirty="0">
                <a:latin typeface="Trebuchet MS"/>
                <a:cs typeface="Trebuchet MS"/>
              </a:rPr>
              <a:t>Entrega</a:t>
            </a:r>
            <a:r>
              <a:rPr sz="1300" spc="135" dirty="0">
                <a:latin typeface="Trebuchet MS"/>
                <a:cs typeface="Trebuchet MS"/>
              </a:rPr>
              <a:t> </a:t>
            </a:r>
            <a:r>
              <a:rPr sz="1300" dirty="0">
                <a:latin typeface="Trebuchet MS"/>
                <a:cs typeface="Trebuchet MS"/>
              </a:rPr>
              <a:t>de</a:t>
            </a:r>
            <a:r>
              <a:rPr sz="1300" spc="70" dirty="0">
                <a:latin typeface="Trebuchet MS"/>
                <a:cs typeface="Trebuchet MS"/>
              </a:rPr>
              <a:t> </a:t>
            </a:r>
            <a:r>
              <a:rPr sz="1300" spc="-10" dirty="0">
                <a:latin typeface="Trebuchet MS"/>
                <a:cs typeface="Trebuchet MS"/>
              </a:rPr>
              <a:t>estímulos</a:t>
            </a:r>
            <a:endParaRPr sz="1300">
              <a:latin typeface="Trebuchet MS"/>
              <a:cs typeface="Trebuchet MS"/>
            </a:endParaRPr>
          </a:p>
          <a:p>
            <a:pPr marL="152400" indent="-139700">
              <a:lnSpc>
                <a:spcPct val="100000"/>
              </a:lnSpc>
              <a:buFont typeface="Arial"/>
              <a:buChar char="•"/>
              <a:tabLst>
                <a:tab pos="152400" algn="l"/>
              </a:tabLst>
            </a:pPr>
            <a:r>
              <a:rPr sz="1300" dirty="0">
                <a:latin typeface="Trebuchet MS"/>
                <a:cs typeface="Trebuchet MS"/>
              </a:rPr>
              <a:t>Creación</a:t>
            </a:r>
            <a:r>
              <a:rPr sz="1300" spc="55" dirty="0">
                <a:latin typeface="Trebuchet MS"/>
                <a:cs typeface="Trebuchet MS"/>
              </a:rPr>
              <a:t> </a:t>
            </a:r>
            <a:r>
              <a:rPr sz="1300" dirty="0">
                <a:latin typeface="Trebuchet MS"/>
                <a:cs typeface="Trebuchet MS"/>
              </a:rPr>
              <a:t>de</a:t>
            </a:r>
            <a:r>
              <a:rPr sz="1300" spc="30" dirty="0">
                <a:latin typeface="Trebuchet MS"/>
                <a:cs typeface="Trebuchet MS"/>
              </a:rPr>
              <a:t> </a:t>
            </a:r>
            <a:r>
              <a:rPr sz="1300" dirty="0">
                <a:latin typeface="Trebuchet MS"/>
                <a:cs typeface="Trebuchet MS"/>
              </a:rPr>
              <a:t>bolsa</a:t>
            </a:r>
            <a:r>
              <a:rPr sz="1300" spc="55" dirty="0">
                <a:latin typeface="Trebuchet MS"/>
                <a:cs typeface="Trebuchet MS"/>
              </a:rPr>
              <a:t> </a:t>
            </a:r>
            <a:r>
              <a:rPr sz="1300" dirty="0">
                <a:latin typeface="Trebuchet MS"/>
                <a:cs typeface="Trebuchet MS"/>
              </a:rPr>
              <a:t>de</a:t>
            </a:r>
            <a:r>
              <a:rPr sz="1300" spc="30" dirty="0">
                <a:latin typeface="Trebuchet MS"/>
                <a:cs typeface="Trebuchet MS"/>
              </a:rPr>
              <a:t> </a:t>
            </a:r>
            <a:r>
              <a:rPr sz="1300" spc="-10" dirty="0">
                <a:latin typeface="Trebuchet MS"/>
                <a:cs typeface="Trebuchet MS"/>
              </a:rPr>
              <a:t>empleo</a:t>
            </a:r>
            <a:endParaRPr sz="1300">
              <a:latin typeface="Trebuchet MS"/>
              <a:cs typeface="Trebuchet MS"/>
            </a:endParaRPr>
          </a:p>
        </p:txBody>
      </p:sp>
      <p:pic>
        <p:nvPicPr>
          <p:cNvPr id="31" name="object 31"/>
          <p:cNvPicPr/>
          <p:nvPr/>
        </p:nvPicPr>
        <p:blipFill>
          <a:blip r:embed="rId5" cstate="print"/>
          <a:stretch>
            <a:fillRect/>
          </a:stretch>
        </p:blipFill>
        <p:spPr>
          <a:xfrm>
            <a:off x="14956536" y="9317735"/>
            <a:ext cx="3331463" cy="786384"/>
          </a:xfrm>
          <a:prstGeom prst="rect">
            <a:avLst/>
          </a:prstGeom>
        </p:spPr>
      </p:pic>
      <p:sp>
        <p:nvSpPr>
          <p:cNvPr id="32" name="object 32"/>
          <p:cNvSpPr txBox="1"/>
          <p:nvPr/>
        </p:nvSpPr>
        <p:spPr>
          <a:xfrm>
            <a:off x="1238199" y="4016755"/>
            <a:ext cx="1249680" cy="509905"/>
          </a:xfrm>
          <a:prstGeom prst="rect">
            <a:avLst/>
          </a:prstGeom>
        </p:spPr>
        <p:txBody>
          <a:bodyPr vert="horz" wrap="square" lIns="0" tIns="12065" rIns="0" bIns="0" rtlCol="0">
            <a:spAutoFit/>
          </a:bodyPr>
          <a:lstStyle/>
          <a:p>
            <a:pPr marL="12700">
              <a:lnSpc>
                <a:spcPts val="1910"/>
              </a:lnSpc>
              <a:spcBef>
                <a:spcPts val="95"/>
              </a:spcBef>
            </a:pPr>
            <a:r>
              <a:rPr sz="1600" b="1" spc="-10" dirty="0">
                <a:solidFill>
                  <a:srgbClr val="FFFFFF"/>
                </a:solidFill>
                <a:latin typeface="Arial"/>
                <a:cs typeface="Arial"/>
              </a:rPr>
              <a:t>SISTEMA</a:t>
            </a:r>
            <a:r>
              <a:rPr sz="1600" b="1" spc="-90" dirty="0">
                <a:solidFill>
                  <a:srgbClr val="FFFFFF"/>
                </a:solidFill>
                <a:latin typeface="Arial"/>
                <a:cs typeface="Arial"/>
              </a:rPr>
              <a:t> </a:t>
            </a:r>
            <a:r>
              <a:rPr sz="1600" b="1" spc="-25" dirty="0">
                <a:solidFill>
                  <a:srgbClr val="FFFFFF"/>
                </a:solidFill>
                <a:latin typeface="Arial"/>
                <a:cs typeface="Arial"/>
              </a:rPr>
              <a:t>DE</a:t>
            </a:r>
            <a:endParaRPr sz="1600">
              <a:latin typeface="Arial"/>
              <a:cs typeface="Arial"/>
            </a:endParaRPr>
          </a:p>
          <a:p>
            <a:pPr marL="76200">
              <a:lnSpc>
                <a:spcPts val="1910"/>
              </a:lnSpc>
            </a:pPr>
            <a:r>
              <a:rPr sz="1600" b="1" spc="-10" dirty="0">
                <a:solidFill>
                  <a:srgbClr val="FFFFFF"/>
                </a:solidFill>
                <a:latin typeface="Arial"/>
                <a:cs typeface="Arial"/>
              </a:rPr>
              <a:t>Información</a:t>
            </a:r>
            <a:endParaRPr sz="1600">
              <a:latin typeface="Arial"/>
              <a:cs typeface="Arial"/>
            </a:endParaRPr>
          </a:p>
        </p:txBody>
      </p:sp>
      <p:sp>
        <p:nvSpPr>
          <p:cNvPr id="33" name="object 33"/>
          <p:cNvSpPr txBox="1"/>
          <p:nvPr/>
        </p:nvSpPr>
        <p:spPr>
          <a:xfrm>
            <a:off x="12631673" y="8168767"/>
            <a:ext cx="2011045" cy="513080"/>
          </a:xfrm>
          <a:prstGeom prst="rect">
            <a:avLst/>
          </a:prstGeom>
        </p:spPr>
        <p:txBody>
          <a:bodyPr vert="horz" wrap="square" lIns="0" tIns="12065" rIns="0" bIns="0" rtlCol="0">
            <a:spAutoFit/>
          </a:bodyPr>
          <a:lstStyle/>
          <a:p>
            <a:pPr algn="ctr">
              <a:lnSpc>
                <a:spcPct val="100000"/>
              </a:lnSpc>
              <a:spcBef>
                <a:spcPts val="95"/>
              </a:spcBef>
            </a:pPr>
            <a:r>
              <a:rPr sz="1600" b="1" spc="-10" dirty="0">
                <a:solidFill>
                  <a:srgbClr val="FFFFFF"/>
                </a:solidFill>
                <a:latin typeface="Arial"/>
                <a:cs typeface="Arial"/>
              </a:rPr>
              <a:t>EMPRENDIMIENTOS</a:t>
            </a:r>
            <a:endParaRPr sz="1600">
              <a:latin typeface="Arial"/>
              <a:cs typeface="Arial"/>
            </a:endParaRPr>
          </a:p>
          <a:p>
            <a:pPr marR="16510" algn="ctr">
              <a:lnSpc>
                <a:spcPct val="100000"/>
              </a:lnSpc>
            </a:pPr>
            <a:r>
              <a:rPr sz="1600" b="1" spc="-10" dirty="0">
                <a:solidFill>
                  <a:srgbClr val="FFFFFF"/>
                </a:solidFill>
                <a:latin typeface="Arial"/>
                <a:cs typeface="Arial"/>
              </a:rPr>
              <a:t>CULTURALES</a:t>
            </a:r>
            <a:endParaRPr sz="1600">
              <a:latin typeface="Arial"/>
              <a:cs typeface="Arial"/>
            </a:endParaRPr>
          </a:p>
        </p:txBody>
      </p:sp>
      <p:sp>
        <p:nvSpPr>
          <p:cNvPr id="34" name="object 34"/>
          <p:cNvSpPr txBox="1"/>
          <p:nvPr/>
        </p:nvSpPr>
        <p:spPr>
          <a:xfrm>
            <a:off x="4252721" y="4042410"/>
            <a:ext cx="2153285" cy="509905"/>
          </a:xfrm>
          <a:prstGeom prst="rect">
            <a:avLst/>
          </a:prstGeom>
        </p:spPr>
        <p:txBody>
          <a:bodyPr vert="horz" wrap="square" lIns="0" tIns="22225" rIns="0" bIns="0" rtlCol="0">
            <a:spAutoFit/>
          </a:bodyPr>
          <a:lstStyle/>
          <a:p>
            <a:pPr marL="408305" marR="5080" indent="-396240">
              <a:lnSpc>
                <a:spcPts val="1900"/>
              </a:lnSpc>
              <a:spcBef>
                <a:spcPts val="175"/>
              </a:spcBef>
            </a:pPr>
            <a:r>
              <a:rPr sz="1600" b="1" spc="-20" dirty="0">
                <a:solidFill>
                  <a:srgbClr val="FFFFFF"/>
                </a:solidFill>
                <a:latin typeface="Arial"/>
                <a:cs typeface="Arial"/>
              </a:rPr>
              <a:t>INFRAESTRUCTURAS </a:t>
            </a:r>
            <a:r>
              <a:rPr sz="1600" b="1" spc="-10" dirty="0">
                <a:solidFill>
                  <a:srgbClr val="FFFFFF"/>
                </a:solidFill>
                <a:latin typeface="Arial"/>
                <a:cs typeface="Arial"/>
              </a:rPr>
              <a:t>CULTURALES</a:t>
            </a:r>
            <a:endParaRPr sz="1600">
              <a:latin typeface="Arial"/>
              <a:cs typeface="Arial"/>
            </a:endParaRPr>
          </a:p>
        </p:txBody>
      </p:sp>
      <p:sp>
        <p:nvSpPr>
          <p:cNvPr id="35" name="object 35"/>
          <p:cNvSpPr txBox="1"/>
          <p:nvPr/>
        </p:nvSpPr>
        <p:spPr>
          <a:xfrm>
            <a:off x="4574540" y="4516882"/>
            <a:ext cx="1510030" cy="269240"/>
          </a:xfrm>
          <a:prstGeom prst="rect">
            <a:avLst/>
          </a:prstGeom>
        </p:spPr>
        <p:txBody>
          <a:bodyPr vert="horz" wrap="square" lIns="0" tIns="12065" rIns="0" bIns="0" rtlCol="0">
            <a:spAutoFit/>
          </a:bodyPr>
          <a:lstStyle/>
          <a:p>
            <a:pPr marL="12700">
              <a:lnSpc>
                <a:spcPct val="100000"/>
              </a:lnSpc>
              <a:spcBef>
                <a:spcPts val="95"/>
              </a:spcBef>
            </a:pPr>
            <a:r>
              <a:rPr sz="1600" b="1" spc="-20" dirty="0">
                <a:solidFill>
                  <a:srgbClr val="FFFFFF"/>
                </a:solidFill>
                <a:latin typeface="Arial"/>
                <a:cs typeface="Arial"/>
              </a:rPr>
              <a:t>INTERVENIDAS</a:t>
            </a:r>
            <a:endParaRPr sz="1600">
              <a:latin typeface="Arial"/>
              <a:cs typeface="Arial"/>
            </a:endParaRPr>
          </a:p>
        </p:txBody>
      </p:sp>
      <p:sp>
        <p:nvSpPr>
          <p:cNvPr id="36" name="object 36"/>
          <p:cNvSpPr txBox="1"/>
          <p:nvPr/>
        </p:nvSpPr>
        <p:spPr>
          <a:xfrm>
            <a:off x="5466969" y="7879206"/>
            <a:ext cx="2645410" cy="26924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FFFFFF"/>
                </a:solidFill>
                <a:latin typeface="Arial"/>
                <a:cs typeface="Arial"/>
              </a:rPr>
              <a:t>PROFESIONALIZACIÓN</a:t>
            </a:r>
            <a:r>
              <a:rPr sz="1600" b="1" spc="-60" dirty="0">
                <a:solidFill>
                  <a:srgbClr val="FFFFFF"/>
                </a:solidFill>
                <a:latin typeface="Arial"/>
                <a:cs typeface="Arial"/>
              </a:rPr>
              <a:t> </a:t>
            </a:r>
            <a:r>
              <a:rPr sz="1600" b="1" spc="-25" dirty="0">
                <a:solidFill>
                  <a:srgbClr val="FFFFFF"/>
                </a:solidFill>
                <a:latin typeface="Arial"/>
                <a:cs typeface="Arial"/>
              </a:rPr>
              <a:t>DE</a:t>
            </a:r>
            <a:endParaRPr sz="1600">
              <a:latin typeface="Arial"/>
              <a:cs typeface="Arial"/>
            </a:endParaRPr>
          </a:p>
        </p:txBody>
      </p:sp>
      <p:sp>
        <p:nvSpPr>
          <p:cNvPr id="37" name="object 37"/>
          <p:cNvSpPr txBox="1"/>
          <p:nvPr/>
        </p:nvSpPr>
        <p:spPr>
          <a:xfrm>
            <a:off x="7415021" y="4063746"/>
            <a:ext cx="2787015" cy="509905"/>
          </a:xfrm>
          <a:prstGeom prst="rect">
            <a:avLst/>
          </a:prstGeom>
        </p:spPr>
        <p:txBody>
          <a:bodyPr vert="horz" wrap="square" lIns="0" tIns="22225" rIns="0" bIns="0" rtlCol="0">
            <a:spAutoFit/>
          </a:bodyPr>
          <a:lstStyle/>
          <a:p>
            <a:pPr marL="12700" marR="5080" indent="30480">
              <a:lnSpc>
                <a:spcPts val="1900"/>
              </a:lnSpc>
              <a:spcBef>
                <a:spcPts val="175"/>
              </a:spcBef>
            </a:pPr>
            <a:r>
              <a:rPr sz="1600" b="1" spc="-40" dirty="0">
                <a:solidFill>
                  <a:srgbClr val="FFFFFF"/>
                </a:solidFill>
                <a:latin typeface="Arial"/>
                <a:cs typeface="Arial"/>
              </a:rPr>
              <a:t>DOTACIONES</a:t>
            </a:r>
            <a:r>
              <a:rPr sz="1600" b="1" spc="-55" dirty="0">
                <a:solidFill>
                  <a:srgbClr val="FFFFFF"/>
                </a:solidFill>
                <a:latin typeface="Arial"/>
                <a:cs typeface="Arial"/>
              </a:rPr>
              <a:t> </a:t>
            </a:r>
            <a:r>
              <a:rPr sz="1600" b="1" dirty="0">
                <a:solidFill>
                  <a:srgbClr val="FFFFFF"/>
                </a:solidFill>
                <a:latin typeface="Arial"/>
                <a:cs typeface="Arial"/>
              </a:rPr>
              <a:t>A</a:t>
            </a:r>
            <a:r>
              <a:rPr sz="1600" b="1" spc="-85" dirty="0">
                <a:solidFill>
                  <a:srgbClr val="FFFFFF"/>
                </a:solidFill>
                <a:latin typeface="Arial"/>
                <a:cs typeface="Arial"/>
              </a:rPr>
              <a:t> </a:t>
            </a:r>
            <a:r>
              <a:rPr sz="1600" b="1" dirty="0">
                <a:solidFill>
                  <a:srgbClr val="FFFFFF"/>
                </a:solidFill>
                <a:latin typeface="Arial"/>
                <a:cs typeface="Arial"/>
              </a:rPr>
              <a:t>LAS</a:t>
            </a:r>
            <a:r>
              <a:rPr sz="1600" b="1" spc="15" dirty="0">
                <a:solidFill>
                  <a:srgbClr val="FFFFFF"/>
                </a:solidFill>
                <a:latin typeface="Arial"/>
                <a:cs typeface="Arial"/>
              </a:rPr>
              <a:t> </a:t>
            </a:r>
            <a:r>
              <a:rPr sz="1600" b="1" spc="-20" dirty="0">
                <a:solidFill>
                  <a:srgbClr val="FFFFFF"/>
                </a:solidFill>
                <a:latin typeface="Arial"/>
                <a:cs typeface="Arial"/>
              </a:rPr>
              <a:t>ÁREAS ARTÍSTICAS</a:t>
            </a:r>
            <a:r>
              <a:rPr sz="1600" b="1" spc="-25" dirty="0">
                <a:solidFill>
                  <a:srgbClr val="FFFFFF"/>
                </a:solidFill>
                <a:latin typeface="Arial"/>
                <a:cs typeface="Arial"/>
              </a:rPr>
              <a:t> </a:t>
            </a:r>
            <a:r>
              <a:rPr sz="1600" b="1" dirty="0">
                <a:solidFill>
                  <a:srgbClr val="FFFFFF"/>
                </a:solidFill>
                <a:latin typeface="Arial"/>
                <a:cs typeface="Arial"/>
              </a:rPr>
              <a:t>Y</a:t>
            </a:r>
            <a:r>
              <a:rPr sz="1600" b="1" spc="-75" dirty="0">
                <a:solidFill>
                  <a:srgbClr val="FFFFFF"/>
                </a:solidFill>
                <a:latin typeface="Arial"/>
                <a:cs typeface="Arial"/>
              </a:rPr>
              <a:t> </a:t>
            </a:r>
            <a:r>
              <a:rPr sz="1600" b="1" spc="-40" dirty="0">
                <a:solidFill>
                  <a:srgbClr val="FFFFFF"/>
                </a:solidFill>
                <a:latin typeface="Arial"/>
                <a:cs typeface="Arial"/>
              </a:rPr>
              <a:t>CULTURALES</a:t>
            </a:r>
            <a:endParaRPr sz="1600">
              <a:latin typeface="Arial"/>
              <a:cs typeface="Arial"/>
            </a:endParaRPr>
          </a:p>
        </p:txBody>
      </p:sp>
      <p:sp>
        <p:nvSpPr>
          <p:cNvPr id="38" name="object 38"/>
          <p:cNvSpPr txBox="1"/>
          <p:nvPr/>
        </p:nvSpPr>
        <p:spPr>
          <a:xfrm>
            <a:off x="8933180" y="8108950"/>
            <a:ext cx="2564765" cy="509905"/>
          </a:xfrm>
          <a:prstGeom prst="rect">
            <a:avLst/>
          </a:prstGeom>
        </p:spPr>
        <p:txBody>
          <a:bodyPr vert="horz" wrap="square" lIns="0" tIns="22225" rIns="0" bIns="0" rtlCol="0">
            <a:spAutoFit/>
          </a:bodyPr>
          <a:lstStyle/>
          <a:p>
            <a:pPr marL="749935" marR="5080" indent="-737870">
              <a:lnSpc>
                <a:spcPts val="1900"/>
              </a:lnSpc>
              <a:spcBef>
                <a:spcPts val="175"/>
              </a:spcBef>
            </a:pPr>
            <a:r>
              <a:rPr sz="1600" b="1" spc="-10" dirty="0">
                <a:solidFill>
                  <a:srgbClr val="FFFFFF"/>
                </a:solidFill>
                <a:latin typeface="Arial"/>
                <a:cs typeface="Arial"/>
              </a:rPr>
              <a:t>FORMACIÓN</a:t>
            </a:r>
            <a:r>
              <a:rPr sz="1600" b="1" spc="-45" dirty="0">
                <a:solidFill>
                  <a:srgbClr val="FFFFFF"/>
                </a:solidFill>
                <a:latin typeface="Arial"/>
                <a:cs typeface="Arial"/>
              </a:rPr>
              <a:t> </a:t>
            </a:r>
            <a:r>
              <a:rPr sz="1600" b="1" spc="-20" dirty="0">
                <a:solidFill>
                  <a:srgbClr val="FFFFFF"/>
                </a:solidFill>
                <a:latin typeface="Arial"/>
                <a:cs typeface="Arial"/>
              </a:rPr>
              <a:t>ARTÍSTICA</a:t>
            </a:r>
            <a:r>
              <a:rPr sz="1600" b="1" spc="-120" dirty="0">
                <a:solidFill>
                  <a:srgbClr val="FFFFFF"/>
                </a:solidFill>
                <a:latin typeface="Arial"/>
                <a:cs typeface="Arial"/>
              </a:rPr>
              <a:t> </a:t>
            </a:r>
            <a:r>
              <a:rPr sz="1600" b="1" spc="-50" dirty="0">
                <a:solidFill>
                  <a:srgbClr val="FFFFFF"/>
                </a:solidFill>
                <a:latin typeface="Arial"/>
                <a:cs typeface="Arial"/>
              </a:rPr>
              <a:t>Y </a:t>
            </a:r>
            <a:r>
              <a:rPr sz="1600" b="1" spc="-10" dirty="0">
                <a:solidFill>
                  <a:srgbClr val="FFFFFF"/>
                </a:solidFill>
                <a:latin typeface="Arial"/>
                <a:cs typeface="Arial"/>
              </a:rPr>
              <a:t>CULTURAL</a:t>
            </a:r>
            <a:endParaRPr sz="1600">
              <a:latin typeface="Arial"/>
              <a:cs typeface="Arial"/>
            </a:endParaRPr>
          </a:p>
        </p:txBody>
      </p:sp>
      <p:sp>
        <p:nvSpPr>
          <p:cNvPr id="39" name="object 39"/>
          <p:cNvSpPr txBox="1"/>
          <p:nvPr/>
        </p:nvSpPr>
        <p:spPr>
          <a:xfrm>
            <a:off x="14980158" y="4059428"/>
            <a:ext cx="1651635" cy="513080"/>
          </a:xfrm>
          <a:prstGeom prst="rect">
            <a:avLst/>
          </a:prstGeom>
        </p:spPr>
        <p:txBody>
          <a:bodyPr vert="horz" wrap="square" lIns="0" tIns="12065" rIns="0" bIns="0" rtlCol="0">
            <a:spAutoFit/>
          </a:bodyPr>
          <a:lstStyle/>
          <a:p>
            <a:pPr algn="ctr">
              <a:lnSpc>
                <a:spcPct val="100000"/>
              </a:lnSpc>
              <a:spcBef>
                <a:spcPts val="95"/>
              </a:spcBef>
            </a:pPr>
            <a:r>
              <a:rPr sz="1600" b="1" spc="-35" dirty="0">
                <a:solidFill>
                  <a:srgbClr val="FFFFFF"/>
                </a:solidFill>
                <a:latin typeface="Arial"/>
                <a:cs typeface="Arial"/>
              </a:rPr>
              <a:t>PORTAFOLIO</a:t>
            </a:r>
            <a:r>
              <a:rPr sz="1600" b="1" spc="-30" dirty="0">
                <a:solidFill>
                  <a:srgbClr val="FFFFFF"/>
                </a:solidFill>
                <a:latin typeface="Arial"/>
                <a:cs typeface="Arial"/>
              </a:rPr>
              <a:t> </a:t>
            </a:r>
            <a:r>
              <a:rPr sz="1600" b="1" spc="-25" dirty="0">
                <a:solidFill>
                  <a:srgbClr val="FFFFFF"/>
                </a:solidFill>
                <a:latin typeface="Arial"/>
                <a:cs typeface="Arial"/>
              </a:rPr>
              <a:t>DE</a:t>
            </a:r>
            <a:endParaRPr sz="1600">
              <a:latin typeface="Arial"/>
              <a:cs typeface="Arial"/>
            </a:endParaRPr>
          </a:p>
          <a:p>
            <a:pPr marL="29209" algn="ctr">
              <a:lnSpc>
                <a:spcPct val="100000"/>
              </a:lnSpc>
            </a:pPr>
            <a:r>
              <a:rPr sz="1600" b="1" spc="-10" dirty="0">
                <a:solidFill>
                  <a:srgbClr val="FFFFFF"/>
                </a:solidFill>
                <a:latin typeface="Arial"/>
                <a:cs typeface="Arial"/>
              </a:rPr>
              <a:t>ESTÍMULOS</a:t>
            </a:r>
            <a:endParaRPr sz="1600">
              <a:latin typeface="Arial"/>
              <a:cs typeface="Arial"/>
            </a:endParaRPr>
          </a:p>
        </p:txBody>
      </p:sp>
      <p:sp>
        <p:nvSpPr>
          <p:cNvPr id="40" name="object 40"/>
          <p:cNvSpPr txBox="1"/>
          <p:nvPr/>
        </p:nvSpPr>
        <p:spPr>
          <a:xfrm>
            <a:off x="1470152" y="7998079"/>
            <a:ext cx="2573020" cy="513080"/>
          </a:xfrm>
          <a:prstGeom prst="rect">
            <a:avLst/>
          </a:prstGeom>
        </p:spPr>
        <p:txBody>
          <a:bodyPr vert="horz" wrap="square" lIns="0" tIns="12065" rIns="0" bIns="0" rtlCol="0">
            <a:spAutoFit/>
          </a:bodyPr>
          <a:lstStyle/>
          <a:p>
            <a:pPr marL="12700" marR="5080" indent="233045">
              <a:lnSpc>
                <a:spcPct val="100000"/>
              </a:lnSpc>
              <a:spcBef>
                <a:spcPts val="95"/>
              </a:spcBef>
            </a:pPr>
            <a:r>
              <a:rPr sz="1600" b="1" spc="-10" dirty="0">
                <a:solidFill>
                  <a:srgbClr val="FFFFFF"/>
                </a:solidFill>
                <a:latin typeface="Arial"/>
                <a:cs typeface="Arial"/>
              </a:rPr>
              <a:t>COFINANCIACIÓN</a:t>
            </a:r>
            <a:r>
              <a:rPr sz="1600" b="1" spc="-20" dirty="0">
                <a:solidFill>
                  <a:srgbClr val="FFFFFF"/>
                </a:solidFill>
                <a:latin typeface="Arial"/>
                <a:cs typeface="Arial"/>
              </a:rPr>
              <a:t> </a:t>
            </a:r>
            <a:r>
              <a:rPr sz="1600" b="1" spc="-25" dirty="0">
                <a:solidFill>
                  <a:srgbClr val="FFFFFF"/>
                </a:solidFill>
                <a:latin typeface="Arial"/>
                <a:cs typeface="Arial"/>
              </a:rPr>
              <a:t>DE </a:t>
            </a:r>
            <a:r>
              <a:rPr sz="1600" b="1" spc="-10" dirty="0">
                <a:solidFill>
                  <a:srgbClr val="FFFFFF"/>
                </a:solidFill>
                <a:latin typeface="Arial"/>
                <a:cs typeface="Arial"/>
              </a:rPr>
              <a:t>MONITORES</a:t>
            </a:r>
            <a:r>
              <a:rPr sz="1600" b="1" spc="-55" dirty="0">
                <a:solidFill>
                  <a:srgbClr val="FFFFFF"/>
                </a:solidFill>
                <a:latin typeface="Arial"/>
                <a:cs typeface="Arial"/>
              </a:rPr>
              <a:t> </a:t>
            </a:r>
            <a:r>
              <a:rPr sz="1600" b="1" dirty="0">
                <a:solidFill>
                  <a:srgbClr val="FFFFFF"/>
                </a:solidFill>
                <a:latin typeface="Arial"/>
                <a:cs typeface="Arial"/>
              </a:rPr>
              <a:t>DE</a:t>
            </a:r>
            <a:r>
              <a:rPr sz="1600" b="1" spc="-85" dirty="0">
                <a:solidFill>
                  <a:srgbClr val="FFFFFF"/>
                </a:solidFill>
                <a:latin typeface="Arial"/>
                <a:cs typeface="Arial"/>
              </a:rPr>
              <a:t> </a:t>
            </a:r>
            <a:r>
              <a:rPr sz="1600" b="1" spc="-45" dirty="0">
                <a:solidFill>
                  <a:srgbClr val="FFFFFF"/>
                </a:solidFill>
                <a:latin typeface="Arial"/>
                <a:cs typeface="Arial"/>
              </a:rPr>
              <a:t>CULTURA</a:t>
            </a:r>
            <a:endParaRPr sz="1600">
              <a:latin typeface="Arial"/>
              <a:cs typeface="Arial"/>
            </a:endParaRPr>
          </a:p>
        </p:txBody>
      </p:sp>
      <p:sp>
        <p:nvSpPr>
          <p:cNvPr id="41" name="object 41"/>
          <p:cNvSpPr txBox="1"/>
          <p:nvPr/>
        </p:nvSpPr>
        <p:spPr>
          <a:xfrm>
            <a:off x="11085703" y="4104843"/>
            <a:ext cx="2539365" cy="26924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FFFFFF"/>
                </a:solidFill>
                <a:latin typeface="Arial"/>
                <a:cs typeface="Arial"/>
              </a:rPr>
              <a:t>CIRCULACIÓN</a:t>
            </a:r>
            <a:r>
              <a:rPr sz="1600" b="1" spc="-160" dirty="0">
                <a:solidFill>
                  <a:srgbClr val="FFFFFF"/>
                </a:solidFill>
                <a:latin typeface="Arial"/>
                <a:cs typeface="Arial"/>
              </a:rPr>
              <a:t> </a:t>
            </a:r>
            <a:r>
              <a:rPr sz="1600" b="1" spc="-10" dirty="0">
                <a:solidFill>
                  <a:srgbClr val="FFFFFF"/>
                </a:solidFill>
                <a:latin typeface="Arial"/>
                <a:cs typeface="Arial"/>
              </a:rPr>
              <a:t>ARTÍSTICA</a:t>
            </a:r>
            <a:endParaRPr sz="1600">
              <a:latin typeface="Arial"/>
              <a:cs typeface="Arial"/>
            </a:endParaRPr>
          </a:p>
        </p:txBody>
      </p:sp>
      <p:sp>
        <p:nvSpPr>
          <p:cNvPr id="42" name="object 42"/>
          <p:cNvSpPr txBox="1"/>
          <p:nvPr/>
        </p:nvSpPr>
        <p:spPr>
          <a:xfrm>
            <a:off x="462787" y="5004053"/>
            <a:ext cx="2715260" cy="1302385"/>
          </a:xfrm>
          <a:prstGeom prst="rect">
            <a:avLst/>
          </a:prstGeom>
        </p:spPr>
        <p:txBody>
          <a:bodyPr vert="horz" wrap="square" lIns="0" tIns="13335" rIns="0" bIns="0" rtlCol="0">
            <a:spAutoFit/>
          </a:bodyPr>
          <a:lstStyle/>
          <a:p>
            <a:pPr marL="12700" marR="488950">
              <a:lnSpc>
                <a:spcPct val="100000"/>
              </a:lnSpc>
              <a:spcBef>
                <a:spcPts val="105"/>
              </a:spcBef>
            </a:pPr>
            <a:r>
              <a:rPr sz="1400" dirty="0">
                <a:latin typeface="Trebuchet MS"/>
                <a:cs typeface="Trebuchet MS"/>
              </a:rPr>
              <a:t>Da</a:t>
            </a:r>
            <a:r>
              <a:rPr sz="1400" spc="75" dirty="0">
                <a:latin typeface="Trebuchet MS"/>
                <a:cs typeface="Trebuchet MS"/>
              </a:rPr>
              <a:t> </a:t>
            </a:r>
            <a:r>
              <a:rPr sz="1400" dirty="0">
                <a:latin typeface="Trebuchet MS"/>
                <a:cs typeface="Trebuchet MS"/>
              </a:rPr>
              <a:t>cumplimiento</a:t>
            </a:r>
            <a:r>
              <a:rPr sz="1400" spc="10" dirty="0">
                <a:latin typeface="Trebuchet MS"/>
                <a:cs typeface="Trebuchet MS"/>
              </a:rPr>
              <a:t> </a:t>
            </a:r>
            <a:r>
              <a:rPr sz="1400" dirty="0">
                <a:latin typeface="Trebuchet MS"/>
                <a:cs typeface="Trebuchet MS"/>
              </a:rPr>
              <a:t>al</a:t>
            </a:r>
            <a:r>
              <a:rPr sz="1400" spc="-55" dirty="0">
                <a:latin typeface="Trebuchet MS"/>
                <a:cs typeface="Trebuchet MS"/>
              </a:rPr>
              <a:t> </a:t>
            </a:r>
            <a:r>
              <a:rPr sz="1400" spc="-20" dirty="0">
                <a:latin typeface="Trebuchet MS"/>
                <a:cs typeface="Trebuchet MS"/>
              </a:rPr>
              <a:t>Plan </a:t>
            </a:r>
            <a:r>
              <a:rPr sz="1400" spc="10" dirty="0">
                <a:latin typeface="Trebuchet MS"/>
                <a:cs typeface="Trebuchet MS"/>
              </a:rPr>
              <a:t>Departamental</a:t>
            </a:r>
            <a:r>
              <a:rPr sz="1400" spc="-10" dirty="0">
                <a:latin typeface="Trebuchet MS"/>
                <a:cs typeface="Trebuchet MS"/>
              </a:rPr>
              <a:t> </a:t>
            </a:r>
            <a:r>
              <a:rPr sz="1400" spc="10" dirty="0">
                <a:latin typeface="Trebuchet MS"/>
                <a:cs typeface="Trebuchet MS"/>
              </a:rPr>
              <a:t>de</a:t>
            </a:r>
            <a:r>
              <a:rPr sz="1400" spc="40" dirty="0">
                <a:latin typeface="Trebuchet MS"/>
                <a:cs typeface="Trebuchet MS"/>
              </a:rPr>
              <a:t> </a:t>
            </a:r>
            <a:r>
              <a:rPr sz="1400" spc="-10" dirty="0">
                <a:latin typeface="Trebuchet MS"/>
                <a:cs typeface="Trebuchet MS"/>
              </a:rPr>
              <a:t>Cultura.</a:t>
            </a:r>
            <a:endParaRPr sz="1400">
              <a:latin typeface="Trebuchet MS"/>
              <a:cs typeface="Trebuchet MS"/>
            </a:endParaRPr>
          </a:p>
          <a:p>
            <a:pPr marL="12700">
              <a:lnSpc>
                <a:spcPts val="1595"/>
              </a:lnSpc>
            </a:pPr>
            <a:r>
              <a:rPr sz="1400" spc="75" dirty="0">
                <a:latin typeface="Trebuchet MS"/>
                <a:cs typeface="Trebuchet MS"/>
              </a:rPr>
              <a:t>Es</a:t>
            </a:r>
            <a:r>
              <a:rPr sz="1400" spc="40" dirty="0">
                <a:latin typeface="Trebuchet MS"/>
                <a:cs typeface="Trebuchet MS"/>
              </a:rPr>
              <a:t> </a:t>
            </a:r>
            <a:r>
              <a:rPr sz="1400" dirty="0">
                <a:latin typeface="Trebuchet MS"/>
                <a:cs typeface="Trebuchet MS"/>
              </a:rPr>
              <a:t>la</a:t>
            </a:r>
            <a:r>
              <a:rPr sz="1400" spc="-25" dirty="0">
                <a:latin typeface="Trebuchet MS"/>
                <a:cs typeface="Trebuchet MS"/>
              </a:rPr>
              <a:t> </a:t>
            </a:r>
            <a:r>
              <a:rPr sz="1400" dirty="0">
                <a:latin typeface="Trebuchet MS"/>
                <a:cs typeface="Trebuchet MS"/>
              </a:rPr>
              <a:t>creación</a:t>
            </a:r>
            <a:r>
              <a:rPr sz="1400" spc="-30" dirty="0">
                <a:latin typeface="Trebuchet MS"/>
                <a:cs typeface="Trebuchet MS"/>
              </a:rPr>
              <a:t> </a:t>
            </a:r>
            <a:r>
              <a:rPr sz="1400" dirty="0">
                <a:latin typeface="Trebuchet MS"/>
                <a:cs typeface="Trebuchet MS"/>
              </a:rPr>
              <a:t>de</a:t>
            </a:r>
            <a:r>
              <a:rPr sz="1400" spc="-40" dirty="0">
                <a:latin typeface="Trebuchet MS"/>
                <a:cs typeface="Trebuchet MS"/>
              </a:rPr>
              <a:t> </a:t>
            </a:r>
            <a:r>
              <a:rPr sz="1400" dirty="0">
                <a:latin typeface="Trebuchet MS"/>
                <a:cs typeface="Trebuchet MS"/>
              </a:rPr>
              <a:t>un</a:t>
            </a:r>
            <a:r>
              <a:rPr sz="1400" spc="-30" dirty="0">
                <a:latin typeface="Trebuchet MS"/>
                <a:cs typeface="Trebuchet MS"/>
              </a:rPr>
              <a:t> </a:t>
            </a:r>
            <a:r>
              <a:rPr sz="1400" spc="-10" dirty="0">
                <a:solidFill>
                  <a:srgbClr val="397C5A"/>
                </a:solidFill>
                <a:latin typeface="Trebuchet MS"/>
                <a:cs typeface="Trebuchet MS"/>
              </a:rPr>
              <a:t>observatorio</a:t>
            </a:r>
            <a:endParaRPr sz="1400">
              <a:latin typeface="Trebuchet MS"/>
              <a:cs typeface="Trebuchet MS"/>
            </a:endParaRPr>
          </a:p>
          <a:p>
            <a:pPr marL="12700" marR="24130">
              <a:lnSpc>
                <a:spcPct val="100800"/>
              </a:lnSpc>
              <a:spcBef>
                <a:spcPts val="10"/>
              </a:spcBef>
            </a:pPr>
            <a:r>
              <a:rPr sz="1400" dirty="0">
                <a:solidFill>
                  <a:srgbClr val="397C5A"/>
                </a:solidFill>
                <a:latin typeface="Trebuchet MS"/>
                <a:cs typeface="Trebuchet MS"/>
              </a:rPr>
              <a:t>de</a:t>
            </a:r>
            <a:r>
              <a:rPr sz="1400" spc="145" dirty="0">
                <a:solidFill>
                  <a:srgbClr val="397C5A"/>
                </a:solidFill>
                <a:latin typeface="Trebuchet MS"/>
                <a:cs typeface="Trebuchet MS"/>
              </a:rPr>
              <a:t> </a:t>
            </a:r>
            <a:r>
              <a:rPr sz="1400" dirty="0">
                <a:solidFill>
                  <a:srgbClr val="397C5A"/>
                </a:solidFill>
                <a:latin typeface="Trebuchet MS"/>
                <a:cs typeface="Trebuchet MS"/>
              </a:rPr>
              <a:t>cultura</a:t>
            </a:r>
            <a:r>
              <a:rPr sz="1400" spc="100" dirty="0">
                <a:solidFill>
                  <a:srgbClr val="397C5A"/>
                </a:solidFill>
                <a:latin typeface="Trebuchet MS"/>
                <a:cs typeface="Trebuchet MS"/>
              </a:rPr>
              <a:t> </a:t>
            </a:r>
            <a:r>
              <a:rPr sz="1400" dirty="0">
                <a:latin typeface="Trebuchet MS"/>
                <a:cs typeface="Trebuchet MS"/>
              </a:rPr>
              <a:t>o</a:t>
            </a:r>
            <a:r>
              <a:rPr sz="1400" spc="160" dirty="0">
                <a:latin typeface="Trebuchet MS"/>
                <a:cs typeface="Trebuchet MS"/>
              </a:rPr>
              <a:t> </a:t>
            </a:r>
            <a:r>
              <a:rPr sz="1400" dirty="0">
                <a:latin typeface="Trebuchet MS"/>
                <a:cs typeface="Trebuchet MS"/>
              </a:rPr>
              <a:t>cuenta</a:t>
            </a:r>
            <a:r>
              <a:rPr sz="1400" spc="114" dirty="0">
                <a:latin typeface="Trebuchet MS"/>
                <a:cs typeface="Trebuchet MS"/>
              </a:rPr>
              <a:t> </a:t>
            </a:r>
            <a:r>
              <a:rPr sz="1400" dirty="0">
                <a:latin typeface="Trebuchet MS"/>
                <a:cs typeface="Trebuchet MS"/>
              </a:rPr>
              <a:t>satélite</a:t>
            </a:r>
            <a:r>
              <a:rPr sz="1400" spc="135" dirty="0">
                <a:latin typeface="Trebuchet MS"/>
                <a:cs typeface="Trebuchet MS"/>
              </a:rPr>
              <a:t> </a:t>
            </a:r>
            <a:r>
              <a:rPr sz="1400" spc="-25" dirty="0">
                <a:latin typeface="Trebuchet MS"/>
                <a:cs typeface="Trebuchet MS"/>
              </a:rPr>
              <a:t>que </a:t>
            </a:r>
            <a:r>
              <a:rPr sz="1400" dirty="0">
                <a:latin typeface="Trebuchet MS"/>
                <a:cs typeface="Trebuchet MS"/>
              </a:rPr>
              <a:t>nos</a:t>
            </a:r>
            <a:r>
              <a:rPr sz="1400" spc="95" dirty="0">
                <a:latin typeface="Trebuchet MS"/>
                <a:cs typeface="Trebuchet MS"/>
              </a:rPr>
              <a:t> </a:t>
            </a:r>
            <a:r>
              <a:rPr sz="1400" dirty="0">
                <a:latin typeface="Trebuchet MS"/>
                <a:cs typeface="Trebuchet MS"/>
              </a:rPr>
              <a:t>facilite</a:t>
            </a:r>
            <a:r>
              <a:rPr sz="1400" spc="-25" dirty="0">
                <a:latin typeface="Trebuchet MS"/>
                <a:cs typeface="Trebuchet MS"/>
              </a:rPr>
              <a:t> </a:t>
            </a:r>
            <a:r>
              <a:rPr sz="1400" dirty="0">
                <a:latin typeface="Trebuchet MS"/>
                <a:cs typeface="Trebuchet MS"/>
              </a:rPr>
              <a:t>la</a:t>
            </a:r>
            <a:r>
              <a:rPr sz="1400" spc="10" dirty="0">
                <a:latin typeface="Trebuchet MS"/>
                <a:cs typeface="Trebuchet MS"/>
              </a:rPr>
              <a:t> </a:t>
            </a:r>
            <a:r>
              <a:rPr sz="1400" dirty="0">
                <a:latin typeface="Trebuchet MS"/>
                <a:cs typeface="Trebuchet MS"/>
              </a:rPr>
              <a:t>acertada</a:t>
            </a:r>
            <a:r>
              <a:rPr sz="1400" spc="5" dirty="0">
                <a:latin typeface="Trebuchet MS"/>
                <a:cs typeface="Trebuchet MS"/>
              </a:rPr>
              <a:t> </a:t>
            </a:r>
            <a:r>
              <a:rPr sz="1400" dirty="0">
                <a:latin typeface="Trebuchet MS"/>
                <a:cs typeface="Trebuchet MS"/>
              </a:rPr>
              <a:t>toma</a:t>
            </a:r>
            <a:r>
              <a:rPr sz="1400" spc="10" dirty="0">
                <a:latin typeface="Trebuchet MS"/>
                <a:cs typeface="Trebuchet MS"/>
              </a:rPr>
              <a:t> </a:t>
            </a:r>
            <a:r>
              <a:rPr sz="1400" spc="-25" dirty="0">
                <a:latin typeface="Trebuchet MS"/>
                <a:cs typeface="Trebuchet MS"/>
              </a:rPr>
              <a:t>de </a:t>
            </a:r>
            <a:r>
              <a:rPr sz="1400" spc="-10" dirty="0">
                <a:latin typeface="Trebuchet MS"/>
                <a:cs typeface="Trebuchet MS"/>
              </a:rPr>
              <a:t>decisiones.</a:t>
            </a:r>
            <a:endParaRPr sz="1400">
              <a:latin typeface="Trebuchet MS"/>
              <a:cs typeface="Trebuchet MS"/>
            </a:endParaRPr>
          </a:p>
        </p:txBody>
      </p:sp>
      <p:sp>
        <p:nvSpPr>
          <p:cNvPr id="43" name="object 43"/>
          <p:cNvSpPr txBox="1"/>
          <p:nvPr/>
        </p:nvSpPr>
        <p:spPr>
          <a:xfrm>
            <a:off x="3939032" y="5030470"/>
            <a:ext cx="2736215" cy="1533525"/>
          </a:xfrm>
          <a:prstGeom prst="rect">
            <a:avLst/>
          </a:prstGeom>
        </p:spPr>
        <p:txBody>
          <a:bodyPr vert="horz" wrap="square" lIns="0" tIns="10795" rIns="0" bIns="0" rtlCol="0">
            <a:spAutoFit/>
          </a:bodyPr>
          <a:lstStyle/>
          <a:p>
            <a:pPr marL="12700" marR="5080">
              <a:lnSpc>
                <a:spcPct val="101000"/>
              </a:lnSpc>
              <a:spcBef>
                <a:spcPts val="85"/>
              </a:spcBef>
            </a:pPr>
            <a:r>
              <a:rPr sz="1400" dirty="0">
                <a:latin typeface="Trebuchet MS"/>
                <a:cs typeface="Trebuchet MS"/>
              </a:rPr>
              <a:t>Intervenciones</a:t>
            </a:r>
            <a:r>
              <a:rPr sz="1400" spc="180" dirty="0">
                <a:latin typeface="Trebuchet MS"/>
                <a:cs typeface="Trebuchet MS"/>
              </a:rPr>
              <a:t> </a:t>
            </a:r>
            <a:r>
              <a:rPr sz="1400" dirty="0">
                <a:latin typeface="Trebuchet MS"/>
                <a:cs typeface="Trebuchet MS"/>
              </a:rPr>
              <a:t>físicas</a:t>
            </a:r>
            <a:r>
              <a:rPr sz="1400" spc="204" dirty="0">
                <a:latin typeface="Trebuchet MS"/>
                <a:cs typeface="Trebuchet MS"/>
              </a:rPr>
              <a:t> </a:t>
            </a:r>
            <a:r>
              <a:rPr sz="1400" dirty="0">
                <a:latin typeface="Trebuchet MS"/>
                <a:cs typeface="Trebuchet MS"/>
              </a:rPr>
              <a:t>(casas</a:t>
            </a:r>
            <a:r>
              <a:rPr sz="1400" spc="210" dirty="0">
                <a:latin typeface="Trebuchet MS"/>
                <a:cs typeface="Trebuchet MS"/>
              </a:rPr>
              <a:t> </a:t>
            </a:r>
            <a:r>
              <a:rPr sz="1400" spc="-25" dirty="0">
                <a:latin typeface="Trebuchet MS"/>
                <a:cs typeface="Trebuchet MS"/>
              </a:rPr>
              <a:t>de </a:t>
            </a:r>
            <a:r>
              <a:rPr sz="1400" dirty="0">
                <a:latin typeface="Trebuchet MS"/>
                <a:cs typeface="Trebuchet MS"/>
              </a:rPr>
              <a:t>la</a:t>
            </a:r>
            <a:r>
              <a:rPr sz="1400" spc="130" dirty="0">
                <a:latin typeface="Trebuchet MS"/>
                <a:cs typeface="Trebuchet MS"/>
              </a:rPr>
              <a:t> </a:t>
            </a:r>
            <a:r>
              <a:rPr sz="1400" dirty="0">
                <a:latin typeface="Trebuchet MS"/>
                <a:cs typeface="Trebuchet MS"/>
              </a:rPr>
              <a:t>cultura,teatros,</a:t>
            </a:r>
            <a:r>
              <a:rPr sz="1400" spc="75" dirty="0">
                <a:latin typeface="Trebuchet MS"/>
                <a:cs typeface="Trebuchet MS"/>
              </a:rPr>
              <a:t> </a:t>
            </a:r>
            <a:r>
              <a:rPr sz="1400" dirty="0">
                <a:latin typeface="Trebuchet MS"/>
                <a:cs typeface="Trebuchet MS"/>
              </a:rPr>
              <a:t>museos,</a:t>
            </a:r>
            <a:r>
              <a:rPr sz="1400" spc="5" dirty="0">
                <a:latin typeface="Trebuchet MS"/>
                <a:cs typeface="Trebuchet MS"/>
              </a:rPr>
              <a:t> </a:t>
            </a:r>
            <a:r>
              <a:rPr sz="1400" spc="45" dirty="0">
                <a:latin typeface="Trebuchet MS"/>
                <a:cs typeface="Trebuchet MS"/>
              </a:rPr>
              <a:t>casas </a:t>
            </a:r>
            <a:r>
              <a:rPr sz="1400" dirty="0">
                <a:latin typeface="Trebuchet MS"/>
                <a:cs typeface="Trebuchet MS"/>
              </a:rPr>
              <a:t>de</a:t>
            </a:r>
            <a:r>
              <a:rPr sz="1400" spc="114" dirty="0">
                <a:latin typeface="Trebuchet MS"/>
                <a:cs typeface="Trebuchet MS"/>
              </a:rPr>
              <a:t> </a:t>
            </a:r>
            <a:r>
              <a:rPr sz="1400" dirty="0">
                <a:latin typeface="Trebuchet MS"/>
                <a:cs typeface="Trebuchet MS"/>
              </a:rPr>
              <a:t>música,</a:t>
            </a:r>
            <a:r>
              <a:rPr sz="1400" spc="105" dirty="0">
                <a:latin typeface="Trebuchet MS"/>
                <a:cs typeface="Trebuchet MS"/>
              </a:rPr>
              <a:t> </a:t>
            </a:r>
            <a:r>
              <a:rPr sz="1400" dirty="0">
                <a:latin typeface="Trebuchet MS"/>
                <a:cs typeface="Trebuchet MS"/>
              </a:rPr>
              <a:t>bibliotecas,</a:t>
            </a:r>
            <a:r>
              <a:rPr sz="1400" spc="30" dirty="0">
                <a:latin typeface="Trebuchet MS"/>
                <a:cs typeface="Trebuchet MS"/>
              </a:rPr>
              <a:t> </a:t>
            </a:r>
            <a:r>
              <a:rPr sz="1400" spc="-20" dirty="0">
                <a:latin typeface="Trebuchet MS"/>
                <a:cs typeface="Trebuchet MS"/>
              </a:rPr>
              <a:t>entre </a:t>
            </a:r>
            <a:r>
              <a:rPr sz="1400" spc="-10" dirty="0">
                <a:latin typeface="Trebuchet MS"/>
                <a:cs typeface="Trebuchet MS"/>
              </a:rPr>
              <a:t>otros)</a:t>
            </a:r>
            <a:endParaRPr sz="1400">
              <a:latin typeface="Trebuchet MS"/>
              <a:cs typeface="Trebuchet MS"/>
            </a:endParaRPr>
          </a:p>
          <a:p>
            <a:pPr marL="12700" marR="154305">
              <a:lnSpc>
                <a:spcPct val="101099"/>
              </a:lnSpc>
              <a:spcBef>
                <a:spcPts val="5"/>
              </a:spcBef>
            </a:pPr>
            <a:r>
              <a:rPr sz="1400" spc="55" dirty="0">
                <a:latin typeface="Trebuchet MS"/>
                <a:cs typeface="Trebuchet MS"/>
              </a:rPr>
              <a:t>Se</a:t>
            </a:r>
            <a:r>
              <a:rPr sz="1400" spc="185" dirty="0">
                <a:latin typeface="Trebuchet MS"/>
                <a:cs typeface="Trebuchet MS"/>
              </a:rPr>
              <a:t> </a:t>
            </a:r>
            <a:r>
              <a:rPr sz="1400" dirty="0">
                <a:latin typeface="Trebuchet MS"/>
                <a:cs typeface="Trebuchet MS"/>
              </a:rPr>
              <a:t>incluye</a:t>
            </a:r>
            <a:r>
              <a:rPr sz="1400" spc="-30" dirty="0">
                <a:latin typeface="Trebuchet MS"/>
                <a:cs typeface="Trebuchet MS"/>
              </a:rPr>
              <a:t> </a:t>
            </a:r>
            <a:r>
              <a:rPr sz="1400" dirty="0">
                <a:latin typeface="Trebuchet MS"/>
                <a:cs typeface="Trebuchet MS"/>
              </a:rPr>
              <a:t>en</a:t>
            </a:r>
            <a:r>
              <a:rPr sz="1400" spc="25" dirty="0">
                <a:latin typeface="Trebuchet MS"/>
                <a:cs typeface="Trebuchet MS"/>
              </a:rPr>
              <a:t> </a:t>
            </a:r>
            <a:r>
              <a:rPr sz="1400" dirty="0">
                <a:latin typeface="Trebuchet MS"/>
                <a:cs typeface="Trebuchet MS"/>
              </a:rPr>
              <a:t>este</a:t>
            </a:r>
            <a:r>
              <a:rPr sz="1400" spc="-15" dirty="0">
                <a:latin typeface="Trebuchet MS"/>
                <a:cs typeface="Trebuchet MS"/>
              </a:rPr>
              <a:t> </a:t>
            </a:r>
            <a:r>
              <a:rPr sz="1400" dirty="0">
                <a:latin typeface="Trebuchet MS"/>
                <a:cs typeface="Trebuchet MS"/>
              </a:rPr>
              <a:t>indicador</a:t>
            </a:r>
            <a:r>
              <a:rPr sz="1400" spc="-40" dirty="0">
                <a:latin typeface="Trebuchet MS"/>
                <a:cs typeface="Trebuchet MS"/>
              </a:rPr>
              <a:t> </a:t>
            </a:r>
            <a:r>
              <a:rPr sz="1400" spc="-25" dirty="0">
                <a:latin typeface="Trebuchet MS"/>
                <a:cs typeface="Trebuchet MS"/>
              </a:rPr>
              <a:t>las </a:t>
            </a:r>
            <a:r>
              <a:rPr sz="1400" dirty="0">
                <a:latin typeface="Trebuchet MS"/>
                <a:cs typeface="Trebuchet MS"/>
              </a:rPr>
              <a:t>intervenciones</a:t>
            </a:r>
            <a:r>
              <a:rPr sz="1400" spc="120" dirty="0">
                <a:latin typeface="Trebuchet MS"/>
                <a:cs typeface="Trebuchet MS"/>
              </a:rPr>
              <a:t> </a:t>
            </a:r>
            <a:r>
              <a:rPr sz="1400" dirty="0">
                <a:latin typeface="Trebuchet MS"/>
                <a:cs typeface="Trebuchet MS"/>
              </a:rPr>
              <a:t>en</a:t>
            </a:r>
            <a:r>
              <a:rPr sz="1400" spc="30" dirty="0">
                <a:latin typeface="Trebuchet MS"/>
                <a:cs typeface="Trebuchet MS"/>
              </a:rPr>
              <a:t> </a:t>
            </a:r>
            <a:r>
              <a:rPr sz="1400" dirty="0">
                <a:latin typeface="Trebuchet MS"/>
                <a:cs typeface="Trebuchet MS"/>
              </a:rPr>
              <a:t>Bienes</a:t>
            </a:r>
            <a:r>
              <a:rPr sz="1400" spc="135" dirty="0">
                <a:latin typeface="Trebuchet MS"/>
                <a:cs typeface="Trebuchet MS"/>
              </a:rPr>
              <a:t> </a:t>
            </a:r>
            <a:r>
              <a:rPr sz="1400" spc="-25" dirty="0">
                <a:latin typeface="Trebuchet MS"/>
                <a:cs typeface="Trebuchet MS"/>
              </a:rPr>
              <a:t>de </a:t>
            </a:r>
            <a:r>
              <a:rPr sz="1400" dirty="0">
                <a:latin typeface="Trebuchet MS"/>
                <a:cs typeface="Trebuchet MS"/>
              </a:rPr>
              <a:t>Interés</a:t>
            </a:r>
            <a:r>
              <a:rPr sz="1400" spc="75" dirty="0">
                <a:latin typeface="Trebuchet MS"/>
                <a:cs typeface="Trebuchet MS"/>
              </a:rPr>
              <a:t> </a:t>
            </a:r>
            <a:r>
              <a:rPr sz="1400" spc="-10" dirty="0">
                <a:latin typeface="Trebuchet MS"/>
                <a:cs typeface="Trebuchet MS"/>
              </a:rPr>
              <a:t>Cultural.</a:t>
            </a:r>
            <a:endParaRPr sz="1400">
              <a:latin typeface="Trebuchet MS"/>
              <a:cs typeface="Trebuchet MS"/>
            </a:endParaRPr>
          </a:p>
        </p:txBody>
      </p:sp>
      <p:sp>
        <p:nvSpPr>
          <p:cNvPr id="44" name="object 44"/>
          <p:cNvSpPr txBox="1"/>
          <p:nvPr/>
        </p:nvSpPr>
        <p:spPr>
          <a:xfrm>
            <a:off x="5658103" y="8130285"/>
            <a:ext cx="2606040" cy="925830"/>
          </a:xfrm>
          <a:prstGeom prst="rect">
            <a:avLst/>
          </a:prstGeom>
        </p:spPr>
        <p:txBody>
          <a:bodyPr vert="horz" wrap="square" lIns="0" tIns="22225" rIns="0" bIns="0" rtlCol="0">
            <a:spAutoFit/>
          </a:bodyPr>
          <a:lstStyle/>
          <a:p>
            <a:pPr marL="12700" marR="346075" indent="629285">
              <a:lnSpc>
                <a:spcPts val="1900"/>
              </a:lnSpc>
              <a:spcBef>
                <a:spcPts val="175"/>
              </a:spcBef>
            </a:pPr>
            <a:r>
              <a:rPr sz="1600" b="1" spc="-10" dirty="0">
                <a:solidFill>
                  <a:srgbClr val="FFFFFF"/>
                </a:solidFill>
                <a:latin typeface="Arial"/>
                <a:cs typeface="Arial"/>
              </a:rPr>
              <a:t>ARTISTAS (</a:t>
            </a:r>
            <a:r>
              <a:rPr sz="1600" spc="-10" dirty="0">
                <a:solidFill>
                  <a:srgbClr val="FFFFFF"/>
                </a:solidFill>
                <a:latin typeface="Arial"/>
                <a:cs typeface="Arial"/>
              </a:rPr>
              <a:t>EDUCACIÓN</a:t>
            </a:r>
            <a:r>
              <a:rPr sz="1600" spc="-40" dirty="0">
                <a:solidFill>
                  <a:srgbClr val="FFFFFF"/>
                </a:solidFill>
                <a:latin typeface="Arial"/>
                <a:cs typeface="Arial"/>
              </a:rPr>
              <a:t> </a:t>
            </a:r>
            <a:r>
              <a:rPr sz="1600" spc="-10" dirty="0">
                <a:solidFill>
                  <a:srgbClr val="FFFFFF"/>
                </a:solidFill>
                <a:latin typeface="Arial"/>
                <a:cs typeface="Arial"/>
              </a:rPr>
              <a:t>FORMAL</a:t>
            </a:r>
            <a:r>
              <a:rPr sz="1600" b="1" spc="-10" dirty="0">
                <a:solidFill>
                  <a:srgbClr val="FFFFFF"/>
                </a:solidFill>
                <a:latin typeface="Arial"/>
                <a:cs typeface="Arial"/>
              </a:rPr>
              <a:t>)</a:t>
            </a:r>
            <a:endParaRPr sz="1600">
              <a:latin typeface="Arial"/>
              <a:cs typeface="Arial"/>
            </a:endParaRPr>
          </a:p>
          <a:p>
            <a:pPr marL="104139">
              <a:lnSpc>
                <a:spcPct val="100000"/>
              </a:lnSpc>
              <a:spcBef>
                <a:spcPts val="1650"/>
              </a:spcBef>
              <a:tabLst>
                <a:tab pos="871855" algn="l"/>
                <a:tab pos="1289685" algn="l"/>
              </a:tabLst>
            </a:pPr>
            <a:r>
              <a:rPr sz="1300" spc="-10" dirty="0">
                <a:latin typeface="Trebuchet MS"/>
                <a:cs typeface="Trebuchet MS"/>
              </a:rPr>
              <a:t>avalado</a:t>
            </a:r>
            <a:r>
              <a:rPr sz="1300" dirty="0">
                <a:latin typeface="Trebuchet MS"/>
                <a:cs typeface="Trebuchet MS"/>
              </a:rPr>
              <a:t>	</a:t>
            </a:r>
            <a:r>
              <a:rPr sz="1300" spc="-25" dirty="0">
                <a:latin typeface="Trebuchet MS"/>
                <a:cs typeface="Trebuchet MS"/>
              </a:rPr>
              <a:t>por</a:t>
            </a:r>
            <a:r>
              <a:rPr sz="1300" dirty="0">
                <a:latin typeface="Trebuchet MS"/>
                <a:cs typeface="Trebuchet MS"/>
              </a:rPr>
              <a:t>	</a:t>
            </a:r>
            <a:r>
              <a:rPr sz="1300" spc="55" dirty="0">
                <a:latin typeface="Trebuchet MS"/>
                <a:cs typeface="Trebuchet MS"/>
              </a:rPr>
              <a:t>MINEDUCACIÓN,</a:t>
            </a:r>
            <a:endParaRPr sz="1300">
              <a:latin typeface="Trebuchet MS"/>
              <a:cs typeface="Trebuchet MS"/>
            </a:endParaRPr>
          </a:p>
        </p:txBody>
      </p:sp>
      <p:sp>
        <p:nvSpPr>
          <p:cNvPr id="45" name="object 45"/>
          <p:cNvSpPr txBox="1"/>
          <p:nvPr/>
        </p:nvSpPr>
        <p:spPr>
          <a:xfrm>
            <a:off x="4976876" y="8832850"/>
            <a:ext cx="996950" cy="426084"/>
          </a:xfrm>
          <a:prstGeom prst="rect">
            <a:avLst/>
          </a:prstGeom>
        </p:spPr>
        <p:txBody>
          <a:bodyPr vert="horz" wrap="square" lIns="0" tIns="7620" rIns="0" bIns="0" rtlCol="0">
            <a:spAutoFit/>
          </a:bodyPr>
          <a:lstStyle/>
          <a:p>
            <a:pPr marL="12700" marR="5080">
              <a:lnSpc>
                <a:spcPct val="102299"/>
              </a:lnSpc>
              <a:spcBef>
                <a:spcPts val="60"/>
              </a:spcBef>
              <a:tabLst>
                <a:tab pos="641985" algn="l"/>
              </a:tabLst>
            </a:pPr>
            <a:r>
              <a:rPr sz="1300" spc="-10" dirty="0">
                <a:latin typeface="Trebuchet MS"/>
                <a:cs typeface="Trebuchet MS"/>
              </a:rPr>
              <a:t>Proceso cupos</a:t>
            </a:r>
            <a:r>
              <a:rPr sz="1300" dirty="0">
                <a:latin typeface="Trebuchet MS"/>
                <a:cs typeface="Trebuchet MS"/>
              </a:rPr>
              <a:t>	</a:t>
            </a:r>
            <a:r>
              <a:rPr sz="1300" spc="-20" dirty="0">
                <a:latin typeface="Trebuchet MS"/>
                <a:cs typeface="Trebuchet MS"/>
              </a:rPr>
              <a:t>para</a:t>
            </a:r>
            <a:endParaRPr sz="1300">
              <a:latin typeface="Trebuchet MS"/>
              <a:cs typeface="Trebuchet MS"/>
            </a:endParaRPr>
          </a:p>
        </p:txBody>
      </p:sp>
      <p:sp>
        <p:nvSpPr>
          <p:cNvPr id="46" name="object 46"/>
          <p:cNvSpPr txBox="1"/>
          <p:nvPr/>
        </p:nvSpPr>
        <p:spPr>
          <a:xfrm>
            <a:off x="6129020" y="9035592"/>
            <a:ext cx="2139315" cy="223520"/>
          </a:xfrm>
          <a:prstGeom prst="rect">
            <a:avLst/>
          </a:prstGeom>
        </p:spPr>
        <p:txBody>
          <a:bodyPr vert="horz" wrap="square" lIns="0" tIns="12065" rIns="0" bIns="0" rtlCol="0">
            <a:spAutoFit/>
          </a:bodyPr>
          <a:lstStyle/>
          <a:p>
            <a:pPr marL="12700">
              <a:lnSpc>
                <a:spcPct val="100000"/>
              </a:lnSpc>
              <a:spcBef>
                <a:spcPts val="95"/>
              </a:spcBef>
              <a:tabLst>
                <a:tab pos="742315" algn="l"/>
                <a:tab pos="1781810" algn="l"/>
              </a:tabLst>
            </a:pPr>
            <a:r>
              <a:rPr sz="1300" spc="-10" dirty="0">
                <a:latin typeface="Trebuchet MS"/>
                <a:cs typeface="Trebuchet MS"/>
              </a:rPr>
              <a:t>carrera</a:t>
            </a:r>
            <a:r>
              <a:rPr sz="1300" dirty="0">
                <a:latin typeface="Trebuchet MS"/>
                <a:cs typeface="Trebuchet MS"/>
              </a:rPr>
              <a:t>	</a:t>
            </a:r>
            <a:r>
              <a:rPr sz="1300" spc="-10" dirty="0">
                <a:latin typeface="Trebuchet MS"/>
                <a:cs typeface="Trebuchet MS"/>
              </a:rPr>
              <a:t>profesional</a:t>
            </a:r>
            <a:r>
              <a:rPr sz="1300" dirty="0">
                <a:latin typeface="Trebuchet MS"/>
                <a:cs typeface="Trebuchet MS"/>
              </a:rPr>
              <a:t>	</a:t>
            </a:r>
            <a:r>
              <a:rPr sz="1300" spc="-20" dirty="0">
                <a:latin typeface="Trebuchet MS"/>
                <a:cs typeface="Trebuchet MS"/>
              </a:rPr>
              <a:t>para</a:t>
            </a:r>
            <a:endParaRPr sz="1300">
              <a:latin typeface="Trebuchet MS"/>
              <a:cs typeface="Trebuchet MS"/>
            </a:endParaRPr>
          </a:p>
        </p:txBody>
      </p:sp>
      <p:sp>
        <p:nvSpPr>
          <p:cNvPr id="47" name="object 47"/>
          <p:cNvSpPr txBox="1"/>
          <p:nvPr/>
        </p:nvSpPr>
        <p:spPr>
          <a:xfrm>
            <a:off x="4976876" y="9225483"/>
            <a:ext cx="3131185" cy="656590"/>
          </a:xfrm>
          <a:prstGeom prst="rect">
            <a:avLst/>
          </a:prstGeom>
        </p:spPr>
        <p:txBody>
          <a:bodyPr vert="horz" wrap="square" lIns="0" tIns="24765" rIns="0" bIns="0" rtlCol="0">
            <a:spAutoFit/>
          </a:bodyPr>
          <a:lstStyle/>
          <a:p>
            <a:pPr marL="12700">
              <a:lnSpc>
                <a:spcPct val="100000"/>
              </a:lnSpc>
              <a:spcBef>
                <a:spcPts val="195"/>
              </a:spcBef>
            </a:pPr>
            <a:r>
              <a:rPr sz="1300" dirty="0">
                <a:latin typeface="Trebuchet MS"/>
                <a:cs typeface="Trebuchet MS"/>
              </a:rPr>
              <a:t>artistas</a:t>
            </a:r>
            <a:r>
              <a:rPr sz="1300" spc="70" dirty="0">
                <a:latin typeface="Trebuchet MS"/>
                <a:cs typeface="Trebuchet MS"/>
              </a:rPr>
              <a:t> </a:t>
            </a:r>
            <a:r>
              <a:rPr sz="1300" dirty="0">
                <a:latin typeface="Trebuchet MS"/>
                <a:cs typeface="Trebuchet MS"/>
              </a:rPr>
              <a:t>de trayectoria</a:t>
            </a:r>
            <a:r>
              <a:rPr sz="1300" spc="40" dirty="0">
                <a:latin typeface="Trebuchet MS"/>
                <a:cs typeface="Trebuchet MS"/>
              </a:rPr>
              <a:t> </a:t>
            </a:r>
            <a:r>
              <a:rPr sz="1300" dirty="0">
                <a:latin typeface="Trebuchet MS"/>
                <a:cs typeface="Trebuchet MS"/>
              </a:rPr>
              <a:t>en</a:t>
            </a:r>
            <a:r>
              <a:rPr sz="1300" spc="-15" dirty="0">
                <a:latin typeface="Trebuchet MS"/>
                <a:cs typeface="Trebuchet MS"/>
              </a:rPr>
              <a:t> </a:t>
            </a:r>
            <a:r>
              <a:rPr sz="1300" dirty="0">
                <a:latin typeface="Trebuchet MS"/>
                <a:cs typeface="Trebuchet MS"/>
              </a:rPr>
              <a:t>los</a:t>
            </a:r>
            <a:r>
              <a:rPr sz="1300" spc="110" dirty="0">
                <a:latin typeface="Trebuchet MS"/>
                <a:cs typeface="Trebuchet MS"/>
              </a:rPr>
              <a:t> </a:t>
            </a:r>
            <a:r>
              <a:rPr sz="1300" spc="-10" dirty="0">
                <a:latin typeface="Trebuchet MS"/>
                <a:cs typeface="Trebuchet MS"/>
              </a:rPr>
              <a:t>municipios:</a:t>
            </a:r>
            <a:endParaRPr sz="1300">
              <a:latin typeface="Trebuchet MS"/>
              <a:cs typeface="Trebuchet MS"/>
            </a:endParaRPr>
          </a:p>
          <a:p>
            <a:pPr marL="293370" indent="-140970">
              <a:lnSpc>
                <a:spcPct val="100000"/>
              </a:lnSpc>
              <a:spcBef>
                <a:spcPts val="95"/>
              </a:spcBef>
              <a:buFont typeface="Arial"/>
              <a:buChar char="•"/>
              <a:tabLst>
                <a:tab pos="293370" algn="l"/>
              </a:tabLst>
            </a:pPr>
            <a:r>
              <a:rPr sz="1300" dirty="0">
                <a:latin typeface="Trebuchet MS"/>
                <a:cs typeface="Trebuchet MS"/>
              </a:rPr>
              <a:t>Inserción</a:t>
            </a:r>
            <a:r>
              <a:rPr sz="1300" spc="-25" dirty="0">
                <a:latin typeface="Trebuchet MS"/>
                <a:cs typeface="Trebuchet MS"/>
              </a:rPr>
              <a:t> </a:t>
            </a:r>
            <a:r>
              <a:rPr sz="1300" dirty="0">
                <a:latin typeface="Trebuchet MS"/>
                <a:cs typeface="Trebuchet MS"/>
              </a:rPr>
              <a:t>a</a:t>
            </a:r>
            <a:r>
              <a:rPr sz="1300" spc="-15" dirty="0">
                <a:latin typeface="Trebuchet MS"/>
                <a:cs typeface="Trebuchet MS"/>
              </a:rPr>
              <a:t> </a:t>
            </a:r>
            <a:r>
              <a:rPr sz="1300" dirty="0">
                <a:latin typeface="Trebuchet MS"/>
                <a:cs typeface="Trebuchet MS"/>
              </a:rPr>
              <a:t>la</a:t>
            </a:r>
            <a:r>
              <a:rPr sz="1300" spc="-25" dirty="0">
                <a:latin typeface="Trebuchet MS"/>
                <a:cs typeface="Trebuchet MS"/>
              </a:rPr>
              <a:t> </a:t>
            </a:r>
            <a:r>
              <a:rPr sz="1300" dirty="0">
                <a:latin typeface="Trebuchet MS"/>
                <a:cs typeface="Trebuchet MS"/>
              </a:rPr>
              <a:t>vida</a:t>
            </a:r>
            <a:r>
              <a:rPr sz="1300" spc="-25" dirty="0">
                <a:latin typeface="Trebuchet MS"/>
                <a:cs typeface="Trebuchet MS"/>
              </a:rPr>
              <a:t> </a:t>
            </a:r>
            <a:r>
              <a:rPr sz="1300" spc="-10" dirty="0">
                <a:latin typeface="Trebuchet MS"/>
                <a:cs typeface="Trebuchet MS"/>
              </a:rPr>
              <a:t>laboral</a:t>
            </a:r>
            <a:endParaRPr sz="1300">
              <a:latin typeface="Trebuchet MS"/>
              <a:cs typeface="Trebuchet MS"/>
            </a:endParaRPr>
          </a:p>
          <a:p>
            <a:pPr marL="293370" indent="-140970">
              <a:lnSpc>
                <a:spcPct val="100000"/>
              </a:lnSpc>
              <a:spcBef>
                <a:spcPts val="95"/>
              </a:spcBef>
              <a:buFont typeface="Arial"/>
              <a:buChar char="•"/>
              <a:tabLst>
                <a:tab pos="293370" algn="l"/>
              </a:tabLst>
            </a:pPr>
            <a:r>
              <a:rPr sz="1300" dirty="0">
                <a:latin typeface="Trebuchet MS"/>
                <a:cs typeface="Trebuchet MS"/>
              </a:rPr>
              <a:t>dignificación</a:t>
            </a:r>
            <a:r>
              <a:rPr sz="1300" spc="90" dirty="0">
                <a:latin typeface="Trebuchet MS"/>
                <a:cs typeface="Trebuchet MS"/>
              </a:rPr>
              <a:t> </a:t>
            </a:r>
            <a:r>
              <a:rPr sz="1300" dirty="0">
                <a:latin typeface="Trebuchet MS"/>
                <a:cs typeface="Trebuchet MS"/>
              </a:rPr>
              <a:t>de</a:t>
            </a:r>
            <a:r>
              <a:rPr sz="1300" spc="50" dirty="0">
                <a:latin typeface="Trebuchet MS"/>
                <a:cs typeface="Trebuchet MS"/>
              </a:rPr>
              <a:t> </a:t>
            </a:r>
            <a:r>
              <a:rPr sz="1300" dirty="0">
                <a:latin typeface="Trebuchet MS"/>
                <a:cs typeface="Trebuchet MS"/>
              </a:rPr>
              <a:t>sus</a:t>
            </a:r>
            <a:r>
              <a:rPr sz="1300" spc="170" dirty="0">
                <a:latin typeface="Trebuchet MS"/>
                <a:cs typeface="Trebuchet MS"/>
              </a:rPr>
              <a:t> </a:t>
            </a:r>
            <a:r>
              <a:rPr sz="1300" spc="-10" dirty="0">
                <a:latin typeface="Trebuchet MS"/>
                <a:cs typeface="Trebuchet MS"/>
              </a:rPr>
              <a:t>labores</a:t>
            </a:r>
            <a:endParaRPr sz="1300">
              <a:latin typeface="Trebuchet MS"/>
              <a:cs typeface="Trebuchet MS"/>
            </a:endParaRPr>
          </a:p>
        </p:txBody>
      </p:sp>
      <p:sp>
        <p:nvSpPr>
          <p:cNvPr id="48" name="object 48"/>
          <p:cNvSpPr txBox="1"/>
          <p:nvPr/>
        </p:nvSpPr>
        <p:spPr>
          <a:xfrm>
            <a:off x="7423150" y="5067045"/>
            <a:ext cx="2631440" cy="1316990"/>
          </a:xfrm>
          <a:prstGeom prst="rect">
            <a:avLst/>
          </a:prstGeom>
        </p:spPr>
        <p:txBody>
          <a:bodyPr vert="horz" wrap="square" lIns="0" tIns="10795" rIns="0" bIns="0" rtlCol="0">
            <a:spAutoFit/>
          </a:bodyPr>
          <a:lstStyle/>
          <a:p>
            <a:pPr marL="12700" marR="5080">
              <a:lnSpc>
                <a:spcPct val="101000"/>
              </a:lnSpc>
              <a:spcBef>
                <a:spcPts val="85"/>
              </a:spcBef>
            </a:pPr>
            <a:r>
              <a:rPr sz="1400" dirty="0">
                <a:latin typeface="Trebuchet MS"/>
                <a:cs typeface="Trebuchet MS"/>
              </a:rPr>
              <a:t>Entrega</a:t>
            </a:r>
            <a:r>
              <a:rPr sz="1400" spc="100" dirty="0">
                <a:latin typeface="Trebuchet MS"/>
                <a:cs typeface="Trebuchet MS"/>
              </a:rPr>
              <a:t> </a:t>
            </a:r>
            <a:r>
              <a:rPr sz="1400" dirty="0">
                <a:latin typeface="Trebuchet MS"/>
                <a:cs typeface="Trebuchet MS"/>
              </a:rPr>
              <a:t>del</a:t>
            </a:r>
            <a:r>
              <a:rPr sz="1400" spc="50" dirty="0">
                <a:latin typeface="Trebuchet MS"/>
                <a:cs typeface="Trebuchet MS"/>
              </a:rPr>
              <a:t> </a:t>
            </a:r>
            <a:r>
              <a:rPr sz="1400" dirty="0">
                <a:latin typeface="Trebuchet MS"/>
                <a:cs typeface="Trebuchet MS"/>
              </a:rPr>
              <a:t>siguiente</a:t>
            </a:r>
            <a:r>
              <a:rPr sz="1400" spc="45" dirty="0">
                <a:latin typeface="Trebuchet MS"/>
                <a:cs typeface="Trebuchet MS"/>
              </a:rPr>
              <a:t> </a:t>
            </a:r>
            <a:r>
              <a:rPr sz="1400" dirty="0">
                <a:latin typeface="Trebuchet MS"/>
                <a:cs typeface="Trebuchet MS"/>
              </a:rPr>
              <a:t>tipo</a:t>
            </a:r>
            <a:r>
              <a:rPr sz="1400" spc="95" dirty="0">
                <a:latin typeface="Trebuchet MS"/>
                <a:cs typeface="Trebuchet MS"/>
              </a:rPr>
              <a:t> </a:t>
            </a:r>
            <a:r>
              <a:rPr sz="1400" spc="-25" dirty="0">
                <a:latin typeface="Trebuchet MS"/>
                <a:cs typeface="Trebuchet MS"/>
              </a:rPr>
              <a:t>de </a:t>
            </a:r>
            <a:r>
              <a:rPr sz="1400" dirty="0">
                <a:latin typeface="Trebuchet MS"/>
                <a:cs typeface="Trebuchet MS"/>
              </a:rPr>
              <a:t>dotación:</a:t>
            </a:r>
            <a:r>
              <a:rPr sz="1400" spc="-35" dirty="0">
                <a:latin typeface="Trebuchet MS"/>
                <a:cs typeface="Trebuchet MS"/>
              </a:rPr>
              <a:t> </a:t>
            </a:r>
            <a:r>
              <a:rPr sz="1400" dirty="0">
                <a:latin typeface="Trebuchet MS"/>
                <a:cs typeface="Trebuchet MS"/>
              </a:rPr>
              <a:t>de</a:t>
            </a:r>
            <a:r>
              <a:rPr sz="1400" spc="50" dirty="0">
                <a:latin typeface="Trebuchet MS"/>
                <a:cs typeface="Trebuchet MS"/>
              </a:rPr>
              <a:t> </a:t>
            </a:r>
            <a:r>
              <a:rPr sz="1400" spc="-10" dirty="0">
                <a:latin typeface="Trebuchet MS"/>
                <a:cs typeface="Trebuchet MS"/>
              </a:rPr>
              <a:t>instrumentos </a:t>
            </a:r>
            <a:r>
              <a:rPr sz="1400" dirty="0">
                <a:latin typeface="Trebuchet MS"/>
                <a:cs typeface="Trebuchet MS"/>
              </a:rPr>
              <a:t>musicales,</a:t>
            </a:r>
            <a:r>
              <a:rPr sz="1400" spc="135" dirty="0">
                <a:latin typeface="Trebuchet MS"/>
                <a:cs typeface="Trebuchet MS"/>
              </a:rPr>
              <a:t> </a:t>
            </a:r>
            <a:r>
              <a:rPr lang="es-ES" sz="1400" spc="135" dirty="0">
                <a:latin typeface="Trebuchet MS"/>
                <a:cs typeface="Trebuchet MS"/>
              </a:rPr>
              <a:t>t</a:t>
            </a:r>
            <a:r>
              <a:rPr sz="1400" spc="30" dirty="0" err="1">
                <a:latin typeface="Trebuchet MS"/>
                <a:cs typeface="Trebuchet MS"/>
              </a:rPr>
              <a:t>ramoyas</a:t>
            </a:r>
            <a:r>
              <a:rPr sz="1400" spc="30" dirty="0">
                <a:latin typeface="Trebuchet MS"/>
                <a:cs typeface="Trebuchet MS"/>
              </a:rPr>
              <a:t>,</a:t>
            </a:r>
            <a:r>
              <a:rPr sz="1400" spc="-305" dirty="0">
                <a:latin typeface="Trebuchet MS"/>
                <a:cs typeface="Trebuchet MS"/>
              </a:rPr>
              <a:t> </a:t>
            </a:r>
            <a:r>
              <a:rPr sz="1400" spc="20" dirty="0">
                <a:latin typeface="Trebuchet MS"/>
                <a:cs typeface="Trebuchet MS"/>
              </a:rPr>
              <a:t>iluminación,</a:t>
            </a:r>
            <a:r>
              <a:rPr sz="1400" spc="-30" dirty="0">
                <a:latin typeface="Trebuchet MS"/>
                <a:cs typeface="Trebuchet MS"/>
              </a:rPr>
              <a:t> </a:t>
            </a:r>
            <a:r>
              <a:rPr sz="1400" spc="-10" dirty="0">
                <a:latin typeface="Trebuchet MS"/>
                <a:cs typeface="Trebuchet MS"/>
              </a:rPr>
              <a:t>material </a:t>
            </a:r>
            <a:r>
              <a:rPr sz="1400" dirty="0">
                <a:latin typeface="Trebuchet MS"/>
                <a:cs typeface="Trebuchet MS"/>
              </a:rPr>
              <a:t>bibliográfico,silletería,</a:t>
            </a:r>
            <a:r>
              <a:rPr sz="1400" spc="185" dirty="0">
                <a:latin typeface="Trebuchet MS"/>
                <a:cs typeface="Trebuchet MS"/>
              </a:rPr>
              <a:t> </a:t>
            </a:r>
            <a:r>
              <a:rPr sz="1400" spc="-10" dirty="0">
                <a:latin typeface="Trebuchet MS"/>
                <a:cs typeface="Trebuchet MS"/>
              </a:rPr>
              <a:t>equipos </a:t>
            </a:r>
            <a:r>
              <a:rPr sz="1400" dirty="0">
                <a:latin typeface="Trebuchet MS"/>
                <a:cs typeface="Trebuchet MS"/>
              </a:rPr>
              <a:t>de</a:t>
            </a:r>
            <a:r>
              <a:rPr sz="1400" spc="-40" dirty="0">
                <a:latin typeface="Trebuchet MS"/>
                <a:cs typeface="Trebuchet MS"/>
              </a:rPr>
              <a:t> </a:t>
            </a:r>
            <a:r>
              <a:rPr sz="1400" dirty="0">
                <a:latin typeface="Trebuchet MS"/>
                <a:cs typeface="Trebuchet MS"/>
              </a:rPr>
              <a:t>sonido,</a:t>
            </a:r>
            <a:r>
              <a:rPr sz="1400" spc="-55" dirty="0">
                <a:latin typeface="Trebuchet MS"/>
                <a:cs typeface="Trebuchet MS"/>
              </a:rPr>
              <a:t> </a:t>
            </a:r>
            <a:r>
              <a:rPr sz="1400" dirty="0">
                <a:latin typeface="Trebuchet MS"/>
                <a:cs typeface="Trebuchet MS"/>
              </a:rPr>
              <a:t>entre</a:t>
            </a:r>
            <a:r>
              <a:rPr sz="1400" spc="-70" dirty="0">
                <a:latin typeface="Trebuchet MS"/>
                <a:cs typeface="Trebuchet MS"/>
              </a:rPr>
              <a:t> </a:t>
            </a:r>
            <a:r>
              <a:rPr sz="1400" spc="-10" dirty="0">
                <a:latin typeface="Trebuchet MS"/>
                <a:cs typeface="Trebuchet MS"/>
              </a:rPr>
              <a:t>otros.</a:t>
            </a:r>
            <a:endParaRPr sz="1400" dirty="0">
              <a:latin typeface="Trebuchet MS"/>
              <a:cs typeface="Trebuchet MS"/>
            </a:endParaRPr>
          </a:p>
        </p:txBody>
      </p:sp>
      <p:sp>
        <p:nvSpPr>
          <p:cNvPr id="49" name="object 49"/>
          <p:cNvSpPr txBox="1"/>
          <p:nvPr/>
        </p:nvSpPr>
        <p:spPr>
          <a:xfrm>
            <a:off x="8865489" y="8971584"/>
            <a:ext cx="2643505" cy="835660"/>
          </a:xfrm>
          <a:prstGeom prst="rect">
            <a:avLst/>
          </a:prstGeom>
        </p:spPr>
        <p:txBody>
          <a:bodyPr vert="horz" wrap="square" lIns="0" tIns="5715" rIns="0" bIns="0" rtlCol="0">
            <a:spAutoFit/>
          </a:bodyPr>
          <a:lstStyle/>
          <a:p>
            <a:pPr marL="12700" marR="5080">
              <a:lnSpc>
                <a:spcPct val="103099"/>
              </a:lnSpc>
              <a:spcBef>
                <a:spcPts val="45"/>
              </a:spcBef>
            </a:pPr>
            <a:r>
              <a:rPr sz="1300" dirty="0">
                <a:latin typeface="Trebuchet MS"/>
                <a:cs typeface="Trebuchet MS"/>
              </a:rPr>
              <a:t>Educación</a:t>
            </a:r>
            <a:r>
              <a:rPr sz="1300" spc="120" dirty="0">
                <a:latin typeface="Trebuchet MS"/>
                <a:cs typeface="Trebuchet MS"/>
              </a:rPr>
              <a:t> </a:t>
            </a:r>
            <a:r>
              <a:rPr sz="1300" dirty="0">
                <a:latin typeface="Trebuchet MS"/>
                <a:cs typeface="Trebuchet MS"/>
              </a:rPr>
              <a:t>no</a:t>
            </a:r>
            <a:r>
              <a:rPr sz="1300" spc="75" dirty="0">
                <a:latin typeface="Trebuchet MS"/>
                <a:cs typeface="Trebuchet MS"/>
              </a:rPr>
              <a:t> </a:t>
            </a:r>
            <a:r>
              <a:rPr sz="1300" dirty="0">
                <a:latin typeface="Trebuchet MS"/>
                <a:cs typeface="Trebuchet MS"/>
              </a:rPr>
              <a:t>formal,</a:t>
            </a:r>
            <a:r>
              <a:rPr sz="1300" spc="-215" dirty="0">
                <a:latin typeface="Trebuchet MS"/>
                <a:cs typeface="Trebuchet MS"/>
              </a:rPr>
              <a:t> </a:t>
            </a:r>
            <a:r>
              <a:rPr sz="1300" spc="-10" dirty="0">
                <a:latin typeface="Trebuchet MS"/>
                <a:cs typeface="Trebuchet MS"/>
              </a:rPr>
              <a:t>cursos, </a:t>
            </a:r>
            <a:r>
              <a:rPr sz="1300" dirty="0">
                <a:latin typeface="Trebuchet MS"/>
                <a:cs typeface="Trebuchet MS"/>
              </a:rPr>
              <a:t>seminarios, laboratorios, etc.</a:t>
            </a:r>
            <a:r>
              <a:rPr sz="1300" spc="-240" dirty="0">
                <a:latin typeface="Trebuchet MS"/>
                <a:cs typeface="Trebuchet MS"/>
              </a:rPr>
              <a:t> </a:t>
            </a:r>
            <a:r>
              <a:rPr sz="1300" spc="-25" dirty="0">
                <a:latin typeface="Trebuchet MS"/>
                <a:cs typeface="Trebuchet MS"/>
              </a:rPr>
              <a:t>EN </a:t>
            </a:r>
            <a:r>
              <a:rPr sz="1300" dirty="0">
                <a:latin typeface="Trebuchet MS"/>
                <a:cs typeface="Trebuchet MS"/>
              </a:rPr>
              <a:t>TODAS</a:t>
            </a:r>
            <a:r>
              <a:rPr sz="1300" spc="250" dirty="0">
                <a:latin typeface="Trebuchet MS"/>
                <a:cs typeface="Trebuchet MS"/>
              </a:rPr>
              <a:t> </a:t>
            </a:r>
            <a:r>
              <a:rPr sz="1300" spc="75" dirty="0">
                <a:latin typeface="Trebuchet MS"/>
                <a:cs typeface="Trebuchet MS"/>
              </a:rPr>
              <a:t>LAS</a:t>
            </a:r>
            <a:r>
              <a:rPr sz="1300" spc="254" dirty="0">
                <a:latin typeface="Trebuchet MS"/>
                <a:cs typeface="Trebuchet MS"/>
              </a:rPr>
              <a:t> </a:t>
            </a:r>
            <a:r>
              <a:rPr sz="1300" spc="95" dirty="0">
                <a:latin typeface="Trebuchet MS"/>
                <a:cs typeface="Trebuchet MS"/>
              </a:rPr>
              <a:t>ÁREAS</a:t>
            </a:r>
            <a:r>
              <a:rPr sz="1300" spc="180" dirty="0">
                <a:latin typeface="Trebuchet MS"/>
                <a:cs typeface="Trebuchet MS"/>
              </a:rPr>
              <a:t> </a:t>
            </a:r>
            <a:r>
              <a:rPr sz="1300" dirty="0">
                <a:latin typeface="Trebuchet MS"/>
                <a:cs typeface="Trebuchet MS"/>
              </a:rPr>
              <a:t>ARTÍS</a:t>
            </a:r>
            <a:r>
              <a:rPr sz="1300" spc="-105" dirty="0">
                <a:latin typeface="Trebuchet MS"/>
                <a:cs typeface="Trebuchet MS"/>
              </a:rPr>
              <a:t> </a:t>
            </a:r>
            <a:r>
              <a:rPr sz="1300" spc="50" dirty="0">
                <a:latin typeface="Trebuchet MS"/>
                <a:cs typeface="Trebuchet MS"/>
              </a:rPr>
              <a:t>TICAS</a:t>
            </a:r>
            <a:r>
              <a:rPr sz="1300" spc="229" dirty="0">
                <a:latin typeface="Trebuchet MS"/>
                <a:cs typeface="Trebuchet MS"/>
              </a:rPr>
              <a:t> </a:t>
            </a:r>
            <a:r>
              <a:rPr sz="1300" spc="-50" dirty="0">
                <a:latin typeface="Trebuchet MS"/>
                <a:cs typeface="Trebuchet MS"/>
              </a:rPr>
              <a:t>Y </a:t>
            </a:r>
            <a:r>
              <a:rPr sz="1300" spc="65" dirty="0">
                <a:latin typeface="Trebuchet MS"/>
                <a:cs typeface="Trebuchet MS"/>
              </a:rPr>
              <a:t>CULTURALES</a:t>
            </a:r>
            <a:endParaRPr sz="1300">
              <a:latin typeface="Trebuchet MS"/>
              <a:cs typeface="Trebuchet MS"/>
            </a:endParaRPr>
          </a:p>
        </p:txBody>
      </p:sp>
      <p:sp>
        <p:nvSpPr>
          <p:cNvPr id="50" name="object 50"/>
          <p:cNvSpPr txBox="1"/>
          <p:nvPr/>
        </p:nvSpPr>
        <p:spPr>
          <a:xfrm>
            <a:off x="14379956" y="4780533"/>
            <a:ext cx="2694940" cy="2186305"/>
          </a:xfrm>
          <a:prstGeom prst="rect">
            <a:avLst/>
          </a:prstGeom>
        </p:spPr>
        <p:txBody>
          <a:bodyPr vert="horz" wrap="square" lIns="0" tIns="10795" rIns="0" bIns="0" rtlCol="0">
            <a:spAutoFit/>
          </a:bodyPr>
          <a:lstStyle/>
          <a:p>
            <a:pPr marL="12700" marR="5080">
              <a:lnSpc>
                <a:spcPct val="101099"/>
              </a:lnSpc>
              <a:spcBef>
                <a:spcPts val="85"/>
              </a:spcBef>
            </a:pPr>
            <a:r>
              <a:rPr sz="1400" dirty="0">
                <a:latin typeface="Trebuchet MS"/>
                <a:cs typeface="Trebuchet MS"/>
              </a:rPr>
              <a:t>El</a:t>
            </a:r>
            <a:r>
              <a:rPr sz="1400" spc="15" dirty="0">
                <a:latin typeface="Trebuchet MS"/>
                <a:cs typeface="Trebuchet MS"/>
              </a:rPr>
              <a:t> </a:t>
            </a:r>
            <a:r>
              <a:rPr sz="1400" dirty="0">
                <a:latin typeface="Trebuchet MS"/>
                <a:cs typeface="Trebuchet MS"/>
              </a:rPr>
              <a:t>vehículo</a:t>
            </a:r>
            <a:r>
              <a:rPr sz="1400" spc="-35" dirty="0">
                <a:latin typeface="Trebuchet MS"/>
                <a:cs typeface="Trebuchet MS"/>
              </a:rPr>
              <a:t> </a:t>
            </a:r>
            <a:r>
              <a:rPr sz="1400" dirty="0">
                <a:latin typeface="Trebuchet MS"/>
                <a:cs typeface="Trebuchet MS"/>
              </a:rPr>
              <a:t>para</a:t>
            </a:r>
            <a:r>
              <a:rPr sz="1400" spc="50" dirty="0">
                <a:latin typeface="Trebuchet MS"/>
                <a:cs typeface="Trebuchet MS"/>
              </a:rPr>
              <a:t> </a:t>
            </a:r>
            <a:r>
              <a:rPr sz="1400" spc="-10" dirty="0">
                <a:latin typeface="Trebuchet MS"/>
                <a:cs typeface="Trebuchet MS"/>
              </a:rPr>
              <a:t>incentivar </a:t>
            </a:r>
            <a:r>
              <a:rPr sz="1400" dirty="0">
                <a:latin typeface="Trebuchet MS"/>
                <a:cs typeface="Trebuchet MS"/>
              </a:rPr>
              <a:t>directamente</a:t>
            </a:r>
            <a:r>
              <a:rPr sz="1400" spc="-35" dirty="0">
                <a:latin typeface="Trebuchet MS"/>
                <a:cs typeface="Trebuchet MS"/>
              </a:rPr>
              <a:t> </a:t>
            </a:r>
            <a:r>
              <a:rPr sz="1400" dirty="0">
                <a:latin typeface="Trebuchet MS"/>
                <a:cs typeface="Trebuchet MS"/>
              </a:rPr>
              <a:t>a</a:t>
            </a:r>
            <a:r>
              <a:rPr sz="1400" spc="35" dirty="0">
                <a:latin typeface="Trebuchet MS"/>
                <a:cs typeface="Trebuchet MS"/>
              </a:rPr>
              <a:t> </a:t>
            </a:r>
            <a:r>
              <a:rPr sz="1400" dirty="0">
                <a:latin typeface="Trebuchet MS"/>
                <a:cs typeface="Trebuchet MS"/>
              </a:rPr>
              <a:t>los</a:t>
            </a:r>
            <a:r>
              <a:rPr sz="1400" spc="120" dirty="0">
                <a:latin typeface="Trebuchet MS"/>
                <a:cs typeface="Trebuchet MS"/>
              </a:rPr>
              <a:t> </a:t>
            </a:r>
            <a:r>
              <a:rPr sz="1400" dirty="0">
                <a:latin typeface="Trebuchet MS"/>
                <a:cs typeface="Trebuchet MS"/>
              </a:rPr>
              <a:t>artistas</a:t>
            </a:r>
            <a:r>
              <a:rPr sz="1400" spc="490" dirty="0">
                <a:latin typeface="Trebuchet MS"/>
                <a:cs typeface="Trebuchet MS"/>
              </a:rPr>
              <a:t> </a:t>
            </a:r>
            <a:r>
              <a:rPr sz="1400" spc="-50" dirty="0">
                <a:latin typeface="Trebuchet MS"/>
                <a:cs typeface="Trebuchet MS"/>
              </a:rPr>
              <a:t>a </a:t>
            </a:r>
            <a:r>
              <a:rPr sz="1400" dirty="0">
                <a:latin typeface="Trebuchet MS"/>
                <a:cs typeface="Trebuchet MS"/>
              </a:rPr>
              <a:t>través</a:t>
            </a:r>
            <a:r>
              <a:rPr sz="1400" spc="165" dirty="0">
                <a:latin typeface="Trebuchet MS"/>
                <a:cs typeface="Trebuchet MS"/>
              </a:rPr>
              <a:t> </a:t>
            </a:r>
            <a:r>
              <a:rPr sz="1400" dirty="0">
                <a:latin typeface="Trebuchet MS"/>
                <a:cs typeface="Trebuchet MS"/>
              </a:rPr>
              <a:t>de</a:t>
            </a:r>
            <a:r>
              <a:rPr sz="1400" spc="20" dirty="0">
                <a:latin typeface="Trebuchet MS"/>
                <a:cs typeface="Trebuchet MS"/>
              </a:rPr>
              <a:t> </a:t>
            </a:r>
            <a:r>
              <a:rPr sz="1400" dirty="0">
                <a:latin typeface="Trebuchet MS"/>
                <a:cs typeface="Trebuchet MS"/>
              </a:rPr>
              <a:t>convocatorias</a:t>
            </a:r>
            <a:r>
              <a:rPr sz="1400" spc="135" dirty="0">
                <a:latin typeface="Trebuchet MS"/>
                <a:cs typeface="Trebuchet MS"/>
              </a:rPr>
              <a:t> </a:t>
            </a:r>
            <a:r>
              <a:rPr sz="1400" spc="-10" dirty="0">
                <a:latin typeface="Trebuchet MS"/>
                <a:cs typeface="Trebuchet MS"/>
              </a:rPr>
              <a:t>públicas </a:t>
            </a:r>
            <a:r>
              <a:rPr sz="1400" dirty="0">
                <a:latin typeface="Trebuchet MS"/>
                <a:cs typeface="Trebuchet MS"/>
              </a:rPr>
              <a:t>para</a:t>
            </a:r>
            <a:r>
              <a:rPr sz="1400" spc="50" dirty="0">
                <a:latin typeface="Trebuchet MS"/>
                <a:cs typeface="Trebuchet MS"/>
              </a:rPr>
              <a:t> </a:t>
            </a:r>
            <a:r>
              <a:rPr sz="1400" dirty="0">
                <a:latin typeface="Trebuchet MS"/>
                <a:cs typeface="Trebuchet MS"/>
              </a:rPr>
              <a:t>acceder</a:t>
            </a:r>
            <a:r>
              <a:rPr sz="1400" spc="-40" dirty="0">
                <a:latin typeface="Trebuchet MS"/>
                <a:cs typeface="Trebuchet MS"/>
              </a:rPr>
              <a:t> </a:t>
            </a:r>
            <a:r>
              <a:rPr sz="1400" dirty="0">
                <a:latin typeface="Trebuchet MS"/>
                <a:cs typeface="Trebuchet MS"/>
              </a:rPr>
              <a:t>a</a:t>
            </a:r>
            <a:r>
              <a:rPr sz="1400" spc="35" dirty="0">
                <a:latin typeface="Trebuchet MS"/>
                <a:cs typeface="Trebuchet MS"/>
              </a:rPr>
              <a:t> </a:t>
            </a:r>
            <a:r>
              <a:rPr sz="1400" spc="-10" dirty="0">
                <a:solidFill>
                  <a:srgbClr val="397C5A"/>
                </a:solidFill>
                <a:latin typeface="Trebuchet MS"/>
                <a:cs typeface="Trebuchet MS"/>
              </a:rPr>
              <a:t>estímulos </a:t>
            </a:r>
            <a:r>
              <a:rPr sz="1400" dirty="0">
                <a:solidFill>
                  <a:srgbClr val="397C5A"/>
                </a:solidFill>
                <a:latin typeface="Trebuchet MS"/>
                <a:cs typeface="Trebuchet MS"/>
              </a:rPr>
              <a:t>económicos</a:t>
            </a:r>
            <a:r>
              <a:rPr sz="1400" spc="215" dirty="0">
                <a:solidFill>
                  <a:srgbClr val="397C5A"/>
                </a:solidFill>
                <a:latin typeface="Trebuchet MS"/>
                <a:cs typeface="Trebuchet MS"/>
              </a:rPr>
              <a:t> </a:t>
            </a:r>
            <a:r>
              <a:rPr sz="1400" dirty="0">
                <a:solidFill>
                  <a:srgbClr val="397C5A"/>
                </a:solidFill>
                <a:latin typeface="Trebuchet MS"/>
                <a:cs typeface="Trebuchet MS"/>
              </a:rPr>
              <a:t>relacionados</a:t>
            </a:r>
            <a:r>
              <a:rPr sz="1400" spc="215" dirty="0">
                <a:solidFill>
                  <a:srgbClr val="397C5A"/>
                </a:solidFill>
                <a:latin typeface="Trebuchet MS"/>
                <a:cs typeface="Trebuchet MS"/>
              </a:rPr>
              <a:t> </a:t>
            </a:r>
            <a:r>
              <a:rPr sz="1400" dirty="0">
                <a:solidFill>
                  <a:srgbClr val="397C5A"/>
                </a:solidFill>
                <a:latin typeface="Trebuchet MS"/>
                <a:cs typeface="Trebuchet MS"/>
              </a:rPr>
              <a:t>con</a:t>
            </a:r>
            <a:r>
              <a:rPr sz="1400" spc="100" dirty="0">
                <a:solidFill>
                  <a:srgbClr val="397C5A"/>
                </a:solidFill>
                <a:latin typeface="Trebuchet MS"/>
                <a:cs typeface="Trebuchet MS"/>
              </a:rPr>
              <a:t> </a:t>
            </a:r>
            <a:r>
              <a:rPr sz="1400" spc="-25" dirty="0">
                <a:solidFill>
                  <a:srgbClr val="397C5A"/>
                </a:solidFill>
                <a:latin typeface="Trebuchet MS"/>
                <a:cs typeface="Trebuchet MS"/>
              </a:rPr>
              <a:t>la </a:t>
            </a:r>
            <a:r>
              <a:rPr sz="1400" dirty="0">
                <a:solidFill>
                  <a:srgbClr val="397C5A"/>
                </a:solidFill>
                <a:latin typeface="Trebuchet MS"/>
                <a:cs typeface="Trebuchet MS"/>
              </a:rPr>
              <a:t>ejecución</a:t>
            </a:r>
            <a:r>
              <a:rPr sz="1400" spc="15" dirty="0">
                <a:solidFill>
                  <a:srgbClr val="397C5A"/>
                </a:solidFill>
                <a:latin typeface="Trebuchet MS"/>
                <a:cs typeface="Trebuchet MS"/>
              </a:rPr>
              <a:t> </a:t>
            </a:r>
            <a:r>
              <a:rPr sz="1400" dirty="0">
                <a:solidFill>
                  <a:srgbClr val="397C5A"/>
                </a:solidFill>
                <a:latin typeface="Trebuchet MS"/>
                <a:cs typeface="Trebuchet MS"/>
              </a:rPr>
              <a:t>de</a:t>
            </a:r>
            <a:r>
              <a:rPr sz="1400" spc="60" dirty="0">
                <a:solidFill>
                  <a:srgbClr val="397C5A"/>
                </a:solidFill>
                <a:latin typeface="Trebuchet MS"/>
                <a:cs typeface="Trebuchet MS"/>
              </a:rPr>
              <a:t> </a:t>
            </a:r>
            <a:r>
              <a:rPr sz="1400" spc="-10" dirty="0">
                <a:solidFill>
                  <a:srgbClr val="397C5A"/>
                </a:solidFill>
                <a:latin typeface="Trebuchet MS"/>
                <a:cs typeface="Trebuchet MS"/>
              </a:rPr>
              <a:t>propuestas artísticas</a:t>
            </a:r>
            <a:endParaRPr sz="1400">
              <a:latin typeface="Trebuchet MS"/>
              <a:cs typeface="Trebuchet MS"/>
            </a:endParaRPr>
          </a:p>
          <a:p>
            <a:pPr marL="12700" marR="299720">
              <a:lnSpc>
                <a:spcPct val="100000"/>
              </a:lnSpc>
              <a:spcBef>
                <a:spcPts val="95"/>
              </a:spcBef>
            </a:pPr>
            <a:r>
              <a:rPr sz="1400" dirty="0">
                <a:latin typeface="Trebuchet MS"/>
                <a:cs typeface="Trebuchet MS"/>
              </a:rPr>
              <a:t>Portafolio</a:t>
            </a:r>
            <a:r>
              <a:rPr sz="1400" spc="50" dirty="0">
                <a:latin typeface="Trebuchet MS"/>
                <a:cs typeface="Trebuchet MS"/>
              </a:rPr>
              <a:t> </a:t>
            </a:r>
            <a:r>
              <a:rPr sz="1400" dirty="0">
                <a:latin typeface="Trebuchet MS"/>
                <a:cs typeface="Trebuchet MS"/>
              </a:rPr>
              <a:t>de</a:t>
            </a:r>
            <a:r>
              <a:rPr sz="1400" spc="50" dirty="0">
                <a:latin typeface="Trebuchet MS"/>
                <a:cs typeface="Trebuchet MS"/>
              </a:rPr>
              <a:t> </a:t>
            </a:r>
            <a:r>
              <a:rPr sz="1400" dirty="0">
                <a:latin typeface="Trebuchet MS"/>
                <a:cs typeface="Trebuchet MS"/>
              </a:rPr>
              <a:t>convocatorias</a:t>
            </a:r>
            <a:r>
              <a:rPr sz="1400" spc="175" dirty="0">
                <a:latin typeface="Trebuchet MS"/>
                <a:cs typeface="Trebuchet MS"/>
              </a:rPr>
              <a:t> </a:t>
            </a:r>
            <a:r>
              <a:rPr sz="1400" spc="-50" dirty="0">
                <a:latin typeface="Trebuchet MS"/>
                <a:cs typeface="Trebuchet MS"/>
              </a:rPr>
              <a:t>y </a:t>
            </a:r>
            <a:r>
              <a:rPr sz="1400" spc="-10" dirty="0">
                <a:latin typeface="Trebuchet MS"/>
                <a:cs typeface="Trebuchet MS"/>
              </a:rPr>
              <a:t>estímulos</a:t>
            </a:r>
            <a:endParaRPr sz="1400">
              <a:latin typeface="Trebuchet MS"/>
              <a:cs typeface="Trebuchet MS"/>
            </a:endParaRPr>
          </a:p>
          <a:p>
            <a:pPr marL="12700">
              <a:lnSpc>
                <a:spcPct val="100000"/>
              </a:lnSpc>
              <a:spcBef>
                <a:spcPts val="5"/>
              </a:spcBef>
            </a:pPr>
            <a:r>
              <a:rPr sz="1400" dirty="0">
                <a:latin typeface="Trebuchet MS"/>
                <a:cs typeface="Trebuchet MS"/>
              </a:rPr>
              <a:t>-</a:t>
            </a:r>
            <a:r>
              <a:rPr sz="1400" spc="50" dirty="0">
                <a:solidFill>
                  <a:srgbClr val="397C5A"/>
                </a:solidFill>
                <a:latin typeface="Trebuchet MS"/>
                <a:cs typeface="Trebuchet MS"/>
              </a:rPr>
              <a:t>Máquina</a:t>
            </a:r>
            <a:r>
              <a:rPr sz="1400" spc="-70" dirty="0">
                <a:solidFill>
                  <a:srgbClr val="397C5A"/>
                </a:solidFill>
                <a:latin typeface="Trebuchet MS"/>
                <a:cs typeface="Trebuchet MS"/>
              </a:rPr>
              <a:t> </a:t>
            </a:r>
            <a:r>
              <a:rPr sz="1400" dirty="0">
                <a:solidFill>
                  <a:srgbClr val="397C5A"/>
                </a:solidFill>
                <a:latin typeface="Trebuchet MS"/>
                <a:cs typeface="Trebuchet MS"/>
              </a:rPr>
              <a:t>de</a:t>
            </a:r>
            <a:r>
              <a:rPr sz="1400" spc="-50" dirty="0">
                <a:solidFill>
                  <a:srgbClr val="397C5A"/>
                </a:solidFill>
                <a:latin typeface="Trebuchet MS"/>
                <a:cs typeface="Trebuchet MS"/>
              </a:rPr>
              <a:t> </a:t>
            </a:r>
            <a:r>
              <a:rPr sz="1400" dirty="0">
                <a:solidFill>
                  <a:srgbClr val="397C5A"/>
                </a:solidFill>
                <a:latin typeface="Trebuchet MS"/>
                <a:cs typeface="Trebuchet MS"/>
              </a:rPr>
              <a:t>los</a:t>
            </a:r>
            <a:r>
              <a:rPr sz="1400" spc="60" dirty="0">
                <a:solidFill>
                  <a:srgbClr val="397C5A"/>
                </a:solidFill>
                <a:latin typeface="Trebuchet MS"/>
                <a:cs typeface="Trebuchet MS"/>
              </a:rPr>
              <a:t> </a:t>
            </a:r>
            <a:r>
              <a:rPr sz="1400" spc="-10" dirty="0">
                <a:solidFill>
                  <a:srgbClr val="397C5A"/>
                </a:solidFill>
                <a:latin typeface="Trebuchet MS"/>
                <a:cs typeface="Trebuchet MS"/>
              </a:rPr>
              <a:t>sueños</a:t>
            </a:r>
            <a:endParaRPr sz="1400">
              <a:latin typeface="Trebuchet MS"/>
              <a:cs typeface="Trebuchet MS"/>
            </a:endParaRPr>
          </a:p>
        </p:txBody>
      </p:sp>
      <p:sp>
        <p:nvSpPr>
          <p:cNvPr id="51" name="object 51"/>
          <p:cNvSpPr txBox="1"/>
          <p:nvPr/>
        </p:nvSpPr>
        <p:spPr>
          <a:xfrm>
            <a:off x="1097076" y="8863990"/>
            <a:ext cx="3207385" cy="1032510"/>
          </a:xfrm>
          <a:prstGeom prst="rect">
            <a:avLst/>
          </a:prstGeom>
        </p:spPr>
        <p:txBody>
          <a:bodyPr vert="horz" wrap="square" lIns="0" tIns="7620" rIns="0" bIns="0" rtlCol="0">
            <a:spAutoFit/>
          </a:bodyPr>
          <a:lstStyle/>
          <a:p>
            <a:pPr marL="12700" marR="5080">
              <a:lnSpc>
                <a:spcPct val="102099"/>
              </a:lnSpc>
              <a:spcBef>
                <a:spcPts val="60"/>
              </a:spcBef>
            </a:pPr>
            <a:r>
              <a:rPr sz="1300" dirty="0">
                <a:latin typeface="Trebuchet MS"/>
                <a:cs typeface="Trebuchet MS"/>
              </a:rPr>
              <a:t>Cofinanciación</a:t>
            </a:r>
            <a:r>
              <a:rPr sz="1300" spc="75" dirty="0">
                <a:latin typeface="Trebuchet MS"/>
                <a:cs typeface="Trebuchet MS"/>
              </a:rPr>
              <a:t> </a:t>
            </a:r>
            <a:r>
              <a:rPr sz="1300" dirty="0">
                <a:latin typeface="Trebuchet MS"/>
                <a:cs typeface="Trebuchet MS"/>
              </a:rPr>
              <a:t>de</a:t>
            </a:r>
            <a:r>
              <a:rPr sz="1300" spc="15" dirty="0">
                <a:latin typeface="Trebuchet MS"/>
                <a:cs typeface="Trebuchet MS"/>
              </a:rPr>
              <a:t> </a:t>
            </a:r>
            <a:r>
              <a:rPr sz="1300" dirty="0">
                <a:latin typeface="Trebuchet MS"/>
                <a:cs typeface="Trebuchet MS"/>
              </a:rPr>
              <a:t>monitores</a:t>
            </a:r>
            <a:r>
              <a:rPr sz="1300" spc="140" dirty="0">
                <a:latin typeface="Trebuchet MS"/>
                <a:cs typeface="Trebuchet MS"/>
              </a:rPr>
              <a:t> </a:t>
            </a:r>
            <a:r>
              <a:rPr sz="1300" dirty="0">
                <a:latin typeface="Trebuchet MS"/>
                <a:cs typeface="Trebuchet MS"/>
              </a:rPr>
              <a:t>de</a:t>
            </a:r>
            <a:r>
              <a:rPr sz="1300" spc="15" dirty="0">
                <a:latin typeface="Trebuchet MS"/>
                <a:cs typeface="Trebuchet MS"/>
              </a:rPr>
              <a:t> </a:t>
            </a:r>
            <a:r>
              <a:rPr sz="1300" spc="-10" dirty="0">
                <a:latin typeface="Trebuchet MS"/>
                <a:cs typeface="Trebuchet MS"/>
              </a:rPr>
              <a:t>cultura, </a:t>
            </a:r>
            <a:r>
              <a:rPr sz="1300" dirty="0">
                <a:latin typeface="Trebuchet MS"/>
                <a:cs typeface="Trebuchet MS"/>
              </a:rPr>
              <a:t>enfocado</a:t>
            </a:r>
            <a:r>
              <a:rPr sz="1300" spc="45" dirty="0">
                <a:latin typeface="Trebuchet MS"/>
                <a:cs typeface="Trebuchet MS"/>
              </a:rPr>
              <a:t> </a:t>
            </a:r>
            <a:r>
              <a:rPr sz="1300" dirty="0">
                <a:latin typeface="Trebuchet MS"/>
                <a:cs typeface="Trebuchet MS"/>
              </a:rPr>
              <a:t>en</a:t>
            </a:r>
            <a:r>
              <a:rPr sz="1300" spc="50" dirty="0">
                <a:latin typeface="Trebuchet MS"/>
                <a:cs typeface="Trebuchet MS"/>
              </a:rPr>
              <a:t> </a:t>
            </a:r>
            <a:r>
              <a:rPr sz="1300" dirty="0">
                <a:latin typeface="Trebuchet MS"/>
                <a:cs typeface="Trebuchet MS"/>
              </a:rPr>
              <a:t>96</a:t>
            </a:r>
            <a:r>
              <a:rPr sz="1300" spc="165" dirty="0">
                <a:latin typeface="Trebuchet MS"/>
                <a:cs typeface="Trebuchet MS"/>
              </a:rPr>
              <a:t> </a:t>
            </a:r>
            <a:r>
              <a:rPr sz="1300" dirty="0">
                <a:latin typeface="Trebuchet MS"/>
                <a:cs typeface="Trebuchet MS"/>
              </a:rPr>
              <a:t>mpios</a:t>
            </a:r>
            <a:r>
              <a:rPr sz="1300" spc="75" dirty="0">
                <a:latin typeface="Trebuchet MS"/>
                <a:cs typeface="Trebuchet MS"/>
              </a:rPr>
              <a:t> </a:t>
            </a:r>
            <a:r>
              <a:rPr sz="1300" dirty="0">
                <a:latin typeface="Trebuchet MS"/>
                <a:cs typeface="Trebuchet MS"/>
              </a:rPr>
              <a:t>de</a:t>
            </a:r>
            <a:r>
              <a:rPr sz="1300" spc="55" dirty="0">
                <a:latin typeface="Trebuchet MS"/>
                <a:cs typeface="Trebuchet MS"/>
              </a:rPr>
              <a:t> </a:t>
            </a:r>
            <a:r>
              <a:rPr sz="1300" dirty="0">
                <a:latin typeface="Trebuchet MS"/>
                <a:cs typeface="Trebuchet MS"/>
              </a:rPr>
              <a:t>sexta</a:t>
            </a:r>
            <a:r>
              <a:rPr sz="1300" spc="75" dirty="0">
                <a:latin typeface="Trebuchet MS"/>
                <a:cs typeface="Trebuchet MS"/>
              </a:rPr>
              <a:t> </a:t>
            </a:r>
            <a:r>
              <a:rPr sz="1300" spc="-10" dirty="0">
                <a:latin typeface="Trebuchet MS"/>
                <a:cs typeface="Trebuchet MS"/>
              </a:rPr>
              <a:t>categoría. </a:t>
            </a:r>
            <a:r>
              <a:rPr sz="1300" spc="50" dirty="0">
                <a:latin typeface="Trebuchet MS"/>
                <a:cs typeface="Trebuchet MS"/>
              </a:rPr>
              <a:t>Serán</a:t>
            </a:r>
            <a:r>
              <a:rPr sz="1300" spc="55" dirty="0">
                <a:latin typeface="Trebuchet MS"/>
                <a:cs typeface="Trebuchet MS"/>
              </a:rPr>
              <a:t> </a:t>
            </a:r>
            <a:r>
              <a:rPr sz="1300" dirty="0">
                <a:latin typeface="Trebuchet MS"/>
                <a:cs typeface="Trebuchet MS"/>
              </a:rPr>
              <a:t>los</a:t>
            </a:r>
            <a:r>
              <a:rPr sz="1300" spc="165" dirty="0">
                <a:latin typeface="Trebuchet MS"/>
                <a:cs typeface="Trebuchet MS"/>
              </a:rPr>
              <a:t> </a:t>
            </a:r>
            <a:r>
              <a:rPr sz="1300" dirty="0">
                <a:latin typeface="Trebuchet MS"/>
                <a:cs typeface="Trebuchet MS"/>
              </a:rPr>
              <a:t>que</a:t>
            </a:r>
            <a:r>
              <a:rPr sz="1300" spc="20" dirty="0">
                <a:latin typeface="Trebuchet MS"/>
                <a:cs typeface="Trebuchet MS"/>
              </a:rPr>
              <a:t> </a:t>
            </a:r>
            <a:r>
              <a:rPr sz="1300" dirty="0">
                <a:latin typeface="Trebuchet MS"/>
                <a:cs typeface="Trebuchet MS"/>
              </a:rPr>
              <a:t>acompañen</a:t>
            </a:r>
            <a:r>
              <a:rPr sz="1300" spc="55" dirty="0">
                <a:latin typeface="Trebuchet MS"/>
                <a:cs typeface="Trebuchet MS"/>
              </a:rPr>
              <a:t> </a:t>
            </a:r>
            <a:r>
              <a:rPr sz="1300" dirty="0">
                <a:latin typeface="Trebuchet MS"/>
                <a:cs typeface="Trebuchet MS"/>
              </a:rPr>
              <a:t>técnicamente</a:t>
            </a:r>
            <a:r>
              <a:rPr sz="1300" spc="55" dirty="0">
                <a:latin typeface="Trebuchet MS"/>
                <a:cs typeface="Trebuchet MS"/>
              </a:rPr>
              <a:t> </a:t>
            </a:r>
            <a:r>
              <a:rPr sz="1300" spc="-50" dirty="0">
                <a:latin typeface="Trebuchet MS"/>
                <a:cs typeface="Trebuchet MS"/>
              </a:rPr>
              <a:t>a </a:t>
            </a:r>
            <a:r>
              <a:rPr sz="1300" dirty="0">
                <a:latin typeface="Trebuchet MS"/>
                <a:cs typeface="Trebuchet MS"/>
              </a:rPr>
              <a:t>los</a:t>
            </a:r>
            <a:r>
              <a:rPr sz="1300" spc="195" dirty="0">
                <a:latin typeface="Trebuchet MS"/>
                <a:cs typeface="Trebuchet MS"/>
              </a:rPr>
              <a:t> </a:t>
            </a:r>
            <a:r>
              <a:rPr sz="1300" dirty="0">
                <a:latin typeface="Trebuchet MS"/>
                <a:cs typeface="Trebuchet MS"/>
              </a:rPr>
              <a:t>docentes</a:t>
            </a:r>
            <a:r>
              <a:rPr sz="1300" spc="170" dirty="0">
                <a:latin typeface="Trebuchet MS"/>
                <a:cs typeface="Trebuchet MS"/>
              </a:rPr>
              <a:t> </a:t>
            </a:r>
            <a:r>
              <a:rPr sz="1300" dirty="0">
                <a:latin typeface="Trebuchet MS"/>
                <a:cs typeface="Trebuchet MS"/>
              </a:rPr>
              <a:t>que</a:t>
            </a:r>
            <a:r>
              <a:rPr sz="1300" spc="180" dirty="0">
                <a:latin typeface="Trebuchet MS"/>
                <a:cs typeface="Trebuchet MS"/>
              </a:rPr>
              <a:t> </a:t>
            </a:r>
            <a:r>
              <a:rPr sz="1300" dirty="0">
                <a:latin typeface="Trebuchet MS"/>
                <a:cs typeface="Trebuchet MS"/>
              </a:rPr>
              <a:t>ejecutan</a:t>
            </a:r>
            <a:r>
              <a:rPr sz="1300" spc="95" dirty="0">
                <a:latin typeface="Trebuchet MS"/>
                <a:cs typeface="Trebuchet MS"/>
              </a:rPr>
              <a:t> </a:t>
            </a:r>
            <a:r>
              <a:rPr sz="1300" dirty="0">
                <a:latin typeface="Trebuchet MS"/>
                <a:cs typeface="Trebuchet MS"/>
              </a:rPr>
              <a:t>la</a:t>
            </a:r>
            <a:r>
              <a:rPr sz="1300" spc="135" dirty="0">
                <a:latin typeface="Trebuchet MS"/>
                <a:cs typeface="Trebuchet MS"/>
              </a:rPr>
              <a:t> </a:t>
            </a:r>
            <a:r>
              <a:rPr sz="1300" spc="-10" dirty="0">
                <a:latin typeface="Trebuchet MS"/>
                <a:cs typeface="Trebuchet MS"/>
              </a:rPr>
              <a:t>jornada </a:t>
            </a:r>
            <a:r>
              <a:rPr sz="1300" dirty="0">
                <a:latin typeface="Trebuchet MS"/>
                <a:cs typeface="Trebuchet MS"/>
              </a:rPr>
              <a:t>extendida</a:t>
            </a:r>
            <a:r>
              <a:rPr sz="1300" spc="55" dirty="0">
                <a:latin typeface="Trebuchet MS"/>
                <a:cs typeface="Trebuchet MS"/>
              </a:rPr>
              <a:t> </a:t>
            </a:r>
            <a:r>
              <a:rPr sz="1300" dirty="0">
                <a:latin typeface="Trebuchet MS"/>
                <a:cs typeface="Trebuchet MS"/>
              </a:rPr>
              <a:t>del</a:t>
            </a:r>
            <a:r>
              <a:rPr sz="1300" spc="10" dirty="0">
                <a:latin typeface="Trebuchet MS"/>
                <a:cs typeface="Trebuchet MS"/>
              </a:rPr>
              <a:t> </a:t>
            </a:r>
            <a:r>
              <a:rPr sz="1300" dirty="0">
                <a:latin typeface="Trebuchet MS"/>
                <a:cs typeface="Trebuchet MS"/>
              </a:rPr>
              <a:t>área</a:t>
            </a:r>
            <a:r>
              <a:rPr sz="1300" spc="25" dirty="0">
                <a:latin typeface="Trebuchet MS"/>
                <a:cs typeface="Trebuchet MS"/>
              </a:rPr>
              <a:t> </a:t>
            </a:r>
            <a:r>
              <a:rPr sz="1300" spc="-10" dirty="0">
                <a:latin typeface="Trebuchet MS"/>
                <a:cs typeface="Trebuchet MS"/>
              </a:rPr>
              <a:t>cultural.</a:t>
            </a:r>
            <a:endParaRPr sz="1300">
              <a:latin typeface="Trebuchet MS"/>
              <a:cs typeface="Trebuchet MS"/>
            </a:endParaRPr>
          </a:p>
        </p:txBody>
      </p:sp>
      <p:sp>
        <p:nvSpPr>
          <p:cNvPr id="52" name="object 52"/>
          <p:cNvSpPr txBox="1"/>
          <p:nvPr/>
        </p:nvSpPr>
        <p:spPr>
          <a:xfrm>
            <a:off x="10896345" y="4793741"/>
            <a:ext cx="2836545" cy="2171700"/>
          </a:xfrm>
          <a:prstGeom prst="rect">
            <a:avLst/>
          </a:prstGeom>
        </p:spPr>
        <p:txBody>
          <a:bodyPr vert="horz" wrap="square" lIns="0" tIns="13335" rIns="0" bIns="0" rtlCol="0">
            <a:spAutoFit/>
          </a:bodyPr>
          <a:lstStyle/>
          <a:p>
            <a:pPr marL="12700" algn="just">
              <a:lnSpc>
                <a:spcPts val="1639"/>
              </a:lnSpc>
              <a:spcBef>
                <a:spcPts val="105"/>
              </a:spcBef>
            </a:pPr>
            <a:r>
              <a:rPr sz="1400" spc="55" dirty="0">
                <a:solidFill>
                  <a:srgbClr val="397C5A"/>
                </a:solidFill>
                <a:latin typeface="Trebuchet MS"/>
                <a:cs typeface="Trebuchet MS"/>
              </a:rPr>
              <a:t>“CIRCULAR</a:t>
            </a:r>
            <a:r>
              <a:rPr sz="1400" spc="90" dirty="0">
                <a:solidFill>
                  <a:srgbClr val="397C5A"/>
                </a:solidFill>
                <a:latin typeface="Trebuchet MS"/>
                <a:cs typeface="Trebuchet MS"/>
              </a:rPr>
              <a:t> </a:t>
            </a:r>
            <a:r>
              <a:rPr sz="1400" dirty="0">
                <a:solidFill>
                  <a:srgbClr val="397C5A"/>
                </a:solidFill>
                <a:latin typeface="Trebuchet MS"/>
                <a:cs typeface="Trebuchet MS"/>
              </a:rPr>
              <a:t>EL</a:t>
            </a:r>
            <a:r>
              <a:rPr sz="1400" spc="-75" dirty="0">
                <a:solidFill>
                  <a:srgbClr val="397C5A"/>
                </a:solidFill>
                <a:latin typeface="Trebuchet MS"/>
                <a:cs typeface="Trebuchet MS"/>
              </a:rPr>
              <a:t> </a:t>
            </a:r>
            <a:r>
              <a:rPr sz="1400" spc="55" dirty="0">
                <a:solidFill>
                  <a:srgbClr val="397C5A"/>
                </a:solidFill>
                <a:latin typeface="Trebuchet MS"/>
                <a:cs typeface="Trebuchet MS"/>
              </a:rPr>
              <a:t>ARTE”</a:t>
            </a:r>
            <a:endParaRPr sz="1400">
              <a:latin typeface="Trebuchet MS"/>
              <a:cs typeface="Trebuchet MS"/>
            </a:endParaRPr>
          </a:p>
          <a:p>
            <a:pPr marL="12700" algn="just">
              <a:lnSpc>
                <a:spcPts val="1639"/>
              </a:lnSpc>
            </a:pPr>
            <a:r>
              <a:rPr sz="1400" spc="50" dirty="0">
                <a:latin typeface="Trebuchet MS"/>
                <a:cs typeface="Trebuchet MS"/>
              </a:rPr>
              <a:t>Hace</a:t>
            </a:r>
            <a:r>
              <a:rPr sz="1400" spc="455" dirty="0">
                <a:latin typeface="Trebuchet MS"/>
                <a:cs typeface="Trebuchet MS"/>
              </a:rPr>
              <a:t>  </a:t>
            </a:r>
            <a:r>
              <a:rPr sz="1400" dirty="0">
                <a:latin typeface="Trebuchet MS"/>
                <a:cs typeface="Trebuchet MS"/>
              </a:rPr>
              <a:t>parte</a:t>
            </a:r>
            <a:r>
              <a:rPr sz="1400" spc="445" dirty="0">
                <a:latin typeface="Trebuchet MS"/>
                <a:cs typeface="Trebuchet MS"/>
              </a:rPr>
              <a:t>  </a:t>
            </a:r>
            <a:r>
              <a:rPr sz="1400" dirty="0">
                <a:latin typeface="Trebuchet MS"/>
                <a:cs typeface="Trebuchet MS"/>
              </a:rPr>
              <a:t>del</a:t>
            </a:r>
            <a:r>
              <a:rPr sz="1400" spc="434" dirty="0">
                <a:latin typeface="Trebuchet MS"/>
                <a:cs typeface="Trebuchet MS"/>
              </a:rPr>
              <a:t>  </a:t>
            </a:r>
            <a:r>
              <a:rPr sz="1400" dirty="0">
                <a:latin typeface="Trebuchet MS"/>
                <a:cs typeface="Trebuchet MS"/>
              </a:rPr>
              <a:t>proceso</a:t>
            </a:r>
            <a:r>
              <a:rPr sz="1400" spc="450" dirty="0">
                <a:latin typeface="Trebuchet MS"/>
                <a:cs typeface="Trebuchet MS"/>
              </a:rPr>
              <a:t>  </a:t>
            </a:r>
            <a:r>
              <a:rPr sz="1400" spc="-25" dirty="0">
                <a:latin typeface="Trebuchet MS"/>
                <a:cs typeface="Trebuchet MS"/>
              </a:rPr>
              <a:t>de</a:t>
            </a:r>
            <a:endParaRPr sz="1400">
              <a:latin typeface="Trebuchet MS"/>
              <a:cs typeface="Trebuchet MS"/>
            </a:endParaRPr>
          </a:p>
          <a:p>
            <a:pPr marL="12700" marR="5080" algn="just">
              <a:lnSpc>
                <a:spcPct val="101000"/>
              </a:lnSpc>
              <a:spcBef>
                <a:spcPts val="5"/>
              </a:spcBef>
              <a:tabLst>
                <a:tab pos="1987550" algn="l"/>
              </a:tabLst>
            </a:pPr>
            <a:r>
              <a:rPr sz="1400" dirty="0">
                <a:latin typeface="Trebuchet MS"/>
                <a:cs typeface="Trebuchet MS"/>
              </a:rPr>
              <a:t>divulgación</a:t>
            </a:r>
            <a:r>
              <a:rPr sz="1400" spc="195" dirty="0">
                <a:latin typeface="Trebuchet MS"/>
                <a:cs typeface="Trebuchet MS"/>
              </a:rPr>
              <a:t> </a:t>
            </a:r>
            <a:r>
              <a:rPr sz="1400" dirty="0">
                <a:latin typeface="Trebuchet MS"/>
                <a:cs typeface="Trebuchet MS"/>
              </a:rPr>
              <a:t>de</a:t>
            </a:r>
            <a:r>
              <a:rPr sz="1400" spc="175" dirty="0">
                <a:latin typeface="Trebuchet MS"/>
                <a:cs typeface="Trebuchet MS"/>
              </a:rPr>
              <a:t> </a:t>
            </a:r>
            <a:r>
              <a:rPr sz="1400" dirty="0">
                <a:latin typeface="Trebuchet MS"/>
                <a:cs typeface="Trebuchet MS"/>
              </a:rPr>
              <a:t>la</a:t>
            </a:r>
            <a:r>
              <a:rPr sz="1400" spc="150" dirty="0">
                <a:latin typeface="Trebuchet MS"/>
                <a:cs typeface="Trebuchet MS"/>
              </a:rPr>
              <a:t> </a:t>
            </a:r>
            <a:r>
              <a:rPr sz="1400" dirty="0">
                <a:latin typeface="Trebuchet MS"/>
                <a:cs typeface="Trebuchet MS"/>
              </a:rPr>
              <a:t>cadena</a:t>
            </a:r>
            <a:r>
              <a:rPr sz="1400" spc="185" dirty="0">
                <a:latin typeface="Trebuchet MS"/>
                <a:cs typeface="Trebuchet MS"/>
              </a:rPr>
              <a:t> </a:t>
            </a:r>
            <a:r>
              <a:rPr sz="1400" dirty="0">
                <a:latin typeface="Trebuchet MS"/>
                <a:cs typeface="Trebuchet MS"/>
              </a:rPr>
              <a:t>de</a:t>
            </a:r>
            <a:r>
              <a:rPr sz="1400" spc="185" dirty="0">
                <a:latin typeface="Trebuchet MS"/>
                <a:cs typeface="Trebuchet MS"/>
              </a:rPr>
              <a:t> </a:t>
            </a:r>
            <a:r>
              <a:rPr sz="1400" spc="-20" dirty="0">
                <a:latin typeface="Trebuchet MS"/>
                <a:cs typeface="Trebuchet MS"/>
              </a:rPr>
              <a:t>valor </a:t>
            </a:r>
            <a:r>
              <a:rPr sz="1400" spc="-10" dirty="0">
                <a:latin typeface="Trebuchet MS"/>
                <a:cs typeface="Trebuchet MS"/>
              </a:rPr>
              <a:t>(mues</a:t>
            </a:r>
            <a:r>
              <a:rPr sz="1400" spc="-240" dirty="0">
                <a:latin typeface="Trebuchet MS"/>
                <a:cs typeface="Trebuchet MS"/>
              </a:rPr>
              <a:t> </a:t>
            </a:r>
            <a:r>
              <a:rPr sz="1400" spc="-20" dirty="0">
                <a:latin typeface="Trebuchet MS"/>
                <a:cs typeface="Trebuchet MS"/>
              </a:rPr>
              <a:t>tras</a:t>
            </a:r>
            <a:r>
              <a:rPr sz="1400" dirty="0">
                <a:latin typeface="Trebuchet MS"/>
                <a:cs typeface="Trebuchet MS"/>
              </a:rPr>
              <a:t>	</a:t>
            </a:r>
            <a:r>
              <a:rPr sz="1400" spc="-10" dirty="0">
                <a:latin typeface="Trebuchet MS"/>
                <a:cs typeface="Trebuchet MS"/>
              </a:rPr>
              <a:t>artísticas, </a:t>
            </a:r>
            <a:r>
              <a:rPr sz="1400" dirty="0">
                <a:latin typeface="Trebuchet MS"/>
                <a:cs typeface="Trebuchet MS"/>
              </a:rPr>
              <a:t>exposiciones,</a:t>
            </a:r>
            <a:r>
              <a:rPr sz="1400" spc="320" dirty="0">
                <a:latin typeface="Trebuchet MS"/>
                <a:cs typeface="Trebuchet MS"/>
              </a:rPr>
              <a:t> </a:t>
            </a:r>
            <a:r>
              <a:rPr sz="1400" dirty="0">
                <a:latin typeface="Trebuchet MS"/>
                <a:cs typeface="Trebuchet MS"/>
              </a:rPr>
              <a:t>conciertos,</a:t>
            </a:r>
            <a:r>
              <a:rPr sz="1400" spc="300" dirty="0">
                <a:latin typeface="Trebuchet MS"/>
                <a:cs typeface="Trebuchet MS"/>
              </a:rPr>
              <a:t> </a:t>
            </a:r>
            <a:r>
              <a:rPr sz="1400" spc="-10" dirty="0">
                <a:latin typeface="Trebuchet MS"/>
                <a:cs typeface="Trebuchet MS"/>
              </a:rPr>
              <a:t>eventos culturales,</a:t>
            </a:r>
            <a:endParaRPr sz="1400">
              <a:latin typeface="Trebuchet MS"/>
              <a:cs typeface="Trebuchet MS"/>
            </a:endParaRPr>
          </a:p>
          <a:p>
            <a:pPr marL="314960" indent="-151765" algn="just">
              <a:lnSpc>
                <a:spcPct val="100000"/>
              </a:lnSpc>
              <a:spcBef>
                <a:spcPts val="95"/>
              </a:spcBef>
              <a:buFont typeface="Arial"/>
              <a:buChar char="•"/>
              <a:tabLst>
                <a:tab pos="314960" algn="l"/>
              </a:tabLst>
            </a:pPr>
            <a:r>
              <a:rPr sz="1400" dirty="0">
                <a:solidFill>
                  <a:srgbClr val="397C5A"/>
                </a:solidFill>
                <a:latin typeface="Trebuchet MS"/>
                <a:cs typeface="Trebuchet MS"/>
              </a:rPr>
              <a:t>Orquesta</a:t>
            </a:r>
            <a:r>
              <a:rPr sz="1400" spc="215" dirty="0">
                <a:solidFill>
                  <a:srgbClr val="397C5A"/>
                </a:solidFill>
                <a:latin typeface="Trebuchet MS"/>
                <a:cs typeface="Trebuchet MS"/>
              </a:rPr>
              <a:t> </a:t>
            </a:r>
            <a:r>
              <a:rPr sz="1400" spc="-10" dirty="0">
                <a:solidFill>
                  <a:srgbClr val="397C5A"/>
                </a:solidFill>
                <a:latin typeface="Trebuchet MS"/>
                <a:cs typeface="Trebuchet MS"/>
              </a:rPr>
              <a:t>sinfónica</a:t>
            </a:r>
            <a:endParaRPr sz="1400">
              <a:latin typeface="Trebuchet MS"/>
              <a:cs typeface="Trebuchet MS"/>
            </a:endParaRPr>
          </a:p>
          <a:p>
            <a:pPr marL="314960" indent="-151765" algn="just">
              <a:lnSpc>
                <a:spcPct val="100000"/>
              </a:lnSpc>
              <a:buFont typeface="Arial"/>
              <a:buChar char="•"/>
              <a:tabLst>
                <a:tab pos="314960" algn="l"/>
              </a:tabLst>
            </a:pPr>
            <a:r>
              <a:rPr sz="1400" dirty="0">
                <a:solidFill>
                  <a:srgbClr val="397C5A"/>
                </a:solidFill>
                <a:latin typeface="Trebuchet MS"/>
                <a:cs typeface="Trebuchet MS"/>
              </a:rPr>
              <a:t>Bienales</a:t>
            </a:r>
            <a:r>
              <a:rPr sz="1400" spc="155" dirty="0">
                <a:solidFill>
                  <a:srgbClr val="397C5A"/>
                </a:solidFill>
                <a:latin typeface="Trebuchet MS"/>
                <a:cs typeface="Trebuchet MS"/>
              </a:rPr>
              <a:t> </a:t>
            </a:r>
            <a:r>
              <a:rPr sz="1400" dirty="0">
                <a:solidFill>
                  <a:srgbClr val="397C5A"/>
                </a:solidFill>
                <a:latin typeface="Trebuchet MS"/>
                <a:cs typeface="Trebuchet MS"/>
              </a:rPr>
              <a:t>de</a:t>
            </a:r>
            <a:r>
              <a:rPr sz="1400" spc="-70" dirty="0">
                <a:solidFill>
                  <a:srgbClr val="397C5A"/>
                </a:solidFill>
                <a:latin typeface="Trebuchet MS"/>
                <a:cs typeface="Trebuchet MS"/>
              </a:rPr>
              <a:t> </a:t>
            </a:r>
            <a:r>
              <a:rPr sz="1400" spc="-20" dirty="0">
                <a:solidFill>
                  <a:srgbClr val="397C5A"/>
                </a:solidFill>
                <a:latin typeface="Trebuchet MS"/>
                <a:cs typeface="Trebuchet MS"/>
              </a:rPr>
              <a:t>Arte</a:t>
            </a:r>
            <a:endParaRPr sz="1400">
              <a:latin typeface="Trebuchet MS"/>
              <a:cs typeface="Trebuchet MS"/>
            </a:endParaRPr>
          </a:p>
          <a:p>
            <a:pPr marL="314960" indent="-151765" algn="just">
              <a:lnSpc>
                <a:spcPct val="100000"/>
              </a:lnSpc>
              <a:spcBef>
                <a:spcPts val="5"/>
              </a:spcBef>
              <a:buFont typeface="Arial"/>
              <a:buChar char="•"/>
              <a:tabLst>
                <a:tab pos="314960" algn="l"/>
              </a:tabLst>
            </a:pPr>
            <a:r>
              <a:rPr sz="1400" dirty="0">
                <a:solidFill>
                  <a:srgbClr val="397C5A"/>
                </a:solidFill>
                <a:latin typeface="Trebuchet MS"/>
                <a:cs typeface="Trebuchet MS"/>
              </a:rPr>
              <a:t>Antioquia</a:t>
            </a:r>
            <a:r>
              <a:rPr sz="1400" spc="155" dirty="0">
                <a:solidFill>
                  <a:srgbClr val="397C5A"/>
                </a:solidFill>
                <a:latin typeface="Trebuchet MS"/>
                <a:cs typeface="Trebuchet MS"/>
              </a:rPr>
              <a:t> </a:t>
            </a:r>
            <a:r>
              <a:rPr sz="1400" spc="65" dirty="0">
                <a:solidFill>
                  <a:srgbClr val="397C5A"/>
                </a:solidFill>
                <a:latin typeface="Trebuchet MS"/>
                <a:cs typeface="Trebuchet MS"/>
              </a:rPr>
              <a:t>VIVE</a:t>
            </a:r>
            <a:endParaRPr sz="1400">
              <a:latin typeface="Trebuchet MS"/>
              <a:cs typeface="Trebuchet MS"/>
            </a:endParaRPr>
          </a:p>
          <a:p>
            <a:pPr marL="314960" indent="-151765" algn="just">
              <a:lnSpc>
                <a:spcPct val="100000"/>
              </a:lnSpc>
              <a:buFont typeface="Arial"/>
              <a:buChar char="•"/>
              <a:tabLst>
                <a:tab pos="314960" algn="l"/>
              </a:tabLst>
            </a:pPr>
            <a:r>
              <a:rPr sz="1400" dirty="0">
                <a:solidFill>
                  <a:srgbClr val="397C5A"/>
                </a:solidFill>
                <a:latin typeface="Trebuchet MS"/>
                <a:cs typeface="Trebuchet MS"/>
              </a:rPr>
              <a:t>Festivales</a:t>
            </a:r>
            <a:r>
              <a:rPr sz="1400" spc="180" dirty="0">
                <a:solidFill>
                  <a:srgbClr val="397C5A"/>
                </a:solidFill>
                <a:latin typeface="Trebuchet MS"/>
                <a:cs typeface="Trebuchet MS"/>
              </a:rPr>
              <a:t> </a:t>
            </a:r>
            <a:r>
              <a:rPr sz="1400" dirty="0">
                <a:solidFill>
                  <a:srgbClr val="397C5A"/>
                </a:solidFill>
                <a:latin typeface="Trebuchet MS"/>
                <a:cs typeface="Trebuchet MS"/>
              </a:rPr>
              <a:t>de</a:t>
            </a:r>
            <a:r>
              <a:rPr sz="1400" spc="60" dirty="0">
                <a:solidFill>
                  <a:srgbClr val="397C5A"/>
                </a:solidFill>
                <a:latin typeface="Trebuchet MS"/>
                <a:cs typeface="Trebuchet MS"/>
              </a:rPr>
              <a:t> </a:t>
            </a:r>
            <a:r>
              <a:rPr sz="1400" spc="-20" dirty="0">
                <a:solidFill>
                  <a:srgbClr val="397C5A"/>
                </a:solidFill>
                <a:latin typeface="Trebuchet MS"/>
                <a:cs typeface="Trebuchet MS"/>
              </a:rPr>
              <a:t>cine</a:t>
            </a:r>
            <a:endParaRPr sz="1400">
              <a:latin typeface="Trebuchet MS"/>
              <a:cs typeface="Trebuchet MS"/>
            </a:endParaRPr>
          </a:p>
        </p:txBody>
      </p:sp>
      <p:sp>
        <p:nvSpPr>
          <p:cNvPr id="53" name="object 53"/>
          <p:cNvSpPr txBox="1"/>
          <p:nvPr/>
        </p:nvSpPr>
        <p:spPr>
          <a:xfrm>
            <a:off x="5035422" y="2014826"/>
            <a:ext cx="8767445" cy="629285"/>
          </a:xfrm>
          <a:prstGeom prst="rect">
            <a:avLst/>
          </a:prstGeom>
        </p:spPr>
        <p:txBody>
          <a:bodyPr vert="horz" wrap="square" lIns="0" tIns="52705" rIns="0" bIns="0" rtlCol="0">
            <a:spAutoFit/>
          </a:bodyPr>
          <a:lstStyle/>
          <a:p>
            <a:pPr algn="ctr">
              <a:lnSpc>
                <a:spcPct val="100000"/>
              </a:lnSpc>
              <a:spcBef>
                <a:spcPts val="415"/>
              </a:spcBef>
              <a:tabLst>
                <a:tab pos="1470660" algn="l"/>
                <a:tab pos="2012950" algn="l"/>
                <a:tab pos="3226435" algn="l"/>
                <a:tab pos="4933315" algn="l"/>
                <a:tab pos="6819900" algn="l"/>
                <a:tab pos="7134225" algn="l"/>
              </a:tabLst>
            </a:pPr>
            <a:r>
              <a:rPr sz="2000" dirty="0">
                <a:solidFill>
                  <a:srgbClr val="397C5A"/>
                </a:solidFill>
                <a:latin typeface="Trebuchet MS"/>
                <a:cs typeface="Trebuchet MS"/>
              </a:rPr>
              <a:t>C</a:t>
            </a:r>
            <a:r>
              <a:rPr sz="2000" spc="-10" dirty="0">
                <a:solidFill>
                  <a:srgbClr val="397C5A"/>
                </a:solidFill>
                <a:latin typeface="Trebuchet MS"/>
                <a:cs typeface="Trebuchet MS"/>
              </a:rPr>
              <a:t> </a:t>
            </a:r>
            <a:r>
              <a:rPr sz="2000" dirty="0">
                <a:solidFill>
                  <a:srgbClr val="397C5A"/>
                </a:solidFill>
                <a:latin typeface="Trebuchet MS"/>
                <a:cs typeface="Trebuchet MS"/>
              </a:rPr>
              <a:t>A</a:t>
            </a:r>
            <a:r>
              <a:rPr sz="2000" spc="-120" dirty="0">
                <a:solidFill>
                  <a:srgbClr val="397C5A"/>
                </a:solidFill>
                <a:latin typeface="Trebuchet MS"/>
                <a:cs typeface="Trebuchet MS"/>
              </a:rPr>
              <a:t> </a:t>
            </a:r>
            <a:r>
              <a:rPr sz="2000" dirty="0">
                <a:solidFill>
                  <a:srgbClr val="397C5A"/>
                </a:solidFill>
                <a:latin typeface="Trebuchet MS"/>
                <a:cs typeface="Trebuchet MS"/>
              </a:rPr>
              <a:t>D</a:t>
            </a:r>
            <a:r>
              <a:rPr sz="2000" spc="-65" dirty="0">
                <a:solidFill>
                  <a:srgbClr val="397C5A"/>
                </a:solidFill>
                <a:latin typeface="Trebuchet MS"/>
                <a:cs typeface="Trebuchet MS"/>
              </a:rPr>
              <a:t> </a:t>
            </a:r>
            <a:r>
              <a:rPr sz="2000" dirty="0">
                <a:solidFill>
                  <a:srgbClr val="397C5A"/>
                </a:solidFill>
                <a:latin typeface="Trebuchet MS"/>
                <a:cs typeface="Trebuchet MS"/>
              </a:rPr>
              <a:t>E</a:t>
            </a:r>
            <a:r>
              <a:rPr sz="2000" spc="-65" dirty="0">
                <a:solidFill>
                  <a:srgbClr val="397C5A"/>
                </a:solidFill>
                <a:latin typeface="Trebuchet MS"/>
                <a:cs typeface="Trebuchet MS"/>
              </a:rPr>
              <a:t> </a:t>
            </a:r>
            <a:r>
              <a:rPr sz="2000" dirty="0">
                <a:solidFill>
                  <a:srgbClr val="397C5A"/>
                </a:solidFill>
                <a:latin typeface="Trebuchet MS"/>
                <a:cs typeface="Trebuchet MS"/>
              </a:rPr>
              <a:t>N</a:t>
            </a:r>
            <a:r>
              <a:rPr sz="2000" spc="-100" dirty="0">
                <a:solidFill>
                  <a:srgbClr val="397C5A"/>
                </a:solidFill>
                <a:latin typeface="Trebuchet MS"/>
                <a:cs typeface="Trebuchet MS"/>
              </a:rPr>
              <a:t> </a:t>
            </a:r>
            <a:r>
              <a:rPr sz="2000" spc="-50" dirty="0">
                <a:solidFill>
                  <a:srgbClr val="397C5A"/>
                </a:solidFill>
                <a:latin typeface="Trebuchet MS"/>
                <a:cs typeface="Trebuchet MS"/>
              </a:rPr>
              <a:t>A</a:t>
            </a:r>
            <a:r>
              <a:rPr sz="2000" dirty="0">
                <a:solidFill>
                  <a:srgbClr val="397C5A"/>
                </a:solidFill>
                <a:latin typeface="Trebuchet MS"/>
                <a:cs typeface="Trebuchet MS"/>
              </a:rPr>
              <a:t>	D</a:t>
            </a:r>
            <a:r>
              <a:rPr sz="2000" spc="-60" dirty="0">
                <a:solidFill>
                  <a:srgbClr val="397C5A"/>
                </a:solidFill>
                <a:latin typeface="Trebuchet MS"/>
                <a:cs typeface="Trebuchet MS"/>
              </a:rPr>
              <a:t> </a:t>
            </a:r>
            <a:r>
              <a:rPr sz="2000" spc="-50" dirty="0">
                <a:solidFill>
                  <a:srgbClr val="397C5A"/>
                </a:solidFill>
                <a:latin typeface="Trebuchet MS"/>
                <a:cs typeface="Trebuchet MS"/>
              </a:rPr>
              <a:t>E</a:t>
            </a:r>
            <a:r>
              <a:rPr sz="2000" dirty="0">
                <a:solidFill>
                  <a:srgbClr val="397C5A"/>
                </a:solidFill>
                <a:latin typeface="Trebuchet MS"/>
                <a:cs typeface="Trebuchet MS"/>
              </a:rPr>
              <a:t>	V</a:t>
            </a:r>
            <a:r>
              <a:rPr sz="2000" spc="-160" dirty="0">
                <a:solidFill>
                  <a:srgbClr val="397C5A"/>
                </a:solidFill>
                <a:latin typeface="Trebuchet MS"/>
                <a:cs typeface="Trebuchet MS"/>
              </a:rPr>
              <a:t> </a:t>
            </a:r>
            <a:r>
              <a:rPr sz="2000" dirty="0">
                <a:solidFill>
                  <a:srgbClr val="397C5A"/>
                </a:solidFill>
                <a:latin typeface="Trebuchet MS"/>
                <a:cs typeface="Trebuchet MS"/>
              </a:rPr>
              <a:t>A</a:t>
            </a:r>
            <a:r>
              <a:rPr sz="2000" spc="-95" dirty="0">
                <a:solidFill>
                  <a:srgbClr val="397C5A"/>
                </a:solidFill>
                <a:latin typeface="Trebuchet MS"/>
                <a:cs typeface="Trebuchet MS"/>
              </a:rPr>
              <a:t> </a:t>
            </a:r>
            <a:r>
              <a:rPr sz="2000" dirty="0">
                <a:solidFill>
                  <a:srgbClr val="397C5A"/>
                </a:solidFill>
                <a:latin typeface="Trebuchet MS"/>
                <a:cs typeface="Trebuchet MS"/>
              </a:rPr>
              <a:t>L</a:t>
            </a:r>
            <a:r>
              <a:rPr sz="2000" spc="-155" dirty="0">
                <a:solidFill>
                  <a:srgbClr val="397C5A"/>
                </a:solidFill>
                <a:latin typeface="Trebuchet MS"/>
                <a:cs typeface="Trebuchet MS"/>
              </a:rPr>
              <a:t> </a:t>
            </a:r>
            <a:r>
              <a:rPr sz="2000" dirty="0">
                <a:solidFill>
                  <a:srgbClr val="397C5A"/>
                </a:solidFill>
                <a:latin typeface="Trebuchet MS"/>
                <a:cs typeface="Trebuchet MS"/>
              </a:rPr>
              <a:t>O</a:t>
            </a:r>
            <a:r>
              <a:rPr sz="2000" spc="-95" dirty="0">
                <a:solidFill>
                  <a:srgbClr val="397C5A"/>
                </a:solidFill>
                <a:latin typeface="Trebuchet MS"/>
                <a:cs typeface="Trebuchet MS"/>
              </a:rPr>
              <a:t> </a:t>
            </a:r>
            <a:r>
              <a:rPr sz="2000" spc="-50" dirty="0">
                <a:solidFill>
                  <a:srgbClr val="397C5A"/>
                </a:solidFill>
                <a:latin typeface="Trebuchet MS"/>
                <a:cs typeface="Trebuchet MS"/>
              </a:rPr>
              <a:t>R</a:t>
            </a:r>
            <a:r>
              <a:rPr sz="2000" dirty="0">
                <a:solidFill>
                  <a:srgbClr val="397C5A"/>
                </a:solidFill>
                <a:latin typeface="Trebuchet MS"/>
                <a:cs typeface="Trebuchet MS"/>
              </a:rPr>
              <a:t>	F</a:t>
            </a:r>
            <a:r>
              <a:rPr sz="2000" spc="-105" dirty="0">
                <a:solidFill>
                  <a:srgbClr val="397C5A"/>
                </a:solidFill>
                <a:latin typeface="Trebuchet MS"/>
                <a:cs typeface="Trebuchet MS"/>
              </a:rPr>
              <a:t> </a:t>
            </a:r>
            <a:r>
              <a:rPr sz="2000" dirty="0">
                <a:solidFill>
                  <a:srgbClr val="397C5A"/>
                </a:solidFill>
                <a:latin typeface="Trebuchet MS"/>
                <a:cs typeface="Trebuchet MS"/>
              </a:rPr>
              <a:t>O</a:t>
            </a:r>
            <a:r>
              <a:rPr sz="2000" spc="-95" dirty="0">
                <a:solidFill>
                  <a:srgbClr val="397C5A"/>
                </a:solidFill>
                <a:latin typeface="Trebuchet MS"/>
                <a:cs typeface="Trebuchet MS"/>
              </a:rPr>
              <a:t> </a:t>
            </a:r>
            <a:r>
              <a:rPr sz="2000" dirty="0">
                <a:solidFill>
                  <a:srgbClr val="397C5A"/>
                </a:solidFill>
                <a:latin typeface="Trebuchet MS"/>
                <a:cs typeface="Trebuchet MS"/>
              </a:rPr>
              <a:t>M</a:t>
            </a:r>
            <a:r>
              <a:rPr sz="2000" spc="140" dirty="0">
                <a:solidFill>
                  <a:srgbClr val="397C5A"/>
                </a:solidFill>
                <a:latin typeface="Trebuchet MS"/>
                <a:cs typeface="Trebuchet MS"/>
              </a:rPr>
              <a:t> </a:t>
            </a:r>
            <a:r>
              <a:rPr sz="2000" dirty="0">
                <a:solidFill>
                  <a:srgbClr val="397C5A"/>
                </a:solidFill>
                <a:latin typeface="Trebuchet MS"/>
                <a:cs typeface="Trebuchet MS"/>
              </a:rPr>
              <a:t>E</a:t>
            </a:r>
            <a:r>
              <a:rPr sz="2000" spc="-65" dirty="0">
                <a:solidFill>
                  <a:srgbClr val="397C5A"/>
                </a:solidFill>
                <a:latin typeface="Trebuchet MS"/>
                <a:cs typeface="Trebuchet MS"/>
              </a:rPr>
              <a:t> </a:t>
            </a:r>
            <a:r>
              <a:rPr sz="2000" dirty="0">
                <a:solidFill>
                  <a:srgbClr val="397C5A"/>
                </a:solidFill>
                <a:latin typeface="Trebuchet MS"/>
                <a:cs typeface="Trebuchet MS"/>
              </a:rPr>
              <a:t>N</a:t>
            </a:r>
            <a:r>
              <a:rPr sz="2000" spc="-25" dirty="0">
                <a:solidFill>
                  <a:srgbClr val="397C5A"/>
                </a:solidFill>
                <a:latin typeface="Trebuchet MS"/>
                <a:cs typeface="Trebuchet MS"/>
              </a:rPr>
              <a:t> </a:t>
            </a:r>
            <a:r>
              <a:rPr sz="2000" dirty="0">
                <a:solidFill>
                  <a:srgbClr val="397C5A"/>
                </a:solidFill>
                <a:latin typeface="Trebuchet MS"/>
                <a:cs typeface="Trebuchet MS"/>
              </a:rPr>
              <a:t>T</a:t>
            </a:r>
            <a:r>
              <a:rPr sz="2000" spc="-220" dirty="0">
                <a:solidFill>
                  <a:srgbClr val="397C5A"/>
                </a:solidFill>
                <a:latin typeface="Trebuchet MS"/>
                <a:cs typeface="Trebuchet MS"/>
              </a:rPr>
              <a:t> </a:t>
            </a:r>
            <a:r>
              <a:rPr sz="2000" spc="-50" dirty="0">
                <a:solidFill>
                  <a:srgbClr val="397C5A"/>
                </a:solidFill>
                <a:latin typeface="Trebuchet MS"/>
                <a:cs typeface="Trebuchet MS"/>
              </a:rPr>
              <a:t>O</a:t>
            </a:r>
            <a:r>
              <a:rPr sz="2000" dirty="0">
                <a:solidFill>
                  <a:srgbClr val="397C5A"/>
                </a:solidFill>
                <a:latin typeface="Trebuchet MS"/>
                <a:cs typeface="Trebuchet MS"/>
              </a:rPr>
              <a:t>	A</a:t>
            </a:r>
            <a:r>
              <a:rPr sz="2000" spc="-90" dirty="0">
                <a:solidFill>
                  <a:srgbClr val="397C5A"/>
                </a:solidFill>
                <a:latin typeface="Trebuchet MS"/>
                <a:cs typeface="Trebuchet MS"/>
              </a:rPr>
              <a:t> </a:t>
            </a:r>
            <a:r>
              <a:rPr sz="2000" dirty="0">
                <a:solidFill>
                  <a:srgbClr val="397C5A"/>
                </a:solidFill>
                <a:latin typeface="Trebuchet MS"/>
                <a:cs typeface="Trebuchet MS"/>
              </a:rPr>
              <a:t>R</a:t>
            </a:r>
            <a:r>
              <a:rPr sz="2000" spc="-80" dirty="0">
                <a:solidFill>
                  <a:srgbClr val="397C5A"/>
                </a:solidFill>
                <a:latin typeface="Trebuchet MS"/>
                <a:cs typeface="Trebuchet MS"/>
              </a:rPr>
              <a:t> </a:t>
            </a:r>
            <a:r>
              <a:rPr sz="2000" dirty="0">
                <a:solidFill>
                  <a:srgbClr val="397C5A"/>
                </a:solidFill>
                <a:latin typeface="Trebuchet MS"/>
                <a:cs typeface="Trebuchet MS"/>
              </a:rPr>
              <a:t>T</a:t>
            </a:r>
            <a:r>
              <a:rPr sz="2000" spc="-220" dirty="0">
                <a:solidFill>
                  <a:srgbClr val="397C5A"/>
                </a:solidFill>
                <a:latin typeface="Trebuchet MS"/>
                <a:cs typeface="Trebuchet MS"/>
              </a:rPr>
              <a:t> </a:t>
            </a:r>
            <a:r>
              <a:rPr sz="2000" dirty="0">
                <a:solidFill>
                  <a:srgbClr val="397C5A"/>
                </a:solidFill>
                <a:latin typeface="Trebuchet MS"/>
                <a:cs typeface="Trebuchet MS"/>
              </a:rPr>
              <a:t>Í</a:t>
            </a:r>
            <a:r>
              <a:rPr sz="2000" spc="-85" dirty="0">
                <a:solidFill>
                  <a:srgbClr val="397C5A"/>
                </a:solidFill>
                <a:latin typeface="Trebuchet MS"/>
                <a:cs typeface="Trebuchet MS"/>
              </a:rPr>
              <a:t> </a:t>
            </a:r>
            <a:r>
              <a:rPr sz="2000" dirty="0">
                <a:solidFill>
                  <a:srgbClr val="397C5A"/>
                </a:solidFill>
                <a:latin typeface="Trebuchet MS"/>
                <a:cs typeface="Trebuchet MS"/>
              </a:rPr>
              <a:t>S</a:t>
            </a:r>
            <a:r>
              <a:rPr sz="2000" spc="5" dirty="0">
                <a:solidFill>
                  <a:srgbClr val="397C5A"/>
                </a:solidFill>
                <a:latin typeface="Trebuchet MS"/>
                <a:cs typeface="Trebuchet MS"/>
              </a:rPr>
              <a:t> </a:t>
            </a:r>
            <a:r>
              <a:rPr sz="2000" dirty="0">
                <a:solidFill>
                  <a:srgbClr val="397C5A"/>
                </a:solidFill>
                <a:latin typeface="Trebuchet MS"/>
                <a:cs typeface="Trebuchet MS"/>
              </a:rPr>
              <a:t>T</a:t>
            </a:r>
            <a:r>
              <a:rPr sz="2000" spc="-229" dirty="0">
                <a:solidFill>
                  <a:srgbClr val="397C5A"/>
                </a:solidFill>
                <a:latin typeface="Trebuchet MS"/>
                <a:cs typeface="Trebuchet MS"/>
              </a:rPr>
              <a:t> </a:t>
            </a:r>
            <a:r>
              <a:rPr sz="2000" spc="225" dirty="0">
                <a:solidFill>
                  <a:srgbClr val="397C5A"/>
                </a:solidFill>
                <a:latin typeface="Trebuchet MS"/>
                <a:cs typeface="Trebuchet MS"/>
              </a:rPr>
              <a:t>IC</a:t>
            </a:r>
            <a:r>
              <a:rPr sz="2000" spc="-125" dirty="0">
                <a:solidFill>
                  <a:srgbClr val="397C5A"/>
                </a:solidFill>
                <a:latin typeface="Trebuchet MS"/>
                <a:cs typeface="Trebuchet MS"/>
              </a:rPr>
              <a:t> </a:t>
            </a:r>
            <a:r>
              <a:rPr sz="2000" spc="-50" dirty="0">
                <a:solidFill>
                  <a:srgbClr val="397C5A"/>
                </a:solidFill>
                <a:latin typeface="Trebuchet MS"/>
                <a:cs typeface="Trebuchet MS"/>
              </a:rPr>
              <a:t>O</a:t>
            </a:r>
            <a:r>
              <a:rPr sz="2000" dirty="0">
                <a:solidFill>
                  <a:srgbClr val="397C5A"/>
                </a:solidFill>
                <a:latin typeface="Trebuchet MS"/>
                <a:cs typeface="Trebuchet MS"/>
              </a:rPr>
              <a:t>	</a:t>
            </a:r>
            <a:r>
              <a:rPr sz="2000" spc="-50" dirty="0">
                <a:solidFill>
                  <a:srgbClr val="397C5A"/>
                </a:solidFill>
                <a:latin typeface="Trebuchet MS"/>
                <a:cs typeface="Trebuchet MS"/>
              </a:rPr>
              <a:t>Y</a:t>
            </a:r>
            <a:r>
              <a:rPr sz="2000" dirty="0">
                <a:solidFill>
                  <a:srgbClr val="397C5A"/>
                </a:solidFill>
                <a:latin typeface="Trebuchet MS"/>
                <a:cs typeface="Trebuchet MS"/>
              </a:rPr>
              <a:t>	C</a:t>
            </a:r>
            <a:r>
              <a:rPr sz="2000" spc="-100" dirty="0">
                <a:solidFill>
                  <a:srgbClr val="397C5A"/>
                </a:solidFill>
                <a:latin typeface="Trebuchet MS"/>
                <a:cs typeface="Trebuchet MS"/>
              </a:rPr>
              <a:t> </a:t>
            </a:r>
            <a:r>
              <a:rPr sz="2000" dirty="0">
                <a:solidFill>
                  <a:srgbClr val="397C5A"/>
                </a:solidFill>
                <a:latin typeface="Trebuchet MS"/>
                <a:cs typeface="Trebuchet MS"/>
              </a:rPr>
              <a:t>U</a:t>
            </a:r>
            <a:r>
              <a:rPr sz="2000" spc="-75" dirty="0">
                <a:solidFill>
                  <a:srgbClr val="397C5A"/>
                </a:solidFill>
                <a:latin typeface="Trebuchet MS"/>
                <a:cs typeface="Trebuchet MS"/>
              </a:rPr>
              <a:t> </a:t>
            </a:r>
            <a:r>
              <a:rPr sz="2000" dirty="0">
                <a:solidFill>
                  <a:srgbClr val="397C5A"/>
                </a:solidFill>
                <a:latin typeface="Trebuchet MS"/>
                <a:cs typeface="Trebuchet MS"/>
              </a:rPr>
              <a:t>L</a:t>
            </a:r>
            <a:r>
              <a:rPr sz="2000" spc="-190" dirty="0">
                <a:solidFill>
                  <a:srgbClr val="397C5A"/>
                </a:solidFill>
                <a:latin typeface="Trebuchet MS"/>
                <a:cs typeface="Trebuchet MS"/>
              </a:rPr>
              <a:t> </a:t>
            </a:r>
            <a:r>
              <a:rPr sz="2000" dirty="0">
                <a:solidFill>
                  <a:srgbClr val="397C5A"/>
                </a:solidFill>
                <a:latin typeface="Trebuchet MS"/>
                <a:cs typeface="Trebuchet MS"/>
              </a:rPr>
              <a:t>T</a:t>
            </a:r>
            <a:r>
              <a:rPr sz="2000" spc="-229" dirty="0">
                <a:solidFill>
                  <a:srgbClr val="397C5A"/>
                </a:solidFill>
                <a:latin typeface="Trebuchet MS"/>
                <a:cs typeface="Trebuchet MS"/>
              </a:rPr>
              <a:t> </a:t>
            </a:r>
            <a:r>
              <a:rPr sz="2000" dirty="0">
                <a:solidFill>
                  <a:srgbClr val="397C5A"/>
                </a:solidFill>
                <a:latin typeface="Trebuchet MS"/>
                <a:cs typeface="Trebuchet MS"/>
              </a:rPr>
              <a:t>U</a:t>
            </a:r>
            <a:r>
              <a:rPr sz="2000" spc="-120" dirty="0">
                <a:solidFill>
                  <a:srgbClr val="397C5A"/>
                </a:solidFill>
                <a:latin typeface="Trebuchet MS"/>
                <a:cs typeface="Trebuchet MS"/>
              </a:rPr>
              <a:t> </a:t>
            </a:r>
            <a:r>
              <a:rPr sz="2000" dirty="0">
                <a:solidFill>
                  <a:srgbClr val="397C5A"/>
                </a:solidFill>
                <a:latin typeface="Trebuchet MS"/>
                <a:cs typeface="Trebuchet MS"/>
              </a:rPr>
              <a:t>R</a:t>
            </a:r>
            <a:r>
              <a:rPr sz="2000" spc="-150" dirty="0">
                <a:solidFill>
                  <a:srgbClr val="397C5A"/>
                </a:solidFill>
                <a:latin typeface="Trebuchet MS"/>
                <a:cs typeface="Trebuchet MS"/>
              </a:rPr>
              <a:t> </a:t>
            </a:r>
            <a:r>
              <a:rPr sz="2000" dirty="0">
                <a:solidFill>
                  <a:srgbClr val="397C5A"/>
                </a:solidFill>
                <a:latin typeface="Trebuchet MS"/>
                <a:cs typeface="Trebuchet MS"/>
              </a:rPr>
              <a:t>A</a:t>
            </a:r>
            <a:r>
              <a:rPr sz="2000" spc="-90" dirty="0">
                <a:solidFill>
                  <a:srgbClr val="397C5A"/>
                </a:solidFill>
                <a:latin typeface="Trebuchet MS"/>
                <a:cs typeface="Trebuchet MS"/>
              </a:rPr>
              <a:t> </a:t>
            </a:r>
            <a:r>
              <a:rPr sz="2000" spc="-50" dirty="0">
                <a:solidFill>
                  <a:srgbClr val="397C5A"/>
                </a:solidFill>
                <a:latin typeface="Trebuchet MS"/>
                <a:cs typeface="Trebuchet MS"/>
              </a:rPr>
              <a:t>L</a:t>
            </a:r>
            <a:endParaRPr sz="2000">
              <a:latin typeface="Trebuchet MS"/>
              <a:cs typeface="Trebuchet MS"/>
            </a:endParaRPr>
          </a:p>
          <a:p>
            <a:pPr marL="31750" algn="ctr">
              <a:lnSpc>
                <a:spcPct val="100000"/>
              </a:lnSpc>
              <a:spcBef>
                <a:spcPts val="240"/>
              </a:spcBef>
            </a:pPr>
            <a:r>
              <a:rPr sz="1500" spc="-50" dirty="0">
                <a:solidFill>
                  <a:srgbClr val="397C5A"/>
                </a:solidFill>
                <a:latin typeface="Lucida Sans Unicode"/>
                <a:cs typeface="Lucida Sans Unicode"/>
              </a:rPr>
              <a:t>Investigación</a:t>
            </a:r>
            <a:r>
              <a:rPr sz="1500" spc="-170" dirty="0">
                <a:solidFill>
                  <a:srgbClr val="397C5A"/>
                </a:solidFill>
                <a:latin typeface="Lucida Sans Unicode"/>
                <a:cs typeface="Lucida Sans Unicode"/>
              </a:rPr>
              <a:t> </a:t>
            </a:r>
            <a:r>
              <a:rPr sz="1500" spc="-10" dirty="0">
                <a:solidFill>
                  <a:srgbClr val="397C5A"/>
                </a:solidFill>
                <a:latin typeface="Lucida Sans Unicode"/>
                <a:cs typeface="Lucida Sans Unicode"/>
              </a:rPr>
              <a:t>.</a:t>
            </a:r>
            <a:r>
              <a:rPr sz="1500" spc="-170" dirty="0">
                <a:solidFill>
                  <a:srgbClr val="397C5A"/>
                </a:solidFill>
                <a:latin typeface="Lucida Sans Unicode"/>
                <a:cs typeface="Lucida Sans Unicode"/>
              </a:rPr>
              <a:t> </a:t>
            </a:r>
            <a:r>
              <a:rPr sz="1500" dirty="0">
                <a:solidFill>
                  <a:srgbClr val="397C5A"/>
                </a:solidFill>
                <a:latin typeface="Lucida Sans Unicode"/>
                <a:cs typeface="Lucida Sans Unicode"/>
              </a:rPr>
              <a:t>Formación</a:t>
            </a:r>
            <a:r>
              <a:rPr sz="1500" spc="-15" dirty="0">
                <a:solidFill>
                  <a:srgbClr val="397C5A"/>
                </a:solidFill>
                <a:latin typeface="Lucida Sans Unicode"/>
                <a:cs typeface="Lucida Sans Unicode"/>
              </a:rPr>
              <a:t> </a:t>
            </a:r>
            <a:r>
              <a:rPr sz="1500" spc="-10" dirty="0">
                <a:solidFill>
                  <a:srgbClr val="397C5A"/>
                </a:solidFill>
                <a:latin typeface="Lucida Sans Unicode"/>
                <a:cs typeface="Lucida Sans Unicode"/>
              </a:rPr>
              <a:t>.</a:t>
            </a:r>
            <a:r>
              <a:rPr sz="1500" spc="-160" dirty="0">
                <a:solidFill>
                  <a:srgbClr val="397C5A"/>
                </a:solidFill>
                <a:latin typeface="Lucida Sans Unicode"/>
                <a:cs typeface="Lucida Sans Unicode"/>
              </a:rPr>
              <a:t> </a:t>
            </a:r>
            <a:r>
              <a:rPr sz="1500" spc="-10" dirty="0">
                <a:solidFill>
                  <a:srgbClr val="397C5A"/>
                </a:solidFill>
                <a:latin typeface="Lucida Sans Unicode"/>
                <a:cs typeface="Lucida Sans Unicode"/>
              </a:rPr>
              <a:t>Creación</a:t>
            </a:r>
            <a:r>
              <a:rPr sz="1500" spc="114" dirty="0">
                <a:solidFill>
                  <a:srgbClr val="397C5A"/>
                </a:solidFill>
                <a:latin typeface="Lucida Sans Unicode"/>
                <a:cs typeface="Lucida Sans Unicode"/>
              </a:rPr>
              <a:t> </a:t>
            </a:r>
            <a:r>
              <a:rPr sz="1500" spc="-10" dirty="0">
                <a:solidFill>
                  <a:srgbClr val="397C5A"/>
                </a:solidFill>
                <a:latin typeface="Lucida Sans Unicode"/>
                <a:cs typeface="Lucida Sans Unicode"/>
              </a:rPr>
              <a:t>.</a:t>
            </a:r>
            <a:r>
              <a:rPr sz="1500" spc="-170" dirty="0">
                <a:solidFill>
                  <a:srgbClr val="397C5A"/>
                </a:solidFill>
                <a:latin typeface="Lucida Sans Unicode"/>
                <a:cs typeface="Lucida Sans Unicode"/>
              </a:rPr>
              <a:t> </a:t>
            </a:r>
            <a:r>
              <a:rPr sz="1500" spc="-20" dirty="0">
                <a:solidFill>
                  <a:srgbClr val="397C5A"/>
                </a:solidFill>
                <a:latin typeface="Lucida Sans Unicode"/>
                <a:cs typeface="Lucida Sans Unicode"/>
              </a:rPr>
              <a:t>Producción</a:t>
            </a:r>
            <a:r>
              <a:rPr sz="1500" spc="195" dirty="0">
                <a:solidFill>
                  <a:srgbClr val="397C5A"/>
                </a:solidFill>
                <a:latin typeface="Lucida Sans Unicode"/>
                <a:cs typeface="Lucida Sans Unicode"/>
              </a:rPr>
              <a:t> </a:t>
            </a:r>
            <a:r>
              <a:rPr sz="1500" spc="-10" dirty="0">
                <a:solidFill>
                  <a:srgbClr val="397C5A"/>
                </a:solidFill>
                <a:latin typeface="Lucida Sans Unicode"/>
                <a:cs typeface="Lucida Sans Unicode"/>
              </a:rPr>
              <a:t>.</a:t>
            </a:r>
            <a:r>
              <a:rPr sz="1500" spc="-170" dirty="0">
                <a:solidFill>
                  <a:srgbClr val="397C5A"/>
                </a:solidFill>
                <a:latin typeface="Lucida Sans Unicode"/>
                <a:cs typeface="Lucida Sans Unicode"/>
              </a:rPr>
              <a:t> </a:t>
            </a:r>
            <a:r>
              <a:rPr sz="1500" spc="-10" dirty="0">
                <a:solidFill>
                  <a:srgbClr val="397C5A"/>
                </a:solidFill>
                <a:latin typeface="Lucida Sans Unicode"/>
                <a:cs typeface="Lucida Sans Unicode"/>
              </a:rPr>
              <a:t>Divulgación</a:t>
            </a:r>
            <a:endParaRPr sz="1500">
              <a:latin typeface="Lucida Sans Unicode"/>
              <a:cs typeface="Lucida Sans Unicode"/>
            </a:endParaRPr>
          </a:p>
        </p:txBody>
      </p:sp>
      <p:sp>
        <p:nvSpPr>
          <p:cNvPr id="54" name="object 54"/>
          <p:cNvSpPr txBox="1"/>
          <p:nvPr/>
        </p:nvSpPr>
        <p:spPr>
          <a:xfrm>
            <a:off x="1735963" y="2874340"/>
            <a:ext cx="331470" cy="651510"/>
          </a:xfrm>
          <a:prstGeom prst="rect">
            <a:avLst/>
          </a:prstGeom>
        </p:spPr>
        <p:txBody>
          <a:bodyPr vert="horz" wrap="square" lIns="0" tIns="13335" rIns="0" bIns="0" rtlCol="0">
            <a:spAutoFit/>
          </a:bodyPr>
          <a:lstStyle/>
          <a:p>
            <a:pPr marL="12700">
              <a:lnSpc>
                <a:spcPct val="100000"/>
              </a:lnSpc>
              <a:spcBef>
                <a:spcPts val="105"/>
              </a:spcBef>
            </a:pPr>
            <a:r>
              <a:rPr sz="4100" b="1" spc="-50" dirty="0">
                <a:solidFill>
                  <a:srgbClr val="397C5A"/>
                </a:solidFill>
                <a:latin typeface="Trebuchet MS"/>
                <a:cs typeface="Trebuchet MS"/>
              </a:rPr>
              <a:t>1</a:t>
            </a:r>
            <a:endParaRPr sz="4100">
              <a:latin typeface="Trebuchet MS"/>
              <a:cs typeface="Trebuchet MS"/>
            </a:endParaRPr>
          </a:p>
        </p:txBody>
      </p:sp>
      <p:sp>
        <p:nvSpPr>
          <p:cNvPr id="55" name="object 55"/>
          <p:cNvSpPr txBox="1"/>
          <p:nvPr/>
        </p:nvSpPr>
        <p:spPr>
          <a:xfrm>
            <a:off x="1425321" y="3429380"/>
            <a:ext cx="902335" cy="239395"/>
          </a:xfrm>
          <a:prstGeom prst="rect">
            <a:avLst/>
          </a:prstGeom>
        </p:spPr>
        <p:txBody>
          <a:bodyPr vert="horz" wrap="square" lIns="0" tIns="12700" rIns="0" bIns="0" rtlCol="0">
            <a:spAutoFit/>
          </a:bodyPr>
          <a:lstStyle/>
          <a:p>
            <a:pPr marL="12700">
              <a:lnSpc>
                <a:spcPct val="100000"/>
              </a:lnSpc>
              <a:spcBef>
                <a:spcPts val="100"/>
              </a:spcBef>
            </a:pPr>
            <a:r>
              <a:rPr sz="1400" spc="-55" dirty="0">
                <a:latin typeface="Verdana"/>
                <a:cs typeface="Verdana"/>
              </a:rPr>
              <a:t>/Cuatrenio</a:t>
            </a:r>
            <a:endParaRPr sz="1400">
              <a:latin typeface="Verdana"/>
              <a:cs typeface="Verdana"/>
            </a:endParaRPr>
          </a:p>
        </p:txBody>
      </p:sp>
      <p:sp>
        <p:nvSpPr>
          <p:cNvPr id="56" name="object 56"/>
          <p:cNvSpPr txBox="1"/>
          <p:nvPr/>
        </p:nvSpPr>
        <p:spPr>
          <a:xfrm>
            <a:off x="4868671" y="2868243"/>
            <a:ext cx="949325" cy="815975"/>
          </a:xfrm>
          <a:prstGeom prst="rect">
            <a:avLst/>
          </a:prstGeom>
        </p:spPr>
        <p:txBody>
          <a:bodyPr vert="horz" wrap="square" lIns="0" tIns="13335" rIns="0" bIns="0" rtlCol="0">
            <a:spAutoFit/>
          </a:bodyPr>
          <a:lstStyle/>
          <a:p>
            <a:pPr marL="262890">
              <a:lnSpc>
                <a:spcPts val="4730"/>
              </a:lnSpc>
              <a:spcBef>
                <a:spcPts val="105"/>
              </a:spcBef>
            </a:pPr>
            <a:r>
              <a:rPr sz="4100" b="1" spc="-25" dirty="0">
                <a:solidFill>
                  <a:srgbClr val="397C5A"/>
                </a:solidFill>
                <a:latin typeface="Trebuchet MS"/>
                <a:cs typeface="Trebuchet MS"/>
              </a:rPr>
              <a:t>55</a:t>
            </a:r>
            <a:endParaRPr sz="4100">
              <a:latin typeface="Trebuchet MS"/>
              <a:cs typeface="Trebuchet MS"/>
            </a:endParaRPr>
          </a:p>
          <a:p>
            <a:pPr marL="12700">
              <a:lnSpc>
                <a:spcPts val="1490"/>
              </a:lnSpc>
            </a:pPr>
            <a:r>
              <a:rPr sz="1400" spc="-55" dirty="0">
                <a:latin typeface="Verdana"/>
                <a:cs typeface="Verdana"/>
              </a:rPr>
              <a:t>/Cuatrienio</a:t>
            </a:r>
            <a:endParaRPr sz="1400">
              <a:latin typeface="Verdana"/>
              <a:cs typeface="Verdana"/>
            </a:endParaRPr>
          </a:p>
        </p:txBody>
      </p:sp>
      <p:sp>
        <p:nvSpPr>
          <p:cNvPr id="57" name="object 57"/>
          <p:cNvSpPr txBox="1"/>
          <p:nvPr/>
        </p:nvSpPr>
        <p:spPr>
          <a:xfrm>
            <a:off x="8338057" y="2964560"/>
            <a:ext cx="4462780" cy="704215"/>
          </a:xfrm>
          <a:prstGeom prst="rect">
            <a:avLst/>
          </a:prstGeom>
        </p:spPr>
        <p:txBody>
          <a:bodyPr vert="horz" wrap="square" lIns="0" tIns="12700" rIns="0" bIns="0" rtlCol="0">
            <a:spAutoFit/>
          </a:bodyPr>
          <a:lstStyle/>
          <a:p>
            <a:pPr marL="119380">
              <a:lnSpc>
                <a:spcPts val="3929"/>
              </a:lnSpc>
              <a:spcBef>
                <a:spcPts val="100"/>
              </a:spcBef>
              <a:tabLst>
                <a:tab pos="3736340" algn="l"/>
              </a:tabLst>
            </a:pPr>
            <a:r>
              <a:rPr sz="3500" b="1" spc="-25" dirty="0">
                <a:solidFill>
                  <a:srgbClr val="397C5A"/>
                </a:solidFill>
                <a:latin typeface="Trebuchet MS"/>
                <a:cs typeface="Trebuchet MS"/>
              </a:rPr>
              <a:t>300</a:t>
            </a:r>
            <a:r>
              <a:rPr sz="3500" b="1" dirty="0">
                <a:solidFill>
                  <a:srgbClr val="397C5A"/>
                </a:solidFill>
                <a:latin typeface="Trebuchet MS"/>
                <a:cs typeface="Trebuchet MS"/>
              </a:rPr>
              <a:t>	</a:t>
            </a:r>
            <a:r>
              <a:rPr sz="3500" b="1" spc="-25" dirty="0">
                <a:solidFill>
                  <a:srgbClr val="397C5A"/>
                </a:solidFill>
                <a:latin typeface="Trebuchet MS"/>
                <a:cs typeface="Trebuchet MS"/>
              </a:rPr>
              <a:t>20</a:t>
            </a:r>
            <a:endParaRPr sz="3500">
              <a:latin typeface="Trebuchet MS"/>
              <a:cs typeface="Trebuchet MS"/>
            </a:endParaRPr>
          </a:p>
          <a:p>
            <a:pPr marL="38100">
              <a:lnSpc>
                <a:spcPts val="1410"/>
              </a:lnSpc>
              <a:tabLst>
                <a:tab pos="3500120" algn="l"/>
              </a:tabLst>
            </a:pPr>
            <a:r>
              <a:rPr sz="2100" spc="-15" baseline="-11904" dirty="0">
                <a:latin typeface="Verdana"/>
                <a:cs typeface="Verdana"/>
              </a:rPr>
              <a:t>/Cuatrienio</a:t>
            </a:r>
            <a:r>
              <a:rPr sz="2100" baseline="-11904" dirty="0">
                <a:latin typeface="Verdana"/>
                <a:cs typeface="Verdana"/>
              </a:rPr>
              <a:t>	</a:t>
            </a:r>
            <a:r>
              <a:rPr sz="1400" spc="-35" dirty="0">
                <a:latin typeface="Verdana"/>
                <a:cs typeface="Verdana"/>
              </a:rPr>
              <a:t>/Cuatrienio</a:t>
            </a:r>
            <a:endParaRPr sz="1400">
              <a:latin typeface="Verdana"/>
              <a:cs typeface="Verdana"/>
            </a:endParaRPr>
          </a:p>
        </p:txBody>
      </p:sp>
      <p:sp>
        <p:nvSpPr>
          <p:cNvPr id="58" name="object 58"/>
          <p:cNvSpPr txBox="1"/>
          <p:nvPr/>
        </p:nvSpPr>
        <p:spPr>
          <a:xfrm>
            <a:off x="15374873" y="2906085"/>
            <a:ext cx="831850" cy="855980"/>
          </a:xfrm>
          <a:prstGeom prst="rect">
            <a:avLst/>
          </a:prstGeom>
        </p:spPr>
        <p:txBody>
          <a:bodyPr vert="horz" wrap="square" lIns="0" tIns="71755" rIns="0" bIns="0" rtlCol="0">
            <a:spAutoFit/>
          </a:bodyPr>
          <a:lstStyle/>
          <a:p>
            <a:pPr marL="68580">
              <a:lnSpc>
                <a:spcPct val="100000"/>
              </a:lnSpc>
              <a:spcBef>
                <a:spcPts val="565"/>
              </a:spcBef>
            </a:pPr>
            <a:r>
              <a:rPr sz="3500" b="1" spc="-70" dirty="0">
                <a:solidFill>
                  <a:srgbClr val="397C5A"/>
                </a:solidFill>
                <a:latin typeface="Trebuchet MS"/>
                <a:cs typeface="Trebuchet MS"/>
              </a:rPr>
              <a:t>300</a:t>
            </a:r>
            <a:endParaRPr sz="3500">
              <a:latin typeface="Trebuchet MS"/>
              <a:cs typeface="Trebuchet MS"/>
            </a:endParaRPr>
          </a:p>
          <a:p>
            <a:pPr marL="12700">
              <a:lnSpc>
                <a:spcPct val="100000"/>
              </a:lnSpc>
              <a:spcBef>
                <a:spcPts val="190"/>
              </a:spcBef>
            </a:pPr>
            <a:r>
              <a:rPr sz="1400" spc="-70" dirty="0">
                <a:latin typeface="Verdana"/>
                <a:cs typeface="Verdana"/>
              </a:rPr>
              <a:t>/cada</a:t>
            </a:r>
            <a:r>
              <a:rPr sz="1400" spc="-210" dirty="0">
                <a:latin typeface="Verdana"/>
                <a:cs typeface="Verdana"/>
              </a:rPr>
              <a:t> </a:t>
            </a:r>
            <a:r>
              <a:rPr sz="1400" spc="-25" dirty="0">
                <a:latin typeface="Verdana"/>
                <a:cs typeface="Verdana"/>
              </a:rPr>
              <a:t>año</a:t>
            </a:r>
            <a:endParaRPr sz="1400">
              <a:latin typeface="Verdana"/>
              <a:cs typeface="Verdana"/>
            </a:endParaRPr>
          </a:p>
        </p:txBody>
      </p:sp>
      <p:grpSp>
        <p:nvGrpSpPr>
          <p:cNvPr id="59" name="object 59"/>
          <p:cNvGrpSpPr/>
          <p:nvPr/>
        </p:nvGrpSpPr>
        <p:grpSpPr>
          <a:xfrm>
            <a:off x="2079815" y="6573837"/>
            <a:ext cx="5333365" cy="1446530"/>
            <a:chOff x="2079815" y="6573837"/>
            <a:chExt cx="5333365" cy="1446530"/>
          </a:xfrm>
        </p:grpSpPr>
        <p:sp>
          <p:nvSpPr>
            <p:cNvPr id="60" name="object 60"/>
            <p:cNvSpPr/>
            <p:nvPr/>
          </p:nvSpPr>
          <p:spPr>
            <a:xfrm>
              <a:off x="2094102" y="6738238"/>
              <a:ext cx="1440180" cy="1268095"/>
            </a:xfrm>
            <a:custGeom>
              <a:avLst/>
              <a:gdLst/>
              <a:ahLst/>
              <a:cxnLst/>
              <a:rect l="l" t="t" r="r" b="b"/>
              <a:pathLst>
                <a:path w="1440179" h="1268095">
                  <a:moveTo>
                    <a:pt x="720090" y="0"/>
                  </a:moveTo>
                  <a:lnTo>
                    <a:pt x="668655" y="1651"/>
                  </a:lnTo>
                  <a:lnTo>
                    <a:pt x="618236" y="6350"/>
                  </a:lnTo>
                  <a:lnTo>
                    <a:pt x="568833" y="13970"/>
                  </a:lnTo>
                  <a:lnTo>
                    <a:pt x="520700" y="24638"/>
                  </a:lnTo>
                  <a:lnTo>
                    <a:pt x="473964" y="37973"/>
                  </a:lnTo>
                  <a:lnTo>
                    <a:pt x="428625" y="54102"/>
                  </a:lnTo>
                  <a:lnTo>
                    <a:pt x="384810" y="72771"/>
                  </a:lnTo>
                  <a:lnTo>
                    <a:pt x="342773" y="93853"/>
                  </a:lnTo>
                  <a:lnTo>
                    <a:pt x="302641" y="117348"/>
                  </a:lnTo>
                  <a:lnTo>
                    <a:pt x="264287" y="143002"/>
                  </a:lnTo>
                  <a:lnTo>
                    <a:pt x="228219" y="170942"/>
                  </a:lnTo>
                  <a:lnTo>
                    <a:pt x="194183" y="200914"/>
                  </a:lnTo>
                  <a:lnTo>
                    <a:pt x="162560" y="232664"/>
                  </a:lnTo>
                  <a:lnTo>
                    <a:pt x="133223" y="266319"/>
                  </a:lnTo>
                  <a:lnTo>
                    <a:pt x="106553" y="301752"/>
                  </a:lnTo>
                  <a:lnTo>
                    <a:pt x="82550" y="338709"/>
                  </a:lnTo>
                  <a:lnTo>
                    <a:pt x="61468" y="377317"/>
                  </a:lnTo>
                  <a:lnTo>
                    <a:pt x="43180" y="417195"/>
                  </a:lnTo>
                  <a:lnTo>
                    <a:pt x="27940" y="458343"/>
                  </a:lnTo>
                  <a:lnTo>
                    <a:pt x="15875" y="500761"/>
                  </a:lnTo>
                  <a:lnTo>
                    <a:pt x="7112" y="544195"/>
                  </a:lnTo>
                  <a:lnTo>
                    <a:pt x="1778" y="588518"/>
                  </a:lnTo>
                  <a:lnTo>
                    <a:pt x="0" y="633857"/>
                  </a:lnTo>
                  <a:lnTo>
                    <a:pt x="1778" y="679069"/>
                  </a:lnTo>
                  <a:lnTo>
                    <a:pt x="7112" y="723519"/>
                  </a:lnTo>
                  <a:lnTo>
                    <a:pt x="15875" y="766953"/>
                  </a:lnTo>
                  <a:lnTo>
                    <a:pt x="27940" y="809244"/>
                  </a:lnTo>
                  <a:lnTo>
                    <a:pt x="43180" y="850519"/>
                  </a:lnTo>
                  <a:lnTo>
                    <a:pt x="61468" y="890397"/>
                  </a:lnTo>
                  <a:lnTo>
                    <a:pt x="82550" y="928878"/>
                  </a:lnTo>
                  <a:lnTo>
                    <a:pt x="106553" y="965835"/>
                  </a:lnTo>
                  <a:lnTo>
                    <a:pt x="133223" y="1001268"/>
                  </a:lnTo>
                  <a:lnTo>
                    <a:pt x="162560" y="1034923"/>
                  </a:lnTo>
                  <a:lnTo>
                    <a:pt x="194183" y="1066800"/>
                  </a:lnTo>
                  <a:lnTo>
                    <a:pt x="228219" y="1096645"/>
                  </a:lnTo>
                  <a:lnTo>
                    <a:pt x="264287" y="1124585"/>
                  </a:lnTo>
                  <a:lnTo>
                    <a:pt x="302641" y="1150366"/>
                  </a:lnTo>
                  <a:lnTo>
                    <a:pt x="342773" y="1173734"/>
                  </a:lnTo>
                  <a:lnTo>
                    <a:pt x="384810" y="1194943"/>
                  </a:lnTo>
                  <a:lnTo>
                    <a:pt x="428625" y="1213612"/>
                  </a:lnTo>
                  <a:lnTo>
                    <a:pt x="473964" y="1229614"/>
                  </a:lnTo>
                  <a:lnTo>
                    <a:pt x="520700" y="1243076"/>
                  </a:lnTo>
                  <a:lnTo>
                    <a:pt x="568833" y="1253617"/>
                  </a:lnTo>
                  <a:lnTo>
                    <a:pt x="618236" y="1261364"/>
                  </a:lnTo>
                  <a:lnTo>
                    <a:pt x="668655" y="1266063"/>
                  </a:lnTo>
                  <a:lnTo>
                    <a:pt x="720090" y="1267587"/>
                  </a:lnTo>
                  <a:lnTo>
                    <a:pt x="771525" y="1266063"/>
                  </a:lnTo>
                  <a:lnTo>
                    <a:pt x="821944" y="1261364"/>
                  </a:lnTo>
                  <a:lnTo>
                    <a:pt x="871220" y="1253617"/>
                  </a:lnTo>
                  <a:lnTo>
                    <a:pt x="919353" y="1243076"/>
                  </a:lnTo>
                  <a:lnTo>
                    <a:pt x="966216" y="1229614"/>
                  </a:lnTo>
                  <a:lnTo>
                    <a:pt x="1011555" y="1213612"/>
                  </a:lnTo>
                  <a:lnTo>
                    <a:pt x="1055243" y="1194943"/>
                  </a:lnTo>
                  <a:lnTo>
                    <a:pt x="1097280" y="1173734"/>
                  </a:lnTo>
                  <a:lnTo>
                    <a:pt x="1137539" y="1150366"/>
                  </a:lnTo>
                  <a:lnTo>
                    <a:pt x="1175766" y="1124585"/>
                  </a:lnTo>
                  <a:lnTo>
                    <a:pt x="1211961" y="1096645"/>
                  </a:lnTo>
                  <a:lnTo>
                    <a:pt x="1245997" y="1066800"/>
                  </a:lnTo>
                  <a:lnTo>
                    <a:pt x="1277620" y="1034923"/>
                  </a:lnTo>
                  <a:lnTo>
                    <a:pt x="1306830" y="1001268"/>
                  </a:lnTo>
                  <a:lnTo>
                    <a:pt x="1333500" y="965835"/>
                  </a:lnTo>
                  <a:lnTo>
                    <a:pt x="1357502" y="928878"/>
                  </a:lnTo>
                  <a:lnTo>
                    <a:pt x="1378712" y="890397"/>
                  </a:lnTo>
                  <a:lnTo>
                    <a:pt x="1397000" y="850519"/>
                  </a:lnTo>
                  <a:lnTo>
                    <a:pt x="1412113" y="809244"/>
                  </a:lnTo>
                  <a:lnTo>
                    <a:pt x="1424177" y="766953"/>
                  </a:lnTo>
                  <a:lnTo>
                    <a:pt x="1432941" y="723519"/>
                  </a:lnTo>
                  <a:lnTo>
                    <a:pt x="1438275" y="679069"/>
                  </a:lnTo>
                  <a:lnTo>
                    <a:pt x="1440180" y="633857"/>
                  </a:lnTo>
                  <a:lnTo>
                    <a:pt x="1438275" y="588518"/>
                  </a:lnTo>
                  <a:lnTo>
                    <a:pt x="1432941" y="544195"/>
                  </a:lnTo>
                  <a:lnTo>
                    <a:pt x="1424177" y="500761"/>
                  </a:lnTo>
                  <a:lnTo>
                    <a:pt x="1412113" y="458343"/>
                  </a:lnTo>
                  <a:lnTo>
                    <a:pt x="1397000" y="417195"/>
                  </a:lnTo>
                  <a:lnTo>
                    <a:pt x="1378712" y="377317"/>
                  </a:lnTo>
                  <a:lnTo>
                    <a:pt x="1357502" y="338709"/>
                  </a:lnTo>
                  <a:lnTo>
                    <a:pt x="1333500" y="301752"/>
                  </a:lnTo>
                  <a:lnTo>
                    <a:pt x="1306830" y="266319"/>
                  </a:lnTo>
                  <a:lnTo>
                    <a:pt x="1277620" y="232664"/>
                  </a:lnTo>
                  <a:lnTo>
                    <a:pt x="1245997" y="200914"/>
                  </a:lnTo>
                  <a:lnTo>
                    <a:pt x="1211961" y="170942"/>
                  </a:lnTo>
                  <a:lnTo>
                    <a:pt x="1175766" y="143002"/>
                  </a:lnTo>
                  <a:lnTo>
                    <a:pt x="1137539" y="117348"/>
                  </a:lnTo>
                  <a:lnTo>
                    <a:pt x="1097280" y="93853"/>
                  </a:lnTo>
                  <a:lnTo>
                    <a:pt x="1055243" y="72771"/>
                  </a:lnTo>
                  <a:lnTo>
                    <a:pt x="1011555" y="54102"/>
                  </a:lnTo>
                  <a:lnTo>
                    <a:pt x="966216" y="37973"/>
                  </a:lnTo>
                  <a:lnTo>
                    <a:pt x="919353" y="24638"/>
                  </a:lnTo>
                  <a:lnTo>
                    <a:pt x="871220" y="13970"/>
                  </a:lnTo>
                  <a:lnTo>
                    <a:pt x="821944" y="6350"/>
                  </a:lnTo>
                  <a:lnTo>
                    <a:pt x="771525" y="1651"/>
                  </a:lnTo>
                  <a:lnTo>
                    <a:pt x="720090" y="0"/>
                  </a:lnTo>
                  <a:close/>
                </a:path>
              </a:pathLst>
            </a:custGeom>
            <a:solidFill>
              <a:srgbClr val="D1E0D1"/>
            </a:solidFill>
          </p:spPr>
          <p:txBody>
            <a:bodyPr wrap="square" lIns="0" tIns="0" rIns="0" bIns="0" rtlCol="0"/>
            <a:lstStyle/>
            <a:p>
              <a:endParaRPr/>
            </a:p>
          </p:txBody>
        </p:sp>
        <p:sp>
          <p:nvSpPr>
            <p:cNvPr id="61" name="object 61"/>
            <p:cNvSpPr/>
            <p:nvPr/>
          </p:nvSpPr>
          <p:spPr>
            <a:xfrm>
              <a:off x="2094102" y="6738238"/>
              <a:ext cx="1440180" cy="1268095"/>
            </a:xfrm>
            <a:custGeom>
              <a:avLst/>
              <a:gdLst/>
              <a:ahLst/>
              <a:cxnLst/>
              <a:rect l="l" t="t" r="r" b="b"/>
              <a:pathLst>
                <a:path w="1440179" h="1268095">
                  <a:moveTo>
                    <a:pt x="720090" y="0"/>
                  </a:moveTo>
                  <a:lnTo>
                    <a:pt x="668655" y="1651"/>
                  </a:lnTo>
                  <a:lnTo>
                    <a:pt x="618236" y="6350"/>
                  </a:lnTo>
                  <a:lnTo>
                    <a:pt x="568833" y="13970"/>
                  </a:lnTo>
                  <a:lnTo>
                    <a:pt x="520700" y="24638"/>
                  </a:lnTo>
                  <a:lnTo>
                    <a:pt x="473964" y="37973"/>
                  </a:lnTo>
                  <a:lnTo>
                    <a:pt x="428625" y="54102"/>
                  </a:lnTo>
                  <a:lnTo>
                    <a:pt x="384810" y="72771"/>
                  </a:lnTo>
                  <a:lnTo>
                    <a:pt x="342773" y="93853"/>
                  </a:lnTo>
                  <a:lnTo>
                    <a:pt x="302641" y="117348"/>
                  </a:lnTo>
                  <a:lnTo>
                    <a:pt x="264287" y="143002"/>
                  </a:lnTo>
                  <a:lnTo>
                    <a:pt x="228219" y="170942"/>
                  </a:lnTo>
                  <a:lnTo>
                    <a:pt x="194183" y="200914"/>
                  </a:lnTo>
                  <a:lnTo>
                    <a:pt x="162560" y="232664"/>
                  </a:lnTo>
                  <a:lnTo>
                    <a:pt x="133223" y="266319"/>
                  </a:lnTo>
                  <a:lnTo>
                    <a:pt x="106553" y="301752"/>
                  </a:lnTo>
                  <a:lnTo>
                    <a:pt x="82550" y="338709"/>
                  </a:lnTo>
                  <a:lnTo>
                    <a:pt x="61468" y="377317"/>
                  </a:lnTo>
                  <a:lnTo>
                    <a:pt x="43180" y="417195"/>
                  </a:lnTo>
                  <a:lnTo>
                    <a:pt x="27940" y="458343"/>
                  </a:lnTo>
                  <a:lnTo>
                    <a:pt x="15875" y="500761"/>
                  </a:lnTo>
                  <a:lnTo>
                    <a:pt x="7112" y="544195"/>
                  </a:lnTo>
                  <a:lnTo>
                    <a:pt x="1778" y="588518"/>
                  </a:lnTo>
                  <a:lnTo>
                    <a:pt x="0" y="633857"/>
                  </a:lnTo>
                  <a:lnTo>
                    <a:pt x="1778" y="679069"/>
                  </a:lnTo>
                  <a:lnTo>
                    <a:pt x="7112" y="723519"/>
                  </a:lnTo>
                  <a:lnTo>
                    <a:pt x="15875" y="766953"/>
                  </a:lnTo>
                  <a:lnTo>
                    <a:pt x="27940" y="809244"/>
                  </a:lnTo>
                  <a:lnTo>
                    <a:pt x="43180" y="850519"/>
                  </a:lnTo>
                  <a:lnTo>
                    <a:pt x="61468" y="890397"/>
                  </a:lnTo>
                  <a:lnTo>
                    <a:pt x="82550" y="928878"/>
                  </a:lnTo>
                  <a:lnTo>
                    <a:pt x="106553" y="965835"/>
                  </a:lnTo>
                  <a:lnTo>
                    <a:pt x="133223" y="1001268"/>
                  </a:lnTo>
                  <a:lnTo>
                    <a:pt x="162560" y="1034923"/>
                  </a:lnTo>
                  <a:lnTo>
                    <a:pt x="194183" y="1066800"/>
                  </a:lnTo>
                  <a:lnTo>
                    <a:pt x="228219" y="1096645"/>
                  </a:lnTo>
                  <a:lnTo>
                    <a:pt x="264287" y="1124585"/>
                  </a:lnTo>
                  <a:lnTo>
                    <a:pt x="302641" y="1150366"/>
                  </a:lnTo>
                  <a:lnTo>
                    <a:pt x="342773" y="1173734"/>
                  </a:lnTo>
                  <a:lnTo>
                    <a:pt x="384810" y="1194943"/>
                  </a:lnTo>
                  <a:lnTo>
                    <a:pt x="428625" y="1213612"/>
                  </a:lnTo>
                  <a:lnTo>
                    <a:pt x="473964" y="1229614"/>
                  </a:lnTo>
                  <a:lnTo>
                    <a:pt x="520700" y="1243076"/>
                  </a:lnTo>
                  <a:lnTo>
                    <a:pt x="568833" y="1253617"/>
                  </a:lnTo>
                  <a:lnTo>
                    <a:pt x="618236" y="1261364"/>
                  </a:lnTo>
                  <a:lnTo>
                    <a:pt x="668655" y="1266063"/>
                  </a:lnTo>
                  <a:lnTo>
                    <a:pt x="720090" y="1267587"/>
                  </a:lnTo>
                  <a:lnTo>
                    <a:pt x="771525" y="1266063"/>
                  </a:lnTo>
                  <a:lnTo>
                    <a:pt x="821944" y="1261364"/>
                  </a:lnTo>
                  <a:lnTo>
                    <a:pt x="871220" y="1253617"/>
                  </a:lnTo>
                  <a:lnTo>
                    <a:pt x="919353" y="1243076"/>
                  </a:lnTo>
                  <a:lnTo>
                    <a:pt x="966216" y="1229614"/>
                  </a:lnTo>
                  <a:lnTo>
                    <a:pt x="1011555" y="1213612"/>
                  </a:lnTo>
                  <a:lnTo>
                    <a:pt x="1055243" y="1194943"/>
                  </a:lnTo>
                  <a:lnTo>
                    <a:pt x="1097280" y="1173734"/>
                  </a:lnTo>
                  <a:lnTo>
                    <a:pt x="1137539" y="1150366"/>
                  </a:lnTo>
                  <a:lnTo>
                    <a:pt x="1175766" y="1124585"/>
                  </a:lnTo>
                  <a:lnTo>
                    <a:pt x="1211961" y="1096645"/>
                  </a:lnTo>
                  <a:lnTo>
                    <a:pt x="1245997" y="1066800"/>
                  </a:lnTo>
                  <a:lnTo>
                    <a:pt x="1277620" y="1034923"/>
                  </a:lnTo>
                  <a:lnTo>
                    <a:pt x="1306830" y="1001268"/>
                  </a:lnTo>
                  <a:lnTo>
                    <a:pt x="1333500" y="965835"/>
                  </a:lnTo>
                  <a:lnTo>
                    <a:pt x="1357502" y="928878"/>
                  </a:lnTo>
                  <a:lnTo>
                    <a:pt x="1378712" y="890397"/>
                  </a:lnTo>
                  <a:lnTo>
                    <a:pt x="1397000" y="850519"/>
                  </a:lnTo>
                  <a:lnTo>
                    <a:pt x="1412113" y="809244"/>
                  </a:lnTo>
                  <a:lnTo>
                    <a:pt x="1424177" y="766953"/>
                  </a:lnTo>
                  <a:lnTo>
                    <a:pt x="1432941" y="723519"/>
                  </a:lnTo>
                  <a:lnTo>
                    <a:pt x="1438275" y="679069"/>
                  </a:lnTo>
                  <a:lnTo>
                    <a:pt x="1440180" y="633857"/>
                  </a:lnTo>
                  <a:lnTo>
                    <a:pt x="1438275" y="588518"/>
                  </a:lnTo>
                  <a:lnTo>
                    <a:pt x="1432941" y="544195"/>
                  </a:lnTo>
                  <a:lnTo>
                    <a:pt x="1424177" y="500761"/>
                  </a:lnTo>
                  <a:lnTo>
                    <a:pt x="1412113" y="458343"/>
                  </a:lnTo>
                  <a:lnTo>
                    <a:pt x="1397000" y="417195"/>
                  </a:lnTo>
                  <a:lnTo>
                    <a:pt x="1378712" y="377317"/>
                  </a:lnTo>
                  <a:lnTo>
                    <a:pt x="1357502" y="338709"/>
                  </a:lnTo>
                  <a:lnTo>
                    <a:pt x="1333500" y="301752"/>
                  </a:lnTo>
                  <a:lnTo>
                    <a:pt x="1306830" y="266319"/>
                  </a:lnTo>
                  <a:lnTo>
                    <a:pt x="1277620" y="232664"/>
                  </a:lnTo>
                  <a:lnTo>
                    <a:pt x="1245997" y="200914"/>
                  </a:lnTo>
                  <a:lnTo>
                    <a:pt x="1211961" y="170942"/>
                  </a:lnTo>
                  <a:lnTo>
                    <a:pt x="1175766" y="143002"/>
                  </a:lnTo>
                  <a:lnTo>
                    <a:pt x="1137539" y="117348"/>
                  </a:lnTo>
                  <a:lnTo>
                    <a:pt x="1097280" y="93853"/>
                  </a:lnTo>
                  <a:lnTo>
                    <a:pt x="1055243" y="72771"/>
                  </a:lnTo>
                  <a:lnTo>
                    <a:pt x="1011555" y="54102"/>
                  </a:lnTo>
                  <a:lnTo>
                    <a:pt x="966216" y="37973"/>
                  </a:lnTo>
                  <a:lnTo>
                    <a:pt x="919353" y="24638"/>
                  </a:lnTo>
                  <a:lnTo>
                    <a:pt x="871220" y="13970"/>
                  </a:lnTo>
                  <a:lnTo>
                    <a:pt x="821944" y="6350"/>
                  </a:lnTo>
                  <a:lnTo>
                    <a:pt x="771525" y="1651"/>
                  </a:lnTo>
                  <a:lnTo>
                    <a:pt x="720090" y="0"/>
                  </a:lnTo>
                  <a:close/>
                </a:path>
              </a:pathLst>
            </a:custGeom>
            <a:ln w="28575">
              <a:solidFill>
                <a:srgbClr val="397C5A"/>
              </a:solidFill>
            </a:ln>
          </p:spPr>
          <p:txBody>
            <a:bodyPr wrap="square" lIns="0" tIns="0" rIns="0" bIns="0" rtlCol="0"/>
            <a:lstStyle/>
            <a:p>
              <a:endParaRPr/>
            </a:p>
          </p:txBody>
        </p:sp>
        <p:sp>
          <p:nvSpPr>
            <p:cNvPr id="62" name="object 62"/>
            <p:cNvSpPr/>
            <p:nvPr/>
          </p:nvSpPr>
          <p:spPr>
            <a:xfrm>
              <a:off x="5958458" y="6588125"/>
              <a:ext cx="1440180" cy="1268095"/>
            </a:xfrm>
            <a:custGeom>
              <a:avLst/>
              <a:gdLst/>
              <a:ahLst/>
              <a:cxnLst/>
              <a:rect l="l" t="t" r="r" b="b"/>
              <a:pathLst>
                <a:path w="1440179" h="1268095">
                  <a:moveTo>
                    <a:pt x="720089" y="0"/>
                  </a:moveTo>
                  <a:lnTo>
                    <a:pt x="668655" y="1650"/>
                  </a:lnTo>
                  <a:lnTo>
                    <a:pt x="618236" y="6350"/>
                  </a:lnTo>
                  <a:lnTo>
                    <a:pt x="568833" y="13970"/>
                  </a:lnTo>
                  <a:lnTo>
                    <a:pt x="520700" y="24637"/>
                  </a:lnTo>
                  <a:lnTo>
                    <a:pt x="473963" y="37973"/>
                  </a:lnTo>
                  <a:lnTo>
                    <a:pt x="428625" y="54101"/>
                  </a:lnTo>
                  <a:lnTo>
                    <a:pt x="384937" y="72771"/>
                  </a:lnTo>
                  <a:lnTo>
                    <a:pt x="342900" y="93852"/>
                  </a:lnTo>
                  <a:lnTo>
                    <a:pt x="302640" y="117348"/>
                  </a:lnTo>
                  <a:lnTo>
                    <a:pt x="264413" y="143001"/>
                  </a:lnTo>
                  <a:lnTo>
                    <a:pt x="228218" y="170941"/>
                  </a:lnTo>
                  <a:lnTo>
                    <a:pt x="194182" y="200913"/>
                  </a:lnTo>
                  <a:lnTo>
                    <a:pt x="162560" y="232663"/>
                  </a:lnTo>
                  <a:lnTo>
                    <a:pt x="133350" y="266319"/>
                  </a:lnTo>
                  <a:lnTo>
                    <a:pt x="106679" y="301751"/>
                  </a:lnTo>
                  <a:lnTo>
                    <a:pt x="82676" y="338709"/>
                  </a:lnTo>
                  <a:lnTo>
                    <a:pt x="61467" y="377316"/>
                  </a:lnTo>
                  <a:lnTo>
                    <a:pt x="43179" y="417195"/>
                  </a:lnTo>
                  <a:lnTo>
                    <a:pt x="27939" y="458343"/>
                  </a:lnTo>
                  <a:lnTo>
                    <a:pt x="15875" y="500761"/>
                  </a:lnTo>
                  <a:lnTo>
                    <a:pt x="7238" y="544194"/>
                  </a:lnTo>
                  <a:lnTo>
                    <a:pt x="1777" y="588518"/>
                  </a:lnTo>
                  <a:lnTo>
                    <a:pt x="0" y="633857"/>
                  </a:lnTo>
                  <a:lnTo>
                    <a:pt x="1777" y="679069"/>
                  </a:lnTo>
                  <a:lnTo>
                    <a:pt x="7238" y="723519"/>
                  </a:lnTo>
                  <a:lnTo>
                    <a:pt x="15875" y="766952"/>
                  </a:lnTo>
                  <a:lnTo>
                    <a:pt x="27939" y="809244"/>
                  </a:lnTo>
                  <a:lnTo>
                    <a:pt x="43179" y="850519"/>
                  </a:lnTo>
                  <a:lnTo>
                    <a:pt x="61467" y="890397"/>
                  </a:lnTo>
                  <a:lnTo>
                    <a:pt x="82676" y="928877"/>
                  </a:lnTo>
                  <a:lnTo>
                    <a:pt x="106679" y="965835"/>
                  </a:lnTo>
                  <a:lnTo>
                    <a:pt x="133350" y="1001268"/>
                  </a:lnTo>
                  <a:lnTo>
                    <a:pt x="162560" y="1034923"/>
                  </a:lnTo>
                  <a:lnTo>
                    <a:pt x="194182" y="1066800"/>
                  </a:lnTo>
                  <a:lnTo>
                    <a:pt x="228218" y="1096645"/>
                  </a:lnTo>
                  <a:lnTo>
                    <a:pt x="264413" y="1124585"/>
                  </a:lnTo>
                  <a:lnTo>
                    <a:pt x="302640" y="1150366"/>
                  </a:lnTo>
                  <a:lnTo>
                    <a:pt x="342900" y="1173733"/>
                  </a:lnTo>
                  <a:lnTo>
                    <a:pt x="384937" y="1194943"/>
                  </a:lnTo>
                  <a:lnTo>
                    <a:pt x="428625" y="1213612"/>
                  </a:lnTo>
                  <a:lnTo>
                    <a:pt x="473963" y="1229614"/>
                  </a:lnTo>
                  <a:lnTo>
                    <a:pt x="520700" y="1243076"/>
                  </a:lnTo>
                  <a:lnTo>
                    <a:pt x="568833" y="1253617"/>
                  </a:lnTo>
                  <a:lnTo>
                    <a:pt x="618236" y="1261364"/>
                  </a:lnTo>
                  <a:lnTo>
                    <a:pt x="668655" y="1266063"/>
                  </a:lnTo>
                  <a:lnTo>
                    <a:pt x="720089" y="1267587"/>
                  </a:lnTo>
                  <a:lnTo>
                    <a:pt x="771524" y="1266063"/>
                  </a:lnTo>
                  <a:lnTo>
                    <a:pt x="821943" y="1261364"/>
                  </a:lnTo>
                  <a:lnTo>
                    <a:pt x="871346" y="1253617"/>
                  </a:lnTo>
                  <a:lnTo>
                    <a:pt x="919480" y="1243076"/>
                  </a:lnTo>
                  <a:lnTo>
                    <a:pt x="966215" y="1229614"/>
                  </a:lnTo>
                  <a:lnTo>
                    <a:pt x="1011555" y="1213612"/>
                  </a:lnTo>
                  <a:lnTo>
                    <a:pt x="1055369" y="1194943"/>
                  </a:lnTo>
                  <a:lnTo>
                    <a:pt x="1097407" y="1173733"/>
                  </a:lnTo>
                  <a:lnTo>
                    <a:pt x="1137539" y="1150366"/>
                  </a:lnTo>
                  <a:lnTo>
                    <a:pt x="1175765" y="1124585"/>
                  </a:lnTo>
                  <a:lnTo>
                    <a:pt x="1211961" y="1096645"/>
                  </a:lnTo>
                  <a:lnTo>
                    <a:pt x="1245996" y="1066800"/>
                  </a:lnTo>
                  <a:lnTo>
                    <a:pt x="1277619" y="1034923"/>
                  </a:lnTo>
                  <a:lnTo>
                    <a:pt x="1306830" y="1001268"/>
                  </a:lnTo>
                  <a:lnTo>
                    <a:pt x="1333499" y="965835"/>
                  </a:lnTo>
                  <a:lnTo>
                    <a:pt x="1357502" y="928877"/>
                  </a:lnTo>
                  <a:lnTo>
                    <a:pt x="1378712" y="890397"/>
                  </a:lnTo>
                  <a:lnTo>
                    <a:pt x="1396999" y="850519"/>
                  </a:lnTo>
                  <a:lnTo>
                    <a:pt x="1412239" y="809244"/>
                  </a:lnTo>
                  <a:lnTo>
                    <a:pt x="1424305" y="766952"/>
                  </a:lnTo>
                  <a:lnTo>
                    <a:pt x="1433067" y="723519"/>
                  </a:lnTo>
                  <a:lnTo>
                    <a:pt x="1438401" y="679069"/>
                  </a:lnTo>
                  <a:lnTo>
                    <a:pt x="1440180" y="633857"/>
                  </a:lnTo>
                  <a:lnTo>
                    <a:pt x="1438401" y="588518"/>
                  </a:lnTo>
                  <a:lnTo>
                    <a:pt x="1433067" y="544194"/>
                  </a:lnTo>
                  <a:lnTo>
                    <a:pt x="1424305" y="500761"/>
                  </a:lnTo>
                  <a:lnTo>
                    <a:pt x="1412239" y="458343"/>
                  </a:lnTo>
                  <a:lnTo>
                    <a:pt x="1396999" y="417195"/>
                  </a:lnTo>
                  <a:lnTo>
                    <a:pt x="1378712" y="377316"/>
                  </a:lnTo>
                  <a:lnTo>
                    <a:pt x="1357502" y="338709"/>
                  </a:lnTo>
                  <a:lnTo>
                    <a:pt x="1333499" y="301751"/>
                  </a:lnTo>
                  <a:lnTo>
                    <a:pt x="1306830" y="266319"/>
                  </a:lnTo>
                  <a:lnTo>
                    <a:pt x="1277619" y="232663"/>
                  </a:lnTo>
                  <a:lnTo>
                    <a:pt x="1245996" y="200913"/>
                  </a:lnTo>
                  <a:lnTo>
                    <a:pt x="1211961" y="170941"/>
                  </a:lnTo>
                  <a:lnTo>
                    <a:pt x="1175765" y="143001"/>
                  </a:lnTo>
                  <a:lnTo>
                    <a:pt x="1137539" y="117348"/>
                  </a:lnTo>
                  <a:lnTo>
                    <a:pt x="1097407" y="93852"/>
                  </a:lnTo>
                  <a:lnTo>
                    <a:pt x="1055369" y="72771"/>
                  </a:lnTo>
                  <a:lnTo>
                    <a:pt x="1011555" y="54101"/>
                  </a:lnTo>
                  <a:lnTo>
                    <a:pt x="966215" y="37973"/>
                  </a:lnTo>
                  <a:lnTo>
                    <a:pt x="919480" y="24637"/>
                  </a:lnTo>
                  <a:lnTo>
                    <a:pt x="871346" y="13970"/>
                  </a:lnTo>
                  <a:lnTo>
                    <a:pt x="821943" y="6350"/>
                  </a:lnTo>
                  <a:lnTo>
                    <a:pt x="771524" y="1650"/>
                  </a:lnTo>
                  <a:lnTo>
                    <a:pt x="720089" y="0"/>
                  </a:lnTo>
                  <a:close/>
                </a:path>
              </a:pathLst>
            </a:custGeom>
            <a:solidFill>
              <a:srgbClr val="D1E0D1"/>
            </a:solidFill>
          </p:spPr>
          <p:txBody>
            <a:bodyPr wrap="square" lIns="0" tIns="0" rIns="0" bIns="0" rtlCol="0"/>
            <a:lstStyle/>
            <a:p>
              <a:endParaRPr/>
            </a:p>
          </p:txBody>
        </p:sp>
        <p:sp>
          <p:nvSpPr>
            <p:cNvPr id="63" name="object 63"/>
            <p:cNvSpPr/>
            <p:nvPr/>
          </p:nvSpPr>
          <p:spPr>
            <a:xfrm>
              <a:off x="5958458" y="6588125"/>
              <a:ext cx="1440180" cy="1268095"/>
            </a:xfrm>
            <a:custGeom>
              <a:avLst/>
              <a:gdLst/>
              <a:ahLst/>
              <a:cxnLst/>
              <a:rect l="l" t="t" r="r" b="b"/>
              <a:pathLst>
                <a:path w="1440179" h="1268095">
                  <a:moveTo>
                    <a:pt x="720089" y="0"/>
                  </a:moveTo>
                  <a:lnTo>
                    <a:pt x="668655" y="1650"/>
                  </a:lnTo>
                  <a:lnTo>
                    <a:pt x="618236" y="6350"/>
                  </a:lnTo>
                  <a:lnTo>
                    <a:pt x="568833" y="13970"/>
                  </a:lnTo>
                  <a:lnTo>
                    <a:pt x="520700" y="24637"/>
                  </a:lnTo>
                  <a:lnTo>
                    <a:pt x="473963" y="37973"/>
                  </a:lnTo>
                  <a:lnTo>
                    <a:pt x="428625" y="54101"/>
                  </a:lnTo>
                  <a:lnTo>
                    <a:pt x="384937" y="72771"/>
                  </a:lnTo>
                  <a:lnTo>
                    <a:pt x="342900" y="93852"/>
                  </a:lnTo>
                  <a:lnTo>
                    <a:pt x="302640" y="117348"/>
                  </a:lnTo>
                  <a:lnTo>
                    <a:pt x="264413" y="143001"/>
                  </a:lnTo>
                  <a:lnTo>
                    <a:pt x="228218" y="170941"/>
                  </a:lnTo>
                  <a:lnTo>
                    <a:pt x="194182" y="200913"/>
                  </a:lnTo>
                  <a:lnTo>
                    <a:pt x="162560" y="232663"/>
                  </a:lnTo>
                  <a:lnTo>
                    <a:pt x="133350" y="266319"/>
                  </a:lnTo>
                  <a:lnTo>
                    <a:pt x="106679" y="301751"/>
                  </a:lnTo>
                  <a:lnTo>
                    <a:pt x="82676" y="338709"/>
                  </a:lnTo>
                  <a:lnTo>
                    <a:pt x="61467" y="377316"/>
                  </a:lnTo>
                  <a:lnTo>
                    <a:pt x="43179" y="417195"/>
                  </a:lnTo>
                  <a:lnTo>
                    <a:pt x="27939" y="458343"/>
                  </a:lnTo>
                  <a:lnTo>
                    <a:pt x="15875" y="500761"/>
                  </a:lnTo>
                  <a:lnTo>
                    <a:pt x="7238" y="544194"/>
                  </a:lnTo>
                  <a:lnTo>
                    <a:pt x="1777" y="588518"/>
                  </a:lnTo>
                  <a:lnTo>
                    <a:pt x="0" y="633857"/>
                  </a:lnTo>
                  <a:lnTo>
                    <a:pt x="1777" y="679069"/>
                  </a:lnTo>
                  <a:lnTo>
                    <a:pt x="7238" y="723519"/>
                  </a:lnTo>
                  <a:lnTo>
                    <a:pt x="15875" y="766952"/>
                  </a:lnTo>
                  <a:lnTo>
                    <a:pt x="27939" y="809244"/>
                  </a:lnTo>
                  <a:lnTo>
                    <a:pt x="43179" y="850519"/>
                  </a:lnTo>
                  <a:lnTo>
                    <a:pt x="61467" y="890397"/>
                  </a:lnTo>
                  <a:lnTo>
                    <a:pt x="82676" y="928877"/>
                  </a:lnTo>
                  <a:lnTo>
                    <a:pt x="106679" y="965835"/>
                  </a:lnTo>
                  <a:lnTo>
                    <a:pt x="133350" y="1001268"/>
                  </a:lnTo>
                  <a:lnTo>
                    <a:pt x="162560" y="1034923"/>
                  </a:lnTo>
                  <a:lnTo>
                    <a:pt x="194182" y="1066800"/>
                  </a:lnTo>
                  <a:lnTo>
                    <a:pt x="228218" y="1096645"/>
                  </a:lnTo>
                  <a:lnTo>
                    <a:pt x="264413" y="1124585"/>
                  </a:lnTo>
                  <a:lnTo>
                    <a:pt x="302640" y="1150366"/>
                  </a:lnTo>
                  <a:lnTo>
                    <a:pt x="342900" y="1173733"/>
                  </a:lnTo>
                  <a:lnTo>
                    <a:pt x="384937" y="1194943"/>
                  </a:lnTo>
                  <a:lnTo>
                    <a:pt x="428625" y="1213612"/>
                  </a:lnTo>
                  <a:lnTo>
                    <a:pt x="473963" y="1229614"/>
                  </a:lnTo>
                  <a:lnTo>
                    <a:pt x="520700" y="1243076"/>
                  </a:lnTo>
                  <a:lnTo>
                    <a:pt x="568833" y="1253617"/>
                  </a:lnTo>
                  <a:lnTo>
                    <a:pt x="618236" y="1261364"/>
                  </a:lnTo>
                  <a:lnTo>
                    <a:pt x="668655" y="1266063"/>
                  </a:lnTo>
                  <a:lnTo>
                    <a:pt x="720089" y="1267587"/>
                  </a:lnTo>
                  <a:lnTo>
                    <a:pt x="771524" y="1266063"/>
                  </a:lnTo>
                  <a:lnTo>
                    <a:pt x="821943" y="1261364"/>
                  </a:lnTo>
                  <a:lnTo>
                    <a:pt x="871346" y="1253617"/>
                  </a:lnTo>
                  <a:lnTo>
                    <a:pt x="919480" y="1243076"/>
                  </a:lnTo>
                  <a:lnTo>
                    <a:pt x="966215" y="1229614"/>
                  </a:lnTo>
                  <a:lnTo>
                    <a:pt x="1011555" y="1213612"/>
                  </a:lnTo>
                  <a:lnTo>
                    <a:pt x="1055369" y="1194943"/>
                  </a:lnTo>
                  <a:lnTo>
                    <a:pt x="1097407" y="1173733"/>
                  </a:lnTo>
                  <a:lnTo>
                    <a:pt x="1137539" y="1150366"/>
                  </a:lnTo>
                  <a:lnTo>
                    <a:pt x="1175765" y="1124585"/>
                  </a:lnTo>
                  <a:lnTo>
                    <a:pt x="1211961" y="1096645"/>
                  </a:lnTo>
                  <a:lnTo>
                    <a:pt x="1245996" y="1066800"/>
                  </a:lnTo>
                  <a:lnTo>
                    <a:pt x="1277619" y="1034923"/>
                  </a:lnTo>
                  <a:lnTo>
                    <a:pt x="1306830" y="1001268"/>
                  </a:lnTo>
                  <a:lnTo>
                    <a:pt x="1333499" y="965835"/>
                  </a:lnTo>
                  <a:lnTo>
                    <a:pt x="1357502" y="928877"/>
                  </a:lnTo>
                  <a:lnTo>
                    <a:pt x="1378712" y="890397"/>
                  </a:lnTo>
                  <a:lnTo>
                    <a:pt x="1396999" y="850519"/>
                  </a:lnTo>
                  <a:lnTo>
                    <a:pt x="1412239" y="809244"/>
                  </a:lnTo>
                  <a:lnTo>
                    <a:pt x="1424305" y="766952"/>
                  </a:lnTo>
                  <a:lnTo>
                    <a:pt x="1433067" y="723519"/>
                  </a:lnTo>
                  <a:lnTo>
                    <a:pt x="1438401" y="679069"/>
                  </a:lnTo>
                  <a:lnTo>
                    <a:pt x="1440180" y="633857"/>
                  </a:lnTo>
                  <a:lnTo>
                    <a:pt x="1438401" y="588518"/>
                  </a:lnTo>
                  <a:lnTo>
                    <a:pt x="1433067" y="544194"/>
                  </a:lnTo>
                  <a:lnTo>
                    <a:pt x="1424305" y="500761"/>
                  </a:lnTo>
                  <a:lnTo>
                    <a:pt x="1412239" y="458343"/>
                  </a:lnTo>
                  <a:lnTo>
                    <a:pt x="1396999" y="417195"/>
                  </a:lnTo>
                  <a:lnTo>
                    <a:pt x="1378712" y="377316"/>
                  </a:lnTo>
                  <a:lnTo>
                    <a:pt x="1357502" y="338709"/>
                  </a:lnTo>
                  <a:lnTo>
                    <a:pt x="1333499" y="301751"/>
                  </a:lnTo>
                  <a:lnTo>
                    <a:pt x="1306830" y="266319"/>
                  </a:lnTo>
                  <a:lnTo>
                    <a:pt x="1277619" y="232663"/>
                  </a:lnTo>
                  <a:lnTo>
                    <a:pt x="1245996" y="200913"/>
                  </a:lnTo>
                  <a:lnTo>
                    <a:pt x="1211961" y="170941"/>
                  </a:lnTo>
                  <a:lnTo>
                    <a:pt x="1175765" y="143001"/>
                  </a:lnTo>
                  <a:lnTo>
                    <a:pt x="1137539" y="117348"/>
                  </a:lnTo>
                  <a:lnTo>
                    <a:pt x="1097407" y="93852"/>
                  </a:lnTo>
                  <a:lnTo>
                    <a:pt x="1055369" y="72771"/>
                  </a:lnTo>
                  <a:lnTo>
                    <a:pt x="1011555" y="54101"/>
                  </a:lnTo>
                  <a:lnTo>
                    <a:pt x="966215" y="37973"/>
                  </a:lnTo>
                  <a:lnTo>
                    <a:pt x="919480" y="24637"/>
                  </a:lnTo>
                  <a:lnTo>
                    <a:pt x="871346" y="13970"/>
                  </a:lnTo>
                  <a:lnTo>
                    <a:pt x="821943" y="6350"/>
                  </a:lnTo>
                  <a:lnTo>
                    <a:pt x="771524" y="1650"/>
                  </a:lnTo>
                  <a:lnTo>
                    <a:pt x="720089" y="0"/>
                  </a:lnTo>
                  <a:close/>
                </a:path>
              </a:pathLst>
            </a:custGeom>
            <a:ln w="28575">
              <a:solidFill>
                <a:srgbClr val="397C5A"/>
              </a:solidFill>
            </a:ln>
          </p:spPr>
          <p:txBody>
            <a:bodyPr wrap="square" lIns="0" tIns="0" rIns="0" bIns="0" rtlCol="0"/>
            <a:lstStyle/>
            <a:p>
              <a:endParaRPr/>
            </a:p>
          </p:txBody>
        </p:sp>
      </p:grpSp>
      <p:sp>
        <p:nvSpPr>
          <p:cNvPr id="64" name="object 64"/>
          <p:cNvSpPr txBox="1"/>
          <p:nvPr/>
        </p:nvSpPr>
        <p:spPr>
          <a:xfrm>
            <a:off x="6316726" y="6749288"/>
            <a:ext cx="657860" cy="559435"/>
          </a:xfrm>
          <a:prstGeom prst="rect">
            <a:avLst/>
          </a:prstGeom>
        </p:spPr>
        <p:txBody>
          <a:bodyPr vert="horz" wrap="square" lIns="0" tIns="13335" rIns="0" bIns="0" rtlCol="0">
            <a:spAutoFit/>
          </a:bodyPr>
          <a:lstStyle/>
          <a:p>
            <a:pPr marL="12700">
              <a:lnSpc>
                <a:spcPct val="100000"/>
              </a:lnSpc>
              <a:spcBef>
                <a:spcPts val="105"/>
              </a:spcBef>
            </a:pPr>
            <a:r>
              <a:rPr sz="3500" b="1" spc="-570" dirty="0">
                <a:solidFill>
                  <a:srgbClr val="397C5A"/>
                </a:solidFill>
                <a:latin typeface="Trebuchet MS"/>
                <a:cs typeface="Trebuchet MS"/>
              </a:rPr>
              <a:t>100</a:t>
            </a:r>
            <a:endParaRPr sz="3500">
              <a:latin typeface="Trebuchet MS"/>
              <a:cs typeface="Trebuchet MS"/>
            </a:endParaRPr>
          </a:p>
        </p:txBody>
      </p:sp>
      <p:sp>
        <p:nvSpPr>
          <p:cNvPr id="65" name="object 65"/>
          <p:cNvSpPr txBox="1"/>
          <p:nvPr/>
        </p:nvSpPr>
        <p:spPr>
          <a:xfrm>
            <a:off x="6234429" y="7258304"/>
            <a:ext cx="949325" cy="239395"/>
          </a:xfrm>
          <a:prstGeom prst="rect">
            <a:avLst/>
          </a:prstGeom>
        </p:spPr>
        <p:txBody>
          <a:bodyPr vert="horz" wrap="square" lIns="0" tIns="12700" rIns="0" bIns="0" rtlCol="0">
            <a:spAutoFit/>
          </a:bodyPr>
          <a:lstStyle/>
          <a:p>
            <a:pPr marL="12700">
              <a:lnSpc>
                <a:spcPct val="100000"/>
              </a:lnSpc>
              <a:spcBef>
                <a:spcPts val="100"/>
              </a:spcBef>
            </a:pPr>
            <a:r>
              <a:rPr sz="1400" spc="-55" dirty="0">
                <a:latin typeface="Verdana"/>
                <a:cs typeface="Verdana"/>
              </a:rPr>
              <a:t>/Cuatrienio</a:t>
            </a:r>
            <a:endParaRPr sz="1400">
              <a:latin typeface="Verdana"/>
              <a:cs typeface="Verdana"/>
            </a:endParaRPr>
          </a:p>
        </p:txBody>
      </p:sp>
      <p:sp>
        <p:nvSpPr>
          <p:cNvPr id="66" name="object 66"/>
          <p:cNvSpPr txBox="1"/>
          <p:nvPr/>
        </p:nvSpPr>
        <p:spPr>
          <a:xfrm>
            <a:off x="2358389" y="6915404"/>
            <a:ext cx="830580" cy="719455"/>
          </a:xfrm>
          <a:prstGeom prst="rect">
            <a:avLst/>
          </a:prstGeom>
        </p:spPr>
        <p:txBody>
          <a:bodyPr vert="horz" wrap="square" lIns="0" tIns="13335" rIns="0" bIns="0" rtlCol="0">
            <a:spAutoFit/>
          </a:bodyPr>
          <a:lstStyle/>
          <a:p>
            <a:pPr marL="59055" algn="ctr">
              <a:lnSpc>
                <a:spcPts val="3990"/>
              </a:lnSpc>
              <a:spcBef>
                <a:spcPts val="105"/>
              </a:spcBef>
            </a:pPr>
            <a:r>
              <a:rPr sz="3500" b="1" spc="-25" dirty="0">
                <a:solidFill>
                  <a:srgbClr val="397C5A"/>
                </a:solidFill>
                <a:latin typeface="Trebuchet MS"/>
                <a:cs typeface="Trebuchet MS"/>
              </a:rPr>
              <a:t>40</a:t>
            </a:r>
            <a:endParaRPr sz="3500">
              <a:latin typeface="Trebuchet MS"/>
              <a:cs typeface="Trebuchet MS"/>
            </a:endParaRPr>
          </a:p>
          <a:p>
            <a:pPr algn="ctr">
              <a:lnSpc>
                <a:spcPts val="1470"/>
              </a:lnSpc>
            </a:pPr>
            <a:r>
              <a:rPr sz="1400" spc="-70" dirty="0">
                <a:latin typeface="Verdana"/>
                <a:cs typeface="Verdana"/>
              </a:rPr>
              <a:t>/cada</a:t>
            </a:r>
            <a:r>
              <a:rPr sz="1400" spc="-220" dirty="0">
                <a:latin typeface="Verdana"/>
                <a:cs typeface="Verdana"/>
              </a:rPr>
              <a:t> </a:t>
            </a:r>
            <a:r>
              <a:rPr sz="1400" spc="-25" dirty="0">
                <a:latin typeface="Verdana"/>
                <a:cs typeface="Verdana"/>
              </a:rPr>
              <a:t>año</a:t>
            </a:r>
            <a:endParaRPr sz="1400">
              <a:latin typeface="Verdana"/>
              <a:cs typeface="Verdana"/>
            </a:endParaRPr>
          </a:p>
        </p:txBody>
      </p:sp>
      <p:grpSp>
        <p:nvGrpSpPr>
          <p:cNvPr id="67" name="object 67"/>
          <p:cNvGrpSpPr/>
          <p:nvPr/>
        </p:nvGrpSpPr>
        <p:grpSpPr>
          <a:xfrm>
            <a:off x="9486074" y="6723951"/>
            <a:ext cx="4867910" cy="1430655"/>
            <a:chOff x="9486074" y="6723951"/>
            <a:chExt cx="4867910" cy="1430655"/>
          </a:xfrm>
        </p:grpSpPr>
        <p:sp>
          <p:nvSpPr>
            <p:cNvPr id="68" name="object 68"/>
            <p:cNvSpPr/>
            <p:nvPr/>
          </p:nvSpPr>
          <p:spPr>
            <a:xfrm>
              <a:off x="9500361" y="6738239"/>
              <a:ext cx="1440180" cy="1268095"/>
            </a:xfrm>
            <a:custGeom>
              <a:avLst/>
              <a:gdLst/>
              <a:ahLst/>
              <a:cxnLst/>
              <a:rect l="l" t="t" r="r" b="b"/>
              <a:pathLst>
                <a:path w="1440179" h="1268095">
                  <a:moveTo>
                    <a:pt x="720090" y="0"/>
                  </a:moveTo>
                  <a:lnTo>
                    <a:pt x="668655" y="1651"/>
                  </a:lnTo>
                  <a:lnTo>
                    <a:pt x="618236" y="6350"/>
                  </a:lnTo>
                  <a:lnTo>
                    <a:pt x="568833" y="13970"/>
                  </a:lnTo>
                  <a:lnTo>
                    <a:pt x="520700" y="24638"/>
                  </a:lnTo>
                  <a:lnTo>
                    <a:pt x="473964" y="37973"/>
                  </a:lnTo>
                  <a:lnTo>
                    <a:pt x="428625" y="54102"/>
                  </a:lnTo>
                  <a:lnTo>
                    <a:pt x="384810" y="72771"/>
                  </a:lnTo>
                  <a:lnTo>
                    <a:pt x="342773" y="93853"/>
                  </a:lnTo>
                  <a:lnTo>
                    <a:pt x="302641" y="117348"/>
                  </a:lnTo>
                  <a:lnTo>
                    <a:pt x="264287" y="143002"/>
                  </a:lnTo>
                  <a:lnTo>
                    <a:pt x="228219" y="170942"/>
                  </a:lnTo>
                  <a:lnTo>
                    <a:pt x="194183" y="200914"/>
                  </a:lnTo>
                  <a:lnTo>
                    <a:pt x="162560" y="232664"/>
                  </a:lnTo>
                  <a:lnTo>
                    <a:pt x="133223" y="266319"/>
                  </a:lnTo>
                  <a:lnTo>
                    <a:pt x="106553" y="301752"/>
                  </a:lnTo>
                  <a:lnTo>
                    <a:pt x="82550" y="338709"/>
                  </a:lnTo>
                  <a:lnTo>
                    <a:pt x="61468" y="377317"/>
                  </a:lnTo>
                  <a:lnTo>
                    <a:pt x="43180" y="417195"/>
                  </a:lnTo>
                  <a:lnTo>
                    <a:pt x="27940" y="458343"/>
                  </a:lnTo>
                  <a:lnTo>
                    <a:pt x="15875" y="500761"/>
                  </a:lnTo>
                  <a:lnTo>
                    <a:pt x="7112" y="544195"/>
                  </a:lnTo>
                  <a:lnTo>
                    <a:pt x="1778" y="588518"/>
                  </a:lnTo>
                  <a:lnTo>
                    <a:pt x="0" y="633857"/>
                  </a:lnTo>
                  <a:lnTo>
                    <a:pt x="1778" y="679069"/>
                  </a:lnTo>
                  <a:lnTo>
                    <a:pt x="7112" y="723519"/>
                  </a:lnTo>
                  <a:lnTo>
                    <a:pt x="15875" y="766953"/>
                  </a:lnTo>
                  <a:lnTo>
                    <a:pt x="27940" y="809244"/>
                  </a:lnTo>
                  <a:lnTo>
                    <a:pt x="43180" y="850519"/>
                  </a:lnTo>
                  <a:lnTo>
                    <a:pt x="61468" y="890397"/>
                  </a:lnTo>
                  <a:lnTo>
                    <a:pt x="82550" y="928878"/>
                  </a:lnTo>
                  <a:lnTo>
                    <a:pt x="106553" y="965835"/>
                  </a:lnTo>
                  <a:lnTo>
                    <a:pt x="133223" y="1001268"/>
                  </a:lnTo>
                  <a:lnTo>
                    <a:pt x="162560" y="1034923"/>
                  </a:lnTo>
                  <a:lnTo>
                    <a:pt x="194183" y="1066800"/>
                  </a:lnTo>
                  <a:lnTo>
                    <a:pt x="228219" y="1096645"/>
                  </a:lnTo>
                  <a:lnTo>
                    <a:pt x="264287" y="1124585"/>
                  </a:lnTo>
                  <a:lnTo>
                    <a:pt x="302641" y="1150366"/>
                  </a:lnTo>
                  <a:lnTo>
                    <a:pt x="342773" y="1173734"/>
                  </a:lnTo>
                  <a:lnTo>
                    <a:pt x="384810" y="1194943"/>
                  </a:lnTo>
                  <a:lnTo>
                    <a:pt x="428625" y="1213612"/>
                  </a:lnTo>
                  <a:lnTo>
                    <a:pt x="473964" y="1229614"/>
                  </a:lnTo>
                  <a:lnTo>
                    <a:pt x="520700" y="1243076"/>
                  </a:lnTo>
                  <a:lnTo>
                    <a:pt x="568833" y="1253617"/>
                  </a:lnTo>
                  <a:lnTo>
                    <a:pt x="618236" y="1261364"/>
                  </a:lnTo>
                  <a:lnTo>
                    <a:pt x="668655" y="1266063"/>
                  </a:lnTo>
                  <a:lnTo>
                    <a:pt x="720090" y="1267587"/>
                  </a:lnTo>
                  <a:lnTo>
                    <a:pt x="771525" y="1266063"/>
                  </a:lnTo>
                  <a:lnTo>
                    <a:pt x="821944" y="1261364"/>
                  </a:lnTo>
                  <a:lnTo>
                    <a:pt x="871220" y="1253617"/>
                  </a:lnTo>
                  <a:lnTo>
                    <a:pt x="919353" y="1243076"/>
                  </a:lnTo>
                  <a:lnTo>
                    <a:pt x="966216" y="1229614"/>
                  </a:lnTo>
                  <a:lnTo>
                    <a:pt x="1011555" y="1213612"/>
                  </a:lnTo>
                  <a:lnTo>
                    <a:pt x="1055243" y="1194943"/>
                  </a:lnTo>
                  <a:lnTo>
                    <a:pt x="1097280" y="1173734"/>
                  </a:lnTo>
                  <a:lnTo>
                    <a:pt x="1137539" y="1150366"/>
                  </a:lnTo>
                  <a:lnTo>
                    <a:pt x="1175766" y="1124585"/>
                  </a:lnTo>
                  <a:lnTo>
                    <a:pt x="1211961" y="1096645"/>
                  </a:lnTo>
                  <a:lnTo>
                    <a:pt x="1245870" y="1066800"/>
                  </a:lnTo>
                  <a:lnTo>
                    <a:pt x="1277620" y="1034923"/>
                  </a:lnTo>
                  <a:lnTo>
                    <a:pt x="1306830" y="1001268"/>
                  </a:lnTo>
                  <a:lnTo>
                    <a:pt x="1333500" y="965835"/>
                  </a:lnTo>
                  <a:lnTo>
                    <a:pt x="1357503" y="928878"/>
                  </a:lnTo>
                  <a:lnTo>
                    <a:pt x="1378712" y="890397"/>
                  </a:lnTo>
                  <a:lnTo>
                    <a:pt x="1397000" y="850519"/>
                  </a:lnTo>
                  <a:lnTo>
                    <a:pt x="1412113" y="809244"/>
                  </a:lnTo>
                  <a:lnTo>
                    <a:pt x="1424178" y="766953"/>
                  </a:lnTo>
                  <a:lnTo>
                    <a:pt x="1432941" y="723519"/>
                  </a:lnTo>
                  <a:lnTo>
                    <a:pt x="1438275" y="679069"/>
                  </a:lnTo>
                  <a:lnTo>
                    <a:pt x="1440180" y="633857"/>
                  </a:lnTo>
                  <a:lnTo>
                    <a:pt x="1438275" y="588518"/>
                  </a:lnTo>
                  <a:lnTo>
                    <a:pt x="1432941" y="544195"/>
                  </a:lnTo>
                  <a:lnTo>
                    <a:pt x="1424178" y="500761"/>
                  </a:lnTo>
                  <a:lnTo>
                    <a:pt x="1412113" y="458343"/>
                  </a:lnTo>
                  <a:lnTo>
                    <a:pt x="1397000" y="417195"/>
                  </a:lnTo>
                  <a:lnTo>
                    <a:pt x="1378712" y="377317"/>
                  </a:lnTo>
                  <a:lnTo>
                    <a:pt x="1357503" y="338709"/>
                  </a:lnTo>
                  <a:lnTo>
                    <a:pt x="1333500" y="301752"/>
                  </a:lnTo>
                  <a:lnTo>
                    <a:pt x="1306830" y="266319"/>
                  </a:lnTo>
                  <a:lnTo>
                    <a:pt x="1277620" y="232664"/>
                  </a:lnTo>
                  <a:lnTo>
                    <a:pt x="1245870" y="200914"/>
                  </a:lnTo>
                  <a:lnTo>
                    <a:pt x="1211961" y="170942"/>
                  </a:lnTo>
                  <a:lnTo>
                    <a:pt x="1175766" y="143002"/>
                  </a:lnTo>
                  <a:lnTo>
                    <a:pt x="1137539" y="117348"/>
                  </a:lnTo>
                  <a:lnTo>
                    <a:pt x="1097280" y="93853"/>
                  </a:lnTo>
                  <a:lnTo>
                    <a:pt x="1055243" y="72771"/>
                  </a:lnTo>
                  <a:lnTo>
                    <a:pt x="1011555" y="54102"/>
                  </a:lnTo>
                  <a:lnTo>
                    <a:pt x="966216" y="37973"/>
                  </a:lnTo>
                  <a:lnTo>
                    <a:pt x="919353" y="24638"/>
                  </a:lnTo>
                  <a:lnTo>
                    <a:pt x="871220" y="13970"/>
                  </a:lnTo>
                  <a:lnTo>
                    <a:pt x="821944" y="6350"/>
                  </a:lnTo>
                  <a:lnTo>
                    <a:pt x="771525" y="1651"/>
                  </a:lnTo>
                  <a:lnTo>
                    <a:pt x="720090" y="0"/>
                  </a:lnTo>
                  <a:close/>
                </a:path>
              </a:pathLst>
            </a:custGeom>
            <a:solidFill>
              <a:srgbClr val="D1E0D1"/>
            </a:solidFill>
          </p:spPr>
          <p:txBody>
            <a:bodyPr wrap="square" lIns="0" tIns="0" rIns="0" bIns="0" rtlCol="0"/>
            <a:lstStyle/>
            <a:p>
              <a:endParaRPr/>
            </a:p>
          </p:txBody>
        </p:sp>
        <p:sp>
          <p:nvSpPr>
            <p:cNvPr id="69" name="object 69"/>
            <p:cNvSpPr/>
            <p:nvPr/>
          </p:nvSpPr>
          <p:spPr>
            <a:xfrm>
              <a:off x="9500361" y="6738239"/>
              <a:ext cx="1440180" cy="1268095"/>
            </a:xfrm>
            <a:custGeom>
              <a:avLst/>
              <a:gdLst/>
              <a:ahLst/>
              <a:cxnLst/>
              <a:rect l="l" t="t" r="r" b="b"/>
              <a:pathLst>
                <a:path w="1440179" h="1268095">
                  <a:moveTo>
                    <a:pt x="720090" y="0"/>
                  </a:moveTo>
                  <a:lnTo>
                    <a:pt x="668655" y="1651"/>
                  </a:lnTo>
                  <a:lnTo>
                    <a:pt x="618236" y="6350"/>
                  </a:lnTo>
                  <a:lnTo>
                    <a:pt x="568833" y="13970"/>
                  </a:lnTo>
                  <a:lnTo>
                    <a:pt x="520700" y="24638"/>
                  </a:lnTo>
                  <a:lnTo>
                    <a:pt x="473964" y="37973"/>
                  </a:lnTo>
                  <a:lnTo>
                    <a:pt x="428625" y="54102"/>
                  </a:lnTo>
                  <a:lnTo>
                    <a:pt x="384810" y="72771"/>
                  </a:lnTo>
                  <a:lnTo>
                    <a:pt x="342773" y="93853"/>
                  </a:lnTo>
                  <a:lnTo>
                    <a:pt x="302641" y="117348"/>
                  </a:lnTo>
                  <a:lnTo>
                    <a:pt x="264287" y="143002"/>
                  </a:lnTo>
                  <a:lnTo>
                    <a:pt x="228219" y="170942"/>
                  </a:lnTo>
                  <a:lnTo>
                    <a:pt x="194183" y="200914"/>
                  </a:lnTo>
                  <a:lnTo>
                    <a:pt x="162560" y="232664"/>
                  </a:lnTo>
                  <a:lnTo>
                    <a:pt x="133223" y="266319"/>
                  </a:lnTo>
                  <a:lnTo>
                    <a:pt x="106553" y="301752"/>
                  </a:lnTo>
                  <a:lnTo>
                    <a:pt x="82550" y="338709"/>
                  </a:lnTo>
                  <a:lnTo>
                    <a:pt x="61468" y="377317"/>
                  </a:lnTo>
                  <a:lnTo>
                    <a:pt x="43180" y="417195"/>
                  </a:lnTo>
                  <a:lnTo>
                    <a:pt x="27940" y="458343"/>
                  </a:lnTo>
                  <a:lnTo>
                    <a:pt x="15875" y="500761"/>
                  </a:lnTo>
                  <a:lnTo>
                    <a:pt x="7112" y="544195"/>
                  </a:lnTo>
                  <a:lnTo>
                    <a:pt x="1778" y="588518"/>
                  </a:lnTo>
                  <a:lnTo>
                    <a:pt x="0" y="633857"/>
                  </a:lnTo>
                  <a:lnTo>
                    <a:pt x="1778" y="679069"/>
                  </a:lnTo>
                  <a:lnTo>
                    <a:pt x="7112" y="723519"/>
                  </a:lnTo>
                  <a:lnTo>
                    <a:pt x="15875" y="766953"/>
                  </a:lnTo>
                  <a:lnTo>
                    <a:pt x="27940" y="809244"/>
                  </a:lnTo>
                  <a:lnTo>
                    <a:pt x="43180" y="850519"/>
                  </a:lnTo>
                  <a:lnTo>
                    <a:pt x="61468" y="890397"/>
                  </a:lnTo>
                  <a:lnTo>
                    <a:pt x="82550" y="928878"/>
                  </a:lnTo>
                  <a:lnTo>
                    <a:pt x="106553" y="965835"/>
                  </a:lnTo>
                  <a:lnTo>
                    <a:pt x="133223" y="1001268"/>
                  </a:lnTo>
                  <a:lnTo>
                    <a:pt x="162560" y="1034923"/>
                  </a:lnTo>
                  <a:lnTo>
                    <a:pt x="194183" y="1066800"/>
                  </a:lnTo>
                  <a:lnTo>
                    <a:pt x="228219" y="1096645"/>
                  </a:lnTo>
                  <a:lnTo>
                    <a:pt x="264287" y="1124585"/>
                  </a:lnTo>
                  <a:lnTo>
                    <a:pt x="302641" y="1150366"/>
                  </a:lnTo>
                  <a:lnTo>
                    <a:pt x="342773" y="1173734"/>
                  </a:lnTo>
                  <a:lnTo>
                    <a:pt x="384810" y="1194943"/>
                  </a:lnTo>
                  <a:lnTo>
                    <a:pt x="428625" y="1213612"/>
                  </a:lnTo>
                  <a:lnTo>
                    <a:pt x="473964" y="1229614"/>
                  </a:lnTo>
                  <a:lnTo>
                    <a:pt x="520700" y="1243076"/>
                  </a:lnTo>
                  <a:lnTo>
                    <a:pt x="568833" y="1253617"/>
                  </a:lnTo>
                  <a:lnTo>
                    <a:pt x="618236" y="1261364"/>
                  </a:lnTo>
                  <a:lnTo>
                    <a:pt x="668655" y="1266063"/>
                  </a:lnTo>
                  <a:lnTo>
                    <a:pt x="720090" y="1267587"/>
                  </a:lnTo>
                  <a:lnTo>
                    <a:pt x="771525" y="1266063"/>
                  </a:lnTo>
                  <a:lnTo>
                    <a:pt x="821944" y="1261364"/>
                  </a:lnTo>
                  <a:lnTo>
                    <a:pt x="871220" y="1253617"/>
                  </a:lnTo>
                  <a:lnTo>
                    <a:pt x="919353" y="1243076"/>
                  </a:lnTo>
                  <a:lnTo>
                    <a:pt x="966216" y="1229614"/>
                  </a:lnTo>
                  <a:lnTo>
                    <a:pt x="1011555" y="1213612"/>
                  </a:lnTo>
                  <a:lnTo>
                    <a:pt x="1055243" y="1194943"/>
                  </a:lnTo>
                  <a:lnTo>
                    <a:pt x="1097280" y="1173734"/>
                  </a:lnTo>
                  <a:lnTo>
                    <a:pt x="1137539" y="1150366"/>
                  </a:lnTo>
                  <a:lnTo>
                    <a:pt x="1175766" y="1124585"/>
                  </a:lnTo>
                  <a:lnTo>
                    <a:pt x="1211961" y="1096645"/>
                  </a:lnTo>
                  <a:lnTo>
                    <a:pt x="1245870" y="1066800"/>
                  </a:lnTo>
                  <a:lnTo>
                    <a:pt x="1277620" y="1034923"/>
                  </a:lnTo>
                  <a:lnTo>
                    <a:pt x="1306830" y="1001268"/>
                  </a:lnTo>
                  <a:lnTo>
                    <a:pt x="1333500" y="965835"/>
                  </a:lnTo>
                  <a:lnTo>
                    <a:pt x="1357503" y="928878"/>
                  </a:lnTo>
                  <a:lnTo>
                    <a:pt x="1378712" y="890397"/>
                  </a:lnTo>
                  <a:lnTo>
                    <a:pt x="1397000" y="850519"/>
                  </a:lnTo>
                  <a:lnTo>
                    <a:pt x="1412113" y="809244"/>
                  </a:lnTo>
                  <a:lnTo>
                    <a:pt x="1424178" y="766953"/>
                  </a:lnTo>
                  <a:lnTo>
                    <a:pt x="1432941" y="723519"/>
                  </a:lnTo>
                  <a:lnTo>
                    <a:pt x="1438275" y="679069"/>
                  </a:lnTo>
                  <a:lnTo>
                    <a:pt x="1440180" y="633857"/>
                  </a:lnTo>
                  <a:lnTo>
                    <a:pt x="1438275" y="588518"/>
                  </a:lnTo>
                  <a:lnTo>
                    <a:pt x="1432941" y="544195"/>
                  </a:lnTo>
                  <a:lnTo>
                    <a:pt x="1424178" y="500761"/>
                  </a:lnTo>
                  <a:lnTo>
                    <a:pt x="1412113" y="458343"/>
                  </a:lnTo>
                  <a:lnTo>
                    <a:pt x="1397000" y="417195"/>
                  </a:lnTo>
                  <a:lnTo>
                    <a:pt x="1378712" y="377317"/>
                  </a:lnTo>
                  <a:lnTo>
                    <a:pt x="1357503" y="338709"/>
                  </a:lnTo>
                  <a:lnTo>
                    <a:pt x="1333500" y="301752"/>
                  </a:lnTo>
                  <a:lnTo>
                    <a:pt x="1306830" y="266319"/>
                  </a:lnTo>
                  <a:lnTo>
                    <a:pt x="1277620" y="232664"/>
                  </a:lnTo>
                  <a:lnTo>
                    <a:pt x="1245870" y="200914"/>
                  </a:lnTo>
                  <a:lnTo>
                    <a:pt x="1211961" y="170942"/>
                  </a:lnTo>
                  <a:lnTo>
                    <a:pt x="1175766" y="143002"/>
                  </a:lnTo>
                  <a:lnTo>
                    <a:pt x="1137539" y="117348"/>
                  </a:lnTo>
                  <a:lnTo>
                    <a:pt x="1097280" y="93853"/>
                  </a:lnTo>
                  <a:lnTo>
                    <a:pt x="1055243" y="72771"/>
                  </a:lnTo>
                  <a:lnTo>
                    <a:pt x="1011555" y="54102"/>
                  </a:lnTo>
                  <a:lnTo>
                    <a:pt x="966216" y="37973"/>
                  </a:lnTo>
                  <a:lnTo>
                    <a:pt x="919353" y="24638"/>
                  </a:lnTo>
                  <a:lnTo>
                    <a:pt x="871220" y="13970"/>
                  </a:lnTo>
                  <a:lnTo>
                    <a:pt x="821944" y="6350"/>
                  </a:lnTo>
                  <a:lnTo>
                    <a:pt x="771525" y="1651"/>
                  </a:lnTo>
                  <a:lnTo>
                    <a:pt x="720090" y="0"/>
                  </a:lnTo>
                  <a:close/>
                </a:path>
              </a:pathLst>
            </a:custGeom>
            <a:ln w="28574">
              <a:solidFill>
                <a:srgbClr val="397C5A"/>
              </a:solidFill>
            </a:ln>
          </p:spPr>
          <p:txBody>
            <a:bodyPr wrap="square" lIns="0" tIns="0" rIns="0" bIns="0" rtlCol="0"/>
            <a:lstStyle/>
            <a:p>
              <a:endParaRPr/>
            </a:p>
          </p:txBody>
        </p:sp>
        <p:sp>
          <p:nvSpPr>
            <p:cNvPr id="70" name="object 70"/>
            <p:cNvSpPr/>
            <p:nvPr/>
          </p:nvSpPr>
          <p:spPr>
            <a:xfrm>
              <a:off x="12899135" y="6872351"/>
              <a:ext cx="1440180" cy="1268095"/>
            </a:xfrm>
            <a:custGeom>
              <a:avLst/>
              <a:gdLst/>
              <a:ahLst/>
              <a:cxnLst/>
              <a:rect l="l" t="t" r="r" b="b"/>
              <a:pathLst>
                <a:path w="1440180" h="1268095">
                  <a:moveTo>
                    <a:pt x="720090" y="0"/>
                  </a:moveTo>
                  <a:lnTo>
                    <a:pt x="668654" y="1650"/>
                  </a:lnTo>
                  <a:lnTo>
                    <a:pt x="618235" y="6350"/>
                  </a:lnTo>
                  <a:lnTo>
                    <a:pt x="568833" y="13970"/>
                  </a:lnTo>
                  <a:lnTo>
                    <a:pt x="520700" y="24637"/>
                  </a:lnTo>
                  <a:lnTo>
                    <a:pt x="473964" y="37973"/>
                  </a:lnTo>
                  <a:lnTo>
                    <a:pt x="428625" y="54101"/>
                  </a:lnTo>
                  <a:lnTo>
                    <a:pt x="384810" y="72771"/>
                  </a:lnTo>
                  <a:lnTo>
                    <a:pt x="342773" y="93852"/>
                  </a:lnTo>
                  <a:lnTo>
                    <a:pt x="302641" y="117348"/>
                  </a:lnTo>
                  <a:lnTo>
                    <a:pt x="264287" y="143001"/>
                  </a:lnTo>
                  <a:lnTo>
                    <a:pt x="228219" y="170942"/>
                  </a:lnTo>
                  <a:lnTo>
                    <a:pt x="194183" y="200787"/>
                  </a:lnTo>
                  <a:lnTo>
                    <a:pt x="162560" y="232663"/>
                  </a:lnTo>
                  <a:lnTo>
                    <a:pt x="133223" y="266319"/>
                  </a:lnTo>
                  <a:lnTo>
                    <a:pt x="106552" y="301751"/>
                  </a:lnTo>
                  <a:lnTo>
                    <a:pt x="82550" y="338709"/>
                  </a:lnTo>
                  <a:lnTo>
                    <a:pt x="61468" y="377190"/>
                  </a:lnTo>
                  <a:lnTo>
                    <a:pt x="43180" y="417194"/>
                  </a:lnTo>
                  <a:lnTo>
                    <a:pt x="27940" y="458343"/>
                  </a:lnTo>
                  <a:lnTo>
                    <a:pt x="15875" y="500634"/>
                  </a:lnTo>
                  <a:lnTo>
                    <a:pt x="7112" y="544194"/>
                  </a:lnTo>
                  <a:lnTo>
                    <a:pt x="1778" y="588518"/>
                  </a:lnTo>
                  <a:lnTo>
                    <a:pt x="0" y="633857"/>
                  </a:lnTo>
                  <a:lnTo>
                    <a:pt x="1778" y="679069"/>
                  </a:lnTo>
                  <a:lnTo>
                    <a:pt x="7112" y="723519"/>
                  </a:lnTo>
                  <a:lnTo>
                    <a:pt x="15875" y="766953"/>
                  </a:lnTo>
                  <a:lnTo>
                    <a:pt x="27940" y="809244"/>
                  </a:lnTo>
                  <a:lnTo>
                    <a:pt x="43180" y="850519"/>
                  </a:lnTo>
                  <a:lnTo>
                    <a:pt x="61468" y="890397"/>
                  </a:lnTo>
                  <a:lnTo>
                    <a:pt x="82550" y="928878"/>
                  </a:lnTo>
                  <a:lnTo>
                    <a:pt x="106552" y="965835"/>
                  </a:lnTo>
                  <a:lnTo>
                    <a:pt x="133223" y="1001268"/>
                  </a:lnTo>
                  <a:lnTo>
                    <a:pt x="162560" y="1034923"/>
                  </a:lnTo>
                  <a:lnTo>
                    <a:pt x="194183" y="1066800"/>
                  </a:lnTo>
                  <a:lnTo>
                    <a:pt x="228219" y="1096645"/>
                  </a:lnTo>
                  <a:lnTo>
                    <a:pt x="264287" y="1124585"/>
                  </a:lnTo>
                  <a:lnTo>
                    <a:pt x="302641" y="1150239"/>
                  </a:lnTo>
                  <a:lnTo>
                    <a:pt x="342773" y="1173734"/>
                  </a:lnTo>
                  <a:lnTo>
                    <a:pt x="384810" y="1194943"/>
                  </a:lnTo>
                  <a:lnTo>
                    <a:pt x="428625" y="1213485"/>
                  </a:lnTo>
                  <a:lnTo>
                    <a:pt x="473964" y="1229614"/>
                  </a:lnTo>
                  <a:lnTo>
                    <a:pt x="520700" y="1242949"/>
                  </a:lnTo>
                  <a:lnTo>
                    <a:pt x="568833" y="1253617"/>
                  </a:lnTo>
                  <a:lnTo>
                    <a:pt x="618235" y="1261364"/>
                  </a:lnTo>
                  <a:lnTo>
                    <a:pt x="668654" y="1266063"/>
                  </a:lnTo>
                  <a:lnTo>
                    <a:pt x="720090" y="1267587"/>
                  </a:lnTo>
                  <a:lnTo>
                    <a:pt x="771525" y="1266063"/>
                  </a:lnTo>
                  <a:lnTo>
                    <a:pt x="821944" y="1261364"/>
                  </a:lnTo>
                  <a:lnTo>
                    <a:pt x="871220" y="1253617"/>
                  </a:lnTo>
                  <a:lnTo>
                    <a:pt x="919352" y="1242949"/>
                  </a:lnTo>
                  <a:lnTo>
                    <a:pt x="966216" y="1229614"/>
                  </a:lnTo>
                  <a:lnTo>
                    <a:pt x="1011554" y="1213485"/>
                  </a:lnTo>
                  <a:lnTo>
                    <a:pt x="1055243" y="1194943"/>
                  </a:lnTo>
                  <a:lnTo>
                    <a:pt x="1097279" y="1173734"/>
                  </a:lnTo>
                  <a:lnTo>
                    <a:pt x="1137539" y="1150239"/>
                  </a:lnTo>
                  <a:lnTo>
                    <a:pt x="1175766" y="1124585"/>
                  </a:lnTo>
                  <a:lnTo>
                    <a:pt x="1211960" y="1096645"/>
                  </a:lnTo>
                  <a:lnTo>
                    <a:pt x="1245997" y="1066800"/>
                  </a:lnTo>
                  <a:lnTo>
                    <a:pt x="1277620" y="1034923"/>
                  </a:lnTo>
                  <a:lnTo>
                    <a:pt x="1306829" y="1001268"/>
                  </a:lnTo>
                  <a:lnTo>
                    <a:pt x="1333500" y="965835"/>
                  </a:lnTo>
                  <a:lnTo>
                    <a:pt x="1357502" y="928878"/>
                  </a:lnTo>
                  <a:lnTo>
                    <a:pt x="1378712" y="890397"/>
                  </a:lnTo>
                  <a:lnTo>
                    <a:pt x="1397000" y="850519"/>
                  </a:lnTo>
                  <a:lnTo>
                    <a:pt x="1412112" y="809244"/>
                  </a:lnTo>
                  <a:lnTo>
                    <a:pt x="1424177" y="766953"/>
                  </a:lnTo>
                  <a:lnTo>
                    <a:pt x="1432941" y="723519"/>
                  </a:lnTo>
                  <a:lnTo>
                    <a:pt x="1438275" y="679069"/>
                  </a:lnTo>
                  <a:lnTo>
                    <a:pt x="1440179" y="633857"/>
                  </a:lnTo>
                  <a:lnTo>
                    <a:pt x="1438275" y="588518"/>
                  </a:lnTo>
                  <a:lnTo>
                    <a:pt x="1432941" y="544194"/>
                  </a:lnTo>
                  <a:lnTo>
                    <a:pt x="1424177" y="500634"/>
                  </a:lnTo>
                  <a:lnTo>
                    <a:pt x="1412112" y="458343"/>
                  </a:lnTo>
                  <a:lnTo>
                    <a:pt x="1397000" y="417194"/>
                  </a:lnTo>
                  <a:lnTo>
                    <a:pt x="1378712" y="377190"/>
                  </a:lnTo>
                  <a:lnTo>
                    <a:pt x="1357502" y="338709"/>
                  </a:lnTo>
                  <a:lnTo>
                    <a:pt x="1333500" y="301751"/>
                  </a:lnTo>
                  <a:lnTo>
                    <a:pt x="1306829" y="266319"/>
                  </a:lnTo>
                  <a:lnTo>
                    <a:pt x="1277620" y="232663"/>
                  </a:lnTo>
                  <a:lnTo>
                    <a:pt x="1245997" y="200787"/>
                  </a:lnTo>
                  <a:lnTo>
                    <a:pt x="1211960" y="170942"/>
                  </a:lnTo>
                  <a:lnTo>
                    <a:pt x="1175766" y="143001"/>
                  </a:lnTo>
                  <a:lnTo>
                    <a:pt x="1137539" y="117348"/>
                  </a:lnTo>
                  <a:lnTo>
                    <a:pt x="1097279" y="93852"/>
                  </a:lnTo>
                  <a:lnTo>
                    <a:pt x="1055243" y="72771"/>
                  </a:lnTo>
                  <a:lnTo>
                    <a:pt x="1011554" y="54101"/>
                  </a:lnTo>
                  <a:lnTo>
                    <a:pt x="966216" y="37973"/>
                  </a:lnTo>
                  <a:lnTo>
                    <a:pt x="919352" y="24637"/>
                  </a:lnTo>
                  <a:lnTo>
                    <a:pt x="871220" y="13970"/>
                  </a:lnTo>
                  <a:lnTo>
                    <a:pt x="821944" y="6350"/>
                  </a:lnTo>
                  <a:lnTo>
                    <a:pt x="771525" y="1650"/>
                  </a:lnTo>
                  <a:lnTo>
                    <a:pt x="720090" y="0"/>
                  </a:lnTo>
                  <a:close/>
                </a:path>
              </a:pathLst>
            </a:custGeom>
            <a:solidFill>
              <a:srgbClr val="D1E0D1"/>
            </a:solidFill>
          </p:spPr>
          <p:txBody>
            <a:bodyPr wrap="square" lIns="0" tIns="0" rIns="0" bIns="0" rtlCol="0"/>
            <a:lstStyle/>
            <a:p>
              <a:endParaRPr/>
            </a:p>
          </p:txBody>
        </p:sp>
        <p:sp>
          <p:nvSpPr>
            <p:cNvPr id="71" name="object 71"/>
            <p:cNvSpPr/>
            <p:nvPr/>
          </p:nvSpPr>
          <p:spPr>
            <a:xfrm>
              <a:off x="12899135" y="6872351"/>
              <a:ext cx="1440180" cy="1268095"/>
            </a:xfrm>
            <a:custGeom>
              <a:avLst/>
              <a:gdLst/>
              <a:ahLst/>
              <a:cxnLst/>
              <a:rect l="l" t="t" r="r" b="b"/>
              <a:pathLst>
                <a:path w="1440180" h="1268095">
                  <a:moveTo>
                    <a:pt x="720090" y="0"/>
                  </a:moveTo>
                  <a:lnTo>
                    <a:pt x="668654" y="1650"/>
                  </a:lnTo>
                  <a:lnTo>
                    <a:pt x="618235" y="6350"/>
                  </a:lnTo>
                  <a:lnTo>
                    <a:pt x="568833" y="13970"/>
                  </a:lnTo>
                  <a:lnTo>
                    <a:pt x="520700" y="24637"/>
                  </a:lnTo>
                  <a:lnTo>
                    <a:pt x="473964" y="37973"/>
                  </a:lnTo>
                  <a:lnTo>
                    <a:pt x="428625" y="54101"/>
                  </a:lnTo>
                  <a:lnTo>
                    <a:pt x="384810" y="72771"/>
                  </a:lnTo>
                  <a:lnTo>
                    <a:pt x="342773" y="93852"/>
                  </a:lnTo>
                  <a:lnTo>
                    <a:pt x="302641" y="117348"/>
                  </a:lnTo>
                  <a:lnTo>
                    <a:pt x="264287" y="143001"/>
                  </a:lnTo>
                  <a:lnTo>
                    <a:pt x="228219" y="170942"/>
                  </a:lnTo>
                  <a:lnTo>
                    <a:pt x="194183" y="200787"/>
                  </a:lnTo>
                  <a:lnTo>
                    <a:pt x="162560" y="232663"/>
                  </a:lnTo>
                  <a:lnTo>
                    <a:pt x="133223" y="266319"/>
                  </a:lnTo>
                  <a:lnTo>
                    <a:pt x="106552" y="301751"/>
                  </a:lnTo>
                  <a:lnTo>
                    <a:pt x="82550" y="338709"/>
                  </a:lnTo>
                  <a:lnTo>
                    <a:pt x="61468" y="377190"/>
                  </a:lnTo>
                  <a:lnTo>
                    <a:pt x="43180" y="417194"/>
                  </a:lnTo>
                  <a:lnTo>
                    <a:pt x="27940" y="458343"/>
                  </a:lnTo>
                  <a:lnTo>
                    <a:pt x="15875" y="500761"/>
                  </a:lnTo>
                  <a:lnTo>
                    <a:pt x="7112" y="544194"/>
                  </a:lnTo>
                  <a:lnTo>
                    <a:pt x="1778" y="588518"/>
                  </a:lnTo>
                  <a:lnTo>
                    <a:pt x="0" y="633857"/>
                  </a:lnTo>
                  <a:lnTo>
                    <a:pt x="1778" y="679069"/>
                  </a:lnTo>
                  <a:lnTo>
                    <a:pt x="7112" y="723519"/>
                  </a:lnTo>
                  <a:lnTo>
                    <a:pt x="15875" y="766953"/>
                  </a:lnTo>
                  <a:lnTo>
                    <a:pt x="27940" y="809244"/>
                  </a:lnTo>
                  <a:lnTo>
                    <a:pt x="43180" y="850519"/>
                  </a:lnTo>
                  <a:lnTo>
                    <a:pt x="61468" y="890397"/>
                  </a:lnTo>
                  <a:lnTo>
                    <a:pt x="82550" y="928878"/>
                  </a:lnTo>
                  <a:lnTo>
                    <a:pt x="106552" y="965835"/>
                  </a:lnTo>
                  <a:lnTo>
                    <a:pt x="133223" y="1001268"/>
                  </a:lnTo>
                  <a:lnTo>
                    <a:pt x="162560" y="1034923"/>
                  </a:lnTo>
                  <a:lnTo>
                    <a:pt x="194183" y="1066800"/>
                  </a:lnTo>
                  <a:lnTo>
                    <a:pt x="228219" y="1096645"/>
                  </a:lnTo>
                  <a:lnTo>
                    <a:pt x="264287" y="1124585"/>
                  </a:lnTo>
                  <a:lnTo>
                    <a:pt x="302641" y="1150239"/>
                  </a:lnTo>
                  <a:lnTo>
                    <a:pt x="342773" y="1173734"/>
                  </a:lnTo>
                  <a:lnTo>
                    <a:pt x="384810" y="1194943"/>
                  </a:lnTo>
                  <a:lnTo>
                    <a:pt x="428625" y="1213485"/>
                  </a:lnTo>
                  <a:lnTo>
                    <a:pt x="473964" y="1229614"/>
                  </a:lnTo>
                  <a:lnTo>
                    <a:pt x="520700" y="1242949"/>
                  </a:lnTo>
                  <a:lnTo>
                    <a:pt x="568833" y="1253617"/>
                  </a:lnTo>
                  <a:lnTo>
                    <a:pt x="618235" y="1261364"/>
                  </a:lnTo>
                  <a:lnTo>
                    <a:pt x="668654" y="1266063"/>
                  </a:lnTo>
                  <a:lnTo>
                    <a:pt x="720090" y="1267587"/>
                  </a:lnTo>
                  <a:lnTo>
                    <a:pt x="771525" y="1266063"/>
                  </a:lnTo>
                  <a:lnTo>
                    <a:pt x="821944" y="1261364"/>
                  </a:lnTo>
                  <a:lnTo>
                    <a:pt x="871220" y="1253617"/>
                  </a:lnTo>
                  <a:lnTo>
                    <a:pt x="919352" y="1242949"/>
                  </a:lnTo>
                  <a:lnTo>
                    <a:pt x="966216" y="1229614"/>
                  </a:lnTo>
                  <a:lnTo>
                    <a:pt x="1011554" y="1213485"/>
                  </a:lnTo>
                  <a:lnTo>
                    <a:pt x="1055243" y="1194943"/>
                  </a:lnTo>
                  <a:lnTo>
                    <a:pt x="1097279" y="1173734"/>
                  </a:lnTo>
                  <a:lnTo>
                    <a:pt x="1137539" y="1150239"/>
                  </a:lnTo>
                  <a:lnTo>
                    <a:pt x="1175766" y="1124585"/>
                  </a:lnTo>
                  <a:lnTo>
                    <a:pt x="1211960" y="1096645"/>
                  </a:lnTo>
                  <a:lnTo>
                    <a:pt x="1245870" y="1066800"/>
                  </a:lnTo>
                  <a:lnTo>
                    <a:pt x="1277620" y="1034923"/>
                  </a:lnTo>
                  <a:lnTo>
                    <a:pt x="1306829" y="1001268"/>
                  </a:lnTo>
                  <a:lnTo>
                    <a:pt x="1333500" y="965835"/>
                  </a:lnTo>
                  <a:lnTo>
                    <a:pt x="1357502" y="928878"/>
                  </a:lnTo>
                  <a:lnTo>
                    <a:pt x="1378712" y="890397"/>
                  </a:lnTo>
                  <a:lnTo>
                    <a:pt x="1397000" y="850519"/>
                  </a:lnTo>
                  <a:lnTo>
                    <a:pt x="1412112" y="809244"/>
                  </a:lnTo>
                  <a:lnTo>
                    <a:pt x="1424177" y="766953"/>
                  </a:lnTo>
                  <a:lnTo>
                    <a:pt x="1432941" y="723519"/>
                  </a:lnTo>
                  <a:lnTo>
                    <a:pt x="1438275" y="679069"/>
                  </a:lnTo>
                  <a:lnTo>
                    <a:pt x="1440179" y="633857"/>
                  </a:lnTo>
                  <a:lnTo>
                    <a:pt x="1438275" y="588518"/>
                  </a:lnTo>
                  <a:lnTo>
                    <a:pt x="1432941" y="544194"/>
                  </a:lnTo>
                  <a:lnTo>
                    <a:pt x="1424177" y="500761"/>
                  </a:lnTo>
                  <a:lnTo>
                    <a:pt x="1412112" y="458343"/>
                  </a:lnTo>
                  <a:lnTo>
                    <a:pt x="1397000" y="417194"/>
                  </a:lnTo>
                  <a:lnTo>
                    <a:pt x="1378712" y="377190"/>
                  </a:lnTo>
                  <a:lnTo>
                    <a:pt x="1357502" y="338709"/>
                  </a:lnTo>
                  <a:lnTo>
                    <a:pt x="1333500" y="301751"/>
                  </a:lnTo>
                  <a:lnTo>
                    <a:pt x="1306829" y="266319"/>
                  </a:lnTo>
                  <a:lnTo>
                    <a:pt x="1277620" y="232663"/>
                  </a:lnTo>
                  <a:lnTo>
                    <a:pt x="1245870" y="200787"/>
                  </a:lnTo>
                  <a:lnTo>
                    <a:pt x="1211960" y="170942"/>
                  </a:lnTo>
                  <a:lnTo>
                    <a:pt x="1175766" y="143001"/>
                  </a:lnTo>
                  <a:lnTo>
                    <a:pt x="1137539" y="117348"/>
                  </a:lnTo>
                  <a:lnTo>
                    <a:pt x="1097279" y="93852"/>
                  </a:lnTo>
                  <a:lnTo>
                    <a:pt x="1055243" y="72771"/>
                  </a:lnTo>
                  <a:lnTo>
                    <a:pt x="1011554" y="54101"/>
                  </a:lnTo>
                  <a:lnTo>
                    <a:pt x="966216" y="37973"/>
                  </a:lnTo>
                  <a:lnTo>
                    <a:pt x="919352" y="24637"/>
                  </a:lnTo>
                  <a:lnTo>
                    <a:pt x="871220" y="13970"/>
                  </a:lnTo>
                  <a:lnTo>
                    <a:pt x="821944" y="6350"/>
                  </a:lnTo>
                  <a:lnTo>
                    <a:pt x="771525" y="1650"/>
                  </a:lnTo>
                  <a:lnTo>
                    <a:pt x="720090" y="0"/>
                  </a:lnTo>
                  <a:close/>
                </a:path>
              </a:pathLst>
            </a:custGeom>
            <a:ln w="28575">
              <a:solidFill>
                <a:srgbClr val="397C5A"/>
              </a:solidFill>
            </a:ln>
          </p:spPr>
          <p:txBody>
            <a:bodyPr wrap="square" lIns="0" tIns="0" rIns="0" bIns="0" rtlCol="0"/>
            <a:lstStyle/>
            <a:p>
              <a:endParaRPr/>
            </a:p>
          </p:txBody>
        </p:sp>
      </p:grpSp>
      <p:sp>
        <p:nvSpPr>
          <p:cNvPr id="72" name="object 72"/>
          <p:cNvSpPr txBox="1"/>
          <p:nvPr/>
        </p:nvSpPr>
        <p:spPr>
          <a:xfrm>
            <a:off x="13195808" y="7076947"/>
            <a:ext cx="775335" cy="559435"/>
          </a:xfrm>
          <a:prstGeom prst="rect">
            <a:avLst/>
          </a:prstGeom>
        </p:spPr>
        <p:txBody>
          <a:bodyPr vert="horz" wrap="square" lIns="0" tIns="12700" rIns="0" bIns="0" rtlCol="0">
            <a:spAutoFit/>
          </a:bodyPr>
          <a:lstStyle/>
          <a:p>
            <a:pPr marL="12700">
              <a:lnSpc>
                <a:spcPct val="100000"/>
              </a:lnSpc>
              <a:spcBef>
                <a:spcPts val="100"/>
              </a:spcBef>
            </a:pPr>
            <a:r>
              <a:rPr sz="3500" b="1" spc="-75" dirty="0">
                <a:solidFill>
                  <a:srgbClr val="397C5A"/>
                </a:solidFill>
                <a:latin typeface="Trebuchet MS"/>
                <a:cs typeface="Trebuchet MS"/>
              </a:rPr>
              <a:t>100</a:t>
            </a:r>
            <a:endParaRPr sz="3500">
              <a:latin typeface="Trebuchet MS"/>
              <a:cs typeface="Trebuchet MS"/>
            </a:endParaRPr>
          </a:p>
        </p:txBody>
      </p:sp>
      <p:sp>
        <p:nvSpPr>
          <p:cNvPr id="73" name="object 73"/>
          <p:cNvSpPr txBox="1"/>
          <p:nvPr/>
        </p:nvSpPr>
        <p:spPr>
          <a:xfrm>
            <a:off x="13168121" y="7544816"/>
            <a:ext cx="830580" cy="239395"/>
          </a:xfrm>
          <a:prstGeom prst="rect">
            <a:avLst/>
          </a:prstGeom>
        </p:spPr>
        <p:txBody>
          <a:bodyPr vert="horz" wrap="square" lIns="0" tIns="12700" rIns="0" bIns="0" rtlCol="0">
            <a:spAutoFit/>
          </a:bodyPr>
          <a:lstStyle/>
          <a:p>
            <a:pPr marL="12700">
              <a:lnSpc>
                <a:spcPct val="100000"/>
              </a:lnSpc>
              <a:spcBef>
                <a:spcPts val="100"/>
              </a:spcBef>
            </a:pPr>
            <a:r>
              <a:rPr sz="1400" spc="-70" dirty="0">
                <a:latin typeface="Verdana"/>
                <a:cs typeface="Verdana"/>
              </a:rPr>
              <a:t>/cada</a:t>
            </a:r>
            <a:r>
              <a:rPr sz="1400" spc="-220" dirty="0">
                <a:latin typeface="Verdana"/>
                <a:cs typeface="Verdana"/>
              </a:rPr>
              <a:t> </a:t>
            </a:r>
            <a:r>
              <a:rPr sz="1400" spc="-25" dirty="0">
                <a:latin typeface="Verdana"/>
                <a:cs typeface="Verdana"/>
              </a:rPr>
              <a:t>año</a:t>
            </a:r>
            <a:endParaRPr sz="1400">
              <a:latin typeface="Verdana"/>
              <a:cs typeface="Verdana"/>
            </a:endParaRPr>
          </a:p>
        </p:txBody>
      </p:sp>
      <p:sp>
        <p:nvSpPr>
          <p:cNvPr id="74" name="object 74"/>
          <p:cNvSpPr txBox="1"/>
          <p:nvPr/>
        </p:nvSpPr>
        <p:spPr>
          <a:xfrm>
            <a:off x="9790556" y="7006843"/>
            <a:ext cx="878840" cy="652780"/>
          </a:xfrm>
          <a:prstGeom prst="rect">
            <a:avLst/>
          </a:prstGeom>
        </p:spPr>
        <p:txBody>
          <a:bodyPr vert="horz" wrap="square" lIns="0" tIns="13335" rIns="0" bIns="0" rtlCol="0">
            <a:spAutoFit/>
          </a:bodyPr>
          <a:lstStyle/>
          <a:p>
            <a:pPr marL="29209">
              <a:lnSpc>
                <a:spcPts val="3365"/>
              </a:lnSpc>
              <a:spcBef>
                <a:spcPts val="105"/>
              </a:spcBef>
            </a:pPr>
            <a:r>
              <a:rPr sz="2900" b="1" spc="-40" dirty="0">
                <a:solidFill>
                  <a:srgbClr val="397C5A"/>
                </a:solidFill>
                <a:latin typeface="Trebuchet MS"/>
                <a:cs typeface="Trebuchet MS"/>
              </a:rPr>
              <a:t>1200</a:t>
            </a:r>
            <a:endParaRPr sz="2900">
              <a:latin typeface="Trebuchet MS"/>
              <a:cs typeface="Trebuchet MS"/>
            </a:endParaRPr>
          </a:p>
          <a:p>
            <a:pPr marL="12700">
              <a:lnSpc>
                <a:spcPts val="1565"/>
              </a:lnSpc>
            </a:pPr>
            <a:r>
              <a:rPr sz="1400" spc="-70" dirty="0">
                <a:latin typeface="Verdana"/>
                <a:cs typeface="Verdana"/>
              </a:rPr>
              <a:t>/cada</a:t>
            </a:r>
            <a:r>
              <a:rPr sz="1400" spc="-220" dirty="0">
                <a:latin typeface="Verdana"/>
                <a:cs typeface="Verdana"/>
              </a:rPr>
              <a:t> </a:t>
            </a:r>
            <a:r>
              <a:rPr sz="1400" spc="-25" dirty="0">
                <a:latin typeface="Verdana"/>
                <a:cs typeface="Verdana"/>
              </a:rPr>
              <a:t>año</a:t>
            </a:r>
            <a:endParaRPr sz="1400">
              <a:latin typeface="Verdana"/>
              <a:cs typeface="Verdana"/>
            </a:endParaRPr>
          </a:p>
        </p:txBody>
      </p:sp>
      <p:sp>
        <p:nvSpPr>
          <p:cNvPr id="75" name="object 75"/>
          <p:cNvSpPr/>
          <p:nvPr/>
        </p:nvSpPr>
        <p:spPr>
          <a:xfrm>
            <a:off x="15759684" y="7196328"/>
            <a:ext cx="1889125" cy="1884045"/>
          </a:xfrm>
          <a:custGeom>
            <a:avLst/>
            <a:gdLst/>
            <a:ahLst/>
            <a:cxnLst/>
            <a:rect l="l" t="t" r="r" b="b"/>
            <a:pathLst>
              <a:path w="1889125" h="1884045">
                <a:moveTo>
                  <a:pt x="944498" y="0"/>
                </a:moveTo>
                <a:lnTo>
                  <a:pt x="895857" y="1143"/>
                </a:lnTo>
                <a:lnTo>
                  <a:pt x="847851" y="4826"/>
                </a:lnTo>
                <a:lnTo>
                  <a:pt x="800607" y="10795"/>
                </a:lnTo>
                <a:lnTo>
                  <a:pt x="754125" y="19050"/>
                </a:lnTo>
                <a:lnTo>
                  <a:pt x="708405" y="29591"/>
                </a:lnTo>
                <a:lnTo>
                  <a:pt x="663575" y="42291"/>
                </a:lnTo>
                <a:lnTo>
                  <a:pt x="619759" y="57150"/>
                </a:lnTo>
                <a:lnTo>
                  <a:pt x="576833" y="73914"/>
                </a:lnTo>
                <a:lnTo>
                  <a:pt x="534923" y="92837"/>
                </a:lnTo>
                <a:lnTo>
                  <a:pt x="494283" y="113665"/>
                </a:lnTo>
                <a:lnTo>
                  <a:pt x="454659" y="136271"/>
                </a:lnTo>
                <a:lnTo>
                  <a:pt x="416432" y="160782"/>
                </a:lnTo>
                <a:lnTo>
                  <a:pt x="379348" y="187071"/>
                </a:lnTo>
                <a:lnTo>
                  <a:pt x="343661" y="215011"/>
                </a:lnTo>
                <a:lnTo>
                  <a:pt x="309371" y="244602"/>
                </a:lnTo>
                <a:lnTo>
                  <a:pt x="276605" y="275844"/>
                </a:lnTo>
                <a:lnTo>
                  <a:pt x="245363" y="308483"/>
                </a:lnTo>
                <a:lnTo>
                  <a:pt x="215646" y="342646"/>
                </a:lnTo>
                <a:lnTo>
                  <a:pt x="187578" y="378333"/>
                </a:lnTo>
                <a:lnTo>
                  <a:pt x="161289" y="415163"/>
                </a:lnTo>
                <a:lnTo>
                  <a:pt x="136651" y="453390"/>
                </a:lnTo>
                <a:lnTo>
                  <a:pt x="113919" y="492887"/>
                </a:lnTo>
                <a:lnTo>
                  <a:pt x="93090" y="533527"/>
                </a:lnTo>
                <a:lnTo>
                  <a:pt x="74167" y="575183"/>
                </a:lnTo>
                <a:lnTo>
                  <a:pt x="57276" y="617982"/>
                </a:lnTo>
                <a:lnTo>
                  <a:pt x="42417" y="661797"/>
                </a:lnTo>
                <a:lnTo>
                  <a:pt x="29717" y="706501"/>
                </a:lnTo>
                <a:lnTo>
                  <a:pt x="19176" y="751967"/>
                </a:lnTo>
                <a:lnTo>
                  <a:pt x="10794" y="798449"/>
                </a:lnTo>
                <a:lnTo>
                  <a:pt x="4825" y="845566"/>
                </a:lnTo>
                <a:lnTo>
                  <a:pt x="1142" y="893318"/>
                </a:lnTo>
                <a:lnTo>
                  <a:pt x="0" y="941832"/>
                </a:lnTo>
                <a:lnTo>
                  <a:pt x="1142" y="990346"/>
                </a:lnTo>
                <a:lnTo>
                  <a:pt x="4825" y="1038098"/>
                </a:lnTo>
                <a:lnTo>
                  <a:pt x="10794" y="1085342"/>
                </a:lnTo>
                <a:lnTo>
                  <a:pt x="19176" y="1131697"/>
                </a:lnTo>
                <a:lnTo>
                  <a:pt x="29717" y="1177290"/>
                </a:lnTo>
                <a:lnTo>
                  <a:pt x="42417" y="1221994"/>
                </a:lnTo>
                <a:lnTo>
                  <a:pt x="57276" y="1265682"/>
                </a:lnTo>
                <a:lnTo>
                  <a:pt x="74167" y="1308481"/>
                </a:lnTo>
                <a:lnTo>
                  <a:pt x="93090" y="1350264"/>
                </a:lnTo>
                <a:lnTo>
                  <a:pt x="113919" y="1390777"/>
                </a:lnTo>
                <a:lnTo>
                  <a:pt x="136651" y="1430274"/>
                </a:lnTo>
                <a:lnTo>
                  <a:pt x="161289" y="1468501"/>
                </a:lnTo>
                <a:lnTo>
                  <a:pt x="187578" y="1505458"/>
                </a:lnTo>
                <a:lnTo>
                  <a:pt x="215646" y="1541018"/>
                </a:lnTo>
                <a:lnTo>
                  <a:pt x="245363" y="1575181"/>
                </a:lnTo>
                <a:lnTo>
                  <a:pt x="276605" y="1607820"/>
                </a:lnTo>
                <a:lnTo>
                  <a:pt x="309371" y="1639062"/>
                </a:lnTo>
                <a:lnTo>
                  <a:pt x="343661" y="1668653"/>
                </a:lnTo>
                <a:lnTo>
                  <a:pt x="379348" y="1696593"/>
                </a:lnTo>
                <a:lnTo>
                  <a:pt x="416432" y="1722882"/>
                </a:lnTo>
                <a:lnTo>
                  <a:pt x="454659" y="1747393"/>
                </a:lnTo>
                <a:lnTo>
                  <a:pt x="494283" y="1770126"/>
                </a:lnTo>
                <a:lnTo>
                  <a:pt x="534923" y="1790827"/>
                </a:lnTo>
                <a:lnTo>
                  <a:pt x="576833" y="1809750"/>
                </a:lnTo>
                <a:lnTo>
                  <a:pt x="619759" y="1826590"/>
                </a:lnTo>
                <a:lnTo>
                  <a:pt x="663575" y="1841398"/>
                </a:lnTo>
                <a:lnTo>
                  <a:pt x="708405" y="1854085"/>
                </a:lnTo>
                <a:lnTo>
                  <a:pt x="754125" y="1864601"/>
                </a:lnTo>
                <a:lnTo>
                  <a:pt x="800607" y="1872894"/>
                </a:lnTo>
                <a:lnTo>
                  <a:pt x="847851" y="1878876"/>
                </a:lnTo>
                <a:lnTo>
                  <a:pt x="895857" y="1882521"/>
                </a:lnTo>
                <a:lnTo>
                  <a:pt x="944498" y="1883740"/>
                </a:lnTo>
                <a:lnTo>
                  <a:pt x="993012" y="1882521"/>
                </a:lnTo>
                <a:lnTo>
                  <a:pt x="1041019" y="1878876"/>
                </a:lnTo>
                <a:lnTo>
                  <a:pt x="1088262" y="1872894"/>
                </a:lnTo>
                <a:lnTo>
                  <a:pt x="1134744" y="1864601"/>
                </a:lnTo>
                <a:lnTo>
                  <a:pt x="1180464" y="1854085"/>
                </a:lnTo>
                <a:lnTo>
                  <a:pt x="1225296" y="1841398"/>
                </a:lnTo>
                <a:lnTo>
                  <a:pt x="1269237" y="1826590"/>
                </a:lnTo>
                <a:lnTo>
                  <a:pt x="1312036" y="1809750"/>
                </a:lnTo>
                <a:lnTo>
                  <a:pt x="1353946" y="1790827"/>
                </a:lnTo>
                <a:lnTo>
                  <a:pt x="1394586" y="1770126"/>
                </a:lnTo>
                <a:lnTo>
                  <a:pt x="1434210" y="1747393"/>
                </a:lnTo>
                <a:lnTo>
                  <a:pt x="1472564" y="1722882"/>
                </a:lnTo>
                <a:lnTo>
                  <a:pt x="1509521" y="1696593"/>
                </a:lnTo>
                <a:lnTo>
                  <a:pt x="1545208" y="1668653"/>
                </a:lnTo>
                <a:lnTo>
                  <a:pt x="1579498" y="1639062"/>
                </a:lnTo>
                <a:lnTo>
                  <a:pt x="1612264" y="1607820"/>
                </a:lnTo>
                <a:lnTo>
                  <a:pt x="1643506" y="1575181"/>
                </a:lnTo>
                <a:lnTo>
                  <a:pt x="1673225" y="1541018"/>
                </a:lnTo>
                <a:lnTo>
                  <a:pt x="1701292" y="1505458"/>
                </a:lnTo>
                <a:lnTo>
                  <a:pt x="1727580" y="1468501"/>
                </a:lnTo>
                <a:lnTo>
                  <a:pt x="1752219" y="1430274"/>
                </a:lnTo>
                <a:lnTo>
                  <a:pt x="1774952" y="1390777"/>
                </a:lnTo>
                <a:lnTo>
                  <a:pt x="1795779" y="1350264"/>
                </a:lnTo>
                <a:lnTo>
                  <a:pt x="1814702" y="1308481"/>
                </a:lnTo>
                <a:lnTo>
                  <a:pt x="1831594" y="1265682"/>
                </a:lnTo>
                <a:lnTo>
                  <a:pt x="1846452" y="1221994"/>
                </a:lnTo>
                <a:lnTo>
                  <a:pt x="1859152" y="1177290"/>
                </a:lnTo>
                <a:lnTo>
                  <a:pt x="1869694" y="1131697"/>
                </a:lnTo>
                <a:lnTo>
                  <a:pt x="1878075" y="1085342"/>
                </a:lnTo>
                <a:lnTo>
                  <a:pt x="1884044" y="1038098"/>
                </a:lnTo>
                <a:lnTo>
                  <a:pt x="1887727" y="990346"/>
                </a:lnTo>
                <a:lnTo>
                  <a:pt x="1888871" y="941832"/>
                </a:lnTo>
                <a:lnTo>
                  <a:pt x="1887727" y="893318"/>
                </a:lnTo>
                <a:lnTo>
                  <a:pt x="1884044" y="845566"/>
                </a:lnTo>
                <a:lnTo>
                  <a:pt x="1878075" y="798449"/>
                </a:lnTo>
                <a:lnTo>
                  <a:pt x="1869694" y="751967"/>
                </a:lnTo>
                <a:lnTo>
                  <a:pt x="1859152" y="706501"/>
                </a:lnTo>
                <a:lnTo>
                  <a:pt x="1846452" y="661797"/>
                </a:lnTo>
                <a:lnTo>
                  <a:pt x="1831594" y="617982"/>
                </a:lnTo>
                <a:lnTo>
                  <a:pt x="1814702" y="575183"/>
                </a:lnTo>
                <a:lnTo>
                  <a:pt x="1795779" y="533527"/>
                </a:lnTo>
                <a:lnTo>
                  <a:pt x="1774952" y="492887"/>
                </a:lnTo>
                <a:lnTo>
                  <a:pt x="1752219" y="453390"/>
                </a:lnTo>
                <a:lnTo>
                  <a:pt x="1727580" y="415163"/>
                </a:lnTo>
                <a:lnTo>
                  <a:pt x="1701292" y="378333"/>
                </a:lnTo>
                <a:lnTo>
                  <a:pt x="1673225" y="342646"/>
                </a:lnTo>
                <a:lnTo>
                  <a:pt x="1643506" y="308483"/>
                </a:lnTo>
                <a:lnTo>
                  <a:pt x="1612264" y="275844"/>
                </a:lnTo>
                <a:lnTo>
                  <a:pt x="1579498" y="244602"/>
                </a:lnTo>
                <a:lnTo>
                  <a:pt x="1545208" y="215011"/>
                </a:lnTo>
                <a:lnTo>
                  <a:pt x="1509521" y="187071"/>
                </a:lnTo>
                <a:lnTo>
                  <a:pt x="1472564" y="160782"/>
                </a:lnTo>
                <a:lnTo>
                  <a:pt x="1434210" y="136271"/>
                </a:lnTo>
                <a:lnTo>
                  <a:pt x="1394586" y="113665"/>
                </a:lnTo>
                <a:lnTo>
                  <a:pt x="1353946" y="92837"/>
                </a:lnTo>
                <a:lnTo>
                  <a:pt x="1312036" y="73914"/>
                </a:lnTo>
                <a:lnTo>
                  <a:pt x="1269237" y="57150"/>
                </a:lnTo>
                <a:lnTo>
                  <a:pt x="1225296" y="42291"/>
                </a:lnTo>
                <a:lnTo>
                  <a:pt x="1180464" y="29591"/>
                </a:lnTo>
                <a:lnTo>
                  <a:pt x="1134744" y="19050"/>
                </a:lnTo>
                <a:lnTo>
                  <a:pt x="1088262" y="10795"/>
                </a:lnTo>
                <a:lnTo>
                  <a:pt x="1041019" y="4826"/>
                </a:lnTo>
                <a:lnTo>
                  <a:pt x="993012" y="1143"/>
                </a:lnTo>
                <a:lnTo>
                  <a:pt x="944498" y="0"/>
                </a:lnTo>
                <a:close/>
              </a:path>
            </a:pathLst>
          </a:custGeom>
          <a:solidFill>
            <a:srgbClr val="397C5A"/>
          </a:solidFill>
        </p:spPr>
        <p:txBody>
          <a:bodyPr wrap="square" lIns="0" tIns="0" rIns="0" bIns="0" rtlCol="0"/>
          <a:lstStyle/>
          <a:p>
            <a:endParaRPr/>
          </a:p>
        </p:txBody>
      </p:sp>
      <p:sp>
        <p:nvSpPr>
          <p:cNvPr id="76" name="object 76"/>
          <p:cNvSpPr txBox="1"/>
          <p:nvPr/>
        </p:nvSpPr>
        <p:spPr>
          <a:xfrm>
            <a:off x="15914369" y="7259573"/>
            <a:ext cx="1596390" cy="1365250"/>
          </a:xfrm>
          <a:prstGeom prst="rect">
            <a:avLst/>
          </a:prstGeom>
        </p:spPr>
        <p:txBody>
          <a:bodyPr vert="horz" wrap="square" lIns="0" tIns="12700" rIns="0" bIns="0" rtlCol="0">
            <a:spAutoFit/>
          </a:bodyPr>
          <a:lstStyle/>
          <a:p>
            <a:pPr marR="64769" algn="ctr">
              <a:lnSpc>
                <a:spcPts val="8155"/>
              </a:lnSpc>
              <a:spcBef>
                <a:spcPts val="100"/>
              </a:spcBef>
            </a:pPr>
            <a:r>
              <a:rPr sz="6900" b="1" spc="-50" dirty="0">
                <a:solidFill>
                  <a:srgbClr val="FCFAFA"/>
                </a:solidFill>
                <a:latin typeface="Arial"/>
                <a:cs typeface="Arial"/>
              </a:rPr>
              <a:t>9</a:t>
            </a:r>
            <a:endParaRPr sz="6900">
              <a:latin typeface="Arial"/>
              <a:cs typeface="Arial"/>
            </a:endParaRPr>
          </a:p>
          <a:p>
            <a:pPr algn="ctr">
              <a:lnSpc>
                <a:spcPts val="2395"/>
              </a:lnSpc>
            </a:pPr>
            <a:r>
              <a:rPr sz="2100" b="1" spc="-10" dirty="0">
                <a:solidFill>
                  <a:srgbClr val="FCFAFA"/>
                </a:solidFill>
                <a:latin typeface="Arial"/>
                <a:cs typeface="Arial"/>
              </a:rPr>
              <a:t>Indicadores</a:t>
            </a:r>
            <a:endParaRPr sz="2100">
              <a:latin typeface="Arial"/>
              <a:cs typeface="Arial"/>
            </a:endParaRPr>
          </a:p>
        </p:txBody>
      </p:sp>
      <p:pic>
        <p:nvPicPr>
          <p:cNvPr id="77" name="object 77"/>
          <p:cNvPicPr/>
          <p:nvPr/>
        </p:nvPicPr>
        <p:blipFill>
          <a:blip r:embed="rId6" cstate="print"/>
          <a:stretch>
            <a:fillRect/>
          </a:stretch>
        </p:blipFill>
        <p:spPr>
          <a:xfrm>
            <a:off x="11189207" y="64007"/>
            <a:ext cx="926592" cy="95097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 y="-64919"/>
            <a:ext cx="18288000" cy="10287000"/>
            <a:chOff x="0" y="0"/>
            <a:chExt cx="18288000" cy="10287000"/>
          </a:xfrm>
        </p:grpSpPr>
        <p:pic>
          <p:nvPicPr>
            <p:cNvPr id="3" name="object 3"/>
            <p:cNvPicPr/>
            <p:nvPr/>
          </p:nvPicPr>
          <p:blipFill>
            <a:blip r:embed="rId2" cstate="print"/>
            <a:stretch>
              <a:fillRect/>
            </a:stretch>
          </p:blipFill>
          <p:spPr>
            <a:xfrm>
              <a:off x="0" y="0"/>
              <a:ext cx="18288000" cy="10286997"/>
            </a:xfrm>
            <a:prstGeom prst="rect">
              <a:avLst/>
            </a:prstGeom>
          </p:spPr>
        </p:pic>
        <p:sp>
          <p:nvSpPr>
            <p:cNvPr id="4" name="object 4"/>
            <p:cNvSpPr/>
            <p:nvPr/>
          </p:nvSpPr>
          <p:spPr>
            <a:xfrm>
              <a:off x="0" y="0"/>
              <a:ext cx="18288000" cy="1963420"/>
            </a:xfrm>
            <a:custGeom>
              <a:avLst/>
              <a:gdLst/>
              <a:ahLst/>
              <a:cxnLst/>
              <a:rect l="l" t="t" r="r" b="b"/>
              <a:pathLst>
                <a:path w="18288000" h="1963420">
                  <a:moveTo>
                    <a:pt x="18288000" y="0"/>
                  </a:moveTo>
                  <a:lnTo>
                    <a:pt x="0" y="0"/>
                  </a:lnTo>
                  <a:lnTo>
                    <a:pt x="0" y="1963166"/>
                  </a:lnTo>
                  <a:lnTo>
                    <a:pt x="18288000" y="1963166"/>
                  </a:lnTo>
                  <a:lnTo>
                    <a:pt x="18288000" y="0"/>
                  </a:lnTo>
                  <a:close/>
                </a:path>
              </a:pathLst>
            </a:custGeom>
            <a:solidFill>
              <a:srgbClr val="1C5639"/>
            </a:solidFill>
          </p:spPr>
          <p:txBody>
            <a:bodyPr wrap="square" lIns="0" tIns="0" rIns="0" bIns="0" rtlCol="0"/>
            <a:lstStyle/>
            <a:p>
              <a:endParaRPr/>
            </a:p>
          </p:txBody>
        </p:sp>
      </p:grpSp>
      <p:sp>
        <p:nvSpPr>
          <p:cNvPr id="5" name="object 5"/>
          <p:cNvSpPr txBox="1">
            <a:spLocks noGrp="1"/>
          </p:cNvSpPr>
          <p:nvPr>
            <p:ph type="title"/>
          </p:nvPr>
        </p:nvSpPr>
        <p:spPr>
          <a:xfrm>
            <a:off x="640486" y="-201584"/>
            <a:ext cx="16656914" cy="2322431"/>
          </a:xfrm>
          <a:prstGeom prst="rect">
            <a:avLst/>
          </a:prstGeom>
        </p:spPr>
        <p:txBody>
          <a:bodyPr vert="horz" wrap="square" lIns="0" tIns="280670" rIns="0" bIns="0" rtlCol="0">
            <a:spAutoFit/>
          </a:bodyPr>
          <a:lstStyle/>
          <a:p>
            <a:pPr marL="12700">
              <a:lnSpc>
                <a:spcPct val="100000"/>
              </a:lnSpc>
              <a:spcBef>
                <a:spcPts val="2210"/>
              </a:spcBef>
              <a:tabLst>
                <a:tab pos="1687830" algn="l"/>
                <a:tab pos="6396990" algn="l"/>
              </a:tabLst>
            </a:pPr>
            <a:r>
              <a:rPr spc="285" dirty="0"/>
              <a:t>Plan</a:t>
            </a:r>
            <a:r>
              <a:rPr dirty="0"/>
              <a:t>	</a:t>
            </a:r>
            <a:r>
              <a:rPr spc="125" dirty="0"/>
              <a:t>de</a:t>
            </a:r>
            <a:r>
              <a:rPr spc="740" dirty="0"/>
              <a:t> </a:t>
            </a:r>
            <a:r>
              <a:rPr spc="290" dirty="0"/>
              <a:t>Desarrollo</a:t>
            </a:r>
            <a:r>
              <a:rPr dirty="0"/>
              <a:t>	</a:t>
            </a:r>
            <a:r>
              <a:rPr spc="60" dirty="0"/>
              <a:t>2024</a:t>
            </a:r>
            <a:r>
              <a:rPr spc="595" dirty="0"/>
              <a:t> </a:t>
            </a:r>
            <a:r>
              <a:rPr spc="-35" dirty="0"/>
              <a:t>-</a:t>
            </a:r>
            <a:r>
              <a:rPr spc="-969" dirty="0"/>
              <a:t> </a:t>
            </a:r>
            <a:r>
              <a:rPr spc="-20" dirty="0"/>
              <a:t>2027</a:t>
            </a:r>
          </a:p>
          <a:p>
            <a:pPr marL="12700" algn="ctr">
              <a:spcBef>
                <a:spcPts val="1485"/>
              </a:spcBef>
              <a:tabLst>
                <a:tab pos="2719070" algn="l"/>
                <a:tab pos="4161154" algn="l"/>
                <a:tab pos="5958205" algn="l"/>
                <a:tab pos="7140575" algn="l"/>
                <a:tab pos="8192770" algn="l"/>
                <a:tab pos="8879840" algn="l"/>
                <a:tab pos="9550400" algn="l"/>
                <a:tab pos="11690350" algn="l"/>
                <a:tab pos="13427710" algn="l"/>
                <a:tab pos="14493240" algn="l"/>
              </a:tabLst>
            </a:pPr>
            <a:r>
              <a:rPr sz="3300" spc="-10" dirty="0">
                <a:latin typeface="Arial"/>
                <a:cs typeface="Arial"/>
              </a:rPr>
              <a:t>PROGRAMA</a:t>
            </a:r>
            <a:r>
              <a:rPr sz="3300" dirty="0">
                <a:latin typeface="Arial"/>
                <a:cs typeface="Arial"/>
              </a:rPr>
              <a:t>	</a:t>
            </a:r>
            <a:r>
              <a:rPr sz="3300" spc="-25" dirty="0">
                <a:latin typeface="Arial"/>
                <a:cs typeface="Arial"/>
              </a:rPr>
              <a:t>1.</a:t>
            </a:r>
            <a:r>
              <a:rPr sz="3300" dirty="0">
                <a:latin typeface="Arial"/>
                <a:cs typeface="Arial"/>
              </a:rPr>
              <a:t>	</a:t>
            </a:r>
            <a:r>
              <a:rPr sz="3300" spc="204" dirty="0">
                <a:latin typeface="Arial"/>
                <a:cs typeface="Arial"/>
              </a:rPr>
              <a:t>Cultura</a:t>
            </a:r>
            <a:r>
              <a:rPr sz="3300" dirty="0">
                <a:latin typeface="Arial"/>
                <a:cs typeface="Arial"/>
              </a:rPr>
              <a:t>	</a:t>
            </a:r>
            <a:r>
              <a:rPr sz="3300" spc="165" dirty="0">
                <a:latin typeface="Arial"/>
                <a:cs typeface="Arial"/>
              </a:rPr>
              <a:t>para</a:t>
            </a:r>
            <a:r>
              <a:rPr sz="3300" dirty="0">
                <a:latin typeface="Arial"/>
                <a:cs typeface="Arial"/>
              </a:rPr>
              <a:t>	</a:t>
            </a:r>
            <a:r>
              <a:rPr sz="3300" spc="110" dirty="0">
                <a:latin typeface="Arial"/>
                <a:cs typeface="Arial"/>
              </a:rPr>
              <a:t>vivir</a:t>
            </a:r>
            <a:r>
              <a:rPr sz="3300" dirty="0">
                <a:latin typeface="Arial"/>
                <a:cs typeface="Arial"/>
              </a:rPr>
              <a:t>	</a:t>
            </a:r>
            <a:r>
              <a:rPr sz="3300" spc="-25" dirty="0">
                <a:latin typeface="Arial"/>
                <a:cs typeface="Arial"/>
              </a:rPr>
              <a:t>en</a:t>
            </a:r>
            <a:r>
              <a:rPr sz="3300" dirty="0">
                <a:latin typeface="Arial"/>
                <a:cs typeface="Arial"/>
              </a:rPr>
              <a:t>	</a:t>
            </a:r>
            <a:r>
              <a:rPr sz="3300" spc="-25" dirty="0">
                <a:latin typeface="Arial"/>
                <a:cs typeface="Arial"/>
              </a:rPr>
              <a:t>un</a:t>
            </a:r>
            <a:r>
              <a:rPr sz="3300" dirty="0">
                <a:latin typeface="Arial"/>
                <a:cs typeface="Arial"/>
              </a:rPr>
              <a:t>	</a:t>
            </a:r>
            <a:r>
              <a:rPr sz="3300" spc="250" dirty="0">
                <a:latin typeface="Arial"/>
                <a:cs typeface="Arial"/>
              </a:rPr>
              <a:t>territorio</a:t>
            </a:r>
            <a:r>
              <a:rPr sz="3300" dirty="0">
                <a:latin typeface="Arial"/>
                <a:cs typeface="Arial"/>
              </a:rPr>
              <a:t>	</a:t>
            </a:r>
            <a:r>
              <a:rPr sz="3300" spc="150" dirty="0">
                <a:latin typeface="Arial"/>
                <a:cs typeface="Arial"/>
              </a:rPr>
              <a:t>diverso</a:t>
            </a:r>
            <a:r>
              <a:rPr sz="3300" dirty="0">
                <a:latin typeface="Arial"/>
                <a:cs typeface="Arial"/>
              </a:rPr>
              <a:t>	y</a:t>
            </a:r>
            <a:r>
              <a:rPr sz="3300" spc="395" dirty="0">
                <a:latin typeface="Arial"/>
                <a:cs typeface="Arial"/>
              </a:rPr>
              <a:t> </a:t>
            </a:r>
            <a:r>
              <a:rPr sz="3300" spc="-25" dirty="0">
                <a:latin typeface="Arial"/>
                <a:cs typeface="Arial"/>
              </a:rPr>
              <a:t>en</a:t>
            </a:r>
            <a:r>
              <a:rPr sz="3300" dirty="0">
                <a:latin typeface="Arial"/>
                <a:cs typeface="Arial"/>
              </a:rPr>
              <a:t>	</a:t>
            </a:r>
            <a:r>
              <a:rPr sz="3300" spc="190" dirty="0" err="1">
                <a:latin typeface="Arial"/>
                <a:cs typeface="Arial"/>
              </a:rPr>
              <a:t>paz</a:t>
            </a:r>
            <a:br>
              <a:rPr lang="es-ES" sz="3300" spc="190" dirty="0">
                <a:latin typeface="Arial"/>
                <a:cs typeface="Arial"/>
              </a:rPr>
            </a:br>
            <a:br>
              <a:rPr lang="es-ES" sz="2000" b="1" dirty="0">
                <a:solidFill>
                  <a:schemeClr val="tx1"/>
                </a:solidFill>
                <a:latin typeface="Trebuchet MS"/>
                <a:cs typeface="Trebuchet MS"/>
              </a:rPr>
            </a:br>
            <a:endParaRPr sz="2000" b="1" dirty="0">
              <a:solidFill>
                <a:schemeClr val="tx1"/>
              </a:solidFill>
              <a:latin typeface="Arial"/>
              <a:cs typeface="Arial"/>
            </a:endParaRPr>
          </a:p>
        </p:txBody>
      </p:sp>
      <p:grpSp>
        <p:nvGrpSpPr>
          <p:cNvPr id="6" name="object 6"/>
          <p:cNvGrpSpPr/>
          <p:nvPr/>
        </p:nvGrpSpPr>
        <p:grpSpPr>
          <a:xfrm>
            <a:off x="11189207" y="64007"/>
            <a:ext cx="7099300" cy="10040620"/>
            <a:chOff x="11189207" y="64007"/>
            <a:chExt cx="7099300" cy="10040620"/>
          </a:xfrm>
        </p:grpSpPr>
        <p:pic>
          <p:nvPicPr>
            <p:cNvPr id="7" name="object 7"/>
            <p:cNvPicPr/>
            <p:nvPr/>
          </p:nvPicPr>
          <p:blipFill>
            <a:blip r:embed="rId3" cstate="print"/>
            <a:stretch>
              <a:fillRect/>
            </a:stretch>
          </p:blipFill>
          <p:spPr>
            <a:xfrm>
              <a:off x="14956535" y="9317736"/>
              <a:ext cx="3331463" cy="786384"/>
            </a:xfrm>
            <a:prstGeom prst="rect">
              <a:avLst/>
            </a:prstGeom>
          </p:spPr>
        </p:pic>
        <p:pic>
          <p:nvPicPr>
            <p:cNvPr id="8" name="object 8"/>
            <p:cNvPicPr/>
            <p:nvPr/>
          </p:nvPicPr>
          <p:blipFill>
            <a:blip r:embed="rId4" cstate="print"/>
            <a:stretch>
              <a:fillRect/>
            </a:stretch>
          </p:blipFill>
          <p:spPr>
            <a:xfrm>
              <a:off x="11189207" y="64007"/>
              <a:ext cx="926592" cy="950976"/>
            </a:xfrm>
            <a:prstGeom prst="rect">
              <a:avLst/>
            </a:prstGeom>
          </p:spPr>
        </p:pic>
      </p:grpSp>
      <p:sp>
        <p:nvSpPr>
          <p:cNvPr id="9" name="object 9"/>
          <p:cNvSpPr txBox="1"/>
          <p:nvPr/>
        </p:nvSpPr>
        <p:spPr>
          <a:xfrm>
            <a:off x="1238199" y="4016755"/>
            <a:ext cx="217804" cy="269240"/>
          </a:xfrm>
          <a:prstGeom prst="rect">
            <a:avLst/>
          </a:prstGeom>
        </p:spPr>
        <p:txBody>
          <a:bodyPr vert="horz" wrap="square" lIns="0" tIns="12065" rIns="0" bIns="0" rtlCol="0">
            <a:spAutoFit/>
          </a:bodyPr>
          <a:lstStyle/>
          <a:p>
            <a:pPr marL="12700">
              <a:lnSpc>
                <a:spcPct val="100000"/>
              </a:lnSpc>
              <a:spcBef>
                <a:spcPts val="95"/>
              </a:spcBef>
            </a:pPr>
            <a:r>
              <a:rPr sz="1600" b="1" spc="-25" dirty="0">
                <a:solidFill>
                  <a:srgbClr val="FFFFFF"/>
                </a:solidFill>
                <a:latin typeface="Arial"/>
                <a:cs typeface="Arial"/>
              </a:rPr>
              <a:t>SI</a:t>
            </a:r>
            <a:endParaRPr sz="1600">
              <a:latin typeface="Arial"/>
              <a:cs typeface="Arial"/>
            </a:endParaRPr>
          </a:p>
        </p:txBody>
      </p:sp>
      <p:sp>
        <p:nvSpPr>
          <p:cNvPr id="10" name="object 10"/>
          <p:cNvSpPr txBox="1"/>
          <p:nvPr/>
        </p:nvSpPr>
        <p:spPr>
          <a:xfrm>
            <a:off x="1442974" y="4048656"/>
            <a:ext cx="1031875" cy="226695"/>
          </a:xfrm>
          <a:prstGeom prst="rect">
            <a:avLst/>
          </a:prstGeom>
        </p:spPr>
        <p:txBody>
          <a:bodyPr vert="horz" wrap="square" lIns="0" tIns="0" rIns="0" bIns="0" rtlCol="0">
            <a:spAutoFit/>
          </a:bodyPr>
          <a:lstStyle/>
          <a:p>
            <a:pPr>
              <a:lnSpc>
                <a:spcPts val="1764"/>
              </a:lnSpc>
            </a:pPr>
            <a:r>
              <a:rPr sz="1600" b="1" spc="-10" dirty="0">
                <a:solidFill>
                  <a:srgbClr val="FFFFFF"/>
                </a:solidFill>
                <a:latin typeface="Arial"/>
                <a:cs typeface="Arial"/>
              </a:rPr>
              <a:t>STEMA</a:t>
            </a:r>
            <a:r>
              <a:rPr sz="1600" b="1" spc="-100" dirty="0">
                <a:solidFill>
                  <a:srgbClr val="FFFFFF"/>
                </a:solidFill>
                <a:latin typeface="Arial"/>
                <a:cs typeface="Arial"/>
              </a:rPr>
              <a:t> </a:t>
            </a:r>
            <a:r>
              <a:rPr sz="1600" b="1" spc="-35" dirty="0">
                <a:solidFill>
                  <a:srgbClr val="FFFFFF"/>
                </a:solidFill>
                <a:latin typeface="Arial"/>
                <a:cs typeface="Arial"/>
              </a:rPr>
              <a:t>DE</a:t>
            </a:r>
            <a:endParaRPr sz="1600">
              <a:latin typeface="Arial"/>
              <a:cs typeface="Arial"/>
            </a:endParaRPr>
          </a:p>
        </p:txBody>
      </p:sp>
      <p:sp>
        <p:nvSpPr>
          <p:cNvPr id="11" name="object 11"/>
          <p:cNvSpPr txBox="1"/>
          <p:nvPr/>
        </p:nvSpPr>
        <p:spPr>
          <a:xfrm>
            <a:off x="1302258" y="4257243"/>
            <a:ext cx="206375" cy="269240"/>
          </a:xfrm>
          <a:prstGeom prst="rect">
            <a:avLst/>
          </a:prstGeom>
        </p:spPr>
        <p:txBody>
          <a:bodyPr vert="horz" wrap="square" lIns="0" tIns="12065" rIns="0" bIns="0" rtlCol="0">
            <a:spAutoFit/>
          </a:bodyPr>
          <a:lstStyle/>
          <a:p>
            <a:pPr marL="12700">
              <a:lnSpc>
                <a:spcPct val="100000"/>
              </a:lnSpc>
              <a:spcBef>
                <a:spcPts val="95"/>
              </a:spcBef>
            </a:pPr>
            <a:r>
              <a:rPr sz="1600" b="1" spc="-25" dirty="0">
                <a:solidFill>
                  <a:srgbClr val="FFFFFF"/>
                </a:solidFill>
                <a:latin typeface="Arial"/>
                <a:cs typeface="Arial"/>
              </a:rPr>
              <a:t>In</a:t>
            </a:r>
            <a:endParaRPr sz="1600">
              <a:latin typeface="Arial"/>
              <a:cs typeface="Arial"/>
            </a:endParaRPr>
          </a:p>
        </p:txBody>
      </p:sp>
      <p:sp>
        <p:nvSpPr>
          <p:cNvPr id="12" name="object 12"/>
          <p:cNvSpPr txBox="1"/>
          <p:nvPr/>
        </p:nvSpPr>
        <p:spPr>
          <a:xfrm>
            <a:off x="12631673" y="8168767"/>
            <a:ext cx="2011045" cy="513080"/>
          </a:xfrm>
          <a:prstGeom prst="rect">
            <a:avLst/>
          </a:prstGeom>
        </p:spPr>
        <p:txBody>
          <a:bodyPr vert="horz" wrap="square" lIns="0" tIns="12065" rIns="0" bIns="0" rtlCol="0">
            <a:spAutoFit/>
          </a:bodyPr>
          <a:lstStyle/>
          <a:p>
            <a:pPr algn="ctr">
              <a:lnSpc>
                <a:spcPct val="100000"/>
              </a:lnSpc>
              <a:spcBef>
                <a:spcPts val="95"/>
              </a:spcBef>
            </a:pPr>
            <a:r>
              <a:rPr sz="1600" b="1" spc="-10" dirty="0">
                <a:solidFill>
                  <a:srgbClr val="FFFFFF"/>
                </a:solidFill>
                <a:latin typeface="Arial"/>
                <a:cs typeface="Arial"/>
              </a:rPr>
              <a:t>EMPRENDIMIENTOS</a:t>
            </a:r>
            <a:endParaRPr sz="1600">
              <a:latin typeface="Arial"/>
              <a:cs typeface="Arial"/>
            </a:endParaRPr>
          </a:p>
          <a:p>
            <a:pPr marR="16510" algn="ctr">
              <a:lnSpc>
                <a:spcPct val="100000"/>
              </a:lnSpc>
            </a:pPr>
            <a:r>
              <a:rPr sz="1600" b="1" spc="-10" dirty="0">
                <a:solidFill>
                  <a:srgbClr val="FFFFFF"/>
                </a:solidFill>
                <a:latin typeface="Arial"/>
                <a:cs typeface="Arial"/>
              </a:rPr>
              <a:t>CULTURALES</a:t>
            </a:r>
            <a:endParaRPr sz="1600">
              <a:latin typeface="Arial"/>
              <a:cs typeface="Arial"/>
            </a:endParaRPr>
          </a:p>
        </p:txBody>
      </p:sp>
      <p:sp>
        <p:nvSpPr>
          <p:cNvPr id="13" name="object 13"/>
          <p:cNvSpPr txBox="1"/>
          <p:nvPr/>
        </p:nvSpPr>
        <p:spPr>
          <a:xfrm>
            <a:off x="4265421" y="4074310"/>
            <a:ext cx="1561465" cy="226695"/>
          </a:xfrm>
          <a:prstGeom prst="rect">
            <a:avLst/>
          </a:prstGeom>
        </p:spPr>
        <p:txBody>
          <a:bodyPr vert="horz" wrap="square" lIns="0" tIns="0" rIns="0" bIns="0" rtlCol="0">
            <a:spAutoFit/>
          </a:bodyPr>
          <a:lstStyle/>
          <a:p>
            <a:pPr>
              <a:lnSpc>
                <a:spcPts val="1764"/>
              </a:lnSpc>
            </a:pPr>
            <a:r>
              <a:rPr sz="1600" b="1" spc="-20" dirty="0">
                <a:solidFill>
                  <a:srgbClr val="FFFFFF"/>
                </a:solidFill>
                <a:latin typeface="Arial"/>
                <a:cs typeface="Arial"/>
              </a:rPr>
              <a:t>INFRAESTRUCT</a:t>
            </a:r>
            <a:endParaRPr sz="1600">
              <a:latin typeface="Arial"/>
              <a:cs typeface="Arial"/>
            </a:endParaRPr>
          </a:p>
        </p:txBody>
      </p:sp>
      <p:sp>
        <p:nvSpPr>
          <p:cNvPr id="14" name="object 14"/>
          <p:cNvSpPr txBox="1"/>
          <p:nvPr/>
        </p:nvSpPr>
        <p:spPr>
          <a:xfrm>
            <a:off x="5826252" y="4074310"/>
            <a:ext cx="567055" cy="226695"/>
          </a:xfrm>
          <a:prstGeom prst="rect">
            <a:avLst/>
          </a:prstGeom>
        </p:spPr>
        <p:txBody>
          <a:bodyPr vert="horz" wrap="square" lIns="0" tIns="0" rIns="0" bIns="0" rtlCol="0">
            <a:spAutoFit/>
          </a:bodyPr>
          <a:lstStyle/>
          <a:p>
            <a:pPr>
              <a:lnSpc>
                <a:spcPts val="1764"/>
              </a:lnSpc>
            </a:pPr>
            <a:r>
              <a:rPr sz="1600" b="1" spc="-30" dirty="0">
                <a:solidFill>
                  <a:srgbClr val="FFFFFF"/>
                </a:solidFill>
                <a:latin typeface="Arial"/>
                <a:cs typeface="Arial"/>
              </a:rPr>
              <a:t>URAS</a:t>
            </a:r>
            <a:endParaRPr sz="1600">
              <a:latin typeface="Arial"/>
              <a:cs typeface="Arial"/>
            </a:endParaRPr>
          </a:p>
        </p:txBody>
      </p:sp>
      <p:sp>
        <p:nvSpPr>
          <p:cNvPr id="15" name="object 15"/>
          <p:cNvSpPr txBox="1"/>
          <p:nvPr/>
        </p:nvSpPr>
        <p:spPr>
          <a:xfrm>
            <a:off x="5466969" y="7879206"/>
            <a:ext cx="2645410" cy="26924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FFFFFF"/>
                </a:solidFill>
                <a:latin typeface="Arial"/>
                <a:cs typeface="Arial"/>
              </a:rPr>
              <a:t>PROFESIONALIZACIÓN</a:t>
            </a:r>
            <a:r>
              <a:rPr sz="1600" b="1" spc="-60" dirty="0">
                <a:solidFill>
                  <a:srgbClr val="FFFFFF"/>
                </a:solidFill>
                <a:latin typeface="Arial"/>
                <a:cs typeface="Arial"/>
              </a:rPr>
              <a:t> </a:t>
            </a:r>
            <a:r>
              <a:rPr sz="1600" b="1" spc="-25" dirty="0">
                <a:solidFill>
                  <a:srgbClr val="FFFFFF"/>
                </a:solidFill>
                <a:latin typeface="Arial"/>
                <a:cs typeface="Arial"/>
              </a:rPr>
              <a:t>DE</a:t>
            </a:r>
            <a:endParaRPr sz="1600">
              <a:latin typeface="Arial"/>
              <a:cs typeface="Arial"/>
            </a:endParaRPr>
          </a:p>
        </p:txBody>
      </p:sp>
      <p:sp>
        <p:nvSpPr>
          <p:cNvPr id="16" name="object 16"/>
          <p:cNvSpPr txBox="1"/>
          <p:nvPr/>
        </p:nvSpPr>
        <p:spPr>
          <a:xfrm>
            <a:off x="7458202" y="4095646"/>
            <a:ext cx="898525" cy="226695"/>
          </a:xfrm>
          <a:prstGeom prst="rect">
            <a:avLst/>
          </a:prstGeom>
        </p:spPr>
        <p:txBody>
          <a:bodyPr vert="horz" wrap="square" lIns="0" tIns="0" rIns="0" bIns="0" rtlCol="0">
            <a:spAutoFit/>
          </a:bodyPr>
          <a:lstStyle/>
          <a:p>
            <a:pPr>
              <a:lnSpc>
                <a:spcPts val="1764"/>
              </a:lnSpc>
            </a:pPr>
            <a:r>
              <a:rPr sz="1600" b="1" spc="-50" dirty="0">
                <a:solidFill>
                  <a:srgbClr val="FFFFFF"/>
                </a:solidFill>
                <a:latin typeface="Arial"/>
                <a:cs typeface="Arial"/>
              </a:rPr>
              <a:t>DOTACIO</a:t>
            </a:r>
            <a:endParaRPr sz="1600">
              <a:latin typeface="Arial"/>
              <a:cs typeface="Arial"/>
            </a:endParaRPr>
          </a:p>
        </p:txBody>
      </p:sp>
      <p:sp>
        <p:nvSpPr>
          <p:cNvPr id="17" name="object 17"/>
          <p:cNvSpPr txBox="1"/>
          <p:nvPr/>
        </p:nvSpPr>
        <p:spPr>
          <a:xfrm>
            <a:off x="8354303" y="4095646"/>
            <a:ext cx="1410335" cy="226695"/>
          </a:xfrm>
          <a:prstGeom prst="rect">
            <a:avLst/>
          </a:prstGeom>
        </p:spPr>
        <p:txBody>
          <a:bodyPr vert="horz" wrap="square" lIns="0" tIns="0" rIns="0" bIns="0" rtlCol="0">
            <a:spAutoFit/>
          </a:bodyPr>
          <a:lstStyle/>
          <a:p>
            <a:pPr>
              <a:lnSpc>
                <a:spcPts val="1764"/>
              </a:lnSpc>
            </a:pPr>
            <a:r>
              <a:rPr sz="1600" b="1" dirty="0">
                <a:solidFill>
                  <a:srgbClr val="FFFFFF"/>
                </a:solidFill>
                <a:latin typeface="Arial"/>
                <a:cs typeface="Arial"/>
              </a:rPr>
              <a:t>NES</a:t>
            </a:r>
            <a:r>
              <a:rPr sz="1600" b="1" spc="-70" dirty="0">
                <a:solidFill>
                  <a:srgbClr val="FFFFFF"/>
                </a:solidFill>
                <a:latin typeface="Arial"/>
                <a:cs typeface="Arial"/>
              </a:rPr>
              <a:t> </a:t>
            </a:r>
            <a:r>
              <a:rPr sz="1600" b="1" dirty="0">
                <a:solidFill>
                  <a:srgbClr val="FFFFFF"/>
                </a:solidFill>
                <a:latin typeface="Arial"/>
                <a:cs typeface="Arial"/>
              </a:rPr>
              <a:t>A</a:t>
            </a:r>
            <a:r>
              <a:rPr sz="1600" b="1" spc="-95" dirty="0">
                <a:solidFill>
                  <a:srgbClr val="FFFFFF"/>
                </a:solidFill>
                <a:latin typeface="Arial"/>
                <a:cs typeface="Arial"/>
              </a:rPr>
              <a:t> </a:t>
            </a:r>
            <a:r>
              <a:rPr sz="1600" b="1" dirty="0">
                <a:solidFill>
                  <a:srgbClr val="FFFFFF"/>
                </a:solidFill>
                <a:latin typeface="Arial"/>
                <a:cs typeface="Arial"/>
              </a:rPr>
              <a:t>LAS </a:t>
            </a:r>
            <a:r>
              <a:rPr sz="1600" b="1" spc="-25" dirty="0">
                <a:solidFill>
                  <a:srgbClr val="FFFFFF"/>
                </a:solidFill>
                <a:latin typeface="Arial"/>
                <a:cs typeface="Arial"/>
              </a:rPr>
              <a:t>ÁR</a:t>
            </a:r>
            <a:endParaRPr sz="1600">
              <a:latin typeface="Arial"/>
              <a:cs typeface="Arial"/>
            </a:endParaRPr>
          </a:p>
        </p:txBody>
      </p:sp>
      <p:sp>
        <p:nvSpPr>
          <p:cNvPr id="18" name="object 18"/>
          <p:cNvSpPr txBox="1"/>
          <p:nvPr/>
        </p:nvSpPr>
        <p:spPr>
          <a:xfrm>
            <a:off x="9762628" y="4095646"/>
            <a:ext cx="408305" cy="226695"/>
          </a:xfrm>
          <a:prstGeom prst="rect">
            <a:avLst/>
          </a:prstGeom>
        </p:spPr>
        <p:txBody>
          <a:bodyPr vert="horz" wrap="square" lIns="0" tIns="0" rIns="0" bIns="0" rtlCol="0">
            <a:spAutoFit/>
          </a:bodyPr>
          <a:lstStyle/>
          <a:p>
            <a:pPr>
              <a:lnSpc>
                <a:spcPts val="1764"/>
              </a:lnSpc>
            </a:pPr>
            <a:r>
              <a:rPr sz="1600" b="1" spc="-45" dirty="0">
                <a:solidFill>
                  <a:srgbClr val="FFFFFF"/>
                </a:solidFill>
                <a:latin typeface="Arial"/>
                <a:cs typeface="Arial"/>
              </a:rPr>
              <a:t>EAS</a:t>
            </a:r>
            <a:endParaRPr sz="1600">
              <a:latin typeface="Arial"/>
              <a:cs typeface="Arial"/>
            </a:endParaRPr>
          </a:p>
        </p:txBody>
      </p:sp>
      <p:sp>
        <p:nvSpPr>
          <p:cNvPr id="19" name="object 19"/>
          <p:cNvSpPr txBox="1"/>
          <p:nvPr/>
        </p:nvSpPr>
        <p:spPr>
          <a:xfrm>
            <a:off x="8933180" y="8108950"/>
            <a:ext cx="2564765" cy="509905"/>
          </a:xfrm>
          <a:prstGeom prst="rect">
            <a:avLst/>
          </a:prstGeom>
        </p:spPr>
        <p:txBody>
          <a:bodyPr vert="horz" wrap="square" lIns="0" tIns="22225" rIns="0" bIns="0" rtlCol="0">
            <a:spAutoFit/>
          </a:bodyPr>
          <a:lstStyle/>
          <a:p>
            <a:pPr marL="749935" marR="5080" indent="-737870">
              <a:lnSpc>
                <a:spcPts val="1900"/>
              </a:lnSpc>
              <a:spcBef>
                <a:spcPts val="175"/>
              </a:spcBef>
            </a:pPr>
            <a:r>
              <a:rPr sz="1600" b="1" spc="-10" dirty="0">
                <a:solidFill>
                  <a:srgbClr val="FFFFFF"/>
                </a:solidFill>
                <a:latin typeface="Arial"/>
                <a:cs typeface="Arial"/>
              </a:rPr>
              <a:t>FORMACIÓN</a:t>
            </a:r>
            <a:r>
              <a:rPr sz="1600" b="1" spc="-45" dirty="0">
                <a:solidFill>
                  <a:srgbClr val="FFFFFF"/>
                </a:solidFill>
                <a:latin typeface="Arial"/>
                <a:cs typeface="Arial"/>
              </a:rPr>
              <a:t> </a:t>
            </a:r>
            <a:r>
              <a:rPr sz="1600" b="1" spc="-20" dirty="0">
                <a:solidFill>
                  <a:srgbClr val="FFFFFF"/>
                </a:solidFill>
                <a:latin typeface="Arial"/>
                <a:cs typeface="Arial"/>
              </a:rPr>
              <a:t>ARTÍSTICA</a:t>
            </a:r>
            <a:r>
              <a:rPr sz="1600" b="1" spc="-120" dirty="0">
                <a:solidFill>
                  <a:srgbClr val="FFFFFF"/>
                </a:solidFill>
                <a:latin typeface="Arial"/>
                <a:cs typeface="Arial"/>
              </a:rPr>
              <a:t> </a:t>
            </a:r>
            <a:r>
              <a:rPr sz="1600" b="1" spc="-50" dirty="0">
                <a:solidFill>
                  <a:srgbClr val="FFFFFF"/>
                </a:solidFill>
                <a:latin typeface="Arial"/>
                <a:cs typeface="Arial"/>
              </a:rPr>
              <a:t>Y </a:t>
            </a:r>
            <a:r>
              <a:rPr sz="1600" b="1" spc="-10" dirty="0">
                <a:solidFill>
                  <a:srgbClr val="FFFFFF"/>
                </a:solidFill>
                <a:latin typeface="Arial"/>
                <a:cs typeface="Arial"/>
              </a:rPr>
              <a:t>CULTURAL</a:t>
            </a:r>
            <a:endParaRPr sz="1600">
              <a:latin typeface="Arial"/>
              <a:cs typeface="Arial"/>
            </a:endParaRPr>
          </a:p>
        </p:txBody>
      </p:sp>
      <p:sp>
        <p:nvSpPr>
          <p:cNvPr id="20" name="object 20"/>
          <p:cNvSpPr txBox="1"/>
          <p:nvPr/>
        </p:nvSpPr>
        <p:spPr>
          <a:xfrm>
            <a:off x="14992858" y="4091328"/>
            <a:ext cx="1082675" cy="226695"/>
          </a:xfrm>
          <a:prstGeom prst="rect">
            <a:avLst/>
          </a:prstGeom>
        </p:spPr>
        <p:txBody>
          <a:bodyPr vert="horz" wrap="square" lIns="0" tIns="0" rIns="0" bIns="0" rtlCol="0">
            <a:spAutoFit/>
          </a:bodyPr>
          <a:lstStyle/>
          <a:p>
            <a:pPr>
              <a:lnSpc>
                <a:spcPts val="1764"/>
              </a:lnSpc>
            </a:pPr>
            <a:r>
              <a:rPr sz="1600" b="1" spc="-45" dirty="0">
                <a:solidFill>
                  <a:srgbClr val="FFFFFF"/>
                </a:solidFill>
                <a:latin typeface="Arial"/>
                <a:cs typeface="Arial"/>
              </a:rPr>
              <a:t>PORTAFOL</a:t>
            </a:r>
            <a:endParaRPr sz="1600">
              <a:latin typeface="Arial"/>
              <a:cs typeface="Arial"/>
            </a:endParaRPr>
          </a:p>
        </p:txBody>
      </p:sp>
      <p:sp>
        <p:nvSpPr>
          <p:cNvPr id="21" name="object 21"/>
          <p:cNvSpPr txBox="1"/>
          <p:nvPr/>
        </p:nvSpPr>
        <p:spPr>
          <a:xfrm>
            <a:off x="16061114" y="4059428"/>
            <a:ext cx="570865" cy="269240"/>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FFFFFF"/>
                </a:solidFill>
                <a:latin typeface="Arial"/>
                <a:cs typeface="Arial"/>
              </a:rPr>
              <a:t>IO</a:t>
            </a:r>
            <a:r>
              <a:rPr sz="1600" b="1" spc="-65" dirty="0">
                <a:solidFill>
                  <a:srgbClr val="FFFFFF"/>
                </a:solidFill>
                <a:latin typeface="Arial"/>
                <a:cs typeface="Arial"/>
              </a:rPr>
              <a:t> </a:t>
            </a:r>
            <a:r>
              <a:rPr sz="1600" b="1" spc="-25" dirty="0">
                <a:solidFill>
                  <a:srgbClr val="FFFFFF"/>
                </a:solidFill>
                <a:latin typeface="Arial"/>
                <a:cs typeface="Arial"/>
              </a:rPr>
              <a:t>DE</a:t>
            </a:r>
            <a:endParaRPr sz="1600">
              <a:latin typeface="Arial"/>
              <a:cs typeface="Arial"/>
            </a:endParaRPr>
          </a:p>
        </p:txBody>
      </p:sp>
      <p:sp>
        <p:nvSpPr>
          <p:cNvPr id="22" name="object 22"/>
          <p:cNvSpPr txBox="1"/>
          <p:nvPr/>
        </p:nvSpPr>
        <p:spPr>
          <a:xfrm>
            <a:off x="16106570" y="4302962"/>
            <a:ext cx="318135" cy="269240"/>
          </a:xfrm>
          <a:prstGeom prst="rect">
            <a:avLst/>
          </a:prstGeom>
        </p:spPr>
        <p:txBody>
          <a:bodyPr vert="horz" wrap="square" lIns="0" tIns="12065" rIns="0" bIns="0" rtlCol="0">
            <a:spAutoFit/>
          </a:bodyPr>
          <a:lstStyle/>
          <a:p>
            <a:pPr marL="12700">
              <a:lnSpc>
                <a:spcPct val="100000"/>
              </a:lnSpc>
              <a:spcBef>
                <a:spcPts val="95"/>
              </a:spcBef>
            </a:pPr>
            <a:r>
              <a:rPr sz="1600" b="1" spc="-25" dirty="0">
                <a:solidFill>
                  <a:srgbClr val="FFFFFF"/>
                </a:solidFill>
                <a:latin typeface="Arial"/>
                <a:cs typeface="Arial"/>
              </a:rPr>
              <a:t>OS</a:t>
            </a:r>
            <a:endParaRPr sz="1600">
              <a:latin typeface="Arial"/>
              <a:cs typeface="Arial"/>
            </a:endParaRPr>
          </a:p>
        </p:txBody>
      </p:sp>
      <p:sp>
        <p:nvSpPr>
          <p:cNvPr id="23" name="object 23"/>
          <p:cNvSpPr txBox="1"/>
          <p:nvPr/>
        </p:nvSpPr>
        <p:spPr>
          <a:xfrm>
            <a:off x="1470152" y="7998079"/>
            <a:ext cx="2573020" cy="513080"/>
          </a:xfrm>
          <a:prstGeom prst="rect">
            <a:avLst/>
          </a:prstGeom>
        </p:spPr>
        <p:txBody>
          <a:bodyPr vert="horz" wrap="square" lIns="0" tIns="12065" rIns="0" bIns="0" rtlCol="0">
            <a:spAutoFit/>
          </a:bodyPr>
          <a:lstStyle/>
          <a:p>
            <a:pPr marL="12700" marR="5080" indent="233045">
              <a:lnSpc>
                <a:spcPct val="100000"/>
              </a:lnSpc>
              <a:spcBef>
                <a:spcPts val="95"/>
              </a:spcBef>
            </a:pPr>
            <a:r>
              <a:rPr sz="1600" b="1" spc="-10" dirty="0">
                <a:solidFill>
                  <a:srgbClr val="FFFFFF"/>
                </a:solidFill>
                <a:latin typeface="Arial"/>
                <a:cs typeface="Arial"/>
              </a:rPr>
              <a:t>COFINANCIACIÓN</a:t>
            </a:r>
            <a:r>
              <a:rPr sz="1600" b="1" spc="-20" dirty="0">
                <a:solidFill>
                  <a:srgbClr val="FFFFFF"/>
                </a:solidFill>
                <a:latin typeface="Arial"/>
                <a:cs typeface="Arial"/>
              </a:rPr>
              <a:t> </a:t>
            </a:r>
            <a:r>
              <a:rPr sz="1600" b="1" spc="-25" dirty="0">
                <a:solidFill>
                  <a:srgbClr val="FFFFFF"/>
                </a:solidFill>
                <a:latin typeface="Arial"/>
                <a:cs typeface="Arial"/>
              </a:rPr>
              <a:t>DE </a:t>
            </a:r>
            <a:r>
              <a:rPr sz="1600" b="1" spc="-10" dirty="0">
                <a:solidFill>
                  <a:srgbClr val="FFFFFF"/>
                </a:solidFill>
                <a:latin typeface="Arial"/>
                <a:cs typeface="Arial"/>
              </a:rPr>
              <a:t>MONITORES</a:t>
            </a:r>
            <a:r>
              <a:rPr sz="1600" b="1" spc="-55" dirty="0">
                <a:solidFill>
                  <a:srgbClr val="FFFFFF"/>
                </a:solidFill>
                <a:latin typeface="Arial"/>
                <a:cs typeface="Arial"/>
              </a:rPr>
              <a:t> </a:t>
            </a:r>
            <a:r>
              <a:rPr sz="1600" b="1" dirty="0">
                <a:solidFill>
                  <a:srgbClr val="FFFFFF"/>
                </a:solidFill>
                <a:latin typeface="Arial"/>
                <a:cs typeface="Arial"/>
              </a:rPr>
              <a:t>DE</a:t>
            </a:r>
            <a:r>
              <a:rPr sz="1600" b="1" spc="-85" dirty="0">
                <a:solidFill>
                  <a:srgbClr val="FFFFFF"/>
                </a:solidFill>
                <a:latin typeface="Arial"/>
                <a:cs typeface="Arial"/>
              </a:rPr>
              <a:t> </a:t>
            </a:r>
            <a:r>
              <a:rPr sz="1600" b="1" spc="-45" dirty="0">
                <a:solidFill>
                  <a:srgbClr val="FFFFFF"/>
                </a:solidFill>
                <a:latin typeface="Arial"/>
                <a:cs typeface="Arial"/>
              </a:rPr>
              <a:t>CULTURA</a:t>
            </a:r>
            <a:endParaRPr sz="1600">
              <a:latin typeface="Arial"/>
              <a:cs typeface="Arial"/>
            </a:endParaRPr>
          </a:p>
        </p:txBody>
      </p:sp>
      <p:sp>
        <p:nvSpPr>
          <p:cNvPr id="24" name="object 24"/>
          <p:cNvSpPr txBox="1"/>
          <p:nvPr/>
        </p:nvSpPr>
        <p:spPr>
          <a:xfrm>
            <a:off x="16419957" y="7259573"/>
            <a:ext cx="513080" cy="1076960"/>
          </a:xfrm>
          <a:prstGeom prst="rect">
            <a:avLst/>
          </a:prstGeom>
        </p:spPr>
        <p:txBody>
          <a:bodyPr vert="horz" wrap="square" lIns="0" tIns="12700" rIns="0" bIns="0" rtlCol="0">
            <a:spAutoFit/>
          </a:bodyPr>
          <a:lstStyle/>
          <a:p>
            <a:pPr marL="12700">
              <a:lnSpc>
                <a:spcPct val="100000"/>
              </a:lnSpc>
              <a:spcBef>
                <a:spcPts val="100"/>
              </a:spcBef>
            </a:pPr>
            <a:r>
              <a:rPr sz="6900" b="1" spc="-50" dirty="0">
                <a:solidFill>
                  <a:srgbClr val="FCFAFA"/>
                </a:solidFill>
                <a:latin typeface="Arial"/>
                <a:cs typeface="Arial"/>
              </a:rPr>
              <a:t>9</a:t>
            </a:r>
            <a:endParaRPr sz="6900">
              <a:latin typeface="Arial"/>
              <a:cs typeface="Arial"/>
            </a:endParaRPr>
          </a:p>
        </p:txBody>
      </p:sp>
      <p:sp>
        <p:nvSpPr>
          <p:cNvPr id="25" name="object 25"/>
          <p:cNvSpPr txBox="1"/>
          <p:nvPr/>
        </p:nvSpPr>
        <p:spPr>
          <a:xfrm>
            <a:off x="15914369" y="8279130"/>
            <a:ext cx="1596390" cy="345440"/>
          </a:xfrm>
          <a:prstGeom prst="rect">
            <a:avLst/>
          </a:prstGeom>
        </p:spPr>
        <p:txBody>
          <a:bodyPr vert="horz" wrap="square" lIns="0" tIns="12700" rIns="0" bIns="0" rtlCol="0">
            <a:spAutoFit/>
          </a:bodyPr>
          <a:lstStyle/>
          <a:p>
            <a:pPr marL="12700">
              <a:lnSpc>
                <a:spcPct val="100000"/>
              </a:lnSpc>
              <a:spcBef>
                <a:spcPts val="100"/>
              </a:spcBef>
            </a:pPr>
            <a:r>
              <a:rPr sz="2100" b="1" spc="-10" dirty="0">
                <a:solidFill>
                  <a:srgbClr val="FCFAFA"/>
                </a:solidFill>
                <a:latin typeface="Arial"/>
                <a:cs typeface="Arial"/>
              </a:rPr>
              <a:t>Indicadores</a:t>
            </a:r>
            <a:endParaRPr sz="2100">
              <a:latin typeface="Arial"/>
              <a:cs typeface="Arial"/>
            </a:endParaRPr>
          </a:p>
        </p:txBody>
      </p:sp>
      <p:graphicFrame>
        <p:nvGraphicFramePr>
          <p:cNvPr id="26" name="object 26"/>
          <p:cNvGraphicFramePr>
            <a:graphicFrameLocks noGrp="1"/>
          </p:cNvGraphicFramePr>
          <p:nvPr>
            <p:extLst>
              <p:ext uri="{D42A27DB-BD31-4B8C-83A1-F6EECF244321}">
                <p14:modId xmlns:p14="http://schemas.microsoft.com/office/powerpoint/2010/main" val="2964663932"/>
              </p:ext>
            </p:extLst>
          </p:nvPr>
        </p:nvGraphicFramePr>
        <p:xfrm>
          <a:off x="640486" y="2257512"/>
          <a:ext cx="17114114" cy="6537390"/>
        </p:xfrm>
        <a:graphic>
          <a:graphicData uri="http://schemas.openxmlformats.org/drawingml/2006/table">
            <a:tbl>
              <a:tblPr firstRow="1" bandRow="1">
                <a:tableStyleId>{2D5ABB26-0587-4C30-8999-92F81FD0307C}</a:tableStyleId>
              </a:tblPr>
              <a:tblGrid>
                <a:gridCol w="2102714">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gridCol w="2133600">
                  <a:extLst>
                    <a:ext uri="{9D8B030D-6E8A-4147-A177-3AD203B41FA5}">
                      <a16:colId xmlns:a16="http://schemas.microsoft.com/office/drawing/2014/main" val="20005"/>
                    </a:ext>
                  </a:extLst>
                </a:gridCol>
                <a:gridCol w="3886200">
                  <a:extLst>
                    <a:ext uri="{9D8B030D-6E8A-4147-A177-3AD203B41FA5}">
                      <a16:colId xmlns:a16="http://schemas.microsoft.com/office/drawing/2014/main" val="20006"/>
                    </a:ext>
                  </a:extLst>
                </a:gridCol>
                <a:gridCol w="3810000">
                  <a:extLst>
                    <a:ext uri="{9D8B030D-6E8A-4147-A177-3AD203B41FA5}">
                      <a16:colId xmlns:a16="http://schemas.microsoft.com/office/drawing/2014/main" val="20007"/>
                    </a:ext>
                  </a:extLst>
                </a:gridCol>
              </a:tblGrid>
              <a:tr h="231352">
                <a:tc>
                  <a:txBody>
                    <a:bodyPr/>
                    <a:lstStyle/>
                    <a:p>
                      <a:endParaRPr sz="1600" dirty="0"/>
                    </a:p>
                  </a:txBody>
                  <a:tcPr marL="0" marR="0" marT="0" marB="0">
                    <a:lnB w="12700" cap="flat" cmpd="sng" algn="ctr">
                      <a:solidFill>
                        <a:schemeClr val="tx1"/>
                      </a:solidFill>
                      <a:prstDash val="solid"/>
                      <a:round/>
                      <a:headEnd type="none" w="med" len="med"/>
                      <a:tailEnd type="none" w="med" len="med"/>
                    </a:lnB>
                    <a:solidFill>
                      <a:srgbClr val="0F5D27"/>
                    </a:solidFill>
                  </a:tcPr>
                </a:tc>
                <a:tc gridSpan="4">
                  <a:txBody>
                    <a:bodyPr/>
                    <a:lstStyle/>
                    <a:p>
                      <a:pPr marL="114935" marR="85090" algn="ctr">
                        <a:lnSpc>
                          <a:spcPts val="1889"/>
                        </a:lnSpc>
                        <a:spcBef>
                          <a:spcPts val="355"/>
                        </a:spcBef>
                      </a:pPr>
                      <a:r>
                        <a:rPr sz="1400" spc="-10" dirty="0">
                          <a:solidFill>
                            <a:srgbClr val="FFFFFF"/>
                          </a:solidFill>
                          <a:latin typeface="Trebuchet MS"/>
                          <a:cs typeface="Trebuchet MS"/>
                        </a:rPr>
                        <a:t>EJECUCIÓN</a:t>
                      </a:r>
                      <a:endParaRPr sz="1400" dirty="0">
                        <a:latin typeface="Trebuchet MS"/>
                        <a:cs typeface="Trebuchet MS"/>
                      </a:endParaRPr>
                    </a:p>
                  </a:txBody>
                  <a:tcPr marL="0" marR="0" marT="45085" marB="0">
                    <a:lnR w="9525">
                      <a:solidFill>
                        <a:srgbClr val="000000"/>
                      </a:solidFill>
                      <a:prstDash val="solid"/>
                    </a:lnR>
                    <a:lnT w="9525">
                      <a:solidFill>
                        <a:srgbClr val="000000"/>
                      </a:solidFill>
                      <a:prstDash val="solid"/>
                    </a:lnT>
                    <a:lnB w="9525">
                      <a:solidFill>
                        <a:srgbClr val="000000"/>
                      </a:solidFill>
                      <a:prstDash val="solid"/>
                    </a:lnB>
                    <a:solidFill>
                      <a:srgbClr val="0F5D27"/>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marL="116839" marR="21590" algn="ctr">
                        <a:lnSpc>
                          <a:spcPts val="1889"/>
                        </a:lnSpc>
                        <a:spcBef>
                          <a:spcPts val="355"/>
                        </a:spcBef>
                      </a:pPr>
                      <a:r>
                        <a:rPr sz="1400" spc="35" dirty="0">
                          <a:solidFill>
                            <a:srgbClr val="FFFFFF"/>
                          </a:solidFill>
                          <a:latin typeface="Trebuchet MS"/>
                          <a:cs typeface="Trebuchet MS"/>
                        </a:rPr>
                        <a:t>DEMOGRAFÍA</a:t>
                      </a:r>
                      <a:endParaRPr sz="1400">
                        <a:latin typeface="Trebuchet MS"/>
                        <a:cs typeface="Trebuchet MS"/>
                      </a:endParaRPr>
                    </a:p>
                  </a:txBody>
                  <a:tcPr marL="0" marR="0" marT="4508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hMerge="1">
                  <a:txBody>
                    <a:bodyPr/>
                    <a:lstStyle/>
                    <a:p>
                      <a:endParaRPr/>
                    </a:p>
                  </a:txBody>
                  <a:tcPr marL="0" marR="0" marT="0" marB="0"/>
                </a:tc>
                <a:extLst>
                  <a:ext uri="{0D108BD9-81ED-4DB2-BD59-A6C34878D82A}">
                    <a16:rowId xmlns:a16="http://schemas.microsoft.com/office/drawing/2014/main" val="10000"/>
                  </a:ext>
                </a:extLst>
              </a:tr>
              <a:tr h="502917">
                <a:tc>
                  <a:txBody>
                    <a:bodyPr/>
                    <a:lstStyle/>
                    <a:p>
                      <a:pPr marL="506095" marR="347980" indent="-7620">
                        <a:lnSpc>
                          <a:spcPct val="100000"/>
                        </a:lnSpc>
                        <a:spcBef>
                          <a:spcPts val="280"/>
                        </a:spcBef>
                      </a:pPr>
                      <a:r>
                        <a:rPr sz="1400" spc="-10" dirty="0">
                          <a:solidFill>
                            <a:srgbClr val="FFFFFF"/>
                          </a:solidFill>
                          <a:latin typeface="Trebuchet MS"/>
                          <a:cs typeface="Trebuchet MS"/>
                        </a:rPr>
                        <a:t>INDICADOR PRODUCTO</a:t>
                      </a:r>
                      <a:endParaRPr sz="1400" dirty="0">
                        <a:latin typeface="Trebuchet MS"/>
                        <a:cs typeface="Trebuchet MS"/>
                      </a:endParaRPr>
                    </a:p>
                  </a:txBody>
                  <a:tcPr marL="0" marR="0" marT="35560" marB="0">
                    <a:lnL w="9525">
                      <a:solidFill>
                        <a:srgbClr val="000000"/>
                      </a:solidFill>
                      <a:prstDash val="solid"/>
                    </a:lnL>
                    <a:lnR w="9525">
                      <a:solidFill>
                        <a:srgbClr val="000000"/>
                      </a:solidFill>
                      <a:prstDash val="soli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632C"/>
                    </a:solidFill>
                  </a:tcPr>
                </a:tc>
                <a:tc>
                  <a:txBody>
                    <a:bodyPr/>
                    <a:lstStyle/>
                    <a:p>
                      <a:pPr marL="146685" marR="6985" indent="16510">
                        <a:lnSpc>
                          <a:spcPct val="100000"/>
                        </a:lnSpc>
                        <a:spcBef>
                          <a:spcPts val="280"/>
                        </a:spcBef>
                      </a:pPr>
                      <a:r>
                        <a:rPr sz="1400" spc="90" dirty="0">
                          <a:solidFill>
                            <a:srgbClr val="FFFFFF"/>
                          </a:solidFill>
                          <a:latin typeface="Trebuchet MS"/>
                          <a:cs typeface="Trebuchet MS"/>
                        </a:rPr>
                        <a:t>META</a:t>
                      </a:r>
                      <a:r>
                        <a:rPr sz="1400" spc="170" dirty="0">
                          <a:solidFill>
                            <a:srgbClr val="FFFFFF"/>
                          </a:solidFill>
                          <a:latin typeface="Trebuchet MS"/>
                          <a:cs typeface="Trebuchet MS"/>
                        </a:rPr>
                        <a:t> </a:t>
                      </a:r>
                      <a:r>
                        <a:rPr sz="1400" spc="114" dirty="0">
                          <a:solidFill>
                            <a:srgbClr val="FFFFFF"/>
                          </a:solidFill>
                          <a:latin typeface="Trebuchet MS"/>
                          <a:cs typeface="Trebuchet MS"/>
                        </a:rPr>
                        <a:t>P</a:t>
                      </a:r>
                      <a:r>
                        <a:rPr sz="1400" spc="-254" dirty="0">
                          <a:solidFill>
                            <a:srgbClr val="FFFFFF"/>
                          </a:solidFill>
                          <a:latin typeface="Trebuchet MS"/>
                          <a:cs typeface="Trebuchet MS"/>
                        </a:rPr>
                        <a:t> </a:t>
                      </a:r>
                      <a:r>
                        <a:rPr sz="1400" spc="-50" dirty="0">
                          <a:solidFill>
                            <a:srgbClr val="FFFFFF"/>
                          </a:solidFill>
                          <a:latin typeface="Trebuchet MS"/>
                          <a:cs typeface="Trebuchet MS"/>
                        </a:rPr>
                        <a:t>D </a:t>
                      </a:r>
                      <a:r>
                        <a:rPr sz="1400" spc="-10" dirty="0">
                          <a:solidFill>
                            <a:srgbClr val="FFFFFF"/>
                          </a:solidFill>
                          <a:latin typeface="Trebuchet MS"/>
                          <a:cs typeface="Trebuchet MS"/>
                        </a:rPr>
                        <a:t>2024_2027</a:t>
                      </a:r>
                      <a:endParaRPr sz="1400" dirty="0">
                        <a:latin typeface="Trebuchet MS"/>
                        <a:cs typeface="Trebuchet MS"/>
                      </a:endParaRPr>
                    </a:p>
                  </a:txBody>
                  <a:tcPr marL="0" marR="0" marT="355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marL="404495" marR="121920">
                        <a:lnSpc>
                          <a:spcPct val="100000"/>
                        </a:lnSpc>
                        <a:spcBef>
                          <a:spcPts val="235"/>
                        </a:spcBef>
                      </a:pPr>
                      <a:r>
                        <a:rPr sz="1400" spc="70" dirty="0">
                          <a:solidFill>
                            <a:srgbClr val="FFFFFF"/>
                          </a:solidFill>
                          <a:latin typeface="Trebuchet MS"/>
                          <a:cs typeface="Trebuchet MS"/>
                        </a:rPr>
                        <a:t>META</a:t>
                      </a:r>
                      <a:endParaRPr sz="1400">
                        <a:latin typeface="Trebuchet MS"/>
                        <a:cs typeface="Trebuchet MS"/>
                      </a:endParaRPr>
                    </a:p>
                    <a:p>
                      <a:pPr marL="473075" marR="121920">
                        <a:lnSpc>
                          <a:spcPct val="100000"/>
                        </a:lnSpc>
                        <a:spcBef>
                          <a:spcPts val="445"/>
                        </a:spcBef>
                      </a:pPr>
                      <a:r>
                        <a:rPr sz="1400" spc="35" dirty="0">
                          <a:solidFill>
                            <a:srgbClr val="FFFFFF"/>
                          </a:solidFill>
                          <a:latin typeface="Trebuchet MS"/>
                          <a:cs typeface="Trebuchet MS"/>
                        </a:rPr>
                        <a:t>2024</a:t>
                      </a:r>
                      <a:endParaRPr sz="1400">
                        <a:latin typeface="Trebuchet MS"/>
                        <a:cs typeface="Trebuchet MS"/>
                      </a:endParaRPr>
                    </a:p>
                  </a:txBody>
                  <a:tcPr marL="0" marR="0" marT="298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marR="7620" algn="ctr">
                        <a:lnSpc>
                          <a:spcPct val="100000"/>
                        </a:lnSpc>
                        <a:spcBef>
                          <a:spcPts val="235"/>
                        </a:spcBef>
                      </a:pPr>
                      <a:r>
                        <a:rPr sz="1400" spc="-10" dirty="0">
                          <a:solidFill>
                            <a:srgbClr val="FFFFFF"/>
                          </a:solidFill>
                          <a:latin typeface="Trebuchet MS"/>
                          <a:cs typeface="Trebuchet MS"/>
                        </a:rPr>
                        <a:t>EJECUCIÓN</a:t>
                      </a:r>
                      <a:endParaRPr sz="1400">
                        <a:latin typeface="Trebuchet MS"/>
                        <a:cs typeface="Trebuchet MS"/>
                      </a:endParaRPr>
                    </a:p>
                    <a:p>
                      <a:pPr marR="9525" algn="ctr">
                        <a:lnSpc>
                          <a:spcPct val="100000"/>
                        </a:lnSpc>
                        <a:spcBef>
                          <a:spcPts val="445"/>
                        </a:spcBef>
                      </a:pPr>
                      <a:r>
                        <a:rPr sz="1400" spc="35" dirty="0">
                          <a:solidFill>
                            <a:srgbClr val="FFFFFF"/>
                          </a:solidFill>
                          <a:latin typeface="Trebuchet MS"/>
                          <a:cs typeface="Trebuchet MS"/>
                        </a:rPr>
                        <a:t>2024</a:t>
                      </a:r>
                      <a:endParaRPr sz="1400">
                        <a:latin typeface="Trebuchet MS"/>
                        <a:cs typeface="Trebuchet MS"/>
                      </a:endParaRPr>
                    </a:p>
                  </a:txBody>
                  <a:tcPr marL="0" marR="0" marT="298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marL="122555" marR="85090" algn="ctr">
                        <a:lnSpc>
                          <a:spcPct val="100000"/>
                        </a:lnSpc>
                        <a:spcBef>
                          <a:spcPts val="355"/>
                        </a:spcBef>
                      </a:pPr>
                      <a:r>
                        <a:rPr sz="1400" spc="150" dirty="0">
                          <a:solidFill>
                            <a:srgbClr val="FFFFFF"/>
                          </a:solidFill>
                          <a:latin typeface="Trebuchet MS"/>
                          <a:cs typeface="Trebuchet MS"/>
                        </a:rPr>
                        <a:t>%</a:t>
                      </a:r>
                      <a:endParaRPr sz="1400" dirty="0">
                        <a:latin typeface="Trebuchet MS"/>
                        <a:cs typeface="Trebuchet MS"/>
                      </a:endParaRPr>
                    </a:p>
                    <a:p>
                      <a:pPr marL="121285" marR="85090" algn="ctr">
                        <a:lnSpc>
                          <a:spcPct val="100000"/>
                        </a:lnSpc>
                      </a:pPr>
                      <a:r>
                        <a:rPr sz="1400" spc="-10" dirty="0">
                          <a:solidFill>
                            <a:srgbClr val="FFFFFF"/>
                          </a:solidFill>
                          <a:latin typeface="Trebuchet MS"/>
                          <a:cs typeface="Trebuchet MS"/>
                        </a:rPr>
                        <a:t>CUMPLIMIENTO</a:t>
                      </a:r>
                      <a:endParaRPr sz="1400" dirty="0">
                        <a:latin typeface="Trebuchet MS"/>
                        <a:cs typeface="Trebuchet MS"/>
                      </a:endParaRPr>
                    </a:p>
                  </a:txBody>
                  <a:tcPr marL="0" marR="0" marT="4508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marL="795020">
                        <a:lnSpc>
                          <a:spcPct val="100000"/>
                        </a:lnSpc>
                        <a:spcBef>
                          <a:spcPts val="355"/>
                        </a:spcBef>
                      </a:pPr>
                      <a:r>
                        <a:rPr sz="1400" spc="-10" dirty="0">
                          <a:solidFill>
                            <a:srgbClr val="FFFFFF"/>
                          </a:solidFill>
                          <a:latin typeface="Trebuchet MS"/>
                          <a:cs typeface="Trebuchet MS"/>
                        </a:rPr>
                        <a:t>MUNICIPIO</a:t>
                      </a:r>
                      <a:endParaRPr sz="1400" dirty="0">
                        <a:latin typeface="Trebuchet MS"/>
                        <a:cs typeface="Trebuchet MS"/>
                      </a:endParaRPr>
                    </a:p>
                  </a:txBody>
                  <a:tcPr marL="0" marR="0" marT="4508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marL="950594" marR="21590">
                        <a:lnSpc>
                          <a:spcPct val="100000"/>
                        </a:lnSpc>
                        <a:spcBef>
                          <a:spcPts val="355"/>
                        </a:spcBef>
                      </a:pPr>
                      <a:r>
                        <a:rPr sz="1400" spc="-10" dirty="0">
                          <a:solidFill>
                            <a:srgbClr val="FFFFFF"/>
                          </a:solidFill>
                          <a:latin typeface="Trebuchet MS"/>
                          <a:cs typeface="Trebuchet MS"/>
                        </a:rPr>
                        <a:t>SUBREGIÓN</a:t>
                      </a:r>
                      <a:endParaRPr sz="1400" dirty="0">
                        <a:latin typeface="Trebuchet MS"/>
                        <a:cs typeface="Trebuchet MS"/>
                      </a:endParaRPr>
                    </a:p>
                  </a:txBody>
                  <a:tcPr marL="0" marR="0" marT="4508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extLst>
                  <a:ext uri="{0D108BD9-81ED-4DB2-BD59-A6C34878D82A}">
                    <a16:rowId xmlns:a16="http://schemas.microsoft.com/office/drawing/2014/main" val="10001"/>
                  </a:ext>
                </a:extLst>
              </a:tr>
              <a:tr h="1153607">
                <a:tc>
                  <a:txBody>
                    <a:bodyPr/>
                    <a:lstStyle/>
                    <a:p>
                      <a:pPr marL="231775" marR="349885" indent="-100965" algn="l">
                        <a:lnSpc>
                          <a:spcPct val="110300"/>
                        </a:lnSpc>
                        <a:spcBef>
                          <a:spcPts val="135"/>
                        </a:spcBef>
                      </a:pPr>
                      <a:r>
                        <a:rPr sz="1600" dirty="0">
                          <a:solidFill>
                            <a:schemeClr val="tx1"/>
                          </a:solidFill>
                          <a:latin typeface="Trebuchet MS"/>
                          <a:ea typeface="+mn-ea"/>
                          <a:cs typeface="Trebuchet MS"/>
                        </a:rPr>
                        <a:t>Sistema de información del sector artístico y cultural en operación</a:t>
                      </a:r>
                    </a:p>
                  </a:txBody>
                  <a:tcPr marL="0" marR="0" marT="69215" marB="0">
                    <a:lnL w="9525">
                      <a:solidFill>
                        <a:srgbClr val="000000"/>
                      </a:solidFill>
                      <a:prstDash val="solid"/>
                    </a:lnL>
                    <a:lnR w="9525">
                      <a:solidFill>
                        <a:srgbClr val="000000"/>
                      </a:solidFill>
                      <a:prstDash val="soli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R="930910" indent="52705" algn="ctr">
                        <a:lnSpc>
                          <a:spcPts val="1839"/>
                        </a:lnSpc>
                        <a:spcBef>
                          <a:spcPts val="545"/>
                        </a:spcBef>
                      </a:pPr>
                      <a:endParaRPr sz="1400" dirty="0">
                        <a:latin typeface="Arial"/>
                        <a:cs typeface="Arial"/>
                      </a:endParaRPr>
                    </a:p>
                    <a:p>
                      <a:pPr marL="114935" algn="ctr">
                        <a:lnSpc>
                          <a:spcPct val="100000"/>
                        </a:lnSpc>
                        <a:spcBef>
                          <a:spcPts val="765"/>
                        </a:spcBef>
                      </a:pPr>
                      <a:r>
                        <a:rPr sz="1400" spc="5" dirty="0">
                          <a:latin typeface="Trebuchet MS"/>
                          <a:cs typeface="Trebuchet MS"/>
                        </a:rPr>
                        <a:t>1</a:t>
                      </a:r>
                      <a:endParaRPr sz="1400" dirty="0">
                        <a:latin typeface="Trebuchet MS"/>
                        <a:cs typeface="Trebuchet MS"/>
                      </a:endParaRPr>
                    </a:p>
                  </a:txBody>
                  <a:tcPr marL="0" marR="0" marT="69215" marB="0">
                    <a:lnL w="9525">
                      <a:solidFill>
                        <a:srgbClr val="000000"/>
                      </a:solidFill>
                      <a:prstDash val="solid"/>
                    </a:lnL>
                    <a:lnR w="9525">
                      <a:solidFill>
                        <a:srgbClr val="000000"/>
                      </a:solidFill>
                      <a:prstDash val="solid"/>
                    </a:lnR>
                    <a:lnT w="9525">
                      <a:solidFill>
                        <a:srgbClr val="000000"/>
                      </a:solidFill>
                      <a:prstDash val="solid"/>
                    </a:lnT>
                    <a:lnB w="9525" cap="flat" cmpd="sng" algn="ctr">
                      <a:solidFill>
                        <a:srgbClr val="000000"/>
                      </a:solidFill>
                      <a:prstDash val="solid"/>
                      <a:round/>
                      <a:headEnd type="none" w="med" len="med"/>
                      <a:tailEnd type="none" w="med" len="med"/>
                    </a:lnB>
                  </a:tcPr>
                </a:tc>
                <a:tc>
                  <a:txBody>
                    <a:bodyPr/>
                    <a:lstStyle/>
                    <a:p>
                      <a:pPr marR="121920">
                        <a:lnSpc>
                          <a:spcPct val="100000"/>
                        </a:lnSpc>
                        <a:spcBef>
                          <a:spcPts val="650"/>
                        </a:spcBef>
                      </a:pPr>
                      <a:endParaRPr sz="1400" dirty="0">
                        <a:latin typeface="Times New Roman"/>
                        <a:cs typeface="Times New Roman"/>
                      </a:endParaRPr>
                    </a:p>
                    <a:p>
                      <a:pPr marL="114935" marR="121920" algn="ctr">
                        <a:lnSpc>
                          <a:spcPct val="100000"/>
                        </a:lnSpc>
                      </a:pPr>
                      <a:endParaRPr lang="es-ES" sz="1400" spc="5" dirty="0">
                        <a:latin typeface="Trebuchet MS"/>
                        <a:cs typeface="Trebuchet MS"/>
                      </a:endParaRPr>
                    </a:p>
                    <a:p>
                      <a:pPr marL="114935" marR="121920" algn="ctr">
                        <a:lnSpc>
                          <a:spcPct val="100000"/>
                        </a:lnSpc>
                      </a:pPr>
                      <a:r>
                        <a:rPr sz="1400" spc="5" dirty="0">
                          <a:latin typeface="Trebuchet MS"/>
                          <a:cs typeface="Trebuchet MS"/>
                        </a:rPr>
                        <a:t>1</a:t>
                      </a:r>
                      <a:endParaRPr sz="1400" dirty="0">
                        <a:latin typeface="Trebuchet MS"/>
                        <a:cs typeface="Trebuchet MS"/>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cap="flat" cmpd="sng" algn="ctr">
                      <a:solidFill>
                        <a:srgbClr val="000000"/>
                      </a:solidFill>
                      <a:prstDash val="solid"/>
                      <a:round/>
                      <a:headEnd type="none" w="med" len="med"/>
                      <a:tailEnd type="none" w="med" len="med"/>
                    </a:lnB>
                  </a:tcPr>
                </a:tc>
                <a:tc>
                  <a:txBody>
                    <a:bodyPr/>
                    <a:lstStyle/>
                    <a:p>
                      <a:pPr>
                        <a:lnSpc>
                          <a:spcPct val="100000"/>
                        </a:lnSpc>
                        <a:spcBef>
                          <a:spcPts val="650"/>
                        </a:spcBef>
                      </a:pPr>
                      <a:endParaRPr sz="1400" dirty="0">
                        <a:latin typeface="Times New Roman"/>
                        <a:cs typeface="Times New Roman"/>
                      </a:endParaRPr>
                    </a:p>
                    <a:p>
                      <a:pPr marL="115570" algn="ctr">
                        <a:lnSpc>
                          <a:spcPct val="100000"/>
                        </a:lnSpc>
                      </a:pPr>
                      <a:endParaRPr lang="es-ES" sz="1400" spc="5" dirty="0">
                        <a:latin typeface="Trebuchet MS"/>
                        <a:cs typeface="Trebuchet MS"/>
                      </a:endParaRPr>
                    </a:p>
                    <a:p>
                      <a:pPr marL="115570" algn="ctr">
                        <a:lnSpc>
                          <a:spcPct val="100000"/>
                        </a:lnSpc>
                      </a:pPr>
                      <a:r>
                        <a:rPr sz="1400" spc="5" dirty="0">
                          <a:latin typeface="Trebuchet MS"/>
                          <a:cs typeface="Trebuchet MS"/>
                        </a:rPr>
                        <a:t>1</a:t>
                      </a:r>
                      <a:endParaRPr sz="1400" dirty="0">
                        <a:latin typeface="Trebuchet MS"/>
                        <a:cs typeface="Trebuchet MS"/>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cap="flat" cmpd="sng" algn="ctr">
                      <a:solidFill>
                        <a:srgbClr val="000000"/>
                      </a:solidFill>
                      <a:prstDash val="solid"/>
                      <a:round/>
                      <a:headEnd type="none" w="med" len="med"/>
                      <a:tailEnd type="none" w="med" len="med"/>
                    </a:lnB>
                  </a:tcPr>
                </a:tc>
                <a:tc>
                  <a:txBody>
                    <a:bodyPr/>
                    <a:lstStyle/>
                    <a:p>
                      <a:pPr marR="85090">
                        <a:lnSpc>
                          <a:spcPts val="1745"/>
                        </a:lnSpc>
                      </a:pPr>
                      <a:endParaRPr sz="1400" dirty="0">
                        <a:latin typeface="Arial"/>
                        <a:cs typeface="Arial"/>
                      </a:endParaRPr>
                    </a:p>
                    <a:p>
                      <a:pPr marR="85090">
                        <a:lnSpc>
                          <a:spcPct val="100000"/>
                        </a:lnSpc>
                        <a:spcBef>
                          <a:spcPts val="645"/>
                        </a:spcBef>
                      </a:pPr>
                      <a:endParaRPr lang="es-ES" sz="1400" dirty="0">
                        <a:latin typeface="Times New Roman"/>
                        <a:cs typeface="Times New Roman"/>
                      </a:endParaRPr>
                    </a:p>
                    <a:p>
                      <a:pPr marL="649605" marR="85090">
                        <a:lnSpc>
                          <a:spcPct val="100000"/>
                        </a:lnSpc>
                      </a:pPr>
                      <a:r>
                        <a:rPr sz="1400" spc="75" dirty="0">
                          <a:latin typeface="Trebuchet MS"/>
                          <a:cs typeface="Trebuchet MS"/>
                        </a:rPr>
                        <a:t>100%</a:t>
                      </a:r>
                      <a:endParaRPr sz="1400" dirty="0">
                        <a:latin typeface="Trebuchet MS"/>
                        <a:cs typeface="Trebuchet MS"/>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cap="flat" cmpd="sng" algn="ctr">
                      <a:solidFill>
                        <a:srgbClr val="000000"/>
                      </a:solidFill>
                      <a:prstDash val="solid"/>
                      <a:round/>
                      <a:headEnd type="none" w="med" len="med"/>
                      <a:tailEnd type="none" w="med" len="med"/>
                    </a:lnB>
                  </a:tcPr>
                </a:tc>
                <a:tc>
                  <a:txBody>
                    <a:bodyPr/>
                    <a:lstStyle/>
                    <a:p>
                      <a:pPr marL="86995">
                        <a:lnSpc>
                          <a:spcPts val="935"/>
                        </a:lnSpc>
                      </a:pPr>
                      <a:endParaRPr sz="1400" dirty="0">
                        <a:latin typeface="Arial"/>
                        <a:cs typeface="Arial"/>
                      </a:endParaRPr>
                    </a:p>
                    <a:p>
                      <a:pPr>
                        <a:lnSpc>
                          <a:spcPct val="100000"/>
                        </a:lnSpc>
                      </a:pPr>
                      <a:endParaRPr sz="1400" dirty="0">
                        <a:latin typeface="Times New Roman"/>
                        <a:cs typeface="Times New Roman"/>
                      </a:endParaRPr>
                    </a:p>
                    <a:p>
                      <a:pPr>
                        <a:lnSpc>
                          <a:spcPct val="100000"/>
                        </a:lnSpc>
                        <a:spcBef>
                          <a:spcPts val="10"/>
                        </a:spcBef>
                      </a:pPr>
                      <a:endParaRPr sz="1400" dirty="0">
                        <a:latin typeface="Times New Roman"/>
                        <a:cs typeface="Times New Roman"/>
                      </a:endParaRPr>
                    </a:p>
                    <a:p>
                      <a:pPr marL="391160" marR="382905" indent="-37465" algn="ctr">
                        <a:lnSpc>
                          <a:spcPct val="118100"/>
                        </a:lnSpc>
                      </a:pPr>
                      <a:r>
                        <a:rPr sz="1400" spc="60" dirty="0">
                          <a:latin typeface="Trebuchet MS"/>
                          <a:cs typeface="Trebuchet MS"/>
                        </a:rPr>
                        <a:t>124</a:t>
                      </a:r>
                      <a:r>
                        <a:rPr sz="1400" spc="-40" dirty="0">
                          <a:latin typeface="Trebuchet MS"/>
                          <a:cs typeface="Trebuchet MS"/>
                        </a:rPr>
                        <a:t> </a:t>
                      </a:r>
                      <a:r>
                        <a:rPr sz="1400" dirty="0">
                          <a:latin typeface="Trebuchet MS"/>
                          <a:cs typeface="Trebuchet MS"/>
                        </a:rPr>
                        <a:t>municipios</a:t>
                      </a:r>
                      <a:r>
                        <a:rPr sz="1400" spc="5" dirty="0">
                          <a:latin typeface="Trebuchet MS"/>
                          <a:cs typeface="Trebuchet MS"/>
                        </a:rPr>
                        <a:t> </a:t>
                      </a:r>
                      <a:r>
                        <a:rPr sz="1400" spc="-25" dirty="0">
                          <a:latin typeface="Trebuchet MS"/>
                          <a:cs typeface="Trebuchet MS"/>
                        </a:rPr>
                        <a:t>de </a:t>
                      </a:r>
                      <a:r>
                        <a:rPr sz="1400" spc="-10" dirty="0">
                          <a:latin typeface="Trebuchet MS"/>
                          <a:cs typeface="Trebuchet MS"/>
                        </a:rPr>
                        <a:t>Antioquia</a:t>
                      </a:r>
                      <a:r>
                        <a:rPr sz="1400" spc="500" dirty="0">
                          <a:latin typeface="Trebuchet MS"/>
                          <a:cs typeface="Trebuchet MS"/>
                        </a:rPr>
                        <a:t> </a:t>
                      </a:r>
                      <a:endParaRPr lang="es-ES" sz="1400" spc="500" dirty="0">
                        <a:latin typeface="Trebuchet MS"/>
                        <a:cs typeface="Trebuchet MS"/>
                      </a:endParaRPr>
                    </a:p>
                    <a:p>
                      <a:pPr marL="391160" marR="382905" indent="-37465" algn="ctr">
                        <a:lnSpc>
                          <a:spcPct val="118100"/>
                        </a:lnSpc>
                      </a:pPr>
                      <a:r>
                        <a:rPr sz="1400" spc="-10" dirty="0">
                          <a:latin typeface="Trebuchet MS"/>
                          <a:cs typeface="Trebuchet MS"/>
                        </a:rPr>
                        <a:t>(Excepto</a:t>
                      </a:r>
                      <a:r>
                        <a:rPr sz="1400" spc="-90" dirty="0">
                          <a:latin typeface="Trebuchet MS"/>
                          <a:cs typeface="Trebuchet MS"/>
                        </a:rPr>
                        <a:t> </a:t>
                      </a:r>
                      <a:r>
                        <a:rPr sz="1400" spc="-10" dirty="0">
                          <a:latin typeface="Trebuchet MS"/>
                          <a:cs typeface="Trebuchet MS"/>
                        </a:rPr>
                        <a:t>Medellín)</a:t>
                      </a:r>
                      <a:endParaRPr sz="1400" dirty="0">
                        <a:latin typeface="Trebuchet MS"/>
                        <a:cs typeface="Trebuchet MS"/>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cap="flat" cmpd="sng" algn="ctr">
                      <a:solidFill>
                        <a:srgbClr val="000000"/>
                      </a:solidFill>
                      <a:prstDash val="solid"/>
                      <a:round/>
                      <a:headEnd type="none" w="med" len="med"/>
                      <a:tailEnd type="none" w="med" len="med"/>
                    </a:lnB>
                  </a:tcPr>
                </a:tc>
                <a:tc>
                  <a:txBody>
                    <a:bodyPr/>
                    <a:lstStyle/>
                    <a:p>
                      <a:pPr marR="21590">
                        <a:lnSpc>
                          <a:spcPct val="100000"/>
                        </a:lnSpc>
                        <a:spcBef>
                          <a:spcPts val="400"/>
                        </a:spcBef>
                      </a:pPr>
                      <a:endParaRPr sz="1400" dirty="0">
                        <a:latin typeface="Times New Roman"/>
                        <a:cs typeface="Times New Roman"/>
                      </a:endParaRPr>
                    </a:p>
                    <a:p>
                      <a:pPr marL="354965" marR="671830" indent="116839">
                        <a:lnSpc>
                          <a:spcPct val="112500"/>
                        </a:lnSpc>
                      </a:pPr>
                      <a:endParaRPr lang="es-ES" sz="1400" dirty="0">
                        <a:latin typeface="Trebuchet MS"/>
                        <a:cs typeface="Trebuchet MS"/>
                      </a:endParaRPr>
                    </a:p>
                    <a:p>
                      <a:pPr marL="354965" marR="671830" indent="116839">
                        <a:lnSpc>
                          <a:spcPct val="112500"/>
                        </a:lnSpc>
                      </a:pPr>
                      <a:r>
                        <a:rPr sz="1400" dirty="0" err="1">
                          <a:latin typeface="Trebuchet MS"/>
                          <a:cs typeface="Trebuchet MS"/>
                        </a:rPr>
                        <a:t>Nueve</a:t>
                      </a:r>
                      <a:r>
                        <a:rPr sz="1400" spc="-45" dirty="0">
                          <a:latin typeface="Trebuchet MS"/>
                          <a:cs typeface="Trebuchet MS"/>
                        </a:rPr>
                        <a:t> </a:t>
                      </a:r>
                      <a:r>
                        <a:rPr sz="1400" spc="-25" dirty="0">
                          <a:latin typeface="Trebuchet MS"/>
                          <a:cs typeface="Trebuchet MS"/>
                        </a:rPr>
                        <a:t>(9) </a:t>
                      </a:r>
                      <a:r>
                        <a:rPr sz="1400" spc="-10" dirty="0">
                          <a:latin typeface="Trebuchet MS"/>
                          <a:cs typeface="Trebuchet MS"/>
                        </a:rPr>
                        <a:t>subregiones</a:t>
                      </a:r>
                      <a:endParaRPr sz="1400" dirty="0">
                        <a:latin typeface="Trebuchet MS"/>
                        <a:cs typeface="Trebuchet MS"/>
                      </a:endParaRPr>
                    </a:p>
                  </a:txBody>
                  <a:tcPr marL="0" marR="0" marT="72390" marB="0">
                    <a:lnL w="9525">
                      <a:solidFill>
                        <a:srgbClr val="000000"/>
                      </a:solidFill>
                      <a:prstDash val="solid"/>
                    </a:lnL>
                    <a:lnR w="9525">
                      <a:solidFill>
                        <a:srgbClr val="000000"/>
                      </a:solidFill>
                      <a:prstDash val="solid"/>
                    </a:lnR>
                    <a:lnT w="9525">
                      <a:solidFill>
                        <a:srgbClr val="000000"/>
                      </a:solidFill>
                      <a:prstDash val="soli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85191">
                <a:tc>
                  <a:txBody>
                    <a:bodyPr/>
                    <a:lstStyle/>
                    <a:p>
                      <a:pPr marL="231775" indent="-100965" algn="l">
                        <a:lnSpc>
                          <a:spcPct val="110300"/>
                        </a:lnSpc>
                        <a:spcBef>
                          <a:spcPts val="135"/>
                        </a:spcBef>
                      </a:pPr>
                      <a:endParaRPr lang="es-ES" sz="1600" dirty="0">
                        <a:latin typeface="Trebuchet MS"/>
                        <a:cs typeface="Trebuchet MS"/>
                      </a:endParaRPr>
                    </a:p>
                    <a:p>
                      <a:pPr marL="231775" indent="-100965" algn="l">
                        <a:lnSpc>
                          <a:spcPct val="110300"/>
                        </a:lnSpc>
                        <a:spcBef>
                          <a:spcPts val="135"/>
                        </a:spcBef>
                      </a:pPr>
                      <a:r>
                        <a:rPr lang="es-ES" sz="1600" dirty="0">
                          <a:latin typeface="Trebuchet MS"/>
                          <a:cs typeface="Trebuchet MS"/>
                        </a:rPr>
                        <a:t>Infraestructura cultural</a:t>
                      </a:r>
                      <a:endParaRPr sz="1600" dirty="0">
                        <a:latin typeface="Trebuchet MS"/>
                        <a:cs typeface="Trebuchet MS"/>
                      </a:endParaRPr>
                    </a:p>
                  </a:txBody>
                  <a:tcPr marL="0" marR="0" marT="17145" marB="0">
                    <a:lnL w="9525">
                      <a:solidFill>
                        <a:srgbClr val="000000"/>
                      </a:solidFill>
                      <a:prstDash val="soli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ct val="100000"/>
                        </a:lnSpc>
                        <a:spcBef>
                          <a:spcPts val="359"/>
                        </a:spcBef>
                      </a:pPr>
                      <a:endParaRPr lang="es-ES" sz="1400" dirty="0">
                        <a:latin typeface="Trebuchet MS"/>
                        <a:cs typeface="Trebuchet MS"/>
                      </a:endParaRPr>
                    </a:p>
                    <a:p>
                      <a:pPr algn="ctr">
                        <a:lnSpc>
                          <a:spcPct val="100000"/>
                        </a:lnSpc>
                        <a:spcBef>
                          <a:spcPts val="359"/>
                        </a:spcBef>
                      </a:pPr>
                      <a:endParaRPr lang="es-CO" sz="1400" dirty="0">
                        <a:latin typeface="Trebuchet MS"/>
                        <a:cs typeface="Trebuchet MS"/>
                      </a:endParaRPr>
                    </a:p>
                    <a:p>
                      <a:pPr algn="ctr">
                        <a:lnSpc>
                          <a:spcPct val="100000"/>
                        </a:lnSpc>
                        <a:spcBef>
                          <a:spcPts val="359"/>
                        </a:spcBef>
                      </a:pPr>
                      <a:r>
                        <a:rPr lang="es-CO" sz="1400" dirty="0">
                          <a:latin typeface="Trebuchet MS"/>
                          <a:cs typeface="Trebuchet MS"/>
                        </a:rPr>
                        <a:t>55</a:t>
                      </a:r>
                      <a:endParaRPr sz="1400" dirty="0">
                        <a:latin typeface="Trebuchet MS"/>
                        <a:cs typeface="Trebuchet MS"/>
                      </a:endParaRPr>
                    </a:p>
                  </a:txBody>
                  <a:tcPr marL="0" marR="0" marT="45719"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a:solidFill>
                        <a:srgbClr val="000000"/>
                      </a:solidFill>
                      <a:prstDash val="solid"/>
                    </a:lnT>
                    <a:lnB w="9525" cap="flat" cmpd="sng" algn="ctr">
                      <a:solidFill>
                        <a:srgbClr val="000000"/>
                      </a:solidFill>
                      <a:prstDash val="solid"/>
                      <a:round/>
                      <a:headEnd type="none" w="med" len="med"/>
                      <a:tailEnd type="none" w="med" len="med"/>
                    </a:lnB>
                  </a:tcPr>
                </a:tc>
                <a:tc>
                  <a:txBody>
                    <a:bodyPr/>
                    <a:lstStyle/>
                    <a:p>
                      <a:pPr marL="113664" algn="ctr">
                        <a:lnSpc>
                          <a:spcPct val="100000"/>
                        </a:lnSpc>
                        <a:spcBef>
                          <a:spcPts val="359"/>
                        </a:spcBef>
                      </a:pPr>
                      <a:endParaRPr lang="es-ES" sz="1400" spc="30" dirty="0">
                        <a:latin typeface="Trebuchet MS"/>
                        <a:cs typeface="Trebuchet MS"/>
                      </a:endParaRPr>
                    </a:p>
                    <a:p>
                      <a:pPr marL="113664" algn="ctr">
                        <a:lnSpc>
                          <a:spcPct val="100000"/>
                        </a:lnSpc>
                        <a:spcBef>
                          <a:spcPts val="359"/>
                        </a:spcBef>
                      </a:pPr>
                      <a:endParaRPr lang="es-CO" sz="1400" spc="30" dirty="0">
                        <a:latin typeface="Trebuchet MS"/>
                        <a:cs typeface="Trebuchet MS"/>
                      </a:endParaRPr>
                    </a:p>
                    <a:p>
                      <a:pPr marL="113664" algn="ctr">
                        <a:lnSpc>
                          <a:spcPct val="100000"/>
                        </a:lnSpc>
                        <a:spcBef>
                          <a:spcPts val="359"/>
                        </a:spcBef>
                      </a:pPr>
                      <a:r>
                        <a:rPr sz="1400" spc="30" dirty="0">
                          <a:latin typeface="Trebuchet MS"/>
                          <a:cs typeface="Trebuchet MS"/>
                        </a:rPr>
                        <a:t>11</a:t>
                      </a:r>
                      <a:endParaRPr sz="1400" dirty="0">
                        <a:latin typeface="Trebuchet MS"/>
                        <a:cs typeface="Trebuchet MS"/>
                      </a:endParaRPr>
                    </a:p>
                  </a:txBody>
                  <a:tcPr marL="0" marR="0" marT="45719"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a:solidFill>
                        <a:srgbClr val="000000"/>
                      </a:solidFill>
                      <a:prstDash val="solid"/>
                    </a:lnT>
                    <a:lnB w="9525" cap="flat" cmpd="sng" algn="ctr">
                      <a:solidFill>
                        <a:srgbClr val="000000"/>
                      </a:solidFill>
                      <a:prstDash val="solid"/>
                      <a:round/>
                      <a:headEnd type="none" w="med" len="med"/>
                      <a:tailEnd type="none" w="med" len="med"/>
                    </a:lnB>
                  </a:tcPr>
                </a:tc>
                <a:tc>
                  <a:txBody>
                    <a:bodyPr/>
                    <a:lstStyle/>
                    <a:p>
                      <a:pPr marL="115570" algn="ctr">
                        <a:lnSpc>
                          <a:spcPct val="100000"/>
                        </a:lnSpc>
                        <a:spcBef>
                          <a:spcPts val="359"/>
                        </a:spcBef>
                      </a:pPr>
                      <a:endParaRPr lang="es-ES" sz="1400" spc="5" dirty="0">
                        <a:latin typeface="Trebuchet MS"/>
                        <a:cs typeface="Trebuchet MS"/>
                      </a:endParaRPr>
                    </a:p>
                    <a:p>
                      <a:pPr marL="115570" algn="ctr">
                        <a:lnSpc>
                          <a:spcPct val="100000"/>
                        </a:lnSpc>
                        <a:spcBef>
                          <a:spcPts val="359"/>
                        </a:spcBef>
                      </a:pPr>
                      <a:r>
                        <a:rPr lang="es-ES" sz="1400" spc="5" dirty="0">
                          <a:latin typeface="Trebuchet MS"/>
                          <a:cs typeface="Trebuchet MS"/>
                        </a:rPr>
                        <a:t>11</a:t>
                      </a:r>
                    </a:p>
                    <a:p>
                      <a:pPr marL="115570" algn="ctr">
                        <a:lnSpc>
                          <a:spcPct val="100000"/>
                        </a:lnSpc>
                        <a:spcBef>
                          <a:spcPts val="359"/>
                        </a:spcBef>
                      </a:pPr>
                      <a:r>
                        <a:rPr lang="es-ES" sz="1400" spc="5" dirty="0">
                          <a:latin typeface="Trebuchet MS"/>
                          <a:cs typeface="Trebuchet MS"/>
                        </a:rPr>
                        <a:t>* Proyección 31 de diciembre 2024</a:t>
                      </a:r>
                      <a:endParaRPr sz="1400" dirty="0">
                        <a:latin typeface="Trebuchet MS"/>
                        <a:cs typeface="Trebuchet MS"/>
                      </a:endParaRPr>
                    </a:p>
                  </a:txBody>
                  <a:tcPr marL="0" marR="0" marT="45719"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a:solidFill>
                        <a:srgbClr val="000000"/>
                      </a:solidFill>
                      <a:prstDash val="solid"/>
                    </a:lnT>
                    <a:lnB w="9525" cap="flat" cmpd="sng" algn="ctr">
                      <a:solidFill>
                        <a:srgbClr val="000000"/>
                      </a:solidFill>
                      <a:prstDash val="solid"/>
                      <a:round/>
                      <a:headEnd type="none" w="med" len="med"/>
                      <a:tailEnd type="none" w="med" len="med"/>
                    </a:lnB>
                  </a:tcPr>
                </a:tc>
                <a:tc>
                  <a:txBody>
                    <a:bodyPr/>
                    <a:lstStyle/>
                    <a:p>
                      <a:pPr marL="116205" algn="ctr">
                        <a:lnSpc>
                          <a:spcPct val="100000"/>
                        </a:lnSpc>
                        <a:spcBef>
                          <a:spcPts val="359"/>
                        </a:spcBef>
                      </a:pPr>
                      <a:endParaRPr lang="es-ES" sz="1400" spc="80" dirty="0">
                        <a:latin typeface="Trebuchet MS"/>
                        <a:cs typeface="Trebuchet MS"/>
                      </a:endParaRPr>
                    </a:p>
                    <a:p>
                      <a:pPr marL="116205" algn="ctr">
                        <a:lnSpc>
                          <a:spcPct val="100000"/>
                        </a:lnSpc>
                        <a:spcBef>
                          <a:spcPts val="359"/>
                        </a:spcBef>
                      </a:pPr>
                      <a:endParaRPr lang="es-CO" sz="1400" spc="80" dirty="0">
                        <a:latin typeface="Trebuchet MS"/>
                        <a:cs typeface="Trebuchet MS"/>
                      </a:endParaRPr>
                    </a:p>
                    <a:p>
                      <a:pPr marL="116205" algn="ctr">
                        <a:lnSpc>
                          <a:spcPct val="100000"/>
                        </a:lnSpc>
                        <a:spcBef>
                          <a:spcPts val="359"/>
                        </a:spcBef>
                      </a:pPr>
                      <a:r>
                        <a:rPr lang="es-ES" sz="1400" spc="80" dirty="0">
                          <a:latin typeface="Trebuchet MS"/>
                          <a:cs typeface="Trebuchet MS"/>
                        </a:rPr>
                        <a:t>100</a:t>
                      </a:r>
                      <a:r>
                        <a:rPr sz="1400" spc="80" dirty="0">
                          <a:latin typeface="Trebuchet MS"/>
                          <a:cs typeface="Trebuchet MS"/>
                        </a:rPr>
                        <a:t>%</a:t>
                      </a:r>
                      <a:endParaRPr sz="1400" dirty="0">
                        <a:latin typeface="Trebuchet MS"/>
                        <a:cs typeface="Trebuchet MS"/>
                      </a:endParaRPr>
                    </a:p>
                  </a:txBody>
                  <a:tcPr marL="0" marR="0" marT="45719"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a:solidFill>
                        <a:srgbClr val="000000"/>
                      </a:solidFill>
                      <a:prstDash val="solid"/>
                    </a:lnT>
                    <a:lnB w="9525" cap="flat" cmpd="sng" algn="ctr">
                      <a:solidFill>
                        <a:srgbClr val="000000"/>
                      </a:solidFill>
                      <a:prstDash val="solid"/>
                      <a:round/>
                      <a:headEnd type="none" w="med" len="med"/>
                      <a:tailEnd type="none" w="med" len="med"/>
                    </a:lnB>
                  </a:tcPr>
                </a:tc>
                <a:tc>
                  <a:txBody>
                    <a:bodyPr/>
                    <a:lstStyle/>
                    <a:p>
                      <a:pPr marL="258445" marR="287655" lvl="0" indent="-635" algn="ctr" defTabSz="914400" eaLnBrk="1" fontAlgn="auto" latinLnBrk="0" hangingPunct="1">
                        <a:lnSpc>
                          <a:spcPts val="2160"/>
                        </a:lnSpc>
                        <a:spcBef>
                          <a:spcPts val="105"/>
                        </a:spcBef>
                        <a:spcAft>
                          <a:spcPts val="0"/>
                        </a:spcAft>
                        <a:buClrTx/>
                        <a:buSzTx/>
                        <a:buFontTx/>
                        <a:buNone/>
                        <a:tabLst/>
                        <a:defRPr/>
                      </a:pPr>
                      <a:r>
                        <a:rPr kumimoji="0" lang="es-CO" sz="1400" b="0" i="0" u="none" strike="noStrike" kern="0" cap="none" spc="0" normalizeH="0" baseline="0" noProof="0" dirty="0">
                          <a:ln>
                            <a:noFill/>
                          </a:ln>
                          <a:solidFill>
                            <a:prstClr val="black"/>
                          </a:solidFill>
                          <a:effectLst/>
                          <a:uLnTx/>
                          <a:uFillTx/>
                          <a:latin typeface="Trebuchet MS"/>
                          <a:ea typeface="+mn-ea"/>
                          <a:cs typeface="Trebuchet MS"/>
                        </a:rPr>
                        <a:t>Sonsón,</a:t>
                      </a:r>
                      <a:r>
                        <a:rPr kumimoji="0" lang="es-CO" sz="1400" b="0" i="0" u="none" strike="noStrike" kern="0" cap="none" spc="75" normalizeH="0" baseline="0" noProof="0" dirty="0">
                          <a:ln>
                            <a:noFill/>
                          </a:ln>
                          <a:solidFill>
                            <a:prstClr val="black"/>
                          </a:solidFill>
                          <a:effectLst/>
                          <a:uLnTx/>
                          <a:uFillTx/>
                          <a:latin typeface="Trebuchet MS"/>
                          <a:ea typeface="+mn-ea"/>
                          <a:cs typeface="Trebuchet MS"/>
                        </a:rPr>
                        <a:t> </a:t>
                      </a:r>
                      <a:r>
                        <a:rPr kumimoji="0" lang="es-CO" sz="1400" b="0" i="0" u="none" strike="noStrike" kern="0" cap="none" spc="-10" normalizeH="0" baseline="0" noProof="0" dirty="0">
                          <a:ln>
                            <a:noFill/>
                          </a:ln>
                          <a:solidFill>
                            <a:prstClr val="black"/>
                          </a:solidFill>
                          <a:effectLst/>
                          <a:uLnTx/>
                          <a:uFillTx/>
                          <a:latin typeface="Trebuchet MS"/>
                          <a:ea typeface="+mn-ea"/>
                          <a:cs typeface="Trebuchet MS"/>
                        </a:rPr>
                        <a:t>Medellín </a:t>
                      </a:r>
                      <a:r>
                        <a:rPr kumimoji="0" lang="es-CO" sz="1400" b="0" i="0" u="none" strike="noStrike" kern="0" cap="none" spc="0" normalizeH="0" baseline="0" noProof="0" dirty="0">
                          <a:ln>
                            <a:noFill/>
                          </a:ln>
                          <a:solidFill>
                            <a:prstClr val="black"/>
                          </a:solidFill>
                          <a:effectLst/>
                          <a:uLnTx/>
                          <a:uFillTx/>
                          <a:latin typeface="Trebuchet MS"/>
                          <a:ea typeface="+mn-ea"/>
                          <a:cs typeface="Trebuchet MS"/>
                        </a:rPr>
                        <a:t>(Palacio</a:t>
                      </a:r>
                      <a:r>
                        <a:rPr kumimoji="0" lang="es-CO" sz="1400" b="0" i="0" u="none" strike="noStrike" kern="0" cap="none" spc="-60" normalizeH="0" baseline="0" noProof="0" dirty="0">
                          <a:ln>
                            <a:noFill/>
                          </a:ln>
                          <a:solidFill>
                            <a:prstClr val="black"/>
                          </a:solidFill>
                          <a:effectLst/>
                          <a:uLnTx/>
                          <a:uFillTx/>
                          <a:latin typeface="Trebuchet MS"/>
                          <a:ea typeface="+mn-ea"/>
                          <a:cs typeface="Trebuchet MS"/>
                        </a:rPr>
                        <a:t> </a:t>
                      </a:r>
                      <a:r>
                        <a:rPr kumimoji="0" lang="es-CO" sz="1400" b="0" i="0" u="none" strike="noStrike" kern="0" cap="none" spc="0" normalizeH="0" baseline="0" noProof="0" dirty="0">
                          <a:ln>
                            <a:noFill/>
                          </a:ln>
                          <a:solidFill>
                            <a:prstClr val="black"/>
                          </a:solidFill>
                          <a:effectLst/>
                          <a:uLnTx/>
                          <a:uFillTx/>
                          <a:latin typeface="Trebuchet MS"/>
                          <a:ea typeface="+mn-ea"/>
                          <a:cs typeface="Trebuchet MS"/>
                        </a:rPr>
                        <a:t>de</a:t>
                      </a:r>
                      <a:r>
                        <a:rPr kumimoji="0" lang="es-CO" sz="1400" b="0" i="0" u="none" strike="noStrike" kern="0" cap="none" spc="-95" normalizeH="0" baseline="0" noProof="0" dirty="0">
                          <a:ln>
                            <a:noFill/>
                          </a:ln>
                          <a:solidFill>
                            <a:prstClr val="black"/>
                          </a:solidFill>
                          <a:effectLst/>
                          <a:uLnTx/>
                          <a:uFillTx/>
                          <a:latin typeface="Trebuchet MS"/>
                          <a:ea typeface="+mn-ea"/>
                          <a:cs typeface="Trebuchet MS"/>
                        </a:rPr>
                        <a:t> </a:t>
                      </a:r>
                      <a:r>
                        <a:rPr kumimoji="0" lang="es-CO" sz="1400" b="0" i="0" u="none" strike="noStrike" kern="0" cap="none" spc="-30" normalizeH="0" baseline="0" noProof="0" dirty="0">
                          <a:ln>
                            <a:noFill/>
                          </a:ln>
                          <a:solidFill>
                            <a:prstClr val="black"/>
                          </a:solidFill>
                          <a:effectLst/>
                          <a:uLnTx/>
                          <a:uFillTx/>
                          <a:latin typeface="Trebuchet MS"/>
                          <a:ea typeface="+mn-ea"/>
                          <a:cs typeface="Trebuchet MS"/>
                        </a:rPr>
                        <a:t>la</a:t>
                      </a:r>
                      <a:r>
                        <a:rPr kumimoji="0" lang="es-CO" sz="1400" b="0" i="0" u="none" strike="noStrike" kern="0" cap="none" spc="-95" normalizeH="0" baseline="0" noProof="0" dirty="0">
                          <a:ln>
                            <a:noFill/>
                          </a:ln>
                          <a:solidFill>
                            <a:prstClr val="black"/>
                          </a:solidFill>
                          <a:effectLst/>
                          <a:uLnTx/>
                          <a:uFillTx/>
                          <a:latin typeface="Trebuchet MS"/>
                          <a:ea typeface="+mn-ea"/>
                          <a:cs typeface="Trebuchet MS"/>
                        </a:rPr>
                        <a:t> </a:t>
                      </a:r>
                      <a:r>
                        <a:rPr kumimoji="0" lang="es-CO" sz="1400" b="0" i="0" u="none" strike="noStrike" kern="0" cap="none" spc="-30" normalizeH="0" baseline="0" noProof="0" dirty="0">
                          <a:ln>
                            <a:noFill/>
                          </a:ln>
                          <a:solidFill>
                            <a:prstClr val="black"/>
                          </a:solidFill>
                          <a:effectLst/>
                          <a:uLnTx/>
                          <a:uFillTx/>
                          <a:latin typeface="Trebuchet MS"/>
                          <a:ea typeface="+mn-ea"/>
                          <a:cs typeface="Trebuchet MS"/>
                        </a:rPr>
                        <a:t>Cultura</a:t>
                      </a:r>
                      <a:endParaRPr kumimoji="0" lang="es-CO" sz="1400" b="0" i="0" u="none" strike="noStrike" kern="0" cap="none" spc="0" normalizeH="0" baseline="0" noProof="0" dirty="0">
                        <a:ln>
                          <a:noFill/>
                        </a:ln>
                        <a:solidFill>
                          <a:prstClr val="black"/>
                        </a:solidFill>
                        <a:effectLst/>
                        <a:uLnTx/>
                        <a:uFillTx/>
                        <a:latin typeface="Trebuchet MS"/>
                        <a:ea typeface="+mn-ea"/>
                        <a:cs typeface="Trebuchet MS"/>
                      </a:endParaRPr>
                    </a:p>
                    <a:p>
                      <a:pPr marL="147320" marR="176530" lvl="0" indent="1270" algn="ctr" defTabSz="914400" eaLnBrk="1" fontAlgn="auto" latinLnBrk="0" hangingPunct="1">
                        <a:lnSpc>
                          <a:spcPts val="2170"/>
                        </a:lnSpc>
                        <a:spcBef>
                          <a:spcPts val="5"/>
                        </a:spcBef>
                        <a:spcAft>
                          <a:spcPts val="0"/>
                        </a:spcAft>
                        <a:buClrTx/>
                        <a:buSzTx/>
                        <a:buFontTx/>
                        <a:buNone/>
                        <a:tabLst/>
                        <a:defRPr/>
                      </a:pPr>
                      <a:r>
                        <a:rPr kumimoji="0" lang="es-CO" sz="1400" b="0" i="0" u="none" strike="noStrike" kern="0" cap="none" spc="-10" normalizeH="0" baseline="0" noProof="0" dirty="0">
                          <a:ln>
                            <a:noFill/>
                          </a:ln>
                          <a:solidFill>
                            <a:prstClr val="black"/>
                          </a:solidFill>
                          <a:effectLst/>
                          <a:uLnTx/>
                          <a:uFillTx/>
                          <a:latin typeface="Trebuchet MS"/>
                          <a:ea typeface="+mn-ea"/>
                          <a:cs typeface="Trebuchet MS"/>
                        </a:rPr>
                        <a:t>Rafael</a:t>
                      </a:r>
                      <a:r>
                        <a:rPr kumimoji="0" lang="es-CO" sz="1400" b="0" i="0" u="none" strike="noStrike" kern="0" cap="none" spc="-95" normalizeH="0" baseline="0" noProof="0" dirty="0">
                          <a:ln>
                            <a:noFill/>
                          </a:ln>
                          <a:solidFill>
                            <a:prstClr val="black"/>
                          </a:solidFill>
                          <a:effectLst/>
                          <a:uLnTx/>
                          <a:uFillTx/>
                          <a:latin typeface="Trebuchet MS"/>
                          <a:ea typeface="+mn-ea"/>
                          <a:cs typeface="Trebuchet MS"/>
                        </a:rPr>
                        <a:t> </a:t>
                      </a:r>
                      <a:r>
                        <a:rPr kumimoji="0" lang="es-CO" sz="1400" b="0" i="0" u="none" strike="noStrike" kern="0" cap="none" spc="-40" normalizeH="0" baseline="0" noProof="0" dirty="0">
                          <a:ln>
                            <a:noFill/>
                          </a:ln>
                          <a:solidFill>
                            <a:prstClr val="black"/>
                          </a:solidFill>
                          <a:effectLst/>
                          <a:uLnTx/>
                          <a:uFillTx/>
                          <a:latin typeface="Trebuchet MS"/>
                          <a:ea typeface="+mn-ea"/>
                          <a:cs typeface="Trebuchet MS"/>
                        </a:rPr>
                        <a:t>Uribe</a:t>
                      </a:r>
                      <a:r>
                        <a:rPr kumimoji="0" lang="es-CO" sz="1400" b="0" i="0" u="none" strike="noStrike" kern="0" cap="none" spc="-85" normalizeH="0" baseline="0" noProof="0" dirty="0">
                          <a:ln>
                            <a:noFill/>
                          </a:ln>
                          <a:solidFill>
                            <a:prstClr val="black"/>
                          </a:solidFill>
                          <a:effectLst/>
                          <a:uLnTx/>
                          <a:uFillTx/>
                          <a:latin typeface="Trebuchet MS"/>
                          <a:ea typeface="+mn-ea"/>
                          <a:cs typeface="Trebuchet MS"/>
                        </a:rPr>
                        <a:t> </a:t>
                      </a:r>
                      <a:r>
                        <a:rPr kumimoji="0" lang="es-CO" sz="1400" b="0" i="0" u="none" strike="noStrike" kern="0" cap="none" spc="-10" normalizeH="0" baseline="0" noProof="0" dirty="0">
                          <a:ln>
                            <a:noFill/>
                          </a:ln>
                          <a:solidFill>
                            <a:prstClr val="black"/>
                          </a:solidFill>
                          <a:effectLst/>
                          <a:uLnTx/>
                          <a:uFillTx/>
                          <a:latin typeface="Trebuchet MS"/>
                          <a:ea typeface="+mn-ea"/>
                          <a:cs typeface="Trebuchet MS"/>
                        </a:rPr>
                        <a:t>Uribe), Puerto</a:t>
                      </a:r>
                      <a:r>
                        <a:rPr kumimoji="0" lang="es-CO" sz="1400" b="0" i="0" u="none" strike="noStrike" kern="0" cap="none" spc="-30" normalizeH="0" baseline="0" noProof="0" dirty="0">
                          <a:ln>
                            <a:noFill/>
                          </a:ln>
                          <a:solidFill>
                            <a:prstClr val="black"/>
                          </a:solidFill>
                          <a:effectLst/>
                          <a:uLnTx/>
                          <a:uFillTx/>
                          <a:latin typeface="Trebuchet MS"/>
                          <a:ea typeface="+mn-ea"/>
                          <a:cs typeface="Trebuchet MS"/>
                        </a:rPr>
                        <a:t> </a:t>
                      </a:r>
                      <a:r>
                        <a:rPr kumimoji="0" lang="es-CO" sz="1400" b="0" i="0" u="none" strike="noStrike" kern="0" cap="none" spc="-65" normalizeH="0" baseline="0" noProof="0" dirty="0">
                          <a:ln>
                            <a:noFill/>
                          </a:ln>
                          <a:solidFill>
                            <a:prstClr val="black"/>
                          </a:solidFill>
                          <a:effectLst/>
                          <a:uLnTx/>
                          <a:uFillTx/>
                          <a:latin typeface="Trebuchet MS"/>
                          <a:ea typeface="+mn-ea"/>
                          <a:cs typeface="Trebuchet MS"/>
                        </a:rPr>
                        <a:t>Triunfo,</a:t>
                      </a:r>
                      <a:r>
                        <a:rPr kumimoji="0" lang="es-CO" sz="1400" b="0" i="0" u="none" strike="noStrike" kern="0" cap="none" spc="-45" normalizeH="0" baseline="0" noProof="0" dirty="0">
                          <a:ln>
                            <a:noFill/>
                          </a:ln>
                          <a:solidFill>
                            <a:prstClr val="black"/>
                          </a:solidFill>
                          <a:effectLst/>
                          <a:uLnTx/>
                          <a:uFillTx/>
                          <a:latin typeface="Trebuchet MS"/>
                          <a:ea typeface="+mn-ea"/>
                          <a:cs typeface="Trebuchet MS"/>
                        </a:rPr>
                        <a:t> </a:t>
                      </a:r>
                      <a:r>
                        <a:rPr kumimoji="0" lang="es-CO" sz="1400" b="0" i="0" u="none" strike="noStrike" kern="0" cap="none" spc="-10" normalizeH="0" baseline="0" noProof="0" dirty="0">
                          <a:ln>
                            <a:noFill/>
                          </a:ln>
                          <a:solidFill>
                            <a:prstClr val="black"/>
                          </a:solidFill>
                          <a:effectLst/>
                          <a:uLnTx/>
                          <a:uFillTx/>
                          <a:latin typeface="Trebuchet MS"/>
                          <a:ea typeface="+mn-ea"/>
                          <a:cs typeface="Trebuchet MS"/>
                        </a:rPr>
                        <a:t>Armenia </a:t>
                      </a:r>
                      <a:r>
                        <a:rPr kumimoji="0" lang="es-CO" sz="1400" b="0" i="0" u="none" strike="noStrike" kern="0" cap="none" spc="-35" normalizeH="0" baseline="0" noProof="0" dirty="0">
                          <a:ln>
                            <a:noFill/>
                          </a:ln>
                          <a:solidFill>
                            <a:prstClr val="black"/>
                          </a:solidFill>
                          <a:effectLst/>
                          <a:uLnTx/>
                          <a:uFillTx/>
                          <a:latin typeface="Trebuchet MS"/>
                          <a:ea typeface="+mn-ea"/>
                          <a:cs typeface="Trebuchet MS"/>
                        </a:rPr>
                        <a:t>Mantequilla,</a:t>
                      </a:r>
                      <a:r>
                        <a:rPr kumimoji="0" lang="es-CO" sz="1400" b="0" i="0" u="none" strike="noStrike" kern="0" cap="none" spc="-15" normalizeH="0" baseline="0" noProof="0" dirty="0">
                          <a:ln>
                            <a:noFill/>
                          </a:ln>
                          <a:solidFill>
                            <a:prstClr val="black"/>
                          </a:solidFill>
                          <a:effectLst/>
                          <a:uLnTx/>
                          <a:uFillTx/>
                          <a:latin typeface="Trebuchet MS"/>
                          <a:ea typeface="+mn-ea"/>
                          <a:cs typeface="Trebuchet MS"/>
                        </a:rPr>
                        <a:t> </a:t>
                      </a:r>
                      <a:r>
                        <a:rPr kumimoji="0" lang="es-CO" sz="1400" b="0" i="0" u="none" strike="noStrike" kern="0" cap="none" spc="-10" normalizeH="0" baseline="0" noProof="0" dirty="0">
                          <a:ln>
                            <a:noFill/>
                          </a:ln>
                          <a:solidFill>
                            <a:prstClr val="black"/>
                          </a:solidFill>
                          <a:effectLst/>
                          <a:uLnTx/>
                          <a:uFillTx/>
                          <a:latin typeface="Trebuchet MS"/>
                          <a:ea typeface="+mn-ea"/>
                          <a:cs typeface="Trebuchet MS"/>
                        </a:rPr>
                        <a:t>Ebéjico, </a:t>
                      </a:r>
                      <a:r>
                        <a:rPr kumimoji="0" lang="es-CO" sz="1400" b="0" i="0" u="none" strike="noStrike" kern="0" cap="none" spc="0" normalizeH="0" baseline="0" noProof="0" dirty="0">
                          <a:ln>
                            <a:noFill/>
                          </a:ln>
                          <a:solidFill>
                            <a:prstClr val="black"/>
                          </a:solidFill>
                          <a:effectLst/>
                          <a:uLnTx/>
                          <a:uFillTx/>
                          <a:latin typeface="Trebuchet MS"/>
                          <a:ea typeface="+mn-ea"/>
                          <a:cs typeface="Trebuchet MS"/>
                        </a:rPr>
                        <a:t>Santa</a:t>
                      </a:r>
                      <a:r>
                        <a:rPr kumimoji="0" lang="es-CO" sz="1400" b="0" i="0" u="none" strike="noStrike" kern="0" cap="none" spc="-20" normalizeH="0" baseline="0" noProof="0" dirty="0">
                          <a:ln>
                            <a:noFill/>
                          </a:ln>
                          <a:solidFill>
                            <a:prstClr val="black"/>
                          </a:solidFill>
                          <a:effectLst/>
                          <a:uLnTx/>
                          <a:uFillTx/>
                          <a:latin typeface="Trebuchet MS"/>
                          <a:ea typeface="+mn-ea"/>
                          <a:cs typeface="Trebuchet MS"/>
                        </a:rPr>
                        <a:t> </a:t>
                      </a:r>
                      <a:r>
                        <a:rPr kumimoji="0" lang="es-CO" sz="1400" b="0" i="0" u="none" strike="noStrike" kern="0" cap="none" spc="0" normalizeH="0" baseline="0" noProof="0" dirty="0">
                          <a:ln>
                            <a:noFill/>
                          </a:ln>
                          <a:solidFill>
                            <a:prstClr val="black"/>
                          </a:solidFill>
                          <a:effectLst/>
                          <a:uLnTx/>
                          <a:uFillTx/>
                          <a:latin typeface="Trebuchet MS"/>
                          <a:ea typeface="+mn-ea"/>
                          <a:cs typeface="Trebuchet MS"/>
                        </a:rPr>
                        <a:t>Fe</a:t>
                      </a:r>
                      <a:r>
                        <a:rPr kumimoji="0" lang="es-CO" sz="1400" b="0" i="0" u="none" strike="noStrike" kern="0" cap="none" spc="-65" normalizeH="0" baseline="0" noProof="0" dirty="0">
                          <a:ln>
                            <a:noFill/>
                          </a:ln>
                          <a:solidFill>
                            <a:prstClr val="black"/>
                          </a:solidFill>
                          <a:effectLst/>
                          <a:uLnTx/>
                          <a:uFillTx/>
                          <a:latin typeface="Trebuchet MS"/>
                          <a:ea typeface="+mn-ea"/>
                          <a:cs typeface="Trebuchet MS"/>
                        </a:rPr>
                        <a:t> </a:t>
                      </a:r>
                      <a:r>
                        <a:rPr kumimoji="0" lang="es-CO" sz="1400" b="0" i="0" u="none" strike="noStrike" kern="0" cap="none" spc="0" normalizeH="0" baseline="0" noProof="0" dirty="0">
                          <a:ln>
                            <a:noFill/>
                          </a:ln>
                          <a:solidFill>
                            <a:prstClr val="black"/>
                          </a:solidFill>
                          <a:effectLst/>
                          <a:uLnTx/>
                          <a:uFillTx/>
                          <a:latin typeface="Trebuchet MS"/>
                          <a:ea typeface="+mn-ea"/>
                          <a:cs typeface="Trebuchet MS"/>
                        </a:rPr>
                        <a:t>de</a:t>
                      </a:r>
                      <a:r>
                        <a:rPr kumimoji="0" lang="es-CO" sz="1400" b="0" i="0" u="none" strike="noStrike" kern="0" cap="none" spc="-60" normalizeH="0" baseline="0" noProof="0" dirty="0">
                          <a:ln>
                            <a:noFill/>
                          </a:ln>
                          <a:solidFill>
                            <a:prstClr val="black"/>
                          </a:solidFill>
                          <a:effectLst/>
                          <a:uLnTx/>
                          <a:uFillTx/>
                          <a:latin typeface="Trebuchet MS"/>
                          <a:ea typeface="+mn-ea"/>
                          <a:cs typeface="Trebuchet MS"/>
                        </a:rPr>
                        <a:t> </a:t>
                      </a:r>
                      <a:r>
                        <a:rPr kumimoji="0" lang="es-CO" sz="1400" b="0" i="0" u="none" strike="noStrike" kern="0" cap="none" spc="-10" normalizeH="0" baseline="0" noProof="0" dirty="0">
                          <a:ln>
                            <a:noFill/>
                          </a:ln>
                          <a:solidFill>
                            <a:prstClr val="black"/>
                          </a:solidFill>
                          <a:effectLst/>
                          <a:uLnTx/>
                          <a:uFillTx/>
                          <a:latin typeface="Trebuchet MS"/>
                          <a:ea typeface="+mn-ea"/>
                          <a:cs typeface="Trebuchet MS"/>
                        </a:rPr>
                        <a:t>Antioquia,</a:t>
                      </a:r>
                      <a:endParaRPr kumimoji="0" lang="es-CO" sz="1400" b="0" i="0" u="none" strike="noStrike" kern="0" cap="none" spc="0" normalizeH="0" baseline="0" noProof="0" dirty="0">
                        <a:ln>
                          <a:noFill/>
                        </a:ln>
                        <a:solidFill>
                          <a:prstClr val="black"/>
                        </a:solidFill>
                        <a:effectLst/>
                        <a:uLnTx/>
                        <a:uFillTx/>
                        <a:latin typeface="Trebuchet MS"/>
                        <a:ea typeface="+mn-ea"/>
                        <a:cs typeface="Trebuchet MS"/>
                      </a:endParaRPr>
                    </a:p>
                    <a:p>
                      <a:pPr marL="0" marR="29209" lvl="0" indent="0" algn="ctr" defTabSz="914400" eaLnBrk="1" fontAlgn="auto" latinLnBrk="0" hangingPunct="1">
                        <a:lnSpc>
                          <a:spcPct val="100000"/>
                        </a:lnSpc>
                        <a:spcBef>
                          <a:spcPts val="130"/>
                        </a:spcBef>
                        <a:spcAft>
                          <a:spcPts val="0"/>
                        </a:spcAft>
                        <a:buClrTx/>
                        <a:buSzTx/>
                        <a:buFontTx/>
                        <a:buNone/>
                        <a:tabLst/>
                        <a:defRPr/>
                      </a:pPr>
                      <a:r>
                        <a:rPr kumimoji="0" lang="es-CO" sz="1400" b="0" i="0" u="none" strike="noStrike" kern="0" cap="none" spc="-65" normalizeH="0" baseline="0" noProof="0" dirty="0">
                          <a:ln>
                            <a:noFill/>
                          </a:ln>
                          <a:solidFill>
                            <a:prstClr val="black"/>
                          </a:solidFill>
                          <a:effectLst/>
                          <a:uLnTx/>
                          <a:uFillTx/>
                          <a:latin typeface="Trebuchet MS"/>
                          <a:ea typeface="+mn-ea"/>
                          <a:cs typeface="Trebuchet MS"/>
                        </a:rPr>
                        <a:t>Abejorral,</a:t>
                      </a:r>
                      <a:r>
                        <a:rPr kumimoji="0" lang="es-CO" sz="1400" b="0" i="0" u="none" strike="noStrike" kern="0" cap="none" spc="-60" normalizeH="0" baseline="0" noProof="0" dirty="0">
                          <a:ln>
                            <a:noFill/>
                          </a:ln>
                          <a:solidFill>
                            <a:prstClr val="black"/>
                          </a:solidFill>
                          <a:effectLst/>
                          <a:uLnTx/>
                          <a:uFillTx/>
                          <a:latin typeface="Trebuchet MS"/>
                          <a:ea typeface="+mn-ea"/>
                          <a:cs typeface="Trebuchet MS"/>
                        </a:rPr>
                        <a:t> </a:t>
                      </a:r>
                      <a:r>
                        <a:rPr kumimoji="0" lang="es-CO" sz="1400" b="0" i="0" u="none" strike="noStrike" kern="0" cap="none" spc="-30" normalizeH="0" baseline="0" noProof="0" dirty="0">
                          <a:ln>
                            <a:noFill/>
                          </a:ln>
                          <a:solidFill>
                            <a:prstClr val="black"/>
                          </a:solidFill>
                          <a:effectLst/>
                          <a:uLnTx/>
                          <a:uFillTx/>
                          <a:latin typeface="Trebuchet MS"/>
                          <a:ea typeface="+mn-ea"/>
                          <a:cs typeface="Trebuchet MS"/>
                        </a:rPr>
                        <a:t>Betulia, </a:t>
                      </a:r>
                      <a:r>
                        <a:rPr kumimoji="0" lang="es-CO" sz="1400" b="0" i="0" u="none" strike="noStrike" kern="0" cap="none" spc="-10" normalizeH="0" baseline="0" noProof="0" dirty="0">
                          <a:ln>
                            <a:noFill/>
                          </a:ln>
                          <a:solidFill>
                            <a:prstClr val="black"/>
                          </a:solidFill>
                          <a:effectLst/>
                          <a:uLnTx/>
                          <a:uFillTx/>
                          <a:latin typeface="Trebuchet MS"/>
                          <a:ea typeface="+mn-ea"/>
                          <a:cs typeface="Trebuchet MS"/>
                        </a:rPr>
                        <a:t>Caramanta, proyectado (</a:t>
                      </a:r>
                      <a:r>
                        <a:rPr kumimoji="0" lang="es-CO" sz="1400" b="1" i="0" u="none" strike="noStrike" kern="0" cap="none" spc="-10" normalizeH="0" baseline="0" noProof="0" dirty="0">
                          <a:ln>
                            <a:noFill/>
                          </a:ln>
                          <a:solidFill>
                            <a:schemeClr val="tx1"/>
                          </a:solidFill>
                          <a:effectLst/>
                          <a:uLnTx/>
                          <a:uFillTx/>
                          <a:latin typeface="Trebuchet MS"/>
                          <a:ea typeface="+mn-ea"/>
                          <a:cs typeface="Trebuchet MS"/>
                        </a:rPr>
                        <a:t>Olaya y Puerto Berrio)</a:t>
                      </a:r>
                      <a:endParaRPr kumimoji="0" lang="es-CO" sz="1400" b="1" i="0" u="none" strike="noStrike" kern="0" cap="none" spc="0" normalizeH="0" baseline="0" noProof="0" dirty="0">
                        <a:ln>
                          <a:noFill/>
                        </a:ln>
                        <a:solidFill>
                          <a:schemeClr val="tx1"/>
                        </a:solidFill>
                        <a:effectLst/>
                        <a:uLnTx/>
                        <a:uFillTx/>
                        <a:latin typeface="Trebuchet MS"/>
                        <a:ea typeface="+mn-ea"/>
                        <a:cs typeface="Trebuchet MS"/>
                      </a:endParaRPr>
                    </a:p>
                  </a:txBody>
                  <a:tcPr marL="0" marR="0" marT="13335"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a:solidFill>
                        <a:srgbClr val="000000"/>
                      </a:solidFill>
                      <a:prstDash val="solid"/>
                    </a:lnT>
                    <a:lnB w="9525" cap="flat" cmpd="sng" algn="ctr">
                      <a:solidFill>
                        <a:srgbClr val="000000"/>
                      </a:solidFill>
                      <a:prstDash val="solid"/>
                      <a:round/>
                      <a:headEnd type="none" w="med" len="med"/>
                      <a:tailEnd type="none" w="med" len="med"/>
                    </a:lnB>
                  </a:tcPr>
                </a:tc>
                <a:tc>
                  <a:txBody>
                    <a:bodyPr/>
                    <a:lstStyle/>
                    <a:p>
                      <a:pPr marL="177800" marR="464184" lvl="0" indent="0" algn="ctr" defTabSz="914400" eaLnBrk="1" fontAlgn="auto" latinLnBrk="0" hangingPunct="1">
                        <a:lnSpc>
                          <a:spcPts val="2160"/>
                        </a:lnSpc>
                        <a:spcBef>
                          <a:spcPts val="105"/>
                        </a:spcBef>
                        <a:spcAft>
                          <a:spcPts val="0"/>
                        </a:spcAft>
                        <a:buClrTx/>
                        <a:buSzTx/>
                        <a:buFontTx/>
                        <a:buNone/>
                        <a:tabLst/>
                        <a:defRPr/>
                      </a:pPr>
                      <a:r>
                        <a:rPr kumimoji="0" lang="es-ES" sz="1400" b="0" i="0" u="none" strike="noStrike" kern="0" cap="none" spc="-90" normalizeH="0" baseline="0" noProof="0" dirty="0">
                          <a:ln>
                            <a:noFill/>
                          </a:ln>
                          <a:solidFill>
                            <a:prstClr val="black"/>
                          </a:solidFill>
                          <a:effectLst/>
                          <a:uLnTx/>
                          <a:uFillTx/>
                          <a:latin typeface="Trebuchet MS"/>
                          <a:ea typeface="+mn-ea"/>
                          <a:cs typeface="Trebuchet MS"/>
                        </a:rPr>
                        <a:t>Oriente,</a:t>
                      </a:r>
                      <a:r>
                        <a:rPr kumimoji="0" lang="es-ES" sz="1400" b="0" i="0" u="none" strike="noStrike" kern="0" cap="none" spc="-25" normalizeH="0" baseline="0" noProof="0" dirty="0">
                          <a:ln>
                            <a:noFill/>
                          </a:ln>
                          <a:solidFill>
                            <a:prstClr val="black"/>
                          </a:solidFill>
                          <a:effectLst/>
                          <a:uLnTx/>
                          <a:uFillTx/>
                          <a:latin typeface="Trebuchet MS"/>
                          <a:ea typeface="+mn-ea"/>
                          <a:cs typeface="Trebuchet MS"/>
                        </a:rPr>
                        <a:t> </a:t>
                      </a:r>
                      <a:r>
                        <a:rPr kumimoji="0" lang="es-ES" sz="1400" b="0" i="0" u="none" strike="noStrike" kern="0" cap="none" spc="-20" normalizeH="0" baseline="0" noProof="0" dirty="0">
                          <a:ln>
                            <a:noFill/>
                          </a:ln>
                          <a:solidFill>
                            <a:prstClr val="black"/>
                          </a:solidFill>
                          <a:effectLst/>
                          <a:uLnTx/>
                          <a:uFillTx/>
                          <a:latin typeface="Trebuchet MS"/>
                          <a:ea typeface="+mn-ea"/>
                          <a:cs typeface="Trebuchet MS"/>
                        </a:rPr>
                        <a:t>Valle</a:t>
                      </a:r>
                      <a:r>
                        <a:rPr kumimoji="0" lang="es-ES" sz="1400" b="0" i="0" u="none" strike="noStrike" kern="0" cap="none" spc="-45" normalizeH="0" baseline="0" noProof="0" dirty="0">
                          <a:ln>
                            <a:noFill/>
                          </a:ln>
                          <a:solidFill>
                            <a:prstClr val="black"/>
                          </a:solidFill>
                          <a:effectLst/>
                          <a:uLnTx/>
                          <a:uFillTx/>
                          <a:latin typeface="Trebuchet MS"/>
                          <a:ea typeface="+mn-ea"/>
                          <a:cs typeface="Trebuchet MS"/>
                        </a:rPr>
                        <a:t> </a:t>
                      </a:r>
                      <a:r>
                        <a:rPr kumimoji="0" lang="es-ES" sz="1400" b="0" i="0" u="none" strike="noStrike" kern="0" cap="none" spc="-25" normalizeH="0" baseline="0" noProof="0" dirty="0">
                          <a:ln>
                            <a:noFill/>
                          </a:ln>
                          <a:solidFill>
                            <a:prstClr val="black"/>
                          </a:solidFill>
                          <a:effectLst/>
                          <a:uLnTx/>
                          <a:uFillTx/>
                          <a:latin typeface="Trebuchet MS"/>
                          <a:ea typeface="+mn-ea"/>
                          <a:cs typeface="Trebuchet MS"/>
                        </a:rPr>
                        <a:t>de </a:t>
                      </a:r>
                      <a:r>
                        <a:rPr kumimoji="0" lang="es-ES" sz="1400" b="0" i="0" u="none" strike="noStrike" kern="0" cap="none" spc="-10" normalizeH="0" baseline="0" noProof="0" dirty="0">
                          <a:ln>
                            <a:noFill/>
                          </a:ln>
                          <a:solidFill>
                            <a:prstClr val="black"/>
                          </a:solidFill>
                          <a:effectLst/>
                          <a:uLnTx/>
                          <a:uFillTx/>
                          <a:latin typeface="Trebuchet MS"/>
                          <a:ea typeface="+mn-ea"/>
                          <a:cs typeface="Trebuchet MS"/>
                        </a:rPr>
                        <a:t>Aburra,</a:t>
                      </a:r>
                      <a:endParaRPr kumimoji="0" lang="es-ES" sz="1400" b="0" i="0" u="none" strike="noStrike" kern="0" cap="none" spc="0" normalizeH="0" baseline="0" noProof="0" dirty="0">
                        <a:ln>
                          <a:noFill/>
                        </a:ln>
                        <a:solidFill>
                          <a:prstClr val="black"/>
                        </a:solidFill>
                        <a:effectLst/>
                        <a:uLnTx/>
                        <a:uFillTx/>
                        <a:latin typeface="Trebuchet MS"/>
                        <a:ea typeface="+mn-ea"/>
                        <a:cs typeface="Trebuchet MS"/>
                      </a:endParaRPr>
                    </a:p>
                    <a:p>
                      <a:pPr marL="128905" marR="414020" lvl="0" indent="-2540" algn="ctr" defTabSz="914400" eaLnBrk="1" fontAlgn="auto" latinLnBrk="0" hangingPunct="1">
                        <a:lnSpc>
                          <a:spcPts val="2170"/>
                        </a:lnSpc>
                        <a:spcBef>
                          <a:spcPts val="5"/>
                        </a:spcBef>
                        <a:spcAft>
                          <a:spcPts val="0"/>
                        </a:spcAft>
                        <a:buClrTx/>
                        <a:buSzTx/>
                        <a:buFontTx/>
                        <a:buNone/>
                        <a:tabLst/>
                        <a:defRPr/>
                      </a:pPr>
                      <a:r>
                        <a:rPr kumimoji="0" lang="es-ES" sz="1400" b="0" i="0" u="none" strike="noStrike" kern="0" cap="none" spc="-10" normalizeH="0" baseline="0" noProof="0" dirty="0">
                          <a:ln>
                            <a:noFill/>
                          </a:ln>
                          <a:solidFill>
                            <a:prstClr val="black"/>
                          </a:solidFill>
                          <a:effectLst/>
                          <a:uLnTx/>
                          <a:uFillTx/>
                          <a:latin typeface="Trebuchet MS"/>
                          <a:ea typeface="+mn-ea"/>
                          <a:cs typeface="Trebuchet MS"/>
                        </a:rPr>
                        <a:t>Magdalena Medio,</a:t>
                      </a:r>
                      <a:r>
                        <a:rPr kumimoji="0" lang="es-ES" sz="1400" b="0" i="0" u="none" strike="noStrike" kern="0" cap="none" spc="-114" normalizeH="0" baseline="0" noProof="0" dirty="0">
                          <a:ln>
                            <a:noFill/>
                          </a:ln>
                          <a:solidFill>
                            <a:prstClr val="black"/>
                          </a:solidFill>
                          <a:effectLst/>
                          <a:uLnTx/>
                          <a:uFillTx/>
                          <a:latin typeface="Trebuchet MS"/>
                          <a:ea typeface="+mn-ea"/>
                          <a:cs typeface="Trebuchet MS"/>
                        </a:rPr>
                        <a:t> </a:t>
                      </a:r>
                      <a:r>
                        <a:rPr kumimoji="0" lang="es-ES" sz="1400" b="0" i="0" u="none" strike="noStrike" kern="0" cap="none" spc="-20" normalizeH="0" baseline="0" noProof="0" dirty="0">
                          <a:ln>
                            <a:noFill/>
                          </a:ln>
                          <a:solidFill>
                            <a:prstClr val="black"/>
                          </a:solidFill>
                          <a:effectLst/>
                          <a:uLnTx/>
                          <a:uFillTx/>
                          <a:latin typeface="Trebuchet MS"/>
                          <a:ea typeface="+mn-ea"/>
                          <a:cs typeface="Trebuchet MS"/>
                        </a:rPr>
                        <a:t>Occidente </a:t>
                      </a:r>
                      <a:r>
                        <a:rPr kumimoji="0" lang="es-ES" sz="1400" b="0" i="0" u="none" strike="noStrike" kern="0" cap="none" spc="0" normalizeH="0" baseline="0" noProof="0" dirty="0">
                          <a:ln>
                            <a:noFill/>
                          </a:ln>
                          <a:solidFill>
                            <a:prstClr val="black"/>
                          </a:solidFill>
                          <a:effectLst/>
                          <a:uLnTx/>
                          <a:uFillTx/>
                          <a:latin typeface="Trebuchet MS"/>
                          <a:ea typeface="+mn-ea"/>
                          <a:cs typeface="Trebuchet MS"/>
                        </a:rPr>
                        <a:t>y</a:t>
                      </a:r>
                      <a:r>
                        <a:rPr kumimoji="0" lang="es-ES" sz="1400" b="0" i="0" u="none" strike="noStrike" kern="0" cap="none" spc="-120" normalizeH="0" baseline="0" noProof="0" dirty="0">
                          <a:ln>
                            <a:noFill/>
                          </a:ln>
                          <a:solidFill>
                            <a:prstClr val="black"/>
                          </a:solidFill>
                          <a:effectLst/>
                          <a:uLnTx/>
                          <a:uFillTx/>
                          <a:latin typeface="Trebuchet MS"/>
                          <a:ea typeface="+mn-ea"/>
                          <a:cs typeface="Trebuchet MS"/>
                        </a:rPr>
                        <a:t> </a:t>
                      </a:r>
                      <a:r>
                        <a:rPr kumimoji="0" lang="es-ES" sz="1400" b="0" i="0" u="none" strike="noStrike" kern="0" cap="none" spc="-10" normalizeH="0" baseline="0" noProof="0" dirty="0">
                          <a:ln>
                            <a:noFill/>
                          </a:ln>
                          <a:solidFill>
                            <a:prstClr val="black"/>
                          </a:solidFill>
                          <a:effectLst/>
                          <a:uLnTx/>
                          <a:uFillTx/>
                          <a:latin typeface="Trebuchet MS"/>
                          <a:ea typeface="+mn-ea"/>
                          <a:cs typeface="Trebuchet MS"/>
                        </a:rPr>
                        <a:t>Suroeste.</a:t>
                      </a:r>
                      <a:endParaRPr kumimoji="0" lang="es-ES" sz="1400" b="0" i="0" u="none" strike="noStrike" kern="0" cap="none" spc="0" normalizeH="0" baseline="0" noProof="0" dirty="0">
                        <a:ln>
                          <a:noFill/>
                        </a:ln>
                        <a:solidFill>
                          <a:prstClr val="black"/>
                        </a:solidFill>
                        <a:effectLst/>
                        <a:uLnTx/>
                        <a:uFillTx/>
                        <a:latin typeface="Trebuchet MS"/>
                        <a:ea typeface="+mn-ea"/>
                        <a:cs typeface="Trebuchet MS"/>
                      </a:endParaRPr>
                    </a:p>
                  </a:txBody>
                  <a:tcPr marL="0" marR="0" marT="13335" marB="0">
                    <a:lnL w="9525" cap="flat" cmpd="sng" algn="ctr">
                      <a:solidFill>
                        <a:srgbClr val="000000"/>
                      </a:solidFill>
                      <a:prstDash val="solid"/>
                      <a:round/>
                      <a:headEnd type="none" w="med" len="med"/>
                      <a:tailEnd type="none" w="med" len="med"/>
                    </a:lnL>
                    <a:lnR w="9525">
                      <a:solidFill>
                        <a:srgbClr val="000000"/>
                      </a:solidFill>
                      <a:prstDash val="solid"/>
                    </a:lnR>
                    <a:lnT w="9525">
                      <a:solidFill>
                        <a:srgbClr val="000000"/>
                      </a:solidFill>
                      <a:prstDash val="soli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1066459"/>
                  </a:ext>
                </a:extLst>
              </a:tr>
              <a:tr h="2268230">
                <a:tc>
                  <a:txBody>
                    <a:bodyPr/>
                    <a:lstStyle/>
                    <a:p>
                      <a:pPr marL="150495" marR="409575" indent="13335" algn="l">
                        <a:lnSpc>
                          <a:spcPct val="112500"/>
                        </a:lnSpc>
                      </a:pPr>
                      <a:endParaRPr lang="es-ES" sz="1600" spc="-10" dirty="0">
                        <a:latin typeface="Trebuchet MS"/>
                        <a:cs typeface="Trebuchet MS"/>
                      </a:endParaRPr>
                    </a:p>
                    <a:p>
                      <a:pPr marL="150495" marR="409575" indent="13335" algn="l">
                        <a:lnSpc>
                          <a:spcPct val="112500"/>
                        </a:lnSpc>
                      </a:pPr>
                      <a:endParaRPr lang="es-CO" sz="1600" spc="-10" dirty="0">
                        <a:latin typeface="Trebuchet MS"/>
                        <a:cs typeface="Trebuchet MS"/>
                      </a:endParaRPr>
                    </a:p>
                    <a:p>
                      <a:pPr marL="231775" marR="409575" indent="-100965" algn="l">
                        <a:lnSpc>
                          <a:spcPct val="110300"/>
                        </a:lnSpc>
                        <a:spcBef>
                          <a:spcPts val="135"/>
                        </a:spcBef>
                      </a:pPr>
                      <a:r>
                        <a:rPr sz="1600" dirty="0" err="1">
                          <a:solidFill>
                            <a:schemeClr val="tx1"/>
                          </a:solidFill>
                          <a:latin typeface="Trebuchet MS"/>
                          <a:ea typeface="+mn-ea"/>
                          <a:cs typeface="Trebuchet MS"/>
                        </a:rPr>
                        <a:t>Estímulos</a:t>
                      </a:r>
                      <a:r>
                        <a:rPr sz="1600" dirty="0">
                          <a:solidFill>
                            <a:schemeClr val="tx1"/>
                          </a:solidFill>
                          <a:latin typeface="Trebuchet MS"/>
                          <a:ea typeface="+mn-ea"/>
                          <a:cs typeface="Trebuchet MS"/>
                        </a:rPr>
                        <a:t> otorgados</a:t>
                      </a:r>
                    </a:p>
                  </a:txBody>
                  <a:tcPr marL="0" marR="0" marT="42545" marB="0">
                    <a:lnL w="9525">
                      <a:solidFill>
                        <a:srgbClr val="000000"/>
                      </a:solidFill>
                      <a:prstDash val="soli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a:solidFill>
                        <a:srgbClr val="000000"/>
                      </a:solidFill>
                      <a:prstDash val="solid"/>
                    </a:lnB>
                  </a:tcPr>
                </a:tc>
                <a:tc>
                  <a:txBody>
                    <a:bodyPr/>
                    <a:lstStyle/>
                    <a:p>
                      <a:pPr marR="39370" algn="ctr">
                        <a:lnSpc>
                          <a:spcPct val="100000"/>
                        </a:lnSpc>
                        <a:spcBef>
                          <a:spcPts val="894"/>
                        </a:spcBef>
                      </a:pPr>
                      <a:endParaRPr sz="1400" dirty="0">
                        <a:latin typeface="Times New Roman"/>
                        <a:cs typeface="Times New Roman"/>
                      </a:endParaRPr>
                    </a:p>
                    <a:p>
                      <a:pPr marL="572135" marR="39370" algn="ctr">
                        <a:lnSpc>
                          <a:spcPct val="100000"/>
                        </a:lnSpc>
                      </a:pPr>
                      <a:endParaRPr lang="es-ES" sz="1400" spc="30" dirty="0">
                        <a:latin typeface="Trebuchet MS"/>
                        <a:cs typeface="Trebuchet MS"/>
                      </a:endParaRPr>
                    </a:p>
                    <a:p>
                      <a:pPr marL="572135" marR="39370" algn="ctr">
                        <a:lnSpc>
                          <a:spcPct val="100000"/>
                        </a:lnSpc>
                      </a:pPr>
                      <a:endParaRPr lang="es-CO" sz="1400" spc="30" dirty="0">
                        <a:latin typeface="Trebuchet MS"/>
                        <a:cs typeface="Trebuchet MS"/>
                      </a:endParaRPr>
                    </a:p>
                    <a:p>
                      <a:pPr marL="572135" marR="39370" algn="l">
                        <a:lnSpc>
                          <a:spcPct val="100000"/>
                        </a:lnSpc>
                      </a:pPr>
                      <a:r>
                        <a:rPr sz="1400" spc="30" dirty="0">
                          <a:latin typeface="Trebuchet MS"/>
                          <a:cs typeface="Trebuchet MS"/>
                        </a:rPr>
                        <a:t>300</a:t>
                      </a:r>
                      <a:endParaRPr sz="1400" dirty="0">
                        <a:latin typeface="Trebuchet MS"/>
                        <a:cs typeface="Trebuchet MS"/>
                      </a:endParaRPr>
                    </a:p>
                    <a:p>
                      <a:pPr marR="39370" algn="ctr">
                        <a:lnSpc>
                          <a:spcPct val="100000"/>
                        </a:lnSpc>
                      </a:pPr>
                      <a:endParaRPr sz="1400" dirty="0">
                        <a:latin typeface="Times New Roman"/>
                        <a:cs typeface="Times New Roman"/>
                      </a:endParaRPr>
                    </a:p>
                    <a:p>
                      <a:pPr marR="39370" algn="ctr">
                        <a:lnSpc>
                          <a:spcPct val="100000"/>
                        </a:lnSpc>
                      </a:pPr>
                      <a:endParaRPr sz="1400" dirty="0">
                        <a:latin typeface="Times New Roman"/>
                        <a:cs typeface="Times New Roman"/>
                      </a:endParaRPr>
                    </a:p>
                    <a:p>
                      <a:pPr marR="39370" algn="ctr">
                        <a:lnSpc>
                          <a:spcPct val="100000"/>
                        </a:lnSpc>
                      </a:pPr>
                      <a:endParaRPr sz="1400" dirty="0">
                        <a:latin typeface="Times New Roman"/>
                        <a:cs typeface="Times New Roman"/>
                      </a:endParaRPr>
                    </a:p>
                    <a:p>
                      <a:pPr marR="39370" algn="ctr">
                        <a:lnSpc>
                          <a:spcPct val="100000"/>
                        </a:lnSpc>
                      </a:pPr>
                      <a:endParaRPr sz="1400" dirty="0">
                        <a:latin typeface="Times New Roman"/>
                        <a:cs typeface="Times New Roman"/>
                      </a:endParaRPr>
                    </a:p>
                    <a:p>
                      <a:pPr marR="39370" algn="ctr">
                        <a:lnSpc>
                          <a:spcPct val="100000"/>
                        </a:lnSpc>
                      </a:pPr>
                      <a:endParaRPr sz="1400" dirty="0">
                        <a:latin typeface="Times New Roman"/>
                        <a:cs typeface="Times New Roman"/>
                      </a:endParaRPr>
                    </a:p>
                    <a:p>
                      <a:pPr marR="39370" algn="ctr">
                        <a:lnSpc>
                          <a:spcPct val="100000"/>
                        </a:lnSpc>
                      </a:pPr>
                      <a:endParaRPr sz="1400" dirty="0">
                        <a:latin typeface="Times New Roman"/>
                        <a:cs typeface="Times New Roman"/>
                      </a:endParaRPr>
                    </a:p>
                    <a:p>
                      <a:pPr marR="39370" algn="ctr">
                        <a:lnSpc>
                          <a:spcPct val="100000"/>
                        </a:lnSpc>
                      </a:pPr>
                      <a:endParaRPr sz="1400" dirty="0">
                        <a:latin typeface="Times New Roman"/>
                        <a:cs typeface="Times New Roman"/>
                      </a:endParaRPr>
                    </a:p>
                    <a:p>
                      <a:pPr marR="39370" algn="ctr">
                        <a:lnSpc>
                          <a:spcPct val="100000"/>
                        </a:lnSpc>
                      </a:pPr>
                      <a:endParaRPr sz="1400" dirty="0">
                        <a:latin typeface="Times New Roman"/>
                        <a:cs typeface="Times New Roman"/>
                      </a:endParaRPr>
                    </a:p>
                    <a:p>
                      <a:pPr marR="39370" algn="ctr">
                        <a:lnSpc>
                          <a:spcPct val="100000"/>
                        </a:lnSpc>
                      </a:pPr>
                      <a:endParaRPr sz="1400" dirty="0">
                        <a:latin typeface="Times New Roman"/>
                        <a:cs typeface="Times New Roman"/>
                      </a:endParaRPr>
                    </a:p>
                  </a:txBody>
                  <a:tcPr marL="0" marR="0" marT="42545"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a:solidFill>
                        <a:srgbClr val="000000"/>
                      </a:solidFill>
                      <a:prstDash val="solid"/>
                    </a:lnT>
                    <a:lnB w="9525">
                      <a:solidFill>
                        <a:srgbClr val="000000"/>
                      </a:solidFill>
                      <a:prstDash val="solid"/>
                    </a:lnB>
                  </a:tcPr>
                </a:tc>
                <a:tc>
                  <a:txBody>
                    <a:bodyPr/>
                    <a:lstStyle/>
                    <a:p>
                      <a:pPr algn="ctr">
                        <a:lnSpc>
                          <a:spcPct val="100000"/>
                        </a:lnSpc>
                      </a:pPr>
                      <a:endParaRPr sz="1400" dirty="0">
                        <a:latin typeface="Times New Roman"/>
                        <a:cs typeface="Times New Roman"/>
                      </a:endParaRPr>
                    </a:p>
                    <a:p>
                      <a:pPr algn="ctr">
                        <a:lnSpc>
                          <a:spcPct val="100000"/>
                        </a:lnSpc>
                        <a:spcBef>
                          <a:spcPts val="1310"/>
                        </a:spcBef>
                      </a:pPr>
                      <a:endParaRPr sz="1400" dirty="0">
                        <a:latin typeface="Times New Roman"/>
                        <a:cs typeface="Times New Roman"/>
                      </a:endParaRPr>
                    </a:p>
                    <a:p>
                      <a:pPr marL="115570" algn="ctr">
                        <a:lnSpc>
                          <a:spcPct val="100000"/>
                        </a:lnSpc>
                      </a:pPr>
                      <a:r>
                        <a:rPr sz="1400" spc="30" dirty="0">
                          <a:latin typeface="Trebuchet MS"/>
                          <a:cs typeface="Trebuchet MS"/>
                        </a:rPr>
                        <a:t>300</a:t>
                      </a:r>
                      <a:endParaRPr sz="1400" dirty="0">
                        <a:latin typeface="Trebuchet MS"/>
                        <a:cs typeface="Trebuchet MS"/>
                      </a:endParaRPr>
                    </a:p>
                    <a:p>
                      <a:pPr algn="ctr">
                        <a:lnSpc>
                          <a:spcPct val="100000"/>
                        </a:lnSpc>
                      </a:pPr>
                      <a:endParaRPr sz="1400" dirty="0">
                        <a:latin typeface="Times New Roman"/>
                        <a:cs typeface="Times New Roman"/>
                      </a:endParaRPr>
                    </a:p>
                    <a:p>
                      <a:pPr algn="ctr">
                        <a:lnSpc>
                          <a:spcPct val="100000"/>
                        </a:lnSpc>
                      </a:pPr>
                      <a:endParaRPr sz="1400" dirty="0">
                        <a:latin typeface="Times New Roman"/>
                        <a:cs typeface="Times New Roman"/>
                      </a:endParaRPr>
                    </a:p>
                    <a:p>
                      <a:pPr algn="ctr">
                        <a:lnSpc>
                          <a:spcPct val="100000"/>
                        </a:lnSpc>
                      </a:pPr>
                      <a:endParaRPr sz="1400" dirty="0">
                        <a:latin typeface="Times New Roman"/>
                        <a:cs typeface="Times New Roman"/>
                      </a:endParaRPr>
                    </a:p>
                    <a:p>
                      <a:pPr algn="ctr">
                        <a:lnSpc>
                          <a:spcPct val="100000"/>
                        </a:lnSpc>
                      </a:pPr>
                      <a:endParaRPr sz="1400" dirty="0">
                        <a:latin typeface="Times New Roman"/>
                        <a:cs typeface="Times New Roman"/>
                      </a:endParaRPr>
                    </a:p>
                    <a:p>
                      <a:pPr algn="ctr">
                        <a:lnSpc>
                          <a:spcPct val="100000"/>
                        </a:lnSpc>
                      </a:pPr>
                      <a:endParaRPr sz="1400" dirty="0">
                        <a:latin typeface="Times New Roman"/>
                        <a:cs typeface="Times New Roman"/>
                      </a:endParaRPr>
                    </a:p>
                    <a:p>
                      <a:pPr algn="ctr">
                        <a:lnSpc>
                          <a:spcPct val="100000"/>
                        </a:lnSpc>
                      </a:pPr>
                      <a:endParaRPr sz="1400" dirty="0">
                        <a:latin typeface="Times New Roman"/>
                        <a:cs typeface="Times New Roman"/>
                      </a:endParaRPr>
                    </a:p>
                    <a:p>
                      <a:pPr algn="ctr">
                        <a:lnSpc>
                          <a:spcPct val="100000"/>
                        </a:lnSpc>
                      </a:pPr>
                      <a:endParaRPr sz="1400" dirty="0">
                        <a:latin typeface="Times New Roman"/>
                        <a:cs typeface="Times New Roman"/>
                      </a:endParaRPr>
                    </a:p>
                    <a:p>
                      <a:pPr algn="ctr">
                        <a:lnSpc>
                          <a:spcPct val="100000"/>
                        </a:lnSpc>
                      </a:pPr>
                      <a:endParaRPr sz="1400" dirty="0">
                        <a:latin typeface="Times New Roman"/>
                        <a:cs typeface="Times New Roman"/>
                      </a:endParaRPr>
                    </a:p>
                    <a:p>
                      <a:pPr algn="ctr">
                        <a:lnSpc>
                          <a:spcPct val="100000"/>
                        </a:lnSpc>
                      </a:pPr>
                      <a:endParaRPr sz="1400" dirty="0">
                        <a:latin typeface="Times New Roman"/>
                        <a:cs typeface="Times New Roman"/>
                      </a:endParaRPr>
                    </a:p>
                  </a:txBody>
                  <a:tcPr marL="0" marR="0"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a:solidFill>
                        <a:srgbClr val="000000"/>
                      </a:solidFill>
                      <a:prstDash val="solid"/>
                    </a:lnT>
                    <a:lnB w="9525">
                      <a:solidFill>
                        <a:srgbClr val="000000"/>
                      </a:solidFill>
                      <a:prstDash val="solid"/>
                    </a:lnB>
                  </a:tcPr>
                </a:tc>
                <a:tc>
                  <a:txBody>
                    <a:bodyPr/>
                    <a:lstStyle/>
                    <a:p>
                      <a:pPr algn="ctr">
                        <a:lnSpc>
                          <a:spcPct val="100000"/>
                        </a:lnSpc>
                      </a:pPr>
                      <a:endParaRPr sz="1400" dirty="0">
                        <a:latin typeface="Times New Roman"/>
                        <a:cs typeface="Times New Roman"/>
                      </a:endParaRPr>
                    </a:p>
                    <a:p>
                      <a:pPr algn="ctr">
                        <a:lnSpc>
                          <a:spcPct val="100000"/>
                        </a:lnSpc>
                        <a:spcBef>
                          <a:spcPts val="1310"/>
                        </a:spcBef>
                      </a:pPr>
                      <a:endParaRPr sz="1400" dirty="0">
                        <a:latin typeface="Times New Roman"/>
                        <a:cs typeface="Times New Roman"/>
                      </a:endParaRPr>
                    </a:p>
                    <a:p>
                      <a:pPr marL="115570" algn="ctr">
                        <a:lnSpc>
                          <a:spcPct val="100000"/>
                        </a:lnSpc>
                      </a:pPr>
                      <a:r>
                        <a:rPr lang="es-ES" sz="1400" spc="30" dirty="0">
                          <a:latin typeface="Trebuchet MS"/>
                          <a:cs typeface="Trebuchet MS"/>
                        </a:rPr>
                        <a:t>307</a:t>
                      </a:r>
                      <a:endParaRPr sz="1400" dirty="0">
                        <a:latin typeface="Trebuchet MS"/>
                        <a:cs typeface="Trebuchet MS"/>
                      </a:endParaRPr>
                    </a:p>
                  </a:txBody>
                  <a:tcPr marL="0" marR="0"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a:solidFill>
                        <a:srgbClr val="000000"/>
                      </a:solidFill>
                      <a:prstDash val="solid"/>
                    </a:lnT>
                    <a:lnB w="9525">
                      <a:solidFill>
                        <a:srgbClr val="000000"/>
                      </a:solidFill>
                      <a:prstDash val="solid"/>
                    </a:lnB>
                  </a:tcPr>
                </a:tc>
                <a:tc>
                  <a:txBody>
                    <a:bodyPr/>
                    <a:lstStyle/>
                    <a:p>
                      <a:pPr algn="ctr">
                        <a:lnSpc>
                          <a:spcPct val="100000"/>
                        </a:lnSpc>
                      </a:pPr>
                      <a:endParaRPr sz="1400" dirty="0">
                        <a:latin typeface="Times New Roman"/>
                        <a:cs typeface="Times New Roman"/>
                      </a:endParaRPr>
                    </a:p>
                    <a:p>
                      <a:pPr algn="ctr">
                        <a:lnSpc>
                          <a:spcPct val="100000"/>
                        </a:lnSpc>
                        <a:spcBef>
                          <a:spcPts val="1310"/>
                        </a:spcBef>
                      </a:pPr>
                      <a:endParaRPr sz="1400" dirty="0">
                        <a:latin typeface="Times New Roman"/>
                        <a:cs typeface="Times New Roman"/>
                      </a:endParaRPr>
                    </a:p>
                    <a:p>
                      <a:pPr marL="116205" algn="ctr">
                        <a:lnSpc>
                          <a:spcPct val="100000"/>
                        </a:lnSpc>
                      </a:pPr>
                      <a:r>
                        <a:rPr lang="es-ES" sz="1400" spc="80" dirty="0">
                          <a:latin typeface="Trebuchet MS"/>
                          <a:cs typeface="Trebuchet MS"/>
                        </a:rPr>
                        <a:t>102</a:t>
                      </a:r>
                      <a:r>
                        <a:rPr sz="1400" spc="80" dirty="0">
                          <a:latin typeface="Trebuchet MS"/>
                          <a:cs typeface="Trebuchet MS"/>
                        </a:rPr>
                        <a:t>%</a:t>
                      </a:r>
                      <a:endParaRPr sz="1400" dirty="0">
                        <a:latin typeface="Trebuchet MS"/>
                        <a:cs typeface="Trebuchet MS"/>
                      </a:endParaRPr>
                    </a:p>
                  </a:txBody>
                  <a:tcPr marL="0" marR="0"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a:solidFill>
                        <a:srgbClr val="000000"/>
                      </a:solidFill>
                      <a:prstDash val="solid"/>
                    </a:lnT>
                    <a:lnB w="9525">
                      <a:solidFill>
                        <a:srgbClr val="000000"/>
                      </a:solidFill>
                      <a:prstDash val="solid"/>
                    </a:lnB>
                  </a:tcPr>
                </a:tc>
                <a:tc>
                  <a:txBody>
                    <a:bodyPr/>
                    <a:lstStyle/>
                    <a:p>
                      <a:pPr marL="133350" marR="162560" indent="635" algn="ctr">
                        <a:lnSpc>
                          <a:spcPct val="112999"/>
                        </a:lnSpc>
                      </a:pPr>
                      <a:r>
                        <a:rPr sz="1600" dirty="0">
                          <a:latin typeface="Calibri"/>
                          <a:cs typeface="Calibri"/>
                        </a:rPr>
                        <a:t>El</a:t>
                      </a:r>
                      <a:r>
                        <a:rPr sz="1600" spc="-35" dirty="0">
                          <a:latin typeface="Calibri"/>
                          <a:cs typeface="Calibri"/>
                        </a:rPr>
                        <a:t> </a:t>
                      </a:r>
                      <a:r>
                        <a:rPr sz="1600" dirty="0">
                          <a:latin typeface="Calibri"/>
                          <a:cs typeface="Calibri"/>
                        </a:rPr>
                        <a:t>Carmen</a:t>
                      </a:r>
                      <a:r>
                        <a:rPr sz="1600" spc="-35" dirty="0">
                          <a:latin typeface="Calibri"/>
                          <a:cs typeface="Calibri"/>
                        </a:rPr>
                        <a:t> </a:t>
                      </a:r>
                      <a:r>
                        <a:rPr sz="1600" dirty="0">
                          <a:latin typeface="Calibri"/>
                          <a:cs typeface="Calibri"/>
                        </a:rPr>
                        <a:t>de</a:t>
                      </a:r>
                      <a:r>
                        <a:rPr sz="1600" spc="-20" dirty="0">
                          <a:latin typeface="Calibri"/>
                          <a:cs typeface="Calibri"/>
                        </a:rPr>
                        <a:t> </a:t>
                      </a:r>
                      <a:r>
                        <a:rPr sz="1600" spc="-10" dirty="0">
                          <a:latin typeface="Calibri"/>
                          <a:cs typeface="Calibri"/>
                        </a:rPr>
                        <a:t>Viboral, </a:t>
                      </a:r>
                      <a:r>
                        <a:rPr sz="1600" dirty="0">
                          <a:latin typeface="Calibri"/>
                          <a:cs typeface="Calibri"/>
                        </a:rPr>
                        <a:t>Apartado,</a:t>
                      </a:r>
                      <a:r>
                        <a:rPr sz="1600" spc="-65" dirty="0">
                          <a:latin typeface="Calibri"/>
                          <a:cs typeface="Calibri"/>
                        </a:rPr>
                        <a:t> </a:t>
                      </a:r>
                      <a:r>
                        <a:rPr sz="1600" spc="-10" dirty="0">
                          <a:latin typeface="Calibri"/>
                          <a:cs typeface="Calibri"/>
                        </a:rPr>
                        <a:t>Támesis, </a:t>
                      </a:r>
                      <a:r>
                        <a:rPr sz="1600" dirty="0">
                          <a:latin typeface="Calibri"/>
                          <a:cs typeface="Calibri"/>
                        </a:rPr>
                        <a:t>Guatapé,</a:t>
                      </a:r>
                      <a:r>
                        <a:rPr sz="1600" spc="-65" dirty="0">
                          <a:latin typeface="Calibri"/>
                          <a:cs typeface="Calibri"/>
                        </a:rPr>
                        <a:t> </a:t>
                      </a:r>
                      <a:r>
                        <a:rPr sz="1600" spc="-10" dirty="0">
                          <a:latin typeface="Calibri"/>
                          <a:cs typeface="Calibri"/>
                        </a:rPr>
                        <a:t>Yarumal, </a:t>
                      </a:r>
                      <a:r>
                        <a:rPr sz="1600" dirty="0">
                          <a:latin typeface="Calibri"/>
                          <a:cs typeface="Calibri"/>
                        </a:rPr>
                        <a:t>Angostura,</a:t>
                      </a:r>
                      <a:r>
                        <a:rPr sz="1600" spc="-25" dirty="0">
                          <a:latin typeface="Calibri"/>
                          <a:cs typeface="Calibri"/>
                        </a:rPr>
                        <a:t> </a:t>
                      </a:r>
                      <a:r>
                        <a:rPr sz="1600" spc="-10" dirty="0">
                          <a:latin typeface="Calibri"/>
                          <a:cs typeface="Calibri"/>
                        </a:rPr>
                        <a:t>Sonsón, </a:t>
                      </a:r>
                      <a:r>
                        <a:rPr sz="1600" dirty="0">
                          <a:latin typeface="Calibri"/>
                          <a:cs typeface="Calibri"/>
                        </a:rPr>
                        <a:t>Santo</a:t>
                      </a:r>
                      <a:r>
                        <a:rPr sz="1600" spc="-50" dirty="0">
                          <a:latin typeface="Calibri"/>
                          <a:cs typeface="Calibri"/>
                        </a:rPr>
                        <a:t> </a:t>
                      </a:r>
                      <a:r>
                        <a:rPr sz="1600" dirty="0">
                          <a:latin typeface="Calibri"/>
                          <a:cs typeface="Calibri"/>
                        </a:rPr>
                        <a:t>Domingo,</a:t>
                      </a:r>
                      <a:r>
                        <a:rPr sz="1600" spc="-20" dirty="0">
                          <a:latin typeface="Calibri"/>
                          <a:cs typeface="Calibri"/>
                        </a:rPr>
                        <a:t> </a:t>
                      </a:r>
                      <a:r>
                        <a:rPr sz="1600" spc="-10" dirty="0">
                          <a:latin typeface="Calibri"/>
                          <a:cs typeface="Calibri"/>
                        </a:rPr>
                        <a:t>Itagüí, </a:t>
                      </a:r>
                      <a:r>
                        <a:rPr sz="1600" dirty="0">
                          <a:latin typeface="Calibri"/>
                          <a:cs typeface="Calibri"/>
                        </a:rPr>
                        <a:t>Caicedo,</a:t>
                      </a:r>
                      <a:r>
                        <a:rPr sz="1600" spc="-45" dirty="0">
                          <a:latin typeface="Calibri"/>
                          <a:cs typeface="Calibri"/>
                        </a:rPr>
                        <a:t> </a:t>
                      </a:r>
                      <a:r>
                        <a:rPr sz="1600" dirty="0">
                          <a:latin typeface="Calibri"/>
                          <a:cs typeface="Calibri"/>
                        </a:rPr>
                        <a:t>Don</a:t>
                      </a:r>
                      <a:r>
                        <a:rPr sz="1600" spc="-40" dirty="0">
                          <a:latin typeface="Calibri"/>
                          <a:cs typeface="Calibri"/>
                        </a:rPr>
                        <a:t> </a:t>
                      </a:r>
                      <a:r>
                        <a:rPr sz="1600" spc="-10" dirty="0">
                          <a:latin typeface="Calibri"/>
                          <a:cs typeface="Calibri"/>
                        </a:rPr>
                        <a:t>Matías, </a:t>
                      </a:r>
                      <a:r>
                        <a:rPr sz="1600" dirty="0">
                          <a:latin typeface="Calibri"/>
                          <a:cs typeface="Calibri"/>
                        </a:rPr>
                        <a:t>Concepción</a:t>
                      </a:r>
                      <a:r>
                        <a:rPr lang="es-ES" sz="1600" dirty="0">
                          <a:latin typeface="Calibri"/>
                          <a:cs typeface="Calibri"/>
                        </a:rPr>
                        <a:t>, Caucasia, Marinilla, Caracolí, Yolombo, Amalfi, Yalí, San Pedro de los Milagros, Briceño, Carolina del Príncipe, Santa Fe de Antioquia, Buriticá, La Unión, El Retiro, La Ceja, Rionegro, Marinilla, Guatapé, Guarne, Jericó, Pueblorrico, Concordia, Tarso, Necoclí, San Pedro de Urabá,  Turbo, Chigorodó.       </a:t>
                      </a:r>
                      <a:endParaRPr sz="1600" dirty="0">
                        <a:latin typeface="Calibri"/>
                        <a:cs typeface="Calibri"/>
                      </a:endParaRPr>
                    </a:p>
                  </a:txBody>
                  <a:tcPr marL="0" marR="0" marT="66675"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a:solidFill>
                        <a:srgbClr val="000000"/>
                      </a:solidFill>
                      <a:prstDash val="solid"/>
                    </a:lnT>
                    <a:lnB w="9525">
                      <a:solidFill>
                        <a:srgbClr val="000000"/>
                      </a:solidFill>
                      <a:prstDash val="solid"/>
                    </a:lnB>
                  </a:tcPr>
                </a:tc>
                <a:tc>
                  <a:txBody>
                    <a:bodyPr/>
                    <a:lstStyle/>
                    <a:p>
                      <a:pPr>
                        <a:lnSpc>
                          <a:spcPct val="100000"/>
                        </a:lnSpc>
                        <a:spcBef>
                          <a:spcPts val="525"/>
                        </a:spcBef>
                      </a:pPr>
                      <a:endParaRPr sz="1600" dirty="0">
                        <a:latin typeface="Times New Roman"/>
                        <a:cs typeface="Times New Roman"/>
                      </a:endParaRPr>
                    </a:p>
                    <a:p>
                      <a:pPr marL="147955" marR="434340" indent="635" algn="ctr">
                        <a:lnSpc>
                          <a:spcPct val="112999"/>
                        </a:lnSpc>
                      </a:pPr>
                      <a:r>
                        <a:rPr sz="1600" dirty="0">
                          <a:latin typeface="Calibri"/>
                          <a:cs typeface="Calibri"/>
                        </a:rPr>
                        <a:t>Oriente,</a:t>
                      </a:r>
                      <a:r>
                        <a:rPr sz="1600" spc="-55" dirty="0">
                          <a:latin typeface="Calibri"/>
                          <a:cs typeface="Calibri"/>
                        </a:rPr>
                        <a:t> </a:t>
                      </a:r>
                      <a:r>
                        <a:rPr sz="1600" spc="-10" dirty="0">
                          <a:latin typeface="Calibri"/>
                          <a:cs typeface="Calibri"/>
                        </a:rPr>
                        <a:t>Urabá, </a:t>
                      </a:r>
                      <a:r>
                        <a:rPr sz="1600" dirty="0">
                          <a:latin typeface="Calibri"/>
                          <a:cs typeface="Calibri"/>
                        </a:rPr>
                        <a:t>Suroeste,</a:t>
                      </a:r>
                      <a:r>
                        <a:rPr sz="1600" spc="-90" dirty="0">
                          <a:latin typeface="Calibri"/>
                          <a:cs typeface="Calibri"/>
                        </a:rPr>
                        <a:t> </a:t>
                      </a:r>
                      <a:r>
                        <a:rPr sz="1600" spc="-10" dirty="0">
                          <a:latin typeface="Calibri"/>
                          <a:cs typeface="Calibri"/>
                        </a:rPr>
                        <a:t>Norte, </a:t>
                      </a:r>
                      <a:r>
                        <a:rPr sz="1600" dirty="0">
                          <a:latin typeface="Calibri"/>
                          <a:cs typeface="Calibri"/>
                        </a:rPr>
                        <a:t>Valle</a:t>
                      </a:r>
                      <a:r>
                        <a:rPr sz="1600" spc="-20" dirty="0">
                          <a:latin typeface="Calibri"/>
                          <a:cs typeface="Calibri"/>
                        </a:rPr>
                        <a:t> </a:t>
                      </a:r>
                      <a:r>
                        <a:rPr sz="1600" dirty="0">
                          <a:latin typeface="Calibri"/>
                          <a:cs typeface="Calibri"/>
                        </a:rPr>
                        <a:t>de</a:t>
                      </a:r>
                      <a:r>
                        <a:rPr sz="1600" spc="-15" dirty="0">
                          <a:latin typeface="Calibri"/>
                          <a:cs typeface="Calibri"/>
                        </a:rPr>
                        <a:t> </a:t>
                      </a:r>
                      <a:r>
                        <a:rPr lang="es-ES" sz="1600" spc="-15" dirty="0">
                          <a:latin typeface="Calibri"/>
                          <a:cs typeface="Calibri"/>
                        </a:rPr>
                        <a:t>Aburra, </a:t>
                      </a:r>
                      <a:r>
                        <a:rPr lang="es-ES" sz="1600" spc="-10" dirty="0">
                          <a:latin typeface="Calibri"/>
                          <a:cs typeface="Calibri"/>
                        </a:rPr>
                        <a:t>Occidente, Magdalena Medio, Nordeste</a:t>
                      </a:r>
                      <a:endParaRPr sz="1600" dirty="0">
                        <a:latin typeface="Calibri"/>
                        <a:cs typeface="Calibri"/>
                      </a:endParaRPr>
                    </a:p>
                  </a:txBody>
                  <a:tcPr marL="0" marR="0" marT="66675" marB="0">
                    <a:lnL w="9525" cap="flat" cmpd="sng" algn="ctr">
                      <a:solidFill>
                        <a:srgbClr val="000000"/>
                      </a:solidFill>
                      <a:prstDash val="solid"/>
                      <a:round/>
                      <a:headEnd type="none" w="med" len="med"/>
                      <a:tailEnd type="none" w="med" len="me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2724627567"/>
                  </a:ext>
                </a:extLst>
              </a:tr>
            </a:tbl>
          </a:graphicData>
        </a:graphic>
      </p:graphicFrame>
      <p:sp>
        <p:nvSpPr>
          <p:cNvPr id="27" name="object 27"/>
          <p:cNvSpPr txBox="1"/>
          <p:nvPr/>
        </p:nvSpPr>
        <p:spPr>
          <a:xfrm>
            <a:off x="13668783" y="8890478"/>
            <a:ext cx="4000306" cy="289823"/>
          </a:xfrm>
          <a:prstGeom prst="rect">
            <a:avLst/>
          </a:prstGeom>
        </p:spPr>
        <p:txBody>
          <a:bodyPr vert="horz" wrap="square" lIns="0" tIns="12700" rIns="0" bIns="0" rtlCol="0">
            <a:spAutoFit/>
          </a:bodyPr>
          <a:lstStyle/>
          <a:p>
            <a:pPr marL="12700">
              <a:lnSpc>
                <a:spcPct val="100000"/>
              </a:lnSpc>
              <a:spcBef>
                <a:spcPts val="100"/>
              </a:spcBef>
            </a:pPr>
            <a:r>
              <a:rPr sz="1800" b="1" spc="50" dirty="0">
                <a:solidFill>
                  <a:srgbClr val="7E7E7E"/>
                </a:solidFill>
                <a:latin typeface="Arial"/>
                <a:cs typeface="Arial"/>
              </a:rPr>
              <a:t>*Corte</a:t>
            </a:r>
            <a:r>
              <a:rPr sz="1800" b="1" spc="185" dirty="0">
                <a:solidFill>
                  <a:srgbClr val="7E7E7E"/>
                </a:solidFill>
                <a:latin typeface="Arial"/>
                <a:cs typeface="Arial"/>
              </a:rPr>
              <a:t> </a:t>
            </a:r>
            <a:r>
              <a:rPr sz="1800" b="1" dirty="0">
                <a:solidFill>
                  <a:srgbClr val="7E7E7E"/>
                </a:solidFill>
                <a:latin typeface="Arial"/>
                <a:cs typeface="Arial"/>
              </a:rPr>
              <a:t>3</a:t>
            </a:r>
            <a:r>
              <a:rPr lang="es-ES" sz="1800" b="1" dirty="0">
                <a:solidFill>
                  <a:srgbClr val="7E7E7E"/>
                </a:solidFill>
                <a:latin typeface="Arial"/>
                <a:cs typeface="Arial"/>
              </a:rPr>
              <a:t>0</a:t>
            </a:r>
            <a:r>
              <a:rPr sz="1800" b="1" spc="180" dirty="0">
                <a:solidFill>
                  <a:srgbClr val="7E7E7E"/>
                </a:solidFill>
                <a:latin typeface="Arial"/>
                <a:cs typeface="Arial"/>
              </a:rPr>
              <a:t> </a:t>
            </a:r>
            <a:r>
              <a:rPr sz="1800" b="1" dirty="0">
                <a:solidFill>
                  <a:srgbClr val="7E7E7E"/>
                </a:solidFill>
                <a:latin typeface="Arial"/>
                <a:cs typeface="Arial"/>
              </a:rPr>
              <a:t>de</a:t>
            </a:r>
            <a:r>
              <a:rPr sz="1800" b="1" spc="180" dirty="0">
                <a:solidFill>
                  <a:srgbClr val="7E7E7E"/>
                </a:solidFill>
                <a:latin typeface="Arial"/>
                <a:cs typeface="Arial"/>
              </a:rPr>
              <a:t> </a:t>
            </a:r>
            <a:r>
              <a:rPr lang="es-ES" sz="1800" b="1" spc="180" dirty="0">
                <a:solidFill>
                  <a:srgbClr val="7E7E7E"/>
                </a:solidFill>
                <a:latin typeface="Arial"/>
                <a:cs typeface="Arial"/>
              </a:rPr>
              <a:t>Noviembre</a:t>
            </a:r>
            <a:r>
              <a:rPr sz="1800" b="1" spc="235" dirty="0">
                <a:solidFill>
                  <a:srgbClr val="7E7E7E"/>
                </a:solidFill>
                <a:latin typeface="Arial"/>
                <a:cs typeface="Arial"/>
              </a:rPr>
              <a:t> </a:t>
            </a:r>
            <a:r>
              <a:rPr sz="1800" b="1" spc="65" dirty="0">
                <a:solidFill>
                  <a:srgbClr val="7E7E7E"/>
                </a:solidFill>
                <a:latin typeface="Arial"/>
                <a:cs typeface="Arial"/>
              </a:rPr>
              <a:t>de</a:t>
            </a:r>
            <a:r>
              <a:rPr sz="1800" b="1" spc="125" dirty="0">
                <a:solidFill>
                  <a:srgbClr val="7E7E7E"/>
                </a:solidFill>
                <a:latin typeface="Arial"/>
                <a:cs typeface="Arial"/>
              </a:rPr>
              <a:t> </a:t>
            </a:r>
            <a:r>
              <a:rPr sz="1800" b="1" spc="105" dirty="0">
                <a:solidFill>
                  <a:srgbClr val="7E7E7E"/>
                </a:solidFill>
                <a:latin typeface="Arial"/>
                <a:cs typeface="Arial"/>
              </a:rPr>
              <a:t>2024</a:t>
            </a:r>
            <a:endParaRPr sz="1800" dirty="0">
              <a:latin typeface="Arial"/>
              <a:cs typeface="Arial"/>
            </a:endParaRPr>
          </a:p>
        </p:txBody>
      </p:sp>
      <p:sp>
        <p:nvSpPr>
          <p:cNvPr id="28" name="CuadroTexto 27">
            <a:extLst>
              <a:ext uri="{FF2B5EF4-FFF2-40B4-BE49-F238E27FC236}">
                <a16:creationId xmlns:a16="http://schemas.microsoft.com/office/drawing/2014/main" id="{7B494271-5DDC-C89E-83F4-9FFCAD7BBB8E}"/>
              </a:ext>
            </a:extLst>
          </p:cNvPr>
          <p:cNvSpPr txBox="1"/>
          <p:nvPr/>
        </p:nvSpPr>
        <p:spPr>
          <a:xfrm>
            <a:off x="618911" y="9035390"/>
            <a:ext cx="5668430" cy="307777"/>
          </a:xfrm>
          <a:prstGeom prst="rect">
            <a:avLst/>
          </a:prstGeom>
          <a:noFill/>
        </p:spPr>
        <p:txBody>
          <a:bodyPr wrap="square" rtlCol="0">
            <a:spAutoFit/>
          </a:bodyPr>
          <a:lstStyle/>
          <a:p>
            <a:r>
              <a:rPr lang="es-ES" sz="1400" b="1" dirty="0">
                <a:solidFill>
                  <a:schemeClr val="tx1"/>
                </a:solidFill>
              </a:rPr>
              <a:t>Nota: 37 ganadores de la convocatoria de emprendedores</a:t>
            </a:r>
            <a:endParaRPr lang="es-CO" sz="1400" b="1" dirty="0">
              <a:solidFill>
                <a:schemeClr val="tx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8000" cy="10286997"/>
            </a:xfrm>
            <a:prstGeom prst="rect">
              <a:avLst/>
            </a:prstGeom>
          </p:spPr>
        </p:pic>
        <p:sp>
          <p:nvSpPr>
            <p:cNvPr id="4" name="object 4"/>
            <p:cNvSpPr/>
            <p:nvPr/>
          </p:nvSpPr>
          <p:spPr>
            <a:xfrm>
              <a:off x="0" y="0"/>
              <a:ext cx="18288000" cy="1963420"/>
            </a:xfrm>
            <a:custGeom>
              <a:avLst/>
              <a:gdLst/>
              <a:ahLst/>
              <a:cxnLst/>
              <a:rect l="l" t="t" r="r" b="b"/>
              <a:pathLst>
                <a:path w="18288000" h="1963420">
                  <a:moveTo>
                    <a:pt x="18288000" y="0"/>
                  </a:moveTo>
                  <a:lnTo>
                    <a:pt x="0" y="0"/>
                  </a:lnTo>
                  <a:lnTo>
                    <a:pt x="0" y="1963166"/>
                  </a:lnTo>
                  <a:lnTo>
                    <a:pt x="18288000" y="1963166"/>
                  </a:lnTo>
                  <a:lnTo>
                    <a:pt x="18288000" y="0"/>
                  </a:lnTo>
                  <a:close/>
                </a:path>
              </a:pathLst>
            </a:custGeom>
            <a:solidFill>
              <a:srgbClr val="1C5639"/>
            </a:solidFill>
          </p:spPr>
          <p:txBody>
            <a:bodyPr wrap="square" lIns="0" tIns="0" rIns="0" bIns="0" rtlCol="0"/>
            <a:lstStyle/>
            <a:p>
              <a:endParaRPr/>
            </a:p>
          </p:txBody>
        </p:sp>
      </p:grpSp>
      <p:sp>
        <p:nvSpPr>
          <p:cNvPr id="5" name="object 5"/>
          <p:cNvSpPr txBox="1">
            <a:spLocks noGrp="1"/>
          </p:cNvSpPr>
          <p:nvPr>
            <p:ph type="title"/>
          </p:nvPr>
        </p:nvSpPr>
        <p:spPr>
          <a:prstGeom prst="rect">
            <a:avLst/>
          </a:prstGeom>
        </p:spPr>
        <p:txBody>
          <a:bodyPr vert="horz" wrap="square" lIns="0" tIns="280670" rIns="0" bIns="0" rtlCol="0">
            <a:spAutoFit/>
          </a:bodyPr>
          <a:lstStyle/>
          <a:p>
            <a:pPr marL="12700">
              <a:lnSpc>
                <a:spcPct val="100000"/>
              </a:lnSpc>
              <a:spcBef>
                <a:spcPts val="2210"/>
              </a:spcBef>
              <a:tabLst>
                <a:tab pos="1687830" algn="l"/>
                <a:tab pos="6396990" algn="l"/>
              </a:tabLst>
            </a:pPr>
            <a:r>
              <a:rPr spc="285" dirty="0"/>
              <a:t>Plan</a:t>
            </a:r>
            <a:r>
              <a:rPr dirty="0"/>
              <a:t>	</a:t>
            </a:r>
            <a:r>
              <a:rPr spc="125" dirty="0"/>
              <a:t>de</a:t>
            </a:r>
            <a:r>
              <a:rPr spc="740" dirty="0"/>
              <a:t> </a:t>
            </a:r>
            <a:r>
              <a:rPr spc="290" dirty="0"/>
              <a:t>Desarrollo</a:t>
            </a:r>
            <a:r>
              <a:rPr dirty="0"/>
              <a:t>	</a:t>
            </a:r>
            <a:r>
              <a:rPr spc="60" dirty="0"/>
              <a:t>2024</a:t>
            </a:r>
            <a:r>
              <a:rPr spc="595" dirty="0"/>
              <a:t> </a:t>
            </a:r>
            <a:r>
              <a:rPr spc="-35" dirty="0"/>
              <a:t>-</a:t>
            </a:r>
            <a:r>
              <a:rPr spc="-969" dirty="0"/>
              <a:t> </a:t>
            </a:r>
            <a:r>
              <a:rPr spc="-20" dirty="0"/>
              <a:t>2027</a:t>
            </a:r>
          </a:p>
          <a:p>
            <a:pPr marL="12700">
              <a:lnSpc>
                <a:spcPct val="100000"/>
              </a:lnSpc>
              <a:spcBef>
                <a:spcPts val="1485"/>
              </a:spcBef>
              <a:tabLst>
                <a:tab pos="2719070" algn="l"/>
                <a:tab pos="4161154" algn="l"/>
                <a:tab pos="5958205" algn="l"/>
                <a:tab pos="7140575" algn="l"/>
                <a:tab pos="8192770" algn="l"/>
                <a:tab pos="8879840" algn="l"/>
                <a:tab pos="9550400" algn="l"/>
                <a:tab pos="11690350" algn="l"/>
                <a:tab pos="13427710" algn="l"/>
                <a:tab pos="14493240" algn="l"/>
              </a:tabLst>
            </a:pPr>
            <a:r>
              <a:rPr sz="3300" spc="-10" dirty="0">
                <a:latin typeface="Arial"/>
                <a:cs typeface="Arial"/>
              </a:rPr>
              <a:t>PROGRAMA</a:t>
            </a:r>
            <a:r>
              <a:rPr sz="3300" dirty="0">
                <a:latin typeface="Arial"/>
                <a:cs typeface="Arial"/>
              </a:rPr>
              <a:t>	</a:t>
            </a:r>
            <a:r>
              <a:rPr sz="3300" spc="-25" dirty="0">
                <a:latin typeface="Arial"/>
                <a:cs typeface="Arial"/>
              </a:rPr>
              <a:t>1.</a:t>
            </a:r>
            <a:r>
              <a:rPr sz="3300" dirty="0">
                <a:latin typeface="Arial"/>
                <a:cs typeface="Arial"/>
              </a:rPr>
              <a:t>	</a:t>
            </a:r>
            <a:r>
              <a:rPr sz="3300" spc="204" dirty="0">
                <a:latin typeface="Arial"/>
                <a:cs typeface="Arial"/>
              </a:rPr>
              <a:t>Cultura</a:t>
            </a:r>
            <a:r>
              <a:rPr sz="3300" dirty="0">
                <a:latin typeface="Arial"/>
                <a:cs typeface="Arial"/>
              </a:rPr>
              <a:t>	</a:t>
            </a:r>
            <a:r>
              <a:rPr sz="3300" spc="165" dirty="0">
                <a:latin typeface="Arial"/>
                <a:cs typeface="Arial"/>
              </a:rPr>
              <a:t>para</a:t>
            </a:r>
            <a:r>
              <a:rPr sz="3300" dirty="0">
                <a:latin typeface="Arial"/>
                <a:cs typeface="Arial"/>
              </a:rPr>
              <a:t>	</a:t>
            </a:r>
            <a:r>
              <a:rPr sz="3300" spc="110" dirty="0">
                <a:latin typeface="Arial"/>
                <a:cs typeface="Arial"/>
              </a:rPr>
              <a:t>vivir</a:t>
            </a:r>
            <a:r>
              <a:rPr sz="3300" dirty="0">
                <a:latin typeface="Arial"/>
                <a:cs typeface="Arial"/>
              </a:rPr>
              <a:t>	</a:t>
            </a:r>
            <a:r>
              <a:rPr sz="3300" spc="-25" dirty="0">
                <a:latin typeface="Arial"/>
                <a:cs typeface="Arial"/>
              </a:rPr>
              <a:t>en</a:t>
            </a:r>
            <a:r>
              <a:rPr sz="3300" dirty="0">
                <a:latin typeface="Arial"/>
                <a:cs typeface="Arial"/>
              </a:rPr>
              <a:t>	</a:t>
            </a:r>
            <a:r>
              <a:rPr sz="3300" spc="-25" dirty="0">
                <a:latin typeface="Arial"/>
                <a:cs typeface="Arial"/>
              </a:rPr>
              <a:t>un</a:t>
            </a:r>
            <a:r>
              <a:rPr sz="3300" dirty="0">
                <a:latin typeface="Arial"/>
                <a:cs typeface="Arial"/>
              </a:rPr>
              <a:t>	</a:t>
            </a:r>
            <a:r>
              <a:rPr sz="3300" spc="250" dirty="0">
                <a:latin typeface="Arial"/>
                <a:cs typeface="Arial"/>
              </a:rPr>
              <a:t>territorio</a:t>
            </a:r>
            <a:r>
              <a:rPr sz="3300" dirty="0">
                <a:latin typeface="Arial"/>
                <a:cs typeface="Arial"/>
              </a:rPr>
              <a:t>	</a:t>
            </a:r>
            <a:r>
              <a:rPr sz="3300" spc="150" dirty="0">
                <a:latin typeface="Arial"/>
                <a:cs typeface="Arial"/>
              </a:rPr>
              <a:t>diverso</a:t>
            </a:r>
            <a:r>
              <a:rPr sz="3300" dirty="0">
                <a:latin typeface="Arial"/>
                <a:cs typeface="Arial"/>
              </a:rPr>
              <a:t>	y</a:t>
            </a:r>
            <a:r>
              <a:rPr sz="3300" spc="395" dirty="0">
                <a:latin typeface="Arial"/>
                <a:cs typeface="Arial"/>
              </a:rPr>
              <a:t> </a:t>
            </a:r>
            <a:r>
              <a:rPr sz="3300" spc="-25" dirty="0">
                <a:latin typeface="Arial"/>
                <a:cs typeface="Arial"/>
              </a:rPr>
              <a:t>en</a:t>
            </a:r>
            <a:r>
              <a:rPr sz="3300" dirty="0">
                <a:latin typeface="Arial"/>
                <a:cs typeface="Arial"/>
              </a:rPr>
              <a:t>	</a:t>
            </a:r>
            <a:r>
              <a:rPr sz="3300" spc="190" dirty="0">
                <a:latin typeface="Arial"/>
                <a:cs typeface="Arial"/>
              </a:rPr>
              <a:t>paz</a:t>
            </a:r>
            <a:endParaRPr sz="3300">
              <a:latin typeface="Arial"/>
              <a:cs typeface="Arial"/>
            </a:endParaRPr>
          </a:p>
        </p:txBody>
      </p:sp>
      <p:pic>
        <p:nvPicPr>
          <p:cNvPr id="6" name="object 6"/>
          <p:cNvPicPr/>
          <p:nvPr/>
        </p:nvPicPr>
        <p:blipFill>
          <a:blip r:embed="rId3" cstate="print"/>
          <a:stretch>
            <a:fillRect/>
          </a:stretch>
        </p:blipFill>
        <p:spPr>
          <a:xfrm>
            <a:off x="14956536" y="9317735"/>
            <a:ext cx="3331463" cy="786384"/>
          </a:xfrm>
          <a:prstGeom prst="rect">
            <a:avLst/>
          </a:prstGeom>
        </p:spPr>
      </p:pic>
      <p:sp>
        <p:nvSpPr>
          <p:cNvPr id="7" name="object 7"/>
          <p:cNvSpPr txBox="1"/>
          <p:nvPr/>
        </p:nvSpPr>
        <p:spPr>
          <a:xfrm>
            <a:off x="1238199" y="4016755"/>
            <a:ext cx="217804" cy="269240"/>
          </a:xfrm>
          <a:prstGeom prst="rect">
            <a:avLst/>
          </a:prstGeom>
        </p:spPr>
        <p:txBody>
          <a:bodyPr vert="horz" wrap="square" lIns="0" tIns="12065" rIns="0" bIns="0" rtlCol="0">
            <a:spAutoFit/>
          </a:bodyPr>
          <a:lstStyle/>
          <a:p>
            <a:pPr marL="12700">
              <a:lnSpc>
                <a:spcPct val="100000"/>
              </a:lnSpc>
              <a:spcBef>
                <a:spcPts val="95"/>
              </a:spcBef>
            </a:pPr>
            <a:r>
              <a:rPr sz="1600" b="1" spc="-25" dirty="0">
                <a:solidFill>
                  <a:srgbClr val="FFFFFF"/>
                </a:solidFill>
                <a:latin typeface="Arial"/>
                <a:cs typeface="Arial"/>
              </a:rPr>
              <a:t>SI</a:t>
            </a:r>
            <a:endParaRPr sz="1600">
              <a:latin typeface="Arial"/>
              <a:cs typeface="Arial"/>
            </a:endParaRPr>
          </a:p>
        </p:txBody>
      </p:sp>
      <p:sp>
        <p:nvSpPr>
          <p:cNvPr id="8" name="object 8"/>
          <p:cNvSpPr txBox="1"/>
          <p:nvPr/>
        </p:nvSpPr>
        <p:spPr>
          <a:xfrm>
            <a:off x="1442974" y="4048656"/>
            <a:ext cx="1031875" cy="226695"/>
          </a:xfrm>
          <a:prstGeom prst="rect">
            <a:avLst/>
          </a:prstGeom>
        </p:spPr>
        <p:txBody>
          <a:bodyPr vert="horz" wrap="square" lIns="0" tIns="0" rIns="0" bIns="0" rtlCol="0">
            <a:spAutoFit/>
          </a:bodyPr>
          <a:lstStyle/>
          <a:p>
            <a:pPr>
              <a:lnSpc>
                <a:spcPts val="1764"/>
              </a:lnSpc>
            </a:pPr>
            <a:r>
              <a:rPr sz="1600" b="1" spc="-10" dirty="0">
                <a:solidFill>
                  <a:srgbClr val="FFFFFF"/>
                </a:solidFill>
                <a:latin typeface="Arial"/>
                <a:cs typeface="Arial"/>
              </a:rPr>
              <a:t>STEMA</a:t>
            </a:r>
            <a:r>
              <a:rPr sz="1600" b="1" spc="-100" dirty="0">
                <a:solidFill>
                  <a:srgbClr val="FFFFFF"/>
                </a:solidFill>
                <a:latin typeface="Arial"/>
                <a:cs typeface="Arial"/>
              </a:rPr>
              <a:t> </a:t>
            </a:r>
            <a:r>
              <a:rPr sz="1600" b="1" spc="-35" dirty="0">
                <a:solidFill>
                  <a:srgbClr val="FFFFFF"/>
                </a:solidFill>
                <a:latin typeface="Arial"/>
                <a:cs typeface="Arial"/>
              </a:rPr>
              <a:t>DE</a:t>
            </a:r>
            <a:endParaRPr sz="1600">
              <a:latin typeface="Arial"/>
              <a:cs typeface="Arial"/>
            </a:endParaRPr>
          </a:p>
        </p:txBody>
      </p:sp>
      <p:sp>
        <p:nvSpPr>
          <p:cNvPr id="9" name="object 9"/>
          <p:cNvSpPr txBox="1"/>
          <p:nvPr/>
        </p:nvSpPr>
        <p:spPr>
          <a:xfrm>
            <a:off x="1302258" y="4257243"/>
            <a:ext cx="206375" cy="269240"/>
          </a:xfrm>
          <a:prstGeom prst="rect">
            <a:avLst/>
          </a:prstGeom>
        </p:spPr>
        <p:txBody>
          <a:bodyPr vert="horz" wrap="square" lIns="0" tIns="12065" rIns="0" bIns="0" rtlCol="0">
            <a:spAutoFit/>
          </a:bodyPr>
          <a:lstStyle/>
          <a:p>
            <a:pPr marL="12700">
              <a:lnSpc>
                <a:spcPct val="100000"/>
              </a:lnSpc>
              <a:spcBef>
                <a:spcPts val="95"/>
              </a:spcBef>
            </a:pPr>
            <a:r>
              <a:rPr sz="1600" b="1" spc="-25" dirty="0">
                <a:solidFill>
                  <a:srgbClr val="FFFFFF"/>
                </a:solidFill>
                <a:latin typeface="Arial"/>
                <a:cs typeface="Arial"/>
              </a:rPr>
              <a:t>In</a:t>
            </a:r>
            <a:endParaRPr sz="1600">
              <a:latin typeface="Arial"/>
              <a:cs typeface="Arial"/>
            </a:endParaRPr>
          </a:p>
        </p:txBody>
      </p:sp>
      <p:sp>
        <p:nvSpPr>
          <p:cNvPr id="10" name="object 10"/>
          <p:cNvSpPr txBox="1"/>
          <p:nvPr/>
        </p:nvSpPr>
        <p:spPr>
          <a:xfrm>
            <a:off x="4265421" y="4074310"/>
            <a:ext cx="1561465" cy="226695"/>
          </a:xfrm>
          <a:prstGeom prst="rect">
            <a:avLst/>
          </a:prstGeom>
        </p:spPr>
        <p:txBody>
          <a:bodyPr vert="horz" wrap="square" lIns="0" tIns="0" rIns="0" bIns="0" rtlCol="0">
            <a:spAutoFit/>
          </a:bodyPr>
          <a:lstStyle/>
          <a:p>
            <a:pPr>
              <a:lnSpc>
                <a:spcPts val="1764"/>
              </a:lnSpc>
            </a:pPr>
            <a:r>
              <a:rPr sz="1600" b="1" spc="-20" dirty="0">
                <a:solidFill>
                  <a:srgbClr val="FFFFFF"/>
                </a:solidFill>
                <a:latin typeface="Arial"/>
                <a:cs typeface="Arial"/>
              </a:rPr>
              <a:t>INFRAESTRUCT</a:t>
            </a:r>
            <a:endParaRPr sz="1600">
              <a:latin typeface="Arial"/>
              <a:cs typeface="Arial"/>
            </a:endParaRPr>
          </a:p>
        </p:txBody>
      </p:sp>
      <p:sp>
        <p:nvSpPr>
          <p:cNvPr id="11" name="object 11"/>
          <p:cNvSpPr txBox="1"/>
          <p:nvPr/>
        </p:nvSpPr>
        <p:spPr>
          <a:xfrm>
            <a:off x="5826252" y="4074310"/>
            <a:ext cx="567055" cy="226695"/>
          </a:xfrm>
          <a:prstGeom prst="rect">
            <a:avLst/>
          </a:prstGeom>
        </p:spPr>
        <p:txBody>
          <a:bodyPr vert="horz" wrap="square" lIns="0" tIns="0" rIns="0" bIns="0" rtlCol="0">
            <a:spAutoFit/>
          </a:bodyPr>
          <a:lstStyle/>
          <a:p>
            <a:pPr>
              <a:lnSpc>
                <a:spcPts val="1764"/>
              </a:lnSpc>
            </a:pPr>
            <a:r>
              <a:rPr sz="1600" b="1" spc="-30" dirty="0">
                <a:solidFill>
                  <a:srgbClr val="FFFFFF"/>
                </a:solidFill>
                <a:latin typeface="Arial"/>
                <a:cs typeface="Arial"/>
              </a:rPr>
              <a:t>URAS</a:t>
            </a:r>
            <a:endParaRPr sz="1600">
              <a:latin typeface="Arial"/>
              <a:cs typeface="Arial"/>
            </a:endParaRPr>
          </a:p>
        </p:txBody>
      </p:sp>
      <p:sp>
        <p:nvSpPr>
          <p:cNvPr id="12" name="object 12"/>
          <p:cNvSpPr txBox="1"/>
          <p:nvPr/>
        </p:nvSpPr>
        <p:spPr>
          <a:xfrm>
            <a:off x="7458202" y="4095646"/>
            <a:ext cx="898525" cy="226695"/>
          </a:xfrm>
          <a:prstGeom prst="rect">
            <a:avLst/>
          </a:prstGeom>
        </p:spPr>
        <p:txBody>
          <a:bodyPr vert="horz" wrap="square" lIns="0" tIns="0" rIns="0" bIns="0" rtlCol="0">
            <a:spAutoFit/>
          </a:bodyPr>
          <a:lstStyle/>
          <a:p>
            <a:pPr>
              <a:lnSpc>
                <a:spcPts val="1764"/>
              </a:lnSpc>
            </a:pPr>
            <a:r>
              <a:rPr sz="1600" b="1" spc="-50" dirty="0">
                <a:solidFill>
                  <a:srgbClr val="FFFFFF"/>
                </a:solidFill>
                <a:latin typeface="Arial"/>
                <a:cs typeface="Arial"/>
              </a:rPr>
              <a:t>DOTACIO</a:t>
            </a:r>
            <a:endParaRPr sz="1600">
              <a:latin typeface="Arial"/>
              <a:cs typeface="Arial"/>
            </a:endParaRPr>
          </a:p>
        </p:txBody>
      </p:sp>
      <p:sp>
        <p:nvSpPr>
          <p:cNvPr id="13" name="object 13"/>
          <p:cNvSpPr txBox="1"/>
          <p:nvPr/>
        </p:nvSpPr>
        <p:spPr>
          <a:xfrm>
            <a:off x="8354303" y="4095646"/>
            <a:ext cx="1410335" cy="226695"/>
          </a:xfrm>
          <a:prstGeom prst="rect">
            <a:avLst/>
          </a:prstGeom>
        </p:spPr>
        <p:txBody>
          <a:bodyPr vert="horz" wrap="square" lIns="0" tIns="0" rIns="0" bIns="0" rtlCol="0">
            <a:spAutoFit/>
          </a:bodyPr>
          <a:lstStyle/>
          <a:p>
            <a:pPr>
              <a:lnSpc>
                <a:spcPts val="1764"/>
              </a:lnSpc>
            </a:pPr>
            <a:r>
              <a:rPr sz="1600" b="1" dirty="0">
                <a:solidFill>
                  <a:srgbClr val="FFFFFF"/>
                </a:solidFill>
                <a:latin typeface="Arial"/>
                <a:cs typeface="Arial"/>
              </a:rPr>
              <a:t>NES</a:t>
            </a:r>
            <a:r>
              <a:rPr sz="1600" b="1" spc="-70" dirty="0">
                <a:solidFill>
                  <a:srgbClr val="FFFFFF"/>
                </a:solidFill>
                <a:latin typeface="Arial"/>
                <a:cs typeface="Arial"/>
              </a:rPr>
              <a:t> </a:t>
            </a:r>
            <a:r>
              <a:rPr sz="1600" b="1" dirty="0">
                <a:solidFill>
                  <a:srgbClr val="FFFFFF"/>
                </a:solidFill>
                <a:latin typeface="Arial"/>
                <a:cs typeface="Arial"/>
              </a:rPr>
              <a:t>A</a:t>
            </a:r>
            <a:r>
              <a:rPr sz="1600" b="1" spc="-95" dirty="0">
                <a:solidFill>
                  <a:srgbClr val="FFFFFF"/>
                </a:solidFill>
                <a:latin typeface="Arial"/>
                <a:cs typeface="Arial"/>
              </a:rPr>
              <a:t> </a:t>
            </a:r>
            <a:r>
              <a:rPr sz="1600" b="1" dirty="0">
                <a:solidFill>
                  <a:srgbClr val="FFFFFF"/>
                </a:solidFill>
                <a:latin typeface="Arial"/>
                <a:cs typeface="Arial"/>
              </a:rPr>
              <a:t>LAS </a:t>
            </a:r>
            <a:r>
              <a:rPr sz="1600" b="1" spc="-25" dirty="0">
                <a:solidFill>
                  <a:srgbClr val="FFFFFF"/>
                </a:solidFill>
                <a:latin typeface="Arial"/>
                <a:cs typeface="Arial"/>
              </a:rPr>
              <a:t>ÁR</a:t>
            </a:r>
            <a:endParaRPr sz="1600">
              <a:latin typeface="Arial"/>
              <a:cs typeface="Arial"/>
            </a:endParaRPr>
          </a:p>
        </p:txBody>
      </p:sp>
      <p:sp>
        <p:nvSpPr>
          <p:cNvPr id="14" name="object 14"/>
          <p:cNvSpPr txBox="1"/>
          <p:nvPr/>
        </p:nvSpPr>
        <p:spPr>
          <a:xfrm>
            <a:off x="9762628" y="4095646"/>
            <a:ext cx="408305" cy="226695"/>
          </a:xfrm>
          <a:prstGeom prst="rect">
            <a:avLst/>
          </a:prstGeom>
        </p:spPr>
        <p:txBody>
          <a:bodyPr vert="horz" wrap="square" lIns="0" tIns="0" rIns="0" bIns="0" rtlCol="0">
            <a:spAutoFit/>
          </a:bodyPr>
          <a:lstStyle/>
          <a:p>
            <a:pPr>
              <a:lnSpc>
                <a:spcPts val="1764"/>
              </a:lnSpc>
            </a:pPr>
            <a:r>
              <a:rPr sz="1600" b="1" spc="-45" dirty="0">
                <a:solidFill>
                  <a:srgbClr val="FFFFFF"/>
                </a:solidFill>
                <a:latin typeface="Arial"/>
                <a:cs typeface="Arial"/>
              </a:rPr>
              <a:t>EAS</a:t>
            </a:r>
            <a:endParaRPr sz="1600">
              <a:latin typeface="Arial"/>
              <a:cs typeface="Arial"/>
            </a:endParaRPr>
          </a:p>
        </p:txBody>
      </p:sp>
      <p:sp>
        <p:nvSpPr>
          <p:cNvPr id="15" name="object 15"/>
          <p:cNvSpPr txBox="1"/>
          <p:nvPr/>
        </p:nvSpPr>
        <p:spPr>
          <a:xfrm>
            <a:off x="14992858" y="4091328"/>
            <a:ext cx="1082675" cy="226695"/>
          </a:xfrm>
          <a:prstGeom prst="rect">
            <a:avLst/>
          </a:prstGeom>
        </p:spPr>
        <p:txBody>
          <a:bodyPr vert="horz" wrap="square" lIns="0" tIns="0" rIns="0" bIns="0" rtlCol="0">
            <a:spAutoFit/>
          </a:bodyPr>
          <a:lstStyle/>
          <a:p>
            <a:pPr>
              <a:lnSpc>
                <a:spcPts val="1764"/>
              </a:lnSpc>
            </a:pPr>
            <a:r>
              <a:rPr sz="1600" b="1" spc="-45" dirty="0">
                <a:solidFill>
                  <a:srgbClr val="FFFFFF"/>
                </a:solidFill>
                <a:latin typeface="Arial"/>
                <a:cs typeface="Arial"/>
              </a:rPr>
              <a:t>PORTAFOL</a:t>
            </a:r>
            <a:endParaRPr sz="1600">
              <a:latin typeface="Arial"/>
              <a:cs typeface="Arial"/>
            </a:endParaRPr>
          </a:p>
        </p:txBody>
      </p:sp>
      <p:sp>
        <p:nvSpPr>
          <p:cNvPr id="16" name="object 16"/>
          <p:cNvSpPr txBox="1"/>
          <p:nvPr/>
        </p:nvSpPr>
        <p:spPr>
          <a:xfrm>
            <a:off x="16061114" y="4059428"/>
            <a:ext cx="570865" cy="269240"/>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FFFFFF"/>
                </a:solidFill>
                <a:latin typeface="Arial"/>
                <a:cs typeface="Arial"/>
              </a:rPr>
              <a:t>IO</a:t>
            </a:r>
            <a:r>
              <a:rPr sz="1600" b="1" spc="-65" dirty="0">
                <a:solidFill>
                  <a:srgbClr val="FFFFFF"/>
                </a:solidFill>
                <a:latin typeface="Arial"/>
                <a:cs typeface="Arial"/>
              </a:rPr>
              <a:t> </a:t>
            </a:r>
            <a:r>
              <a:rPr sz="1600" b="1" spc="-25" dirty="0">
                <a:solidFill>
                  <a:srgbClr val="FFFFFF"/>
                </a:solidFill>
                <a:latin typeface="Arial"/>
                <a:cs typeface="Arial"/>
              </a:rPr>
              <a:t>DE</a:t>
            </a:r>
            <a:endParaRPr sz="1600">
              <a:latin typeface="Arial"/>
              <a:cs typeface="Arial"/>
            </a:endParaRPr>
          </a:p>
        </p:txBody>
      </p:sp>
      <p:sp>
        <p:nvSpPr>
          <p:cNvPr id="17" name="object 17"/>
          <p:cNvSpPr txBox="1"/>
          <p:nvPr/>
        </p:nvSpPr>
        <p:spPr>
          <a:xfrm>
            <a:off x="16106570" y="4302962"/>
            <a:ext cx="318135" cy="269240"/>
          </a:xfrm>
          <a:prstGeom prst="rect">
            <a:avLst/>
          </a:prstGeom>
        </p:spPr>
        <p:txBody>
          <a:bodyPr vert="horz" wrap="square" lIns="0" tIns="12065" rIns="0" bIns="0" rtlCol="0">
            <a:spAutoFit/>
          </a:bodyPr>
          <a:lstStyle/>
          <a:p>
            <a:pPr marL="12700">
              <a:lnSpc>
                <a:spcPct val="100000"/>
              </a:lnSpc>
              <a:spcBef>
                <a:spcPts val="95"/>
              </a:spcBef>
            </a:pPr>
            <a:r>
              <a:rPr sz="1600" b="1" spc="-25" dirty="0">
                <a:solidFill>
                  <a:srgbClr val="FFFFFF"/>
                </a:solidFill>
                <a:latin typeface="Arial"/>
                <a:cs typeface="Arial"/>
              </a:rPr>
              <a:t>OS</a:t>
            </a:r>
            <a:endParaRPr sz="1600">
              <a:latin typeface="Arial"/>
              <a:cs typeface="Arial"/>
            </a:endParaRPr>
          </a:p>
        </p:txBody>
      </p:sp>
      <p:sp>
        <p:nvSpPr>
          <p:cNvPr id="18" name="object 18"/>
          <p:cNvSpPr txBox="1"/>
          <p:nvPr/>
        </p:nvSpPr>
        <p:spPr>
          <a:xfrm>
            <a:off x="16419957" y="7259573"/>
            <a:ext cx="513080" cy="1076960"/>
          </a:xfrm>
          <a:prstGeom prst="rect">
            <a:avLst/>
          </a:prstGeom>
        </p:spPr>
        <p:txBody>
          <a:bodyPr vert="horz" wrap="square" lIns="0" tIns="12700" rIns="0" bIns="0" rtlCol="0">
            <a:spAutoFit/>
          </a:bodyPr>
          <a:lstStyle/>
          <a:p>
            <a:pPr marL="12700">
              <a:lnSpc>
                <a:spcPct val="100000"/>
              </a:lnSpc>
              <a:spcBef>
                <a:spcPts val="100"/>
              </a:spcBef>
            </a:pPr>
            <a:r>
              <a:rPr sz="6900" b="1" spc="-50" dirty="0">
                <a:solidFill>
                  <a:srgbClr val="FCFAFA"/>
                </a:solidFill>
                <a:latin typeface="Arial"/>
                <a:cs typeface="Arial"/>
              </a:rPr>
              <a:t>9</a:t>
            </a:r>
            <a:endParaRPr sz="6900" dirty="0">
              <a:latin typeface="Arial"/>
              <a:cs typeface="Arial"/>
            </a:endParaRPr>
          </a:p>
        </p:txBody>
      </p:sp>
      <p:sp>
        <p:nvSpPr>
          <p:cNvPr id="19" name="object 19"/>
          <p:cNvSpPr txBox="1"/>
          <p:nvPr/>
        </p:nvSpPr>
        <p:spPr>
          <a:xfrm>
            <a:off x="1482852" y="7911107"/>
            <a:ext cx="14518640" cy="704215"/>
          </a:xfrm>
          <a:prstGeom prst="rect">
            <a:avLst/>
          </a:prstGeom>
        </p:spPr>
        <p:txBody>
          <a:bodyPr vert="horz" wrap="square" lIns="0" tIns="0" rIns="0" bIns="0" rtlCol="0">
            <a:spAutoFit/>
          </a:bodyPr>
          <a:lstStyle/>
          <a:p>
            <a:pPr marL="3996690">
              <a:lnSpc>
                <a:spcPts val="1710"/>
              </a:lnSpc>
            </a:pPr>
            <a:r>
              <a:rPr sz="1600" b="1" spc="-10" dirty="0">
                <a:solidFill>
                  <a:srgbClr val="FFFFFF"/>
                </a:solidFill>
                <a:latin typeface="Arial"/>
                <a:cs typeface="Arial"/>
              </a:rPr>
              <a:t>PROFESIONALIZACIÓN</a:t>
            </a:r>
            <a:r>
              <a:rPr sz="1600" b="1" spc="-60" dirty="0">
                <a:solidFill>
                  <a:srgbClr val="FFFFFF"/>
                </a:solidFill>
                <a:latin typeface="Arial"/>
                <a:cs typeface="Arial"/>
              </a:rPr>
              <a:t> </a:t>
            </a:r>
            <a:r>
              <a:rPr sz="1600" b="1" spc="-25" dirty="0">
                <a:solidFill>
                  <a:srgbClr val="FFFFFF"/>
                </a:solidFill>
                <a:latin typeface="Arial"/>
                <a:cs typeface="Arial"/>
              </a:rPr>
              <a:t>DE</a:t>
            </a:r>
            <a:endParaRPr sz="1600" dirty="0">
              <a:latin typeface="Arial"/>
              <a:cs typeface="Arial"/>
            </a:endParaRPr>
          </a:p>
          <a:p>
            <a:pPr marL="233045">
              <a:lnSpc>
                <a:spcPts val="1180"/>
              </a:lnSpc>
              <a:tabLst>
                <a:tab pos="7462520" algn="l"/>
                <a:tab pos="11161395" algn="l"/>
              </a:tabLst>
            </a:pPr>
            <a:r>
              <a:rPr sz="2400" b="1" spc="-15" baseline="29513" dirty="0">
                <a:solidFill>
                  <a:srgbClr val="FFFFFF"/>
                </a:solidFill>
                <a:latin typeface="Arial"/>
                <a:cs typeface="Arial"/>
              </a:rPr>
              <a:t>COFINANCIACIÓN</a:t>
            </a:r>
            <a:r>
              <a:rPr sz="2400" b="1" spc="-30" baseline="29513" dirty="0">
                <a:solidFill>
                  <a:srgbClr val="FFFFFF"/>
                </a:solidFill>
                <a:latin typeface="Arial"/>
                <a:cs typeface="Arial"/>
              </a:rPr>
              <a:t> </a:t>
            </a:r>
            <a:r>
              <a:rPr sz="2400" b="1" spc="-37" baseline="29513" dirty="0">
                <a:solidFill>
                  <a:srgbClr val="FFFFFF"/>
                </a:solidFill>
                <a:latin typeface="Arial"/>
                <a:cs typeface="Arial"/>
              </a:rPr>
              <a:t>DE</a:t>
            </a:r>
            <a:r>
              <a:rPr sz="2400" b="1" baseline="29513" dirty="0">
                <a:solidFill>
                  <a:srgbClr val="FFFFFF"/>
                </a:solidFill>
                <a:latin typeface="Arial"/>
                <a:cs typeface="Arial"/>
              </a:rPr>
              <a:t>	</a:t>
            </a:r>
            <a:r>
              <a:rPr sz="1600" b="1" spc="-10" dirty="0">
                <a:solidFill>
                  <a:srgbClr val="FFFFFF"/>
                </a:solidFill>
                <a:latin typeface="Arial"/>
                <a:cs typeface="Arial"/>
              </a:rPr>
              <a:t>FORMACIÓN</a:t>
            </a:r>
            <a:r>
              <a:rPr sz="1600" b="1" spc="-45" dirty="0">
                <a:solidFill>
                  <a:srgbClr val="FFFFFF"/>
                </a:solidFill>
                <a:latin typeface="Arial"/>
                <a:cs typeface="Arial"/>
              </a:rPr>
              <a:t> </a:t>
            </a:r>
            <a:r>
              <a:rPr sz="1600" b="1" spc="-20" dirty="0">
                <a:solidFill>
                  <a:srgbClr val="FFFFFF"/>
                </a:solidFill>
                <a:latin typeface="Arial"/>
                <a:cs typeface="Arial"/>
              </a:rPr>
              <a:t>ARTÍSTICA</a:t>
            </a:r>
            <a:r>
              <a:rPr sz="1600" b="1" spc="-120" dirty="0">
                <a:solidFill>
                  <a:srgbClr val="FFFFFF"/>
                </a:solidFill>
                <a:latin typeface="Arial"/>
                <a:cs typeface="Arial"/>
              </a:rPr>
              <a:t> </a:t>
            </a:r>
            <a:r>
              <a:rPr sz="1600" b="1" spc="-50" dirty="0">
                <a:solidFill>
                  <a:srgbClr val="FFFFFF"/>
                </a:solidFill>
                <a:latin typeface="Arial"/>
                <a:cs typeface="Arial"/>
              </a:rPr>
              <a:t>Y</a:t>
            </a:r>
            <a:r>
              <a:rPr sz="1600" b="1" dirty="0">
                <a:solidFill>
                  <a:srgbClr val="FFFFFF"/>
                </a:solidFill>
                <a:latin typeface="Arial"/>
                <a:cs typeface="Arial"/>
              </a:rPr>
              <a:t>	</a:t>
            </a:r>
            <a:r>
              <a:rPr sz="2400" b="1" spc="-15" baseline="-15625" dirty="0">
                <a:solidFill>
                  <a:srgbClr val="FFFFFF"/>
                </a:solidFill>
                <a:latin typeface="Arial"/>
                <a:cs typeface="Arial"/>
              </a:rPr>
              <a:t>EMPRENDIMIENTOS</a:t>
            </a:r>
            <a:endParaRPr sz="2400" baseline="-15625" dirty="0">
              <a:latin typeface="Arial"/>
              <a:cs typeface="Arial"/>
            </a:endParaRPr>
          </a:p>
          <a:p>
            <a:pPr>
              <a:lnSpc>
                <a:spcPts val="1835"/>
              </a:lnSpc>
              <a:tabLst>
                <a:tab pos="8200390" algn="l"/>
                <a:tab pos="14443710" algn="l"/>
              </a:tabLst>
            </a:pPr>
            <a:r>
              <a:rPr sz="1600" b="1" spc="-10" dirty="0">
                <a:solidFill>
                  <a:srgbClr val="FFFFFF"/>
                </a:solidFill>
                <a:latin typeface="Arial"/>
                <a:cs typeface="Arial"/>
              </a:rPr>
              <a:t>MONITORES</a:t>
            </a:r>
            <a:r>
              <a:rPr sz="1600" b="1" spc="-55" dirty="0">
                <a:solidFill>
                  <a:srgbClr val="FFFFFF"/>
                </a:solidFill>
                <a:latin typeface="Arial"/>
                <a:cs typeface="Arial"/>
              </a:rPr>
              <a:t> </a:t>
            </a:r>
            <a:r>
              <a:rPr sz="1600" b="1" dirty="0">
                <a:solidFill>
                  <a:srgbClr val="FFFFFF"/>
                </a:solidFill>
                <a:latin typeface="Arial"/>
                <a:cs typeface="Arial"/>
              </a:rPr>
              <a:t>DE</a:t>
            </a:r>
            <a:r>
              <a:rPr sz="1600" b="1" spc="-85" dirty="0">
                <a:solidFill>
                  <a:srgbClr val="FFFFFF"/>
                </a:solidFill>
                <a:latin typeface="Arial"/>
                <a:cs typeface="Arial"/>
              </a:rPr>
              <a:t> </a:t>
            </a:r>
            <a:r>
              <a:rPr sz="1600" b="1" spc="-10" dirty="0">
                <a:solidFill>
                  <a:srgbClr val="FFFFFF"/>
                </a:solidFill>
                <a:latin typeface="Arial"/>
                <a:cs typeface="Arial"/>
              </a:rPr>
              <a:t>CULTURA</a:t>
            </a:r>
            <a:r>
              <a:rPr sz="1600" b="1" dirty="0">
                <a:solidFill>
                  <a:srgbClr val="FFFFFF"/>
                </a:solidFill>
                <a:latin typeface="Arial"/>
                <a:cs typeface="Arial"/>
              </a:rPr>
              <a:t>	</a:t>
            </a:r>
            <a:r>
              <a:rPr sz="2400" b="1" spc="-15" baseline="-29513" dirty="0">
                <a:solidFill>
                  <a:srgbClr val="FFFFFF"/>
                </a:solidFill>
                <a:latin typeface="Arial"/>
                <a:cs typeface="Arial"/>
              </a:rPr>
              <a:t>CULTURAL</a:t>
            </a:r>
            <a:r>
              <a:rPr sz="2400" b="1" baseline="-29513" dirty="0">
                <a:solidFill>
                  <a:srgbClr val="FFFFFF"/>
                </a:solidFill>
                <a:latin typeface="Arial"/>
                <a:cs typeface="Arial"/>
              </a:rPr>
              <a:t>	</a:t>
            </a:r>
            <a:r>
              <a:rPr sz="3150" b="1" spc="-75" baseline="-21164" dirty="0">
                <a:solidFill>
                  <a:srgbClr val="FCFAFA"/>
                </a:solidFill>
                <a:latin typeface="Arial"/>
                <a:cs typeface="Arial"/>
              </a:rPr>
              <a:t>I</a:t>
            </a:r>
            <a:endParaRPr sz="3150" baseline="-21164" dirty="0">
              <a:latin typeface="Arial"/>
              <a:cs typeface="Arial"/>
            </a:endParaRPr>
          </a:p>
        </p:txBody>
      </p:sp>
      <p:sp>
        <p:nvSpPr>
          <p:cNvPr id="20" name="object 20"/>
          <p:cNvSpPr txBox="1"/>
          <p:nvPr/>
        </p:nvSpPr>
        <p:spPr>
          <a:xfrm>
            <a:off x="15996513" y="8279130"/>
            <a:ext cx="1514475" cy="345440"/>
          </a:xfrm>
          <a:prstGeom prst="rect">
            <a:avLst/>
          </a:prstGeom>
        </p:spPr>
        <p:txBody>
          <a:bodyPr vert="horz" wrap="square" lIns="0" tIns="12700" rIns="0" bIns="0" rtlCol="0">
            <a:spAutoFit/>
          </a:bodyPr>
          <a:lstStyle/>
          <a:p>
            <a:pPr marL="12700">
              <a:lnSpc>
                <a:spcPct val="100000"/>
              </a:lnSpc>
              <a:spcBef>
                <a:spcPts val="100"/>
              </a:spcBef>
            </a:pPr>
            <a:r>
              <a:rPr sz="2100" b="1" spc="-10" dirty="0">
                <a:solidFill>
                  <a:srgbClr val="FCFAFA"/>
                </a:solidFill>
                <a:latin typeface="Arial"/>
                <a:cs typeface="Arial"/>
              </a:rPr>
              <a:t>ndicadores</a:t>
            </a:r>
            <a:endParaRPr sz="2100">
              <a:latin typeface="Arial"/>
              <a:cs typeface="Arial"/>
            </a:endParaRPr>
          </a:p>
        </p:txBody>
      </p:sp>
      <p:graphicFrame>
        <p:nvGraphicFramePr>
          <p:cNvPr id="21" name="object 21"/>
          <p:cNvGraphicFramePr>
            <a:graphicFrameLocks noGrp="1"/>
          </p:cNvGraphicFramePr>
          <p:nvPr>
            <p:extLst>
              <p:ext uri="{D42A27DB-BD31-4B8C-83A1-F6EECF244321}">
                <p14:modId xmlns:p14="http://schemas.microsoft.com/office/powerpoint/2010/main" val="2898058757"/>
              </p:ext>
            </p:extLst>
          </p:nvPr>
        </p:nvGraphicFramePr>
        <p:xfrm>
          <a:off x="1425498" y="2297733"/>
          <a:ext cx="15166082" cy="5987568"/>
        </p:xfrm>
        <a:graphic>
          <a:graphicData uri="http://schemas.openxmlformats.org/drawingml/2006/table">
            <a:tbl>
              <a:tblPr firstRow="1" bandRow="1">
                <a:tableStyleId>{2D5ABB26-0587-4C30-8999-92F81FD0307C}</a:tableStyleId>
              </a:tblPr>
              <a:tblGrid>
                <a:gridCol w="2805438">
                  <a:extLst>
                    <a:ext uri="{9D8B030D-6E8A-4147-A177-3AD203B41FA5}">
                      <a16:colId xmlns:a16="http://schemas.microsoft.com/office/drawing/2014/main" val="20001"/>
                    </a:ext>
                  </a:extLst>
                </a:gridCol>
                <a:gridCol w="1134778">
                  <a:extLst>
                    <a:ext uri="{9D8B030D-6E8A-4147-A177-3AD203B41FA5}">
                      <a16:colId xmlns:a16="http://schemas.microsoft.com/office/drawing/2014/main" val="20002"/>
                    </a:ext>
                  </a:extLst>
                </a:gridCol>
                <a:gridCol w="1629443">
                  <a:extLst>
                    <a:ext uri="{9D8B030D-6E8A-4147-A177-3AD203B41FA5}">
                      <a16:colId xmlns:a16="http://schemas.microsoft.com/office/drawing/2014/main" val="20003"/>
                    </a:ext>
                  </a:extLst>
                </a:gridCol>
                <a:gridCol w="1773084">
                  <a:extLst>
                    <a:ext uri="{9D8B030D-6E8A-4147-A177-3AD203B41FA5}">
                      <a16:colId xmlns:a16="http://schemas.microsoft.com/office/drawing/2014/main" val="20004"/>
                    </a:ext>
                  </a:extLst>
                </a:gridCol>
                <a:gridCol w="2368389">
                  <a:extLst>
                    <a:ext uri="{9D8B030D-6E8A-4147-A177-3AD203B41FA5}">
                      <a16:colId xmlns:a16="http://schemas.microsoft.com/office/drawing/2014/main" val="20005"/>
                    </a:ext>
                  </a:extLst>
                </a:gridCol>
                <a:gridCol w="2831876">
                  <a:extLst>
                    <a:ext uri="{9D8B030D-6E8A-4147-A177-3AD203B41FA5}">
                      <a16:colId xmlns:a16="http://schemas.microsoft.com/office/drawing/2014/main" val="20006"/>
                    </a:ext>
                  </a:extLst>
                </a:gridCol>
                <a:gridCol w="2623074">
                  <a:extLst>
                    <a:ext uri="{9D8B030D-6E8A-4147-A177-3AD203B41FA5}">
                      <a16:colId xmlns:a16="http://schemas.microsoft.com/office/drawing/2014/main" val="20007"/>
                    </a:ext>
                  </a:extLst>
                </a:gridCol>
              </a:tblGrid>
              <a:tr h="236491">
                <a:tc>
                  <a:txBody>
                    <a:bodyPr/>
                    <a:lstStyle/>
                    <a:p>
                      <a:endParaRPr dirty="0"/>
                    </a:p>
                  </a:txBody>
                  <a:tcPr marL="0" marR="0" marT="0" marB="0">
                    <a:lnB w="12700" cap="flat" cmpd="sng" algn="ctr">
                      <a:solidFill>
                        <a:schemeClr val="tx1"/>
                      </a:solidFill>
                      <a:prstDash val="solid"/>
                      <a:round/>
                      <a:headEnd type="none" w="med" len="med"/>
                      <a:tailEnd type="none" w="med" len="med"/>
                    </a:lnB>
                    <a:solidFill>
                      <a:srgbClr val="0F5D27"/>
                    </a:solidFill>
                  </a:tcPr>
                </a:tc>
                <a:tc gridSpan="4">
                  <a:txBody>
                    <a:bodyPr/>
                    <a:lstStyle/>
                    <a:p>
                      <a:pPr marL="114935" marR="85090" algn="ctr">
                        <a:lnSpc>
                          <a:spcPts val="1889"/>
                        </a:lnSpc>
                        <a:spcBef>
                          <a:spcPts val="355"/>
                        </a:spcBef>
                      </a:pPr>
                      <a:r>
                        <a:rPr sz="1600" spc="-10" dirty="0">
                          <a:solidFill>
                            <a:srgbClr val="FFFFFF"/>
                          </a:solidFill>
                          <a:latin typeface="Trebuchet MS"/>
                          <a:cs typeface="Trebuchet MS"/>
                        </a:rPr>
                        <a:t>EJECUCIÓN</a:t>
                      </a:r>
                      <a:endParaRPr sz="1600" dirty="0">
                        <a:latin typeface="Trebuchet MS"/>
                        <a:cs typeface="Trebuchet MS"/>
                      </a:endParaRPr>
                    </a:p>
                  </a:txBody>
                  <a:tcPr marL="0" marR="0" marT="45085" marB="0">
                    <a:lnR w="9525">
                      <a:solidFill>
                        <a:srgbClr val="000000"/>
                      </a:solidFill>
                      <a:prstDash val="solid"/>
                    </a:lnR>
                    <a:lnT w="9525">
                      <a:solidFill>
                        <a:srgbClr val="000000"/>
                      </a:solidFill>
                      <a:prstDash val="solid"/>
                    </a:lnT>
                    <a:lnB w="9525">
                      <a:solidFill>
                        <a:srgbClr val="000000"/>
                      </a:solidFill>
                      <a:prstDash val="solid"/>
                    </a:lnB>
                    <a:solidFill>
                      <a:srgbClr val="0F5D27"/>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marL="116839" marR="21590" algn="ctr">
                        <a:lnSpc>
                          <a:spcPts val="1889"/>
                        </a:lnSpc>
                        <a:spcBef>
                          <a:spcPts val="355"/>
                        </a:spcBef>
                      </a:pPr>
                      <a:r>
                        <a:rPr sz="1600" spc="35" dirty="0">
                          <a:solidFill>
                            <a:srgbClr val="FFFFFF"/>
                          </a:solidFill>
                          <a:latin typeface="Trebuchet MS"/>
                          <a:cs typeface="Trebuchet MS"/>
                        </a:rPr>
                        <a:t>DEMOGRAFÍA</a:t>
                      </a:r>
                      <a:endParaRPr sz="1600" dirty="0">
                        <a:latin typeface="Trebuchet MS"/>
                        <a:cs typeface="Trebuchet MS"/>
                      </a:endParaRPr>
                    </a:p>
                  </a:txBody>
                  <a:tcPr marL="0" marR="0" marT="4508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hMerge="1">
                  <a:txBody>
                    <a:bodyPr/>
                    <a:lstStyle/>
                    <a:p>
                      <a:endParaRPr/>
                    </a:p>
                  </a:txBody>
                  <a:tcPr marL="0" marR="0" marT="0" marB="0"/>
                </a:tc>
                <a:extLst>
                  <a:ext uri="{0D108BD9-81ED-4DB2-BD59-A6C34878D82A}">
                    <a16:rowId xmlns:a16="http://schemas.microsoft.com/office/drawing/2014/main" val="10000"/>
                  </a:ext>
                </a:extLst>
              </a:tr>
              <a:tr h="728797">
                <a:tc>
                  <a:txBody>
                    <a:bodyPr/>
                    <a:lstStyle/>
                    <a:p>
                      <a:pPr marL="506095" marR="347980" indent="-7620" algn="ctr">
                        <a:lnSpc>
                          <a:spcPct val="100000"/>
                        </a:lnSpc>
                        <a:spcBef>
                          <a:spcPts val="280"/>
                        </a:spcBef>
                      </a:pPr>
                      <a:r>
                        <a:rPr sz="1600" spc="-10" dirty="0">
                          <a:solidFill>
                            <a:srgbClr val="FFFFFF"/>
                          </a:solidFill>
                          <a:latin typeface="Trebuchet MS"/>
                          <a:cs typeface="Trebuchet MS"/>
                        </a:rPr>
                        <a:t>INDICADOR PRODUCTO</a:t>
                      </a:r>
                      <a:endParaRPr sz="1600" dirty="0">
                        <a:latin typeface="Trebuchet MS"/>
                        <a:cs typeface="Trebuchet MS"/>
                      </a:endParaRPr>
                    </a:p>
                  </a:txBody>
                  <a:tcPr marL="0" marR="0" marT="35560" marB="0">
                    <a:lnL w="9525">
                      <a:solidFill>
                        <a:srgbClr val="000000"/>
                      </a:solidFill>
                      <a:prstDash val="solid"/>
                    </a:lnL>
                    <a:lnR w="9525">
                      <a:solidFill>
                        <a:srgbClr val="000000"/>
                      </a:solidFill>
                      <a:prstDash val="soli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632C"/>
                    </a:solidFill>
                  </a:tcPr>
                </a:tc>
                <a:tc>
                  <a:txBody>
                    <a:bodyPr/>
                    <a:lstStyle/>
                    <a:p>
                      <a:pPr marL="146685" marR="6985" indent="16510">
                        <a:lnSpc>
                          <a:spcPct val="100000"/>
                        </a:lnSpc>
                        <a:spcBef>
                          <a:spcPts val="280"/>
                        </a:spcBef>
                      </a:pPr>
                      <a:r>
                        <a:rPr sz="1600" spc="90" dirty="0">
                          <a:solidFill>
                            <a:srgbClr val="FFFFFF"/>
                          </a:solidFill>
                          <a:latin typeface="Trebuchet MS"/>
                          <a:cs typeface="Trebuchet MS"/>
                        </a:rPr>
                        <a:t>META</a:t>
                      </a:r>
                      <a:r>
                        <a:rPr sz="1600" spc="170" dirty="0">
                          <a:solidFill>
                            <a:srgbClr val="FFFFFF"/>
                          </a:solidFill>
                          <a:latin typeface="Trebuchet MS"/>
                          <a:cs typeface="Trebuchet MS"/>
                        </a:rPr>
                        <a:t> </a:t>
                      </a:r>
                      <a:r>
                        <a:rPr sz="1600" spc="114" dirty="0">
                          <a:solidFill>
                            <a:srgbClr val="FFFFFF"/>
                          </a:solidFill>
                          <a:latin typeface="Trebuchet MS"/>
                          <a:cs typeface="Trebuchet MS"/>
                        </a:rPr>
                        <a:t>P</a:t>
                      </a:r>
                      <a:r>
                        <a:rPr sz="1600" spc="-254" dirty="0">
                          <a:solidFill>
                            <a:srgbClr val="FFFFFF"/>
                          </a:solidFill>
                          <a:latin typeface="Trebuchet MS"/>
                          <a:cs typeface="Trebuchet MS"/>
                        </a:rPr>
                        <a:t> </a:t>
                      </a:r>
                      <a:r>
                        <a:rPr sz="1600" spc="-50" dirty="0">
                          <a:solidFill>
                            <a:srgbClr val="FFFFFF"/>
                          </a:solidFill>
                          <a:latin typeface="Trebuchet MS"/>
                          <a:cs typeface="Trebuchet MS"/>
                        </a:rPr>
                        <a:t>D </a:t>
                      </a:r>
                      <a:r>
                        <a:rPr sz="1600" spc="-10" dirty="0">
                          <a:solidFill>
                            <a:srgbClr val="FFFFFF"/>
                          </a:solidFill>
                          <a:latin typeface="Trebuchet MS"/>
                          <a:cs typeface="Trebuchet MS"/>
                        </a:rPr>
                        <a:t>2024_2027</a:t>
                      </a:r>
                      <a:endParaRPr sz="1600" dirty="0">
                        <a:latin typeface="Trebuchet MS"/>
                        <a:cs typeface="Trebuchet MS"/>
                      </a:endParaRPr>
                    </a:p>
                  </a:txBody>
                  <a:tcPr marL="0" marR="0" marT="355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marL="404495" marR="121920">
                        <a:lnSpc>
                          <a:spcPct val="100000"/>
                        </a:lnSpc>
                        <a:spcBef>
                          <a:spcPts val="235"/>
                        </a:spcBef>
                      </a:pPr>
                      <a:r>
                        <a:rPr sz="1600" spc="70" dirty="0">
                          <a:solidFill>
                            <a:srgbClr val="FFFFFF"/>
                          </a:solidFill>
                          <a:latin typeface="Trebuchet MS"/>
                          <a:cs typeface="Trebuchet MS"/>
                        </a:rPr>
                        <a:t>META</a:t>
                      </a:r>
                      <a:endParaRPr sz="1600" dirty="0">
                        <a:latin typeface="Trebuchet MS"/>
                        <a:cs typeface="Trebuchet MS"/>
                      </a:endParaRPr>
                    </a:p>
                    <a:p>
                      <a:pPr marL="473075" marR="121920">
                        <a:lnSpc>
                          <a:spcPct val="100000"/>
                        </a:lnSpc>
                        <a:spcBef>
                          <a:spcPts val="445"/>
                        </a:spcBef>
                      </a:pPr>
                      <a:r>
                        <a:rPr sz="1600" spc="35" dirty="0">
                          <a:solidFill>
                            <a:srgbClr val="FFFFFF"/>
                          </a:solidFill>
                          <a:latin typeface="Trebuchet MS"/>
                          <a:cs typeface="Trebuchet MS"/>
                        </a:rPr>
                        <a:t>2024</a:t>
                      </a:r>
                      <a:endParaRPr sz="1600" dirty="0">
                        <a:latin typeface="Trebuchet MS"/>
                        <a:cs typeface="Trebuchet MS"/>
                      </a:endParaRPr>
                    </a:p>
                  </a:txBody>
                  <a:tcPr marL="0" marR="0" marT="298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marR="7620" algn="ctr">
                        <a:lnSpc>
                          <a:spcPct val="100000"/>
                        </a:lnSpc>
                        <a:spcBef>
                          <a:spcPts val="235"/>
                        </a:spcBef>
                      </a:pPr>
                      <a:r>
                        <a:rPr sz="1600" spc="-10" dirty="0">
                          <a:solidFill>
                            <a:srgbClr val="FFFFFF"/>
                          </a:solidFill>
                          <a:latin typeface="Trebuchet MS"/>
                          <a:cs typeface="Trebuchet MS"/>
                        </a:rPr>
                        <a:t>EJECUCIÓN</a:t>
                      </a:r>
                      <a:endParaRPr sz="1600" dirty="0">
                        <a:latin typeface="Trebuchet MS"/>
                        <a:cs typeface="Trebuchet MS"/>
                      </a:endParaRPr>
                    </a:p>
                    <a:p>
                      <a:pPr marR="9525" algn="ctr">
                        <a:lnSpc>
                          <a:spcPct val="100000"/>
                        </a:lnSpc>
                        <a:spcBef>
                          <a:spcPts val="445"/>
                        </a:spcBef>
                      </a:pPr>
                      <a:r>
                        <a:rPr sz="1600" spc="35" dirty="0">
                          <a:solidFill>
                            <a:srgbClr val="FFFFFF"/>
                          </a:solidFill>
                          <a:latin typeface="Trebuchet MS"/>
                          <a:cs typeface="Trebuchet MS"/>
                        </a:rPr>
                        <a:t>2024</a:t>
                      </a:r>
                      <a:endParaRPr sz="1600" dirty="0">
                        <a:latin typeface="Trebuchet MS"/>
                        <a:cs typeface="Trebuchet MS"/>
                      </a:endParaRPr>
                    </a:p>
                  </a:txBody>
                  <a:tcPr marL="0" marR="0" marT="298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marL="122555" marR="85090" algn="ctr">
                        <a:lnSpc>
                          <a:spcPct val="100000"/>
                        </a:lnSpc>
                        <a:spcBef>
                          <a:spcPts val="355"/>
                        </a:spcBef>
                      </a:pPr>
                      <a:r>
                        <a:rPr sz="1600" spc="150" dirty="0">
                          <a:solidFill>
                            <a:srgbClr val="FFFFFF"/>
                          </a:solidFill>
                          <a:latin typeface="Trebuchet MS"/>
                          <a:cs typeface="Trebuchet MS"/>
                        </a:rPr>
                        <a:t>%</a:t>
                      </a:r>
                      <a:endParaRPr sz="1600" dirty="0">
                        <a:latin typeface="Trebuchet MS"/>
                        <a:cs typeface="Trebuchet MS"/>
                      </a:endParaRPr>
                    </a:p>
                    <a:p>
                      <a:pPr marL="121285" marR="85090" algn="ctr">
                        <a:lnSpc>
                          <a:spcPct val="100000"/>
                        </a:lnSpc>
                      </a:pPr>
                      <a:r>
                        <a:rPr sz="1600" spc="-10" dirty="0">
                          <a:solidFill>
                            <a:srgbClr val="FFFFFF"/>
                          </a:solidFill>
                          <a:latin typeface="Trebuchet MS"/>
                          <a:cs typeface="Trebuchet MS"/>
                        </a:rPr>
                        <a:t>CUMPLIMIENTO</a:t>
                      </a:r>
                      <a:endParaRPr sz="1600" dirty="0">
                        <a:latin typeface="Trebuchet MS"/>
                        <a:cs typeface="Trebuchet MS"/>
                      </a:endParaRPr>
                    </a:p>
                  </a:txBody>
                  <a:tcPr marL="0" marR="0" marT="4508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marL="795020">
                        <a:lnSpc>
                          <a:spcPct val="100000"/>
                        </a:lnSpc>
                        <a:spcBef>
                          <a:spcPts val="355"/>
                        </a:spcBef>
                      </a:pPr>
                      <a:r>
                        <a:rPr sz="1600" spc="-10" dirty="0">
                          <a:solidFill>
                            <a:schemeClr val="bg1"/>
                          </a:solidFill>
                          <a:latin typeface="Trebuchet MS"/>
                          <a:cs typeface="Trebuchet MS"/>
                        </a:rPr>
                        <a:t>MUNICIPIO</a:t>
                      </a:r>
                      <a:endParaRPr sz="1600" dirty="0">
                        <a:solidFill>
                          <a:schemeClr val="bg1"/>
                        </a:solidFill>
                        <a:latin typeface="Trebuchet MS"/>
                        <a:cs typeface="Trebuchet MS"/>
                      </a:endParaRPr>
                    </a:p>
                  </a:txBody>
                  <a:tcPr marL="0" marR="0" marT="45085" marB="0">
                    <a:lnL w="9525">
                      <a:solidFill>
                        <a:srgbClr val="000000"/>
                      </a:solidFill>
                      <a:prstDash val="solid"/>
                    </a:lnL>
                    <a:lnR w="9525">
                      <a:solidFill>
                        <a:srgbClr val="000000"/>
                      </a:solidFill>
                      <a:prstDash val="solid"/>
                    </a:lnR>
                    <a:lnT w="9525">
                      <a:solidFill>
                        <a:srgbClr val="000000"/>
                      </a:solidFill>
                      <a:prstDash val="solid"/>
                    </a:lnT>
                    <a:lnB w="9525" cap="flat" cmpd="sng" algn="ctr">
                      <a:solidFill>
                        <a:srgbClr val="000000"/>
                      </a:solidFill>
                      <a:prstDash val="solid"/>
                      <a:round/>
                      <a:headEnd type="none" w="med" len="med"/>
                      <a:tailEnd type="none" w="med" len="med"/>
                    </a:lnB>
                    <a:solidFill>
                      <a:srgbClr val="00632C"/>
                    </a:solidFill>
                  </a:tcPr>
                </a:tc>
                <a:tc>
                  <a:txBody>
                    <a:bodyPr/>
                    <a:lstStyle/>
                    <a:p>
                      <a:pPr marL="709930" marR="21590" algn="ctr">
                        <a:lnSpc>
                          <a:spcPct val="100000"/>
                        </a:lnSpc>
                        <a:spcBef>
                          <a:spcPts val="355"/>
                        </a:spcBef>
                      </a:pPr>
                      <a:r>
                        <a:rPr sz="1600" spc="-10" dirty="0">
                          <a:solidFill>
                            <a:srgbClr val="FFFFFF"/>
                          </a:solidFill>
                          <a:latin typeface="Trebuchet MS"/>
                          <a:cs typeface="Trebuchet MS"/>
                        </a:rPr>
                        <a:t>SUBREGIÓN</a:t>
                      </a:r>
                      <a:endParaRPr sz="1600" dirty="0">
                        <a:latin typeface="Trebuchet MS"/>
                        <a:cs typeface="Trebuchet MS"/>
                      </a:endParaRPr>
                    </a:p>
                  </a:txBody>
                  <a:tcPr marL="0" marR="0" marT="45085" marB="0">
                    <a:lnL w="9525">
                      <a:solidFill>
                        <a:srgbClr val="000000"/>
                      </a:solidFill>
                      <a:prstDash val="solid"/>
                    </a:lnL>
                    <a:lnR w="9525">
                      <a:solidFill>
                        <a:srgbClr val="000000"/>
                      </a:solidFill>
                      <a:prstDash val="solid"/>
                    </a:lnR>
                    <a:lnT w="9525">
                      <a:solidFill>
                        <a:srgbClr val="000000"/>
                      </a:solidFill>
                      <a:prstDash val="solid"/>
                    </a:lnT>
                    <a:lnB w="9525" cap="flat" cmpd="sng" algn="ctr">
                      <a:solidFill>
                        <a:srgbClr val="000000"/>
                      </a:solidFill>
                      <a:prstDash val="solid"/>
                      <a:round/>
                      <a:headEnd type="none" w="med" len="med"/>
                      <a:tailEnd type="none" w="med" len="med"/>
                    </a:lnB>
                    <a:solidFill>
                      <a:srgbClr val="00632C"/>
                    </a:solidFill>
                  </a:tcPr>
                </a:tc>
                <a:extLst>
                  <a:ext uri="{0D108BD9-81ED-4DB2-BD59-A6C34878D82A}">
                    <a16:rowId xmlns:a16="http://schemas.microsoft.com/office/drawing/2014/main" val="10001"/>
                  </a:ext>
                </a:extLst>
              </a:tr>
              <a:tr h="999019">
                <a:tc>
                  <a:txBody>
                    <a:bodyPr/>
                    <a:lstStyle/>
                    <a:p>
                      <a:pPr marL="123189" marR="354330" indent="-2540" algn="ctr">
                        <a:lnSpc>
                          <a:spcPct val="112799"/>
                        </a:lnSpc>
                        <a:spcBef>
                          <a:spcPts val="505"/>
                        </a:spcBef>
                      </a:pPr>
                      <a:r>
                        <a:rPr lang="es-ES" sz="1600" spc="-10" dirty="0">
                          <a:solidFill>
                            <a:schemeClr val="tx1"/>
                          </a:solidFill>
                          <a:latin typeface="Trebuchet MS"/>
                          <a:ea typeface="+mn-ea"/>
                          <a:cs typeface="Trebuchet MS"/>
                        </a:rPr>
                        <a:t>*Infraestructuras </a:t>
                      </a:r>
                      <a:r>
                        <a:rPr sz="1600" spc="-10" dirty="0" err="1">
                          <a:solidFill>
                            <a:schemeClr val="tx1"/>
                          </a:solidFill>
                          <a:latin typeface="Trebuchet MS"/>
                          <a:ea typeface="+mn-ea"/>
                          <a:cs typeface="Trebuchet MS"/>
                        </a:rPr>
                        <a:t>culturales</a:t>
                      </a:r>
                      <a:r>
                        <a:rPr sz="1600" spc="-10" dirty="0">
                          <a:solidFill>
                            <a:schemeClr val="tx1"/>
                          </a:solidFill>
                          <a:latin typeface="Trebuchet MS"/>
                          <a:ea typeface="+mn-ea"/>
                          <a:cs typeface="Trebuchet MS"/>
                        </a:rPr>
                        <a:t> </a:t>
                      </a:r>
                      <a:r>
                        <a:rPr sz="1600" spc="-10" dirty="0" err="1">
                          <a:solidFill>
                            <a:schemeClr val="tx1"/>
                          </a:solidFill>
                          <a:latin typeface="Trebuchet MS"/>
                          <a:ea typeface="+mn-ea"/>
                          <a:cs typeface="Trebuchet MS"/>
                        </a:rPr>
                        <a:t>dotadas</a:t>
                      </a:r>
                      <a:endParaRPr sz="1600" spc="-10" dirty="0">
                        <a:solidFill>
                          <a:schemeClr val="tx1"/>
                        </a:solidFill>
                        <a:latin typeface="Trebuchet MS"/>
                        <a:ea typeface="+mn-ea"/>
                        <a:cs typeface="Trebuchet MS"/>
                      </a:endParaRPr>
                    </a:p>
                  </a:txBody>
                  <a:tcPr marL="0" marR="0" marT="52705" marB="0">
                    <a:lnL w="9525">
                      <a:solidFill>
                        <a:srgbClr val="000000"/>
                      </a:solidFill>
                      <a:prstDash val="solid"/>
                    </a:lnL>
                    <a:lnR w="9525">
                      <a:solidFill>
                        <a:srgbClr val="000000"/>
                      </a:solidFill>
                      <a:prstDash val="soli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ct val="100000"/>
                        </a:lnSpc>
                        <a:spcBef>
                          <a:spcPts val="415"/>
                        </a:spcBef>
                      </a:pPr>
                      <a:endParaRPr lang="es-ES" sz="1600" b="0" spc="0" baseline="0" dirty="0">
                        <a:solidFill>
                          <a:schemeClr val="tx1"/>
                        </a:solidFill>
                        <a:latin typeface="Arial"/>
                        <a:cs typeface="Arial"/>
                      </a:endParaRPr>
                    </a:p>
                    <a:p>
                      <a:pPr algn="ctr">
                        <a:lnSpc>
                          <a:spcPct val="100000"/>
                        </a:lnSpc>
                        <a:spcBef>
                          <a:spcPts val="415"/>
                        </a:spcBef>
                      </a:pPr>
                      <a:r>
                        <a:rPr lang="es-ES" sz="1600" b="1" spc="-37" baseline="13888" dirty="0">
                          <a:solidFill>
                            <a:srgbClr val="FFFFFF"/>
                          </a:solidFill>
                          <a:latin typeface="Arial"/>
                          <a:cs typeface="Arial"/>
                        </a:rPr>
                        <a:t> </a:t>
                      </a:r>
                      <a:r>
                        <a:rPr sz="1600" spc="30" dirty="0">
                          <a:latin typeface="Trebuchet MS"/>
                          <a:cs typeface="Trebuchet MS"/>
                        </a:rPr>
                        <a:t>300</a:t>
                      </a:r>
                      <a:endParaRPr sz="1600" dirty="0">
                        <a:latin typeface="Trebuchet MS"/>
                        <a:cs typeface="Trebuchet MS"/>
                      </a:endParaRPr>
                    </a:p>
                  </a:txBody>
                  <a:tcPr marL="0" marR="0" marT="52705" marB="0">
                    <a:lnL w="9525">
                      <a:solidFill>
                        <a:srgbClr val="000000"/>
                      </a:solidFill>
                      <a:prstDash val="solid"/>
                    </a:lnL>
                    <a:lnR w="9525">
                      <a:solidFill>
                        <a:srgbClr val="000000"/>
                      </a:solidFill>
                      <a:prstDash val="solid"/>
                    </a:lnR>
                    <a:lnT w="9525">
                      <a:solidFill>
                        <a:srgbClr val="000000"/>
                      </a:solidFill>
                      <a:prstDash val="solid"/>
                    </a:lnT>
                    <a:lnB w="9525" cap="flat" cmpd="sng" algn="ctr">
                      <a:solidFill>
                        <a:srgbClr val="000000"/>
                      </a:solidFill>
                      <a:prstDash val="solid"/>
                      <a:round/>
                      <a:headEnd type="none" w="med" len="med"/>
                      <a:tailEnd type="none" w="med" len="med"/>
                    </a:lnB>
                  </a:tcPr>
                </a:tc>
                <a:tc>
                  <a:txBody>
                    <a:bodyPr/>
                    <a:lstStyle/>
                    <a:p>
                      <a:pPr marL="417195" algn="ctr">
                        <a:lnSpc>
                          <a:spcPct val="100000"/>
                        </a:lnSpc>
                        <a:spcBef>
                          <a:spcPts val="580"/>
                        </a:spcBef>
                      </a:pPr>
                      <a:endParaRPr sz="1600" dirty="0">
                        <a:latin typeface="Arial"/>
                        <a:cs typeface="Arial"/>
                      </a:endParaRPr>
                    </a:p>
                    <a:p>
                      <a:pPr marL="113664" marR="121920" algn="ctr">
                        <a:lnSpc>
                          <a:spcPct val="100000"/>
                        </a:lnSpc>
                        <a:spcBef>
                          <a:spcPts val="175"/>
                        </a:spcBef>
                      </a:pPr>
                      <a:r>
                        <a:rPr sz="1600" spc="30" dirty="0">
                          <a:latin typeface="Trebuchet MS"/>
                          <a:cs typeface="Trebuchet MS"/>
                        </a:rPr>
                        <a:t>50</a:t>
                      </a:r>
                      <a:endParaRPr sz="1600" dirty="0">
                        <a:latin typeface="Trebuchet MS"/>
                        <a:cs typeface="Trebuchet MS"/>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cap="flat" cmpd="sng" algn="ctr">
                      <a:solidFill>
                        <a:srgbClr val="000000"/>
                      </a:solidFill>
                      <a:prstDash val="solid"/>
                      <a:round/>
                      <a:headEnd type="none" w="med" len="med"/>
                      <a:tailEnd type="none" w="med" len="med"/>
                    </a:lnB>
                  </a:tcPr>
                </a:tc>
                <a:tc>
                  <a:txBody>
                    <a:bodyPr/>
                    <a:lstStyle/>
                    <a:p>
                      <a:pPr marL="93980" algn="ctr">
                        <a:lnSpc>
                          <a:spcPct val="100000"/>
                        </a:lnSpc>
                        <a:spcBef>
                          <a:spcPts val="580"/>
                        </a:spcBef>
                      </a:pPr>
                      <a:endParaRPr sz="1600" dirty="0">
                        <a:latin typeface="Arial"/>
                        <a:cs typeface="Arial"/>
                      </a:endParaRPr>
                    </a:p>
                    <a:p>
                      <a:pPr marL="115570" algn="ctr">
                        <a:lnSpc>
                          <a:spcPct val="100000"/>
                        </a:lnSpc>
                        <a:spcBef>
                          <a:spcPts val="175"/>
                        </a:spcBef>
                      </a:pPr>
                      <a:r>
                        <a:rPr lang="es-ES" sz="1600" spc="5" dirty="0">
                          <a:latin typeface="Trebuchet MS"/>
                          <a:cs typeface="Trebuchet MS"/>
                        </a:rPr>
                        <a:t>106</a:t>
                      </a:r>
                    </a:p>
                    <a:p>
                      <a:pPr marL="115570" marR="0" lvl="0" indent="0" algn="ctr" defTabSz="914400" eaLnBrk="1" fontAlgn="auto" latinLnBrk="0" hangingPunct="1">
                        <a:lnSpc>
                          <a:spcPct val="100000"/>
                        </a:lnSpc>
                        <a:spcBef>
                          <a:spcPts val="175"/>
                        </a:spcBef>
                        <a:spcAft>
                          <a:spcPts val="0"/>
                        </a:spcAft>
                        <a:buClrTx/>
                        <a:buSzTx/>
                        <a:buFontTx/>
                        <a:buNone/>
                        <a:tabLst/>
                        <a:defRPr/>
                      </a:pPr>
                      <a:r>
                        <a:rPr lang="es-MX" sz="1600" spc="5" dirty="0">
                          <a:latin typeface="Trebuchet MS"/>
                          <a:cs typeface="Trebuchet MS"/>
                        </a:rPr>
                        <a:t>* Proyección 31 de diciembre 2024</a:t>
                      </a:r>
                      <a:endParaRPr lang="es-MX" sz="1600" dirty="0">
                        <a:latin typeface="Trebuchet MS"/>
                        <a:cs typeface="Trebuchet MS"/>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cap="flat" cmpd="sng" algn="ctr">
                      <a:solidFill>
                        <a:srgbClr val="000000"/>
                      </a:solidFill>
                      <a:prstDash val="solid"/>
                      <a:round/>
                      <a:headEnd type="none" w="med" len="med"/>
                      <a:tailEnd type="none" w="med" len="med"/>
                    </a:lnB>
                  </a:tcPr>
                </a:tc>
                <a:tc>
                  <a:txBody>
                    <a:bodyPr/>
                    <a:lstStyle/>
                    <a:p>
                      <a:pPr algn="ctr">
                        <a:lnSpc>
                          <a:spcPts val="760"/>
                        </a:lnSpc>
                      </a:pPr>
                      <a:endParaRPr lang="es-ES" sz="1600" dirty="0">
                        <a:latin typeface="Arial"/>
                        <a:cs typeface="Arial"/>
                      </a:endParaRPr>
                    </a:p>
                    <a:p>
                      <a:pPr algn="ctr">
                        <a:lnSpc>
                          <a:spcPts val="760"/>
                        </a:lnSpc>
                      </a:pPr>
                      <a:endParaRPr lang="es-CO" sz="1600" dirty="0">
                        <a:latin typeface="Arial"/>
                        <a:cs typeface="Arial"/>
                      </a:endParaRPr>
                    </a:p>
                    <a:p>
                      <a:pPr algn="ctr">
                        <a:lnSpc>
                          <a:spcPts val="760"/>
                        </a:lnSpc>
                      </a:pPr>
                      <a:endParaRPr lang="es-CO" sz="1600" dirty="0">
                        <a:latin typeface="Arial"/>
                        <a:cs typeface="Arial"/>
                      </a:endParaRPr>
                    </a:p>
                    <a:p>
                      <a:pPr algn="ctr">
                        <a:lnSpc>
                          <a:spcPts val="760"/>
                        </a:lnSpc>
                      </a:pPr>
                      <a:endParaRPr lang="es-CO" sz="1600" dirty="0">
                        <a:latin typeface="Arial"/>
                        <a:cs typeface="Arial"/>
                      </a:endParaRPr>
                    </a:p>
                    <a:p>
                      <a:pPr algn="ctr">
                        <a:lnSpc>
                          <a:spcPts val="760"/>
                        </a:lnSpc>
                      </a:pPr>
                      <a:r>
                        <a:rPr lang="es-CO" sz="1600" dirty="0">
                          <a:latin typeface="Arial"/>
                          <a:cs typeface="Arial"/>
                        </a:rPr>
                        <a:t>212%</a:t>
                      </a:r>
                      <a:endParaRPr sz="1600" dirty="0">
                        <a:latin typeface="Arial"/>
                        <a:cs typeface="Arial"/>
                      </a:endParaRPr>
                    </a:p>
                  </a:txBody>
                  <a:tcPr marL="0" marR="0" marT="0" marB="0">
                    <a:lnL w="9525">
                      <a:solidFill>
                        <a:srgbClr val="000000"/>
                      </a:solidFill>
                      <a:prstDash val="solid"/>
                    </a:lnL>
                    <a:lnR w="9525" cap="flat" cmpd="sng" algn="ctr">
                      <a:solidFill>
                        <a:srgbClr val="000000"/>
                      </a:solidFill>
                      <a:prstDash val="solid"/>
                      <a:round/>
                      <a:headEnd type="none" w="med" len="med"/>
                      <a:tailEnd type="none" w="med" len="med"/>
                    </a:lnR>
                    <a:lnT w="9525">
                      <a:solidFill>
                        <a:srgbClr val="000000"/>
                      </a:solidFill>
                      <a:prstDash val="solid"/>
                    </a:lnT>
                    <a:lnB w="9525" cap="flat" cmpd="sng" algn="ctr">
                      <a:solidFill>
                        <a:srgbClr val="000000"/>
                      </a:solidFill>
                      <a:prstDash val="solid"/>
                      <a:round/>
                      <a:headEnd type="none" w="med" len="med"/>
                      <a:tailEnd type="none" w="med" len="med"/>
                    </a:lnB>
                  </a:tcPr>
                </a:tc>
                <a:tc>
                  <a:txBody>
                    <a:bodyPr/>
                    <a:lstStyle/>
                    <a:p>
                      <a:pPr marL="86995" algn="ctr">
                        <a:lnSpc>
                          <a:spcPts val="585"/>
                        </a:lnSpc>
                      </a:pPr>
                      <a:endParaRPr lang="es-ES" sz="1600" dirty="0">
                        <a:solidFill>
                          <a:schemeClr val="bg1"/>
                        </a:solidFill>
                        <a:effectLst/>
                        <a:latin typeface="+mn-lt"/>
                        <a:ea typeface="+mn-ea"/>
                        <a:cs typeface="+mn-cs"/>
                      </a:endParaRPr>
                    </a:p>
                    <a:p>
                      <a:pPr marL="86995" algn="ctr">
                        <a:lnSpc>
                          <a:spcPts val="585"/>
                        </a:lnSpc>
                      </a:pPr>
                      <a:endParaRPr lang="es-CO" sz="1600" dirty="0">
                        <a:solidFill>
                          <a:schemeClr val="bg1"/>
                        </a:solidFill>
                        <a:effectLst/>
                        <a:latin typeface="+mn-lt"/>
                        <a:ea typeface="+mn-ea"/>
                        <a:cs typeface="+mn-cs"/>
                      </a:endParaRPr>
                    </a:p>
                    <a:p>
                      <a:pPr marL="0" marR="29845" lvl="0" indent="0" algn="ctr" defTabSz="914400" eaLnBrk="1" fontAlgn="auto" latinLnBrk="0" hangingPunct="1">
                        <a:lnSpc>
                          <a:spcPts val="1570"/>
                        </a:lnSpc>
                        <a:spcBef>
                          <a:spcPts val="0"/>
                        </a:spcBef>
                        <a:spcAft>
                          <a:spcPts val="0"/>
                        </a:spcAft>
                        <a:buClrTx/>
                        <a:buSzTx/>
                        <a:buFontTx/>
                        <a:buNone/>
                        <a:tabLst/>
                        <a:defRPr/>
                      </a:pPr>
                      <a:r>
                        <a:rPr kumimoji="0" lang="es-ES" sz="1800" b="0" i="0" u="none" strike="noStrike" kern="0" cap="none" spc="0" normalizeH="0" baseline="0" noProof="0" dirty="0">
                          <a:ln>
                            <a:noFill/>
                          </a:ln>
                          <a:solidFill>
                            <a:prstClr val="black"/>
                          </a:solidFill>
                          <a:effectLst/>
                          <a:uLnTx/>
                          <a:uFillTx/>
                          <a:latin typeface="+mn-lt"/>
                          <a:ea typeface="+mn-ea"/>
                          <a:cs typeface="+mn-cs"/>
                        </a:rPr>
                        <a:t>Briceño, Yolombo, Tarso La Ceja del Tambo, Maceo, Concepción.</a:t>
                      </a:r>
                      <a:endParaRPr kumimoji="0" lang="es-ES" sz="1600" b="0" i="0" u="none" strike="noStrike" kern="0" cap="none" spc="0" normalizeH="0" baseline="0" noProof="0" dirty="0">
                        <a:ln>
                          <a:noFill/>
                        </a:ln>
                        <a:solidFill>
                          <a:prstClr val="black"/>
                        </a:solidFill>
                        <a:effectLst/>
                        <a:uLnTx/>
                        <a:uFillTx/>
                        <a:latin typeface="Trebuchet MS"/>
                        <a:ea typeface="+mn-ea"/>
                        <a:cs typeface="Trebuchet MS"/>
                      </a:endParaRPr>
                    </a:p>
                    <a:p>
                      <a:pPr marL="86995" algn="ctr">
                        <a:lnSpc>
                          <a:spcPts val="585"/>
                        </a:lnSpc>
                      </a:pPr>
                      <a:endParaRPr lang="es-CO" sz="1600" dirty="0">
                        <a:solidFill>
                          <a:schemeClr val="bg1"/>
                        </a:solidFill>
                        <a:effectLst/>
                        <a:latin typeface="+mn-lt"/>
                        <a:ea typeface="+mn-ea"/>
                        <a:cs typeface="+mn-cs"/>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cap="flat" cmpd="sng" algn="ctr">
                      <a:solidFill>
                        <a:srgbClr val="000000"/>
                      </a:solidFill>
                      <a:prstDash val="solid"/>
                      <a:round/>
                      <a:headEnd type="none" w="med" len="med"/>
                      <a:tailEnd type="none" w="med" len="med"/>
                    </a:lnB>
                  </a:tcPr>
                </a:tc>
                <a:tc>
                  <a:txBody>
                    <a:bodyPr/>
                    <a:lstStyle/>
                    <a:p>
                      <a:pPr marL="770890" algn="l">
                        <a:lnSpc>
                          <a:spcPct val="100000"/>
                        </a:lnSpc>
                        <a:spcBef>
                          <a:spcPts val="570"/>
                        </a:spcBef>
                        <a:tabLst>
                          <a:tab pos="1244600" algn="l"/>
                        </a:tabLst>
                      </a:pPr>
                      <a:r>
                        <a:rPr lang="es-CO" sz="1800" dirty="0">
                          <a:solidFill>
                            <a:schemeClr val="tx1"/>
                          </a:solidFill>
                          <a:effectLst/>
                          <a:latin typeface="+mn-lt"/>
                          <a:ea typeface="+mn-ea"/>
                          <a:cs typeface="+mn-cs"/>
                        </a:rPr>
                        <a:t>9 subregiones del departamento</a:t>
                      </a:r>
                      <a:endParaRPr lang="es-CO" sz="1600" dirty="0">
                        <a:latin typeface="Arial"/>
                        <a:cs typeface="Arial"/>
                      </a:endParaRPr>
                    </a:p>
                  </a:txBody>
                  <a:tcPr marL="0" marR="0" marT="72390" marB="0">
                    <a:lnL w="9525">
                      <a:solidFill>
                        <a:srgbClr val="000000"/>
                      </a:solidFill>
                      <a:prstDash val="solid"/>
                    </a:lnL>
                    <a:lnR w="9525">
                      <a:solidFill>
                        <a:srgbClr val="000000"/>
                      </a:solidFill>
                      <a:prstDash val="solid"/>
                    </a:lnR>
                    <a:lnT w="9525">
                      <a:solidFill>
                        <a:srgbClr val="000000"/>
                      </a:solidFill>
                      <a:prstDash val="soli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738966">
                <a:tc>
                  <a:txBody>
                    <a:bodyPr/>
                    <a:lstStyle/>
                    <a:p>
                      <a:pPr marL="123189" marR="354330" indent="-2540" algn="ctr">
                        <a:lnSpc>
                          <a:spcPct val="112799"/>
                        </a:lnSpc>
                        <a:spcBef>
                          <a:spcPts val="505"/>
                        </a:spcBef>
                      </a:pPr>
                      <a:endParaRPr lang="es-ES" sz="1600" spc="-10" dirty="0">
                        <a:latin typeface="Trebuchet MS"/>
                        <a:cs typeface="Trebuchet MS"/>
                      </a:endParaRPr>
                    </a:p>
                    <a:p>
                      <a:pPr marL="123189" marR="354330" indent="-2540" algn="ctr">
                        <a:lnSpc>
                          <a:spcPct val="112799"/>
                        </a:lnSpc>
                        <a:spcBef>
                          <a:spcPts val="505"/>
                        </a:spcBef>
                      </a:pPr>
                      <a:r>
                        <a:rPr sz="1600" spc="-10" dirty="0" err="1">
                          <a:latin typeface="Trebuchet MS"/>
                          <a:cs typeface="Trebuchet MS"/>
                        </a:rPr>
                        <a:t>Contenidos</a:t>
                      </a:r>
                      <a:r>
                        <a:rPr sz="1600" spc="-10" dirty="0">
                          <a:latin typeface="Trebuchet MS"/>
                          <a:cs typeface="Trebuchet MS"/>
                        </a:rPr>
                        <a:t> </a:t>
                      </a:r>
                      <a:r>
                        <a:rPr sz="1600" dirty="0">
                          <a:latin typeface="Trebuchet MS"/>
                          <a:cs typeface="Trebuchet MS"/>
                        </a:rPr>
                        <a:t>culturales</a:t>
                      </a:r>
                      <a:r>
                        <a:rPr sz="1600" spc="140" dirty="0">
                          <a:latin typeface="Trebuchet MS"/>
                          <a:cs typeface="Trebuchet MS"/>
                        </a:rPr>
                        <a:t> </a:t>
                      </a:r>
                      <a:r>
                        <a:rPr sz="1600" spc="-25" dirty="0">
                          <a:latin typeface="Trebuchet MS"/>
                          <a:cs typeface="Trebuchet MS"/>
                        </a:rPr>
                        <a:t>en </a:t>
                      </a:r>
                      <a:r>
                        <a:rPr sz="1600" spc="-10" dirty="0">
                          <a:latin typeface="Trebuchet MS"/>
                          <a:cs typeface="Trebuchet MS"/>
                        </a:rPr>
                        <a:t>circulación</a:t>
                      </a:r>
                      <a:endParaRPr sz="1600" dirty="0">
                        <a:latin typeface="Trebuchet MS"/>
                        <a:cs typeface="Trebuchet MS"/>
                      </a:endParaRPr>
                    </a:p>
                  </a:txBody>
                  <a:tcPr marL="0" marR="0" marT="69215" marB="0">
                    <a:lnL w="9525">
                      <a:solidFill>
                        <a:srgbClr val="000000"/>
                      </a:solidFill>
                      <a:prstDash val="soli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113664" algn="ctr">
                        <a:lnSpc>
                          <a:spcPct val="100000"/>
                        </a:lnSpc>
                        <a:spcBef>
                          <a:spcPts val="765"/>
                        </a:spcBef>
                      </a:pPr>
                      <a:endParaRPr lang="es-ES" sz="1600" spc="30" dirty="0">
                        <a:latin typeface="Trebuchet MS"/>
                        <a:cs typeface="Trebuchet MS"/>
                      </a:endParaRPr>
                    </a:p>
                    <a:p>
                      <a:pPr marL="113664" algn="ctr">
                        <a:lnSpc>
                          <a:spcPct val="100000"/>
                        </a:lnSpc>
                        <a:spcBef>
                          <a:spcPts val="765"/>
                        </a:spcBef>
                      </a:pPr>
                      <a:r>
                        <a:rPr sz="1600" spc="30" dirty="0">
                          <a:latin typeface="Trebuchet MS"/>
                          <a:cs typeface="Trebuchet MS"/>
                        </a:rPr>
                        <a:t>20</a:t>
                      </a:r>
                      <a:endParaRPr sz="1600" dirty="0">
                        <a:latin typeface="Trebuchet MS"/>
                        <a:cs typeface="Trebuchet MS"/>
                      </a:endParaRPr>
                    </a:p>
                  </a:txBody>
                  <a:tcPr marL="0" marR="0" marT="69215"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a:solidFill>
                        <a:srgbClr val="000000"/>
                      </a:solidFill>
                      <a:prstDash val="solid"/>
                    </a:lnT>
                    <a:lnB w="9525" cap="flat" cmpd="sng" algn="ctr">
                      <a:solidFill>
                        <a:srgbClr val="000000"/>
                      </a:solidFill>
                      <a:prstDash val="solid"/>
                      <a:round/>
                      <a:headEnd type="none" w="med" len="med"/>
                      <a:tailEnd type="none" w="med" len="med"/>
                    </a:lnB>
                  </a:tcPr>
                </a:tc>
                <a:tc>
                  <a:txBody>
                    <a:bodyPr/>
                    <a:lstStyle/>
                    <a:p>
                      <a:pPr marR="121920" algn="ctr">
                        <a:lnSpc>
                          <a:spcPct val="100000"/>
                        </a:lnSpc>
                        <a:spcBef>
                          <a:spcPts val="650"/>
                        </a:spcBef>
                      </a:pPr>
                      <a:endParaRPr sz="1600" dirty="0">
                        <a:latin typeface="Times New Roman"/>
                        <a:cs typeface="Times New Roman"/>
                      </a:endParaRPr>
                    </a:p>
                    <a:p>
                      <a:pPr marL="114935" marR="121920" algn="ctr">
                        <a:lnSpc>
                          <a:spcPct val="100000"/>
                        </a:lnSpc>
                      </a:pPr>
                      <a:r>
                        <a:rPr sz="1600" spc="5" dirty="0">
                          <a:latin typeface="Trebuchet MS"/>
                          <a:cs typeface="Trebuchet MS"/>
                        </a:rPr>
                        <a:t>4</a:t>
                      </a:r>
                      <a:endParaRPr sz="1600" dirty="0">
                        <a:latin typeface="Trebuchet MS"/>
                        <a:cs typeface="Trebuchet MS"/>
                      </a:endParaRPr>
                    </a:p>
                  </a:txBody>
                  <a:tcPr marL="0" marR="0" marT="7366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a:solidFill>
                        <a:srgbClr val="000000"/>
                      </a:solidFill>
                      <a:prstDash val="solid"/>
                    </a:lnT>
                    <a:lnB w="9525" cap="flat" cmpd="sng" algn="ctr">
                      <a:solidFill>
                        <a:srgbClr val="000000"/>
                      </a:solidFill>
                      <a:prstDash val="solid"/>
                      <a:round/>
                      <a:headEnd type="none" w="med" len="med"/>
                      <a:tailEnd type="none" w="med" len="med"/>
                    </a:lnB>
                  </a:tcPr>
                </a:tc>
                <a:tc>
                  <a:txBody>
                    <a:bodyPr/>
                    <a:lstStyle/>
                    <a:p>
                      <a:pPr algn="ctr">
                        <a:lnSpc>
                          <a:spcPct val="100000"/>
                        </a:lnSpc>
                        <a:spcBef>
                          <a:spcPts val="650"/>
                        </a:spcBef>
                      </a:pPr>
                      <a:endParaRPr sz="1600" dirty="0">
                        <a:latin typeface="Times New Roman"/>
                        <a:cs typeface="Times New Roman"/>
                      </a:endParaRPr>
                    </a:p>
                    <a:p>
                      <a:pPr marL="115570" algn="ctr">
                        <a:lnSpc>
                          <a:spcPct val="100000"/>
                        </a:lnSpc>
                      </a:pPr>
                      <a:r>
                        <a:rPr lang="es-ES" sz="1600" spc="5" dirty="0">
                          <a:latin typeface="Trebuchet MS"/>
                          <a:cs typeface="Trebuchet MS"/>
                        </a:rPr>
                        <a:t>4</a:t>
                      </a:r>
                      <a:endParaRPr sz="1600" dirty="0">
                        <a:latin typeface="Trebuchet MS"/>
                        <a:cs typeface="Trebuchet MS"/>
                      </a:endParaRPr>
                    </a:p>
                  </a:txBody>
                  <a:tcPr marL="0" marR="0" marT="7366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a:solidFill>
                        <a:srgbClr val="000000"/>
                      </a:solidFill>
                      <a:prstDash val="solid"/>
                    </a:lnT>
                    <a:lnB w="9525" cap="flat" cmpd="sng" algn="ctr">
                      <a:solidFill>
                        <a:srgbClr val="000000"/>
                      </a:solidFill>
                      <a:prstDash val="solid"/>
                      <a:round/>
                      <a:headEnd type="none" w="med" len="med"/>
                      <a:tailEnd type="none" w="med" len="med"/>
                    </a:lnB>
                  </a:tcPr>
                </a:tc>
                <a:tc>
                  <a:txBody>
                    <a:bodyPr/>
                    <a:lstStyle/>
                    <a:p>
                      <a:pPr algn="ctr">
                        <a:lnSpc>
                          <a:spcPts val="760"/>
                        </a:lnSpc>
                      </a:pPr>
                      <a:endParaRPr lang="es-ES" sz="1600" b="1" spc="-20" dirty="0">
                        <a:solidFill>
                          <a:schemeClr val="tx1"/>
                        </a:solidFill>
                        <a:latin typeface="Arial"/>
                        <a:cs typeface="Arial"/>
                      </a:endParaRPr>
                    </a:p>
                    <a:p>
                      <a:pPr algn="ctr">
                        <a:lnSpc>
                          <a:spcPts val="760"/>
                        </a:lnSpc>
                      </a:pPr>
                      <a:endParaRPr lang="es-CO" sz="1600" b="1" spc="-20" dirty="0">
                        <a:solidFill>
                          <a:schemeClr val="tx1"/>
                        </a:solidFill>
                        <a:latin typeface="Arial"/>
                        <a:cs typeface="Arial"/>
                      </a:endParaRPr>
                    </a:p>
                    <a:p>
                      <a:pPr algn="ctr">
                        <a:lnSpc>
                          <a:spcPts val="760"/>
                        </a:lnSpc>
                      </a:pPr>
                      <a:endParaRPr lang="es-CO" sz="1600" b="1" spc="-20" dirty="0">
                        <a:solidFill>
                          <a:schemeClr val="tx1"/>
                        </a:solidFill>
                        <a:latin typeface="Arial"/>
                        <a:cs typeface="Arial"/>
                      </a:endParaRPr>
                    </a:p>
                    <a:p>
                      <a:pPr algn="ctr">
                        <a:lnSpc>
                          <a:spcPts val="760"/>
                        </a:lnSpc>
                      </a:pPr>
                      <a:endParaRPr lang="es-CO" sz="1600" spc="-10" dirty="0">
                        <a:solidFill>
                          <a:schemeClr val="tx1"/>
                        </a:solidFill>
                        <a:latin typeface="Trebuchet MS"/>
                        <a:ea typeface="+mn-ea"/>
                        <a:cs typeface="Arial"/>
                      </a:endParaRPr>
                    </a:p>
                    <a:p>
                      <a:pPr algn="ctr">
                        <a:lnSpc>
                          <a:spcPts val="760"/>
                        </a:lnSpc>
                      </a:pPr>
                      <a:endParaRPr lang="es-CO" sz="1600" spc="-10" dirty="0">
                        <a:solidFill>
                          <a:schemeClr val="tx1"/>
                        </a:solidFill>
                        <a:latin typeface="Trebuchet MS"/>
                        <a:ea typeface="+mn-ea"/>
                        <a:cs typeface="Arial"/>
                      </a:endParaRPr>
                    </a:p>
                    <a:p>
                      <a:pPr algn="ctr">
                        <a:lnSpc>
                          <a:spcPts val="760"/>
                        </a:lnSpc>
                      </a:pPr>
                      <a:r>
                        <a:rPr lang="es-CO" sz="1600" spc="-10" dirty="0">
                          <a:solidFill>
                            <a:schemeClr val="tx1"/>
                          </a:solidFill>
                          <a:latin typeface="Trebuchet MS"/>
                          <a:ea typeface="+mn-ea"/>
                          <a:cs typeface="Arial"/>
                        </a:rPr>
                        <a:t>100%</a:t>
                      </a:r>
                      <a:endParaRPr sz="1600" spc="-10" dirty="0">
                        <a:solidFill>
                          <a:schemeClr val="tx1"/>
                        </a:solidFill>
                        <a:latin typeface="Trebuchet MS"/>
                        <a:ea typeface="+mn-ea"/>
                        <a:cs typeface="Arial"/>
                      </a:endParaRPr>
                    </a:p>
                  </a:txBody>
                  <a:tcPr marL="0" marR="0"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a:solidFill>
                        <a:srgbClr val="000000"/>
                      </a:solidFill>
                      <a:prstDash val="solid"/>
                    </a:lnT>
                    <a:lnB w="9525" cap="flat" cmpd="sng" algn="ctr">
                      <a:solidFill>
                        <a:srgbClr val="000000"/>
                      </a:solidFill>
                      <a:prstDash val="solid"/>
                      <a:round/>
                      <a:headEnd type="none" w="med" len="med"/>
                      <a:tailEnd type="none" w="med" len="med"/>
                    </a:lnB>
                  </a:tcPr>
                </a:tc>
                <a:tc>
                  <a:txBody>
                    <a:bodyPr/>
                    <a:lstStyle/>
                    <a:p>
                      <a:pPr marL="86995" algn="ctr">
                        <a:lnSpc>
                          <a:spcPts val="935"/>
                        </a:lnSpc>
                      </a:pPr>
                      <a:endParaRPr lang="es-ES" sz="1600" spc="-10" noProof="0" dirty="0">
                        <a:solidFill>
                          <a:schemeClr val="tx1"/>
                        </a:solidFill>
                        <a:latin typeface="Trebuchet MS"/>
                        <a:ea typeface="+mn-ea"/>
                        <a:cs typeface="Trebuchet MS"/>
                      </a:endParaRPr>
                    </a:p>
                    <a:p>
                      <a:pPr marL="86995" algn="ctr">
                        <a:lnSpc>
                          <a:spcPts val="935"/>
                        </a:lnSpc>
                      </a:pPr>
                      <a:endParaRPr lang="es-ES" sz="1600" spc="-10" noProof="0" dirty="0">
                        <a:solidFill>
                          <a:schemeClr val="tx1"/>
                        </a:solidFill>
                        <a:latin typeface="Trebuchet MS"/>
                        <a:ea typeface="+mn-ea"/>
                        <a:cs typeface="Trebuchet MS"/>
                      </a:endParaRPr>
                    </a:p>
                    <a:p>
                      <a:pPr marL="86995" algn="ctr">
                        <a:lnSpc>
                          <a:spcPts val="935"/>
                        </a:lnSpc>
                      </a:pPr>
                      <a:endParaRPr lang="es-ES" sz="1600" spc="-10" noProof="0" dirty="0">
                        <a:solidFill>
                          <a:schemeClr val="tx1"/>
                        </a:solidFill>
                        <a:latin typeface="Trebuchet MS"/>
                        <a:ea typeface="+mn-ea"/>
                        <a:cs typeface="Trebuchet MS"/>
                      </a:endParaRPr>
                    </a:p>
                    <a:p>
                      <a:pPr marL="86995" marR="0" lvl="0" indent="0" algn="ctr" defTabSz="914400" eaLnBrk="1" fontAlgn="auto" latinLnBrk="0" hangingPunct="1">
                        <a:lnSpc>
                          <a:spcPct val="100000"/>
                        </a:lnSpc>
                        <a:spcBef>
                          <a:spcPts val="0"/>
                        </a:spcBef>
                        <a:spcAft>
                          <a:spcPts val="0"/>
                        </a:spcAft>
                        <a:buClrTx/>
                        <a:buSzTx/>
                        <a:buFontTx/>
                        <a:buNone/>
                        <a:tabLst/>
                        <a:defRPr/>
                      </a:pPr>
                      <a:r>
                        <a:rPr lang="es-ES" sz="1600" spc="-10" dirty="0">
                          <a:solidFill>
                            <a:schemeClr val="tx1"/>
                          </a:solidFill>
                          <a:latin typeface="Trebuchet MS"/>
                          <a:ea typeface="+mn-ea"/>
                          <a:cs typeface="Trebuchet MS"/>
                        </a:rPr>
                        <a:t>Yarumal, Guarne, Marinilla, Concepción, San Vicente Ferrer, Don Matías y Medellín (exposición Palacio de la Cultura Rafel Uribe Uribe).</a:t>
                      </a:r>
                    </a:p>
                  </a:txBody>
                  <a:tcPr marL="0" marR="0"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a:solidFill>
                        <a:srgbClr val="000000"/>
                      </a:solidFill>
                      <a:prstDash val="solid"/>
                    </a:lnT>
                    <a:lnB w="9525" cap="flat" cmpd="sng" algn="ctr">
                      <a:solidFill>
                        <a:srgbClr val="000000"/>
                      </a:solidFill>
                      <a:prstDash val="solid"/>
                      <a:round/>
                      <a:headEnd type="none" w="med" len="med"/>
                      <a:tailEnd type="none" w="med" len="med"/>
                    </a:lnB>
                  </a:tcPr>
                </a:tc>
                <a:tc>
                  <a:txBody>
                    <a:bodyPr/>
                    <a:lstStyle/>
                    <a:p>
                      <a:pPr marR="21590" algn="ctr">
                        <a:lnSpc>
                          <a:spcPct val="100000"/>
                        </a:lnSpc>
                        <a:spcBef>
                          <a:spcPts val="400"/>
                        </a:spcBef>
                      </a:pPr>
                      <a:endParaRPr sz="1600" spc="-10" dirty="0">
                        <a:solidFill>
                          <a:schemeClr val="tx1"/>
                        </a:solidFill>
                        <a:latin typeface="Trebuchet MS"/>
                        <a:ea typeface="+mn-ea"/>
                        <a:cs typeface="Times New Roman"/>
                      </a:endParaRPr>
                    </a:p>
                    <a:p>
                      <a:pPr marL="0" marR="21590" lvl="0" indent="0" algn="ctr" defTabSz="914400" eaLnBrk="1" fontAlgn="auto" latinLnBrk="0" hangingPunct="1">
                        <a:lnSpc>
                          <a:spcPct val="100000"/>
                        </a:lnSpc>
                        <a:spcBef>
                          <a:spcPts val="400"/>
                        </a:spcBef>
                        <a:spcAft>
                          <a:spcPts val="0"/>
                        </a:spcAft>
                        <a:buClrTx/>
                        <a:buSzTx/>
                        <a:buFontTx/>
                        <a:buNone/>
                        <a:tabLst/>
                        <a:defRPr/>
                      </a:pPr>
                      <a:r>
                        <a:rPr lang="es-ES" sz="1600" spc="-10" noProof="0" dirty="0">
                          <a:solidFill>
                            <a:schemeClr val="tx1"/>
                          </a:solidFill>
                          <a:latin typeface="Trebuchet MS"/>
                          <a:ea typeface="+mn-ea"/>
                          <a:cs typeface="Times New Roman"/>
                        </a:rPr>
                        <a:t>Norte, Oriente y Valle de Aburra</a:t>
                      </a:r>
                    </a:p>
                  </a:txBody>
                  <a:tcPr marL="0" marR="0" marT="72390" marB="0">
                    <a:lnL w="9525" cap="flat" cmpd="sng" algn="ctr">
                      <a:solidFill>
                        <a:srgbClr val="000000"/>
                      </a:solidFill>
                      <a:prstDash val="solid"/>
                      <a:round/>
                      <a:headEnd type="none" w="med" len="med"/>
                      <a:tailEnd type="none" w="med" len="med"/>
                    </a:lnL>
                    <a:lnR w="9525">
                      <a:solidFill>
                        <a:srgbClr val="000000"/>
                      </a:solidFill>
                      <a:prstDash val="solid"/>
                    </a:lnR>
                    <a:lnT w="9525">
                      <a:solidFill>
                        <a:srgbClr val="000000"/>
                      </a:solidFill>
                      <a:prstDash val="soli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5413842"/>
                  </a:ext>
                </a:extLst>
              </a:tr>
              <a:tr h="1738966">
                <a:tc>
                  <a:txBody>
                    <a:bodyPr/>
                    <a:lstStyle/>
                    <a:p>
                      <a:pPr marL="131445" marR="353695" indent="10160" algn="ctr">
                        <a:lnSpc>
                          <a:spcPct val="112900"/>
                        </a:lnSpc>
                        <a:spcBef>
                          <a:spcPts val="100"/>
                        </a:spcBef>
                      </a:pPr>
                      <a:endParaRPr lang="es-CO" sz="1600" spc="55" dirty="0">
                        <a:latin typeface="Trebuchet MS"/>
                        <a:cs typeface="Trebuchet MS"/>
                      </a:endParaRPr>
                    </a:p>
                    <a:p>
                      <a:pPr marL="131445" marR="353695" indent="10160" algn="ctr">
                        <a:lnSpc>
                          <a:spcPct val="112900"/>
                        </a:lnSpc>
                        <a:spcBef>
                          <a:spcPts val="100"/>
                        </a:spcBef>
                      </a:pPr>
                      <a:r>
                        <a:rPr lang="es-CO" sz="1600" spc="55" dirty="0">
                          <a:latin typeface="Trebuchet MS"/>
                          <a:cs typeface="Trebuchet MS"/>
                        </a:rPr>
                        <a:t>Cupos</a:t>
                      </a:r>
                      <a:r>
                        <a:rPr lang="es-CO" sz="1600" spc="-50" dirty="0">
                          <a:latin typeface="Trebuchet MS"/>
                          <a:cs typeface="Trebuchet MS"/>
                        </a:rPr>
                        <a:t> </a:t>
                      </a:r>
                      <a:r>
                        <a:rPr lang="es-CO" sz="1600" spc="-25" dirty="0">
                          <a:latin typeface="Trebuchet MS"/>
                          <a:cs typeface="Trebuchet MS"/>
                        </a:rPr>
                        <a:t>de </a:t>
                      </a:r>
                      <a:r>
                        <a:rPr lang="es-CO" sz="1600" spc="-10" dirty="0">
                          <a:latin typeface="Trebuchet MS"/>
                          <a:cs typeface="Trebuchet MS"/>
                        </a:rPr>
                        <a:t>educació</a:t>
                      </a:r>
                      <a:r>
                        <a:rPr lang="es-CO" sz="1600" dirty="0">
                          <a:latin typeface="Trebuchet MS"/>
                          <a:cs typeface="Trebuchet MS"/>
                        </a:rPr>
                        <a:t>n</a:t>
                      </a:r>
                      <a:r>
                        <a:rPr lang="es-CO" sz="1600" spc="-80" dirty="0">
                          <a:latin typeface="Trebuchet MS"/>
                          <a:cs typeface="Trebuchet MS"/>
                        </a:rPr>
                        <a:t> </a:t>
                      </a:r>
                      <a:r>
                        <a:rPr lang="es-CO" sz="1600" spc="-10" dirty="0">
                          <a:latin typeface="Trebuchet MS"/>
                          <a:cs typeface="Trebuchet MS"/>
                        </a:rPr>
                        <a:t>formal ofertados</a:t>
                      </a:r>
                    </a:p>
                    <a:p>
                      <a:pPr marL="131445" marR="353695" indent="10160" algn="ctr">
                        <a:lnSpc>
                          <a:spcPct val="112900"/>
                        </a:lnSpc>
                        <a:spcBef>
                          <a:spcPts val="100"/>
                        </a:spcBef>
                      </a:pPr>
                      <a:endParaRPr lang="es-CO" sz="1600" spc="-10" dirty="0">
                        <a:latin typeface="Trebuchet MS"/>
                        <a:cs typeface="Trebuchet MS"/>
                      </a:endParaRPr>
                    </a:p>
                    <a:p>
                      <a:pPr marL="131445" marR="353695" indent="10160" algn="ctr">
                        <a:lnSpc>
                          <a:spcPct val="112900"/>
                        </a:lnSpc>
                        <a:spcBef>
                          <a:spcPts val="100"/>
                        </a:spcBef>
                      </a:pPr>
                      <a:r>
                        <a:rPr lang="es-ES" sz="1400" b="1" dirty="0">
                          <a:latin typeface="Trebuchet MS"/>
                          <a:cs typeface="Trebuchet MS"/>
                        </a:rPr>
                        <a:t>Nota: El proceso inicia en la vigencia 2025</a:t>
                      </a:r>
                    </a:p>
                    <a:p>
                      <a:pPr marL="131445" marR="353695" indent="10160" algn="ctr">
                        <a:lnSpc>
                          <a:spcPct val="112900"/>
                        </a:lnSpc>
                        <a:spcBef>
                          <a:spcPts val="100"/>
                        </a:spcBef>
                      </a:pPr>
                      <a:endParaRPr lang="es-CO" sz="1600" dirty="0">
                        <a:latin typeface="Trebuchet MS"/>
                        <a:cs typeface="Trebuchet MS"/>
                      </a:endParaRPr>
                    </a:p>
                  </a:txBody>
                  <a:tcPr marL="0" marR="0" marT="1270" marB="0">
                    <a:lnL w="9525">
                      <a:solidFill>
                        <a:srgbClr val="000000"/>
                      </a:solidFill>
                      <a:prstDash val="soli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a:solidFill>
                        <a:srgbClr val="000000"/>
                      </a:solidFill>
                      <a:prstDash val="solid"/>
                    </a:lnB>
                  </a:tcPr>
                </a:tc>
                <a:tc>
                  <a:txBody>
                    <a:bodyPr/>
                    <a:lstStyle/>
                    <a:p>
                      <a:pPr marL="131445" marR="353695" indent="10160" algn="ctr">
                        <a:lnSpc>
                          <a:spcPct val="112900"/>
                        </a:lnSpc>
                        <a:spcBef>
                          <a:spcPts val="100"/>
                        </a:spcBef>
                      </a:pPr>
                      <a:endParaRPr lang="es-ES" sz="1600" dirty="0">
                        <a:latin typeface="Trebuchet MS"/>
                        <a:cs typeface="Trebuchet MS"/>
                      </a:endParaRPr>
                    </a:p>
                    <a:p>
                      <a:pPr marL="131445" marR="353695" indent="10160" algn="ctr">
                        <a:lnSpc>
                          <a:spcPct val="112900"/>
                        </a:lnSpc>
                        <a:spcBef>
                          <a:spcPts val="100"/>
                        </a:spcBef>
                      </a:pPr>
                      <a:endParaRPr lang="es-CO" sz="1600" dirty="0">
                        <a:latin typeface="Trebuchet MS"/>
                        <a:cs typeface="Trebuchet MS"/>
                      </a:endParaRPr>
                    </a:p>
                    <a:p>
                      <a:pPr marL="131445" marR="353695" indent="10160" algn="ctr">
                        <a:lnSpc>
                          <a:spcPct val="112900"/>
                        </a:lnSpc>
                        <a:spcBef>
                          <a:spcPts val="100"/>
                        </a:spcBef>
                      </a:pPr>
                      <a:r>
                        <a:rPr lang="es-CO" sz="1600" dirty="0">
                          <a:latin typeface="Trebuchet MS"/>
                          <a:cs typeface="Trebuchet MS"/>
                        </a:rPr>
                        <a:t>100</a:t>
                      </a:r>
                      <a:endParaRPr sz="1600" dirty="0">
                        <a:latin typeface="Trebuchet MS"/>
                        <a:cs typeface="Trebuchet MS"/>
                      </a:endParaRPr>
                    </a:p>
                  </a:txBody>
                  <a:tcPr marL="0" marR="0" marT="42545"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a:solidFill>
                        <a:srgbClr val="000000"/>
                      </a:solidFill>
                      <a:prstDash val="solid"/>
                    </a:lnT>
                    <a:lnB w="9525">
                      <a:solidFill>
                        <a:srgbClr val="000000"/>
                      </a:solidFill>
                      <a:prstDash val="solid"/>
                    </a:lnB>
                  </a:tcPr>
                </a:tc>
                <a:tc>
                  <a:txBody>
                    <a:bodyPr/>
                    <a:lstStyle/>
                    <a:p>
                      <a:pPr algn="ctr">
                        <a:lnSpc>
                          <a:spcPct val="100000"/>
                        </a:lnSpc>
                        <a:spcBef>
                          <a:spcPts val="335"/>
                        </a:spcBef>
                      </a:pPr>
                      <a:endParaRPr lang="es-ES" sz="1600" dirty="0">
                        <a:latin typeface="Arial"/>
                        <a:cs typeface="Arial"/>
                      </a:endParaRPr>
                    </a:p>
                    <a:p>
                      <a:pPr algn="ctr">
                        <a:lnSpc>
                          <a:spcPct val="100000"/>
                        </a:lnSpc>
                        <a:spcBef>
                          <a:spcPts val="335"/>
                        </a:spcBef>
                      </a:pPr>
                      <a:endParaRPr lang="es-ES" sz="1600" dirty="0">
                        <a:latin typeface="Arial"/>
                        <a:cs typeface="Arial"/>
                      </a:endParaRPr>
                    </a:p>
                    <a:p>
                      <a:pPr algn="ctr">
                        <a:lnSpc>
                          <a:spcPct val="100000"/>
                        </a:lnSpc>
                        <a:spcBef>
                          <a:spcPts val="335"/>
                        </a:spcBef>
                      </a:pPr>
                      <a:r>
                        <a:rPr lang="es-ES" sz="1600" dirty="0">
                          <a:latin typeface="Arial"/>
                          <a:cs typeface="Arial"/>
                        </a:rPr>
                        <a:t>0</a:t>
                      </a:r>
                      <a:endParaRPr sz="1600" dirty="0">
                        <a:latin typeface="Trebuchet MS"/>
                        <a:cs typeface="Trebuchet MS"/>
                      </a:endParaRPr>
                    </a:p>
                  </a:txBody>
                  <a:tcPr marL="0" marR="0" marT="42545"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a:solidFill>
                        <a:srgbClr val="000000"/>
                      </a:solidFill>
                      <a:prstDash val="solid"/>
                    </a:lnT>
                    <a:lnB w="9525">
                      <a:solidFill>
                        <a:srgbClr val="000000"/>
                      </a:solidFill>
                      <a:prstDash val="solid"/>
                    </a:lnB>
                  </a:tcPr>
                </a:tc>
                <a:tc>
                  <a:txBody>
                    <a:bodyPr/>
                    <a:lstStyle/>
                    <a:p>
                      <a:pPr>
                        <a:lnSpc>
                          <a:spcPct val="100000"/>
                        </a:lnSpc>
                      </a:pPr>
                      <a:endParaRPr sz="1600" dirty="0">
                        <a:latin typeface="Times New Roman"/>
                        <a:cs typeface="Times New Roman"/>
                      </a:endParaRPr>
                    </a:p>
                    <a:p>
                      <a:pPr>
                        <a:lnSpc>
                          <a:spcPct val="100000"/>
                        </a:lnSpc>
                        <a:spcBef>
                          <a:spcPts val="1310"/>
                        </a:spcBef>
                      </a:pPr>
                      <a:endParaRPr sz="1600" dirty="0">
                        <a:latin typeface="Times New Roman"/>
                        <a:cs typeface="Times New Roman"/>
                      </a:endParaRPr>
                    </a:p>
                    <a:p>
                      <a:pPr marL="114935" algn="ctr">
                        <a:lnSpc>
                          <a:spcPct val="100000"/>
                        </a:lnSpc>
                      </a:pPr>
                      <a:r>
                        <a:rPr sz="1600" spc="5" dirty="0">
                          <a:latin typeface="Trebuchet MS"/>
                          <a:cs typeface="Trebuchet MS"/>
                        </a:rPr>
                        <a:t>0</a:t>
                      </a:r>
                      <a:endParaRPr sz="1600" dirty="0">
                        <a:latin typeface="Trebuchet MS"/>
                        <a:cs typeface="Trebuchet MS"/>
                      </a:endParaRPr>
                    </a:p>
                  </a:txBody>
                  <a:tcPr marL="0" marR="0"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a:solidFill>
                        <a:srgbClr val="000000"/>
                      </a:solidFill>
                      <a:prstDash val="solid"/>
                    </a:lnT>
                    <a:lnB w="9525">
                      <a:solidFill>
                        <a:srgbClr val="000000"/>
                      </a:solidFill>
                      <a:prstDash val="solid"/>
                    </a:lnB>
                  </a:tcPr>
                </a:tc>
                <a:tc>
                  <a:txBody>
                    <a:bodyPr/>
                    <a:lstStyle/>
                    <a:p>
                      <a:pPr>
                        <a:lnSpc>
                          <a:spcPct val="100000"/>
                        </a:lnSpc>
                      </a:pPr>
                      <a:endParaRPr sz="1600">
                        <a:latin typeface="Times New Roman"/>
                        <a:cs typeface="Times New Roman"/>
                      </a:endParaRPr>
                    </a:p>
                    <a:p>
                      <a:pPr>
                        <a:lnSpc>
                          <a:spcPct val="100000"/>
                        </a:lnSpc>
                        <a:spcBef>
                          <a:spcPts val="1310"/>
                        </a:spcBef>
                      </a:pPr>
                      <a:endParaRPr sz="1600">
                        <a:latin typeface="Times New Roman"/>
                        <a:cs typeface="Times New Roman"/>
                      </a:endParaRPr>
                    </a:p>
                    <a:p>
                      <a:pPr marL="115570" algn="ctr">
                        <a:lnSpc>
                          <a:spcPct val="100000"/>
                        </a:lnSpc>
                      </a:pPr>
                      <a:r>
                        <a:rPr sz="1600" spc="5" dirty="0">
                          <a:latin typeface="Trebuchet MS"/>
                          <a:cs typeface="Trebuchet MS"/>
                        </a:rPr>
                        <a:t>0</a:t>
                      </a:r>
                      <a:endParaRPr sz="1600">
                        <a:latin typeface="Trebuchet MS"/>
                        <a:cs typeface="Trebuchet MS"/>
                      </a:endParaRPr>
                    </a:p>
                  </a:txBody>
                  <a:tcPr marL="0" marR="0"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a:solidFill>
                        <a:srgbClr val="000000"/>
                      </a:solidFill>
                      <a:prstDash val="solid"/>
                    </a:lnT>
                    <a:lnB w="9525">
                      <a:solidFill>
                        <a:srgbClr val="000000"/>
                      </a:solidFill>
                      <a:prstDash val="solid"/>
                    </a:lnB>
                  </a:tcPr>
                </a:tc>
                <a:tc>
                  <a:txBody>
                    <a:bodyPr/>
                    <a:lstStyle/>
                    <a:p>
                      <a:pPr>
                        <a:lnSpc>
                          <a:spcPct val="100000"/>
                        </a:lnSpc>
                      </a:pPr>
                      <a:endParaRPr sz="1600" dirty="0">
                        <a:latin typeface="Times New Roman"/>
                        <a:cs typeface="Times New Roman"/>
                      </a:endParaRPr>
                    </a:p>
                    <a:p>
                      <a:pPr>
                        <a:lnSpc>
                          <a:spcPct val="100000"/>
                        </a:lnSpc>
                        <a:spcBef>
                          <a:spcPts val="1310"/>
                        </a:spcBef>
                      </a:pPr>
                      <a:endParaRPr sz="1600" dirty="0">
                        <a:latin typeface="Times New Roman"/>
                        <a:cs typeface="Times New Roman"/>
                      </a:endParaRPr>
                    </a:p>
                    <a:p>
                      <a:pPr marL="114935" algn="ctr">
                        <a:lnSpc>
                          <a:spcPct val="100000"/>
                        </a:lnSpc>
                      </a:pPr>
                      <a:r>
                        <a:rPr lang="es-CO" sz="1600" spc="70" dirty="0">
                          <a:latin typeface="Trebuchet MS"/>
                          <a:cs typeface="Trebuchet MS"/>
                        </a:rPr>
                        <a:t>NA</a:t>
                      </a:r>
                      <a:endParaRPr sz="1600" dirty="0">
                        <a:latin typeface="Trebuchet MS"/>
                        <a:cs typeface="Trebuchet MS"/>
                      </a:endParaRPr>
                    </a:p>
                  </a:txBody>
                  <a:tcPr marL="0" marR="0"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a:solidFill>
                        <a:srgbClr val="000000"/>
                      </a:solidFill>
                      <a:prstDash val="solid"/>
                    </a:lnT>
                    <a:lnB w="9525">
                      <a:solidFill>
                        <a:srgbClr val="000000"/>
                      </a:solidFill>
                      <a:prstDash val="solid"/>
                    </a:lnB>
                  </a:tcPr>
                </a:tc>
                <a:tc>
                  <a:txBody>
                    <a:bodyPr/>
                    <a:lstStyle/>
                    <a:p>
                      <a:pPr>
                        <a:lnSpc>
                          <a:spcPct val="100000"/>
                        </a:lnSpc>
                      </a:pPr>
                      <a:endParaRPr sz="1600" dirty="0">
                        <a:latin typeface="Times New Roman"/>
                        <a:cs typeface="Times New Roman"/>
                      </a:endParaRPr>
                    </a:p>
                    <a:p>
                      <a:pPr>
                        <a:lnSpc>
                          <a:spcPct val="100000"/>
                        </a:lnSpc>
                        <a:spcBef>
                          <a:spcPts val="1290"/>
                        </a:spcBef>
                      </a:pPr>
                      <a:endParaRPr sz="1600" dirty="0">
                        <a:latin typeface="Times New Roman"/>
                        <a:cs typeface="Times New Roman"/>
                      </a:endParaRPr>
                    </a:p>
                    <a:p>
                      <a:pPr marR="29845" algn="ctr">
                        <a:lnSpc>
                          <a:spcPct val="100000"/>
                        </a:lnSpc>
                      </a:pPr>
                      <a:r>
                        <a:rPr sz="1600" spc="70" dirty="0">
                          <a:latin typeface="Trebuchet MS"/>
                          <a:cs typeface="Trebuchet MS"/>
                        </a:rPr>
                        <a:t>NA</a:t>
                      </a:r>
                      <a:endParaRPr sz="1600" dirty="0">
                        <a:latin typeface="Trebuchet MS"/>
                        <a:cs typeface="Trebuchet MS"/>
                      </a:endParaRPr>
                    </a:p>
                  </a:txBody>
                  <a:tcPr marL="0" marR="0" marT="0" marB="0">
                    <a:lnL w="9525" cap="flat" cmpd="sng" algn="ctr">
                      <a:solidFill>
                        <a:srgbClr val="000000"/>
                      </a:solidFill>
                      <a:prstDash val="solid"/>
                      <a:round/>
                      <a:headEnd type="none" w="med" len="med"/>
                      <a:tailEnd type="none" w="med" len="me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708927387"/>
                  </a:ext>
                </a:extLst>
              </a:tr>
            </a:tbl>
          </a:graphicData>
        </a:graphic>
      </p:graphicFrame>
      <p:sp>
        <p:nvSpPr>
          <p:cNvPr id="27" name="object 27"/>
          <p:cNvSpPr txBox="1"/>
          <p:nvPr/>
        </p:nvSpPr>
        <p:spPr>
          <a:xfrm>
            <a:off x="12779622" y="7989395"/>
            <a:ext cx="4149404" cy="289823"/>
          </a:xfrm>
          <a:prstGeom prst="rect">
            <a:avLst/>
          </a:prstGeom>
        </p:spPr>
        <p:txBody>
          <a:bodyPr vert="horz" wrap="square" lIns="0" tIns="12700" rIns="0" bIns="0" rtlCol="0">
            <a:spAutoFit/>
          </a:bodyPr>
          <a:lstStyle/>
          <a:p>
            <a:pPr marL="12700">
              <a:lnSpc>
                <a:spcPct val="100000"/>
              </a:lnSpc>
              <a:spcBef>
                <a:spcPts val="100"/>
              </a:spcBef>
            </a:pPr>
            <a:r>
              <a:rPr sz="1800" b="1" spc="50" dirty="0">
                <a:solidFill>
                  <a:srgbClr val="7E7E7E"/>
                </a:solidFill>
                <a:latin typeface="Arial"/>
                <a:cs typeface="Arial"/>
              </a:rPr>
              <a:t>*Corte</a:t>
            </a:r>
            <a:r>
              <a:rPr sz="1800" b="1" spc="185" dirty="0">
                <a:solidFill>
                  <a:srgbClr val="7E7E7E"/>
                </a:solidFill>
                <a:latin typeface="Arial"/>
                <a:cs typeface="Arial"/>
              </a:rPr>
              <a:t> </a:t>
            </a:r>
            <a:r>
              <a:rPr sz="1800" b="1" dirty="0">
                <a:solidFill>
                  <a:srgbClr val="7E7E7E"/>
                </a:solidFill>
                <a:latin typeface="Arial"/>
                <a:cs typeface="Arial"/>
              </a:rPr>
              <a:t>3</a:t>
            </a:r>
            <a:r>
              <a:rPr lang="es-ES" sz="1800" b="1" dirty="0">
                <a:solidFill>
                  <a:srgbClr val="7E7E7E"/>
                </a:solidFill>
                <a:latin typeface="Arial"/>
                <a:cs typeface="Arial"/>
              </a:rPr>
              <a:t>0</a:t>
            </a:r>
            <a:r>
              <a:rPr sz="1800" b="1" spc="180" dirty="0">
                <a:solidFill>
                  <a:srgbClr val="7E7E7E"/>
                </a:solidFill>
                <a:latin typeface="Arial"/>
                <a:cs typeface="Arial"/>
              </a:rPr>
              <a:t> </a:t>
            </a:r>
            <a:r>
              <a:rPr sz="1800" b="1" dirty="0">
                <a:solidFill>
                  <a:srgbClr val="7E7E7E"/>
                </a:solidFill>
                <a:latin typeface="Arial"/>
                <a:cs typeface="Arial"/>
              </a:rPr>
              <a:t>de</a:t>
            </a:r>
            <a:r>
              <a:rPr sz="1800" b="1" spc="180" dirty="0">
                <a:solidFill>
                  <a:srgbClr val="7E7E7E"/>
                </a:solidFill>
                <a:latin typeface="Arial"/>
                <a:cs typeface="Arial"/>
              </a:rPr>
              <a:t> </a:t>
            </a:r>
            <a:r>
              <a:rPr lang="es-ES" sz="1800" b="1" spc="180" dirty="0">
                <a:solidFill>
                  <a:srgbClr val="7E7E7E"/>
                </a:solidFill>
                <a:latin typeface="Arial"/>
                <a:cs typeface="Arial"/>
              </a:rPr>
              <a:t>Noviembre </a:t>
            </a:r>
            <a:r>
              <a:rPr sz="1800" b="1" spc="65" dirty="0">
                <a:solidFill>
                  <a:srgbClr val="7E7E7E"/>
                </a:solidFill>
                <a:latin typeface="Arial"/>
                <a:cs typeface="Arial"/>
              </a:rPr>
              <a:t>de</a:t>
            </a:r>
            <a:r>
              <a:rPr sz="1800" b="1" spc="125" dirty="0">
                <a:solidFill>
                  <a:srgbClr val="7E7E7E"/>
                </a:solidFill>
                <a:latin typeface="Arial"/>
                <a:cs typeface="Arial"/>
              </a:rPr>
              <a:t> </a:t>
            </a:r>
            <a:r>
              <a:rPr sz="1800" b="1" spc="105" dirty="0">
                <a:solidFill>
                  <a:srgbClr val="7E7E7E"/>
                </a:solidFill>
                <a:latin typeface="Arial"/>
                <a:cs typeface="Arial"/>
              </a:rPr>
              <a:t>2024</a:t>
            </a:r>
            <a:endParaRPr sz="1800" dirty="0">
              <a:latin typeface="Arial"/>
              <a:cs typeface="Arial"/>
            </a:endParaRPr>
          </a:p>
        </p:txBody>
      </p:sp>
      <p:sp>
        <p:nvSpPr>
          <p:cNvPr id="25" name="object 26">
            <a:extLst>
              <a:ext uri="{FF2B5EF4-FFF2-40B4-BE49-F238E27FC236}">
                <a16:creationId xmlns:a16="http://schemas.microsoft.com/office/drawing/2014/main" id="{F89DF488-A408-DF14-273F-525B1E02BBBE}"/>
              </a:ext>
            </a:extLst>
          </p:cNvPr>
          <p:cNvSpPr txBox="1"/>
          <p:nvPr/>
        </p:nvSpPr>
        <p:spPr>
          <a:xfrm>
            <a:off x="1190244" y="8983299"/>
            <a:ext cx="16320744" cy="1120820"/>
          </a:xfrm>
          <a:prstGeom prst="rect">
            <a:avLst/>
          </a:prstGeom>
        </p:spPr>
        <p:txBody>
          <a:bodyPr vert="horz" wrap="square" lIns="0" tIns="12700" rIns="0" bIns="0" rtlCol="0">
            <a:spAutoFit/>
          </a:bodyPr>
          <a:lstStyle/>
          <a:p>
            <a:pPr algn="just"/>
            <a:r>
              <a:rPr b="1" dirty="0">
                <a:latin typeface="Calibri"/>
                <a:cs typeface="Calibri"/>
              </a:rPr>
              <a:t>Nota:</a:t>
            </a:r>
            <a:r>
              <a:rPr b="1" spc="-45" dirty="0">
                <a:latin typeface="Calibri"/>
                <a:cs typeface="Calibri"/>
              </a:rPr>
              <a:t> </a:t>
            </a:r>
            <a:r>
              <a:rPr lang="es-ES" b="1" dirty="0">
                <a:latin typeface="Calibri"/>
                <a:cs typeface="Calibri"/>
              </a:rPr>
              <a:t>Se tiene proyectado cumplir con el indicador *Infraestructuras culturales cuando finalice el año 2024</a:t>
            </a:r>
            <a:r>
              <a:rPr lang="es-ES" dirty="0">
                <a:latin typeface="Calibri"/>
                <a:cs typeface="Calibri"/>
              </a:rPr>
              <a:t>: </a:t>
            </a:r>
            <a:r>
              <a:rPr lang="es-ES" sz="1800" kern="100" dirty="0">
                <a:solidFill>
                  <a:schemeClr val="tx1"/>
                </a:solidFill>
                <a:effectLst/>
                <a:latin typeface="Calibri Light" panose="020F0302020204030204" pitchFamily="34" charset="0"/>
                <a:ea typeface="Aptos" panose="020B0004020202020204" pitchFamily="34" charset="0"/>
                <a:cs typeface="Times New Roman" panose="02020603050405020304" pitchFamily="18" charset="0"/>
              </a:rPr>
              <a:t>1 dotación: Municipio de Maceo dotación de la silletería del teatro de la casa de la Cultura,  24 Dotaciones: Teatro: Material bibliográfico para 24 municipios. 24 dotaciones: Teatro: Kit maquillaje para 24 municipios.  14 dotaciones: Danza: Vestuario para 14 municipios.  10 Dotaciones: Biblioteca: Mobiliario bibliotecas para 10 municipios.  11 dotaciones:  Música: Instrumentos musicales para 11 municipios.</a:t>
            </a:r>
            <a:endParaRPr lang="es-ES"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algn="just"/>
            <a:r>
              <a:rPr lang="es-ES" sz="1800" kern="100" dirty="0">
                <a:solidFill>
                  <a:schemeClr val="tx1"/>
                </a:solidFill>
                <a:effectLst/>
                <a:latin typeface="Calibri Light" panose="020F0302020204030204" pitchFamily="34" charset="0"/>
                <a:ea typeface="Aptos" panose="020B0004020202020204" pitchFamily="34" charset="0"/>
                <a:cs typeface="Times New Roman" panose="02020603050405020304" pitchFamily="18" charset="0"/>
              </a:rPr>
              <a:t> 1 dotación:  Artes visuales: Un busto para el municipio de Concepción.  17 dotaciones: Música: Elementos básicos de dotación 17.</a:t>
            </a:r>
            <a:r>
              <a:rPr b="1" spc="-10" dirty="0">
                <a:solidFill>
                  <a:srgbClr val="FFFFFF"/>
                </a:solidFill>
                <a:latin typeface="Arial"/>
                <a:cs typeface="Arial"/>
              </a:rPr>
              <a:t>CULTURALES</a:t>
            </a:r>
            <a:endParaRPr dirty="0">
              <a:latin typeface="Arial"/>
              <a:cs typeface="Arial"/>
            </a:endParaRPr>
          </a:p>
        </p:txBody>
      </p:sp>
      <p:pic>
        <p:nvPicPr>
          <p:cNvPr id="26" name="object 23"/>
          <p:cNvPicPr/>
          <p:nvPr/>
        </p:nvPicPr>
        <p:blipFill>
          <a:blip r:embed="rId4" cstate="print"/>
          <a:stretch>
            <a:fillRect/>
          </a:stretch>
        </p:blipFill>
        <p:spPr>
          <a:xfrm>
            <a:off x="16566559" y="731915"/>
            <a:ext cx="966809" cy="750797"/>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8000" cy="10286997"/>
            </a:xfrm>
            <a:prstGeom prst="rect">
              <a:avLst/>
            </a:prstGeom>
          </p:spPr>
        </p:pic>
        <p:sp>
          <p:nvSpPr>
            <p:cNvPr id="4" name="object 4"/>
            <p:cNvSpPr/>
            <p:nvPr/>
          </p:nvSpPr>
          <p:spPr>
            <a:xfrm>
              <a:off x="0" y="0"/>
              <a:ext cx="18288000" cy="1963420"/>
            </a:xfrm>
            <a:custGeom>
              <a:avLst/>
              <a:gdLst/>
              <a:ahLst/>
              <a:cxnLst/>
              <a:rect l="l" t="t" r="r" b="b"/>
              <a:pathLst>
                <a:path w="18288000" h="1963420">
                  <a:moveTo>
                    <a:pt x="18288000" y="0"/>
                  </a:moveTo>
                  <a:lnTo>
                    <a:pt x="0" y="0"/>
                  </a:lnTo>
                  <a:lnTo>
                    <a:pt x="0" y="1963166"/>
                  </a:lnTo>
                  <a:lnTo>
                    <a:pt x="18288000" y="1963166"/>
                  </a:lnTo>
                  <a:lnTo>
                    <a:pt x="18288000" y="0"/>
                  </a:lnTo>
                  <a:close/>
                </a:path>
              </a:pathLst>
            </a:custGeom>
            <a:solidFill>
              <a:srgbClr val="1C5639"/>
            </a:solidFill>
          </p:spPr>
          <p:txBody>
            <a:bodyPr wrap="square" lIns="0" tIns="0" rIns="0" bIns="0" rtlCol="0"/>
            <a:lstStyle/>
            <a:p>
              <a:endParaRPr/>
            </a:p>
          </p:txBody>
        </p:sp>
      </p:grpSp>
      <p:sp>
        <p:nvSpPr>
          <p:cNvPr id="5" name="object 5"/>
          <p:cNvSpPr txBox="1">
            <a:spLocks noGrp="1"/>
          </p:cNvSpPr>
          <p:nvPr>
            <p:ph type="title"/>
          </p:nvPr>
        </p:nvSpPr>
        <p:spPr>
          <a:prstGeom prst="rect">
            <a:avLst/>
          </a:prstGeom>
        </p:spPr>
        <p:txBody>
          <a:bodyPr vert="horz" wrap="square" lIns="0" tIns="280670" rIns="0" bIns="0" rtlCol="0">
            <a:spAutoFit/>
          </a:bodyPr>
          <a:lstStyle/>
          <a:p>
            <a:pPr marL="12700">
              <a:lnSpc>
                <a:spcPct val="100000"/>
              </a:lnSpc>
              <a:spcBef>
                <a:spcPts val="2210"/>
              </a:spcBef>
              <a:tabLst>
                <a:tab pos="1687830" algn="l"/>
                <a:tab pos="6396990" algn="l"/>
              </a:tabLst>
            </a:pPr>
            <a:r>
              <a:rPr spc="285" dirty="0"/>
              <a:t>Plan</a:t>
            </a:r>
            <a:r>
              <a:rPr dirty="0"/>
              <a:t>	</a:t>
            </a:r>
            <a:r>
              <a:rPr spc="125" dirty="0"/>
              <a:t>de</a:t>
            </a:r>
            <a:r>
              <a:rPr spc="740" dirty="0"/>
              <a:t> </a:t>
            </a:r>
            <a:r>
              <a:rPr spc="290" dirty="0"/>
              <a:t>Desarrollo</a:t>
            </a:r>
            <a:r>
              <a:rPr dirty="0"/>
              <a:t>	</a:t>
            </a:r>
            <a:r>
              <a:rPr spc="60" dirty="0"/>
              <a:t>2024</a:t>
            </a:r>
            <a:r>
              <a:rPr spc="595" dirty="0"/>
              <a:t> </a:t>
            </a:r>
            <a:r>
              <a:rPr spc="-35" dirty="0"/>
              <a:t>-</a:t>
            </a:r>
            <a:r>
              <a:rPr spc="-969" dirty="0"/>
              <a:t> </a:t>
            </a:r>
            <a:r>
              <a:rPr spc="-20" dirty="0"/>
              <a:t>2027</a:t>
            </a:r>
          </a:p>
          <a:p>
            <a:pPr marL="12700">
              <a:lnSpc>
                <a:spcPct val="100000"/>
              </a:lnSpc>
              <a:spcBef>
                <a:spcPts val="1485"/>
              </a:spcBef>
              <a:tabLst>
                <a:tab pos="2719070" algn="l"/>
                <a:tab pos="4161154" algn="l"/>
                <a:tab pos="5958205" algn="l"/>
                <a:tab pos="7140575" algn="l"/>
                <a:tab pos="8192770" algn="l"/>
                <a:tab pos="8879840" algn="l"/>
                <a:tab pos="9550400" algn="l"/>
                <a:tab pos="11690350" algn="l"/>
                <a:tab pos="13427710" algn="l"/>
                <a:tab pos="14493240" algn="l"/>
              </a:tabLst>
            </a:pPr>
            <a:r>
              <a:rPr sz="3300" spc="-10" dirty="0">
                <a:latin typeface="Arial"/>
                <a:cs typeface="Arial"/>
              </a:rPr>
              <a:t>PROGRAMA</a:t>
            </a:r>
            <a:r>
              <a:rPr sz="3300" dirty="0">
                <a:latin typeface="Arial"/>
                <a:cs typeface="Arial"/>
              </a:rPr>
              <a:t>	</a:t>
            </a:r>
            <a:r>
              <a:rPr sz="3300" spc="-25" dirty="0">
                <a:latin typeface="Arial"/>
                <a:cs typeface="Arial"/>
              </a:rPr>
              <a:t>1.</a:t>
            </a:r>
            <a:r>
              <a:rPr sz="3300" dirty="0">
                <a:latin typeface="Arial"/>
                <a:cs typeface="Arial"/>
              </a:rPr>
              <a:t>	</a:t>
            </a:r>
            <a:r>
              <a:rPr sz="3300" spc="204" dirty="0">
                <a:latin typeface="Arial"/>
                <a:cs typeface="Arial"/>
              </a:rPr>
              <a:t>Cultura</a:t>
            </a:r>
            <a:r>
              <a:rPr sz="3300" dirty="0">
                <a:latin typeface="Arial"/>
                <a:cs typeface="Arial"/>
              </a:rPr>
              <a:t>	</a:t>
            </a:r>
            <a:r>
              <a:rPr sz="3300" spc="165" dirty="0">
                <a:latin typeface="Arial"/>
                <a:cs typeface="Arial"/>
              </a:rPr>
              <a:t>para</a:t>
            </a:r>
            <a:r>
              <a:rPr sz="3300" dirty="0">
                <a:latin typeface="Arial"/>
                <a:cs typeface="Arial"/>
              </a:rPr>
              <a:t>	</a:t>
            </a:r>
            <a:r>
              <a:rPr sz="3300" spc="110" dirty="0">
                <a:latin typeface="Arial"/>
                <a:cs typeface="Arial"/>
              </a:rPr>
              <a:t>vivir</a:t>
            </a:r>
            <a:r>
              <a:rPr sz="3300" dirty="0">
                <a:latin typeface="Arial"/>
                <a:cs typeface="Arial"/>
              </a:rPr>
              <a:t>	</a:t>
            </a:r>
            <a:r>
              <a:rPr sz="3300" spc="-25" dirty="0">
                <a:latin typeface="Arial"/>
                <a:cs typeface="Arial"/>
              </a:rPr>
              <a:t>en</a:t>
            </a:r>
            <a:r>
              <a:rPr sz="3300" dirty="0">
                <a:latin typeface="Arial"/>
                <a:cs typeface="Arial"/>
              </a:rPr>
              <a:t>	</a:t>
            </a:r>
            <a:r>
              <a:rPr sz="3300" spc="-25" dirty="0">
                <a:latin typeface="Arial"/>
                <a:cs typeface="Arial"/>
              </a:rPr>
              <a:t>un</a:t>
            </a:r>
            <a:r>
              <a:rPr sz="3300" dirty="0">
                <a:latin typeface="Arial"/>
                <a:cs typeface="Arial"/>
              </a:rPr>
              <a:t>	</a:t>
            </a:r>
            <a:r>
              <a:rPr sz="3300" spc="250" dirty="0">
                <a:latin typeface="Arial"/>
                <a:cs typeface="Arial"/>
              </a:rPr>
              <a:t>territorio</a:t>
            </a:r>
            <a:r>
              <a:rPr sz="3300" dirty="0">
                <a:latin typeface="Arial"/>
                <a:cs typeface="Arial"/>
              </a:rPr>
              <a:t>	</a:t>
            </a:r>
            <a:r>
              <a:rPr sz="3300" spc="150" dirty="0">
                <a:latin typeface="Arial"/>
                <a:cs typeface="Arial"/>
              </a:rPr>
              <a:t>diverso</a:t>
            </a:r>
            <a:r>
              <a:rPr sz="3300" dirty="0">
                <a:latin typeface="Arial"/>
                <a:cs typeface="Arial"/>
              </a:rPr>
              <a:t>	y</a:t>
            </a:r>
            <a:r>
              <a:rPr sz="3300" spc="395" dirty="0">
                <a:latin typeface="Arial"/>
                <a:cs typeface="Arial"/>
              </a:rPr>
              <a:t> </a:t>
            </a:r>
            <a:r>
              <a:rPr sz="3300" spc="-25" dirty="0">
                <a:latin typeface="Arial"/>
                <a:cs typeface="Arial"/>
              </a:rPr>
              <a:t>en</a:t>
            </a:r>
            <a:r>
              <a:rPr sz="3300" dirty="0">
                <a:latin typeface="Arial"/>
                <a:cs typeface="Arial"/>
              </a:rPr>
              <a:t>	</a:t>
            </a:r>
            <a:r>
              <a:rPr sz="3300" spc="190" dirty="0">
                <a:latin typeface="Arial"/>
                <a:cs typeface="Arial"/>
              </a:rPr>
              <a:t>paz</a:t>
            </a:r>
            <a:endParaRPr sz="3300">
              <a:latin typeface="Arial"/>
              <a:cs typeface="Arial"/>
            </a:endParaRPr>
          </a:p>
        </p:txBody>
      </p:sp>
      <p:pic>
        <p:nvPicPr>
          <p:cNvPr id="6" name="object 6"/>
          <p:cNvPicPr/>
          <p:nvPr/>
        </p:nvPicPr>
        <p:blipFill>
          <a:blip r:embed="rId3" cstate="print"/>
          <a:stretch>
            <a:fillRect/>
          </a:stretch>
        </p:blipFill>
        <p:spPr>
          <a:xfrm>
            <a:off x="14956536" y="9317735"/>
            <a:ext cx="3331463" cy="786384"/>
          </a:xfrm>
          <a:prstGeom prst="rect">
            <a:avLst/>
          </a:prstGeom>
        </p:spPr>
      </p:pic>
      <p:sp>
        <p:nvSpPr>
          <p:cNvPr id="7" name="object 7"/>
          <p:cNvSpPr txBox="1"/>
          <p:nvPr/>
        </p:nvSpPr>
        <p:spPr>
          <a:xfrm>
            <a:off x="1238199" y="4016755"/>
            <a:ext cx="217804" cy="269240"/>
          </a:xfrm>
          <a:prstGeom prst="rect">
            <a:avLst/>
          </a:prstGeom>
        </p:spPr>
        <p:txBody>
          <a:bodyPr vert="horz" wrap="square" lIns="0" tIns="12065" rIns="0" bIns="0" rtlCol="0">
            <a:spAutoFit/>
          </a:bodyPr>
          <a:lstStyle/>
          <a:p>
            <a:pPr marL="12700">
              <a:lnSpc>
                <a:spcPct val="100000"/>
              </a:lnSpc>
              <a:spcBef>
                <a:spcPts val="95"/>
              </a:spcBef>
            </a:pPr>
            <a:r>
              <a:rPr sz="1600" b="1" spc="-25" dirty="0">
                <a:solidFill>
                  <a:srgbClr val="FFFFFF"/>
                </a:solidFill>
                <a:latin typeface="Arial"/>
                <a:cs typeface="Arial"/>
              </a:rPr>
              <a:t>SI</a:t>
            </a:r>
            <a:endParaRPr sz="1600">
              <a:latin typeface="Arial"/>
              <a:cs typeface="Arial"/>
            </a:endParaRPr>
          </a:p>
        </p:txBody>
      </p:sp>
      <p:sp>
        <p:nvSpPr>
          <p:cNvPr id="8" name="object 8"/>
          <p:cNvSpPr txBox="1"/>
          <p:nvPr/>
        </p:nvSpPr>
        <p:spPr>
          <a:xfrm>
            <a:off x="1442974" y="4048656"/>
            <a:ext cx="1031875" cy="226695"/>
          </a:xfrm>
          <a:prstGeom prst="rect">
            <a:avLst/>
          </a:prstGeom>
        </p:spPr>
        <p:txBody>
          <a:bodyPr vert="horz" wrap="square" lIns="0" tIns="0" rIns="0" bIns="0" rtlCol="0">
            <a:spAutoFit/>
          </a:bodyPr>
          <a:lstStyle/>
          <a:p>
            <a:pPr>
              <a:lnSpc>
                <a:spcPts val="1764"/>
              </a:lnSpc>
            </a:pPr>
            <a:r>
              <a:rPr sz="1600" b="1" spc="-10" dirty="0">
                <a:solidFill>
                  <a:srgbClr val="FFFFFF"/>
                </a:solidFill>
                <a:latin typeface="Arial"/>
                <a:cs typeface="Arial"/>
              </a:rPr>
              <a:t>STEMA</a:t>
            </a:r>
            <a:r>
              <a:rPr sz="1600" b="1" spc="-100" dirty="0">
                <a:solidFill>
                  <a:srgbClr val="FFFFFF"/>
                </a:solidFill>
                <a:latin typeface="Arial"/>
                <a:cs typeface="Arial"/>
              </a:rPr>
              <a:t> </a:t>
            </a:r>
            <a:r>
              <a:rPr sz="1600" b="1" spc="-35" dirty="0">
                <a:solidFill>
                  <a:srgbClr val="FFFFFF"/>
                </a:solidFill>
                <a:latin typeface="Arial"/>
                <a:cs typeface="Arial"/>
              </a:rPr>
              <a:t>DE</a:t>
            </a:r>
            <a:endParaRPr sz="1600">
              <a:latin typeface="Arial"/>
              <a:cs typeface="Arial"/>
            </a:endParaRPr>
          </a:p>
        </p:txBody>
      </p:sp>
      <p:sp>
        <p:nvSpPr>
          <p:cNvPr id="9" name="object 9"/>
          <p:cNvSpPr txBox="1"/>
          <p:nvPr/>
        </p:nvSpPr>
        <p:spPr>
          <a:xfrm>
            <a:off x="1302258" y="4257243"/>
            <a:ext cx="206375" cy="269240"/>
          </a:xfrm>
          <a:prstGeom prst="rect">
            <a:avLst/>
          </a:prstGeom>
        </p:spPr>
        <p:txBody>
          <a:bodyPr vert="horz" wrap="square" lIns="0" tIns="12065" rIns="0" bIns="0" rtlCol="0">
            <a:spAutoFit/>
          </a:bodyPr>
          <a:lstStyle/>
          <a:p>
            <a:pPr marL="12700">
              <a:lnSpc>
                <a:spcPct val="100000"/>
              </a:lnSpc>
              <a:spcBef>
                <a:spcPts val="95"/>
              </a:spcBef>
            </a:pPr>
            <a:r>
              <a:rPr sz="1600" b="1" spc="-25" dirty="0">
                <a:solidFill>
                  <a:srgbClr val="FFFFFF"/>
                </a:solidFill>
                <a:latin typeface="Arial"/>
                <a:cs typeface="Arial"/>
              </a:rPr>
              <a:t>In</a:t>
            </a:r>
            <a:endParaRPr sz="1600">
              <a:latin typeface="Arial"/>
              <a:cs typeface="Arial"/>
            </a:endParaRPr>
          </a:p>
        </p:txBody>
      </p:sp>
      <p:sp>
        <p:nvSpPr>
          <p:cNvPr id="10" name="object 10"/>
          <p:cNvSpPr txBox="1"/>
          <p:nvPr/>
        </p:nvSpPr>
        <p:spPr>
          <a:xfrm>
            <a:off x="4265421" y="4074310"/>
            <a:ext cx="1561465" cy="226695"/>
          </a:xfrm>
          <a:prstGeom prst="rect">
            <a:avLst/>
          </a:prstGeom>
        </p:spPr>
        <p:txBody>
          <a:bodyPr vert="horz" wrap="square" lIns="0" tIns="0" rIns="0" bIns="0" rtlCol="0">
            <a:spAutoFit/>
          </a:bodyPr>
          <a:lstStyle/>
          <a:p>
            <a:pPr>
              <a:lnSpc>
                <a:spcPts val="1764"/>
              </a:lnSpc>
            </a:pPr>
            <a:r>
              <a:rPr sz="1600" b="1" spc="-20" dirty="0">
                <a:solidFill>
                  <a:srgbClr val="FFFFFF"/>
                </a:solidFill>
                <a:latin typeface="Arial"/>
                <a:cs typeface="Arial"/>
              </a:rPr>
              <a:t>INFRAESTRUCT</a:t>
            </a:r>
            <a:endParaRPr sz="1600">
              <a:latin typeface="Arial"/>
              <a:cs typeface="Arial"/>
            </a:endParaRPr>
          </a:p>
        </p:txBody>
      </p:sp>
      <p:sp>
        <p:nvSpPr>
          <p:cNvPr id="11" name="object 11"/>
          <p:cNvSpPr txBox="1"/>
          <p:nvPr/>
        </p:nvSpPr>
        <p:spPr>
          <a:xfrm>
            <a:off x="5826252" y="4074310"/>
            <a:ext cx="567055" cy="226695"/>
          </a:xfrm>
          <a:prstGeom prst="rect">
            <a:avLst/>
          </a:prstGeom>
        </p:spPr>
        <p:txBody>
          <a:bodyPr vert="horz" wrap="square" lIns="0" tIns="0" rIns="0" bIns="0" rtlCol="0">
            <a:spAutoFit/>
          </a:bodyPr>
          <a:lstStyle/>
          <a:p>
            <a:pPr>
              <a:lnSpc>
                <a:spcPts val="1764"/>
              </a:lnSpc>
            </a:pPr>
            <a:r>
              <a:rPr sz="1600" b="1" spc="-30" dirty="0">
                <a:solidFill>
                  <a:srgbClr val="FFFFFF"/>
                </a:solidFill>
                <a:latin typeface="Arial"/>
                <a:cs typeface="Arial"/>
              </a:rPr>
              <a:t>URAS</a:t>
            </a:r>
            <a:endParaRPr sz="1600">
              <a:latin typeface="Arial"/>
              <a:cs typeface="Arial"/>
            </a:endParaRPr>
          </a:p>
        </p:txBody>
      </p:sp>
      <p:sp>
        <p:nvSpPr>
          <p:cNvPr id="12" name="object 12"/>
          <p:cNvSpPr txBox="1"/>
          <p:nvPr/>
        </p:nvSpPr>
        <p:spPr>
          <a:xfrm>
            <a:off x="7458202" y="4095646"/>
            <a:ext cx="898525" cy="226695"/>
          </a:xfrm>
          <a:prstGeom prst="rect">
            <a:avLst/>
          </a:prstGeom>
        </p:spPr>
        <p:txBody>
          <a:bodyPr vert="horz" wrap="square" lIns="0" tIns="0" rIns="0" bIns="0" rtlCol="0">
            <a:spAutoFit/>
          </a:bodyPr>
          <a:lstStyle/>
          <a:p>
            <a:pPr>
              <a:lnSpc>
                <a:spcPts val="1764"/>
              </a:lnSpc>
            </a:pPr>
            <a:r>
              <a:rPr sz="1600" b="1" spc="-50" dirty="0">
                <a:solidFill>
                  <a:srgbClr val="FFFFFF"/>
                </a:solidFill>
                <a:latin typeface="Arial"/>
                <a:cs typeface="Arial"/>
              </a:rPr>
              <a:t>DOTACIO</a:t>
            </a:r>
            <a:endParaRPr sz="1600">
              <a:latin typeface="Arial"/>
              <a:cs typeface="Arial"/>
            </a:endParaRPr>
          </a:p>
        </p:txBody>
      </p:sp>
      <p:sp>
        <p:nvSpPr>
          <p:cNvPr id="13" name="object 13"/>
          <p:cNvSpPr txBox="1"/>
          <p:nvPr/>
        </p:nvSpPr>
        <p:spPr>
          <a:xfrm>
            <a:off x="8354303" y="4095646"/>
            <a:ext cx="1410335" cy="226695"/>
          </a:xfrm>
          <a:prstGeom prst="rect">
            <a:avLst/>
          </a:prstGeom>
        </p:spPr>
        <p:txBody>
          <a:bodyPr vert="horz" wrap="square" lIns="0" tIns="0" rIns="0" bIns="0" rtlCol="0">
            <a:spAutoFit/>
          </a:bodyPr>
          <a:lstStyle/>
          <a:p>
            <a:pPr>
              <a:lnSpc>
                <a:spcPts val="1764"/>
              </a:lnSpc>
            </a:pPr>
            <a:r>
              <a:rPr sz="1600" b="1" dirty="0">
                <a:solidFill>
                  <a:srgbClr val="FFFFFF"/>
                </a:solidFill>
                <a:latin typeface="Arial"/>
                <a:cs typeface="Arial"/>
              </a:rPr>
              <a:t>NES</a:t>
            </a:r>
            <a:r>
              <a:rPr sz="1600" b="1" spc="-70" dirty="0">
                <a:solidFill>
                  <a:srgbClr val="FFFFFF"/>
                </a:solidFill>
                <a:latin typeface="Arial"/>
                <a:cs typeface="Arial"/>
              </a:rPr>
              <a:t> </a:t>
            </a:r>
            <a:r>
              <a:rPr sz="1600" b="1" dirty="0">
                <a:solidFill>
                  <a:srgbClr val="FFFFFF"/>
                </a:solidFill>
                <a:latin typeface="Arial"/>
                <a:cs typeface="Arial"/>
              </a:rPr>
              <a:t>A</a:t>
            </a:r>
            <a:r>
              <a:rPr sz="1600" b="1" spc="-95" dirty="0">
                <a:solidFill>
                  <a:srgbClr val="FFFFFF"/>
                </a:solidFill>
                <a:latin typeface="Arial"/>
                <a:cs typeface="Arial"/>
              </a:rPr>
              <a:t> </a:t>
            </a:r>
            <a:r>
              <a:rPr sz="1600" b="1" dirty="0">
                <a:solidFill>
                  <a:srgbClr val="FFFFFF"/>
                </a:solidFill>
                <a:latin typeface="Arial"/>
                <a:cs typeface="Arial"/>
              </a:rPr>
              <a:t>LAS </a:t>
            </a:r>
            <a:r>
              <a:rPr sz="1600" b="1" spc="-25" dirty="0">
                <a:solidFill>
                  <a:srgbClr val="FFFFFF"/>
                </a:solidFill>
                <a:latin typeface="Arial"/>
                <a:cs typeface="Arial"/>
              </a:rPr>
              <a:t>ÁR</a:t>
            </a:r>
            <a:endParaRPr sz="1600">
              <a:latin typeface="Arial"/>
              <a:cs typeface="Arial"/>
            </a:endParaRPr>
          </a:p>
        </p:txBody>
      </p:sp>
      <p:sp>
        <p:nvSpPr>
          <p:cNvPr id="14" name="object 14"/>
          <p:cNvSpPr txBox="1"/>
          <p:nvPr/>
        </p:nvSpPr>
        <p:spPr>
          <a:xfrm>
            <a:off x="9762628" y="4095646"/>
            <a:ext cx="408305" cy="226695"/>
          </a:xfrm>
          <a:prstGeom prst="rect">
            <a:avLst/>
          </a:prstGeom>
        </p:spPr>
        <p:txBody>
          <a:bodyPr vert="horz" wrap="square" lIns="0" tIns="0" rIns="0" bIns="0" rtlCol="0">
            <a:spAutoFit/>
          </a:bodyPr>
          <a:lstStyle/>
          <a:p>
            <a:pPr>
              <a:lnSpc>
                <a:spcPts val="1764"/>
              </a:lnSpc>
            </a:pPr>
            <a:r>
              <a:rPr sz="1600" b="1" spc="-45" dirty="0">
                <a:solidFill>
                  <a:srgbClr val="FFFFFF"/>
                </a:solidFill>
                <a:latin typeface="Arial"/>
                <a:cs typeface="Arial"/>
              </a:rPr>
              <a:t>EAS</a:t>
            </a:r>
            <a:endParaRPr sz="1600">
              <a:latin typeface="Arial"/>
              <a:cs typeface="Arial"/>
            </a:endParaRPr>
          </a:p>
        </p:txBody>
      </p:sp>
      <p:sp>
        <p:nvSpPr>
          <p:cNvPr id="15" name="object 15"/>
          <p:cNvSpPr txBox="1"/>
          <p:nvPr/>
        </p:nvSpPr>
        <p:spPr>
          <a:xfrm>
            <a:off x="14992858" y="4091328"/>
            <a:ext cx="1082675" cy="226695"/>
          </a:xfrm>
          <a:prstGeom prst="rect">
            <a:avLst/>
          </a:prstGeom>
        </p:spPr>
        <p:txBody>
          <a:bodyPr vert="horz" wrap="square" lIns="0" tIns="0" rIns="0" bIns="0" rtlCol="0">
            <a:spAutoFit/>
          </a:bodyPr>
          <a:lstStyle/>
          <a:p>
            <a:pPr>
              <a:lnSpc>
                <a:spcPts val="1764"/>
              </a:lnSpc>
            </a:pPr>
            <a:r>
              <a:rPr sz="1600" b="1" spc="-45" dirty="0">
                <a:solidFill>
                  <a:srgbClr val="FFFFFF"/>
                </a:solidFill>
                <a:latin typeface="Arial"/>
                <a:cs typeface="Arial"/>
              </a:rPr>
              <a:t>PORTAFOL</a:t>
            </a:r>
            <a:endParaRPr sz="1600">
              <a:latin typeface="Arial"/>
              <a:cs typeface="Arial"/>
            </a:endParaRPr>
          </a:p>
        </p:txBody>
      </p:sp>
      <p:sp>
        <p:nvSpPr>
          <p:cNvPr id="16" name="object 16"/>
          <p:cNvSpPr txBox="1"/>
          <p:nvPr/>
        </p:nvSpPr>
        <p:spPr>
          <a:xfrm>
            <a:off x="16061114" y="4059428"/>
            <a:ext cx="570865" cy="269240"/>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FFFFFF"/>
                </a:solidFill>
                <a:latin typeface="Arial"/>
                <a:cs typeface="Arial"/>
              </a:rPr>
              <a:t>IO</a:t>
            </a:r>
            <a:r>
              <a:rPr sz="1600" b="1" spc="-65" dirty="0">
                <a:solidFill>
                  <a:srgbClr val="FFFFFF"/>
                </a:solidFill>
                <a:latin typeface="Arial"/>
                <a:cs typeface="Arial"/>
              </a:rPr>
              <a:t> </a:t>
            </a:r>
            <a:r>
              <a:rPr sz="1600" b="1" spc="-25" dirty="0">
                <a:solidFill>
                  <a:srgbClr val="FFFFFF"/>
                </a:solidFill>
                <a:latin typeface="Arial"/>
                <a:cs typeface="Arial"/>
              </a:rPr>
              <a:t>DE</a:t>
            </a:r>
            <a:endParaRPr sz="1600">
              <a:latin typeface="Arial"/>
              <a:cs typeface="Arial"/>
            </a:endParaRPr>
          </a:p>
        </p:txBody>
      </p:sp>
      <p:sp>
        <p:nvSpPr>
          <p:cNvPr id="17" name="object 17"/>
          <p:cNvSpPr txBox="1"/>
          <p:nvPr/>
        </p:nvSpPr>
        <p:spPr>
          <a:xfrm>
            <a:off x="16106570" y="4302962"/>
            <a:ext cx="318135" cy="269240"/>
          </a:xfrm>
          <a:prstGeom prst="rect">
            <a:avLst/>
          </a:prstGeom>
        </p:spPr>
        <p:txBody>
          <a:bodyPr vert="horz" wrap="square" lIns="0" tIns="12065" rIns="0" bIns="0" rtlCol="0">
            <a:spAutoFit/>
          </a:bodyPr>
          <a:lstStyle/>
          <a:p>
            <a:pPr marL="12700">
              <a:lnSpc>
                <a:spcPct val="100000"/>
              </a:lnSpc>
              <a:spcBef>
                <a:spcPts val="95"/>
              </a:spcBef>
            </a:pPr>
            <a:r>
              <a:rPr sz="1600" b="1" spc="-25" dirty="0">
                <a:solidFill>
                  <a:srgbClr val="FFFFFF"/>
                </a:solidFill>
                <a:latin typeface="Arial"/>
                <a:cs typeface="Arial"/>
              </a:rPr>
              <a:t>OS</a:t>
            </a:r>
            <a:endParaRPr sz="1600">
              <a:latin typeface="Arial"/>
              <a:cs typeface="Arial"/>
            </a:endParaRPr>
          </a:p>
        </p:txBody>
      </p:sp>
      <p:sp>
        <p:nvSpPr>
          <p:cNvPr id="18" name="object 18"/>
          <p:cNvSpPr txBox="1"/>
          <p:nvPr/>
        </p:nvSpPr>
        <p:spPr>
          <a:xfrm>
            <a:off x="16419957" y="7259573"/>
            <a:ext cx="513080" cy="1076960"/>
          </a:xfrm>
          <a:prstGeom prst="rect">
            <a:avLst/>
          </a:prstGeom>
        </p:spPr>
        <p:txBody>
          <a:bodyPr vert="horz" wrap="square" lIns="0" tIns="12700" rIns="0" bIns="0" rtlCol="0">
            <a:spAutoFit/>
          </a:bodyPr>
          <a:lstStyle/>
          <a:p>
            <a:pPr marL="12700">
              <a:lnSpc>
                <a:spcPct val="100000"/>
              </a:lnSpc>
              <a:spcBef>
                <a:spcPts val="100"/>
              </a:spcBef>
            </a:pPr>
            <a:r>
              <a:rPr sz="6900" b="1" spc="-50" dirty="0">
                <a:solidFill>
                  <a:srgbClr val="FCFAFA"/>
                </a:solidFill>
                <a:latin typeface="Arial"/>
                <a:cs typeface="Arial"/>
              </a:rPr>
              <a:t>9</a:t>
            </a:r>
            <a:endParaRPr sz="6900" dirty="0">
              <a:latin typeface="Arial"/>
              <a:cs typeface="Arial"/>
            </a:endParaRPr>
          </a:p>
        </p:txBody>
      </p:sp>
      <p:sp>
        <p:nvSpPr>
          <p:cNvPr id="19" name="object 19"/>
          <p:cNvSpPr txBox="1"/>
          <p:nvPr/>
        </p:nvSpPr>
        <p:spPr>
          <a:xfrm>
            <a:off x="1482852" y="7911107"/>
            <a:ext cx="14518640" cy="704215"/>
          </a:xfrm>
          <a:prstGeom prst="rect">
            <a:avLst/>
          </a:prstGeom>
        </p:spPr>
        <p:txBody>
          <a:bodyPr vert="horz" wrap="square" lIns="0" tIns="0" rIns="0" bIns="0" rtlCol="0">
            <a:spAutoFit/>
          </a:bodyPr>
          <a:lstStyle/>
          <a:p>
            <a:pPr marL="3996690">
              <a:lnSpc>
                <a:spcPts val="1710"/>
              </a:lnSpc>
            </a:pPr>
            <a:r>
              <a:rPr sz="1600" b="1" spc="-10" dirty="0">
                <a:solidFill>
                  <a:srgbClr val="FFFFFF"/>
                </a:solidFill>
                <a:latin typeface="Arial"/>
                <a:cs typeface="Arial"/>
              </a:rPr>
              <a:t>PROFESIONALIZACIÓN</a:t>
            </a:r>
            <a:r>
              <a:rPr sz="1600" b="1" spc="-60" dirty="0">
                <a:solidFill>
                  <a:srgbClr val="FFFFFF"/>
                </a:solidFill>
                <a:latin typeface="Arial"/>
                <a:cs typeface="Arial"/>
              </a:rPr>
              <a:t> </a:t>
            </a:r>
            <a:r>
              <a:rPr sz="1600" b="1" spc="-25" dirty="0">
                <a:solidFill>
                  <a:srgbClr val="FFFFFF"/>
                </a:solidFill>
                <a:latin typeface="Arial"/>
                <a:cs typeface="Arial"/>
              </a:rPr>
              <a:t>DE</a:t>
            </a:r>
            <a:endParaRPr sz="1600" dirty="0">
              <a:latin typeface="Arial"/>
              <a:cs typeface="Arial"/>
            </a:endParaRPr>
          </a:p>
          <a:p>
            <a:pPr marL="233045">
              <a:lnSpc>
                <a:spcPts val="1180"/>
              </a:lnSpc>
              <a:tabLst>
                <a:tab pos="7462520" algn="l"/>
                <a:tab pos="11161395" algn="l"/>
              </a:tabLst>
            </a:pPr>
            <a:r>
              <a:rPr sz="2400" b="1" spc="-15" baseline="29513" dirty="0">
                <a:solidFill>
                  <a:srgbClr val="FFFFFF"/>
                </a:solidFill>
                <a:latin typeface="Arial"/>
                <a:cs typeface="Arial"/>
              </a:rPr>
              <a:t>COFINANCIACIÓN</a:t>
            </a:r>
            <a:r>
              <a:rPr sz="2400" b="1" spc="-30" baseline="29513" dirty="0">
                <a:solidFill>
                  <a:srgbClr val="FFFFFF"/>
                </a:solidFill>
                <a:latin typeface="Arial"/>
                <a:cs typeface="Arial"/>
              </a:rPr>
              <a:t> </a:t>
            </a:r>
            <a:r>
              <a:rPr sz="2400" b="1" spc="-37" baseline="29513" dirty="0">
                <a:solidFill>
                  <a:srgbClr val="FFFFFF"/>
                </a:solidFill>
                <a:latin typeface="Arial"/>
                <a:cs typeface="Arial"/>
              </a:rPr>
              <a:t>DE</a:t>
            </a:r>
            <a:r>
              <a:rPr sz="2400" b="1" baseline="29513" dirty="0">
                <a:solidFill>
                  <a:srgbClr val="FFFFFF"/>
                </a:solidFill>
                <a:latin typeface="Arial"/>
                <a:cs typeface="Arial"/>
              </a:rPr>
              <a:t>	</a:t>
            </a:r>
            <a:r>
              <a:rPr sz="1600" b="1" spc="-10" dirty="0">
                <a:solidFill>
                  <a:srgbClr val="FFFFFF"/>
                </a:solidFill>
                <a:latin typeface="Arial"/>
                <a:cs typeface="Arial"/>
              </a:rPr>
              <a:t>FORMACIÓN</a:t>
            </a:r>
            <a:r>
              <a:rPr sz="1600" b="1" spc="-45" dirty="0">
                <a:solidFill>
                  <a:srgbClr val="FFFFFF"/>
                </a:solidFill>
                <a:latin typeface="Arial"/>
                <a:cs typeface="Arial"/>
              </a:rPr>
              <a:t> </a:t>
            </a:r>
            <a:r>
              <a:rPr sz="1600" b="1" spc="-20" dirty="0">
                <a:solidFill>
                  <a:srgbClr val="FFFFFF"/>
                </a:solidFill>
                <a:latin typeface="Arial"/>
                <a:cs typeface="Arial"/>
              </a:rPr>
              <a:t>ARTÍSTICA</a:t>
            </a:r>
            <a:r>
              <a:rPr sz="1600" b="1" spc="-120" dirty="0">
                <a:solidFill>
                  <a:srgbClr val="FFFFFF"/>
                </a:solidFill>
                <a:latin typeface="Arial"/>
                <a:cs typeface="Arial"/>
              </a:rPr>
              <a:t> </a:t>
            </a:r>
            <a:r>
              <a:rPr sz="1600" b="1" spc="-50" dirty="0">
                <a:solidFill>
                  <a:srgbClr val="FFFFFF"/>
                </a:solidFill>
                <a:latin typeface="Arial"/>
                <a:cs typeface="Arial"/>
              </a:rPr>
              <a:t>Y</a:t>
            </a:r>
            <a:r>
              <a:rPr sz="1600" b="1" dirty="0">
                <a:solidFill>
                  <a:srgbClr val="FFFFFF"/>
                </a:solidFill>
                <a:latin typeface="Arial"/>
                <a:cs typeface="Arial"/>
              </a:rPr>
              <a:t>	</a:t>
            </a:r>
            <a:r>
              <a:rPr sz="2400" b="1" spc="-15" baseline="-15625" dirty="0">
                <a:solidFill>
                  <a:srgbClr val="FFFFFF"/>
                </a:solidFill>
                <a:latin typeface="Arial"/>
                <a:cs typeface="Arial"/>
              </a:rPr>
              <a:t>EMPRENDIMIENTOS</a:t>
            </a:r>
            <a:endParaRPr sz="2400" baseline="-15625" dirty="0">
              <a:latin typeface="Arial"/>
              <a:cs typeface="Arial"/>
            </a:endParaRPr>
          </a:p>
          <a:p>
            <a:pPr>
              <a:lnSpc>
                <a:spcPts val="1835"/>
              </a:lnSpc>
              <a:tabLst>
                <a:tab pos="8200390" algn="l"/>
                <a:tab pos="14443710" algn="l"/>
              </a:tabLst>
            </a:pPr>
            <a:r>
              <a:rPr sz="1600" b="1" spc="-10" dirty="0">
                <a:solidFill>
                  <a:srgbClr val="FFFFFF"/>
                </a:solidFill>
                <a:latin typeface="Arial"/>
                <a:cs typeface="Arial"/>
              </a:rPr>
              <a:t>MONITORES</a:t>
            </a:r>
            <a:r>
              <a:rPr sz="1600" b="1" spc="-55" dirty="0">
                <a:solidFill>
                  <a:srgbClr val="FFFFFF"/>
                </a:solidFill>
                <a:latin typeface="Arial"/>
                <a:cs typeface="Arial"/>
              </a:rPr>
              <a:t> </a:t>
            </a:r>
            <a:r>
              <a:rPr sz="1600" b="1" dirty="0">
                <a:solidFill>
                  <a:srgbClr val="FFFFFF"/>
                </a:solidFill>
                <a:latin typeface="Arial"/>
                <a:cs typeface="Arial"/>
              </a:rPr>
              <a:t>DE</a:t>
            </a:r>
            <a:r>
              <a:rPr sz="1600" b="1" spc="-85" dirty="0">
                <a:solidFill>
                  <a:srgbClr val="FFFFFF"/>
                </a:solidFill>
                <a:latin typeface="Arial"/>
                <a:cs typeface="Arial"/>
              </a:rPr>
              <a:t> </a:t>
            </a:r>
            <a:r>
              <a:rPr sz="1600" b="1" spc="-10" dirty="0">
                <a:solidFill>
                  <a:srgbClr val="FFFFFF"/>
                </a:solidFill>
                <a:latin typeface="Arial"/>
                <a:cs typeface="Arial"/>
              </a:rPr>
              <a:t>CULTURA</a:t>
            </a:r>
            <a:r>
              <a:rPr sz="1600" b="1" dirty="0">
                <a:solidFill>
                  <a:srgbClr val="FFFFFF"/>
                </a:solidFill>
                <a:latin typeface="Arial"/>
                <a:cs typeface="Arial"/>
              </a:rPr>
              <a:t>	</a:t>
            </a:r>
            <a:r>
              <a:rPr sz="2400" b="1" spc="-15" baseline="-29513" dirty="0">
                <a:solidFill>
                  <a:srgbClr val="FFFFFF"/>
                </a:solidFill>
                <a:latin typeface="Arial"/>
                <a:cs typeface="Arial"/>
              </a:rPr>
              <a:t>CULTURAL</a:t>
            </a:r>
            <a:r>
              <a:rPr sz="2400" b="1" baseline="-29513" dirty="0">
                <a:solidFill>
                  <a:srgbClr val="FFFFFF"/>
                </a:solidFill>
                <a:latin typeface="Arial"/>
                <a:cs typeface="Arial"/>
              </a:rPr>
              <a:t>	</a:t>
            </a:r>
            <a:r>
              <a:rPr sz="3150" b="1" spc="-75" baseline="-21164" dirty="0">
                <a:solidFill>
                  <a:srgbClr val="FCFAFA"/>
                </a:solidFill>
                <a:latin typeface="Arial"/>
                <a:cs typeface="Arial"/>
              </a:rPr>
              <a:t>I</a:t>
            </a:r>
            <a:endParaRPr sz="3150" baseline="-21164" dirty="0">
              <a:latin typeface="Arial"/>
              <a:cs typeface="Arial"/>
            </a:endParaRPr>
          </a:p>
        </p:txBody>
      </p:sp>
      <p:sp>
        <p:nvSpPr>
          <p:cNvPr id="20" name="object 20"/>
          <p:cNvSpPr txBox="1"/>
          <p:nvPr/>
        </p:nvSpPr>
        <p:spPr>
          <a:xfrm>
            <a:off x="15996513" y="8279130"/>
            <a:ext cx="1514475" cy="345440"/>
          </a:xfrm>
          <a:prstGeom prst="rect">
            <a:avLst/>
          </a:prstGeom>
        </p:spPr>
        <p:txBody>
          <a:bodyPr vert="horz" wrap="square" lIns="0" tIns="12700" rIns="0" bIns="0" rtlCol="0">
            <a:spAutoFit/>
          </a:bodyPr>
          <a:lstStyle/>
          <a:p>
            <a:pPr marL="12700">
              <a:lnSpc>
                <a:spcPct val="100000"/>
              </a:lnSpc>
              <a:spcBef>
                <a:spcPts val="100"/>
              </a:spcBef>
            </a:pPr>
            <a:r>
              <a:rPr sz="2100" b="1" spc="-10" dirty="0">
                <a:solidFill>
                  <a:srgbClr val="FCFAFA"/>
                </a:solidFill>
                <a:latin typeface="Arial"/>
                <a:cs typeface="Arial"/>
              </a:rPr>
              <a:t>ndicadores</a:t>
            </a:r>
            <a:endParaRPr sz="2100">
              <a:latin typeface="Arial"/>
              <a:cs typeface="Arial"/>
            </a:endParaRPr>
          </a:p>
        </p:txBody>
      </p:sp>
      <p:graphicFrame>
        <p:nvGraphicFramePr>
          <p:cNvPr id="21" name="object 21"/>
          <p:cNvGraphicFramePr>
            <a:graphicFrameLocks noGrp="1"/>
          </p:cNvGraphicFramePr>
          <p:nvPr>
            <p:extLst>
              <p:ext uri="{D42A27DB-BD31-4B8C-83A1-F6EECF244321}">
                <p14:modId xmlns:p14="http://schemas.microsoft.com/office/powerpoint/2010/main" val="3555373787"/>
              </p:ext>
            </p:extLst>
          </p:nvPr>
        </p:nvGraphicFramePr>
        <p:xfrm>
          <a:off x="334570" y="1955269"/>
          <a:ext cx="17449800" cy="6841363"/>
        </p:xfrm>
        <a:graphic>
          <a:graphicData uri="http://schemas.openxmlformats.org/drawingml/2006/table">
            <a:tbl>
              <a:tblPr firstRow="1" bandRow="1">
                <a:tableStyleId>{2D5ABB26-0587-4C30-8999-92F81FD0307C}</a:tableStyleId>
              </a:tblPr>
              <a:tblGrid>
                <a:gridCol w="3227883">
                  <a:extLst>
                    <a:ext uri="{9D8B030D-6E8A-4147-A177-3AD203B41FA5}">
                      <a16:colId xmlns:a16="http://schemas.microsoft.com/office/drawing/2014/main" val="20001"/>
                    </a:ext>
                  </a:extLst>
                </a:gridCol>
                <a:gridCol w="1305653">
                  <a:extLst>
                    <a:ext uri="{9D8B030D-6E8A-4147-A177-3AD203B41FA5}">
                      <a16:colId xmlns:a16="http://schemas.microsoft.com/office/drawing/2014/main" val="20002"/>
                    </a:ext>
                  </a:extLst>
                </a:gridCol>
                <a:gridCol w="1874806">
                  <a:extLst>
                    <a:ext uri="{9D8B030D-6E8A-4147-A177-3AD203B41FA5}">
                      <a16:colId xmlns:a16="http://schemas.microsoft.com/office/drawing/2014/main" val="20003"/>
                    </a:ext>
                  </a:extLst>
                </a:gridCol>
                <a:gridCol w="2040076">
                  <a:extLst>
                    <a:ext uri="{9D8B030D-6E8A-4147-A177-3AD203B41FA5}">
                      <a16:colId xmlns:a16="http://schemas.microsoft.com/office/drawing/2014/main" val="20004"/>
                    </a:ext>
                  </a:extLst>
                </a:gridCol>
                <a:gridCol w="2117320">
                  <a:extLst>
                    <a:ext uri="{9D8B030D-6E8A-4147-A177-3AD203B41FA5}">
                      <a16:colId xmlns:a16="http://schemas.microsoft.com/office/drawing/2014/main" val="20005"/>
                    </a:ext>
                  </a:extLst>
                </a:gridCol>
                <a:gridCol w="3866004">
                  <a:extLst>
                    <a:ext uri="{9D8B030D-6E8A-4147-A177-3AD203B41FA5}">
                      <a16:colId xmlns:a16="http://schemas.microsoft.com/office/drawing/2014/main" val="20006"/>
                    </a:ext>
                  </a:extLst>
                </a:gridCol>
                <a:gridCol w="3018058">
                  <a:extLst>
                    <a:ext uri="{9D8B030D-6E8A-4147-A177-3AD203B41FA5}">
                      <a16:colId xmlns:a16="http://schemas.microsoft.com/office/drawing/2014/main" val="20007"/>
                    </a:ext>
                  </a:extLst>
                </a:gridCol>
              </a:tblGrid>
              <a:tr h="273336">
                <a:tc>
                  <a:txBody>
                    <a:bodyPr/>
                    <a:lstStyle/>
                    <a:p>
                      <a:endParaRPr dirty="0"/>
                    </a:p>
                  </a:txBody>
                  <a:tcPr marL="0" marR="0" marT="0" marB="0">
                    <a:lnB w="12700" cap="flat" cmpd="sng" algn="ctr">
                      <a:solidFill>
                        <a:schemeClr val="tx1"/>
                      </a:solidFill>
                      <a:prstDash val="solid"/>
                      <a:round/>
                      <a:headEnd type="none" w="med" len="med"/>
                      <a:tailEnd type="none" w="med" len="med"/>
                    </a:lnB>
                    <a:solidFill>
                      <a:srgbClr val="0F5D27"/>
                    </a:solidFill>
                  </a:tcPr>
                </a:tc>
                <a:tc gridSpan="4">
                  <a:txBody>
                    <a:bodyPr/>
                    <a:lstStyle/>
                    <a:p>
                      <a:pPr marL="114935" marR="85090" algn="ctr">
                        <a:lnSpc>
                          <a:spcPts val="1889"/>
                        </a:lnSpc>
                        <a:spcBef>
                          <a:spcPts val="355"/>
                        </a:spcBef>
                      </a:pPr>
                      <a:r>
                        <a:rPr sz="1600" spc="-10" dirty="0">
                          <a:solidFill>
                            <a:srgbClr val="FFFFFF"/>
                          </a:solidFill>
                          <a:latin typeface="Trebuchet MS"/>
                          <a:cs typeface="Trebuchet MS"/>
                        </a:rPr>
                        <a:t>EJECUCIÓN</a:t>
                      </a:r>
                      <a:endParaRPr sz="1600" dirty="0">
                        <a:latin typeface="Trebuchet MS"/>
                        <a:cs typeface="Trebuchet MS"/>
                      </a:endParaRPr>
                    </a:p>
                  </a:txBody>
                  <a:tcPr marL="0" marR="0" marT="45085" marB="0">
                    <a:lnR w="9525">
                      <a:solidFill>
                        <a:srgbClr val="000000"/>
                      </a:solidFill>
                      <a:prstDash val="solid"/>
                    </a:lnR>
                    <a:lnT w="9525">
                      <a:solidFill>
                        <a:srgbClr val="000000"/>
                      </a:solidFill>
                      <a:prstDash val="solid"/>
                    </a:lnT>
                    <a:lnB w="9525">
                      <a:solidFill>
                        <a:srgbClr val="000000"/>
                      </a:solidFill>
                      <a:prstDash val="solid"/>
                    </a:lnB>
                    <a:solidFill>
                      <a:srgbClr val="0F5D27"/>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marL="116839" marR="21590" algn="ctr">
                        <a:lnSpc>
                          <a:spcPts val="1889"/>
                        </a:lnSpc>
                        <a:spcBef>
                          <a:spcPts val="355"/>
                        </a:spcBef>
                      </a:pPr>
                      <a:r>
                        <a:rPr sz="1600" spc="35" dirty="0">
                          <a:solidFill>
                            <a:srgbClr val="FFFFFF"/>
                          </a:solidFill>
                          <a:latin typeface="Trebuchet MS"/>
                          <a:cs typeface="Trebuchet MS"/>
                        </a:rPr>
                        <a:t>DEMOGRAFÍA</a:t>
                      </a:r>
                      <a:endParaRPr sz="1600" dirty="0">
                        <a:latin typeface="Trebuchet MS"/>
                        <a:cs typeface="Trebuchet MS"/>
                      </a:endParaRPr>
                    </a:p>
                  </a:txBody>
                  <a:tcPr marL="0" marR="0" marT="4508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hMerge="1">
                  <a:txBody>
                    <a:bodyPr/>
                    <a:lstStyle/>
                    <a:p>
                      <a:endParaRPr/>
                    </a:p>
                  </a:txBody>
                  <a:tcPr marL="0" marR="0" marT="0" marB="0"/>
                </a:tc>
                <a:extLst>
                  <a:ext uri="{0D108BD9-81ED-4DB2-BD59-A6C34878D82A}">
                    <a16:rowId xmlns:a16="http://schemas.microsoft.com/office/drawing/2014/main" val="10000"/>
                  </a:ext>
                </a:extLst>
              </a:tr>
              <a:tr h="542429">
                <a:tc>
                  <a:txBody>
                    <a:bodyPr/>
                    <a:lstStyle/>
                    <a:p>
                      <a:pPr marL="506095" marR="347980" indent="-7620" algn="ctr">
                        <a:lnSpc>
                          <a:spcPct val="100000"/>
                        </a:lnSpc>
                        <a:spcBef>
                          <a:spcPts val="280"/>
                        </a:spcBef>
                      </a:pPr>
                      <a:r>
                        <a:rPr sz="1600" spc="-10" dirty="0">
                          <a:solidFill>
                            <a:srgbClr val="FFFFFF"/>
                          </a:solidFill>
                          <a:latin typeface="Trebuchet MS"/>
                          <a:cs typeface="Trebuchet MS"/>
                        </a:rPr>
                        <a:t>INDICADOR PRODUCTO</a:t>
                      </a:r>
                      <a:endParaRPr sz="1600" dirty="0">
                        <a:latin typeface="Trebuchet MS"/>
                        <a:cs typeface="Trebuchet MS"/>
                      </a:endParaRPr>
                    </a:p>
                  </a:txBody>
                  <a:tcPr marL="0" marR="0" marT="35560" marB="0">
                    <a:lnL w="9525">
                      <a:solidFill>
                        <a:srgbClr val="000000"/>
                      </a:solidFill>
                      <a:prstDash val="solid"/>
                    </a:lnL>
                    <a:lnR w="9525">
                      <a:solidFill>
                        <a:srgbClr val="000000"/>
                      </a:solidFill>
                      <a:prstDash val="soli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632C"/>
                    </a:solidFill>
                  </a:tcPr>
                </a:tc>
                <a:tc>
                  <a:txBody>
                    <a:bodyPr/>
                    <a:lstStyle/>
                    <a:p>
                      <a:pPr marL="146685" marR="6985" indent="16510">
                        <a:lnSpc>
                          <a:spcPct val="100000"/>
                        </a:lnSpc>
                        <a:spcBef>
                          <a:spcPts val="280"/>
                        </a:spcBef>
                      </a:pPr>
                      <a:r>
                        <a:rPr sz="1600" spc="90" dirty="0">
                          <a:solidFill>
                            <a:srgbClr val="FFFFFF"/>
                          </a:solidFill>
                          <a:latin typeface="Trebuchet MS"/>
                          <a:cs typeface="Trebuchet MS"/>
                        </a:rPr>
                        <a:t>META</a:t>
                      </a:r>
                      <a:r>
                        <a:rPr sz="1600" spc="170" dirty="0">
                          <a:solidFill>
                            <a:srgbClr val="FFFFFF"/>
                          </a:solidFill>
                          <a:latin typeface="Trebuchet MS"/>
                          <a:cs typeface="Trebuchet MS"/>
                        </a:rPr>
                        <a:t> </a:t>
                      </a:r>
                      <a:r>
                        <a:rPr sz="1600" spc="114" dirty="0">
                          <a:solidFill>
                            <a:srgbClr val="FFFFFF"/>
                          </a:solidFill>
                          <a:latin typeface="Trebuchet MS"/>
                          <a:cs typeface="Trebuchet MS"/>
                        </a:rPr>
                        <a:t>P</a:t>
                      </a:r>
                      <a:r>
                        <a:rPr sz="1600" spc="-254" dirty="0">
                          <a:solidFill>
                            <a:srgbClr val="FFFFFF"/>
                          </a:solidFill>
                          <a:latin typeface="Trebuchet MS"/>
                          <a:cs typeface="Trebuchet MS"/>
                        </a:rPr>
                        <a:t> </a:t>
                      </a:r>
                      <a:r>
                        <a:rPr sz="1600" spc="-50" dirty="0">
                          <a:solidFill>
                            <a:srgbClr val="FFFFFF"/>
                          </a:solidFill>
                          <a:latin typeface="Trebuchet MS"/>
                          <a:cs typeface="Trebuchet MS"/>
                        </a:rPr>
                        <a:t>D </a:t>
                      </a:r>
                      <a:r>
                        <a:rPr sz="1600" spc="-10" dirty="0">
                          <a:solidFill>
                            <a:srgbClr val="FFFFFF"/>
                          </a:solidFill>
                          <a:latin typeface="Trebuchet MS"/>
                          <a:cs typeface="Trebuchet MS"/>
                        </a:rPr>
                        <a:t>2024_2027</a:t>
                      </a:r>
                      <a:endParaRPr sz="1600" dirty="0">
                        <a:latin typeface="Trebuchet MS"/>
                        <a:cs typeface="Trebuchet MS"/>
                      </a:endParaRPr>
                    </a:p>
                  </a:txBody>
                  <a:tcPr marL="0" marR="0" marT="355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marL="404495" marR="121920">
                        <a:lnSpc>
                          <a:spcPct val="100000"/>
                        </a:lnSpc>
                        <a:spcBef>
                          <a:spcPts val="235"/>
                        </a:spcBef>
                      </a:pPr>
                      <a:r>
                        <a:rPr sz="1600" spc="70" dirty="0">
                          <a:solidFill>
                            <a:srgbClr val="FFFFFF"/>
                          </a:solidFill>
                          <a:latin typeface="Trebuchet MS"/>
                          <a:cs typeface="Trebuchet MS"/>
                        </a:rPr>
                        <a:t>META</a:t>
                      </a:r>
                      <a:endParaRPr sz="1600" dirty="0">
                        <a:latin typeface="Trebuchet MS"/>
                        <a:cs typeface="Trebuchet MS"/>
                      </a:endParaRPr>
                    </a:p>
                    <a:p>
                      <a:pPr marL="473075" marR="121920">
                        <a:lnSpc>
                          <a:spcPct val="100000"/>
                        </a:lnSpc>
                        <a:spcBef>
                          <a:spcPts val="445"/>
                        </a:spcBef>
                      </a:pPr>
                      <a:r>
                        <a:rPr sz="1600" spc="35" dirty="0">
                          <a:solidFill>
                            <a:srgbClr val="FFFFFF"/>
                          </a:solidFill>
                          <a:latin typeface="Trebuchet MS"/>
                          <a:cs typeface="Trebuchet MS"/>
                        </a:rPr>
                        <a:t>2024</a:t>
                      </a:r>
                      <a:endParaRPr sz="1600" dirty="0">
                        <a:latin typeface="Trebuchet MS"/>
                        <a:cs typeface="Trebuchet MS"/>
                      </a:endParaRPr>
                    </a:p>
                  </a:txBody>
                  <a:tcPr marL="0" marR="0" marT="298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marR="7620" algn="ctr">
                        <a:lnSpc>
                          <a:spcPct val="100000"/>
                        </a:lnSpc>
                        <a:spcBef>
                          <a:spcPts val="235"/>
                        </a:spcBef>
                      </a:pPr>
                      <a:r>
                        <a:rPr sz="1600" spc="-10" dirty="0">
                          <a:solidFill>
                            <a:srgbClr val="FFFFFF"/>
                          </a:solidFill>
                          <a:latin typeface="Trebuchet MS"/>
                          <a:cs typeface="Trebuchet MS"/>
                        </a:rPr>
                        <a:t>EJECUCIÓN</a:t>
                      </a:r>
                      <a:endParaRPr sz="1600" dirty="0">
                        <a:latin typeface="Trebuchet MS"/>
                        <a:cs typeface="Trebuchet MS"/>
                      </a:endParaRPr>
                    </a:p>
                    <a:p>
                      <a:pPr marR="9525" algn="ctr">
                        <a:lnSpc>
                          <a:spcPct val="100000"/>
                        </a:lnSpc>
                        <a:spcBef>
                          <a:spcPts val="445"/>
                        </a:spcBef>
                      </a:pPr>
                      <a:r>
                        <a:rPr sz="1600" spc="35" dirty="0">
                          <a:solidFill>
                            <a:srgbClr val="FFFFFF"/>
                          </a:solidFill>
                          <a:latin typeface="Trebuchet MS"/>
                          <a:cs typeface="Trebuchet MS"/>
                        </a:rPr>
                        <a:t>2024</a:t>
                      </a:r>
                      <a:endParaRPr sz="1600" dirty="0">
                        <a:latin typeface="Trebuchet MS"/>
                        <a:cs typeface="Trebuchet MS"/>
                      </a:endParaRPr>
                    </a:p>
                  </a:txBody>
                  <a:tcPr marL="0" marR="0" marT="298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marL="122555" marR="85090" algn="ctr">
                        <a:lnSpc>
                          <a:spcPct val="100000"/>
                        </a:lnSpc>
                        <a:spcBef>
                          <a:spcPts val="355"/>
                        </a:spcBef>
                      </a:pPr>
                      <a:r>
                        <a:rPr sz="1600" spc="150" dirty="0">
                          <a:solidFill>
                            <a:srgbClr val="FFFFFF"/>
                          </a:solidFill>
                          <a:latin typeface="Trebuchet MS"/>
                          <a:cs typeface="Trebuchet MS"/>
                        </a:rPr>
                        <a:t>%</a:t>
                      </a:r>
                      <a:endParaRPr sz="1600" dirty="0">
                        <a:latin typeface="Trebuchet MS"/>
                        <a:cs typeface="Trebuchet MS"/>
                      </a:endParaRPr>
                    </a:p>
                    <a:p>
                      <a:pPr marL="121285" marR="85090" algn="ctr">
                        <a:lnSpc>
                          <a:spcPct val="100000"/>
                        </a:lnSpc>
                      </a:pPr>
                      <a:r>
                        <a:rPr sz="1600" spc="-10" dirty="0">
                          <a:solidFill>
                            <a:srgbClr val="FFFFFF"/>
                          </a:solidFill>
                          <a:latin typeface="Trebuchet MS"/>
                          <a:cs typeface="Trebuchet MS"/>
                        </a:rPr>
                        <a:t>CUMPLIMIENTO</a:t>
                      </a:r>
                      <a:endParaRPr sz="1600" dirty="0">
                        <a:latin typeface="Trebuchet MS"/>
                        <a:cs typeface="Trebuchet MS"/>
                      </a:endParaRPr>
                    </a:p>
                  </a:txBody>
                  <a:tcPr marL="0" marR="0" marT="4508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marL="795020">
                        <a:lnSpc>
                          <a:spcPct val="100000"/>
                        </a:lnSpc>
                        <a:spcBef>
                          <a:spcPts val="355"/>
                        </a:spcBef>
                      </a:pPr>
                      <a:r>
                        <a:rPr sz="1600" spc="-10" dirty="0">
                          <a:solidFill>
                            <a:schemeClr val="bg1"/>
                          </a:solidFill>
                          <a:latin typeface="Trebuchet MS"/>
                          <a:cs typeface="Trebuchet MS"/>
                        </a:rPr>
                        <a:t>MUNICIPIO</a:t>
                      </a:r>
                      <a:endParaRPr sz="1600" dirty="0">
                        <a:solidFill>
                          <a:schemeClr val="bg1"/>
                        </a:solidFill>
                        <a:latin typeface="Trebuchet MS"/>
                        <a:cs typeface="Trebuchet MS"/>
                      </a:endParaRPr>
                    </a:p>
                  </a:txBody>
                  <a:tcPr marL="0" marR="0" marT="45085" marB="0">
                    <a:lnL w="9525">
                      <a:solidFill>
                        <a:srgbClr val="000000"/>
                      </a:solidFill>
                      <a:prstDash val="solid"/>
                    </a:lnL>
                    <a:lnR w="9525">
                      <a:solidFill>
                        <a:srgbClr val="000000"/>
                      </a:solidFill>
                      <a:prstDash val="solid"/>
                    </a:lnR>
                    <a:lnT w="9525">
                      <a:solidFill>
                        <a:srgbClr val="000000"/>
                      </a:solidFill>
                      <a:prstDash val="solid"/>
                    </a:lnT>
                    <a:lnB w="9525" cap="flat" cmpd="sng" algn="ctr">
                      <a:solidFill>
                        <a:srgbClr val="000000"/>
                      </a:solidFill>
                      <a:prstDash val="solid"/>
                      <a:round/>
                      <a:headEnd type="none" w="med" len="med"/>
                      <a:tailEnd type="none" w="med" len="med"/>
                    </a:lnB>
                    <a:solidFill>
                      <a:srgbClr val="00632C"/>
                    </a:solidFill>
                  </a:tcPr>
                </a:tc>
                <a:tc>
                  <a:txBody>
                    <a:bodyPr/>
                    <a:lstStyle/>
                    <a:p>
                      <a:pPr marL="709930" marR="21590" algn="ctr">
                        <a:lnSpc>
                          <a:spcPct val="100000"/>
                        </a:lnSpc>
                        <a:spcBef>
                          <a:spcPts val="355"/>
                        </a:spcBef>
                      </a:pPr>
                      <a:r>
                        <a:rPr sz="1600" spc="-10" dirty="0">
                          <a:solidFill>
                            <a:srgbClr val="FFFFFF"/>
                          </a:solidFill>
                          <a:latin typeface="Trebuchet MS"/>
                          <a:cs typeface="Trebuchet MS"/>
                        </a:rPr>
                        <a:t>SUBREGIÓN</a:t>
                      </a:r>
                      <a:endParaRPr sz="1600" dirty="0">
                        <a:latin typeface="Trebuchet MS"/>
                        <a:cs typeface="Trebuchet MS"/>
                      </a:endParaRPr>
                    </a:p>
                  </a:txBody>
                  <a:tcPr marL="0" marR="0" marT="45085" marB="0">
                    <a:lnL w="9525">
                      <a:solidFill>
                        <a:srgbClr val="000000"/>
                      </a:solidFill>
                      <a:prstDash val="solid"/>
                    </a:lnL>
                    <a:lnR w="9525">
                      <a:solidFill>
                        <a:srgbClr val="000000"/>
                      </a:solidFill>
                      <a:prstDash val="solid"/>
                    </a:lnR>
                    <a:lnT w="9525">
                      <a:solidFill>
                        <a:srgbClr val="000000"/>
                      </a:solidFill>
                      <a:prstDash val="solid"/>
                    </a:lnT>
                    <a:lnB w="9525" cap="flat" cmpd="sng" algn="ctr">
                      <a:solidFill>
                        <a:srgbClr val="000000"/>
                      </a:solidFill>
                      <a:prstDash val="solid"/>
                      <a:round/>
                      <a:headEnd type="none" w="med" len="med"/>
                      <a:tailEnd type="none" w="med" len="med"/>
                    </a:lnB>
                    <a:solidFill>
                      <a:srgbClr val="00632C"/>
                    </a:solidFill>
                  </a:tcPr>
                </a:tc>
                <a:extLst>
                  <a:ext uri="{0D108BD9-81ED-4DB2-BD59-A6C34878D82A}">
                    <a16:rowId xmlns:a16="http://schemas.microsoft.com/office/drawing/2014/main" val="10001"/>
                  </a:ext>
                </a:extLst>
              </a:tr>
              <a:tr h="341430">
                <a:tc>
                  <a:txBody>
                    <a:bodyPr/>
                    <a:lstStyle/>
                    <a:p>
                      <a:pPr marL="123189" marR="354330" indent="-2540" algn="ctr">
                        <a:lnSpc>
                          <a:spcPct val="112799"/>
                        </a:lnSpc>
                        <a:spcBef>
                          <a:spcPts val="505"/>
                        </a:spcBef>
                      </a:pPr>
                      <a:endParaRPr lang="es-ES" sz="1600" spc="-10" dirty="0">
                        <a:solidFill>
                          <a:schemeClr val="tx1"/>
                        </a:solidFill>
                        <a:latin typeface="Trebuchet MS"/>
                        <a:ea typeface="+mn-ea"/>
                        <a:cs typeface="Trebuchet MS"/>
                      </a:endParaRPr>
                    </a:p>
                    <a:p>
                      <a:pPr marL="123189" marR="354330" indent="-2540" algn="ctr">
                        <a:lnSpc>
                          <a:spcPct val="112799"/>
                        </a:lnSpc>
                        <a:spcBef>
                          <a:spcPts val="505"/>
                        </a:spcBef>
                      </a:pPr>
                      <a:endParaRPr lang="es-CO" sz="1600" spc="-10" dirty="0">
                        <a:solidFill>
                          <a:schemeClr val="tx1"/>
                        </a:solidFill>
                        <a:latin typeface="Trebuchet MS"/>
                        <a:ea typeface="+mn-ea"/>
                        <a:cs typeface="Trebuchet MS"/>
                      </a:endParaRPr>
                    </a:p>
                    <a:p>
                      <a:pPr marL="123189" marR="354330" indent="-2540" algn="ctr">
                        <a:lnSpc>
                          <a:spcPct val="112799"/>
                        </a:lnSpc>
                        <a:spcBef>
                          <a:spcPts val="505"/>
                        </a:spcBef>
                      </a:pPr>
                      <a:endParaRPr lang="es-CO" sz="1600" spc="-10" dirty="0">
                        <a:solidFill>
                          <a:schemeClr val="tx1"/>
                        </a:solidFill>
                        <a:latin typeface="Trebuchet MS"/>
                        <a:ea typeface="+mn-ea"/>
                        <a:cs typeface="Trebuchet MS"/>
                      </a:endParaRPr>
                    </a:p>
                    <a:p>
                      <a:pPr marL="123189" marR="354330" indent="-2540" algn="ctr">
                        <a:lnSpc>
                          <a:spcPct val="112799"/>
                        </a:lnSpc>
                        <a:spcBef>
                          <a:spcPts val="505"/>
                        </a:spcBef>
                      </a:pPr>
                      <a:r>
                        <a:rPr lang="es-CO" sz="1400" b="1" spc="-10" dirty="0">
                          <a:solidFill>
                            <a:schemeClr val="tx1"/>
                          </a:solidFill>
                          <a:latin typeface="Trebuchet MS"/>
                          <a:ea typeface="+mn-ea"/>
                          <a:cs typeface="Trebuchet MS"/>
                        </a:rPr>
                        <a:t>          Indicador Anualizado</a:t>
                      </a:r>
                      <a:endParaRPr sz="1400" b="1" spc="-10" dirty="0">
                        <a:solidFill>
                          <a:schemeClr val="tx1"/>
                        </a:solidFill>
                        <a:latin typeface="Trebuchet MS"/>
                        <a:ea typeface="+mn-ea"/>
                        <a:cs typeface="Trebuchet MS"/>
                      </a:endParaRPr>
                    </a:p>
                  </a:txBody>
                  <a:tcPr marL="0" marR="0" marT="52705" marB="0">
                    <a:lnL w="9525">
                      <a:solidFill>
                        <a:srgbClr val="000000"/>
                      </a:solidFill>
                      <a:prstDash val="solid"/>
                    </a:lnL>
                    <a:lnR w="9525">
                      <a:solidFill>
                        <a:srgbClr val="000000"/>
                      </a:solidFill>
                      <a:prstDash val="soli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ct val="100000"/>
                        </a:lnSpc>
                        <a:spcBef>
                          <a:spcPts val="415"/>
                        </a:spcBef>
                      </a:pPr>
                      <a:endParaRPr lang="es-ES" sz="1600" b="0" spc="0" baseline="0" dirty="0">
                        <a:solidFill>
                          <a:schemeClr val="tx1"/>
                        </a:solidFill>
                        <a:latin typeface="Arial"/>
                        <a:cs typeface="Arial"/>
                      </a:endParaRPr>
                    </a:p>
                    <a:p>
                      <a:pPr algn="ctr">
                        <a:lnSpc>
                          <a:spcPct val="100000"/>
                        </a:lnSpc>
                        <a:spcBef>
                          <a:spcPts val="415"/>
                        </a:spcBef>
                      </a:pPr>
                      <a:endParaRPr lang="es-ES" sz="1600" b="0" spc="0" baseline="0" dirty="0">
                        <a:solidFill>
                          <a:schemeClr val="tx1"/>
                        </a:solidFill>
                        <a:latin typeface="Arial"/>
                        <a:cs typeface="Arial"/>
                      </a:endParaRPr>
                    </a:p>
                    <a:p>
                      <a:pPr algn="ctr">
                        <a:lnSpc>
                          <a:spcPct val="100000"/>
                        </a:lnSpc>
                        <a:spcBef>
                          <a:spcPts val="415"/>
                        </a:spcBef>
                      </a:pPr>
                      <a:r>
                        <a:rPr lang="es-ES" sz="1600" b="0" spc="0" baseline="0" dirty="0">
                          <a:solidFill>
                            <a:schemeClr val="tx1"/>
                          </a:solidFill>
                          <a:latin typeface="Arial"/>
                          <a:cs typeface="Arial"/>
                        </a:rPr>
                        <a:t>1200</a:t>
                      </a:r>
                      <a:endParaRPr sz="1600" dirty="0">
                        <a:latin typeface="Trebuchet MS"/>
                        <a:cs typeface="Trebuchet MS"/>
                      </a:endParaRPr>
                    </a:p>
                  </a:txBody>
                  <a:tcPr marL="0" marR="0" marT="52705" marB="0">
                    <a:lnL w="9525">
                      <a:solidFill>
                        <a:srgbClr val="000000"/>
                      </a:solidFill>
                      <a:prstDash val="solid"/>
                    </a:lnL>
                    <a:lnR w="9525">
                      <a:solidFill>
                        <a:srgbClr val="000000"/>
                      </a:solidFill>
                      <a:prstDash val="solid"/>
                    </a:lnR>
                    <a:lnT w="9525">
                      <a:solidFill>
                        <a:srgbClr val="000000"/>
                      </a:solidFill>
                      <a:prstDash val="solid"/>
                    </a:lnT>
                    <a:lnB w="9525" cap="flat" cmpd="sng" algn="ctr">
                      <a:solidFill>
                        <a:srgbClr val="000000"/>
                      </a:solidFill>
                      <a:prstDash val="solid"/>
                      <a:round/>
                      <a:headEnd type="none" w="med" len="med"/>
                      <a:tailEnd type="none" w="med" len="med"/>
                    </a:lnB>
                  </a:tcPr>
                </a:tc>
                <a:tc>
                  <a:txBody>
                    <a:bodyPr/>
                    <a:lstStyle/>
                    <a:p>
                      <a:pPr marL="417195" algn="ctr">
                        <a:lnSpc>
                          <a:spcPct val="100000"/>
                        </a:lnSpc>
                        <a:spcBef>
                          <a:spcPts val="580"/>
                        </a:spcBef>
                      </a:pPr>
                      <a:endParaRPr sz="1600" dirty="0">
                        <a:latin typeface="Arial"/>
                        <a:cs typeface="Arial"/>
                      </a:endParaRPr>
                    </a:p>
                    <a:p>
                      <a:pPr marL="113664" marR="121920" algn="ctr">
                        <a:lnSpc>
                          <a:spcPct val="100000"/>
                        </a:lnSpc>
                        <a:spcBef>
                          <a:spcPts val="175"/>
                        </a:spcBef>
                      </a:pPr>
                      <a:endParaRPr lang="es-ES" sz="1600" spc="30" dirty="0">
                        <a:latin typeface="Trebuchet MS"/>
                        <a:cs typeface="Trebuchet MS"/>
                      </a:endParaRPr>
                    </a:p>
                    <a:p>
                      <a:pPr marL="113664" marR="121920" algn="ctr">
                        <a:lnSpc>
                          <a:spcPct val="100000"/>
                        </a:lnSpc>
                        <a:spcBef>
                          <a:spcPts val="175"/>
                        </a:spcBef>
                      </a:pPr>
                      <a:r>
                        <a:rPr lang="es-ES" sz="1600" spc="30" dirty="0">
                          <a:latin typeface="Trebuchet MS"/>
                          <a:cs typeface="Trebuchet MS"/>
                        </a:rPr>
                        <a:t>1200</a:t>
                      </a:r>
                      <a:endParaRPr sz="1600" dirty="0">
                        <a:latin typeface="Trebuchet MS"/>
                        <a:cs typeface="Trebuchet MS"/>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cap="flat" cmpd="sng" algn="ctr">
                      <a:solidFill>
                        <a:srgbClr val="000000"/>
                      </a:solidFill>
                      <a:prstDash val="solid"/>
                      <a:round/>
                      <a:headEnd type="none" w="med" len="med"/>
                      <a:tailEnd type="none" w="med" len="med"/>
                    </a:lnB>
                  </a:tcPr>
                </a:tc>
                <a:tc>
                  <a:txBody>
                    <a:bodyPr/>
                    <a:lstStyle/>
                    <a:p>
                      <a:pPr marL="93980" algn="ctr">
                        <a:lnSpc>
                          <a:spcPct val="100000"/>
                        </a:lnSpc>
                        <a:spcBef>
                          <a:spcPts val="580"/>
                        </a:spcBef>
                      </a:pPr>
                      <a:endParaRPr sz="1600" dirty="0">
                        <a:latin typeface="Arial"/>
                        <a:cs typeface="Arial"/>
                      </a:endParaRPr>
                    </a:p>
                    <a:p>
                      <a:pPr marL="115570" algn="ctr">
                        <a:lnSpc>
                          <a:spcPct val="100000"/>
                        </a:lnSpc>
                        <a:spcBef>
                          <a:spcPts val="175"/>
                        </a:spcBef>
                      </a:pPr>
                      <a:endParaRPr lang="es-ES" sz="1600" spc="5" dirty="0">
                        <a:latin typeface="Trebuchet MS"/>
                        <a:cs typeface="Trebuchet MS"/>
                      </a:endParaRPr>
                    </a:p>
                    <a:p>
                      <a:pPr marL="115570" algn="ctr">
                        <a:lnSpc>
                          <a:spcPct val="100000"/>
                        </a:lnSpc>
                        <a:spcBef>
                          <a:spcPts val="175"/>
                        </a:spcBef>
                      </a:pPr>
                      <a:r>
                        <a:rPr lang="es-ES" sz="1600" spc="5" dirty="0">
                          <a:latin typeface="Trebuchet MS"/>
                          <a:cs typeface="Trebuchet MS"/>
                        </a:rPr>
                        <a:t>1238</a:t>
                      </a:r>
                    </a:p>
                    <a:p>
                      <a:pPr marL="115570" marR="0" lvl="0" indent="0" algn="ctr" defTabSz="914400" eaLnBrk="1" fontAlgn="auto" latinLnBrk="0" hangingPunct="1">
                        <a:lnSpc>
                          <a:spcPct val="100000"/>
                        </a:lnSpc>
                        <a:spcBef>
                          <a:spcPts val="175"/>
                        </a:spcBef>
                        <a:spcAft>
                          <a:spcPts val="0"/>
                        </a:spcAft>
                        <a:buClrTx/>
                        <a:buSzTx/>
                        <a:buFontTx/>
                        <a:buNone/>
                        <a:tabLst/>
                        <a:defRPr/>
                      </a:pPr>
                      <a:r>
                        <a:rPr lang="es-MX" sz="1600" spc="5" dirty="0">
                          <a:latin typeface="Trebuchet MS"/>
                          <a:cs typeface="Trebuchet MS"/>
                        </a:rPr>
                        <a:t>* Proyección 31 de diciembre 2024</a:t>
                      </a:r>
                      <a:endParaRPr lang="es-MX" sz="1600" dirty="0">
                        <a:latin typeface="Trebuchet MS"/>
                        <a:cs typeface="Trebuchet MS"/>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cap="flat" cmpd="sng" algn="ctr">
                      <a:solidFill>
                        <a:srgbClr val="000000"/>
                      </a:solidFill>
                      <a:prstDash val="solid"/>
                      <a:round/>
                      <a:headEnd type="none" w="med" len="med"/>
                      <a:tailEnd type="none" w="med" len="med"/>
                    </a:lnB>
                  </a:tcPr>
                </a:tc>
                <a:tc>
                  <a:txBody>
                    <a:bodyPr/>
                    <a:lstStyle/>
                    <a:p>
                      <a:pPr algn="ctr">
                        <a:lnSpc>
                          <a:spcPts val="760"/>
                        </a:lnSpc>
                      </a:pPr>
                      <a:endParaRPr lang="es-ES" sz="1600" dirty="0">
                        <a:latin typeface="Arial"/>
                        <a:cs typeface="Arial"/>
                      </a:endParaRPr>
                    </a:p>
                    <a:p>
                      <a:pPr algn="ctr">
                        <a:lnSpc>
                          <a:spcPts val="760"/>
                        </a:lnSpc>
                      </a:pPr>
                      <a:endParaRPr lang="es-CO" sz="1600" dirty="0">
                        <a:latin typeface="Arial"/>
                        <a:cs typeface="Arial"/>
                      </a:endParaRPr>
                    </a:p>
                    <a:p>
                      <a:pPr algn="ctr">
                        <a:lnSpc>
                          <a:spcPts val="760"/>
                        </a:lnSpc>
                      </a:pPr>
                      <a:endParaRPr lang="es-CO" sz="1600" dirty="0">
                        <a:latin typeface="Arial"/>
                        <a:cs typeface="Arial"/>
                      </a:endParaRPr>
                    </a:p>
                    <a:p>
                      <a:pPr algn="ctr">
                        <a:lnSpc>
                          <a:spcPts val="760"/>
                        </a:lnSpc>
                      </a:pPr>
                      <a:endParaRPr lang="es-CO" sz="1600" dirty="0">
                        <a:latin typeface="Arial"/>
                        <a:cs typeface="Arial"/>
                      </a:endParaRPr>
                    </a:p>
                    <a:p>
                      <a:pPr algn="ctr">
                        <a:lnSpc>
                          <a:spcPts val="760"/>
                        </a:lnSpc>
                      </a:pPr>
                      <a:endParaRPr lang="es-CO" sz="1600" dirty="0">
                        <a:latin typeface="Arial"/>
                        <a:cs typeface="Arial"/>
                      </a:endParaRPr>
                    </a:p>
                    <a:p>
                      <a:pPr algn="ctr">
                        <a:lnSpc>
                          <a:spcPts val="760"/>
                        </a:lnSpc>
                      </a:pPr>
                      <a:endParaRPr lang="es-CO" sz="1600" dirty="0">
                        <a:latin typeface="Arial"/>
                        <a:cs typeface="Arial"/>
                      </a:endParaRPr>
                    </a:p>
                    <a:p>
                      <a:pPr algn="ctr">
                        <a:lnSpc>
                          <a:spcPts val="760"/>
                        </a:lnSpc>
                      </a:pPr>
                      <a:endParaRPr lang="es-CO" sz="1600" dirty="0">
                        <a:latin typeface="Arial"/>
                        <a:cs typeface="Arial"/>
                      </a:endParaRPr>
                    </a:p>
                    <a:p>
                      <a:pPr algn="ctr">
                        <a:lnSpc>
                          <a:spcPts val="760"/>
                        </a:lnSpc>
                      </a:pPr>
                      <a:endParaRPr lang="es-CO" sz="1600" dirty="0">
                        <a:latin typeface="Arial"/>
                        <a:cs typeface="Arial"/>
                      </a:endParaRPr>
                    </a:p>
                    <a:p>
                      <a:pPr algn="ctr">
                        <a:lnSpc>
                          <a:spcPts val="760"/>
                        </a:lnSpc>
                      </a:pPr>
                      <a:r>
                        <a:rPr lang="es-CO" sz="1600" dirty="0">
                          <a:latin typeface="Arial"/>
                          <a:cs typeface="Arial"/>
                        </a:rPr>
                        <a:t>103%</a:t>
                      </a:r>
                    </a:p>
                    <a:p>
                      <a:pPr algn="ctr">
                        <a:lnSpc>
                          <a:spcPts val="760"/>
                        </a:lnSpc>
                      </a:pPr>
                      <a:endParaRPr lang="es-CO" sz="1600" dirty="0">
                        <a:latin typeface="Arial"/>
                        <a:cs typeface="Arial"/>
                      </a:endParaRPr>
                    </a:p>
                    <a:p>
                      <a:pPr algn="ctr">
                        <a:lnSpc>
                          <a:spcPts val="760"/>
                        </a:lnSpc>
                      </a:pPr>
                      <a:endParaRPr lang="es-CO" sz="1600" dirty="0">
                        <a:latin typeface="Arial"/>
                        <a:cs typeface="Arial"/>
                      </a:endParaRPr>
                    </a:p>
                    <a:p>
                      <a:pPr algn="ctr">
                        <a:lnSpc>
                          <a:spcPts val="760"/>
                        </a:lnSpc>
                      </a:pPr>
                      <a:endParaRPr lang="es-CO" sz="1600" dirty="0">
                        <a:latin typeface="Arial"/>
                        <a:cs typeface="Arial"/>
                      </a:endParaRPr>
                    </a:p>
                    <a:p>
                      <a:pPr algn="ctr">
                        <a:lnSpc>
                          <a:spcPts val="760"/>
                        </a:lnSpc>
                      </a:pPr>
                      <a:endParaRPr lang="es-CO" sz="1600" dirty="0">
                        <a:latin typeface="Arial"/>
                        <a:cs typeface="Arial"/>
                      </a:endParaRPr>
                    </a:p>
                    <a:p>
                      <a:pPr algn="ctr">
                        <a:lnSpc>
                          <a:spcPts val="760"/>
                        </a:lnSpc>
                      </a:pPr>
                      <a:endParaRPr lang="es-CO" sz="1600" dirty="0">
                        <a:latin typeface="Arial"/>
                        <a:cs typeface="Arial"/>
                      </a:endParaRPr>
                    </a:p>
                    <a:p>
                      <a:pPr algn="ctr">
                        <a:lnSpc>
                          <a:spcPts val="760"/>
                        </a:lnSpc>
                      </a:pPr>
                      <a:endParaRPr sz="1600" dirty="0">
                        <a:latin typeface="Arial"/>
                        <a:cs typeface="Arial"/>
                      </a:endParaRPr>
                    </a:p>
                  </a:txBody>
                  <a:tcPr marL="0" marR="0" marT="0" marB="0">
                    <a:lnL w="9525">
                      <a:solidFill>
                        <a:srgbClr val="000000"/>
                      </a:solidFill>
                      <a:prstDash val="solid"/>
                    </a:lnL>
                    <a:lnR w="9525" cap="flat" cmpd="sng" algn="ctr">
                      <a:solidFill>
                        <a:srgbClr val="000000"/>
                      </a:solidFill>
                      <a:prstDash val="solid"/>
                      <a:round/>
                      <a:headEnd type="none" w="med" len="med"/>
                      <a:tailEnd type="none" w="med" len="med"/>
                    </a:lnR>
                    <a:lnT w="9525">
                      <a:solidFill>
                        <a:srgbClr val="000000"/>
                      </a:solidFill>
                      <a:prstDash val="solid"/>
                    </a:lnT>
                    <a:lnB w="9525" cap="flat" cmpd="sng" algn="ctr">
                      <a:solidFill>
                        <a:srgbClr val="000000"/>
                      </a:solidFill>
                      <a:prstDash val="solid"/>
                      <a:round/>
                      <a:headEnd type="none" w="med" len="med"/>
                      <a:tailEnd type="none" w="med" len="med"/>
                    </a:lnB>
                  </a:tcPr>
                </a:tc>
                <a:tc>
                  <a:txBody>
                    <a:bodyPr/>
                    <a:lstStyle/>
                    <a:p>
                      <a:pPr marL="115570" algn="ctr">
                        <a:lnSpc>
                          <a:spcPct val="100000"/>
                        </a:lnSpc>
                        <a:spcBef>
                          <a:spcPts val="175"/>
                        </a:spcBef>
                      </a:pPr>
                      <a:endParaRPr lang="es-ES" sz="1600" spc="5" dirty="0">
                        <a:solidFill>
                          <a:schemeClr val="tx1"/>
                        </a:solidFill>
                        <a:latin typeface="Trebuchet MS"/>
                        <a:ea typeface="+mn-ea"/>
                        <a:cs typeface="+mn-cs"/>
                      </a:endParaRPr>
                    </a:p>
                    <a:p>
                      <a:pPr marL="115570" algn="ctr">
                        <a:lnSpc>
                          <a:spcPct val="100000"/>
                        </a:lnSpc>
                        <a:spcBef>
                          <a:spcPts val="175"/>
                        </a:spcBef>
                      </a:pPr>
                      <a:endParaRPr lang="es-CO" sz="1600" spc="5" dirty="0">
                        <a:solidFill>
                          <a:schemeClr val="tx1"/>
                        </a:solidFill>
                        <a:latin typeface="Trebuchet MS"/>
                        <a:ea typeface="+mn-ea"/>
                        <a:cs typeface="+mn-cs"/>
                      </a:endParaRPr>
                    </a:p>
                    <a:p>
                      <a:pPr marL="115570" algn="ctr">
                        <a:lnSpc>
                          <a:spcPct val="100000"/>
                        </a:lnSpc>
                        <a:spcBef>
                          <a:spcPts val="175"/>
                        </a:spcBef>
                      </a:pPr>
                      <a:r>
                        <a:rPr lang="es-CO" sz="1600" spc="5" dirty="0">
                          <a:solidFill>
                            <a:schemeClr val="tx1"/>
                          </a:solidFill>
                          <a:latin typeface="Trebuchet MS"/>
                          <a:ea typeface="+mn-ea"/>
                          <a:cs typeface="+mn-cs"/>
                        </a:rPr>
                        <a:t>124 municipios</a:t>
                      </a: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cap="flat" cmpd="sng" algn="ctr">
                      <a:solidFill>
                        <a:srgbClr val="000000"/>
                      </a:solidFill>
                      <a:prstDash val="solid"/>
                      <a:round/>
                      <a:headEnd type="none" w="med" len="med"/>
                      <a:tailEnd type="none" w="med" len="med"/>
                    </a:lnB>
                  </a:tcPr>
                </a:tc>
                <a:tc>
                  <a:txBody>
                    <a:bodyPr/>
                    <a:lstStyle/>
                    <a:p>
                      <a:pPr marL="115570" marR="5080" indent="-226060" algn="ctr">
                        <a:lnSpc>
                          <a:spcPct val="100000"/>
                        </a:lnSpc>
                        <a:spcBef>
                          <a:spcPts val="175"/>
                        </a:spcBef>
                      </a:pPr>
                      <a:endParaRPr lang="es-ES" sz="1600" spc="5" dirty="0">
                        <a:solidFill>
                          <a:schemeClr val="tx1"/>
                        </a:solidFill>
                        <a:latin typeface="Trebuchet MS"/>
                        <a:ea typeface="+mn-ea"/>
                        <a:cs typeface="Trebuchet MS"/>
                      </a:endParaRPr>
                    </a:p>
                    <a:p>
                      <a:pPr marL="115570" marR="5080" indent="-226060" algn="ctr">
                        <a:lnSpc>
                          <a:spcPct val="100000"/>
                        </a:lnSpc>
                        <a:spcBef>
                          <a:spcPts val="175"/>
                        </a:spcBef>
                      </a:pPr>
                      <a:endParaRPr lang="es-ES" sz="1600" spc="5" dirty="0">
                        <a:solidFill>
                          <a:schemeClr val="tx1"/>
                        </a:solidFill>
                        <a:latin typeface="Trebuchet MS"/>
                        <a:ea typeface="+mn-ea"/>
                        <a:cs typeface="Trebuchet MS"/>
                      </a:endParaRPr>
                    </a:p>
                    <a:p>
                      <a:pPr marL="115570" marR="5080" indent="-226060" algn="ctr">
                        <a:lnSpc>
                          <a:spcPct val="100000"/>
                        </a:lnSpc>
                        <a:spcBef>
                          <a:spcPts val="175"/>
                        </a:spcBef>
                      </a:pPr>
                      <a:r>
                        <a:rPr lang="es-ES" sz="1600" spc="5" dirty="0">
                          <a:solidFill>
                            <a:schemeClr val="tx1"/>
                          </a:solidFill>
                          <a:latin typeface="Trebuchet MS"/>
                          <a:ea typeface="+mn-ea"/>
                          <a:cs typeface="Trebuchet MS"/>
                        </a:rPr>
                        <a:t>9 Subregiones del Departamento de Antioquia</a:t>
                      </a:r>
                    </a:p>
                  </a:txBody>
                  <a:tcPr marL="0" marR="0" marT="72390" marB="0">
                    <a:lnL w="9525">
                      <a:solidFill>
                        <a:srgbClr val="000000"/>
                      </a:solidFill>
                      <a:prstDash val="solid"/>
                    </a:lnL>
                    <a:lnR w="9525">
                      <a:solidFill>
                        <a:srgbClr val="000000"/>
                      </a:solidFill>
                      <a:prstDash val="solid"/>
                    </a:lnR>
                    <a:lnT w="9525">
                      <a:solidFill>
                        <a:srgbClr val="000000"/>
                      </a:solidFill>
                      <a:prstDash val="soli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77587">
                <a:tc>
                  <a:txBody>
                    <a:bodyPr/>
                    <a:lstStyle/>
                    <a:p>
                      <a:pPr marL="175260" marR="451484" lvl="0" indent="0" algn="ctr" defTabSz="914400" eaLnBrk="1" fontAlgn="auto" latinLnBrk="0" hangingPunct="1">
                        <a:lnSpc>
                          <a:spcPts val="2170"/>
                        </a:lnSpc>
                        <a:spcBef>
                          <a:spcPts val="5"/>
                        </a:spcBef>
                        <a:spcAft>
                          <a:spcPts val="0"/>
                        </a:spcAft>
                        <a:buClrTx/>
                        <a:buSzTx/>
                        <a:buFontTx/>
                        <a:buNone/>
                        <a:tabLst/>
                        <a:defRPr/>
                      </a:pPr>
                      <a:r>
                        <a:rPr kumimoji="0" lang="es-ES" sz="1600" b="0" i="0" u="none" strike="noStrike" kern="0" cap="none" spc="0" normalizeH="0" baseline="0" noProof="0" dirty="0">
                          <a:ln>
                            <a:noFill/>
                          </a:ln>
                          <a:solidFill>
                            <a:prstClr val="black"/>
                          </a:solidFill>
                          <a:effectLst/>
                          <a:uLnTx/>
                          <a:uFillTx/>
                          <a:latin typeface="Trebuchet MS"/>
                          <a:ea typeface="+mn-ea"/>
                          <a:cs typeface="Trebuchet MS"/>
                        </a:rPr>
                        <a:t>Entidades oferentes de programas</a:t>
                      </a:r>
                      <a:r>
                        <a:rPr kumimoji="0" lang="es-ES" sz="1600" b="0" i="0" u="none" strike="noStrike" kern="0" cap="none" spc="170" normalizeH="0" baseline="0" noProof="0" dirty="0">
                          <a:ln>
                            <a:noFill/>
                          </a:ln>
                          <a:solidFill>
                            <a:prstClr val="black"/>
                          </a:solidFill>
                          <a:effectLst/>
                          <a:uLnTx/>
                          <a:uFillTx/>
                          <a:latin typeface="Trebuchet MS"/>
                          <a:ea typeface="+mn-ea"/>
                          <a:cs typeface="Trebuchet MS"/>
                        </a:rPr>
                        <a:t> </a:t>
                      </a:r>
                      <a:r>
                        <a:rPr kumimoji="0" lang="es-ES" sz="1600" b="0" i="0" u="none" strike="noStrike" kern="0" cap="none" spc="-25" normalizeH="0" baseline="0" noProof="0" dirty="0">
                          <a:ln>
                            <a:noFill/>
                          </a:ln>
                          <a:solidFill>
                            <a:prstClr val="black"/>
                          </a:solidFill>
                          <a:effectLst/>
                          <a:uLnTx/>
                          <a:uFillTx/>
                          <a:latin typeface="Trebuchet MS"/>
                          <a:ea typeface="+mn-ea"/>
                          <a:cs typeface="Trebuchet MS"/>
                        </a:rPr>
                        <a:t>de </a:t>
                      </a:r>
                      <a:r>
                        <a:rPr kumimoji="0" lang="es-ES" sz="1600" b="0" i="0" u="none" strike="noStrike" kern="0" cap="none" spc="-10" normalizeH="0" baseline="0" noProof="0" dirty="0">
                          <a:ln>
                            <a:noFill/>
                          </a:ln>
                          <a:solidFill>
                            <a:prstClr val="black"/>
                          </a:solidFill>
                          <a:effectLst/>
                          <a:uLnTx/>
                          <a:uFillTx/>
                          <a:latin typeface="Trebuchet MS"/>
                          <a:ea typeface="+mn-ea"/>
                          <a:cs typeface="Trebuchet MS"/>
                        </a:rPr>
                        <a:t>formación </a:t>
                      </a:r>
                      <a:r>
                        <a:rPr kumimoji="0" lang="es-ES" sz="1600" b="0" i="0" u="none" strike="noStrike" kern="0" cap="none" spc="-25" normalizeH="0" baseline="0" noProof="0" dirty="0">
                          <a:ln>
                            <a:noFill/>
                          </a:ln>
                          <a:solidFill>
                            <a:prstClr val="black"/>
                          </a:solidFill>
                          <a:effectLst/>
                          <a:uLnTx/>
                          <a:uFillTx/>
                          <a:latin typeface="Trebuchet MS"/>
                          <a:ea typeface="+mn-ea"/>
                          <a:cs typeface="Trebuchet MS"/>
                        </a:rPr>
                        <a:t>artística</a:t>
                      </a:r>
                      <a:r>
                        <a:rPr kumimoji="0" lang="es-ES" sz="1600" b="0" i="0" u="none" strike="noStrike" kern="0" cap="none" spc="-45" normalizeH="0" baseline="0" noProof="0" dirty="0">
                          <a:ln>
                            <a:noFill/>
                          </a:ln>
                          <a:solidFill>
                            <a:prstClr val="black"/>
                          </a:solidFill>
                          <a:effectLst/>
                          <a:uLnTx/>
                          <a:uFillTx/>
                          <a:latin typeface="Trebuchet MS"/>
                          <a:ea typeface="+mn-ea"/>
                          <a:cs typeface="Trebuchet MS"/>
                        </a:rPr>
                        <a:t> </a:t>
                      </a:r>
                      <a:r>
                        <a:rPr kumimoji="0" lang="es-ES" sz="1600" b="0" i="0" u="none" strike="noStrike" kern="0" cap="none" spc="-50" normalizeH="0" baseline="0" noProof="0" dirty="0">
                          <a:ln>
                            <a:noFill/>
                          </a:ln>
                          <a:solidFill>
                            <a:prstClr val="black"/>
                          </a:solidFill>
                          <a:effectLst/>
                          <a:uLnTx/>
                          <a:uFillTx/>
                          <a:latin typeface="Trebuchet MS"/>
                          <a:ea typeface="+mn-ea"/>
                          <a:cs typeface="Trebuchet MS"/>
                        </a:rPr>
                        <a:t>y </a:t>
                      </a:r>
                      <a:r>
                        <a:rPr kumimoji="0" lang="es-ES" sz="1600" b="0" i="0" u="none" strike="noStrike" kern="0" cap="none" spc="-10" normalizeH="0" baseline="0" noProof="0" dirty="0">
                          <a:ln>
                            <a:noFill/>
                          </a:ln>
                          <a:solidFill>
                            <a:prstClr val="black"/>
                          </a:solidFill>
                          <a:effectLst/>
                          <a:uLnTx/>
                          <a:uFillTx/>
                          <a:latin typeface="Trebuchet MS"/>
                          <a:ea typeface="+mn-ea"/>
                          <a:cs typeface="Trebuchet MS"/>
                        </a:rPr>
                        <a:t>cultural</a:t>
                      </a:r>
                      <a:endParaRPr kumimoji="0" lang="es-ES" sz="1600" b="0" i="0" u="none" strike="noStrike" kern="0" cap="none" spc="0" normalizeH="0" baseline="0" noProof="0" dirty="0">
                        <a:ln>
                          <a:noFill/>
                        </a:ln>
                        <a:solidFill>
                          <a:prstClr val="black"/>
                        </a:solidFill>
                        <a:effectLst/>
                        <a:uLnTx/>
                        <a:uFillTx/>
                        <a:latin typeface="Trebuchet MS"/>
                        <a:ea typeface="+mn-ea"/>
                        <a:cs typeface="Trebuchet MS"/>
                      </a:endParaRPr>
                    </a:p>
                    <a:p>
                      <a:pPr marL="0" marR="276860" lvl="0" indent="0" algn="ctr" defTabSz="914400" eaLnBrk="1" fontAlgn="auto" latinLnBrk="0" hangingPunct="1">
                        <a:lnSpc>
                          <a:spcPct val="100000"/>
                        </a:lnSpc>
                        <a:spcBef>
                          <a:spcPts val="130"/>
                        </a:spcBef>
                        <a:spcAft>
                          <a:spcPts val="0"/>
                        </a:spcAft>
                        <a:buClrTx/>
                        <a:buSzTx/>
                        <a:buFontTx/>
                        <a:buNone/>
                        <a:tabLst/>
                        <a:defRPr/>
                      </a:pPr>
                      <a:r>
                        <a:rPr kumimoji="0" lang="es-ES" sz="1600" b="0" i="0" u="none" strike="noStrike" kern="0" cap="none" spc="-10" normalizeH="0" baseline="0" noProof="0" dirty="0">
                          <a:ln>
                            <a:noFill/>
                          </a:ln>
                          <a:solidFill>
                            <a:prstClr val="black"/>
                          </a:solidFill>
                          <a:effectLst/>
                          <a:uLnTx/>
                          <a:uFillTx/>
                          <a:latin typeface="Trebuchet MS"/>
                          <a:ea typeface="+mn-ea"/>
                          <a:cs typeface="Trebuchet MS"/>
                        </a:rPr>
                        <a:t>asistidas</a:t>
                      </a:r>
                      <a:endParaRPr kumimoji="0" lang="es-ES" sz="1600" b="0" i="0" u="none" strike="noStrike" kern="0" cap="none" spc="0" normalizeH="0" baseline="0" noProof="0" dirty="0">
                        <a:ln>
                          <a:noFill/>
                        </a:ln>
                        <a:solidFill>
                          <a:prstClr val="black"/>
                        </a:solidFill>
                        <a:effectLst/>
                        <a:uLnTx/>
                        <a:uFillTx/>
                        <a:latin typeface="Trebuchet MS"/>
                        <a:ea typeface="+mn-ea"/>
                        <a:cs typeface="Trebuchet MS"/>
                      </a:endParaRPr>
                    </a:p>
                    <a:p>
                      <a:pPr marL="0" marR="277495" lvl="0" indent="0" algn="ctr" defTabSz="914400" eaLnBrk="1" fontAlgn="auto" latinLnBrk="0" hangingPunct="1">
                        <a:lnSpc>
                          <a:spcPts val="1895"/>
                        </a:lnSpc>
                        <a:spcBef>
                          <a:spcPts val="254"/>
                        </a:spcBef>
                        <a:spcAft>
                          <a:spcPts val="0"/>
                        </a:spcAft>
                        <a:buClrTx/>
                        <a:buSzTx/>
                        <a:buFontTx/>
                        <a:buNone/>
                        <a:tabLst/>
                        <a:defRPr/>
                      </a:pPr>
                      <a:r>
                        <a:rPr kumimoji="0" lang="es-ES" sz="1600" b="0" i="0" u="none" strike="noStrike" kern="0" cap="none" spc="-10" normalizeH="0" baseline="0" noProof="0" dirty="0">
                          <a:ln>
                            <a:noFill/>
                          </a:ln>
                          <a:solidFill>
                            <a:prstClr val="black"/>
                          </a:solidFill>
                          <a:effectLst/>
                          <a:uLnTx/>
                          <a:uFillTx/>
                          <a:latin typeface="Trebuchet MS"/>
                          <a:ea typeface="+mn-ea"/>
                          <a:cs typeface="Trebuchet MS"/>
                        </a:rPr>
                        <a:t>técnicamente</a:t>
                      </a:r>
                      <a:endParaRPr sz="1600" dirty="0">
                        <a:latin typeface="Trebuchet MS"/>
                        <a:cs typeface="Trebuchet MS"/>
                      </a:endParaRPr>
                    </a:p>
                  </a:txBody>
                  <a:tcPr marL="0" marR="0" marT="69215" marB="0">
                    <a:lnL w="9525">
                      <a:solidFill>
                        <a:srgbClr val="000000"/>
                      </a:solidFill>
                      <a:prstDash val="soli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113664" algn="ctr">
                        <a:lnSpc>
                          <a:spcPct val="100000"/>
                        </a:lnSpc>
                        <a:spcBef>
                          <a:spcPts val="765"/>
                        </a:spcBef>
                      </a:pPr>
                      <a:r>
                        <a:rPr lang="es-ES" sz="1600" dirty="0">
                          <a:latin typeface="Trebuchet MS"/>
                          <a:cs typeface="Trebuchet MS"/>
                        </a:rPr>
                        <a:t>40</a:t>
                      </a:r>
                      <a:endParaRPr sz="1600" dirty="0">
                        <a:latin typeface="Trebuchet MS"/>
                        <a:cs typeface="Trebuchet MS"/>
                      </a:endParaRPr>
                    </a:p>
                  </a:txBody>
                  <a:tcPr marL="0" marR="0" marT="69215"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a:solidFill>
                        <a:srgbClr val="000000"/>
                      </a:solidFill>
                      <a:prstDash val="solid"/>
                    </a:lnT>
                    <a:lnB w="9525" cap="flat" cmpd="sng" algn="ctr">
                      <a:solidFill>
                        <a:srgbClr val="000000"/>
                      </a:solidFill>
                      <a:prstDash val="solid"/>
                      <a:round/>
                      <a:headEnd type="none" w="med" len="med"/>
                      <a:tailEnd type="none" w="med" len="med"/>
                    </a:lnB>
                  </a:tcPr>
                </a:tc>
                <a:tc>
                  <a:txBody>
                    <a:bodyPr/>
                    <a:lstStyle/>
                    <a:p>
                      <a:pPr marR="121920" algn="ctr">
                        <a:lnSpc>
                          <a:spcPct val="100000"/>
                        </a:lnSpc>
                        <a:spcBef>
                          <a:spcPts val="650"/>
                        </a:spcBef>
                      </a:pPr>
                      <a:r>
                        <a:rPr lang="es-ES" sz="1600" dirty="0">
                          <a:latin typeface="Trebuchet MS"/>
                          <a:cs typeface="Trebuchet MS"/>
                        </a:rPr>
                        <a:t>40</a:t>
                      </a:r>
                      <a:endParaRPr sz="1600" dirty="0">
                        <a:latin typeface="Trebuchet MS"/>
                        <a:cs typeface="Trebuchet MS"/>
                      </a:endParaRPr>
                    </a:p>
                  </a:txBody>
                  <a:tcPr marL="0" marR="0" marT="7366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a:solidFill>
                        <a:srgbClr val="000000"/>
                      </a:solidFill>
                      <a:prstDash val="solid"/>
                    </a:lnT>
                    <a:lnB w="9525" cap="flat" cmpd="sng" algn="ctr">
                      <a:solidFill>
                        <a:srgbClr val="000000"/>
                      </a:solidFill>
                      <a:prstDash val="solid"/>
                      <a:round/>
                      <a:headEnd type="none" w="med" len="med"/>
                      <a:tailEnd type="none" w="med" len="med"/>
                    </a:lnB>
                  </a:tcPr>
                </a:tc>
                <a:tc>
                  <a:txBody>
                    <a:bodyPr/>
                    <a:lstStyle/>
                    <a:p>
                      <a:pPr algn="ctr">
                        <a:lnSpc>
                          <a:spcPct val="100000"/>
                        </a:lnSpc>
                        <a:spcBef>
                          <a:spcPts val="650"/>
                        </a:spcBef>
                      </a:pPr>
                      <a:r>
                        <a:rPr lang="es-ES" sz="1600" dirty="0">
                          <a:latin typeface="Trebuchet MS"/>
                          <a:cs typeface="Trebuchet MS"/>
                        </a:rPr>
                        <a:t>13</a:t>
                      </a:r>
                      <a:endParaRPr sz="1600" dirty="0">
                        <a:latin typeface="Trebuchet MS"/>
                        <a:cs typeface="Trebuchet MS"/>
                      </a:endParaRPr>
                    </a:p>
                  </a:txBody>
                  <a:tcPr marL="0" marR="0" marT="7366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a:solidFill>
                        <a:srgbClr val="000000"/>
                      </a:solidFill>
                      <a:prstDash val="solid"/>
                    </a:lnT>
                    <a:lnB w="9525" cap="flat" cmpd="sng" algn="ctr">
                      <a:solidFill>
                        <a:srgbClr val="000000"/>
                      </a:solidFill>
                      <a:prstDash val="solid"/>
                      <a:round/>
                      <a:headEnd type="none" w="med" len="med"/>
                      <a:tailEnd type="none" w="med" len="med"/>
                    </a:lnB>
                  </a:tcPr>
                </a:tc>
                <a:tc>
                  <a:txBody>
                    <a:bodyPr/>
                    <a:lstStyle/>
                    <a:p>
                      <a:pPr algn="ctr">
                        <a:lnSpc>
                          <a:spcPts val="760"/>
                        </a:lnSpc>
                      </a:pPr>
                      <a:endParaRPr lang="es-ES" sz="1600" spc="-10" dirty="0">
                        <a:solidFill>
                          <a:schemeClr val="tx1"/>
                        </a:solidFill>
                        <a:latin typeface="Trebuchet MS"/>
                        <a:ea typeface="+mn-ea"/>
                        <a:cs typeface="Arial"/>
                      </a:endParaRPr>
                    </a:p>
                    <a:p>
                      <a:pPr algn="ctr">
                        <a:lnSpc>
                          <a:spcPts val="760"/>
                        </a:lnSpc>
                      </a:pPr>
                      <a:endParaRPr lang="es-CO" sz="1600" spc="-10" dirty="0">
                        <a:solidFill>
                          <a:schemeClr val="tx1"/>
                        </a:solidFill>
                        <a:latin typeface="Trebuchet MS"/>
                        <a:ea typeface="+mn-ea"/>
                        <a:cs typeface="Arial"/>
                      </a:endParaRPr>
                    </a:p>
                    <a:p>
                      <a:pPr algn="ctr">
                        <a:lnSpc>
                          <a:spcPts val="760"/>
                        </a:lnSpc>
                      </a:pPr>
                      <a:r>
                        <a:rPr lang="es-CO" sz="1600" spc="-10" dirty="0">
                          <a:solidFill>
                            <a:schemeClr val="tx1"/>
                          </a:solidFill>
                          <a:latin typeface="Trebuchet MS"/>
                          <a:ea typeface="+mn-ea"/>
                          <a:cs typeface="Arial"/>
                        </a:rPr>
                        <a:t>33%</a:t>
                      </a:r>
                      <a:endParaRPr sz="1600" spc="-10" dirty="0">
                        <a:solidFill>
                          <a:schemeClr val="tx1"/>
                        </a:solidFill>
                        <a:latin typeface="Trebuchet MS"/>
                        <a:ea typeface="+mn-ea"/>
                        <a:cs typeface="Arial"/>
                      </a:endParaRPr>
                    </a:p>
                  </a:txBody>
                  <a:tcPr marL="0" marR="0"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a:solidFill>
                        <a:srgbClr val="000000"/>
                      </a:solidFill>
                      <a:prstDash val="solid"/>
                    </a:lnT>
                    <a:lnB w="9525" cap="flat" cmpd="sng" algn="ctr">
                      <a:solidFill>
                        <a:srgbClr val="000000"/>
                      </a:solidFill>
                      <a:prstDash val="solid"/>
                      <a:round/>
                      <a:headEnd type="none" w="med" len="med"/>
                      <a:tailEnd type="none" w="med" len="med"/>
                    </a:lnB>
                  </a:tcPr>
                </a:tc>
                <a:tc>
                  <a:txBody>
                    <a:bodyPr/>
                    <a:lstStyle/>
                    <a:p>
                      <a:pPr marL="0" indent="0" algn="ctr">
                        <a:lnSpc>
                          <a:spcPct val="100000"/>
                        </a:lnSpc>
                      </a:pPr>
                      <a:endParaRPr lang="es-ES" sz="1600" spc="-10" dirty="0">
                        <a:solidFill>
                          <a:schemeClr val="tx1"/>
                        </a:solidFill>
                        <a:latin typeface="+mn-lt"/>
                        <a:ea typeface="+mn-ea"/>
                        <a:cs typeface="Trebuchet M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s-CO" sz="1600" kern="100" dirty="0">
                          <a:effectLst/>
                          <a:latin typeface="+mn-lt"/>
                          <a:ea typeface="Aptos" panose="020B0004020202020204" pitchFamily="34" charset="0"/>
                          <a:cs typeface="Times New Roman" panose="02020603050405020304" pitchFamily="18" charset="0"/>
                        </a:rPr>
                        <a:t>Caracolí, Salgar, Yolombo, Nordeste, Cisneros, San Juan de Urabá, Andes, San José de la Montaña, Liborina, Hispania, San Francisco  y Chigorodó.</a:t>
                      </a:r>
                    </a:p>
                    <a:p>
                      <a:pPr marL="86995" algn="ctr">
                        <a:lnSpc>
                          <a:spcPts val="935"/>
                        </a:lnSpc>
                      </a:pPr>
                      <a:endParaRPr lang="es-ES" sz="1600" spc="-10" dirty="0">
                        <a:solidFill>
                          <a:schemeClr val="tx1"/>
                        </a:solidFill>
                        <a:latin typeface="+mn-lt"/>
                        <a:ea typeface="+mn-ea"/>
                        <a:cs typeface="Trebuchet MS"/>
                      </a:endParaRPr>
                    </a:p>
                  </a:txBody>
                  <a:tcPr marL="0" marR="0"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a:solidFill>
                        <a:srgbClr val="000000"/>
                      </a:solidFill>
                      <a:prstDash val="solid"/>
                    </a:lnT>
                    <a:lnB w="9525" cap="flat" cmpd="sng" algn="ctr">
                      <a:solidFill>
                        <a:srgbClr val="000000"/>
                      </a:solidFill>
                      <a:prstDash val="solid"/>
                      <a:round/>
                      <a:headEnd type="none" w="med" len="med"/>
                      <a:tailEnd type="none" w="med" len="med"/>
                    </a:lnB>
                  </a:tcPr>
                </a:tc>
                <a:tc>
                  <a:txBody>
                    <a:bodyPr/>
                    <a:lstStyle/>
                    <a:p>
                      <a:pPr marL="0" marR="21590" lvl="0" indent="0" algn="ctr" defTabSz="914400" eaLnBrk="1" fontAlgn="auto" latinLnBrk="0" hangingPunct="1">
                        <a:lnSpc>
                          <a:spcPct val="100000"/>
                        </a:lnSpc>
                        <a:spcBef>
                          <a:spcPts val="400"/>
                        </a:spcBef>
                        <a:spcAft>
                          <a:spcPts val="0"/>
                        </a:spcAft>
                        <a:buClrTx/>
                        <a:buSzTx/>
                        <a:buFontTx/>
                        <a:buNone/>
                        <a:tabLst/>
                        <a:defRPr/>
                      </a:pPr>
                      <a:r>
                        <a:rPr lang="es-CO" sz="1600" kern="100" dirty="0">
                          <a:effectLst/>
                          <a:latin typeface="Aptos" panose="020B0004020202020204" pitchFamily="34" charset="0"/>
                          <a:ea typeface="Aptos" panose="020B0004020202020204" pitchFamily="34" charset="0"/>
                          <a:cs typeface="Times New Roman" panose="02020603050405020304" pitchFamily="18" charset="0"/>
                        </a:rPr>
                        <a:t>Magdalena Medio, Suroeste, Nordeste, Nordeste, Urabá, Suroeste, Norte, Occidente, Suroeste, Oriente y  Urabá.</a:t>
                      </a:r>
                    </a:p>
                    <a:p>
                      <a:pPr marR="21590" algn="ctr">
                        <a:lnSpc>
                          <a:spcPct val="100000"/>
                        </a:lnSpc>
                        <a:spcBef>
                          <a:spcPts val="400"/>
                        </a:spcBef>
                      </a:pPr>
                      <a:endParaRPr lang="es-ES" sz="1600" spc="-10" noProof="0" dirty="0">
                        <a:solidFill>
                          <a:schemeClr val="tx1"/>
                        </a:solidFill>
                        <a:latin typeface="Trebuchet MS"/>
                        <a:ea typeface="+mn-ea"/>
                        <a:cs typeface="Times New Roman"/>
                      </a:endParaRPr>
                    </a:p>
                  </a:txBody>
                  <a:tcPr marL="0" marR="0" marT="72390" marB="0">
                    <a:lnL w="9525" cap="flat" cmpd="sng" algn="ctr">
                      <a:solidFill>
                        <a:srgbClr val="000000"/>
                      </a:solidFill>
                      <a:prstDash val="solid"/>
                      <a:round/>
                      <a:headEnd type="none" w="med" len="med"/>
                      <a:tailEnd type="none" w="med" len="med"/>
                    </a:lnL>
                    <a:lnR w="9525">
                      <a:solidFill>
                        <a:srgbClr val="000000"/>
                      </a:solidFill>
                      <a:prstDash val="solid"/>
                    </a:lnR>
                    <a:lnT w="9525">
                      <a:solidFill>
                        <a:srgbClr val="000000"/>
                      </a:solidFill>
                      <a:prstDash val="soli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5413842"/>
                  </a:ext>
                </a:extLst>
              </a:tr>
              <a:tr h="555833">
                <a:tc>
                  <a:txBody>
                    <a:bodyPr/>
                    <a:lstStyle/>
                    <a:p>
                      <a:pPr marL="217170" marR="3175" algn="ctr">
                        <a:lnSpc>
                          <a:spcPts val="1880"/>
                        </a:lnSpc>
                      </a:pPr>
                      <a:endParaRPr lang="es-CO" sz="2400" spc="-7" baseline="-12152" dirty="0">
                        <a:latin typeface="Trebuchet MS"/>
                        <a:cs typeface="Trebuchet MS"/>
                      </a:endParaRPr>
                    </a:p>
                    <a:p>
                      <a:pPr marL="217170" marR="3175" algn="ctr">
                        <a:lnSpc>
                          <a:spcPts val="1880"/>
                        </a:lnSpc>
                      </a:pPr>
                      <a:r>
                        <a:rPr lang="es-CO" sz="2400" spc="-7" baseline="-12152" dirty="0">
                          <a:latin typeface="Trebuchet MS"/>
                          <a:cs typeface="Trebuchet MS"/>
                        </a:rPr>
                        <a:t>P</a:t>
                      </a:r>
                      <a:r>
                        <a:rPr lang="es-CO" sz="2400" spc="-15" baseline="-12152" dirty="0">
                          <a:latin typeface="Trebuchet MS"/>
                          <a:cs typeface="Trebuchet MS"/>
                        </a:rPr>
                        <a:t>e</a:t>
                      </a:r>
                      <a:r>
                        <a:rPr lang="es-CO" sz="2400" spc="-7" baseline="-12152" dirty="0">
                          <a:latin typeface="Trebuchet MS"/>
                          <a:cs typeface="Trebuchet MS"/>
                        </a:rPr>
                        <a:t>rsonas y empresas beneficiadas</a:t>
                      </a:r>
                    </a:p>
                    <a:p>
                      <a:pPr marL="217170" marR="3175" algn="ctr">
                        <a:lnSpc>
                          <a:spcPts val="1880"/>
                        </a:lnSpc>
                      </a:pPr>
                      <a:endParaRPr lang="es-CO" sz="2400" spc="-7" baseline="-12152" dirty="0">
                        <a:latin typeface="Trebuchet MS"/>
                        <a:cs typeface="Trebuchet MS"/>
                      </a:endParaRPr>
                    </a:p>
                    <a:p>
                      <a:pPr marL="217170" marR="3175" lvl="0" indent="0" algn="ctr" defTabSz="914400" eaLnBrk="1" fontAlgn="auto" latinLnBrk="0" hangingPunct="1">
                        <a:lnSpc>
                          <a:spcPts val="1880"/>
                        </a:lnSpc>
                        <a:spcBef>
                          <a:spcPts val="0"/>
                        </a:spcBef>
                        <a:spcAft>
                          <a:spcPts val="0"/>
                        </a:spcAft>
                        <a:buClrTx/>
                        <a:buSzTx/>
                        <a:buFontTx/>
                        <a:buNone/>
                        <a:tabLst/>
                        <a:defRPr/>
                      </a:pPr>
                      <a:r>
                        <a:rPr lang="es-CO" sz="1400" b="1" spc="-10" dirty="0">
                          <a:solidFill>
                            <a:schemeClr val="tx1"/>
                          </a:solidFill>
                          <a:latin typeface="Trebuchet MS"/>
                          <a:ea typeface="+mn-ea"/>
                          <a:cs typeface="Trebuchet MS"/>
                        </a:rPr>
                        <a:t>Indicador Anualizado</a:t>
                      </a:r>
                    </a:p>
                    <a:p>
                      <a:pPr marL="217170" marR="3175" lvl="0" indent="0" algn="ctr" defTabSz="914400" eaLnBrk="1" fontAlgn="auto" latinLnBrk="0" hangingPunct="1">
                        <a:lnSpc>
                          <a:spcPts val="1880"/>
                        </a:lnSpc>
                        <a:spcBef>
                          <a:spcPts val="0"/>
                        </a:spcBef>
                        <a:spcAft>
                          <a:spcPts val="0"/>
                        </a:spcAft>
                        <a:buClrTx/>
                        <a:buSzTx/>
                        <a:buFontTx/>
                        <a:buNone/>
                        <a:tabLst/>
                        <a:defRPr/>
                      </a:pPr>
                      <a:endParaRPr lang="es-CO" sz="1400" b="1" spc="-10" dirty="0">
                        <a:solidFill>
                          <a:schemeClr val="tx1"/>
                        </a:solidFill>
                        <a:latin typeface="Trebuchet MS"/>
                        <a:ea typeface="+mn-ea"/>
                        <a:cs typeface="Trebuchet MS"/>
                      </a:endParaRPr>
                    </a:p>
                    <a:p>
                      <a:pPr algn="ctr"/>
                      <a:r>
                        <a:rPr lang="es-ES" sz="1400" b="1" dirty="0">
                          <a:solidFill>
                            <a:schemeClr val="tx1"/>
                          </a:solidFill>
                        </a:rPr>
                        <a:t>Proyectados 52 en total de:</a:t>
                      </a:r>
                    </a:p>
                    <a:p>
                      <a:pPr algn="ctr"/>
                      <a:r>
                        <a:rPr lang="es-ES" sz="1400" b="1" dirty="0">
                          <a:solidFill>
                            <a:schemeClr val="tx1"/>
                          </a:solidFill>
                        </a:rPr>
                        <a:t>37 Ganadores de la convocatoria de emprendimiento  y 15 ganadores de la NAVE en: Nordeste, Norte, Bajo Cauca, Magdalena y Valle de Aburra</a:t>
                      </a:r>
                    </a:p>
                    <a:p>
                      <a:pPr marL="217170" marR="3175" lvl="0" indent="0" algn="ctr" defTabSz="914400" eaLnBrk="1" fontAlgn="auto" latinLnBrk="0" hangingPunct="1">
                        <a:lnSpc>
                          <a:spcPts val="1880"/>
                        </a:lnSpc>
                        <a:spcBef>
                          <a:spcPts val="0"/>
                        </a:spcBef>
                        <a:spcAft>
                          <a:spcPts val="0"/>
                        </a:spcAft>
                        <a:buClrTx/>
                        <a:buSzTx/>
                        <a:buFontTx/>
                        <a:buNone/>
                        <a:tabLst/>
                        <a:defRPr/>
                      </a:pPr>
                      <a:endParaRPr lang="es-CO" sz="1400" b="1" spc="-10" dirty="0">
                        <a:solidFill>
                          <a:schemeClr val="tx1"/>
                        </a:solidFill>
                        <a:latin typeface="Trebuchet MS"/>
                        <a:ea typeface="+mn-ea"/>
                        <a:cs typeface="Trebuchet MS"/>
                      </a:endParaRPr>
                    </a:p>
                    <a:p>
                      <a:pPr marL="217170" marR="3175" algn="ctr">
                        <a:lnSpc>
                          <a:spcPts val="1880"/>
                        </a:lnSpc>
                      </a:pPr>
                      <a:endParaRPr lang="es-CO" sz="1600" dirty="0">
                        <a:latin typeface="Trebuchet MS"/>
                        <a:cs typeface="Trebuchet MS"/>
                      </a:endParaRPr>
                    </a:p>
                  </a:txBody>
                  <a:tcPr marL="0" marR="0" marT="1270" marB="0">
                    <a:lnL w="9525">
                      <a:solidFill>
                        <a:srgbClr val="000000"/>
                      </a:solidFill>
                      <a:prstDash val="soli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a:solidFill>
                        <a:srgbClr val="000000"/>
                      </a:solidFill>
                      <a:prstDash val="solid"/>
                    </a:lnB>
                  </a:tcPr>
                </a:tc>
                <a:tc>
                  <a:txBody>
                    <a:bodyPr/>
                    <a:lstStyle/>
                    <a:p>
                      <a:pPr marL="131445" marR="353695" indent="10160" algn="ctr">
                        <a:lnSpc>
                          <a:spcPct val="112900"/>
                        </a:lnSpc>
                        <a:spcBef>
                          <a:spcPts val="100"/>
                        </a:spcBef>
                      </a:pPr>
                      <a:r>
                        <a:rPr lang="es-ES" sz="1600" dirty="0">
                          <a:latin typeface="Trebuchet MS"/>
                          <a:cs typeface="Trebuchet MS"/>
                        </a:rPr>
                        <a:t>100</a:t>
                      </a:r>
                      <a:endParaRPr sz="1600" dirty="0">
                        <a:latin typeface="Trebuchet MS"/>
                        <a:cs typeface="Trebuchet MS"/>
                      </a:endParaRPr>
                    </a:p>
                  </a:txBody>
                  <a:tcPr marL="0" marR="0" marT="42545"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a:solidFill>
                        <a:srgbClr val="000000"/>
                      </a:solidFill>
                      <a:prstDash val="solid"/>
                    </a:lnT>
                    <a:lnB w="9525">
                      <a:solidFill>
                        <a:srgbClr val="000000"/>
                      </a:solidFill>
                      <a:prstDash val="solid"/>
                    </a:lnB>
                  </a:tcPr>
                </a:tc>
                <a:tc>
                  <a:txBody>
                    <a:bodyPr/>
                    <a:lstStyle/>
                    <a:p>
                      <a:pPr algn="ctr">
                        <a:lnSpc>
                          <a:spcPct val="100000"/>
                        </a:lnSpc>
                        <a:spcBef>
                          <a:spcPts val="335"/>
                        </a:spcBef>
                      </a:pPr>
                      <a:r>
                        <a:rPr lang="es-ES" sz="1600" dirty="0">
                          <a:latin typeface="Trebuchet MS"/>
                          <a:cs typeface="Trebuchet MS"/>
                        </a:rPr>
                        <a:t>100</a:t>
                      </a:r>
                      <a:endParaRPr sz="1600" dirty="0">
                        <a:latin typeface="Trebuchet MS"/>
                        <a:cs typeface="Trebuchet MS"/>
                      </a:endParaRPr>
                    </a:p>
                  </a:txBody>
                  <a:tcPr marL="0" marR="0" marT="42545"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a:solidFill>
                        <a:srgbClr val="000000"/>
                      </a:solidFill>
                      <a:prstDash val="solid"/>
                    </a:lnT>
                    <a:lnB w="9525">
                      <a:solidFill>
                        <a:srgbClr val="000000"/>
                      </a:solidFill>
                      <a:prstDash val="solid"/>
                    </a:lnB>
                  </a:tcPr>
                </a:tc>
                <a:tc>
                  <a:txBody>
                    <a:bodyPr/>
                    <a:lstStyle/>
                    <a:p>
                      <a:pPr algn="ctr">
                        <a:lnSpc>
                          <a:spcPct val="100000"/>
                        </a:lnSpc>
                      </a:pPr>
                      <a:r>
                        <a:rPr lang="es-ES" sz="1600" dirty="0">
                          <a:latin typeface="Trebuchet MS"/>
                          <a:cs typeface="Trebuchet MS"/>
                        </a:rPr>
                        <a:t>105</a:t>
                      </a:r>
                    </a:p>
                    <a:p>
                      <a:pPr marL="0" marR="0" lvl="0" indent="0" algn="ctr" defTabSz="914400" eaLnBrk="1" fontAlgn="auto" latinLnBrk="0" hangingPunct="1">
                        <a:lnSpc>
                          <a:spcPct val="100000"/>
                        </a:lnSpc>
                        <a:spcBef>
                          <a:spcPts val="0"/>
                        </a:spcBef>
                        <a:spcAft>
                          <a:spcPts val="0"/>
                        </a:spcAft>
                        <a:buClrTx/>
                        <a:buSzTx/>
                        <a:buFontTx/>
                        <a:buNone/>
                        <a:tabLst/>
                        <a:defRPr/>
                      </a:pPr>
                      <a:r>
                        <a:rPr lang="es-MX" sz="1600" spc="5" dirty="0">
                          <a:latin typeface="Trebuchet MS"/>
                          <a:cs typeface="Trebuchet MS"/>
                        </a:rPr>
                        <a:t>* Proyección 31 de diciembre 2024</a:t>
                      </a:r>
                      <a:endParaRPr lang="es-MX" sz="1600" dirty="0">
                        <a:latin typeface="Trebuchet MS"/>
                        <a:cs typeface="Trebuchet MS"/>
                      </a:endParaRPr>
                    </a:p>
                    <a:p>
                      <a:pPr algn="ctr">
                        <a:lnSpc>
                          <a:spcPct val="100000"/>
                        </a:lnSpc>
                      </a:pPr>
                      <a:endParaRPr sz="1600" dirty="0">
                        <a:latin typeface="Trebuchet MS"/>
                        <a:cs typeface="Trebuchet MS"/>
                      </a:endParaRPr>
                    </a:p>
                  </a:txBody>
                  <a:tcPr marL="0" marR="0"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a:solidFill>
                        <a:srgbClr val="000000"/>
                      </a:solidFill>
                      <a:prstDash val="solid"/>
                    </a:lnT>
                    <a:lnB w="9525">
                      <a:solidFill>
                        <a:srgbClr val="000000"/>
                      </a:solidFill>
                      <a:prstDash val="solid"/>
                    </a:lnB>
                  </a:tcPr>
                </a:tc>
                <a:tc>
                  <a:txBody>
                    <a:bodyPr/>
                    <a:lstStyle/>
                    <a:p>
                      <a:pPr algn="ctr">
                        <a:lnSpc>
                          <a:spcPct val="100000"/>
                        </a:lnSpc>
                      </a:pPr>
                      <a:r>
                        <a:rPr lang="es-ES" sz="1600" dirty="0">
                          <a:latin typeface="Trebuchet MS"/>
                          <a:cs typeface="Trebuchet MS"/>
                        </a:rPr>
                        <a:t>105%</a:t>
                      </a:r>
                      <a:endParaRPr sz="1600" dirty="0">
                        <a:latin typeface="Trebuchet MS"/>
                        <a:cs typeface="Trebuchet MS"/>
                      </a:endParaRPr>
                    </a:p>
                  </a:txBody>
                  <a:tcPr marL="0" marR="0"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a:solidFill>
                        <a:srgbClr val="000000"/>
                      </a:solidFill>
                      <a:prstDash val="solid"/>
                    </a:lnT>
                    <a:lnB w="9525">
                      <a:solidFill>
                        <a:srgbClr val="000000"/>
                      </a:solidFill>
                      <a:prstDash val="solid"/>
                    </a:lnB>
                  </a:tcPr>
                </a:tc>
                <a:tc>
                  <a:txBody>
                    <a:bodyPr/>
                    <a:lstStyle/>
                    <a:p>
                      <a:pPr>
                        <a:lnSpc>
                          <a:spcPts val="585"/>
                        </a:lnSpc>
                      </a:pPr>
                      <a:endParaRPr lang="es-ES" sz="1800" dirty="0">
                        <a:latin typeface="Trebuchet MS"/>
                        <a:cs typeface="Trebuchet MS"/>
                      </a:endParaRPr>
                    </a:p>
                    <a:p>
                      <a:pPr>
                        <a:lnSpc>
                          <a:spcPts val="585"/>
                        </a:lnSpc>
                      </a:pPr>
                      <a:endParaRPr lang="es-CO" sz="1800" dirty="0">
                        <a:latin typeface="Trebuchet MS"/>
                        <a:cs typeface="Trebuchet MS"/>
                      </a:endParaRPr>
                    </a:p>
                    <a:p>
                      <a:pPr>
                        <a:lnSpc>
                          <a:spcPts val="585"/>
                        </a:lnSpc>
                      </a:pPr>
                      <a:endParaRPr lang="es-CO" sz="1800" dirty="0">
                        <a:latin typeface="Trebuchet MS"/>
                        <a:cs typeface="Trebuchet MS"/>
                      </a:endParaRPr>
                    </a:p>
                    <a:p>
                      <a:pPr>
                        <a:lnSpc>
                          <a:spcPts val="585"/>
                        </a:lnSpc>
                      </a:pPr>
                      <a:endParaRPr lang="es-CO" sz="1800" dirty="0">
                        <a:latin typeface="Trebuchet MS"/>
                        <a:cs typeface="Trebuchet MS"/>
                      </a:endParaRPr>
                    </a:p>
                    <a:p>
                      <a:pPr marR="29845" algn="ctr">
                        <a:lnSpc>
                          <a:spcPts val="1810"/>
                        </a:lnSpc>
                      </a:pPr>
                      <a:r>
                        <a:rPr lang="es-CO" sz="1800" spc="-50" dirty="0">
                          <a:latin typeface="+mn-lt"/>
                          <a:cs typeface="Trebuchet MS"/>
                        </a:rPr>
                        <a:t>Amalfi,</a:t>
                      </a:r>
                      <a:r>
                        <a:rPr lang="es-CO" sz="1800" spc="-75" dirty="0">
                          <a:latin typeface="+mn-lt"/>
                          <a:cs typeface="Trebuchet MS"/>
                        </a:rPr>
                        <a:t> </a:t>
                      </a:r>
                      <a:r>
                        <a:rPr lang="es-CO" sz="1800" spc="-20" dirty="0">
                          <a:latin typeface="+mn-lt"/>
                          <a:cs typeface="Trebuchet MS"/>
                        </a:rPr>
                        <a:t>Santo</a:t>
                      </a:r>
                      <a:endParaRPr lang="es-CO" sz="1800" dirty="0">
                        <a:latin typeface="+mn-lt"/>
                        <a:cs typeface="Trebuchet MS"/>
                      </a:endParaRPr>
                    </a:p>
                    <a:p>
                      <a:pPr marL="114935" marR="145415" indent="1270" algn="ctr">
                        <a:lnSpc>
                          <a:spcPct val="112799"/>
                        </a:lnSpc>
                      </a:pPr>
                      <a:r>
                        <a:rPr lang="es-CO" sz="1800" spc="-10" dirty="0">
                          <a:latin typeface="+mn-lt"/>
                          <a:cs typeface="Trebuchet MS"/>
                        </a:rPr>
                        <a:t>Domingo,</a:t>
                      </a:r>
                      <a:r>
                        <a:rPr lang="es-CO" sz="1800" spc="-100" dirty="0">
                          <a:latin typeface="+mn-lt"/>
                          <a:cs typeface="Trebuchet MS"/>
                        </a:rPr>
                        <a:t> </a:t>
                      </a:r>
                      <a:r>
                        <a:rPr lang="es-CO" sz="1800" dirty="0">
                          <a:latin typeface="+mn-lt"/>
                          <a:cs typeface="Trebuchet MS"/>
                        </a:rPr>
                        <a:t>El</a:t>
                      </a:r>
                      <a:r>
                        <a:rPr lang="es-CO" sz="1800" spc="-95" dirty="0">
                          <a:latin typeface="+mn-lt"/>
                          <a:cs typeface="Trebuchet MS"/>
                        </a:rPr>
                        <a:t> </a:t>
                      </a:r>
                      <a:r>
                        <a:rPr lang="es-CO" sz="1800" spc="-10" dirty="0">
                          <a:latin typeface="+mn-lt"/>
                          <a:cs typeface="Trebuchet MS"/>
                        </a:rPr>
                        <a:t>Bagre, </a:t>
                      </a:r>
                      <a:r>
                        <a:rPr lang="es-CO" sz="1800" spc="-50" dirty="0">
                          <a:latin typeface="+mn-lt"/>
                          <a:cs typeface="Trebuchet MS"/>
                        </a:rPr>
                        <a:t>Taraza,</a:t>
                      </a:r>
                      <a:r>
                        <a:rPr lang="es-CO" sz="1800" spc="-85" dirty="0">
                          <a:latin typeface="+mn-lt"/>
                          <a:cs typeface="Trebuchet MS"/>
                        </a:rPr>
                        <a:t> </a:t>
                      </a:r>
                      <a:r>
                        <a:rPr lang="es-CO" sz="1800" spc="-20" dirty="0">
                          <a:latin typeface="+mn-lt"/>
                          <a:cs typeface="Trebuchet MS"/>
                        </a:rPr>
                        <a:t>Puerto</a:t>
                      </a:r>
                      <a:r>
                        <a:rPr lang="es-CO" sz="1800" spc="-60" dirty="0">
                          <a:latin typeface="+mn-lt"/>
                          <a:cs typeface="Trebuchet MS"/>
                        </a:rPr>
                        <a:t> </a:t>
                      </a:r>
                      <a:r>
                        <a:rPr lang="es-CO" sz="1800" spc="-50" dirty="0">
                          <a:latin typeface="+mn-lt"/>
                          <a:cs typeface="Trebuchet MS"/>
                        </a:rPr>
                        <a:t>Triunfo, </a:t>
                      </a:r>
                      <a:r>
                        <a:rPr lang="es-CO" sz="1800" spc="-85" dirty="0">
                          <a:latin typeface="+mn-lt"/>
                          <a:cs typeface="Trebuchet MS"/>
                        </a:rPr>
                        <a:t>Yalí,</a:t>
                      </a:r>
                      <a:r>
                        <a:rPr lang="es-CO" sz="1800" spc="-105" dirty="0">
                          <a:latin typeface="+mn-lt"/>
                          <a:cs typeface="Trebuchet MS"/>
                        </a:rPr>
                        <a:t> </a:t>
                      </a:r>
                      <a:r>
                        <a:rPr lang="es-CO" sz="1800" spc="-10" dirty="0">
                          <a:latin typeface="+mn-lt"/>
                          <a:cs typeface="Trebuchet MS"/>
                        </a:rPr>
                        <a:t>Puerto</a:t>
                      </a:r>
                      <a:r>
                        <a:rPr lang="es-CO" sz="1800" spc="-120" dirty="0">
                          <a:latin typeface="+mn-lt"/>
                          <a:cs typeface="Trebuchet MS"/>
                        </a:rPr>
                        <a:t> </a:t>
                      </a:r>
                      <a:r>
                        <a:rPr lang="es-CO" sz="1800" spc="-10" dirty="0">
                          <a:latin typeface="+mn-lt"/>
                          <a:cs typeface="Trebuchet MS"/>
                        </a:rPr>
                        <a:t>Berrio, Zaragoza,</a:t>
                      </a:r>
                      <a:r>
                        <a:rPr lang="es-CO" sz="1800" spc="-85" dirty="0">
                          <a:latin typeface="+mn-lt"/>
                          <a:cs typeface="Trebuchet MS"/>
                        </a:rPr>
                        <a:t> </a:t>
                      </a:r>
                      <a:r>
                        <a:rPr lang="es-CO" sz="1800" spc="-10" dirty="0">
                          <a:latin typeface="+mn-lt"/>
                          <a:cs typeface="Trebuchet MS"/>
                        </a:rPr>
                        <a:t>Remedios, </a:t>
                      </a:r>
                      <a:r>
                        <a:rPr lang="es-CO" sz="1800" dirty="0">
                          <a:latin typeface="+mn-lt"/>
                          <a:cs typeface="Trebuchet MS"/>
                        </a:rPr>
                        <a:t>Caucasia,</a:t>
                      </a:r>
                      <a:r>
                        <a:rPr lang="es-CO" sz="1800" spc="-100" dirty="0">
                          <a:latin typeface="+mn-lt"/>
                          <a:cs typeface="Trebuchet MS"/>
                        </a:rPr>
                        <a:t> </a:t>
                      </a:r>
                      <a:r>
                        <a:rPr lang="es-CO" sz="1800" spc="-10" dirty="0">
                          <a:latin typeface="+mn-lt"/>
                          <a:cs typeface="Trebuchet MS"/>
                        </a:rPr>
                        <a:t>Segovia, </a:t>
                      </a:r>
                      <a:r>
                        <a:rPr lang="es-CO" sz="1800" spc="-20" dirty="0">
                          <a:latin typeface="+mn-lt"/>
                          <a:cs typeface="Trebuchet MS"/>
                        </a:rPr>
                        <a:t>Yolombo,</a:t>
                      </a:r>
                      <a:r>
                        <a:rPr lang="es-CO" sz="1800" spc="-75" dirty="0">
                          <a:latin typeface="+mn-lt"/>
                          <a:cs typeface="Trebuchet MS"/>
                        </a:rPr>
                        <a:t> </a:t>
                      </a:r>
                      <a:r>
                        <a:rPr lang="es-CO" sz="1800" spc="-10" dirty="0" err="1">
                          <a:latin typeface="+mn-lt"/>
                          <a:cs typeface="Trebuchet MS"/>
                        </a:rPr>
                        <a:t>Vegachi</a:t>
                      </a:r>
                      <a:r>
                        <a:rPr lang="es-CO" sz="1800" spc="-10" dirty="0">
                          <a:latin typeface="+mn-lt"/>
                          <a:cs typeface="Trebuchet MS"/>
                        </a:rPr>
                        <a:t>, </a:t>
                      </a:r>
                      <a:r>
                        <a:rPr lang="es-CO" sz="1800" dirty="0">
                          <a:latin typeface="+mn-lt"/>
                          <a:cs typeface="Trebuchet MS"/>
                        </a:rPr>
                        <a:t>Maceo,</a:t>
                      </a:r>
                      <a:r>
                        <a:rPr lang="es-CO" sz="1800" spc="-95" dirty="0">
                          <a:latin typeface="+mn-lt"/>
                          <a:cs typeface="Trebuchet MS"/>
                        </a:rPr>
                        <a:t> </a:t>
                      </a:r>
                      <a:r>
                        <a:rPr lang="es-CO" sz="1800" dirty="0">
                          <a:latin typeface="+mn-lt"/>
                          <a:cs typeface="Trebuchet MS"/>
                        </a:rPr>
                        <a:t>El</a:t>
                      </a:r>
                      <a:r>
                        <a:rPr lang="es-CO" sz="1800" spc="-70" dirty="0">
                          <a:latin typeface="+mn-lt"/>
                          <a:cs typeface="Trebuchet MS"/>
                        </a:rPr>
                        <a:t> </a:t>
                      </a:r>
                      <a:r>
                        <a:rPr lang="es-CO" sz="1800" dirty="0">
                          <a:latin typeface="+mn-lt"/>
                          <a:cs typeface="Trebuchet MS"/>
                        </a:rPr>
                        <a:t>Carmen</a:t>
                      </a:r>
                      <a:r>
                        <a:rPr lang="es-CO" sz="1800" spc="-70" dirty="0">
                          <a:latin typeface="+mn-lt"/>
                          <a:cs typeface="Trebuchet MS"/>
                        </a:rPr>
                        <a:t> </a:t>
                      </a:r>
                      <a:r>
                        <a:rPr lang="es-CO" sz="1800" spc="-25" dirty="0">
                          <a:latin typeface="+mn-lt"/>
                          <a:cs typeface="Trebuchet MS"/>
                        </a:rPr>
                        <a:t>de </a:t>
                      </a:r>
                      <a:r>
                        <a:rPr lang="es-CO" sz="1800" spc="-60" dirty="0">
                          <a:latin typeface="+mn-lt"/>
                          <a:cs typeface="Trebuchet MS"/>
                        </a:rPr>
                        <a:t>Viboral,</a:t>
                      </a:r>
                      <a:r>
                        <a:rPr lang="es-CO" sz="1800" spc="-65" dirty="0">
                          <a:latin typeface="+mn-lt"/>
                          <a:cs typeface="Trebuchet MS"/>
                        </a:rPr>
                        <a:t> </a:t>
                      </a:r>
                      <a:r>
                        <a:rPr lang="es-CO" sz="1800" spc="-10" dirty="0">
                          <a:latin typeface="+mn-lt"/>
                          <a:cs typeface="Trebuchet MS"/>
                        </a:rPr>
                        <a:t>Támesis, Apartado</a:t>
                      </a:r>
                      <a:r>
                        <a:rPr lang="es-CO" sz="1800" spc="-90" dirty="0">
                          <a:latin typeface="+mn-lt"/>
                          <a:cs typeface="Trebuchet MS"/>
                        </a:rPr>
                        <a:t> </a:t>
                      </a:r>
                      <a:r>
                        <a:rPr lang="es-CO" sz="1800" spc="-50" dirty="0">
                          <a:latin typeface="+mn-lt"/>
                          <a:cs typeface="Trebuchet MS"/>
                        </a:rPr>
                        <a:t>y</a:t>
                      </a:r>
                      <a:r>
                        <a:rPr lang="es-CO" sz="1800" spc="-65" dirty="0">
                          <a:latin typeface="+mn-lt"/>
                          <a:cs typeface="Trebuchet MS"/>
                        </a:rPr>
                        <a:t> </a:t>
                      </a:r>
                      <a:r>
                        <a:rPr lang="es-CO" sz="1800" spc="-10" dirty="0">
                          <a:latin typeface="+mn-lt"/>
                          <a:cs typeface="Trebuchet MS"/>
                        </a:rPr>
                        <a:t>Medellín.</a:t>
                      </a:r>
                      <a:endParaRPr lang="es-CO" sz="1800" dirty="0">
                        <a:latin typeface="+mn-lt"/>
                        <a:cs typeface="Trebuchet MS"/>
                      </a:endParaRPr>
                    </a:p>
                  </a:txBody>
                  <a:tcPr marL="0" marR="0"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a:solidFill>
                        <a:srgbClr val="000000"/>
                      </a:solidFill>
                      <a:prstDash val="solid"/>
                    </a:lnT>
                    <a:lnB w="9525">
                      <a:solidFill>
                        <a:srgbClr val="000000"/>
                      </a:solidFill>
                      <a:prstDash val="solid"/>
                    </a:lnB>
                  </a:tcPr>
                </a:tc>
                <a:tc>
                  <a:txBody>
                    <a:bodyPr/>
                    <a:lstStyle/>
                    <a:p>
                      <a:pPr marL="0" marR="240029" lvl="0" indent="0" algn="ctr" defTabSz="91440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dirty="0">
                        <a:ln>
                          <a:noFill/>
                        </a:ln>
                        <a:solidFill>
                          <a:prstClr val="black"/>
                        </a:solidFill>
                        <a:effectLst/>
                        <a:uLnTx/>
                        <a:uFillTx/>
                        <a:latin typeface="+mn-lt"/>
                        <a:ea typeface="+mn-ea"/>
                        <a:cs typeface="Trebuchet MS"/>
                      </a:endParaRPr>
                    </a:p>
                    <a:p>
                      <a:pPr marL="115570" marR="5080" indent="-226060" algn="ctr">
                        <a:lnSpc>
                          <a:spcPct val="100000"/>
                        </a:lnSpc>
                        <a:spcBef>
                          <a:spcPts val="175"/>
                        </a:spcBef>
                      </a:pPr>
                      <a:r>
                        <a:rPr lang="es-ES" sz="1600" spc="5" dirty="0">
                          <a:solidFill>
                            <a:schemeClr val="tx1"/>
                          </a:solidFill>
                          <a:latin typeface="Trebuchet MS"/>
                          <a:ea typeface="+mn-ea"/>
                          <a:cs typeface="Trebuchet MS"/>
                        </a:rPr>
                        <a:t>9 Subregiones del Departamento de Antioquia</a:t>
                      </a:r>
                    </a:p>
                    <a:p>
                      <a:pPr marL="0" marR="240029"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latin typeface="+mn-lt"/>
                        <a:ea typeface="+mn-ea"/>
                        <a:cs typeface="Trebuchet MS"/>
                      </a:endParaRPr>
                    </a:p>
                  </a:txBody>
                  <a:tcPr marL="0" marR="0" marT="10795" marB="0">
                    <a:lnL w="9525" cap="flat" cmpd="sng" algn="ctr">
                      <a:solidFill>
                        <a:srgbClr val="000000"/>
                      </a:solidFill>
                      <a:prstDash val="solid"/>
                      <a:round/>
                      <a:headEnd type="none" w="med" len="med"/>
                      <a:tailEnd type="none" w="med" len="me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708927387"/>
                  </a:ext>
                </a:extLst>
              </a:tr>
            </a:tbl>
          </a:graphicData>
        </a:graphic>
      </p:graphicFrame>
      <p:pic>
        <p:nvPicPr>
          <p:cNvPr id="23" name="object 23"/>
          <p:cNvPicPr/>
          <p:nvPr/>
        </p:nvPicPr>
        <p:blipFill>
          <a:blip r:embed="rId4" cstate="print"/>
          <a:stretch>
            <a:fillRect/>
          </a:stretch>
        </p:blipFill>
        <p:spPr>
          <a:xfrm>
            <a:off x="16613538" y="736599"/>
            <a:ext cx="966809" cy="762937"/>
          </a:xfrm>
          <a:prstGeom prst="rect">
            <a:avLst/>
          </a:prstGeom>
        </p:spPr>
      </p:pic>
      <p:sp>
        <p:nvSpPr>
          <p:cNvPr id="25" name="object 41">
            <a:extLst>
              <a:ext uri="{FF2B5EF4-FFF2-40B4-BE49-F238E27FC236}">
                <a16:creationId xmlns:a16="http://schemas.microsoft.com/office/drawing/2014/main" id="{A5015E16-8DBB-EC2E-20CF-060990A2672A}"/>
              </a:ext>
            </a:extLst>
          </p:cNvPr>
          <p:cNvSpPr txBox="1"/>
          <p:nvPr/>
        </p:nvSpPr>
        <p:spPr>
          <a:xfrm>
            <a:off x="1545851" y="3342625"/>
            <a:ext cx="1364679" cy="504625"/>
          </a:xfrm>
          <a:prstGeom prst="rect">
            <a:avLst/>
          </a:prstGeom>
        </p:spPr>
        <p:txBody>
          <a:bodyPr vert="horz" wrap="square" lIns="0" tIns="12065" rIns="0" bIns="0" rtlCol="0">
            <a:spAutoFit/>
          </a:bodyPr>
          <a:lstStyle/>
          <a:p>
            <a:pPr marL="12700" algn="ctr">
              <a:lnSpc>
                <a:spcPct val="100000"/>
              </a:lnSpc>
              <a:spcBef>
                <a:spcPts val="95"/>
              </a:spcBef>
            </a:pPr>
            <a:r>
              <a:rPr lang="es-ES" sz="1600" spc="-10" dirty="0">
                <a:latin typeface="Trebuchet MS"/>
                <a:cs typeface="Trebuchet MS"/>
              </a:rPr>
              <a:t>*Personas </a:t>
            </a:r>
            <a:r>
              <a:rPr sz="1600" spc="-10" dirty="0" err="1">
                <a:latin typeface="Trebuchet MS"/>
                <a:cs typeface="Trebuchet MS"/>
              </a:rPr>
              <a:t>capacitadas</a:t>
            </a:r>
            <a:endParaRPr sz="1600" dirty="0">
              <a:latin typeface="Trebuchet MS"/>
              <a:cs typeface="Trebuchet MS"/>
            </a:endParaRPr>
          </a:p>
        </p:txBody>
      </p:sp>
      <p:sp>
        <p:nvSpPr>
          <p:cNvPr id="22" name="CuadroTexto 21">
            <a:extLst>
              <a:ext uri="{FF2B5EF4-FFF2-40B4-BE49-F238E27FC236}">
                <a16:creationId xmlns:a16="http://schemas.microsoft.com/office/drawing/2014/main" id="{3CF40A24-72B6-C841-B815-2C5F4D2CFC67}"/>
              </a:ext>
            </a:extLst>
          </p:cNvPr>
          <p:cNvSpPr txBox="1"/>
          <p:nvPr/>
        </p:nvSpPr>
        <p:spPr>
          <a:xfrm>
            <a:off x="287464" y="9221730"/>
            <a:ext cx="15240000" cy="954107"/>
          </a:xfrm>
          <a:prstGeom prst="rect">
            <a:avLst/>
          </a:prstGeom>
          <a:noFill/>
        </p:spPr>
        <p:txBody>
          <a:bodyPr wrap="square" rtlCol="0">
            <a:spAutoFit/>
          </a:bodyPr>
          <a:lstStyle/>
          <a:p>
            <a:pPr algn="just"/>
            <a:r>
              <a:rPr lang="es-ES" sz="1400" b="1" dirty="0">
                <a:solidFill>
                  <a:schemeClr val="tx1"/>
                </a:solidFill>
              </a:rPr>
              <a:t>Nota: </a:t>
            </a:r>
            <a:r>
              <a:rPr lang="es-ES" sz="1400" dirty="0">
                <a:solidFill>
                  <a:schemeClr val="tx1"/>
                </a:solidFill>
              </a:rPr>
              <a:t>Con el indicador *</a:t>
            </a:r>
            <a:r>
              <a:rPr lang="es-ES" sz="1400" b="1" dirty="0">
                <a:solidFill>
                  <a:schemeClr val="tx1"/>
                </a:solidFill>
              </a:rPr>
              <a:t>Personas capacitadas </a:t>
            </a:r>
            <a:r>
              <a:rPr lang="es-ES" sz="1400" dirty="0">
                <a:solidFill>
                  <a:schemeClr val="tx1"/>
                </a:solidFill>
              </a:rPr>
              <a:t>se proyectan para el mes de diciembre 880 personas capacitadas:  1). 751 personas capacitadas con las áreas de danza, música, teatro, artes visuales, patrimonio, audiovisuales,  lectura y bibliotecas, a través de convenio con la Universidad de Antioquia, la Escuela de Artes Débora Arango y el Politécnico Jaime Isaza Cadavid.  2). 129 personas capacitadas en producción e industria musical y </a:t>
            </a:r>
            <a:r>
              <a:rPr lang="es-ES" sz="1400" dirty="0" err="1">
                <a:solidFill>
                  <a:schemeClr val="tx1"/>
                </a:solidFill>
              </a:rPr>
              <a:t>networking</a:t>
            </a:r>
            <a:r>
              <a:rPr lang="es-ES" sz="1400" dirty="0">
                <a:solidFill>
                  <a:schemeClr val="tx1"/>
                </a:solidFill>
              </a:rPr>
              <a:t>;  los cuales han participado en el programa La Nave, eventos que se han realizado en el Oriente (El Carmen de Viboral) y Urabá (Apartado).</a:t>
            </a:r>
            <a:endParaRPr lang="es-CO" sz="1400" dirty="0">
              <a:solidFill>
                <a:schemeClr val="tx1"/>
              </a:solidFill>
            </a:endParaRPr>
          </a:p>
        </p:txBody>
      </p:sp>
      <p:sp>
        <p:nvSpPr>
          <p:cNvPr id="24" name="object 27">
            <a:extLst>
              <a:ext uri="{FF2B5EF4-FFF2-40B4-BE49-F238E27FC236}">
                <a16:creationId xmlns:a16="http://schemas.microsoft.com/office/drawing/2014/main" id="{0D8EC7F4-3B32-9C45-E694-8E98DFEC5F9D}"/>
              </a:ext>
            </a:extLst>
          </p:cNvPr>
          <p:cNvSpPr txBox="1"/>
          <p:nvPr/>
        </p:nvSpPr>
        <p:spPr>
          <a:xfrm>
            <a:off x="13668783" y="8890478"/>
            <a:ext cx="4000306" cy="289823"/>
          </a:xfrm>
          <a:prstGeom prst="rect">
            <a:avLst/>
          </a:prstGeom>
        </p:spPr>
        <p:txBody>
          <a:bodyPr vert="horz" wrap="square" lIns="0" tIns="12700" rIns="0" bIns="0" rtlCol="0">
            <a:spAutoFit/>
          </a:bodyPr>
          <a:lstStyle/>
          <a:p>
            <a:pPr marL="12700">
              <a:lnSpc>
                <a:spcPct val="100000"/>
              </a:lnSpc>
              <a:spcBef>
                <a:spcPts val="100"/>
              </a:spcBef>
            </a:pPr>
            <a:r>
              <a:rPr sz="1800" b="1" spc="50" dirty="0">
                <a:solidFill>
                  <a:srgbClr val="7E7E7E"/>
                </a:solidFill>
                <a:latin typeface="Arial"/>
                <a:cs typeface="Arial"/>
              </a:rPr>
              <a:t>*Corte</a:t>
            </a:r>
            <a:r>
              <a:rPr sz="1800" b="1" spc="185" dirty="0">
                <a:solidFill>
                  <a:srgbClr val="7E7E7E"/>
                </a:solidFill>
                <a:latin typeface="Arial"/>
                <a:cs typeface="Arial"/>
              </a:rPr>
              <a:t> </a:t>
            </a:r>
            <a:r>
              <a:rPr sz="1800" b="1" dirty="0">
                <a:solidFill>
                  <a:srgbClr val="7E7E7E"/>
                </a:solidFill>
                <a:latin typeface="Arial"/>
                <a:cs typeface="Arial"/>
              </a:rPr>
              <a:t>3</a:t>
            </a:r>
            <a:r>
              <a:rPr lang="es-ES" sz="1800" b="1" dirty="0">
                <a:solidFill>
                  <a:srgbClr val="7E7E7E"/>
                </a:solidFill>
                <a:latin typeface="Arial"/>
                <a:cs typeface="Arial"/>
              </a:rPr>
              <a:t>0</a:t>
            </a:r>
            <a:r>
              <a:rPr sz="1800" b="1" spc="180" dirty="0">
                <a:solidFill>
                  <a:srgbClr val="7E7E7E"/>
                </a:solidFill>
                <a:latin typeface="Arial"/>
                <a:cs typeface="Arial"/>
              </a:rPr>
              <a:t> </a:t>
            </a:r>
            <a:r>
              <a:rPr sz="1800" b="1" dirty="0">
                <a:solidFill>
                  <a:srgbClr val="7E7E7E"/>
                </a:solidFill>
                <a:latin typeface="Arial"/>
                <a:cs typeface="Arial"/>
              </a:rPr>
              <a:t>de</a:t>
            </a:r>
            <a:r>
              <a:rPr sz="1800" b="1" spc="180" dirty="0">
                <a:solidFill>
                  <a:srgbClr val="7E7E7E"/>
                </a:solidFill>
                <a:latin typeface="Arial"/>
                <a:cs typeface="Arial"/>
              </a:rPr>
              <a:t> </a:t>
            </a:r>
            <a:r>
              <a:rPr lang="es-ES" sz="1800" b="1" spc="180" dirty="0">
                <a:solidFill>
                  <a:srgbClr val="7E7E7E"/>
                </a:solidFill>
                <a:latin typeface="Arial"/>
                <a:cs typeface="Arial"/>
              </a:rPr>
              <a:t>Noviembre</a:t>
            </a:r>
            <a:r>
              <a:rPr sz="1800" b="1" spc="235" dirty="0">
                <a:solidFill>
                  <a:srgbClr val="7E7E7E"/>
                </a:solidFill>
                <a:latin typeface="Arial"/>
                <a:cs typeface="Arial"/>
              </a:rPr>
              <a:t> </a:t>
            </a:r>
            <a:r>
              <a:rPr sz="1800" b="1" spc="65" dirty="0">
                <a:solidFill>
                  <a:srgbClr val="7E7E7E"/>
                </a:solidFill>
                <a:latin typeface="Arial"/>
                <a:cs typeface="Arial"/>
              </a:rPr>
              <a:t>de</a:t>
            </a:r>
            <a:r>
              <a:rPr sz="1800" b="1" spc="125" dirty="0">
                <a:solidFill>
                  <a:srgbClr val="7E7E7E"/>
                </a:solidFill>
                <a:latin typeface="Arial"/>
                <a:cs typeface="Arial"/>
              </a:rPr>
              <a:t> </a:t>
            </a:r>
            <a:r>
              <a:rPr sz="1800" b="1" spc="105" dirty="0">
                <a:solidFill>
                  <a:srgbClr val="7E7E7E"/>
                </a:solidFill>
                <a:latin typeface="Arial"/>
                <a:cs typeface="Arial"/>
              </a:rPr>
              <a:t>2024</a:t>
            </a:r>
            <a:endParaRPr sz="1800" dirty="0">
              <a:latin typeface="Arial"/>
              <a:cs typeface="Arial"/>
            </a:endParaRPr>
          </a:p>
        </p:txBody>
      </p:sp>
    </p:spTree>
    <p:extLst>
      <p:ext uri="{BB962C8B-B14F-4D97-AF65-F5344CB8AC3E}">
        <p14:creationId xmlns:p14="http://schemas.microsoft.com/office/powerpoint/2010/main" val="17045419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8000" cy="10286997"/>
            </a:xfrm>
            <a:prstGeom prst="rect">
              <a:avLst/>
            </a:prstGeom>
          </p:spPr>
        </p:pic>
        <p:sp>
          <p:nvSpPr>
            <p:cNvPr id="4" name="object 4"/>
            <p:cNvSpPr/>
            <p:nvPr/>
          </p:nvSpPr>
          <p:spPr>
            <a:xfrm>
              <a:off x="0" y="0"/>
              <a:ext cx="18288000" cy="1963420"/>
            </a:xfrm>
            <a:custGeom>
              <a:avLst/>
              <a:gdLst/>
              <a:ahLst/>
              <a:cxnLst/>
              <a:rect l="l" t="t" r="r" b="b"/>
              <a:pathLst>
                <a:path w="18288000" h="1963420">
                  <a:moveTo>
                    <a:pt x="18288000" y="0"/>
                  </a:moveTo>
                  <a:lnTo>
                    <a:pt x="0" y="0"/>
                  </a:lnTo>
                  <a:lnTo>
                    <a:pt x="0" y="1963166"/>
                  </a:lnTo>
                  <a:lnTo>
                    <a:pt x="18288000" y="1963166"/>
                  </a:lnTo>
                  <a:lnTo>
                    <a:pt x="18288000" y="0"/>
                  </a:lnTo>
                  <a:close/>
                </a:path>
              </a:pathLst>
            </a:custGeom>
            <a:solidFill>
              <a:srgbClr val="1C5639"/>
            </a:solidFill>
          </p:spPr>
          <p:txBody>
            <a:bodyPr wrap="square" lIns="0" tIns="0" rIns="0" bIns="0" rtlCol="0"/>
            <a:lstStyle/>
            <a:p>
              <a:endParaRPr/>
            </a:p>
          </p:txBody>
        </p:sp>
      </p:grpSp>
      <p:sp>
        <p:nvSpPr>
          <p:cNvPr id="5" name="object 5"/>
          <p:cNvSpPr txBox="1">
            <a:spLocks noGrp="1"/>
          </p:cNvSpPr>
          <p:nvPr>
            <p:ph type="title"/>
          </p:nvPr>
        </p:nvSpPr>
        <p:spPr>
          <a:xfrm>
            <a:off x="640486" y="-201584"/>
            <a:ext cx="16737965" cy="1701800"/>
          </a:xfrm>
          <a:prstGeom prst="rect">
            <a:avLst/>
          </a:prstGeom>
        </p:spPr>
        <p:txBody>
          <a:bodyPr vert="horz" wrap="square" lIns="0" tIns="280670" rIns="0" bIns="0" rtlCol="0">
            <a:spAutoFit/>
          </a:bodyPr>
          <a:lstStyle/>
          <a:p>
            <a:pPr marL="12700">
              <a:lnSpc>
                <a:spcPct val="100000"/>
              </a:lnSpc>
              <a:spcBef>
                <a:spcPts val="2210"/>
              </a:spcBef>
              <a:tabLst>
                <a:tab pos="1687830" algn="l"/>
                <a:tab pos="6396990" algn="l"/>
              </a:tabLst>
            </a:pPr>
            <a:r>
              <a:rPr spc="285" dirty="0"/>
              <a:t>Plan</a:t>
            </a:r>
            <a:r>
              <a:rPr dirty="0"/>
              <a:t>	</a:t>
            </a:r>
            <a:r>
              <a:rPr spc="125" dirty="0"/>
              <a:t>de</a:t>
            </a:r>
            <a:r>
              <a:rPr spc="740" dirty="0"/>
              <a:t> </a:t>
            </a:r>
            <a:r>
              <a:rPr spc="290" dirty="0"/>
              <a:t>Desarrollo</a:t>
            </a:r>
            <a:r>
              <a:rPr dirty="0"/>
              <a:t>	</a:t>
            </a:r>
            <a:r>
              <a:rPr spc="60" dirty="0"/>
              <a:t>2024</a:t>
            </a:r>
            <a:r>
              <a:rPr spc="595" dirty="0"/>
              <a:t> </a:t>
            </a:r>
            <a:r>
              <a:rPr spc="-35" dirty="0"/>
              <a:t>-</a:t>
            </a:r>
            <a:r>
              <a:rPr spc="-969" dirty="0"/>
              <a:t> </a:t>
            </a:r>
            <a:r>
              <a:rPr spc="-20" dirty="0"/>
              <a:t>2027</a:t>
            </a:r>
          </a:p>
          <a:p>
            <a:pPr marL="12700">
              <a:lnSpc>
                <a:spcPct val="100000"/>
              </a:lnSpc>
              <a:spcBef>
                <a:spcPts val="1485"/>
              </a:spcBef>
              <a:tabLst>
                <a:tab pos="2719070" algn="l"/>
                <a:tab pos="6991984" algn="l"/>
                <a:tab pos="8765540" algn="l"/>
                <a:tab pos="10215880" algn="l"/>
                <a:tab pos="10609580" algn="l"/>
                <a:tab pos="12917170" algn="l"/>
                <a:tab pos="13845540" algn="l"/>
                <a:tab pos="14632940" algn="l"/>
              </a:tabLst>
            </a:pPr>
            <a:r>
              <a:rPr sz="3300" spc="-10" dirty="0">
                <a:latin typeface="Arial"/>
                <a:cs typeface="Arial"/>
              </a:rPr>
              <a:t>PROGRAMA</a:t>
            </a:r>
            <a:r>
              <a:rPr sz="3300" dirty="0">
                <a:latin typeface="Arial"/>
                <a:cs typeface="Arial"/>
              </a:rPr>
              <a:t>	</a:t>
            </a:r>
            <a:r>
              <a:rPr sz="3300" spc="85" dirty="0">
                <a:latin typeface="Arial"/>
                <a:cs typeface="Arial"/>
              </a:rPr>
              <a:t>2.</a:t>
            </a:r>
            <a:r>
              <a:rPr sz="3300" spc="370" dirty="0">
                <a:latin typeface="Arial"/>
                <a:cs typeface="Arial"/>
              </a:rPr>
              <a:t> </a:t>
            </a:r>
            <a:r>
              <a:rPr sz="3300" spc="229" dirty="0">
                <a:latin typeface="Arial"/>
                <a:cs typeface="Arial"/>
              </a:rPr>
              <a:t>Institucionalidad</a:t>
            </a:r>
            <a:r>
              <a:rPr sz="3300" dirty="0">
                <a:latin typeface="Arial"/>
                <a:cs typeface="Arial"/>
              </a:rPr>
              <a:t>	</a:t>
            </a:r>
            <a:r>
              <a:rPr sz="3300" spc="215" dirty="0">
                <a:latin typeface="Arial"/>
                <a:cs typeface="Arial"/>
              </a:rPr>
              <a:t>cultural</a:t>
            </a:r>
            <a:r>
              <a:rPr sz="3300" dirty="0">
                <a:latin typeface="Arial"/>
                <a:cs typeface="Arial"/>
              </a:rPr>
              <a:t>	</a:t>
            </a:r>
            <a:r>
              <a:rPr sz="3300" spc="200" dirty="0">
                <a:latin typeface="Arial"/>
                <a:cs typeface="Arial"/>
              </a:rPr>
              <a:t>sólida</a:t>
            </a:r>
            <a:r>
              <a:rPr sz="3300" dirty="0">
                <a:latin typeface="Arial"/>
                <a:cs typeface="Arial"/>
              </a:rPr>
              <a:t>	</a:t>
            </a:r>
            <a:r>
              <a:rPr sz="3300" spc="-50" dirty="0">
                <a:latin typeface="Arial"/>
                <a:cs typeface="Arial"/>
              </a:rPr>
              <a:t>y</a:t>
            </a:r>
            <a:r>
              <a:rPr sz="3300" dirty="0">
                <a:latin typeface="Arial"/>
                <a:cs typeface="Arial"/>
              </a:rPr>
              <a:t>	</a:t>
            </a:r>
            <a:r>
              <a:rPr sz="3300" spc="220" dirty="0">
                <a:latin typeface="Arial"/>
                <a:cs typeface="Arial"/>
              </a:rPr>
              <a:t>articulada</a:t>
            </a:r>
            <a:r>
              <a:rPr sz="3300" dirty="0">
                <a:latin typeface="Arial"/>
                <a:cs typeface="Arial"/>
              </a:rPr>
              <a:t>	</a:t>
            </a:r>
            <a:r>
              <a:rPr sz="3300" spc="140" dirty="0">
                <a:latin typeface="Arial"/>
                <a:cs typeface="Arial"/>
              </a:rPr>
              <a:t>con</a:t>
            </a:r>
            <a:r>
              <a:rPr sz="3300" dirty="0">
                <a:latin typeface="Arial"/>
                <a:cs typeface="Arial"/>
              </a:rPr>
              <a:t>	</a:t>
            </a:r>
            <a:r>
              <a:rPr sz="3300" spc="145" dirty="0">
                <a:latin typeface="Arial"/>
                <a:cs typeface="Arial"/>
              </a:rPr>
              <a:t>los</a:t>
            </a:r>
            <a:r>
              <a:rPr sz="3300" dirty="0">
                <a:latin typeface="Arial"/>
                <a:cs typeface="Arial"/>
              </a:rPr>
              <a:t>	</a:t>
            </a:r>
            <a:r>
              <a:rPr sz="3300" spc="220" dirty="0">
                <a:latin typeface="Arial"/>
                <a:cs typeface="Arial"/>
              </a:rPr>
              <a:t>territorios</a:t>
            </a:r>
            <a:endParaRPr sz="3300">
              <a:latin typeface="Arial"/>
              <a:cs typeface="Arial"/>
            </a:endParaRPr>
          </a:p>
        </p:txBody>
      </p:sp>
      <p:grpSp>
        <p:nvGrpSpPr>
          <p:cNvPr id="6" name="object 6"/>
          <p:cNvGrpSpPr/>
          <p:nvPr/>
        </p:nvGrpSpPr>
        <p:grpSpPr>
          <a:xfrm>
            <a:off x="11189207" y="64007"/>
            <a:ext cx="7099300" cy="10040620"/>
            <a:chOff x="11189207" y="64007"/>
            <a:chExt cx="7099300" cy="10040620"/>
          </a:xfrm>
        </p:grpSpPr>
        <p:pic>
          <p:nvPicPr>
            <p:cNvPr id="7" name="object 7"/>
            <p:cNvPicPr/>
            <p:nvPr/>
          </p:nvPicPr>
          <p:blipFill>
            <a:blip r:embed="rId3" cstate="print"/>
            <a:stretch>
              <a:fillRect/>
            </a:stretch>
          </p:blipFill>
          <p:spPr>
            <a:xfrm>
              <a:off x="14956535" y="9317736"/>
              <a:ext cx="3331463" cy="786384"/>
            </a:xfrm>
            <a:prstGeom prst="rect">
              <a:avLst/>
            </a:prstGeom>
          </p:spPr>
        </p:pic>
        <p:pic>
          <p:nvPicPr>
            <p:cNvPr id="8" name="object 8"/>
            <p:cNvPicPr/>
            <p:nvPr/>
          </p:nvPicPr>
          <p:blipFill>
            <a:blip r:embed="rId4" cstate="print"/>
            <a:stretch>
              <a:fillRect/>
            </a:stretch>
          </p:blipFill>
          <p:spPr>
            <a:xfrm>
              <a:off x="11189207" y="64007"/>
              <a:ext cx="926592" cy="950976"/>
            </a:xfrm>
            <a:prstGeom prst="rect">
              <a:avLst/>
            </a:prstGeom>
          </p:spPr>
        </p:pic>
      </p:grpSp>
      <p:sp>
        <p:nvSpPr>
          <p:cNvPr id="9" name="object 9"/>
          <p:cNvSpPr txBox="1"/>
          <p:nvPr/>
        </p:nvSpPr>
        <p:spPr>
          <a:xfrm>
            <a:off x="1238199" y="4016755"/>
            <a:ext cx="217804" cy="269240"/>
          </a:xfrm>
          <a:prstGeom prst="rect">
            <a:avLst/>
          </a:prstGeom>
        </p:spPr>
        <p:txBody>
          <a:bodyPr vert="horz" wrap="square" lIns="0" tIns="12065" rIns="0" bIns="0" rtlCol="0">
            <a:spAutoFit/>
          </a:bodyPr>
          <a:lstStyle/>
          <a:p>
            <a:pPr marL="12700">
              <a:lnSpc>
                <a:spcPct val="100000"/>
              </a:lnSpc>
              <a:spcBef>
                <a:spcPts val="95"/>
              </a:spcBef>
            </a:pPr>
            <a:r>
              <a:rPr sz="1600" b="1" spc="-25" dirty="0">
                <a:solidFill>
                  <a:srgbClr val="FFFFFF"/>
                </a:solidFill>
                <a:latin typeface="Arial"/>
                <a:cs typeface="Arial"/>
              </a:rPr>
              <a:t>SI</a:t>
            </a:r>
            <a:endParaRPr sz="1600">
              <a:latin typeface="Arial"/>
              <a:cs typeface="Arial"/>
            </a:endParaRPr>
          </a:p>
        </p:txBody>
      </p:sp>
      <p:sp>
        <p:nvSpPr>
          <p:cNvPr id="10" name="object 10"/>
          <p:cNvSpPr txBox="1"/>
          <p:nvPr/>
        </p:nvSpPr>
        <p:spPr>
          <a:xfrm>
            <a:off x="1442974" y="4048656"/>
            <a:ext cx="1031875" cy="226695"/>
          </a:xfrm>
          <a:prstGeom prst="rect">
            <a:avLst/>
          </a:prstGeom>
        </p:spPr>
        <p:txBody>
          <a:bodyPr vert="horz" wrap="square" lIns="0" tIns="0" rIns="0" bIns="0" rtlCol="0">
            <a:spAutoFit/>
          </a:bodyPr>
          <a:lstStyle/>
          <a:p>
            <a:pPr>
              <a:lnSpc>
                <a:spcPts val="1764"/>
              </a:lnSpc>
            </a:pPr>
            <a:r>
              <a:rPr sz="1600" b="1" spc="-10" dirty="0">
                <a:solidFill>
                  <a:srgbClr val="FFFFFF"/>
                </a:solidFill>
                <a:latin typeface="Arial"/>
                <a:cs typeface="Arial"/>
              </a:rPr>
              <a:t>STEMA</a:t>
            </a:r>
            <a:r>
              <a:rPr sz="1600" b="1" spc="-100" dirty="0">
                <a:solidFill>
                  <a:srgbClr val="FFFFFF"/>
                </a:solidFill>
                <a:latin typeface="Arial"/>
                <a:cs typeface="Arial"/>
              </a:rPr>
              <a:t> </a:t>
            </a:r>
            <a:r>
              <a:rPr sz="1600" b="1" spc="-35" dirty="0">
                <a:solidFill>
                  <a:srgbClr val="FFFFFF"/>
                </a:solidFill>
                <a:latin typeface="Arial"/>
                <a:cs typeface="Arial"/>
              </a:rPr>
              <a:t>DE</a:t>
            </a:r>
            <a:endParaRPr sz="1600">
              <a:latin typeface="Arial"/>
              <a:cs typeface="Arial"/>
            </a:endParaRPr>
          </a:p>
        </p:txBody>
      </p:sp>
      <p:sp>
        <p:nvSpPr>
          <p:cNvPr id="11" name="object 11"/>
          <p:cNvSpPr txBox="1"/>
          <p:nvPr/>
        </p:nvSpPr>
        <p:spPr>
          <a:xfrm>
            <a:off x="1302258" y="4257243"/>
            <a:ext cx="206375" cy="269240"/>
          </a:xfrm>
          <a:prstGeom prst="rect">
            <a:avLst/>
          </a:prstGeom>
        </p:spPr>
        <p:txBody>
          <a:bodyPr vert="horz" wrap="square" lIns="0" tIns="12065" rIns="0" bIns="0" rtlCol="0">
            <a:spAutoFit/>
          </a:bodyPr>
          <a:lstStyle/>
          <a:p>
            <a:pPr marL="12700">
              <a:lnSpc>
                <a:spcPct val="100000"/>
              </a:lnSpc>
              <a:spcBef>
                <a:spcPts val="95"/>
              </a:spcBef>
            </a:pPr>
            <a:r>
              <a:rPr sz="1600" b="1" spc="-25" dirty="0">
                <a:solidFill>
                  <a:srgbClr val="FFFFFF"/>
                </a:solidFill>
                <a:latin typeface="Arial"/>
                <a:cs typeface="Arial"/>
              </a:rPr>
              <a:t>In</a:t>
            </a:r>
            <a:endParaRPr sz="1600">
              <a:latin typeface="Arial"/>
              <a:cs typeface="Arial"/>
            </a:endParaRPr>
          </a:p>
        </p:txBody>
      </p:sp>
      <p:sp>
        <p:nvSpPr>
          <p:cNvPr id="12" name="object 12"/>
          <p:cNvSpPr txBox="1"/>
          <p:nvPr/>
        </p:nvSpPr>
        <p:spPr>
          <a:xfrm>
            <a:off x="12631673" y="8168767"/>
            <a:ext cx="2011045" cy="513080"/>
          </a:xfrm>
          <a:prstGeom prst="rect">
            <a:avLst/>
          </a:prstGeom>
        </p:spPr>
        <p:txBody>
          <a:bodyPr vert="horz" wrap="square" lIns="0" tIns="12065" rIns="0" bIns="0" rtlCol="0">
            <a:spAutoFit/>
          </a:bodyPr>
          <a:lstStyle/>
          <a:p>
            <a:pPr algn="ctr">
              <a:lnSpc>
                <a:spcPct val="100000"/>
              </a:lnSpc>
              <a:spcBef>
                <a:spcPts val="95"/>
              </a:spcBef>
            </a:pPr>
            <a:r>
              <a:rPr sz="1600" b="1" spc="-10" dirty="0">
                <a:solidFill>
                  <a:srgbClr val="FFFFFF"/>
                </a:solidFill>
                <a:latin typeface="Arial"/>
                <a:cs typeface="Arial"/>
              </a:rPr>
              <a:t>EMPRENDIMIENTOS</a:t>
            </a:r>
            <a:endParaRPr sz="1600">
              <a:latin typeface="Arial"/>
              <a:cs typeface="Arial"/>
            </a:endParaRPr>
          </a:p>
          <a:p>
            <a:pPr marR="16510" algn="ctr">
              <a:lnSpc>
                <a:spcPct val="100000"/>
              </a:lnSpc>
            </a:pPr>
            <a:r>
              <a:rPr sz="1600" b="1" spc="-10" dirty="0">
                <a:solidFill>
                  <a:srgbClr val="FFFFFF"/>
                </a:solidFill>
                <a:latin typeface="Arial"/>
                <a:cs typeface="Arial"/>
              </a:rPr>
              <a:t>CULTURALES</a:t>
            </a:r>
            <a:endParaRPr sz="1600">
              <a:latin typeface="Arial"/>
              <a:cs typeface="Arial"/>
            </a:endParaRPr>
          </a:p>
        </p:txBody>
      </p:sp>
      <p:sp>
        <p:nvSpPr>
          <p:cNvPr id="13" name="object 13"/>
          <p:cNvSpPr txBox="1"/>
          <p:nvPr/>
        </p:nvSpPr>
        <p:spPr>
          <a:xfrm>
            <a:off x="4265421" y="4074310"/>
            <a:ext cx="1707514" cy="226695"/>
          </a:xfrm>
          <a:prstGeom prst="rect">
            <a:avLst/>
          </a:prstGeom>
        </p:spPr>
        <p:txBody>
          <a:bodyPr vert="horz" wrap="square" lIns="0" tIns="0" rIns="0" bIns="0" rtlCol="0">
            <a:spAutoFit/>
          </a:bodyPr>
          <a:lstStyle/>
          <a:p>
            <a:pPr>
              <a:lnSpc>
                <a:spcPts val="1764"/>
              </a:lnSpc>
            </a:pPr>
            <a:r>
              <a:rPr sz="1600" b="1" spc="-20" dirty="0">
                <a:solidFill>
                  <a:srgbClr val="FFFFFF"/>
                </a:solidFill>
                <a:latin typeface="Arial"/>
                <a:cs typeface="Arial"/>
              </a:rPr>
              <a:t>INFRAESTRUCTU</a:t>
            </a:r>
            <a:endParaRPr sz="1600">
              <a:latin typeface="Arial"/>
              <a:cs typeface="Arial"/>
            </a:endParaRPr>
          </a:p>
        </p:txBody>
      </p:sp>
      <p:sp>
        <p:nvSpPr>
          <p:cNvPr id="14" name="object 14"/>
          <p:cNvSpPr txBox="1"/>
          <p:nvPr/>
        </p:nvSpPr>
        <p:spPr>
          <a:xfrm>
            <a:off x="5970973" y="4074310"/>
            <a:ext cx="422275" cy="226695"/>
          </a:xfrm>
          <a:prstGeom prst="rect">
            <a:avLst/>
          </a:prstGeom>
        </p:spPr>
        <p:txBody>
          <a:bodyPr vert="horz" wrap="square" lIns="0" tIns="0" rIns="0" bIns="0" rtlCol="0">
            <a:spAutoFit/>
          </a:bodyPr>
          <a:lstStyle/>
          <a:p>
            <a:pPr>
              <a:lnSpc>
                <a:spcPts val="1764"/>
              </a:lnSpc>
            </a:pPr>
            <a:r>
              <a:rPr sz="1600" b="1" spc="-35" dirty="0">
                <a:solidFill>
                  <a:srgbClr val="FFFFFF"/>
                </a:solidFill>
                <a:latin typeface="Arial"/>
                <a:cs typeface="Arial"/>
              </a:rPr>
              <a:t>RAS</a:t>
            </a:r>
            <a:endParaRPr sz="1600">
              <a:latin typeface="Arial"/>
              <a:cs typeface="Arial"/>
            </a:endParaRPr>
          </a:p>
        </p:txBody>
      </p:sp>
      <p:sp>
        <p:nvSpPr>
          <p:cNvPr id="15" name="object 15"/>
          <p:cNvSpPr txBox="1"/>
          <p:nvPr/>
        </p:nvSpPr>
        <p:spPr>
          <a:xfrm>
            <a:off x="5466969" y="7879206"/>
            <a:ext cx="2645410" cy="26924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FFFFFF"/>
                </a:solidFill>
                <a:latin typeface="Arial"/>
                <a:cs typeface="Arial"/>
              </a:rPr>
              <a:t>PROFESIONALIZACIÓN</a:t>
            </a:r>
            <a:r>
              <a:rPr sz="1600" b="1" spc="-60" dirty="0">
                <a:solidFill>
                  <a:srgbClr val="FFFFFF"/>
                </a:solidFill>
                <a:latin typeface="Arial"/>
                <a:cs typeface="Arial"/>
              </a:rPr>
              <a:t> </a:t>
            </a:r>
            <a:r>
              <a:rPr sz="1600" b="1" spc="-25" dirty="0">
                <a:solidFill>
                  <a:srgbClr val="FFFFFF"/>
                </a:solidFill>
                <a:latin typeface="Arial"/>
                <a:cs typeface="Arial"/>
              </a:rPr>
              <a:t>DE</a:t>
            </a:r>
            <a:endParaRPr sz="1600">
              <a:latin typeface="Arial"/>
              <a:cs typeface="Arial"/>
            </a:endParaRPr>
          </a:p>
        </p:txBody>
      </p:sp>
      <p:sp>
        <p:nvSpPr>
          <p:cNvPr id="16" name="object 16"/>
          <p:cNvSpPr txBox="1"/>
          <p:nvPr/>
        </p:nvSpPr>
        <p:spPr>
          <a:xfrm>
            <a:off x="7458202" y="4095646"/>
            <a:ext cx="1042669" cy="226695"/>
          </a:xfrm>
          <a:prstGeom prst="rect">
            <a:avLst/>
          </a:prstGeom>
        </p:spPr>
        <p:txBody>
          <a:bodyPr vert="horz" wrap="square" lIns="0" tIns="0" rIns="0" bIns="0" rtlCol="0">
            <a:spAutoFit/>
          </a:bodyPr>
          <a:lstStyle/>
          <a:p>
            <a:pPr>
              <a:lnSpc>
                <a:spcPts val="1764"/>
              </a:lnSpc>
            </a:pPr>
            <a:r>
              <a:rPr sz="1600" b="1" spc="-55" dirty="0">
                <a:solidFill>
                  <a:srgbClr val="FFFFFF"/>
                </a:solidFill>
                <a:latin typeface="Arial"/>
                <a:cs typeface="Arial"/>
              </a:rPr>
              <a:t>DOTACION</a:t>
            </a:r>
            <a:endParaRPr sz="1600">
              <a:latin typeface="Arial"/>
              <a:cs typeface="Arial"/>
            </a:endParaRPr>
          </a:p>
        </p:txBody>
      </p:sp>
      <p:sp>
        <p:nvSpPr>
          <p:cNvPr id="17" name="object 17"/>
          <p:cNvSpPr txBox="1"/>
          <p:nvPr/>
        </p:nvSpPr>
        <p:spPr>
          <a:xfrm>
            <a:off x="8497606" y="4095646"/>
            <a:ext cx="1400810" cy="226695"/>
          </a:xfrm>
          <a:prstGeom prst="rect">
            <a:avLst/>
          </a:prstGeom>
        </p:spPr>
        <p:txBody>
          <a:bodyPr vert="horz" wrap="square" lIns="0" tIns="0" rIns="0" bIns="0" rtlCol="0">
            <a:spAutoFit/>
          </a:bodyPr>
          <a:lstStyle/>
          <a:p>
            <a:pPr>
              <a:lnSpc>
                <a:spcPts val="1764"/>
              </a:lnSpc>
            </a:pPr>
            <a:r>
              <a:rPr sz="1600" b="1" dirty="0">
                <a:solidFill>
                  <a:srgbClr val="FFFFFF"/>
                </a:solidFill>
                <a:latin typeface="Arial"/>
                <a:cs typeface="Arial"/>
              </a:rPr>
              <a:t>ES</a:t>
            </a:r>
            <a:r>
              <a:rPr sz="1600" b="1" spc="-60" dirty="0">
                <a:solidFill>
                  <a:srgbClr val="FFFFFF"/>
                </a:solidFill>
                <a:latin typeface="Arial"/>
                <a:cs typeface="Arial"/>
              </a:rPr>
              <a:t> </a:t>
            </a:r>
            <a:r>
              <a:rPr sz="1600" b="1" dirty="0">
                <a:solidFill>
                  <a:srgbClr val="FFFFFF"/>
                </a:solidFill>
                <a:latin typeface="Arial"/>
                <a:cs typeface="Arial"/>
              </a:rPr>
              <a:t>A</a:t>
            </a:r>
            <a:r>
              <a:rPr sz="1600" b="1" spc="-90" dirty="0">
                <a:solidFill>
                  <a:srgbClr val="FFFFFF"/>
                </a:solidFill>
                <a:latin typeface="Arial"/>
                <a:cs typeface="Arial"/>
              </a:rPr>
              <a:t> </a:t>
            </a:r>
            <a:r>
              <a:rPr sz="1600" b="1" dirty="0">
                <a:solidFill>
                  <a:srgbClr val="FFFFFF"/>
                </a:solidFill>
                <a:latin typeface="Arial"/>
                <a:cs typeface="Arial"/>
              </a:rPr>
              <a:t>LAS</a:t>
            </a:r>
            <a:r>
              <a:rPr sz="1600" b="1" spc="10" dirty="0">
                <a:solidFill>
                  <a:srgbClr val="FFFFFF"/>
                </a:solidFill>
                <a:latin typeface="Arial"/>
                <a:cs typeface="Arial"/>
              </a:rPr>
              <a:t> </a:t>
            </a:r>
            <a:r>
              <a:rPr sz="1600" b="1" spc="-25" dirty="0">
                <a:solidFill>
                  <a:srgbClr val="FFFFFF"/>
                </a:solidFill>
                <a:latin typeface="Arial"/>
                <a:cs typeface="Arial"/>
              </a:rPr>
              <a:t>ÁRE</a:t>
            </a:r>
            <a:endParaRPr sz="1600">
              <a:latin typeface="Arial"/>
              <a:cs typeface="Arial"/>
            </a:endParaRPr>
          </a:p>
        </p:txBody>
      </p:sp>
      <p:sp>
        <p:nvSpPr>
          <p:cNvPr id="18" name="object 18"/>
          <p:cNvSpPr txBox="1"/>
          <p:nvPr/>
        </p:nvSpPr>
        <p:spPr>
          <a:xfrm>
            <a:off x="9896810" y="4095646"/>
            <a:ext cx="274320" cy="226695"/>
          </a:xfrm>
          <a:prstGeom prst="rect">
            <a:avLst/>
          </a:prstGeom>
        </p:spPr>
        <p:txBody>
          <a:bodyPr vert="horz" wrap="square" lIns="0" tIns="0" rIns="0" bIns="0" rtlCol="0">
            <a:spAutoFit/>
          </a:bodyPr>
          <a:lstStyle/>
          <a:p>
            <a:pPr>
              <a:lnSpc>
                <a:spcPts val="1764"/>
              </a:lnSpc>
            </a:pPr>
            <a:r>
              <a:rPr sz="1600" b="1" spc="-60" dirty="0">
                <a:solidFill>
                  <a:srgbClr val="FFFFFF"/>
                </a:solidFill>
                <a:latin typeface="Arial"/>
                <a:cs typeface="Arial"/>
              </a:rPr>
              <a:t>AS</a:t>
            </a:r>
            <a:endParaRPr sz="1600">
              <a:latin typeface="Arial"/>
              <a:cs typeface="Arial"/>
            </a:endParaRPr>
          </a:p>
        </p:txBody>
      </p:sp>
      <p:sp>
        <p:nvSpPr>
          <p:cNvPr id="19" name="object 19"/>
          <p:cNvSpPr txBox="1"/>
          <p:nvPr/>
        </p:nvSpPr>
        <p:spPr>
          <a:xfrm>
            <a:off x="8933180" y="8108950"/>
            <a:ext cx="2564765" cy="509905"/>
          </a:xfrm>
          <a:prstGeom prst="rect">
            <a:avLst/>
          </a:prstGeom>
        </p:spPr>
        <p:txBody>
          <a:bodyPr vert="horz" wrap="square" lIns="0" tIns="22225" rIns="0" bIns="0" rtlCol="0">
            <a:spAutoFit/>
          </a:bodyPr>
          <a:lstStyle/>
          <a:p>
            <a:pPr marL="749935" marR="5080" indent="-737870">
              <a:lnSpc>
                <a:spcPts val="1900"/>
              </a:lnSpc>
              <a:spcBef>
                <a:spcPts val="175"/>
              </a:spcBef>
            </a:pPr>
            <a:r>
              <a:rPr sz="1600" b="1" spc="-10" dirty="0">
                <a:solidFill>
                  <a:srgbClr val="FFFFFF"/>
                </a:solidFill>
                <a:latin typeface="Arial"/>
                <a:cs typeface="Arial"/>
              </a:rPr>
              <a:t>FORMACIÓN</a:t>
            </a:r>
            <a:r>
              <a:rPr sz="1600" b="1" spc="-45" dirty="0">
                <a:solidFill>
                  <a:srgbClr val="FFFFFF"/>
                </a:solidFill>
                <a:latin typeface="Arial"/>
                <a:cs typeface="Arial"/>
              </a:rPr>
              <a:t> </a:t>
            </a:r>
            <a:r>
              <a:rPr sz="1600" b="1" spc="-20" dirty="0">
                <a:solidFill>
                  <a:srgbClr val="FFFFFF"/>
                </a:solidFill>
                <a:latin typeface="Arial"/>
                <a:cs typeface="Arial"/>
              </a:rPr>
              <a:t>ARTÍSTICA</a:t>
            </a:r>
            <a:r>
              <a:rPr sz="1600" b="1" spc="-120" dirty="0">
                <a:solidFill>
                  <a:srgbClr val="FFFFFF"/>
                </a:solidFill>
                <a:latin typeface="Arial"/>
                <a:cs typeface="Arial"/>
              </a:rPr>
              <a:t> </a:t>
            </a:r>
            <a:r>
              <a:rPr sz="1600" b="1" spc="-50" dirty="0">
                <a:solidFill>
                  <a:srgbClr val="FFFFFF"/>
                </a:solidFill>
                <a:latin typeface="Arial"/>
                <a:cs typeface="Arial"/>
              </a:rPr>
              <a:t>Y </a:t>
            </a:r>
            <a:r>
              <a:rPr sz="1600" b="1" spc="-10" dirty="0">
                <a:solidFill>
                  <a:srgbClr val="FFFFFF"/>
                </a:solidFill>
                <a:latin typeface="Arial"/>
                <a:cs typeface="Arial"/>
              </a:rPr>
              <a:t>CULTURAL</a:t>
            </a:r>
            <a:endParaRPr sz="1600">
              <a:latin typeface="Arial"/>
              <a:cs typeface="Arial"/>
            </a:endParaRPr>
          </a:p>
        </p:txBody>
      </p:sp>
      <p:sp>
        <p:nvSpPr>
          <p:cNvPr id="20" name="object 20"/>
          <p:cNvSpPr txBox="1"/>
          <p:nvPr/>
        </p:nvSpPr>
        <p:spPr>
          <a:xfrm>
            <a:off x="14992858" y="4091328"/>
            <a:ext cx="1295400" cy="226695"/>
          </a:xfrm>
          <a:prstGeom prst="rect">
            <a:avLst/>
          </a:prstGeom>
        </p:spPr>
        <p:txBody>
          <a:bodyPr vert="horz" wrap="square" lIns="0" tIns="0" rIns="0" bIns="0" rtlCol="0">
            <a:spAutoFit/>
          </a:bodyPr>
          <a:lstStyle/>
          <a:p>
            <a:pPr>
              <a:lnSpc>
                <a:spcPts val="1764"/>
              </a:lnSpc>
            </a:pPr>
            <a:r>
              <a:rPr sz="1600" b="1" spc="-40" dirty="0">
                <a:solidFill>
                  <a:srgbClr val="FFFFFF"/>
                </a:solidFill>
                <a:latin typeface="Arial"/>
                <a:cs typeface="Arial"/>
              </a:rPr>
              <a:t>PORTAFOLIO</a:t>
            </a:r>
            <a:endParaRPr sz="1600">
              <a:latin typeface="Arial"/>
              <a:cs typeface="Arial"/>
            </a:endParaRPr>
          </a:p>
        </p:txBody>
      </p:sp>
      <p:sp>
        <p:nvSpPr>
          <p:cNvPr id="21" name="object 21"/>
          <p:cNvSpPr txBox="1"/>
          <p:nvPr/>
        </p:nvSpPr>
        <p:spPr>
          <a:xfrm>
            <a:off x="16470825" y="4059428"/>
            <a:ext cx="160655" cy="269240"/>
          </a:xfrm>
          <a:prstGeom prst="rect">
            <a:avLst/>
          </a:prstGeom>
        </p:spPr>
        <p:txBody>
          <a:bodyPr vert="horz" wrap="square" lIns="0" tIns="12065" rIns="0" bIns="0" rtlCol="0">
            <a:spAutoFit/>
          </a:bodyPr>
          <a:lstStyle/>
          <a:p>
            <a:pPr marL="12700">
              <a:lnSpc>
                <a:spcPct val="100000"/>
              </a:lnSpc>
              <a:spcBef>
                <a:spcPts val="95"/>
              </a:spcBef>
            </a:pPr>
            <a:r>
              <a:rPr sz="1600" b="1" spc="-50" dirty="0">
                <a:solidFill>
                  <a:srgbClr val="FFFFFF"/>
                </a:solidFill>
                <a:latin typeface="Arial"/>
                <a:cs typeface="Arial"/>
              </a:rPr>
              <a:t>E</a:t>
            </a:r>
            <a:endParaRPr sz="1600">
              <a:latin typeface="Arial"/>
              <a:cs typeface="Arial"/>
            </a:endParaRPr>
          </a:p>
        </p:txBody>
      </p:sp>
      <p:sp>
        <p:nvSpPr>
          <p:cNvPr id="22" name="object 22"/>
          <p:cNvSpPr txBox="1"/>
          <p:nvPr/>
        </p:nvSpPr>
        <p:spPr>
          <a:xfrm>
            <a:off x="1470152" y="7998079"/>
            <a:ext cx="2573020" cy="513080"/>
          </a:xfrm>
          <a:prstGeom prst="rect">
            <a:avLst/>
          </a:prstGeom>
        </p:spPr>
        <p:txBody>
          <a:bodyPr vert="horz" wrap="square" lIns="0" tIns="12065" rIns="0" bIns="0" rtlCol="0">
            <a:spAutoFit/>
          </a:bodyPr>
          <a:lstStyle/>
          <a:p>
            <a:pPr marL="12700" marR="5080" indent="233045">
              <a:lnSpc>
                <a:spcPct val="100000"/>
              </a:lnSpc>
              <a:spcBef>
                <a:spcPts val="95"/>
              </a:spcBef>
            </a:pPr>
            <a:r>
              <a:rPr sz="1600" b="1" spc="-10" dirty="0">
                <a:solidFill>
                  <a:srgbClr val="FFFFFF"/>
                </a:solidFill>
                <a:latin typeface="Arial"/>
                <a:cs typeface="Arial"/>
              </a:rPr>
              <a:t>COFINANCIACIÓN</a:t>
            </a:r>
            <a:r>
              <a:rPr sz="1600" b="1" spc="-20" dirty="0">
                <a:solidFill>
                  <a:srgbClr val="FFFFFF"/>
                </a:solidFill>
                <a:latin typeface="Arial"/>
                <a:cs typeface="Arial"/>
              </a:rPr>
              <a:t> </a:t>
            </a:r>
            <a:r>
              <a:rPr sz="1600" b="1" spc="-25" dirty="0">
                <a:solidFill>
                  <a:srgbClr val="FFFFFF"/>
                </a:solidFill>
                <a:latin typeface="Arial"/>
                <a:cs typeface="Arial"/>
              </a:rPr>
              <a:t>DE </a:t>
            </a:r>
            <a:r>
              <a:rPr sz="1600" b="1" spc="-10" dirty="0">
                <a:solidFill>
                  <a:srgbClr val="FFFFFF"/>
                </a:solidFill>
                <a:latin typeface="Arial"/>
                <a:cs typeface="Arial"/>
              </a:rPr>
              <a:t>MONITORES</a:t>
            </a:r>
            <a:r>
              <a:rPr sz="1600" b="1" spc="-55" dirty="0">
                <a:solidFill>
                  <a:srgbClr val="FFFFFF"/>
                </a:solidFill>
                <a:latin typeface="Arial"/>
                <a:cs typeface="Arial"/>
              </a:rPr>
              <a:t> </a:t>
            </a:r>
            <a:r>
              <a:rPr sz="1600" b="1" dirty="0">
                <a:solidFill>
                  <a:srgbClr val="FFFFFF"/>
                </a:solidFill>
                <a:latin typeface="Arial"/>
                <a:cs typeface="Arial"/>
              </a:rPr>
              <a:t>DE</a:t>
            </a:r>
            <a:r>
              <a:rPr sz="1600" b="1" spc="-85" dirty="0">
                <a:solidFill>
                  <a:srgbClr val="FFFFFF"/>
                </a:solidFill>
                <a:latin typeface="Arial"/>
                <a:cs typeface="Arial"/>
              </a:rPr>
              <a:t> </a:t>
            </a:r>
            <a:r>
              <a:rPr sz="1600" b="1" spc="-45" dirty="0">
                <a:solidFill>
                  <a:srgbClr val="FFFFFF"/>
                </a:solidFill>
                <a:latin typeface="Arial"/>
                <a:cs typeface="Arial"/>
              </a:rPr>
              <a:t>CULTURA</a:t>
            </a:r>
            <a:endParaRPr sz="1600" dirty="0">
              <a:latin typeface="Arial"/>
              <a:cs typeface="Arial"/>
            </a:endParaRPr>
          </a:p>
        </p:txBody>
      </p:sp>
      <p:sp>
        <p:nvSpPr>
          <p:cNvPr id="23" name="object 23"/>
          <p:cNvSpPr txBox="1"/>
          <p:nvPr/>
        </p:nvSpPr>
        <p:spPr>
          <a:xfrm>
            <a:off x="15914369" y="7259573"/>
            <a:ext cx="1596390" cy="1365250"/>
          </a:xfrm>
          <a:prstGeom prst="rect">
            <a:avLst/>
          </a:prstGeom>
        </p:spPr>
        <p:txBody>
          <a:bodyPr vert="horz" wrap="square" lIns="0" tIns="12700" rIns="0" bIns="0" rtlCol="0">
            <a:spAutoFit/>
          </a:bodyPr>
          <a:lstStyle/>
          <a:p>
            <a:pPr marR="64769" algn="ctr">
              <a:lnSpc>
                <a:spcPts val="8155"/>
              </a:lnSpc>
              <a:spcBef>
                <a:spcPts val="100"/>
              </a:spcBef>
            </a:pPr>
            <a:r>
              <a:rPr sz="6900" b="1" spc="-50" dirty="0">
                <a:solidFill>
                  <a:srgbClr val="FCFAFA"/>
                </a:solidFill>
                <a:latin typeface="Arial"/>
                <a:cs typeface="Arial"/>
              </a:rPr>
              <a:t>9</a:t>
            </a:r>
            <a:endParaRPr sz="6900" dirty="0">
              <a:latin typeface="Arial"/>
              <a:cs typeface="Arial"/>
            </a:endParaRPr>
          </a:p>
          <a:p>
            <a:pPr algn="ctr">
              <a:lnSpc>
                <a:spcPts val="2395"/>
              </a:lnSpc>
            </a:pPr>
            <a:r>
              <a:rPr sz="2100" b="1" spc="-10" dirty="0">
                <a:solidFill>
                  <a:srgbClr val="FCFAFA"/>
                </a:solidFill>
                <a:latin typeface="Arial"/>
                <a:cs typeface="Arial"/>
              </a:rPr>
              <a:t>Indicadores</a:t>
            </a:r>
            <a:endParaRPr sz="2100" dirty="0">
              <a:latin typeface="Arial"/>
              <a:cs typeface="Arial"/>
            </a:endParaRPr>
          </a:p>
        </p:txBody>
      </p:sp>
      <p:graphicFrame>
        <p:nvGraphicFramePr>
          <p:cNvPr id="24" name="object 24"/>
          <p:cNvGraphicFramePr>
            <a:graphicFrameLocks noGrp="1"/>
          </p:cNvGraphicFramePr>
          <p:nvPr>
            <p:extLst>
              <p:ext uri="{D42A27DB-BD31-4B8C-83A1-F6EECF244321}">
                <p14:modId xmlns:p14="http://schemas.microsoft.com/office/powerpoint/2010/main" val="425572579"/>
              </p:ext>
            </p:extLst>
          </p:nvPr>
        </p:nvGraphicFramePr>
        <p:xfrm>
          <a:off x="1465897" y="2525841"/>
          <a:ext cx="15165583" cy="5357685"/>
        </p:xfrm>
        <a:graphic>
          <a:graphicData uri="http://schemas.openxmlformats.org/drawingml/2006/table">
            <a:tbl>
              <a:tblPr firstRow="1" bandRow="1">
                <a:tableStyleId>{2D5ABB26-0587-4C30-8999-92F81FD0307C}</a:tableStyleId>
              </a:tblPr>
              <a:tblGrid>
                <a:gridCol w="2352744">
                  <a:extLst>
                    <a:ext uri="{9D8B030D-6E8A-4147-A177-3AD203B41FA5}">
                      <a16:colId xmlns:a16="http://schemas.microsoft.com/office/drawing/2014/main" val="20001"/>
                    </a:ext>
                  </a:extLst>
                </a:gridCol>
                <a:gridCol w="1454369">
                  <a:extLst>
                    <a:ext uri="{9D8B030D-6E8A-4147-A177-3AD203B41FA5}">
                      <a16:colId xmlns:a16="http://schemas.microsoft.com/office/drawing/2014/main" val="20002"/>
                    </a:ext>
                  </a:extLst>
                </a:gridCol>
                <a:gridCol w="1635407">
                  <a:extLst>
                    <a:ext uri="{9D8B030D-6E8A-4147-A177-3AD203B41FA5}">
                      <a16:colId xmlns:a16="http://schemas.microsoft.com/office/drawing/2014/main" val="20003"/>
                    </a:ext>
                  </a:extLst>
                </a:gridCol>
                <a:gridCol w="1819477">
                  <a:extLst>
                    <a:ext uri="{9D8B030D-6E8A-4147-A177-3AD203B41FA5}">
                      <a16:colId xmlns:a16="http://schemas.microsoft.com/office/drawing/2014/main" val="20004"/>
                    </a:ext>
                  </a:extLst>
                </a:gridCol>
                <a:gridCol w="2218670">
                  <a:extLst>
                    <a:ext uri="{9D8B030D-6E8A-4147-A177-3AD203B41FA5}">
                      <a16:colId xmlns:a16="http://schemas.microsoft.com/office/drawing/2014/main" val="20005"/>
                    </a:ext>
                  </a:extLst>
                </a:gridCol>
                <a:gridCol w="3020845">
                  <a:extLst>
                    <a:ext uri="{9D8B030D-6E8A-4147-A177-3AD203B41FA5}">
                      <a16:colId xmlns:a16="http://schemas.microsoft.com/office/drawing/2014/main" val="20006"/>
                    </a:ext>
                  </a:extLst>
                </a:gridCol>
                <a:gridCol w="2664071">
                  <a:extLst>
                    <a:ext uri="{9D8B030D-6E8A-4147-A177-3AD203B41FA5}">
                      <a16:colId xmlns:a16="http://schemas.microsoft.com/office/drawing/2014/main" val="20007"/>
                    </a:ext>
                  </a:extLst>
                </a:gridCol>
              </a:tblGrid>
              <a:tr h="571690">
                <a:tc>
                  <a:txBody>
                    <a:bodyPr/>
                    <a:lstStyle/>
                    <a:p>
                      <a:pPr marL="115570" marR="140335" algn="ctr">
                        <a:lnSpc>
                          <a:spcPts val="1889"/>
                        </a:lnSpc>
                        <a:spcBef>
                          <a:spcPts val="355"/>
                        </a:spcBef>
                      </a:pPr>
                      <a:endParaRPr sz="1600" spc="-10" dirty="0">
                        <a:solidFill>
                          <a:srgbClr val="FFFFFF"/>
                        </a:solidFill>
                        <a:latin typeface="Trebuchet MS"/>
                        <a:ea typeface="+mn-ea"/>
                      </a:endParaRPr>
                    </a:p>
                  </a:txBody>
                  <a:tcPr marL="0" marR="0" marT="0" marB="0">
                    <a:lnB w="12700" cap="flat" cmpd="sng" algn="ctr">
                      <a:solidFill>
                        <a:schemeClr val="tx1"/>
                      </a:solidFill>
                      <a:prstDash val="solid"/>
                      <a:round/>
                      <a:headEnd type="none" w="med" len="med"/>
                      <a:tailEnd type="none" w="med" len="med"/>
                    </a:lnB>
                    <a:solidFill>
                      <a:srgbClr val="0F5D27"/>
                    </a:solidFill>
                  </a:tcPr>
                </a:tc>
                <a:tc gridSpan="4">
                  <a:txBody>
                    <a:bodyPr/>
                    <a:lstStyle/>
                    <a:p>
                      <a:pPr marL="115570" marR="140335" algn="ctr">
                        <a:lnSpc>
                          <a:spcPts val="1889"/>
                        </a:lnSpc>
                        <a:spcBef>
                          <a:spcPts val="355"/>
                        </a:spcBef>
                      </a:pPr>
                      <a:r>
                        <a:rPr sz="1600" spc="-10" dirty="0">
                          <a:solidFill>
                            <a:srgbClr val="FFFFFF"/>
                          </a:solidFill>
                          <a:latin typeface="Trebuchet MS"/>
                          <a:ea typeface="+mn-ea"/>
                          <a:cs typeface="Trebuchet MS"/>
                        </a:rPr>
                        <a:t>EJECUCIÓN</a:t>
                      </a:r>
                    </a:p>
                  </a:txBody>
                  <a:tcPr marL="0" marR="0" marT="45085" marB="0">
                    <a:lnR w="9525">
                      <a:solidFill>
                        <a:srgbClr val="000000"/>
                      </a:solidFill>
                      <a:prstDash val="solid"/>
                    </a:lnR>
                    <a:lnT w="9525">
                      <a:solidFill>
                        <a:srgbClr val="000000"/>
                      </a:solidFill>
                      <a:prstDash val="solid"/>
                    </a:lnT>
                    <a:lnB w="9525">
                      <a:solidFill>
                        <a:srgbClr val="000000"/>
                      </a:solidFill>
                      <a:prstDash val="solid"/>
                    </a:lnB>
                    <a:solidFill>
                      <a:srgbClr val="0F5D27"/>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marL="120014" marR="67310" algn="ctr">
                        <a:lnSpc>
                          <a:spcPts val="1889"/>
                        </a:lnSpc>
                        <a:spcBef>
                          <a:spcPts val="355"/>
                        </a:spcBef>
                      </a:pPr>
                      <a:r>
                        <a:rPr sz="1600" spc="40" dirty="0">
                          <a:solidFill>
                            <a:srgbClr val="FFFFFF"/>
                          </a:solidFill>
                          <a:latin typeface="Trebuchet MS"/>
                          <a:cs typeface="Trebuchet MS"/>
                        </a:rPr>
                        <a:t>DEMOGRAFÍA</a:t>
                      </a:r>
                      <a:endParaRPr sz="1600">
                        <a:latin typeface="Trebuchet MS"/>
                        <a:cs typeface="Trebuchet MS"/>
                      </a:endParaRPr>
                    </a:p>
                  </a:txBody>
                  <a:tcPr marL="0" marR="0" marT="4508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hMerge="1">
                  <a:txBody>
                    <a:bodyPr/>
                    <a:lstStyle/>
                    <a:p>
                      <a:endParaRPr/>
                    </a:p>
                  </a:txBody>
                  <a:tcPr marL="0" marR="0" marT="0" marB="0"/>
                </a:tc>
                <a:extLst>
                  <a:ext uri="{0D108BD9-81ED-4DB2-BD59-A6C34878D82A}">
                    <a16:rowId xmlns:a16="http://schemas.microsoft.com/office/drawing/2014/main" val="10000"/>
                  </a:ext>
                </a:extLst>
              </a:tr>
              <a:tr h="884555">
                <a:tc>
                  <a:txBody>
                    <a:bodyPr/>
                    <a:lstStyle/>
                    <a:p>
                      <a:pPr marL="516890" marR="406400" indent="-7620">
                        <a:lnSpc>
                          <a:spcPct val="100000"/>
                        </a:lnSpc>
                        <a:spcBef>
                          <a:spcPts val="280"/>
                        </a:spcBef>
                      </a:pPr>
                      <a:r>
                        <a:rPr sz="1600" spc="-10" dirty="0">
                          <a:solidFill>
                            <a:srgbClr val="FFFFFF"/>
                          </a:solidFill>
                          <a:latin typeface="Trebuchet MS"/>
                          <a:cs typeface="Trebuchet MS"/>
                        </a:rPr>
                        <a:t>INDICADOR PRODUCTO</a:t>
                      </a:r>
                      <a:endParaRPr sz="1600" dirty="0">
                        <a:latin typeface="Trebuchet MS"/>
                        <a:cs typeface="Trebuchet MS"/>
                      </a:endParaRPr>
                    </a:p>
                  </a:txBody>
                  <a:tcPr marL="0" marR="0" marT="35560" marB="0">
                    <a:lnL w="9525">
                      <a:solidFill>
                        <a:srgbClr val="000000"/>
                      </a:solidFill>
                      <a:prstDash val="solid"/>
                    </a:lnL>
                    <a:lnR w="9525">
                      <a:solidFill>
                        <a:srgbClr val="000000"/>
                      </a:solidFill>
                      <a:prstDash val="soli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632C"/>
                    </a:solidFill>
                  </a:tcPr>
                </a:tc>
                <a:tc>
                  <a:txBody>
                    <a:bodyPr/>
                    <a:lstStyle/>
                    <a:p>
                      <a:pPr marL="184785" marR="45085" indent="16510">
                        <a:lnSpc>
                          <a:spcPct val="100000"/>
                        </a:lnSpc>
                        <a:spcBef>
                          <a:spcPts val="280"/>
                        </a:spcBef>
                      </a:pPr>
                      <a:r>
                        <a:rPr sz="1600" spc="90" dirty="0">
                          <a:solidFill>
                            <a:srgbClr val="FFFFFF"/>
                          </a:solidFill>
                          <a:latin typeface="Trebuchet MS"/>
                          <a:cs typeface="Trebuchet MS"/>
                        </a:rPr>
                        <a:t>META</a:t>
                      </a:r>
                      <a:r>
                        <a:rPr sz="1600" spc="170" dirty="0">
                          <a:solidFill>
                            <a:srgbClr val="FFFFFF"/>
                          </a:solidFill>
                          <a:latin typeface="Trebuchet MS"/>
                          <a:cs typeface="Trebuchet MS"/>
                        </a:rPr>
                        <a:t> </a:t>
                      </a:r>
                      <a:r>
                        <a:rPr sz="1600" spc="114" dirty="0">
                          <a:solidFill>
                            <a:srgbClr val="FFFFFF"/>
                          </a:solidFill>
                          <a:latin typeface="Trebuchet MS"/>
                          <a:cs typeface="Trebuchet MS"/>
                        </a:rPr>
                        <a:t>P</a:t>
                      </a:r>
                      <a:r>
                        <a:rPr sz="1600" spc="-254" dirty="0">
                          <a:solidFill>
                            <a:srgbClr val="FFFFFF"/>
                          </a:solidFill>
                          <a:latin typeface="Trebuchet MS"/>
                          <a:cs typeface="Trebuchet MS"/>
                        </a:rPr>
                        <a:t> </a:t>
                      </a:r>
                      <a:r>
                        <a:rPr sz="1600" spc="-50" dirty="0">
                          <a:solidFill>
                            <a:srgbClr val="FFFFFF"/>
                          </a:solidFill>
                          <a:latin typeface="Trebuchet MS"/>
                          <a:cs typeface="Trebuchet MS"/>
                        </a:rPr>
                        <a:t>D </a:t>
                      </a:r>
                      <a:r>
                        <a:rPr sz="1600" spc="-10" dirty="0">
                          <a:solidFill>
                            <a:srgbClr val="FFFFFF"/>
                          </a:solidFill>
                          <a:latin typeface="Trebuchet MS"/>
                          <a:cs typeface="Trebuchet MS"/>
                        </a:rPr>
                        <a:t>2024_2027</a:t>
                      </a:r>
                      <a:endParaRPr sz="1600" dirty="0">
                        <a:latin typeface="Trebuchet MS"/>
                        <a:cs typeface="Trebuchet MS"/>
                      </a:endParaRPr>
                    </a:p>
                  </a:txBody>
                  <a:tcPr marL="0" marR="0" marT="355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marL="403225">
                        <a:lnSpc>
                          <a:spcPct val="100000"/>
                        </a:lnSpc>
                        <a:spcBef>
                          <a:spcPts val="235"/>
                        </a:spcBef>
                      </a:pPr>
                      <a:r>
                        <a:rPr sz="1600" spc="70" dirty="0">
                          <a:solidFill>
                            <a:srgbClr val="FFFFFF"/>
                          </a:solidFill>
                          <a:latin typeface="Trebuchet MS"/>
                          <a:cs typeface="Trebuchet MS"/>
                        </a:rPr>
                        <a:t>META</a:t>
                      </a:r>
                      <a:endParaRPr sz="1600">
                        <a:latin typeface="Trebuchet MS"/>
                        <a:cs typeface="Trebuchet MS"/>
                      </a:endParaRPr>
                    </a:p>
                    <a:p>
                      <a:pPr marL="473075">
                        <a:lnSpc>
                          <a:spcPct val="100000"/>
                        </a:lnSpc>
                        <a:spcBef>
                          <a:spcPts val="445"/>
                        </a:spcBef>
                      </a:pPr>
                      <a:r>
                        <a:rPr sz="1600" spc="35" dirty="0">
                          <a:solidFill>
                            <a:srgbClr val="FFFFFF"/>
                          </a:solidFill>
                          <a:latin typeface="Trebuchet MS"/>
                          <a:cs typeface="Trebuchet MS"/>
                        </a:rPr>
                        <a:t>2024</a:t>
                      </a:r>
                      <a:endParaRPr sz="1600">
                        <a:latin typeface="Trebuchet MS"/>
                        <a:cs typeface="Trebuchet MS"/>
                      </a:endParaRPr>
                    </a:p>
                  </a:txBody>
                  <a:tcPr marL="0" marR="0" marT="298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marR="54610" algn="ctr">
                        <a:lnSpc>
                          <a:spcPct val="100000"/>
                        </a:lnSpc>
                        <a:spcBef>
                          <a:spcPts val="235"/>
                        </a:spcBef>
                      </a:pPr>
                      <a:r>
                        <a:rPr sz="1600" spc="-10" dirty="0">
                          <a:solidFill>
                            <a:srgbClr val="FFFFFF"/>
                          </a:solidFill>
                          <a:latin typeface="Trebuchet MS"/>
                          <a:cs typeface="Trebuchet MS"/>
                        </a:rPr>
                        <a:t>EJECUCIÓN</a:t>
                      </a:r>
                      <a:endParaRPr sz="1600">
                        <a:latin typeface="Trebuchet MS"/>
                        <a:cs typeface="Trebuchet MS"/>
                      </a:endParaRPr>
                    </a:p>
                    <a:p>
                      <a:pPr marR="55880" algn="ctr">
                        <a:lnSpc>
                          <a:spcPct val="100000"/>
                        </a:lnSpc>
                        <a:spcBef>
                          <a:spcPts val="445"/>
                        </a:spcBef>
                      </a:pPr>
                      <a:r>
                        <a:rPr sz="1600" spc="35" dirty="0">
                          <a:solidFill>
                            <a:srgbClr val="FFFFFF"/>
                          </a:solidFill>
                          <a:latin typeface="Trebuchet MS"/>
                          <a:cs typeface="Trebuchet MS"/>
                        </a:rPr>
                        <a:t>2024</a:t>
                      </a:r>
                      <a:endParaRPr sz="1600">
                        <a:latin typeface="Trebuchet MS"/>
                        <a:cs typeface="Trebuchet MS"/>
                      </a:endParaRPr>
                    </a:p>
                  </a:txBody>
                  <a:tcPr marL="0" marR="0" marT="298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marL="122555" marR="140335" algn="ctr">
                        <a:lnSpc>
                          <a:spcPct val="100000"/>
                        </a:lnSpc>
                        <a:spcBef>
                          <a:spcPts val="355"/>
                        </a:spcBef>
                      </a:pPr>
                      <a:r>
                        <a:rPr sz="1600" spc="150" dirty="0">
                          <a:solidFill>
                            <a:srgbClr val="FFFFFF"/>
                          </a:solidFill>
                          <a:latin typeface="Trebuchet MS"/>
                          <a:cs typeface="Trebuchet MS"/>
                        </a:rPr>
                        <a:t>%</a:t>
                      </a:r>
                      <a:endParaRPr sz="1600" dirty="0">
                        <a:latin typeface="Trebuchet MS"/>
                        <a:cs typeface="Trebuchet MS"/>
                      </a:endParaRPr>
                    </a:p>
                    <a:p>
                      <a:pPr marL="121285" marR="140335" algn="ctr">
                        <a:lnSpc>
                          <a:spcPct val="100000"/>
                        </a:lnSpc>
                      </a:pPr>
                      <a:r>
                        <a:rPr sz="1600" spc="-10" dirty="0">
                          <a:solidFill>
                            <a:srgbClr val="FFFFFF"/>
                          </a:solidFill>
                          <a:latin typeface="Trebuchet MS"/>
                          <a:cs typeface="Trebuchet MS"/>
                        </a:rPr>
                        <a:t>CUMPLIMIENTO</a:t>
                      </a:r>
                      <a:endParaRPr sz="1600" dirty="0">
                        <a:latin typeface="Trebuchet MS"/>
                        <a:cs typeface="Trebuchet MS"/>
                      </a:endParaRPr>
                    </a:p>
                  </a:txBody>
                  <a:tcPr marL="0" marR="0" marT="4508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marL="822325">
                        <a:lnSpc>
                          <a:spcPct val="100000"/>
                        </a:lnSpc>
                        <a:spcBef>
                          <a:spcPts val="355"/>
                        </a:spcBef>
                      </a:pPr>
                      <a:r>
                        <a:rPr sz="1600" spc="-10" dirty="0">
                          <a:solidFill>
                            <a:srgbClr val="FFFFFF"/>
                          </a:solidFill>
                          <a:latin typeface="Trebuchet MS"/>
                          <a:cs typeface="Trebuchet MS"/>
                        </a:rPr>
                        <a:t>MUNICIPIO</a:t>
                      </a:r>
                      <a:endParaRPr sz="1600" dirty="0">
                        <a:latin typeface="Trebuchet MS"/>
                        <a:cs typeface="Trebuchet MS"/>
                      </a:endParaRPr>
                    </a:p>
                  </a:txBody>
                  <a:tcPr marL="0" marR="0" marT="4508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marL="974090" marR="67310">
                        <a:lnSpc>
                          <a:spcPct val="100000"/>
                        </a:lnSpc>
                        <a:spcBef>
                          <a:spcPts val="355"/>
                        </a:spcBef>
                      </a:pPr>
                      <a:r>
                        <a:rPr sz="1600" spc="-10" dirty="0">
                          <a:solidFill>
                            <a:srgbClr val="FFFFFF"/>
                          </a:solidFill>
                          <a:latin typeface="Trebuchet MS"/>
                          <a:cs typeface="Trebuchet MS"/>
                        </a:rPr>
                        <a:t>SUBREGIÓN</a:t>
                      </a:r>
                      <a:endParaRPr sz="1600" dirty="0">
                        <a:latin typeface="Trebuchet MS"/>
                        <a:cs typeface="Trebuchet MS"/>
                      </a:endParaRPr>
                    </a:p>
                    <a:p>
                      <a:pPr marR="67310">
                        <a:lnSpc>
                          <a:spcPct val="100000"/>
                        </a:lnSpc>
                        <a:spcBef>
                          <a:spcPts val="1505"/>
                        </a:spcBef>
                      </a:pPr>
                      <a:endParaRPr sz="1600" dirty="0">
                        <a:latin typeface="Times New Roman"/>
                        <a:cs typeface="Times New Roman"/>
                      </a:endParaRPr>
                    </a:p>
                    <a:p>
                      <a:pPr algn="r">
                        <a:lnSpc>
                          <a:spcPts val="1245"/>
                        </a:lnSpc>
                      </a:pPr>
                      <a:endParaRPr sz="1600" dirty="0">
                        <a:latin typeface="Arial"/>
                        <a:cs typeface="Arial"/>
                      </a:endParaRPr>
                    </a:p>
                  </a:txBody>
                  <a:tcPr marL="0" marR="0" marT="4508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extLst>
                  <a:ext uri="{0D108BD9-81ED-4DB2-BD59-A6C34878D82A}">
                    <a16:rowId xmlns:a16="http://schemas.microsoft.com/office/drawing/2014/main" val="10001"/>
                  </a:ext>
                </a:extLst>
              </a:tr>
              <a:tr h="1950720">
                <a:tc>
                  <a:txBody>
                    <a:bodyPr/>
                    <a:lstStyle/>
                    <a:p>
                      <a:pPr marL="238125" marR="497205" algn="ctr">
                        <a:lnSpc>
                          <a:spcPct val="112900"/>
                        </a:lnSpc>
                        <a:spcBef>
                          <a:spcPts val="350"/>
                        </a:spcBef>
                      </a:pPr>
                      <a:r>
                        <a:rPr lang="es-ES" sz="1600" dirty="0">
                          <a:latin typeface="Trebuchet MS"/>
                          <a:cs typeface="Trebuchet MS"/>
                        </a:rPr>
                        <a:t>*Instancias </a:t>
                      </a:r>
                      <a:r>
                        <a:rPr sz="1600" dirty="0" err="1">
                          <a:latin typeface="Trebuchet MS"/>
                          <a:cs typeface="Trebuchet MS"/>
                        </a:rPr>
                        <a:t>formales</a:t>
                      </a:r>
                      <a:r>
                        <a:rPr sz="1600" spc="-80" dirty="0">
                          <a:latin typeface="Trebuchet MS"/>
                          <a:cs typeface="Trebuchet MS"/>
                        </a:rPr>
                        <a:t> </a:t>
                      </a:r>
                      <a:r>
                        <a:rPr sz="1600" dirty="0">
                          <a:latin typeface="Trebuchet MS"/>
                          <a:cs typeface="Trebuchet MS"/>
                        </a:rPr>
                        <a:t>y</a:t>
                      </a:r>
                      <a:r>
                        <a:rPr sz="1600" spc="-85" dirty="0">
                          <a:latin typeface="Trebuchet MS"/>
                          <a:cs typeface="Trebuchet MS"/>
                        </a:rPr>
                        <a:t> </a:t>
                      </a:r>
                      <a:r>
                        <a:rPr sz="1600" spc="-25" dirty="0">
                          <a:latin typeface="Trebuchet MS"/>
                          <a:cs typeface="Trebuchet MS"/>
                        </a:rPr>
                        <a:t>no </a:t>
                      </a:r>
                      <a:r>
                        <a:rPr sz="1600" dirty="0">
                          <a:latin typeface="Trebuchet MS"/>
                          <a:cs typeface="Trebuchet MS"/>
                        </a:rPr>
                        <a:t>formales</a:t>
                      </a:r>
                      <a:r>
                        <a:rPr sz="1600" spc="-45" dirty="0">
                          <a:latin typeface="Trebuchet MS"/>
                          <a:cs typeface="Trebuchet MS"/>
                        </a:rPr>
                        <a:t> </a:t>
                      </a:r>
                      <a:r>
                        <a:rPr sz="1600" spc="-25" dirty="0">
                          <a:latin typeface="Trebuchet MS"/>
                          <a:cs typeface="Trebuchet MS"/>
                        </a:rPr>
                        <a:t>de </a:t>
                      </a:r>
                      <a:r>
                        <a:rPr sz="1600" spc="-10" dirty="0">
                          <a:latin typeface="Trebuchet MS"/>
                          <a:cs typeface="Trebuchet MS"/>
                        </a:rPr>
                        <a:t>participación fortalecidas</a:t>
                      </a:r>
                      <a:endParaRPr sz="1600" dirty="0">
                        <a:latin typeface="Trebuchet MS"/>
                        <a:cs typeface="Trebuchet MS"/>
                      </a:endParaRPr>
                    </a:p>
                  </a:txBody>
                  <a:tcPr marL="0" marR="0" marT="52705" marB="0">
                    <a:lnL w="9525">
                      <a:solidFill>
                        <a:srgbClr val="000000"/>
                      </a:solidFill>
                      <a:prstDash val="solid"/>
                    </a:lnL>
                    <a:lnR w="9525">
                      <a:solidFill>
                        <a:srgbClr val="000000"/>
                      </a:solidFill>
                      <a:prstDash val="soli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ct val="100000"/>
                        </a:lnSpc>
                        <a:spcBef>
                          <a:spcPts val="415"/>
                        </a:spcBef>
                      </a:pPr>
                      <a:endParaRPr sz="1600" dirty="0">
                        <a:latin typeface="Times New Roman"/>
                        <a:cs typeface="Times New Roman"/>
                      </a:endParaRPr>
                    </a:p>
                    <a:p>
                      <a:pPr algn="ctr">
                        <a:lnSpc>
                          <a:spcPct val="100000"/>
                        </a:lnSpc>
                      </a:pPr>
                      <a:endParaRPr sz="1600" dirty="0">
                        <a:latin typeface="Arial"/>
                        <a:cs typeface="Arial"/>
                      </a:endParaRPr>
                    </a:p>
                    <a:p>
                      <a:pPr marL="113664" algn="ctr">
                        <a:lnSpc>
                          <a:spcPct val="100000"/>
                        </a:lnSpc>
                        <a:spcBef>
                          <a:spcPts val="815"/>
                        </a:spcBef>
                      </a:pPr>
                      <a:r>
                        <a:rPr sz="1600" spc="30" dirty="0">
                          <a:latin typeface="Trebuchet MS"/>
                          <a:cs typeface="Trebuchet MS"/>
                        </a:rPr>
                        <a:t>14</a:t>
                      </a:r>
                      <a:endParaRPr sz="1600" dirty="0">
                        <a:latin typeface="Trebuchet MS"/>
                        <a:cs typeface="Trebuchet MS"/>
                      </a:endParaRPr>
                    </a:p>
                  </a:txBody>
                  <a:tcPr marL="0" marR="0" marT="52705" marB="0">
                    <a:lnL w="9525">
                      <a:solidFill>
                        <a:srgbClr val="000000"/>
                      </a:solidFill>
                      <a:prstDash val="solid"/>
                    </a:lnL>
                    <a:lnR w="9525">
                      <a:solidFill>
                        <a:srgbClr val="000000"/>
                      </a:solidFill>
                      <a:prstDash val="solid"/>
                    </a:lnR>
                    <a:lnT w="9525">
                      <a:solidFill>
                        <a:srgbClr val="000000"/>
                      </a:solidFill>
                      <a:prstDash val="solid"/>
                    </a:lnT>
                    <a:lnB w="9525" cap="flat" cmpd="sng" algn="ctr">
                      <a:solidFill>
                        <a:srgbClr val="000000"/>
                      </a:solidFill>
                      <a:prstDash val="solid"/>
                      <a:round/>
                      <a:headEnd type="none" w="med" len="med"/>
                      <a:tailEnd type="none" w="med" len="med"/>
                    </a:lnB>
                  </a:tcPr>
                </a:tc>
                <a:tc>
                  <a:txBody>
                    <a:bodyPr/>
                    <a:lstStyle/>
                    <a:p>
                      <a:pPr algn="ctr">
                        <a:lnSpc>
                          <a:spcPct val="100000"/>
                        </a:lnSpc>
                        <a:spcBef>
                          <a:spcPts val="650"/>
                        </a:spcBef>
                      </a:pPr>
                      <a:endParaRPr sz="1600" dirty="0">
                        <a:latin typeface="Times New Roman"/>
                        <a:cs typeface="Times New Roman"/>
                      </a:endParaRPr>
                    </a:p>
                    <a:p>
                      <a:pPr marL="115570" algn="ctr">
                        <a:lnSpc>
                          <a:spcPct val="100000"/>
                        </a:lnSpc>
                      </a:pPr>
                      <a:endParaRPr lang="es-ES" sz="1600" spc="30" dirty="0">
                        <a:latin typeface="Trebuchet MS"/>
                        <a:cs typeface="Trebuchet MS"/>
                      </a:endParaRPr>
                    </a:p>
                    <a:p>
                      <a:pPr marL="115570" algn="ctr">
                        <a:lnSpc>
                          <a:spcPct val="100000"/>
                        </a:lnSpc>
                      </a:pPr>
                      <a:r>
                        <a:rPr sz="1600" spc="30" dirty="0">
                          <a:latin typeface="Trebuchet MS"/>
                          <a:cs typeface="Trebuchet MS"/>
                        </a:rPr>
                        <a:t>14</a:t>
                      </a:r>
                      <a:endParaRPr sz="1600" dirty="0">
                        <a:latin typeface="Trebuchet MS"/>
                        <a:cs typeface="Trebuchet MS"/>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cap="flat" cmpd="sng" algn="ctr">
                      <a:solidFill>
                        <a:srgbClr val="000000"/>
                      </a:solidFill>
                      <a:prstDash val="solid"/>
                      <a:round/>
                      <a:headEnd type="none" w="med" len="med"/>
                      <a:tailEnd type="none" w="med" len="med"/>
                    </a:lnB>
                  </a:tcPr>
                </a:tc>
                <a:tc>
                  <a:txBody>
                    <a:bodyPr/>
                    <a:lstStyle/>
                    <a:p>
                      <a:pPr marR="39370" algn="ctr">
                        <a:lnSpc>
                          <a:spcPct val="100000"/>
                        </a:lnSpc>
                        <a:spcBef>
                          <a:spcPts val="650"/>
                        </a:spcBef>
                      </a:pPr>
                      <a:endParaRPr sz="1600" dirty="0">
                        <a:latin typeface="Times New Roman"/>
                        <a:cs typeface="Times New Roman"/>
                      </a:endParaRPr>
                    </a:p>
                    <a:p>
                      <a:pPr marL="113664" marR="39370" algn="ctr">
                        <a:lnSpc>
                          <a:spcPct val="100000"/>
                        </a:lnSpc>
                      </a:pPr>
                      <a:endParaRPr lang="es-ES" sz="1600" spc="5" dirty="0">
                        <a:latin typeface="Trebuchet MS"/>
                        <a:cs typeface="Trebuchet MS"/>
                      </a:endParaRPr>
                    </a:p>
                    <a:p>
                      <a:pPr marL="113664" marR="39370" algn="ctr">
                        <a:lnSpc>
                          <a:spcPct val="100000"/>
                        </a:lnSpc>
                      </a:pPr>
                      <a:r>
                        <a:rPr lang="es-ES" sz="1600" spc="5" dirty="0">
                          <a:latin typeface="Trebuchet MS"/>
                          <a:cs typeface="Trebuchet MS"/>
                        </a:rPr>
                        <a:t>12</a:t>
                      </a:r>
                    </a:p>
                    <a:p>
                      <a:pPr marL="113664" marR="39370" algn="ctr">
                        <a:lnSpc>
                          <a:spcPct val="100000"/>
                        </a:lnSpc>
                      </a:pPr>
                      <a:endParaRPr lang="es-CO" sz="1600" spc="5" dirty="0">
                        <a:latin typeface="Trebuchet MS"/>
                        <a:cs typeface="Trebuchet MS"/>
                      </a:endParaRPr>
                    </a:p>
                    <a:p>
                      <a:pPr marL="113664" marR="39370" algn="ctr">
                        <a:lnSpc>
                          <a:spcPct val="100000"/>
                        </a:lnSpc>
                      </a:pPr>
                      <a:endParaRPr sz="1600" dirty="0">
                        <a:latin typeface="Trebuchet MS"/>
                        <a:cs typeface="Trebuchet MS"/>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cap="flat" cmpd="sng" algn="ctr">
                      <a:solidFill>
                        <a:srgbClr val="000000"/>
                      </a:solidFill>
                      <a:prstDash val="solid"/>
                      <a:round/>
                      <a:headEnd type="none" w="med" len="med"/>
                      <a:tailEnd type="none" w="med" len="med"/>
                    </a:lnB>
                  </a:tcPr>
                </a:tc>
                <a:tc>
                  <a:txBody>
                    <a:bodyPr/>
                    <a:lstStyle/>
                    <a:p>
                      <a:pPr marL="1084580" algn="ctr">
                        <a:lnSpc>
                          <a:spcPts val="760"/>
                        </a:lnSpc>
                      </a:pPr>
                      <a:endParaRPr lang="es-ES" sz="1600" b="1" spc="-50" dirty="0">
                        <a:solidFill>
                          <a:srgbClr val="FFFFFF"/>
                        </a:solidFill>
                        <a:latin typeface="Arial"/>
                        <a:cs typeface="Arial"/>
                      </a:endParaRPr>
                    </a:p>
                    <a:p>
                      <a:pPr marL="40005" marR="140335" algn="ctr">
                        <a:lnSpc>
                          <a:spcPts val="1745"/>
                        </a:lnSpc>
                      </a:pPr>
                      <a:endParaRPr lang="es-CO" sz="1600" b="1" spc="-50" dirty="0">
                        <a:solidFill>
                          <a:srgbClr val="FFFFFF"/>
                        </a:solidFill>
                        <a:latin typeface="Arial"/>
                        <a:cs typeface="Arial"/>
                      </a:endParaRPr>
                    </a:p>
                    <a:p>
                      <a:pPr marL="40005" marR="140335" algn="ctr">
                        <a:lnSpc>
                          <a:spcPts val="1745"/>
                        </a:lnSpc>
                      </a:pPr>
                      <a:endParaRPr lang="es-CO" sz="1600" b="1" spc="-50" dirty="0">
                        <a:solidFill>
                          <a:srgbClr val="FFFFFF"/>
                        </a:solidFill>
                        <a:latin typeface="Arial"/>
                        <a:cs typeface="Arial"/>
                      </a:endParaRPr>
                    </a:p>
                    <a:p>
                      <a:pPr marL="40005" marR="140335" algn="ctr">
                        <a:lnSpc>
                          <a:spcPts val="1745"/>
                        </a:lnSpc>
                      </a:pPr>
                      <a:r>
                        <a:rPr lang="es-ES" sz="1600" spc="80" dirty="0">
                          <a:latin typeface="Trebuchet MS"/>
                          <a:cs typeface="Trebuchet MS"/>
                        </a:rPr>
                        <a:t>86</a:t>
                      </a:r>
                      <a:r>
                        <a:rPr sz="1600" spc="80" dirty="0">
                          <a:latin typeface="Trebuchet MS"/>
                          <a:cs typeface="Trebuchet MS"/>
                        </a:rPr>
                        <a:t>%</a:t>
                      </a:r>
                      <a:endParaRPr sz="1600" dirty="0">
                        <a:latin typeface="Trebuchet MS"/>
                        <a:cs typeface="Trebuchet MS"/>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cap="flat" cmpd="sng" algn="ctr">
                      <a:solidFill>
                        <a:srgbClr val="000000"/>
                      </a:solidFill>
                      <a:prstDash val="solid"/>
                      <a:round/>
                      <a:headEnd type="none" w="med" len="med"/>
                      <a:tailEnd type="none" w="med" len="med"/>
                    </a:lnB>
                  </a:tcPr>
                </a:tc>
                <a:tc>
                  <a:txBody>
                    <a:bodyPr/>
                    <a:lstStyle/>
                    <a:p>
                      <a:pPr marL="136525" algn="ctr">
                        <a:lnSpc>
                          <a:spcPts val="935"/>
                        </a:lnSpc>
                      </a:pPr>
                      <a:endParaRPr sz="1600" dirty="0">
                        <a:latin typeface="Times New Roman"/>
                        <a:cs typeface="Times New Roman"/>
                      </a:endParaRPr>
                    </a:p>
                    <a:p>
                      <a:pPr algn="ctr">
                        <a:lnSpc>
                          <a:spcPct val="100000"/>
                        </a:lnSpc>
                        <a:spcBef>
                          <a:spcPts val="10"/>
                        </a:spcBef>
                      </a:pPr>
                      <a:endParaRPr sz="1600" dirty="0">
                        <a:latin typeface="Times New Roman"/>
                        <a:cs typeface="Times New Roman"/>
                      </a:endParaRPr>
                    </a:p>
                    <a:p>
                      <a:pPr marL="418465" marR="411480" indent="-36195" algn="ctr">
                        <a:lnSpc>
                          <a:spcPct val="118100"/>
                        </a:lnSpc>
                      </a:pPr>
                      <a:r>
                        <a:rPr sz="1600" spc="60" dirty="0">
                          <a:latin typeface="Trebuchet MS"/>
                          <a:cs typeface="Trebuchet MS"/>
                        </a:rPr>
                        <a:t>124</a:t>
                      </a:r>
                      <a:r>
                        <a:rPr sz="1600" spc="-40" dirty="0">
                          <a:latin typeface="Trebuchet MS"/>
                          <a:cs typeface="Trebuchet MS"/>
                        </a:rPr>
                        <a:t> </a:t>
                      </a:r>
                      <a:r>
                        <a:rPr sz="1600" dirty="0">
                          <a:latin typeface="Trebuchet MS"/>
                          <a:cs typeface="Trebuchet MS"/>
                        </a:rPr>
                        <a:t>municipios</a:t>
                      </a:r>
                      <a:r>
                        <a:rPr sz="1600" spc="5" dirty="0">
                          <a:latin typeface="Trebuchet MS"/>
                          <a:cs typeface="Trebuchet MS"/>
                        </a:rPr>
                        <a:t> </a:t>
                      </a:r>
                      <a:r>
                        <a:rPr sz="1600" spc="-25" dirty="0">
                          <a:latin typeface="Trebuchet MS"/>
                          <a:cs typeface="Trebuchet MS"/>
                        </a:rPr>
                        <a:t>de </a:t>
                      </a:r>
                      <a:r>
                        <a:rPr sz="1600" spc="-10" dirty="0">
                          <a:latin typeface="Trebuchet MS"/>
                          <a:cs typeface="Trebuchet MS"/>
                        </a:rPr>
                        <a:t>Antioquia</a:t>
                      </a:r>
                      <a:r>
                        <a:rPr sz="1600" spc="500" dirty="0">
                          <a:latin typeface="Trebuchet MS"/>
                          <a:cs typeface="Trebuchet MS"/>
                        </a:rPr>
                        <a:t> </a:t>
                      </a:r>
                      <a:r>
                        <a:rPr sz="1600" spc="-10" dirty="0">
                          <a:latin typeface="Trebuchet MS"/>
                          <a:cs typeface="Trebuchet MS"/>
                        </a:rPr>
                        <a:t>(Excepto</a:t>
                      </a:r>
                      <a:r>
                        <a:rPr sz="1600" spc="-90" dirty="0">
                          <a:latin typeface="Trebuchet MS"/>
                          <a:cs typeface="Trebuchet MS"/>
                        </a:rPr>
                        <a:t> </a:t>
                      </a:r>
                      <a:r>
                        <a:rPr sz="1600" spc="-10" dirty="0">
                          <a:latin typeface="Trebuchet MS"/>
                          <a:cs typeface="Trebuchet MS"/>
                        </a:rPr>
                        <a:t>Medellín)</a:t>
                      </a:r>
                      <a:endParaRPr sz="1600" dirty="0">
                        <a:latin typeface="Trebuchet MS"/>
                        <a:cs typeface="Trebuchet MS"/>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cap="flat" cmpd="sng" algn="ctr">
                      <a:solidFill>
                        <a:srgbClr val="000000"/>
                      </a:solidFill>
                      <a:prstDash val="solid"/>
                      <a:round/>
                      <a:headEnd type="none" w="med" len="med"/>
                      <a:tailEnd type="none" w="med" len="med"/>
                    </a:lnB>
                  </a:tcPr>
                </a:tc>
                <a:tc>
                  <a:txBody>
                    <a:bodyPr/>
                    <a:lstStyle/>
                    <a:p>
                      <a:pPr marR="67310" algn="ctr">
                        <a:lnSpc>
                          <a:spcPct val="100000"/>
                        </a:lnSpc>
                        <a:spcBef>
                          <a:spcPts val="400"/>
                        </a:spcBef>
                      </a:pPr>
                      <a:endParaRPr sz="1600" dirty="0">
                        <a:latin typeface="Times New Roman"/>
                        <a:cs typeface="Times New Roman"/>
                      </a:endParaRPr>
                    </a:p>
                    <a:p>
                      <a:pPr marL="377825" marR="739775" indent="116839" algn="ctr">
                        <a:lnSpc>
                          <a:spcPct val="112500"/>
                        </a:lnSpc>
                      </a:pPr>
                      <a:r>
                        <a:rPr sz="1600" dirty="0">
                          <a:latin typeface="Trebuchet MS"/>
                          <a:cs typeface="Trebuchet MS"/>
                        </a:rPr>
                        <a:t>Nueve</a:t>
                      </a:r>
                      <a:r>
                        <a:rPr sz="1600" spc="-45" dirty="0">
                          <a:latin typeface="Trebuchet MS"/>
                          <a:cs typeface="Trebuchet MS"/>
                        </a:rPr>
                        <a:t> </a:t>
                      </a:r>
                      <a:r>
                        <a:rPr sz="1600" spc="-25" dirty="0">
                          <a:latin typeface="Trebuchet MS"/>
                          <a:cs typeface="Trebuchet MS"/>
                        </a:rPr>
                        <a:t>(9) </a:t>
                      </a:r>
                      <a:r>
                        <a:rPr sz="1600" spc="-10" dirty="0">
                          <a:latin typeface="Trebuchet MS"/>
                          <a:cs typeface="Trebuchet MS"/>
                        </a:rPr>
                        <a:t>subregiones</a:t>
                      </a:r>
                      <a:endParaRPr sz="1600" dirty="0">
                        <a:latin typeface="Trebuchet MS"/>
                        <a:cs typeface="Trebuchet MS"/>
                      </a:endParaRPr>
                    </a:p>
                  </a:txBody>
                  <a:tcPr marL="0" marR="0" marT="72390" marB="0">
                    <a:lnL w="9525">
                      <a:solidFill>
                        <a:srgbClr val="000000"/>
                      </a:solidFill>
                      <a:prstDash val="solid"/>
                    </a:lnL>
                    <a:lnR w="9525">
                      <a:solidFill>
                        <a:srgbClr val="000000"/>
                      </a:solidFill>
                      <a:prstDash val="solid"/>
                    </a:lnR>
                    <a:lnT w="9525">
                      <a:solidFill>
                        <a:srgbClr val="000000"/>
                      </a:solidFill>
                      <a:prstDash val="soli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50720">
                <a:tc>
                  <a:txBody>
                    <a:bodyPr/>
                    <a:lstStyle/>
                    <a:p>
                      <a:pPr marL="0" marR="12065" algn="ctr">
                        <a:lnSpc>
                          <a:spcPct val="100000"/>
                        </a:lnSpc>
                        <a:spcBef>
                          <a:spcPts val="0"/>
                        </a:spcBef>
                      </a:pPr>
                      <a:r>
                        <a:rPr lang="es-ES" sz="1600" spc="-10" dirty="0">
                          <a:solidFill>
                            <a:schemeClr val="tx1"/>
                          </a:solidFill>
                          <a:latin typeface="Trebuchet MS"/>
                          <a:ea typeface="+mn-ea"/>
                          <a:cs typeface="Arial"/>
                        </a:rPr>
                        <a:t>Sistema de Gestión Actualizado</a:t>
                      </a:r>
                      <a:endParaRPr sz="1600" spc="-10" dirty="0">
                        <a:solidFill>
                          <a:schemeClr val="tx1"/>
                        </a:solidFill>
                        <a:latin typeface="Trebuchet MS"/>
                        <a:ea typeface="+mn-ea"/>
                        <a:cs typeface="Arial"/>
                      </a:endParaRPr>
                    </a:p>
                  </a:txBody>
                  <a:tcPr marL="0" marR="0" marT="52705"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a:solidFill>
                        <a:srgbClr val="000000"/>
                      </a:solidFill>
                      <a:prstDash val="solid"/>
                    </a:lnB>
                  </a:tcPr>
                </a:tc>
                <a:tc>
                  <a:txBody>
                    <a:bodyPr/>
                    <a:lstStyle/>
                    <a:p>
                      <a:pPr marL="13970" marR="448945" indent="-55244" algn="ctr">
                        <a:lnSpc>
                          <a:spcPts val="1839"/>
                        </a:lnSpc>
                        <a:spcBef>
                          <a:spcPts val="545"/>
                        </a:spcBef>
                        <a:tabLst>
                          <a:tab pos="571500" algn="l"/>
                        </a:tabLst>
                      </a:pPr>
                      <a:r>
                        <a:rPr lang="es-ES" sz="1600" b="1" dirty="0">
                          <a:solidFill>
                            <a:srgbClr val="FFFFFF"/>
                          </a:solidFill>
                          <a:latin typeface="Arial"/>
                          <a:cs typeface="Arial"/>
                        </a:rPr>
                        <a:t>  </a:t>
                      </a:r>
                      <a:r>
                        <a:rPr sz="1600" b="1" dirty="0">
                          <a:solidFill>
                            <a:srgbClr val="FFFFFF"/>
                          </a:solidFill>
                          <a:latin typeface="Arial"/>
                          <a:cs typeface="Arial"/>
                        </a:rPr>
                        <a:t>	</a:t>
                      </a:r>
                      <a:r>
                        <a:rPr sz="2400" spc="7" baseline="-13888" dirty="0">
                          <a:latin typeface="Trebuchet MS"/>
                          <a:cs typeface="Trebuchet MS"/>
                        </a:rPr>
                        <a:t>1</a:t>
                      </a:r>
                      <a:endParaRPr sz="2400" baseline="-13888" dirty="0">
                        <a:latin typeface="Trebuchet MS"/>
                        <a:cs typeface="Trebuchet MS"/>
                      </a:endParaRPr>
                    </a:p>
                  </a:txBody>
                  <a:tcPr marL="0" marR="0" marT="69215"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a:solidFill>
                        <a:srgbClr val="000000"/>
                      </a:solidFill>
                      <a:prstDash val="solid"/>
                    </a:lnT>
                    <a:lnB w="9525">
                      <a:solidFill>
                        <a:srgbClr val="000000"/>
                      </a:solidFill>
                      <a:prstDash val="solid"/>
                    </a:lnB>
                  </a:tcPr>
                </a:tc>
                <a:tc>
                  <a:txBody>
                    <a:bodyPr/>
                    <a:lstStyle/>
                    <a:p>
                      <a:pPr marL="114935" marR="121920" algn="ctr">
                        <a:lnSpc>
                          <a:spcPct val="100000"/>
                        </a:lnSpc>
                        <a:spcBef>
                          <a:spcPts val="175"/>
                        </a:spcBef>
                      </a:pPr>
                      <a:r>
                        <a:rPr sz="1600" spc="5" dirty="0">
                          <a:latin typeface="Trebuchet MS"/>
                          <a:cs typeface="Trebuchet MS"/>
                        </a:rPr>
                        <a:t>1</a:t>
                      </a:r>
                      <a:endParaRPr sz="1600" dirty="0">
                        <a:latin typeface="Trebuchet MS"/>
                        <a:cs typeface="Trebuchet MS"/>
                      </a:endParaRPr>
                    </a:p>
                  </a:txBody>
                  <a:tcPr marL="0" marR="0" marT="7366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a:solidFill>
                        <a:srgbClr val="000000"/>
                      </a:solidFill>
                      <a:prstDash val="solid"/>
                    </a:lnT>
                    <a:lnB w="9525">
                      <a:solidFill>
                        <a:srgbClr val="000000"/>
                      </a:solidFill>
                      <a:prstDash val="solid"/>
                    </a:lnB>
                  </a:tcPr>
                </a:tc>
                <a:tc>
                  <a:txBody>
                    <a:bodyPr/>
                    <a:lstStyle/>
                    <a:p>
                      <a:pPr marL="115570" algn="ctr">
                        <a:lnSpc>
                          <a:spcPct val="100000"/>
                        </a:lnSpc>
                        <a:spcBef>
                          <a:spcPts val="175"/>
                        </a:spcBef>
                      </a:pPr>
                      <a:r>
                        <a:rPr sz="1600" spc="5" dirty="0">
                          <a:latin typeface="Trebuchet MS"/>
                          <a:cs typeface="Trebuchet MS"/>
                        </a:rPr>
                        <a:t>1</a:t>
                      </a:r>
                      <a:endParaRPr sz="1600" dirty="0">
                        <a:latin typeface="Trebuchet MS"/>
                        <a:cs typeface="Trebuchet MS"/>
                      </a:endParaRPr>
                    </a:p>
                  </a:txBody>
                  <a:tcPr marL="0" marR="0" marT="7366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a:solidFill>
                        <a:srgbClr val="000000"/>
                      </a:solidFill>
                      <a:prstDash val="solid"/>
                    </a:lnT>
                    <a:lnB w="9525">
                      <a:solidFill>
                        <a:srgbClr val="000000"/>
                      </a:solidFill>
                      <a:prstDash val="solid"/>
                    </a:lnB>
                  </a:tcPr>
                </a:tc>
                <a:tc>
                  <a:txBody>
                    <a:bodyPr/>
                    <a:lstStyle/>
                    <a:p>
                      <a:pPr marR="85090" algn="ctr">
                        <a:lnSpc>
                          <a:spcPts val="1745"/>
                        </a:lnSpc>
                      </a:pPr>
                      <a:endParaRPr lang="es-CO" sz="1800" b="0" spc="-25" dirty="0">
                        <a:solidFill>
                          <a:schemeClr val="tx1"/>
                        </a:solidFill>
                        <a:latin typeface="+mn-lt"/>
                        <a:cs typeface="Arial"/>
                      </a:endParaRPr>
                    </a:p>
                    <a:p>
                      <a:pPr marR="85090" algn="ctr">
                        <a:lnSpc>
                          <a:spcPts val="1745"/>
                        </a:lnSpc>
                      </a:pPr>
                      <a:r>
                        <a:rPr lang="es-CO" sz="1800" b="0" spc="-25" dirty="0">
                          <a:solidFill>
                            <a:schemeClr val="tx1"/>
                          </a:solidFill>
                          <a:latin typeface="+mn-lt"/>
                          <a:ea typeface="Calibri" panose="020F0502020204030204" pitchFamily="34" charset="0"/>
                          <a:cs typeface="Calibri" panose="020F0502020204030204" pitchFamily="34" charset="0"/>
                        </a:rPr>
                        <a:t>100%</a:t>
                      </a:r>
                      <a:endParaRPr sz="1800" b="0" dirty="0">
                        <a:solidFill>
                          <a:schemeClr val="tx1"/>
                        </a:solidFill>
                        <a:latin typeface="+mn-lt"/>
                        <a:ea typeface="Calibri" panose="020F0502020204030204" pitchFamily="34" charset="0"/>
                        <a:cs typeface="Calibri" panose="020F0502020204030204" pitchFamily="34" charset="0"/>
                      </a:endParaRPr>
                    </a:p>
                  </a:txBody>
                  <a:tcPr marL="0" marR="0"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a:solidFill>
                        <a:srgbClr val="000000"/>
                      </a:solidFill>
                      <a:prstDash val="solid"/>
                    </a:lnT>
                    <a:lnB w="9525">
                      <a:solidFill>
                        <a:srgbClr val="000000"/>
                      </a:solidFill>
                      <a:prstDash val="solid"/>
                    </a:lnB>
                  </a:tcPr>
                </a:tc>
                <a:tc>
                  <a:txBody>
                    <a:bodyPr/>
                    <a:lstStyle/>
                    <a:p>
                      <a:pPr marL="86995" algn="ctr">
                        <a:lnSpc>
                          <a:spcPts val="935"/>
                        </a:lnSpc>
                      </a:pPr>
                      <a:endParaRPr lang="es-ES" sz="1600" dirty="0">
                        <a:latin typeface="Arial"/>
                        <a:cs typeface="Arial"/>
                      </a:endParaRPr>
                    </a:p>
                    <a:p>
                      <a:pPr marL="86995" algn="ctr">
                        <a:lnSpc>
                          <a:spcPts val="935"/>
                        </a:lnSpc>
                      </a:pPr>
                      <a:endParaRPr lang="es-CO" sz="1600" dirty="0">
                        <a:latin typeface="Arial"/>
                        <a:cs typeface="Arial"/>
                      </a:endParaRPr>
                    </a:p>
                    <a:p>
                      <a:pPr marL="86995" marR="21590" lvl="0" indent="0" algn="ctr" defTabSz="914400" eaLnBrk="1" fontAlgn="auto" latinLnBrk="0" hangingPunct="1">
                        <a:lnSpc>
                          <a:spcPct val="100000"/>
                        </a:lnSpc>
                        <a:spcBef>
                          <a:spcPts val="0"/>
                        </a:spcBef>
                        <a:spcAft>
                          <a:spcPts val="0"/>
                        </a:spcAft>
                        <a:buClrTx/>
                        <a:buSzTx/>
                        <a:buFontTx/>
                        <a:buNone/>
                        <a:tabLst/>
                        <a:defRPr/>
                      </a:pPr>
                      <a:r>
                        <a:rPr lang="es-CO" sz="1600" dirty="0">
                          <a:solidFill>
                            <a:schemeClr val="tx1"/>
                          </a:solidFill>
                          <a:latin typeface="Trebuchet MS"/>
                          <a:ea typeface="+mn-ea"/>
                          <a:cs typeface="Trebuchet MS"/>
                        </a:rPr>
                        <a:t>124 municipios de Antioquia (Excepto Medellín)</a:t>
                      </a:r>
                    </a:p>
                  </a:txBody>
                  <a:tcPr marL="0" marR="0"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a:solidFill>
                        <a:srgbClr val="000000"/>
                      </a:solidFill>
                      <a:prstDash val="solid"/>
                    </a:lnT>
                    <a:lnB w="9525">
                      <a:solidFill>
                        <a:srgbClr val="000000"/>
                      </a:solidFill>
                      <a:prstDash val="solid"/>
                    </a:lnB>
                  </a:tcPr>
                </a:tc>
                <a:tc>
                  <a:txBody>
                    <a:bodyPr/>
                    <a:lstStyle/>
                    <a:p>
                      <a:pPr marL="472440" marR="21590" algn="ctr">
                        <a:lnSpc>
                          <a:spcPct val="100000"/>
                        </a:lnSpc>
                        <a:spcBef>
                          <a:spcPts val="105"/>
                        </a:spcBef>
                      </a:pPr>
                      <a:endParaRPr lang="es-ES" sz="1600" dirty="0">
                        <a:latin typeface="Trebuchet MS"/>
                        <a:cs typeface="Trebuchet MS"/>
                      </a:endParaRPr>
                    </a:p>
                    <a:p>
                      <a:pPr marL="472440" marR="21590" algn="l">
                        <a:lnSpc>
                          <a:spcPct val="100000"/>
                        </a:lnSpc>
                        <a:spcBef>
                          <a:spcPts val="105"/>
                        </a:spcBef>
                      </a:pPr>
                      <a:r>
                        <a:rPr lang="es-ES" sz="1600" dirty="0">
                          <a:latin typeface="Trebuchet MS"/>
                          <a:cs typeface="Trebuchet MS"/>
                        </a:rPr>
                        <a:t>   </a:t>
                      </a:r>
                      <a:r>
                        <a:rPr sz="1600" dirty="0" err="1">
                          <a:latin typeface="Trebuchet MS"/>
                          <a:cs typeface="Trebuchet MS"/>
                        </a:rPr>
                        <a:t>Nueve</a:t>
                      </a:r>
                      <a:r>
                        <a:rPr sz="1600" spc="-45" dirty="0">
                          <a:latin typeface="Trebuchet MS"/>
                          <a:cs typeface="Trebuchet MS"/>
                        </a:rPr>
                        <a:t> </a:t>
                      </a:r>
                      <a:r>
                        <a:rPr sz="1600" spc="-25" dirty="0">
                          <a:latin typeface="Trebuchet MS"/>
                          <a:cs typeface="Trebuchet MS"/>
                        </a:rPr>
                        <a:t>(9)</a:t>
                      </a:r>
                      <a:endParaRPr sz="1600" dirty="0">
                        <a:latin typeface="Trebuchet MS"/>
                        <a:cs typeface="Trebuchet MS"/>
                      </a:endParaRPr>
                    </a:p>
                    <a:p>
                      <a:pPr marL="354965" marR="21590" algn="l">
                        <a:lnSpc>
                          <a:spcPct val="100000"/>
                        </a:lnSpc>
                        <a:spcBef>
                          <a:spcPts val="254"/>
                        </a:spcBef>
                      </a:pPr>
                      <a:r>
                        <a:rPr lang="es-ES" sz="1600" spc="-10" dirty="0">
                          <a:latin typeface="Trebuchet MS"/>
                          <a:cs typeface="Trebuchet MS"/>
                        </a:rPr>
                        <a:t>    </a:t>
                      </a:r>
                      <a:r>
                        <a:rPr sz="1600" spc="-10" dirty="0" err="1">
                          <a:latin typeface="Trebuchet MS"/>
                          <a:cs typeface="Trebuchet MS"/>
                        </a:rPr>
                        <a:t>subregiones</a:t>
                      </a:r>
                      <a:endParaRPr sz="1600" dirty="0">
                        <a:latin typeface="Trebuchet MS"/>
                        <a:cs typeface="Trebuchet MS"/>
                      </a:endParaRPr>
                    </a:p>
                  </a:txBody>
                  <a:tcPr marL="0" marR="0" marT="72390" marB="0">
                    <a:lnL w="9525" cap="flat" cmpd="sng" algn="ctr">
                      <a:solidFill>
                        <a:srgbClr val="000000"/>
                      </a:solidFill>
                      <a:prstDash val="solid"/>
                      <a:round/>
                      <a:headEnd type="none" w="med" len="med"/>
                      <a:tailEnd type="none" w="med" len="me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2504824404"/>
                  </a:ext>
                </a:extLst>
              </a:tr>
            </a:tbl>
          </a:graphicData>
        </a:graphic>
      </p:graphicFrame>
      <p:sp>
        <p:nvSpPr>
          <p:cNvPr id="26" name="object 26"/>
          <p:cNvSpPr txBox="1"/>
          <p:nvPr/>
        </p:nvSpPr>
        <p:spPr>
          <a:xfrm>
            <a:off x="12703557" y="7948431"/>
            <a:ext cx="4114291" cy="289823"/>
          </a:xfrm>
          <a:prstGeom prst="rect">
            <a:avLst/>
          </a:prstGeom>
        </p:spPr>
        <p:txBody>
          <a:bodyPr vert="horz" wrap="square" lIns="0" tIns="12700" rIns="0" bIns="0" rtlCol="0">
            <a:spAutoFit/>
          </a:bodyPr>
          <a:lstStyle/>
          <a:p>
            <a:pPr marL="12700">
              <a:lnSpc>
                <a:spcPct val="100000"/>
              </a:lnSpc>
              <a:spcBef>
                <a:spcPts val="100"/>
              </a:spcBef>
            </a:pPr>
            <a:r>
              <a:rPr sz="1800" b="1" spc="50" dirty="0">
                <a:solidFill>
                  <a:srgbClr val="7E7E7E"/>
                </a:solidFill>
                <a:latin typeface="Arial"/>
                <a:cs typeface="Arial"/>
              </a:rPr>
              <a:t>*Corte</a:t>
            </a:r>
            <a:r>
              <a:rPr sz="1800" b="1" spc="185" dirty="0">
                <a:solidFill>
                  <a:srgbClr val="7E7E7E"/>
                </a:solidFill>
                <a:latin typeface="Arial"/>
                <a:cs typeface="Arial"/>
              </a:rPr>
              <a:t> </a:t>
            </a:r>
            <a:r>
              <a:rPr sz="1800" b="1" dirty="0">
                <a:solidFill>
                  <a:srgbClr val="7E7E7E"/>
                </a:solidFill>
                <a:latin typeface="Arial"/>
                <a:cs typeface="Arial"/>
              </a:rPr>
              <a:t>3</a:t>
            </a:r>
            <a:r>
              <a:rPr lang="es-ES" sz="1800" b="1" dirty="0">
                <a:solidFill>
                  <a:srgbClr val="7E7E7E"/>
                </a:solidFill>
                <a:latin typeface="Arial"/>
                <a:cs typeface="Arial"/>
              </a:rPr>
              <a:t>0</a:t>
            </a:r>
            <a:r>
              <a:rPr sz="1800" b="1" spc="180" dirty="0">
                <a:solidFill>
                  <a:srgbClr val="7E7E7E"/>
                </a:solidFill>
                <a:latin typeface="Arial"/>
                <a:cs typeface="Arial"/>
              </a:rPr>
              <a:t> </a:t>
            </a:r>
            <a:r>
              <a:rPr sz="1800" b="1" dirty="0">
                <a:solidFill>
                  <a:srgbClr val="7E7E7E"/>
                </a:solidFill>
                <a:latin typeface="Arial"/>
                <a:cs typeface="Arial"/>
              </a:rPr>
              <a:t>de</a:t>
            </a:r>
            <a:r>
              <a:rPr sz="1800" b="1" spc="180" dirty="0">
                <a:solidFill>
                  <a:srgbClr val="7E7E7E"/>
                </a:solidFill>
                <a:latin typeface="Arial"/>
                <a:cs typeface="Arial"/>
              </a:rPr>
              <a:t> </a:t>
            </a:r>
            <a:r>
              <a:rPr lang="es-ES" sz="1800" b="1" spc="180" dirty="0">
                <a:solidFill>
                  <a:srgbClr val="7E7E7E"/>
                </a:solidFill>
                <a:latin typeface="Arial"/>
                <a:cs typeface="Arial"/>
              </a:rPr>
              <a:t>noviembre</a:t>
            </a:r>
            <a:r>
              <a:rPr sz="1800" b="1" spc="235" dirty="0">
                <a:solidFill>
                  <a:srgbClr val="7E7E7E"/>
                </a:solidFill>
                <a:latin typeface="Arial"/>
                <a:cs typeface="Arial"/>
              </a:rPr>
              <a:t> </a:t>
            </a:r>
            <a:r>
              <a:rPr sz="1800" b="1" spc="65" dirty="0">
                <a:solidFill>
                  <a:srgbClr val="7E7E7E"/>
                </a:solidFill>
                <a:latin typeface="Arial"/>
                <a:cs typeface="Arial"/>
              </a:rPr>
              <a:t>de</a:t>
            </a:r>
            <a:r>
              <a:rPr sz="1800" b="1" spc="125" dirty="0">
                <a:solidFill>
                  <a:srgbClr val="7E7E7E"/>
                </a:solidFill>
                <a:latin typeface="Arial"/>
                <a:cs typeface="Arial"/>
              </a:rPr>
              <a:t> </a:t>
            </a:r>
            <a:r>
              <a:rPr sz="1800" b="1" spc="105" dirty="0">
                <a:solidFill>
                  <a:srgbClr val="7E7E7E"/>
                </a:solidFill>
                <a:latin typeface="Arial"/>
                <a:cs typeface="Arial"/>
              </a:rPr>
              <a:t>2024</a:t>
            </a:r>
            <a:endParaRPr sz="1800" dirty="0">
              <a:latin typeface="Arial"/>
              <a:cs typeface="Arial"/>
            </a:endParaRPr>
          </a:p>
        </p:txBody>
      </p:sp>
      <p:sp>
        <p:nvSpPr>
          <p:cNvPr id="29" name="CuadroTexto 28">
            <a:extLst>
              <a:ext uri="{FF2B5EF4-FFF2-40B4-BE49-F238E27FC236}">
                <a16:creationId xmlns:a16="http://schemas.microsoft.com/office/drawing/2014/main" id="{3225DC21-5AB2-2047-7979-F2C1840A73CD}"/>
              </a:ext>
            </a:extLst>
          </p:cNvPr>
          <p:cNvSpPr txBox="1"/>
          <p:nvPr/>
        </p:nvSpPr>
        <p:spPr>
          <a:xfrm>
            <a:off x="1184299" y="8329749"/>
            <a:ext cx="15919401" cy="1384995"/>
          </a:xfrm>
          <a:prstGeom prst="rect">
            <a:avLst/>
          </a:prstGeom>
          <a:noFill/>
        </p:spPr>
        <p:txBody>
          <a:bodyPr wrap="square">
            <a:spAutoFit/>
          </a:bodyPr>
          <a:lstStyle/>
          <a:p>
            <a:pPr algn="just"/>
            <a:r>
              <a:rPr lang="es-ES" sz="1200" b="1" dirty="0"/>
              <a:t>*Nota: Reporte del Indicador Instancias formales y no formales: </a:t>
            </a:r>
            <a:r>
              <a:rPr lang="es-ES" sz="1200" dirty="0"/>
              <a:t>1).Se realizó el encuentro departamental de bibliotecarios, donde participaron 80 personas. 2). Se realizó el encuentro departamental de escritores, donde participaron 35 personas, 3).Consejo Departamental de Cultura:  Se realizó una reunión ordinaria por </a:t>
            </a:r>
            <a:r>
              <a:rPr lang="es-ES" sz="1200" dirty="0" err="1"/>
              <a:t>Teams</a:t>
            </a:r>
            <a:r>
              <a:rPr lang="es-ES" sz="1200" dirty="0"/>
              <a:t>, con el director del ICPA  para socializar las estrategias del Consejo Departamental (09 de abril de 2024) y  se llevó a cabo reunión para  la socialización de las bases del Plan de Desarrollo, donde asistieron 54 consejeros (14 de febrero de 2024). 4. Se llevó a cabo una reunión presencial con los responsables de la casa de cultura la primera reunión extraordinaria presencial, para la socialización de las bases del Plan de Desarrollo. 5. En la visita realizada por funcionarios del área de planeación del ICPA a la Subregión del Urabá, se asesoraron y fortalecieron a directores de las casas de cultura, consejeros y comunidad artística y cultural de los municipios de Turbo (15 asistentes), Chigorodó (15 asistentes) y Carepa (12 asistentes). Mas 7 instancias proyectadas a Diciembre: </a:t>
            </a:r>
            <a:r>
              <a:rPr lang="es-ES" sz="1200" dirty="0">
                <a:solidFill>
                  <a:schemeClr val="tx1"/>
                </a:solidFill>
              </a:rPr>
              <a:t>:  7  Instancias formales y no formales de participación fortalecidas, con los siguientes encuentros:</a:t>
            </a:r>
          </a:p>
          <a:p>
            <a:pPr algn="just"/>
            <a:r>
              <a:rPr lang="es-ES" sz="1200" dirty="0">
                <a:solidFill>
                  <a:schemeClr val="tx1"/>
                </a:solidFill>
              </a:rPr>
              <a:t>1.Red de museos, 2. Vigías de Patrimonio, 3. arqueología, 4. Bibliotecólogos, 5.  literarios, 6. Consejos departamental de patrimonio, cultura y consejos de las áreas, 7. directores de cultura.</a:t>
            </a:r>
            <a:endParaRPr lang="es-CO" sz="12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113645"/>
            <a:chOff x="0" y="0"/>
            <a:chExt cx="18288000" cy="10113645"/>
          </a:xfrm>
        </p:grpSpPr>
        <p:pic>
          <p:nvPicPr>
            <p:cNvPr id="3" name="object 3"/>
            <p:cNvPicPr/>
            <p:nvPr/>
          </p:nvPicPr>
          <p:blipFill>
            <a:blip r:embed="rId2" cstate="print"/>
            <a:stretch>
              <a:fillRect/>
            </a:stretch>
          </p:blipFill>
          <p:spPr>
            <a:xfrm>
              <a:off x="0" y="25"/>
              <a:ext cx="18287999" cy="10113137"/>
            </a:xfrm>
            <a:prstGeom prst="rect">
              <a:avLst/>
            </a:prstGeom>
          </p:spPr>
        </p:pic>
        <p:sp>
          <p:nvSpPr>
            <p:cNvPr id="4" name="object 4"/>
            <p:cNvSpPr/>
            <p:nvPr/>
          </p:nvSpPr>
          <p:spPr>
            <a:xfrm>
              <a:off x="0" y="0"/>
              <a:ext cx="18288000" cy="1789430"/>
            </a:xfrm>
            <a:custGeom>
              <a:avLst/>
              <a:gdLst/>
              <a:ahLst/>
              <a:cxnLst/>
              <a:rect l="l" t="t" r="r" b="b"/>
              <a:pathLst>
                <a:path w="18288000" h="1789430">
                  <a:moveTo>
                    <a:pt x="0" y="1789429"/>
                  </a:moveTo>
                  <a:lnTo>
                    <a:pt x="18288000" y="1789430"/>
                  </a:lnTo>
                  <a:lnTo>
                    <a:pt x="18288000" y="0"/>
                  </a:lnTo>
                  <a:lnTo>
                    <a:pt x="0" y="0"/>
                  </a:lnTo>
                  <a:lnTo>
                    <a:pt x="0" y="1789429"/>
                  </a:lnTo>
                  <a:close/>
                </a:path>
              </a:pathLst>
            </a:custGeom>
            <a:solidFill>
              <a:srgbClr val="1C5639"/>
            </a:solidFill>
          </p:spPr>
          <p:txBody>
            <a:bodyPr wrap="square" lIns="0" tIns="0" rIns="0" bIns="0" rtlCol="0"/>
            <a:lstStyle/>
            <a:p>
              <a:endParaRPr/>
            </a:p>
          </p:txBody>
        </p:sp>
      </p:grpSp>
      <p:sp>
        <p:nvSpPr>
          <p:cNvPr id="5" name="object 5"/>
          <p:cNvSpPr txBox="1">
            <a:spLocks noGrp="1"/>
          </p:cNvSpPr>
          <p:nvPr>
            <p:ph type="title"/>
          </p:nvPr>
        </p:nvSpPr>
        <p:spPr>
          <a:xfrm>
            <a:off x="640486" y="-201584"/>
            <a:ext cx="12784455" cy="1701800"/>
          </a:xfrm>
          <a:prstGeom prst="rect">
            <a:avLst/>
          </a:prstGeom>
        </p:spPr>
        <p:txBody>
          <a:bodyPr vert="horz" wrap="square" lIns="0" tIns="280670" rIns="0" bIns="0" rtlCol="0">
            <a:spAutoFit/>
          </a:bodyPr>
          <a:lstStyle/>
          <a:p>
            <a:pPr marL="12700">
              <a:lnSpc>
                <a:spcPct val="100000"/>
              </a:lnSpc>
              <a:spcBef>
                <a:spcPts val="2210"/>
              </a:spcBef>
              <a:tabLst>
                <a:tab pos="1687830" algn="l"/>
                <a:tab pos="6396990" algn="l"/>
              </a:tabLst>
            </a:pPr>
            <a:r>
              <a:rPr spc="285" dirty="0"/>
              <a:t>Plan</a:t>
            </a:r>
            <a:r>
              <a:rPr dirty="0"/>
              <a:t>	</a:t>
            </a:r>
            <a:r>
              <a:rPr spc="125" dirty="0"/>
              <a:t>de</a:t>
            </a:r>
            <a:r>
              <a:rPr spc="740" dirty="0"/>
              <a:t> </a:t>
            </a:r>
            <a:r>
              <a:rPr spc="290" dirty="0"/>
              <a:t>Desarrollo</a:t>
            </a:r>
            <a:r>
              <a:rPr dirty="0"/>
              <a:t>	</a:t>
            </a:r>
            <a:r>
              <a:rPr spc="60" dirty="0"/>
              <a:t>2024</a:t>
            </a:r>
            <a:r>
              <a:rPr spc="595" dirty="0"/>
              <a:t> </a:t>
            </a:r>
            <a:r>
              <a:rPr spc="-35" dirty="0"/>
              <a:t>-</a:t>
            </a:r>
            <a:r>
              <a:rPr spc="-969" dirty="0"/>
              <a:t> </a:t>
            </a:r>
            <a:r>
              <a:rPr spc="-20" dirty="0"/>
              <a:t>2027</a:t>
            </a:r>
          </a:p>
          <a:p>
            <a:pPr marL="12700">
              <a:lnSpc>
                <a:spcPct val="100000"/>
              </a:lnSpc>
              <a:spcBef>
                <a:spcPts val="1485"/>
              </a:spcBef>
              <a:tabLst>
                <a:tab pos="2719070" algn="l"/>
                <a:tab pos="6873240" algn="l"/>
                <a:tab pos="7266940" algn="l"/>
                <a:tab pos="9690735" algn="l"/>
                <a:tab pos="10502900" algn="l"/>
              </a:tabLst>
            </a:pPr>
            <a:r>
              <a:rPr sz="3300" spc="-10" dirty="0">
                <a:latin typeface="Arial"/>
                <a:cs typeface="Arial"/>
              </a:rPr>
              <a:t>PROGRAMA</a:t>
            </a:r>
            <a:r>
              <a:rPr sz="3300" dirty="0">
                <a:latin typeface="Arial"/>
                <a:cs typeface="Arial"/>
              </a:rPr>
              <a:t>	3.</a:t>
            </a:r>
            <a:r>
              <a:rPr sz="3300" spc="395" dirty="0">
                <a:latin typeface="Arial"/>
                <a:cs typeface="Arial"/>
              </a:rPr>
              <a:t> </a:t>
            </a:r>
            <a:r>
              <a:rPr sz="3300" spc="225" dirty="0">
                <a:latin typeface="Arial"/>
                <a:cs typeface="Arial"/>
              </a:rPr>
              <a:t>Reconocimiento</a:t>
            </a:r>
            <a:r>
              <a:rPr sz="3300" dirty="0">
                <a:latin typeface="Arial"/>
                <a:cs typeface="Arial"/>
              </a:rPr>
              <a:t>	</a:t>
            </a:r>
            <a:r>
              <a:rPr sz="3300" spc="-50" dirty="0">
                <a:latin typeface="Arial"/>
                <a:cs typeface="Arial"/>
              </a:rPr>
              <a:t>y</a:t>
            </a:r>
            <a:r>
              <a:rPr sz="3300" dirty="0">
                <a:latin typeface="Arial"/>
                <a:cs typeface="Arial"/>
              </a:rPr>
              <a:t>	</a:t>
            </a:r>
            <a:r>
              <a:rPr sz="3300" spc="220" dirty="0">
                <a:latin typeface="Arial"/>
                <a:cs typeface="Arial"/>
              </a:rPr>
              <a:t>protección</a:t>
            </a:r>
            <a:r>
              <a:rPr sz="3300" dirty="0">
                <a:latin typeface="Arial"/>
                <a:cs typeface="Arial"/>
              </a:rPr>
              <a:t>	</a:t>
            </a:r>
            <a:r>
              <a:rPr sz="3300" spc="140" dirty="0">
                <a:latin typeface="Arial"/>
                <a:cs typeface="Arial"/>
              </a:rPr>
              <a:t>del</a:t>
            </a:r>
            <a:r>
              <a:rPr sz="3300" dirty="0">
                <a:latin typeface="Arial"/>
                <a:cs typeface="Arial"/>
              </a:rPr>
              <a:t>	</a:t>
            </a:r>
            <a:r>
              <a:rPr sz="3300" spc="220" dirty="0">
                <a:latin typeface="Arial"/>
                <a:cs typeface="Arial"/>
              </a:rPr>
              <a:t>patrimonio</a:t>
            </a:r>
            <a:endParaRPr sz="3300">
              <a:latin typeface="Arial"/>
              <a:cs typeface="Arial"/>
            </a:endParaRPr>
          </a:p>
        </p:txBody>
      </p:sp>
      <p:grpSp>
        <p:nvGrpSpPr>
          <p:cNvPr id="6" name="object 6"/>
          <p:cNvGrpSpPr/>
          <p:nvPr/>
        </p:nvGrpSpPr>
        <p:grpSpPr>
          <a:xfrm>
            <a:off x="11189207" y="64007"/>
            <a:ext cx="7099300" cy="10040620"/>
            <a:chOff x="11189207" y="64007"/>
            <a:chExt cx="7099300" cy="10040620"/>
          </a:xfrm>
        </p:grpSpPr>
        <p:pic>
          <p:nvPicPr>
            <p:cNvPr id="7" name="object 7"/>
            <p:cNvPicPr/>
            <p:nvPr/>
          </p:nvPicPr>
          <p:blipFill>
            <a:blip r:embed="rId3" cstate="print"/>
            <a:stretch>
              <a:fillRect/>
            </a:stretch>
          </p:blipFill>
          <p:spPr>
            <a:xfrm>
              <a:off x="14956535" y="9317736"/>
              <a:ext cx="3331463" cy="786384"/>
            </a:xfrm>
            <a:prstGeom prst="rect">
              <a:avLst/>
            </a:prstGeom>
          </p:spPr>
        </p:pic>
        <p:pic>
          <p:nvPicPr>
            <p:cNvPr id="8" name="object 8"/>
            <p:cNvPicPr/>
            <p:nvPr/>
          </p:nvPicPr>
          <p:blipFill>
            <a:blip r:embed="rId4" cstate="print"/>
            <a:stretch>
              <a:fillRect/>
            </a:stretch>
          </p:blipFill>
          <p:spPr>
            <a:xfrm>
              <a:off x="11189207" y="64007"/>
              <a:ext cx="926592" cy="950976"/>
            </a:xfrm>
            <a:prstGeom prst="rect">
              <a:avLst/>
            </a:prstGeom>
          </p:spPr>
        </p:pic>
      </p:grpSp>
      <p:sp>
        <p:nvSpPr>
          <p:cNvPr id="9" name="object 9"/>
          <p:cNvSpPr txBox="1"/>
          <p:nvPr/>
        </p:nvSpPr>
        <p:spPr>
          <a:xfrm>
            <a:off x="1238199" y="4016755"/>
            <a:ext cx="353060" cy="509905"/>
          </a:xfrm>
          <a:prstGeom prst="rect">
            <a:avLst/>
          </a:prstGeom>
        </p:spPr>
        <p:txBody>
          <a:bodyPr vert="horz" wrap="square" lIns="0" tIns="12065" rIns="0" bIns="0" rtlCol="0">
            <a:spAutoFit/>
          </a:bodyPr>
          <a:lstStyle/>
          <a:p>
            <a:pPr marL="12700">
              <a:lnSpc>
                <a:spcPts val="1910"/>
              </a:lnSpc>
              <a:spcBef>
                <a:spcPts val="95"/>
              </a:spcBef>
            </a:pPr>
            <a:r>
              <a:rPr sz="1600" b="1" spc="-25" dirty="0">
                <a:solidFill>
                  <a:srgbClr val="FFFFFF"/>
                </a:solidFill>
                <a:latin typeface="Arial"/>
                <a:cs typeface="Arial"/>
              </a:rPr>
              <a:t>SIS</a:t>
            </a:r>
            <a:endParaRPr sz="1600">
              <a:latin typeface="Arial"/>
              <a:cs typeface="Arial"/>
            </a:endParaRPr>
          </a:p>
          <a:p>
            <a:pPr marL="76200">
              <a:lnSpc>
                <a:spcPts val="1910"/>
              </a:lnSpc>
            </a:pPr>
            <a:r>
              <a:rPr sz="1600" b="1" spc="-25" dirty="0">
                <a:solidFill>
                  <a:srgbClr val="FFFFFF"/>
                </a:solidFill>
                <a:latin typeface="Arial"/>
                <a:cs typeface="Arial"/>
              </a:rPr>
              <a:t>Inf</a:t>
            </a:r>
            <a:endParaRPr sz="1600">
              <a:latin typeface="Arial"/>
              <a:cs typeface="Arial"/>
            </a:endParaRPr>
          </a:p>
        </p:txBody>
      </p:sp>
      <p:sp>
        <p:nvSpPr>
          <p:cNvPr id="10" name="object 10"/>
          <p:cNvSpPr txBox="1"/>
          <p:nvPr/>
        </p:nvSpPr>
        <p:spPr>
          <a:xfrm>
            <a:off x="12631673" y="8168767"/>
            <a:ext cx="2011045" cy="513080"/>
          </a:xfrm>
          <a:prstGeom prst="rect">
            <a:avLst/>
          </a:prstGeom>
        </p:spPr>
        <p:txBody>
          <a:bodyPr vert="horz" wrap="square" lIns="0" tIns="12065" rIns="0" bIns="0" rtlCol="0">
            <a:spAutoFit/>
          </a:bodyPr>
          <a:lstStyle/>
          <a:p>
            <a:pPr algn="ctr">
              <a:lnSpc>
                <a:spcPct val="100000"/>
              </a:lnSpc>
              <a:spcBef>
                <a:spcPts val="95"/>
              </a:spcBef>
            </a:pPr>
            <a:r>
              <a:rPr sz="1600" b="1" spc="-10" dirty="0">
                <a:solidFill>
                  <a:srgbClr val="FFFFFF"/>
                </a:solidFill>
                <a:latin typeface="Arial"/>
                <a:cs typeface="Arial"/>
              </a:rPr>
              <a:t>EMPRENDIMIENTOS</a:t>
            </a:r>
            <a:endParaRPr sz="1600">
              <a:latin typeface="Arial"/>
              <a:cs typeface="Arial"/>
            </a:endParaRPr>
          </a:p>
          <a:p>
            <a:pPr marR="16510" algn="ctr">
              <a:lnSpc>
                <a:spcPct val="100000"/>
              </a:lnSpc>
            </a:pPr>
            <a:r>
              <a:rPr sz="1600" b="1" spc="-10" dirty="0">
                <a:solidFill>
                  <a:srgbClr val="FFFFFF"/>
                </a:solidFill>
                <a:latin typeface="Arial"/>
                <a:cs typeface="Arial"/>
              </a:rPr>
              <a:t>CULTURALES</a:t>
            </a:r>
            <a:endParaRPr sz="1600">
              <a:latin typeface="Arial"/>
              <a:cs typeface="Arial"/>
            </a:endParaRPr>
          </a:p>
        </p:txBody>
      </p:sp>
      <p:sp>
        <p:nvSpPr>
          <p:cNvPr id="11" name="object 11"/>
          <p:cNvSpPr txBox="1"/>
          <p:nvPr/>
        </p:nvSpPr>
        <p:spPr>
          <a:xfrm>
            <a:off x="5466969" y="7879206"/>
            <a:ext cx="2645410" cy="26924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FFFFFF"/>
                </a:solidFill>
                <a:latin typeface="Arial"/>
                <a:cs typeface="Arial"/>
              </a:rPr>
              <a:t>PROFESIONALIZACIÓN</a:t>
            </a:r>
            <a:r>
              <a:rPr sz="1600" b="1" spc="-60" dirty="0">
                <a:solidFill>
                  <a:srgbClr val="FFFFFF"/>
                </a:solidFill>
                <a:latin typeface="Arial"/>
                <a:cs typeface="Arial"/>
              </a:rPr>
              <a:t> </a:t>
            </a:r>
            <a:r>
              <a:rPr sz="1600" b="1" spc="-25" dirty="0">
                <a:solidFill>
                  <a:srgbClr val="FFFFFF"/>
                </a:solidFill>
                <a:latin typeface="Arial"/>
                <a:cs typeface="Arial"/>
              </a:rPr>
              <a:t>DE</a:t>
            </a:r>
            <a:endParaRPr sz="1600" dirty="0">
              <a:latin typeface="Arial"/>
              <a:cs typeface="Arial"/>
            </a:endParaRPr>
          </a:p>
        </p:txBody>
      </p:sp>
      <p:sp>
        <p:nvSpPr>
          <p:cNvPr id="12" name="object 12"/>
          <p:cNvSpPr txBox="1"/>
          <p:nvPr/>
        </p:nvSpPr>
        <p:spPr>
          <a:xfrm>
            <a:off x="8933180" y="8108950"/>
            <a:ext cx="2564765" cy="509905"/>
          </a:xfrm>
          <a:prstGeom prst="rect">
            <a:avLst/>
          </a:prstGeom>
        </p:spPr>
        <p:txBody>
          <a:bodyPr vert="horz" wrap="square" lIns="0" tIns="22225" rIns="0" bIns="0" rtlCol="0">
            <a:spAutoFit/>
          </a:bodyPr>
          <a:lstStyle/>
          <a:p>
            <a:pPr marL="749935" marR="5080" indent="-737870">
              <a:lnSpc>
                <a:spcPts val="1900"/>
              </a:lnSpc>
              <a:spcBef>
                <a:spcPts val="175"/>
              </a:spcBef>
            </a:pPr>
            <a:r>
              <a:rPr sz="1600" b="1" spc="-10" dirty="0">
                <a:solidFill>
                  <a:srgbClr val="FFFFFF"/>
                </a:solidFill>
                <a:latin typeface="Arial"/>
                <a:cs typeface="Arial"/>
              </a:rPr>
              <a:t>FORMACIÓN</a:t>
            </a:r>
            <a:r>
              <a:rPr sz="1600" b="1" spc="-45" dirty="0">
                <a:solidFill>
                  <a:srgbClr val="FFFFFF"/>
                </a:solidFill>
                <a:latin typeface="Arial"/>
                <a:cs typeface="Arial"/>
              </a:rPr>
              <a:t> </a:t>
            </a:r>
            <a:r>
              <a:rPr sz="1600" b="1" spc="-20" dirty="0">
                <a:solidFill>
                  <a:srgbClr val="FFFFFF"/>
                </a:solidFill>
                <a:latin typeface="Arial"/>
                <a:cs typeface="Arial"/>
              </a:rPr>
              <a:t>ARTÍSTICA</a:t>
            </a:r>
            <a:r>
              <a:rPr sz="1600" b="1" spc="-120" dirty="0">
                <a:solidFill>
                  <a:srgbClr val="FFFFFF"/>
                </a:solidFill>
                <a:latin typeface="Arial"/>
                <a:cs typeface="Arial"/>
              </a:rPr>
              <a:t> </a:t>
            </a:r>
            <a:r>
              <a:rPr sz="1600" b="1" spc="-50" dirty="0">
                <a:solidFill>
                  <a:srgbClr val="FFFFFF"/>
                </a:solidFill>
                <a:latin typeface="Arial"/>
                <a:cs typeface="Arial"/>
              </a:rPr>
              <a:t>Y </a:t>
            </a:r>
            <a:r>
              <a:rPr sz="1600" b="1" spc="-10" dirty="0">
                <a:solidFill>
                  <a:srgbClr val="FFFFFF"/>
                </a:solidFill>
                <a:latin typeface="Arial"/>
                <a:cs typeface="Arial"/>
              </a:rPr>
              <a:t>CULTURAL</a:t>
            </a:r>
            <a:endParaRPr sz="1600">
              <a:latin typeface="Arial"/>
              <a:cs typeface="Arial"/>
            </a:endParaRPr>
          </a:p>
        </p:txBody>
      </p:sp>
      <p:sp>
        <p:nvSpPr>
          <p:cNvPr id="13" name="object 13"/>
          <p:cNvSpPr txBox="1"/>
          <p:nvPr/>
        </p:nvSpPr>
        <p:spPr>
          <a:xfrm>
            <a:off x="16326104" y="4059428"/>
            <a:ext cx="305435" cy="269240"/>
          </a:xfrm>
          <a:prstGeom prst="rect">
            <a:avLst/>
          </a:prstGeom>
        </p:spPr>
        <p:txBody>
          <a:bodyPr vert="horz" wrap="square" lIns="0" tIns="12065" rIns="0" bIns="0" rtlCol="0">
            <a:spAutoFit/>
          </a:bodyPr>
          <a:lstStyle/>
          <a:p>
            <a:pPr marL="12700">
              <a:lnSpc>
                <a:spcPct val="100000"/>
              </a:lnSpc>
              <a:spcBef>
                <a:spcPts val="95"/>
              </a:spcBef>
            </a:pPr>
            <a:r>
              <a:rPr sz="1600" b="1" spc="-25" dirty="0">
                <a:solidFill>
                  <a:srgbClr val="FFFFFF"/>
                </a:solidFill>
                <a:latin typeface="Arial"/>
                <a:cs typeface="Arial"/>
              </a:rPr>
              <a:t>DE</a:t>
            </a:r>
            <a:endParaRPr sz="1600">
              <a:latin typeface="Arial"/>
              <a:cs typeface="Arial"/>
            </a:endParaRPr>
          </a:p>
        </p:txBody>
      </p:sp>
      <p:sp>
        <p:nvSpPr>
          <p:cNvPr id="14" name="object 14"/>
          <p:cNvSpPr txBox="1"/>
          <p:nvPr/>
        </p:nvSpPr>
        <p:spPr>
          <a:xfrm>
            <a:off x="16106570" y="4302962"/>
            <a:ext cx="318135" cy="269240"/>
          </a:xfrm>
          <a:prstGeom prst="rect">
            <a:avLst/>
          </a:prstGeom>
        </p:spPr>
        <p:txBody>
          <a:bodyPr vert="horz" wrap="square" lIns="0" tIns="12065" rIns="0" bIns="0" rtlCol="0">
            <a:spAutoFit/>
          </a:bodyPr>
          <a:lstStyle/>
          <a:p>
            <a:pPr marL="12700">
              <a:lnSpc>
                <a:spcPct val="100000"/>
              </a:lnSpc>
              <a:spcBef>
                <a:spcPts val="95"/>
              </a:spcBef>
            </a:pPr>
            <a:r>
              <a:rPr sz="1600" b="1" spc="-25" dirty="0">
                <a:solidFill>
                  <a:srgbClr val="FFFFFF"/>
                </a:solidFill>
                <a:latin typeface="Arial"/>
                <a:cs typeface="Arial"/>
              </a:rPr>
              <a:t>OS</a:t>
            </a:r>
            <a:endParaRPr sz="1600">
              <a:latin typeface="Arial"/>
              <a:cs typeface="Arial"/>
            </a:endParaRPr>
          </a:p>
        </p:txBody>
      </p:sp>
      <p:sp>
        <p:nvSpPr>
          <p:cNvPr id="15" name="object 15"/>
          <p:cNvSpPr txBox="1"/>
          <p:nvPr/>
        </p:nvSpPr>
        <p:spPr>
          <a:xfrm>
            <a:off x="1470152" y="7998079"/>
            <a:ext cx="2573020" cy="513080"/>
          </a:xfrm>
          <a:prstGeom prst="rect">
            <a:avLst/>
          </a:prstGeom>
        </p:spPr>
        <p:txBody>
          <a:bodyPr vert="horz" wrap="square" lIns="0" tIns="12065" rIns="0" bIns="0" rtlCol="0">
            <a:spAutoFit/>
          </a:bodyPr>
          <a:lstStyle/>
          <a:p>
            <a:pPr marL="12700" marR="5080" indent="233045">
              <a:lnSpc>
                <a:spcPct val="100000"/>
              </a:lnSpc>
              <a:spcBef>
                <a:spcPts val="95"/>
              </a:spcBef>
            </a:pPr>
            <a:r>
              <a:rPr sz="1600" b="1" spc="-10" dirty="0">
                <a:solidFill>
                  <a:srgbClr val="FFFFFF"/>
                </a:solidFill>
                <a:latin typeface="Arial"/>
                <a:cs typeface="Arial"/>
              </a:rPr>
              <a:t>COFINANCIACIÓN</a:t>
            </a:r>
            <a:r>
              <a:rPr sz="1600" b="1" spc="-20" dirty="0">
                <a:solidFill>
                  <a:srgbClr val="FFFFFF"/>
                </a:solidFill>
                <a:latin typeface="Arial"/>
                <a:cs typeface="Arial"/>
              </a:rPr>
              <a:t> </a:t>
            </a:r>
            <a:r>
              <a:rPr sz="1600" b="1" spc="-25" dirty="0">
                <a:solidFill>
                  <a:srgbClr val="FFFFFF"/>
                </a:solidFill>
                <a:latin typeface="Arial"/>
                <a:cs typeface="Arial"/>
              </a:rPr>
              <a:t>DE </a:t>
            </a:r>
            <a:r>
              <a:rPr sz="1600" b="1" spc="-10" dirty="0">
                <a:solidFill>
                  <a:srgbClr val="FFFFFF"/>
                </a:solidFill>
                <a:latin typeface="Arial"/>
                <a:cs typeface="Arial"/>
              </a:rPr>
              <a:t>MONITORES</a:t>
            </a:r>
            <a:r>
              <a:rPr sz="1600" b="1" spc="-55" dirty="0">
                <a:solidFill>
                  <a:srgbClr val="FFFFFF"/>
                </a:solidFill>
                <a:latin typeface="Arial"/>
                <a:cs typeface="Arial"/>
              </a:rPr>
              <a:t> </a:t>
            </a:r>
            <a:r>
              <a:rPr sz="1600" b="1" dirty="0">
                <a:solidFill>
                  <a:srgbClr val="FFFFFF"/>
                </a:solidFill>
                <a:latin typeface="Arial"/>
                <a:cs typeface="Arial"/>
              </a:rPr>
              <a:t>DE</a:t>
            </a:r>
            <a:r>
              <a:rPr sz="1600" b="1" spc="-85" dirty="0">
                <a:solidFill>
                  <a:srgbClr val="FFFFFF"/>
                </a:solidFill>
                <a:latin typeface="Arial"/>
                <a:cs typeface="Arial"/>
              </a:rPr>
              <a:t> </a:t>
            </a:r>
            <a:r>
              <a:rPr sz="1600" b="1" spc="-45" dirty="0">
                <a:solidFill>
                  <a:srgbClr val="FFFFFF"/>
                </a:solidFill>
                <a:latin typeface="Arial"/>
                <a:cs typeface="Arial"/>
              </a:rPr>
              <a:t>CULTURA</a:t>
            </a:r>
            <a:endParaRPr sz="1600">
              <a:latin typeface="Arial"/>
              <a:cs typeface="Arial"/>
            </a:endParaRPr>
          </a:p>
        </p:txBody>
      </p:sp>
      <p:sp>
        <p:nvSpPr>
          <p:cNvPr id="16" name="object 16"/>
          <p:cNvSpPr txBox="1"/>
          <p:nvPr/>
        </p:nvSpPr>
        <p:spPr>
          <a:xfrm>
            <a:off x="15914369" y="7259573"/>
            <a:ext cx="1596390" cy="1365250"/>
          </a:xfrm>
          <a:prstGeom prst="rect">
            <a:avLst/>
          </a:prstGeom>
        </p:spPr>
        <p:txBody>
          <a:bodyPr vert="horz" wrap="square" lIns="0" tIns="12700" rIns="0" bIns="0" rtlCol="0">
            <a:spAutoFit/>
          </a:bodyPr>
          <a:lstStyle/>
          <a:p>
            <a:pPr marR="64769" algn="ctr">
              <a:lnSpc>
                <a:spcPts val="8155"/>
              </a:lnSpc>
              <a:spcBef>
                <a:spcPts val="100"/>
              </a:spcBef>
            </a:pPr>
            <a:r>
              <a:rPr sz="6900" b="1" spc="-50" dirty="0">
                <a:solidFill>
                  <a:srgbClr val="FCFAFA"/>
                </a:solidFill>
                <a:latin typeface="Arial"/>
                <a:cs typeface="Arial"/>
              </a:rPr>
              <a:t>9</a:t>
            </a:r>
            <a:endParaRPr sz="6900">
              <a:latin typeface="Arial"/>
              <a:cs typeface="Arial"/>
            </a:endParaRPr>
          </a:p>
          <a:p>
            <a:pPr algn="ctr">
              <a:lnSpc>
                <a:spcPts val="2395"/>
              </a:lnSpc>
            </a:pPr>
            <a:r>
              <a:rPr sz="2100" b="1" spc="-10" dirty="0">
                <a:solidFill>
                  <a:srgbClr val="FCFAFA"/>
                </a:solidFill>
                <a:latin typeface="Arial"/>
                <a:cs typeface="Arial"/>
              </a:rPr>
              <a:t>Indicadores</a:t>
            </a:r>
            <a:endParaRPr sz="2100">
              <a:latin typeface="Arial"/>
              <a:cs typeface="Arial"/>
            </a:endParaRPr>
          </a:p>
        </p:txBody>
      </p:sp>
      <p:sp>
        <p:nvSpPr>
          <p:cNvPr id="17" name="object 17"/>
          <p:cNvSpPr/>
          <p:nvPr/>
        </p:nvSpPr>
        <p:spPr>
          <a:xfrm>
            <a:off x="5529707" y="5976111"/>
            <a:ext cx="131445" cy="365760"/>
          </a:xfrm>
          <a:custGeom>
            <a:avLst/>
            <a:gdLst/>
            <a:ahLst/>
            <a:cxnLst/>
            <a:rect l="l" t="t" r="r" b="b"/>
            <a:pathLst>
              <a:path w="131445" h="365760">
                <a:moveTo>
                  <a:pt x="131063" y="0"/>
                </a:moveTo>
                <a:lnTo>
                  <a:pt x="0" y="0"/>
                </a:lnTo>
                <a:lnTo>
                  <a:pt x="0" y="365760"/>
                </a:lnTo>
                <a:lnTo>
                  <a:pt x="131063" y="365760"/>
                </a:lnTo>
                <a:lnTo>
                  <a:pt x="131063" y="0"/>
                </a:lnTo>
                <a:close/>
              </a:path>
            </a:pathLst>
          </a:custGeom>
          <a:solidFill>
            <a:srgbClr val="C0C0C0"/>
          </a:solidFill>
        </p:spPr>
        <p:txBody>
          <a:bodyPr wrap="square" lIns="0" tIns="0" rIns="0" bIns="0" rtlCol="0"/>
          <a:lstStyle/>
          <a:p>
            <a:endParaRPr/>
          </a:p>
        </p:txBody>
      </p:sp>
      <p:graphicFrame>
        <p:nvGraphicFramePr>
          <p:cNvPr id="18" name="object 18"/>
          <p:cNvGraphicFramePr>
            <a:graphicFrameLocks noGrp="1"/>
          </p:cNvGraphicFramePr>
          <p:nvPr>
            <p:extLst>
              <p:ext uri="{D42A27DB-BD31-4B8C-83A1-F6EECF244321}">
                <p14:modId xmlns:p14="http://schemas.microsoft.com/office/powerpoint/2010/main" val="21404476"/>
              </p:ext>
            </p:extLst>
          </p:nvPr>
        </p:nvGraphicFramePr>
        <p:xfrm>
          <a:off x="1534349" y="2283777"/>
          <a:ext cx="14572220" cy="4140518"/>
        </p:xfrm>
        <a:graphic>
          <a:graphicData uri="http://schemas.openxmlformats.org/drawingml/2006/table">
            <a:tbl>
              <a:tblPr firstRow="1" bandRow="1">
                <a:tableStyleId>{2D5ABB26-0587-4C30-8999-92F81FD0307C}</a:tableStyleId>
              </a:tblPr>
              <a:tblGrid>
                <a:gridCol w="2618816">
                  <a:extLst>
                    <a:ext uri="{9D8B030D-6E8A-4147-A177-3AD203B41FA5}">
                      <a16:colId xmlns:a16="http://schemas.microsoft.com/office/drawing/2014/main" val="20001"/>
                    </a:ext>
                  </a:extLst>
                </a:gridCol>
                <a:gridCol w="1334996">
                  <a:extLst>
                    <a:ext uri="{9D8B030D-6E8A-4147-A177-3AD203B41FA5}">
                      <a16:colId xmlns:a16="http://schemas.microsoft.com/office/drawing/2014/main" val="20002"/>
                    </a:ext>
                  </a:extLst>
                </a:gridCol>
                <a:gridCol w="1390620">
                  <a:extLst>
                    <a:ext uri="{9D8B030D-6E8A-4147-A177-3AD203B41FA5}">
                      <a16:colId xmlns:a16="http://schemas.microsoft.com/office/drawing/2014/main" val="20003"/>
                    </a:ext>
                  </a:extLst>
                </a:gridCol>
                <a:gridCol w="1723628">
                  <a:extLst>
                    <a:ext uri="{9D8B030D-6E8A-4147-A177-3AD203B41FA5}">
                      <a16:colId xmlns:a16="http://schemas.microsoft.com/office/drawing/2014/main" val="20004"/>
                    </a:ext>
                  </a:extLst>
                </a:gridCol>
                <a:gridCol w="1990627">
                  <a:extLst>
                    <a:ext uri="{9D8B030D-6E8A-4147-A177-3AD203B41FA5}">
                      <a16:colId xmlns:a16="http://schemas.microsoft.com/office/drawing/2014/main" val="20005"/>
                    </a:ext>
                  </a:extLst>
                </a:gridCol>
                <a:gridCol w="2894716">
                  <a:extLst>
                    <a:ext uri="{9D8B030D-6E8A-4147-A177-3AD203B41FA5}">
                      <a16:colId xmlns:a16="http://schemas.microsoft.com/office/drawing/2014/main" val="20006"/>
                    </a:ext>
                  </a:extLst>
                </a:gridCol>
                <a:gridCol w="2618817">
                  <a:extLst>
                    <a:ext uri="{9D8B030D-6E8A-4147-A177-3AD203B41FA5}">
                      <a16:colId xmlns:a16="http://schemas.microsoft.com/office/drawing/2014/main" val="20007"/>
                    </a:ext>
                  </a:extLst>
                </a:gridCol>
              </a:tblGrid>
              <a:tr h="581660">
                <a:tc>
                  <a:txBody>
                    <a:bodyPr/>
                    <a:lstStyle/>
                    <a:p>
                      <a:pPr marL="114300" marR="21590" algn="ctr">
                        <a:lnSpc>
                          <a:spcPct val="100000"/>
                        </a:lnSpc>
                        <a:spcBef>
                          <a:spcPts val="355"/>
                        </a:spcBef>
                      </a:pPr>
                      <a:endParaRPr sz="1600" spc="-10" dirty="0">
                        <a:solidFill>
                          <a:srgbClr val="FFFFFF"/>
                        </a:solidFill>
                        <a:latin typeface="Trebuchet MS"/>
                        <a:ea typeface="+mn-ea"/>
                      </a:endParaRPr>
                    </a:p>
                  </a:txBody>
                  <a:tcPr marL="0" marR="0" marT="0" marB="0">
                    <a:lnB w="12700" cap="flat" cmpd="sng" algn="ctr">
                      <a:solidFill>
                        <a:schemeClr val="tx1"/>
                      </a:solidFill>
                      <a:prstDash val="solid"/>
                      <a:round/>
                      <a:headEnd type="none" w="med" len="med"/>
                      <a:tailEnd type="none" w="med" len="med"/>
                    </a:lnB>
                    <a:solidFill>
                      <a:srgbClr val="0F5D27"/>
                    </a:solidFill>
                  </a:tcPr>
                </a:tc>
                <a:tc gridSpan="4">
                  <a:txBody>
                    <a:bodyPr/>
                    <a:lstStyle/>
                    <a:p>
                      <a:pPr marL="114300" marR="21590" algn="ctr">
                        <a:lnSpc>
                          <a:spcPct val="100000"/>
                        </a:lnSpc>
                        <a:spcBef>
                          <a:spcPts val="355"/>
                        </a:spcBef>
                      </a:pPr>
                      <a:r>
                        <a:rPr sz="1600" spc="-10" dirty="0">
                          <a:solidFill>
                            <a:srgbClr val="FFFFFF"/>
                          </a:solidFill>
                          <a:latin typeface="Trebuchet MS"/>
                          <a:ea typeface="+mn-ea"/>
                          <a:cs typeface="Trebuchet MS"/>
                        </a:rPr>
                        <a:t>EJECUCIÓN</a:t>
                      </a:r>
                    </a:p>
                  </a:txBody>
                  <a:tcPr marL="0" marR="0" marT="45085" marB="0">
                    <a:lnR w="9525">
                      <a:solidFill>
                        <a:srgbClr val="000000"/>
                      </a:solidFill>
                      <a:prstDash val="solid"/>
                    </a:lnR>
                    <a:lnT w="9525">
                      <a:solidFill>
                        <a:srgbClr val="000000"/>
                      </a:solidFill>
                      <a:prstDash val="solid"/>
                    </a:lnT>
                    <a:lnB w="9525">
                      <a:solidFill>
                        <a:srgbClr val="000000"/>
                      </a:solidFill>
                      <a:prstDash val="solid"/>
                    </a:lnB>
                    <a:solidFill>
                      <a:srgbClr val="0F5D27"/>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marL="117475" marR="121920" algn="ctr">
                        <a:lnSpc>
                          <a:spcPct val="100000"/>
                        </a:lnSpc>
                        <a:spcBef>
                          <a:spcPts val="355"/>
                        </a:spcBef>
                      </a:pPr>
                      <a:r>
                        <a:rPr sz="1600" spc="35" dirty="0">
                          <a:solidFill>
                            <a:srgbClr val="FFFFFF"/>
                          </a:solidFill>
                          <a:latin typeface="Trebuchet MS"/>
                          <a:cs typeface="Trebuchet MS"/>
                        </a:rPr>
                        <a:t>DEMOGRAFÍA</a:t>
                      </a:r>
                      <a:endParaRPr sz="1600">
                        <a:latin typeface="Trebuchet MS"/>
                        <a:cs typeface="Trebuchet MS"/>
                      </a:endParaRPr>
                    </a:p>
                  </a:txBody>
                  <a:tcPr marL="0" marR="0" marT="4508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hMerge="1">
                  <a:txBody>
                    <a:bodyPr/>
                    <a:lstStyle/>
                    <a:p>
                      <a:endParaRPr/>
                    </a:p>
                  </a:txBody>
                  <a:tcPr marL="0" marR="0" marT="0" marB="0"/>
                </a:tc>
                <a:extLst>
                  <a:ext uri="{0D108BD9-81ED-4DB2-BD59-A6C34878D82A}">
                    <a16:rowId xmlns:a16="http://schemas.microsoft.com/office/drawing/2014/main" val="10000"/>
                  </a:ext>
                </a:extLst>
              </a:tr>
              <a:tr h="884555">
                <a:tc>
                  <a:txBody>
                    <a:bodyPr/>
                    <a:lstStyle/>
                    <a:p>
                      <a:pPr marL="624205" marR="569595" indent="-7620">
                        <a:lnSpc>
                          <a:spcPct val="100000"/>
                        </a:lnSpc>
                        <a:spcBef>
                          <a:spcPts val="280"/>
                        </a:spcBef>
                      </a:pPr>
                      <a:r>
                        <a:rPr sz="1600" spc="-10" dirty="0">
                          <a:solidFill>
                            <a:srgbClr val="FFFFFF"/>
                          </a:solidFill>
                          <a:latin typeface="Trebuchet MS"/>
                          <a:cs typeface="Trebuchet MS"/>
                        </a:rPr>
                        <a:t>INDICADOR PRODUCTO</a:t>
                      </a:r>
                      <a:endParaRPr sz="1600" dirty="0">
                        <a:latin typeface="Trebuchet MS"/>
                        <a:cs typeface="Trebuchet MS"/>
                      </a:endParaRPr>
                    </a:p>
                  </a:txBody>
                  <a:tcPr marL="0" marR="0" marT="35560" marB="0">
                    <a:lnL w="9525">
                      <a:solidFill>
                        <a:srgbClr val="000000"/>
                      </a:solidFill>
                      <a:prstDash val="solid"/>
                    </a:lnL>
                    <a:lnR w="9525">
                      <a:solidFill>
                        <a:srgbClr val="000000"/>
                      </a:solidFill>
                      <a:prstDash val="soli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632C"/>
                    </a:solidFill>
                  </a:tcPr>
                </a:tc>
                <a:tc>
                  <a:txBody>
                    <a:bodyPr/>
                    <a:lstStyle/>
                    <a:p>
                      <a:pPr marL="146685" marR="6985" indent="16510">
                        <a:lnSpc>
                          <a:spcPct val="100000"/>
                        </a:lnSpc>
                        <a:spcBef>
                          <a:spcPts val="280"/>
                        </a:spcBef>
                      </a:pPr>
                      <a:r>
                        <a:rPr sz="1600" spc="90" dirty="0">
                          <a:solidFill>
                            <a:srgbClr val="FFFFFF"/>
                          </a:solidFill>
                          <a:latin typeface="Trebuchet MS"/>
                          <a:cs typeface="Trebuchet MS"/>
                        </a:rPr>
                        <a:t>META</a:t>
                      </a:r>
                      <a:r>
                        <a:rPr sz="1600" spc="170" dirty="0">
                          <a:solidFill>
                            <a:srgbClr val="FFFFFF"/>
                          </a:solidFill>
                          <a:latin typeface="Trebuchet MS"/>
                          <a:cs typeface="Trebuchet MS"/>
                        </a:rPr>
                        <a:t> </a:t>
                      </a:r>
                      <a:r>
                        <a:rPr sz="1600" spc="114" dirty="0">
                          <a:solidFill>
                            <a:srgbClr val="FFFFFF"/>
                          </a:solidFill>
                          <a:latin typeface="Trebuchet MS"/>
                          <a:cs typeface="Trebuchet MS"/>
                        </a:rPr>
                        <a:t>P</a:t>
                      </a:r>
                      <a:r>
                        <a:rPr sz="1600" spc="-254" dirty="0">
                          <a:solidFill>
                            <a:srgbClr val="FFFFFF"/>
                          </a:solidFill>
                          <a:latin typeface="Trebuchet MS"/>
                          <a:cs typeface="Trebuchet MS"/>
                        </a:rPr>
                        <a:t> </a:t>
                      </a:r>
                      <a:r>
                        <a:rPr sz="1600" spc="-50" dirty="0">
                          <a:solidFill>
                            <a:srgbClr val="FFFFFF"/>
                          </a:solidFill>
                          <a:latin typeface="Trebuchet MS"/>
                          <a:cs typeface="Trebuchet MS"/>
                        </a:rPr>
                        <a:t>D </a:t>
                      </a:r>
                      <a:r>
                        <a:rPr sz="1600" spc="-10" dirty="0">
                          <a:solidFill>
                            <a:srgbClr val="FFFFFF"/>
                          </a:solidFill>
                          <a:latin typeface="Trebuchet MS"/>
                          <a:cs typeface="Trebuchet MS"/>
                        </a:rPr>
                        <a:t>2024_2027</a:t>
                      </a:r>
                      <a:endParaRPr sz="1600">
                        <a:latin typeface="Trebuchet MS"/>
                        <a:cs typeface="Trebuchet MS"/>
                      </a:endParaRPr>
                    </a:p>
                  </a:txBody>
                  <a:tcPr marL="0" marR="0" marT="355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marL="285750" marR="48895">
                        <a:lnSpc>
                          <a:spcPct val="100000"/>
                        </a:lnSpc>
                        <a:spcBef>
                          <a:spcPts val="235"/>
                        </a:spcBef>
                      </a:pPr>
                      <a:r>
                        <a:rPr sz="1600" spc="70" dirty="0">
                          <a:solidFill>
                            <a:srgbClr val="FFFFFF"/>
                          </a:solidFill>
                          <a:latin typeface="Trebuchet MS"/>
                          <a:cs typeface="Trebuchet MS"/>
                        </a:rPr>
                        <a:t>META</a:t>
                      </a:r>
                      <a:endParaRPr sz="1600">
                        <a:latin typeface="Trebuchet MS"/>
                        <a:cs typeface="Trebuchet MS"/>
                      </a:endParaRPr>
                    </a:p>
                    <a:p>
                      <a:pPr marL="354330" marR="48895">
                        <a:lnSpc>
                          <a:spcPct val="100000"/>
                        </a:lnSpc>
                        <a:spcBef>
                          <a:spcPts val="445"/>
                        </a:spcBef>
                      </a:pPr>
                      <a:r>
                        <a:rPr sz="1600" spc="35" dirty="0">
                          <a:solidFill>
                            <a:srgbClr val="FFFFFF"/>
                          </a:solidFill>
                          <a:latin typeface="Trebuchet MS"/>
                          <a:cs typeface="Trebuchet MS"/>
                        </a:rPr>
                        <a:t>2024</a:t>
                      </a:r>
                      <a:endParaRPr sz="1600">
                        <a:latin typeface="Trebuchet MS"/>
                        <a:cs typeface="Trebuchet MS"/>
                      </a:endParaRPr>
                    </a:p>
                  </a:txBody>
                  <a:tcPr marL="0" marR="0" marT="298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marR="35560" algn="ctr">
                        <a:lnSpc>
                          <a:spcPct val="100000"/>
                        </a:lnSpc>
                        <a:spcBef>
                          <a:spcPts val="235"/>
                        </a:spcBef>
                      </a:pPr>
                      <a:r>
                        <a:rPr sz="1600" spc="-10" dirty="0">
                          <a:solidFill>
                            <a:srgbClr val="FFFFFF"/>
                          </a:solidFill>
                          <a:latin typeface="Trebuchet MS"/>
                          <a:cs typeface="Trebuchet MS"/>
                        </a:rPr>
                        <a:t>EJECUCIÓN</a:t>
                      </a:r>
                      <a:endParaRPr sz="1600">
                        <a:latin typeface="Trebuchet MS"/>
                        <a:cs typeface="Trebuchet MS"/>
                      </a:endParaRPr>
                    </a:p>
                    <a:p>
                      <a:pPr marR="36830" algn="ctr">
                        <a:lnSpc>
                          <a:spcPct val="100000"/>
                        </a:lnSpc>
                        <a:spcBef>
                          <a:spcPts val="445"/>
                        </a:spcBef>
                      </a:pPr>
                      <a:r>
                        <a:rPr sz="1600" spc="35" dirty="0">
                          <a:solidFill>
                            <a:srgbClr val="FFFFFF"/>
                          </a:solidFill>
                          <a:latin typeface="Trebuchet MS"/>
                          <a:cs typeface="Trebuchet MS"/>
                        </a:rPr>
                        <a:t>2024</a:t>
                      </a:r>
                      <a:endParaRPr sz="1600">
                        <a:latin typeface="Trebuchet MS"/>
                        <a:cs typeface="Trebuchet MS"/>
                      </a:endParaRPr>
                    </a:p>
                  </a:txBody>
                  <a:tcPr marL="0" marR="0" marT="298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marL="189865" marR="88265" indent="635000">
                        <a:lnSpc>
                          <a:spcPct val="100000"/>
                        </a:lnSpc>
                        <a:spcBef>
                          <a:spcPts val="355"/>
                        </a:spcBef>
                      </a:pPr>
                      <a:r>
                        <a:rPr sz="1600" spc="150" dirty="0">
                          <a:solidFill>
                            <a:srgbClr val="FFFFFF"/>
                          </a:solidFill>
                          <a:latin typeface="Trebuchet MS"/>
                          <a:cs typeface="Trebuchet MS"/>
                        </a:rPr>
                        <a:t>% </a:t>
                      </a:r>
                      <a:r>
                        <a:rPr sz="1600" spc="-10" dirty="0">
                          <a:solidFill>
                            <a:srgbClr val="FFFFFF"/>
                          </a:solidFill>
                          <a:latin typeface="Trebuchet MS"/>
                          <a:cs typeface="Trebuchet MS"/>
                        </a:rPr>
                        <a:t>CUMPLIMIENTO</a:t>
                      </a:r>
                      <a:endParaRPr sz="1600">
                        <a:latin typeface="Trebuchet MS"/>
                        <a:cs typeface="Trebuchet MS"/>
                      </a:endParaRPr>
                    </a:p>
                  </a:txBody>
                  <a:tcPr marL="0" marR="0" marT="4508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marL="795020">
                        <a:lnSpc>
                          <a:spcPct val="100000"/>
                        </a:lnSpc>
                        <a:spcBef>
                          <a:spcPts val="355"/>
                        </a:spcBef>
                      </a:pPr>
                      <a:r>
                        <a:rPr sz="1600" spc="-10" dirty="0">
                          <a:solidFill>
                            <a:srgbClr val="FFFFFF"/>
                          </a:solidFill>
                          <a:latin typeface="Trebuchet MS"/>
                          <a:cs typeface="Trebuchet MS"/>
                        </a:rPr>
                        <a:t>MUNICIPIO</a:t>
                      </a:r>
                      <a:endParaRPr sz="1600">
                        <a:latin typeface="Trebuchet MS"/>
                        <a:cs typeface="Trebuchet MS"/>
                      </a:endParaRPr>
                    </a:p>
                  </a:txBody>
                  <a:tcPr marL="0" marR="0" marT="4508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marL="869950" marR="121920">
                        <a:lnSpc>
                          <a:spcPct val="100000"/>
                        </a:lnSpc>
                        <a:spcBef>
                          <a:spcPts val="355"/>
                        </a:spcBef>
                      </a:pPr>
                      <a:r>
                        <a:rPr sz="1600" spc="-10" dirty="0">
                          <a:solidFill>
                            <a:srgbClr val="FFFFFF"/>
                          </a:solidFill>
                          <a:latin typeface="Trebuchet MS"/>
                          <a:cs typeface="Trebuchet MS"/>
                        </a:rPr>
                        <a:t>SUBREGIÓN</a:t>
                      </a:r>
                      <a:endParaRPr sz="1600">
                        <a:latin typeface="Trebuchet MS"/>
                        <a:cs typeface="Trebuchet MS"/>
                      </a:endParaRPr>
                    </a:p>
                  </a:txBody>
                  <a:tcPr marL="0" marR="0" marT="4508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extLst>
                  <a:ext uri="{0D108BD9-81ED-4DB2-BD59-A6C34878D82A}">
                    <a16:rowId xmlns:a16="http://schemas.microsoft.com/office/drawing/2014/main" val="10001"/>
                  </a:ext>
                </a:extLst>
              </a:tr>
              <a:tr h="1926908">
                <a:tc>
                  <a:txBody>
                    <a:bodyPr/>
                    <a:lstStyle/>
                    <a:p>
                      <a:pPr marR="314325" algn="ctr">
                        <a:lnSpc>
                          <a:spcPts val="2035"/>
                        </a:lnSpc>
                        <a:spcBef>
                          <a:spcPts val="240"/>
                        </a:spcBef>
                      </a:pPr>
                      <a:endParaRPr lang="es-ES" sz="1800" dirty="0">
                        <a:solidFill>
                          <a:schemeClr val="tx1"/>
                        </a:solidFill>
                        <a:latin typeface="Trebuchet MS"/>
                        <a:cs typeface="Trebuchet MS"/>
                      </a:endParaRPr>
                    </a:p>
                    <a:p>
                      <a:pPr marL="0" marR="314325" lvl="0" indent="0" algn="ctr" defTabSz="914400" eaLnBrk="1" fontAlgn="auto" latinLnBrk="0" hangingPunct="1">
                        <a:lnSpc>
                          <a:spcPts val="2035"/>
                        </a:lnSpc>
                        <a:spcBef>
                          <a:spcPts val="240"/>
                        </a:spcBef>
                        <a:spcAft>
                          <a:spcPts val="0"/>
                        </a:spcAft>
                        <a:buClrTx/>
                        <a:buSzTx/>
                        <a:buFontTx/>
                        <a:buNone/>
                        <a:tabLst/>
                        <a:defRPr/>
                      </a:pPr>
                      <a:r>
                        <a:rPr kumimoji="0" lang="es-CO" sz="1800" b="0" i="0" u="none" strike="noStrike" kern="0" cap="none" spc="0" normalizeH="0" baseline="0" noProof="0" dirty="0">
                          <a:ln>
                            <a:noFill/>
                          </a:ln>
                          <a:solidFill>
                            <a:prstClr val="black"/>
                          </a:solidFill>
                          <a:effectLst/>
                          <a:uLnTx/>
                          <a:uFillTx/>
                          <a:latin typeface="Trebuchet MS"/>
                          <a:ea typeface="+mn-ea"/>
                          <a:cs typeface="Trebuchet MS"/>
                        </a:rPr>
                        <a:t>Documentos</a:t>
                      </a:r>
                      <a:r>
                        <a:rPr kumimoji="0" lang="es-CO" sz="1800" b="0" i="0" u="none" strike="noStrike" kern="0" cap="none" spc="160" normalizeH="0" baseline="0" noProof="0" dirty="0">
                          <a:ln>
                            <a:noFill/>
                          </a:ln>
                          <a:solidFill>
                            <a:prstClr val="black"/>
                          </a:solidFill>
                          <a:effectLst/>
                          <a:uLnTx/>
                          <a:uFillTx/>
                          <a:latin typeface="Trebuchet MS"/>
                          <a:ea typeface="+mn-ea"/>
                          <a:cs typeface="Trebuchet MS"/>
                        </a:rPr>
                        <a:t> </a:t>
                      </a:r>
                      <a:r>
                        <a:rPr kumimoji="0" lang="es-CO" sz="1800" b="0" i="0" u="none" strike="noStrike" kern="0" cap="none" spc="-25" normalizeH="0" baseline="0" noProof="0" dirty="0">
                          <a:ln>
                            <a:noFill/>
                          </a:ln>
                          <a:solidFill>
                            <a:prstClr val="black"/>
                          </a:solidFill>
                          <a:effectLst/>
                          <a:uLnTx/>
                          <a:uFillTx/>
                          <a:latin typeface="Trebuchet MS"/>
                          <a:ea typeface="+mn-ea"/>
                          <a:cs typeface="Trebuchet MS"/>
                        </a:rPr>
                        <a:t>de investigación sobre patrimonio realizados o implementados</a:t>
                      </a:r>
                      <a:endParaRPr lang="es-CO" sz="1800" dirty="0">
                        <a:solidFill>
                          <a:schemeClr val="tx1"/>
                        </a:solidFill>
                        <a:latin typeface="Trebuchet MS"/>
                        <a:cs typeface="Trebuchet MS"/>
                      </a:endParaRPr>
                    </a:p>
                  </a:txBody>
                  <a:tcPr marL="0" marR="0" marT="30480" marB="0">
                    <a:lnL w="9525">
                      <a:solidFill>
                        <a:srgbClr val="000000"/>
                      </a:solidFill>
                      <a:prstDash val="solid"/>
                    </a:lnL>
                    <a:lnR w="9525">
                      <a:solidFill>
                        <a:srgbClr val="000000"/>
                      </a:solidFill>
                      <a:prstDash val="soli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113664" algn="ctr">
                        <a:lnSpc>
                          <a:spcPts val="2080"/>
                        </a:lnSpc>
                        <a:spcBef>
                          <a:spcPts val="350"/>
                        </a:spcBef>
                      </a:pPr>
                      <a:r>
                        <a:rPr sz="1800" spc="25" dirty="0">
                          <a:latin typeface="Trebuchet MS"/>
                          <a:cs typeface="Trebuchet MS"/>
                        </a:rPr>
                        <a:t>18</a:t>
                      </a:r>
                      <a:endParaRPr sz="1800" dirty="0">
                        <a:latin typeface="Trebuchet MS"/>
                        <a:cs typeface="Trebuchet MS"/>
                      </a:endParaRPr>
                    </a:p>
                    <a:p>
                      <a:pPr marL="85090">
                        <a:lnSpc>
                          <a:spcPts val="1839"/>
                        </a:lnSpc>
                      </a:pPr>
                      <a:endParaRPr sz="1600" dirty="0">
                        <a:latin typeface="Arial"/>
                        <a:cs typeface="Arial"/>
                      </a:endParaRPr>
                    </a:p>
                  </a:txBody>
                  <a:tcPr marL="0" marR="0" marT="4445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16205" marR="48895" algn="ctr">
                        <a:lnSpc>
                          <a:spcPct val="100000"/>
                        </a:lnSpc>
                        <a:spcBef>
                          <a:spcPts val="350"/>
                        </a:spcBef>
                      </a:pPr>
                      <a:r>
                        <a:rPr sz="1800" spc="5" dirty="0">
                          <a:latin typeface="Trebuchet MS"/>
                          <a:cs typeface="Trebuchet MS"/>
                        </a:rPr>
                        <a:t>4</a:t>
                      </a:r>
                      <a:endParaRPr sz="1800" dirty="0">
                        <a:latin typeface="Trebuchet MS"/>
                        <a:cs typeface="Trebuchet MS"/>
                      </a:endParaRPr>
                    </a:p>
                  </a:txBody>
                  <a:tcPr marL="0" marR="0" marT="4445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14300" marR="21590" algn="ctr">
                        <a:lnSpc>
                          <a:spcPct val="100000"/>
                        </a:lnSpc>
                        <a:spcBef>
                          <a:spcPts val="350"/>
                        </a:spcBef>
                      </a:pPr>
                      <a:r>
                        <a:rPr sz="1800" spc="5" dirty="0">
                          <a:latin typeface="Trebuchet MS"/>
                          <a:cs typeface="Trebuchet MS"/>
                        </a:rPr>
                        <a:t>4</a:t>
                      </a:r>
                      <a:endParaRPr sz="1800" dirty="0">
                        <a:latin typeface="Trebuchet MS"/>
                        <a:cs typeface="Trebuchet MS"/>
                      </a:endParaRPr>
                    </a:p>
                  </a:txBody>
                  <a:tcPr marL="0" marR="0" marT="4445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619760" marR="21590">
                        <a:lnSpc>
                          <a:spcPct val="100000"/>
                        </a:lnSpc>
                        <a:spcBef>
                          <a:spcPts val="350"/>
                        </a:spcBef>
                      </a:pPr>
                      <a:r>
                        <a:rPr lang="es-ES" sz="1600" dirty="0">
                          <a:latin typeface="Arial"/>
                          <a:cs typeface="Arial"/>
                        </a:rPr>
                        <a:t>100%</a:t>
                      </a:r>
                      <a:endParaRPr sz="1600" dirty="0">
                        <a:latin typeface="Arial"/>
                        <a:cs typeface="Arial"/>
                      </a:endParaRPr>
                    </a:p>
                  </a:txBody>
                  <a:tcPr marL="0" marR="0" marT="4445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88925" algn="ctr">
                        <a:lnSpc>
                          <a:spcPct val="100000"/>
                        </a:lnSpc>
                        <a:spcBef>
                          <a:spcPts val="235"/>
                        </a:spcBef>
                      </a:pPr>
                      <a:r>
                        <a:rPr sz="1800" spc="50" dirty="0">
                          <a:latin typeface="Trebuchet MS"/>
                          <a:cs typeface="Trebuchet MS"/>
                        </a:rPr>
                        <a:t>124</a:t>
                      </a:r>
                      <a:r>
                        <a:rPr sz="1800" spc="-20" dirty="0">
                          <a:latin typeface="Trebuchet MS"/>
                          <a:cs typeface="Trebuchet MS"/>
                        </a:rPr>
                        <a:t> </a:t>
                      </a:r>
                      <a:r>
                        <a:rPr sz="1800" dirty="0">
                          <a:latin typeface="Trebuchet MS"/>
                          <a:cs typeface="Trebuchet MS"/>
                        </a:rPr>
                        <a:t>municipios</a:t>
                      </a:r>
                      <a:r>
                        <a:rPr sz="1800" spc="-55" dirty="0">
                          <a:latin typeface="Trebuchet MS"/>
                          <a:cs typeface="Trebuchet MS"/>
                        </a:rPr>
                        <a:t> </a:t>
                      </a:r>
                      <a:r>
                        <a:rPr sz="1800" spc="-25" dirty="0">
                          <a:latin typeface="Trebuchet MS"/>
                          <a:cs typeface="Trebuchet MS"/>
                        </a:rPr>
                        <a:t>de</a:t>
                      </a:r>
                      <a:r>
                        <a:rPr lang="es-ES" sz="1800" spc="-25" dirty="0">
                          <a:latin typeface="Trebuchet MS"/>
                          <a:cs typeface="Trebuchet MS"/>
                        </a:rPr>
                        <a:t> Antioquia</a:t>
                      </a:r>
                      <a:endParaRPr sz="1600" dirty="0">
                        <a:solidFill>
                          <a:schemeClr val="tx1"/>
                        </a:solidFill>
                        <a:latin typeface="Arial"/>
                        <a:cs typeface="Arial"/>
                      </a:endParaRPr>
                    </a:p>
                    <a:p>
                      <a:pPr marL="302260">
                        <a:lnSpc>
                          <a:spcPct val="100000"/>
                        </a:lnSpc>
                        <a:spcBef>
                          <a:spcPts val="480"/>
                        </a:spcBef>
                      </a:pPr>
                      <a:r>
                        <a:rPr sz="1800" spc="-20" dirty="0">
                          <a:latin typeface="Trebuchet MS"/>
                          <a:cs typeface="Trebuchet MS"/>
                        </a:rPr>
                        <a:t>(Excepto</a:t>
                      </a:r>
                      <a:r>
                        <a:rPr sz="1800" spc="-50" dirty="0">
                          <a:latin typeface="Trebuchet MS"/>
                          <a:cs typeface="Trebuchet MS"/>
                        </a:rPr>
                        <a:t> </a:t>
                      </a:r>
                      <a:r>
                        <a:rPr sz="1800" spc="-10" dirty="0">
                          <a:latin typeface="Trebuchet MS"/>
                          <a:cs typeface="Trebuchet MS"/>
                        </a:rPr>
                        <a:t>Medellín)</a:t>
                      </a:r>
                      <a:endParaRPr sz="1800" dirty="0">
                        <a:latin typeface="Trebuchet MS"/>
                        <a:cs typeface="Trebuchet MS"/>
                      </a:endParaRPr>
                    </a:p>
                  </a:txBody>
                  <a:tcPr marL="0" marR="0" marT="298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84480" indent="132080">
                        <a:lnSpc>
                          <a:spcPts val="2440"/>
                        </a:lnSpc>
                        <a:spcBef>
                          <a:spcPts val="85"/>
                        </a:spcBef>
                      </a:pPr>
                      <a:r>
                        <a:rPr sz="1800" dirty="0">
                          <a:latin typeface="Trebuchet MS"/>
                          <a:cs typeface="Trebuchet MS"/>
                        </a:rPr>
                        <a:t>Nueve</a:t>
                      </a:r>
                      <a:r>
                        <a:rPr sz="1800" spc="-50" dirty="0">
                          <a:latin typeface="Trebuchet MS"/>
                          <a:cs typeface="Trebuchet MS"/>
                        </a:rPr>
                        <a:t> </a:t>
                      </a:r>
                      <a:r>
                        <a:rPr sz="1800" spc="-25" dirty="0">
                          <a:latin typeface="Trebuchet MS"/>
                          <a:cs typeface="Trebuchet MS"/>
                        </a:rPr>
                        <a:t>(9)</a:t>
                      </a:r>
                      <a:r>
                        <a:rPr lang="es-ES" sz="1800" spc="-25" dirty="0">
                          <a:latin typeface="Trebuchet MS"/>
                          <a:cs typeface="Trebuchet MS"/>
                        </a:rPr>
                        <a:t>Subregiones</a:t>
                      </a:r>
                      <a:endParaRPr sz="1600" dirty="0">
                        <a:latin typeface="Arial"/>
                        <a:cs typeface="Arial"/>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2"/>
                  </a:ext>
                </a:extLst>
              </a:tr>
              <a:tr h="747395">
                <a:tc>
                  <a:txBody>
                    <a:bodyPr/>
                    <a:lstStyle/>
                    <a:p>
                      <a:pPr marR="319405" algn="ctr">
                        <a:lnSpc>
                          <a:spcPct val="100000"/>
                        </a:lnSpc>
                        <a:spcBef>
                          <a:spcPts val="235"/>
                        </a:spcBef>
                      </a:pPr>
                      <a:r>
                        <a:rPr sz="1800" spc="-10" dirty="0">
                          <a:latin typeface="Trebuchet MS"/>
                          <a:cs typeface="Trebuchet MS"/>
                        </a:rPr>
                        <a:t>Obras</a:t>
                      </a:r>
                      <a:endParaRPr sz="1800" dirty="0">
                        <a:latin typeface="Trebuchet MS"/>
                        <a:cs typeface="Trebuchet MS"/>
                      </a:endParaRPr>
                    </a:p>
                    <a:p>
                      <a:pPr marR="320675" algn="ctr">
                        <a:lnSpc>
                          <a:spcPct val="100000"/>
                        </a:lnSpc>
                        <a:spcBef>
                          <a:spcPts val="290"/>
                        </a:spcBef>
                      </a:pPr>
                      <a:r>
                        <a:rPr sz="1800" spc="-10" dirty="0">
                          <a:latin typeface="Trebuchet MS"/>
                          <a:cs typeface="Trebuchet MS"/>
                        </a:rPr>
                        <a:t>restauradas</a:t>
                      </a:r>
                      <a:r>
                        <a:rPr sz="2400" spc="-10" dirty="0">
                          <a:latin typeface="Trebuchet MS"/>
                          <a:cs typeface="Trebuchet MS"/>
                        </a:rPr>
                        <a:t>*</a:t>
                      </a:r>
                      <a:endParaRPr sz="2400" dirty="0">
                        <a:latin typeface="Trebuchet MS"/>
                        <a:cs typeface="Trebuchet MS"/>
                      </a:endParaRPr>
                    </a:p>
                  </a:txBody>
                  <a:tcPr marL="0" marR="0" marT="29845" marB="0">
                    <a:lnL w="9525">
                      <a:solidFill>
                        <a:srgbClr val="000000"/>
                      </a:solidFill>
                      <a:prstDash val="solid"/>
                    </a:lnL>
                    <a:lnR w="9525">
                      <a:solidFill>
                        <a:srgbClr val="000000"/>
                      </a:solidFill>
                      <a:prstDash val="solid"/>
                    </a:lnR>
                    <a:lnT w="9525" cap="flat" cmpd="sng" algn="ctr">
                      <a:solidFill>
                        <a:srgbClr val="000000"/>
                      </a:solidFill>
                      <a:prstDash val="solid"/>
                      <a:round/>
                      <a:headEnd type="none" w="med" len="med"/>
                      <a:tailEnd type="none" w="med" len="med"/>
                    </a:lnT>
                    <a:lnB w="9525">
                      <a:solidFill>
                        <a:srgbClr val="000000"/>
                      </a:solidFill>
                      <a:prstDash val="solid"/>
                    </a:lnB>
                  </a:tcPr>
                </a:tc>
                <a:tc>
                  <a:txBody>
                    <a:bodyPr/>
                    <a:lstStyle/>
                    <a:p>
                      <a:pPr marL="114300" algn="ctr">
                        <a:lnSpc>
                          <a:spcPct val="100000"/>
                        </a:lnSpc>
                        <a:spcBef>
                          <a:spcPts val="350"/>
                        </a:spcBef>
                      </a:pPr>
                      <a:r>
                        <a:rPr sz="1800" spc="5" dirty="0">
                          <a:latin typeface="Trebuchet MS"/>
                          <a:cs typeface="Trebuchet MS"/>
                        </a:rPr>
                        <a:t>2</a:t>
                      </a:r>
                      <a:endParaRPr sz="1800">
                        <a:latin typeface="Trebuchet MS"/>
                        <a:cs typeface="Trebuchet MS"/>
                      </a:endParaRPr>
                    </a:p>
                  </a:txBody>
                  <a:tcPr marL="0" marR="0" marT="4445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468630" marR="48895">
                        <a:lnSpc>
                          <a:spcPct val="100000"/>
                        </a:lnSpc>
                        <a:spcBef>
                          <a:spcPts val="350"/>
                        </a:spcBef>
                      </a:pPr>
                      <a:r>
                        <a:rPr sz="1800" spc="95" dirty="0">
                          <a:latin typeface="Trebuchet MS"/>
                          <a:cs typeface="Trebuchet MS"/>
                        </a:rPr>
                        <a:t>NA</a:t>
                      </a:r>
                      <a:endParaRPr sz="1800">
                        <a:latin typeface="Trebuchet MS"/>
                        <a:cs typeface="Trebuchet MS"/>
                      </a:endParaRPr>
                    </a:p>
                  </a:txBody>
                  <a:tcPr marL="0" marR="0" marT="4445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14935" marR="21590" algn="ctr">
                        <a:lnSpc>
                          <a:spcPct val="100000"/>
                        </a:lnSpc>
                        <a:spcBef>
                          <a:spcPts val="350"/>
                        </a:spcBef>
                      </a:pPr>
                      <a:r>
                        <a:rPr sz="1800" spc="95" dirty="0">
                          <a:latin typeface="Trebuchet MS"/>
                          <a:cs typeface="Trebuchet MS"/>
                        </a:rPr>
                        <a:t>NA</a:t>
                      </a:r>
                      <a:endParaRPr sz="1800">
                        <a:latin typeface="Trebuchet MS"/>
                        <a:cs typeface="Trebuchet MS"/>
                      </a:endParaRPr>
                    </a:p>
                  </a:txBody>
                  <a:tcPr marL="0" marR="0" marT="4445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15570" marR="21590" algn="ctr">
                        <a:lnSpc>
                          <a:spcPct val="100000"/>
                        </a:lnSpc>
                        <a:spcBef>
                          <a:spcPts val="350"/>
                        </a:spcBef>
                      </a:pPr>
                      <a:r>
                        <a:rPr sz="1800" spc="95" dirty="0">
                          <a:latin typeface="Trebuchet MS"/>
                          <a:cs typeface="Trebuchet MS"/>
                        </a:rPr>
                        <a:t>NA</a:t>
                      </a:r>
                      <a:endParaRPr sz="1800">
                        <a:latin typeface="Trebuchet MS"/>
                        <a:cs typeface="Trebuchet MS"/>
                      </a:endParaRPr>
                    </a:p>
                  </a:txBody>
                  <a:tcPr marL="0" marR="0" marT="4445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635" algn="ctr">
                        <a:lnSpc>
                          <a:spcPct val="100000"/>
                        </a:lnSpc>
                        <a:spcBef>
                          <a:spcPts val="484"/>
                        </a:spcBef>
                      </a:pPr>
                      <a:r>
                        <a:rPr sz="1800" spc="95" dirty="0">
                          <a:latin typeface="Trebuchet MS"/>
                          <a:cs typeface="Trebuchet MS"/>
                        </a:rPr>
                        <a:t>NA</a:t>
                      </a:r>
                      <a:endParaRPr sz="1800">
                        <a:latin typeface="Trebuchet MS"/>
                        <a:cs typeface="Trebuchet MS"/>
                      </a:endParaRPr>
                    </a:p>
                  </a:txBody>
                  <a:tcPr marL="0" marR="0" marT="6159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900430" marR="121920">
                        <a:lnSpc>
                          <a:spcPct val="100000"/>
                        </a:lnSpc>
                        <a:spcBef>
                          <a:spcPts val="484"/>
                        </a:spcBef>
                      </a:pPr>
                      <a:r>
                        <a:rPr sz="1800" spc="95" dirty="0">
                          <a:latin typeface="Trebuchet MS"/>
                          <a:cs typeface="Trebuchet MS"/>
                        </a:rPr>
                        <a:t>NA</a:t>
                      </a:r>
                      <a:endParaRPr sz="1800" dirty="0">
                        <a:latin typeface="Trebuchet MS"/>
                        <a:cs typeface="Trebuchet MS"/>
                      </a:endParaRPr>
                    </a:p>
                  </a:txBody>
                  <a:tcPr marL="0" marR="0" marT="6159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3"/>
                  </a:ext>
                </a:extLst>
              </a:tr>
            </a:tbl>
          </a:graphicData>
        </a:graphic>
      </p:graphicFrame>
      <p:sp>
        <p:nvSpPr>
          <p:cNvPr id="19" name="object 19"/>
          <p:cNvSpPr txBox="1"/>
          <p:nvPr/>
        </p:nvSpPr>
        <p:spPr>
          <a:xfrm>
            <a:off x="3426586" y="7125207"/>
            <a:ext cx="10918190" cy="434340"/>
          </a:xfrm>
          <a:prstGeom prst="rect">
            <a:avLst/>
          </a:prstGeom>
          <a:solidFill>
            <a:srgbClr val="C0C0C0"/>
          </a:solidFill>
        </p:spPr>
        <p:txBody>
          <a:bodyPr vert="horz" wrap="square" lIns="0" tIns="0" rIns="0" bIns="0" rtlCol="0">
            <a:spAutoFit/>
          </a:bodyPr>
          <a:lstStyle/>
          <a:p>
            <a:pPr>
              <a:lnSpc>
                <a:spcPts val="3245"/>
              </a:lnSpc>
            </a:pPr>
            <a:r>
              <a:rPr sz="2800" b="1" dirty="0">
                <a:latin typeface="Calibri"/>
                <a:cs typeface="Calibri"/>
              </a:rPr>
              <a:t>*</a:t>
            </a:r>
            <a:r>
              <a:rPr sz="1800" dirty="0">
                <a:latin typeface="Calibri"/>
                <a:cs typeface="Calibri"/>
              </a:rPr>
              <a:t>Nota:</a:t>
            </a:r>
            <a:r>
              <a:rPr sz="1800" spc="-25" dirty="0">
                <a:latin typeface="Calibri"/>
                <a:cs typeface="Calibri"/>
              </a:rPr>
              <a:t> </a:t>
            </a:r>
            <a:r>
              <a:rPr sz="1800" dirty="0">
                <a:latin typeface="Calibri"/>
                <a:cs typeface="Calibri"/>
              </a:rPr>
              <a:t>El</a:t>
            </a:r>
            <a:r>
              <a:rPr sz="1800" spc="-55" dirty="0">
                <a:latin typeface="Calibri"/>
                <a:cs typeface="Calibri"/>
              </a:rPr>
              <a:t> </a:t>
            </a:r>
            <a:r>
              <a:rPr sz="1800" dirty="0">
                <a:latin typeface="Calibri"/>
                <a:cs typeface="Calibri"/>
              </a:rPr>
              <a:t>indiciador</a:t>
            </a:r>
            <a:r>
              <a:rPr sz="1800" spc="-10" dirty="0">
                <a:latin typeface="Calibri"/>
                <a:cs typeface="Calibri"/>
              </a:rPr>
              <a:t> </a:t>
            </a:r>
            <a:r>
              <a:rPr sz="1800" dirty="0">
                <a:latin typeface="Calibri"/>
                <a:cs typeface="Calibri"/>
              </a:rPr>
              <a:t>“Obras</a:t>
            </a:r>
            <a:r>
              <a:rPr sz="1800" spc="-40" dirty="0">
                <a:latin typeface="Calibri"/>
                <a:cs typeface="Calibri"/>
              </a:rPr>
              <a:t> </a:t>
            </a:r>
            <a:r>
              <a:rPr sz="1800" spc="-30" dirty="0">
                <a:latin typeface="Calibri"/>
                <a:cs typeface="Calibri"/>
              </a:rPr>
              <a:t>restauradas”,</a:t>
            </a:r>
            <a:r>
              <a:rPr sz="1800" spc="-60" dirty="0">
                <a:latin typeface="Calibri"/>
                <a:cs typeface="Calibri"/>
              </a:rPr>
              <a:t> </a:t>
            </a:r>
            <a:r>
              <a:rPr sz="1800" dirty="0">
                <a:latin typeface="Calibri"/>
                <a:cs typeface="Calibri"/>
              </a:rPr>
              <a:t>dentro</a:t>
            </a:r>
            <a:r>
              <a:rPr sz="1800" spc="-45" dirty="0">
                <a:latin typeface="Calibri"/>
                <a:cs typeface="Calibri"/>
              </a:rPr>
              <a:t> </a:t>
            </a:r>
            <a:r>
              <a:rPr sz="1800" dirty="0">
                <a:latin typeface="Calibri"/>
                <a:cs typeface="Calibri"/>
              </a:rPr>
              <a:t>de</a:t>
            </a:r>
            <a:r>
              <a:rPr sz="1800" spc="-30" dirty="0">
                <a:latin typeface="Calibri"/>
                <a:cs typeface="Calibri"/>
              </a:rPr>
              <a:t> </a:t>
            </a:r>
            <a:r>
              <a:rPr sz="1800" dirty="0">
                <a:latin typeface="Calibri"/>
                <a:cs typeface="Calibri"/>
              </a:rPr>
              <a:t>la</a:t>
            </a:r>
            <a:r>
              <a:rPr sz="1800" spc="-45" dirty="0">
                <a:latin typeface="Calibri"/>
                <a:cs typeface="Calibri"/>
              </a:rPr>
              <a:t> </a:t>
            </a:r>
            <a:r>
              <a:rPr sz="1800" spc="-10" dirty="0">
                <a:latin typeface="Calibri"/>
                <a:cs typeface="Calibri"/>
              </a:rPr>
              <a:t>programación,</a:t>
            </a:r>
            <a:r>
              <a:rPr sz="1800" spc="-25" dirty="0">
                <a:latin typeface="Calibri"/>
                <a:cs typeface="Calibri"/>
              </a:rPr>
              <a:t> </a:t>
            </a:r>
            <a:r>
              <a:rPr sz="1800" dirty="0">
                <a:latin typeface="Calibri"/>
                <a:cs typeface="Calibri"/>
              </a:rPr>
              <a:t>su</a:t>
            </a:r>
            <a:r>
              <a:rPr sz="1800" spc="-45" dirty="0">
                <a:latin typeface="Calibri"/>
                <a:cs typeface="Calibri"/>
              </a:rPr>
              <a:t> </a:t>
            </a:r>
            <a:r>
              <a:rPr sz="1800" dirty="0">
                <a:latin typeface="Calibri"/>
                <a:cs typeface="Calibri"/>
              </a:rPr>
              <a:t>ejecución</a:t>
            </a:r>
            <a:r>
              <a:rPr sz="1800" spc="-30" dirty="0">
                <a:latin typeface="Calibri"/>
                <a:cs typeface="Calibri"/>
              </a:rPr>
              <a:t> </a:t>
            </a:r>
            <a:r>
              <a:rPr sz="1800" dirty="0">
                <a:latin typeface="Calibri"/>
                <a:cs typeface="Calibri"/>
              </a:rPr>
              <a:t>esta</a:t>
            </a:r>
            <a:r>
              <a:rPr sz="1800" spc="-50" dirty="0">
                <a:latin typeface="Calibri"/>
                <a:cs typeface="Calibri"/>
              </a:rPr>
              <a:t> </a:t>
            </a:r>
            <a:r>
              <a:rPr sz="1800" dirty="0">
                <a:latin typeface="Calibri"/>
                <a:cs typeface="Calibri"/>
              </a:rPr>
              <a:t>para</a:t>
            </a:r>
            <a:r>
              <a:rPr sz="1800" spc="-30" dirty="0">
                <a:latin typeface="Calibri"/>
                <a:cs typeface="Calibri"/>
              </a:rPr>
              <a:t> </a:t>
            </a:r>
            <a:r>
              <a:rPr sz="1800" dirty="0">
                <a:latin typeface="Calibri"/>
                <a:cs typeface="Calibri"/>
              </a:rPr>
              <a:t>las</a:t>
            </a:r>
            <a:r>
              <a:rPr sz="1800" spc="-45" dirty="0">
                <a:latin typeface="Calibri"/>
                <a:cs typeface="Calibri"/>
              </a:rPr>
              <a:t> </a:t>
            </a:r>
            <a:r>
              <a:rPr sz="1800" dirty="0">
                <a:latin typeface="Calibri"/>
                <a:cs typeface="Calibri"/>
              </a:rPr>
              <a:t>vigencias</a:t>
            </a:r>
            <a:r>
              <a:rPr sz="1800" spc="-40" dirty="0">
                <a:latin typeface="Calibri"/>
                <a:cs typeface="Calibri"/>
              </a:rPr>
              <a:t> </a:t>
            </a:r>
            <a:r>
              <a:rPr sz="1800" dirty="0">
                <a:latin typeface="Calibri"/>
                <a:cs typeface="Calibri"/>
              </a:rPr>
              <a:t>2026</a:t>
            </a:r>
            <a:r>
              <a:rPr sz="1800" spc="-45" dirty="0">
                <a:latin typeface="Calibri"/>
                <a:cs typeface="Calibri"/>
              </a:rPr>
              <a:t> </a:t>
            </a:r>
            <a:r>
              <a:rPr sz="1800" dirty="0">
                <a:latin typeface="Calibri"/>
                <a:cs typeface="Calibri"/>
              </a:rPr>
              <a:t>y</a:t>
            </a:r>
            <a:r>
              <a:rPr sz="1800" spc="-30" dirty="0">
                <a:latin typeface="Calibri"/>
                <a:cs typeface="Calibri"/>
              </a:rPr>
              <a:t> </a:t>
            </a:r>
            <a:r>
              <a:rPr sz="1800" spc="-20" dirty="0">
                <a:latin typeface="Calibri"/>
                <a:cs typeface="Calibri"/>
              </a:rPr>
              <a:t>2027</a:t>
            </a:r>
            <a:endParaRPr sz="1800">
              <a:latin typeface="Calibri"/>
              <a:cs typeface="Calibri"/>
            </a:endParaRPr>
          </a:p>
        </p:txBody>
      </p:sp>
      <p:sp>
        <p:nvSpPr>
          <p:cNvPr id="20" name="object 20"/>
          <p:cNvSpPr txBox="1"/>
          <p:nvPr/>
        </p:nvSpPr>
        <p:spPr>
          <a:xfrm>
            <a:off x="11929237" y="6486271"/>
            <a:ext cx="4529963" cy="289823"/>
          </a:xfrm>
          <a:prstGeom prst="rect">
            <a:avLst/>
          </a:prstGeom>
        </p:spPr>
        <p:txBody>
          <a:bodyPr vert="horz" wrap="square" lIns="0" tIns="12700" rIns="0" bIns="0" rtlCol="0">
            <a:spAutoFit/>
          </a:bodyPr>
          <a:lstStyle/>
          <a:p>
            <a:pPr marL="12700">
              <a:lnSpc>
                <a:spcPct val="100000"/>
              </a:lnSpc>
              <a:spcBef>
                <a:spcPts val="100"/>
              </a:spcBef>
            </a:pPr>
            <a:r>
              <a:rPr sz="1800" b="1" spc="50" dirty="0">
                <a:solidFill>
                  <a:srgbClr val="7E7E7E"/>
                </a:solidFill>
                <a:latin typeface="Arial"/>
                <a:cs typeface="Arial"/>
              </a:rPr>
              <a:t>*Corte</a:t>
            </a:r>
            <a:r>
              <a:rPr sz="1800" b="1" spc="185" dirty="0">
                <a:solidFill>
                  <a:srgbClr val="7E7E7E"/>
                </a:solidFill>
                <a:latin typeface="Arial"/>
                <a:cs typeface="Arial"/>
              </a:rPr>
              <a:t> </a:t>
            </a:r>
            <a:r>
              <a:rPr sz="1800" b="1" dirty="0">
                <a:solidFill>
                  <a:srgbClr val="7E7E7E"/>
                </a:solidFill>
                <a:latin typeface="Arial"/>
                <a:cs typeface="Arial"/>
              </a:rPr>
              <a:t>3</a:t>
            </a:r>
            <a:r>
              <a:rPr lang="es-ES" sz="1800" b="1" dirty="0">
                <a:solidFill>
                  <a:srgbClr val="7E7E7E"/>
                </a:solidFill>
                <a:latin typeface="Arial"/>
                <a:cs typeface="Arial"/>
              </a:rPr>
              <a:t>0</a:t>
            </a:r>
            <a:r>
              <a:rPr sz="1800" b="1" spc="180" dirty="0">
                <a:solidFill>
                  <a:srgbClr val="7E7E7E"/>
                </a:solidFill>
                <a:latin typeface="Arial"/>
                <a:cs typeface="Arial"/>
              </a:rPr>
              <a:t> </a:t>
            </a:r>
            <a:r>
              <a:rPr sz="1800" b="1" dirty="0">
                <a:solidFill>
                  <a:srgbClr val="7E7E7E"/>
                </a:solidFill>
                <a:latin typeface="Arial"/>
                <a:cs typeface="Arial"/>
              </a:rPr>
              <a:t>de</a:t>
            </a:r>
            <a:r>
              <a:rPr sz="1800" b="1" spc="180" dirty="0">
                <a:solidFill>
                  <a:srgbClr val="7E7E7E"/>
                </a:solidFill>
                <a:latin typeface="Arial"/>
                <a:cs typeface="Arial"/>
              </a:rPr>
              <a:t> </a:t>
            </a:r>
            <a:r>
              <a:rPr lang="es-ES" sz="1800" b="1" spc="180" dirty="0">
                <a:solidFill>
                  <a:srgbClr val="7E7E7E"/>
                </a:solidFill>
                <a:latin typeface="Arial"/>
                <a:cs typeface="Arial"/>
              </a:rPr>
              <a:t>noviembre </a:t>
            </a:r>
            <a:r>
              <a:rPr sz="1800" b="1" spc="65" dirty="0">
                <a:solidFill>
                  <a:srgbClr val="7E7E7E"/>
                </a:solidFill>
                <a:latin typeface="Arial"/>
                <a:cs typeface="Arial"/>
              </a:rPr>
              <a:t>de</a:t>
            </a:r>
            <a:r>
              <a:rPr sz="1800" b="1" spc="125" dirty="0">
                <a:solidFill>
                  <a:srgbClr val="7E7E7E"/>
                </a:solidFill>
                <a:latin typeface="Arial"/>
                <a:cs typeface="Arial"/>
              </a:rPr>
              <a:t> </a:t>
            </a:r>
            <a:r>
              <a:rPr sz="1800" b="1" spc="105" dirty="0">
                <a:solidFill>
                  <a:srgbClr val="7E7E7E"/>
                </a:solidFill>
                <a:latin typeface="Arial"/>
                <a:cs typeface="Arial"/>
              </a:rPr>
              <a:t>2024</a:t>
            </a:r>
            <a:endParaRPr sz="1800" dirty="0">
              <a:latin typeface="Arial"/>
              <a:cs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57013" y="4697348"/>
            <a:ext cx="9203055" cy="1854200"/>
          </a:xfrm>
          <a:prstGeom prst="rect">
            <a:avLst/>
          </a:prstGeom>
        </p:spPr>
        <p:txBody>
          <a:bodyPr vert="horz" wrap="square" lIns="0" tIns="12700" rIns="0" bIns="0" rtlCol="0">
            <a:spAutoFit/>
          </a:bodyPr>
          <a:lstStyle/>
          <a:p>
            <a:pPr marL="2019935" marR="5080" indent="-2007870">
              <a:lnSpc>
                <a:spcPct val="100000"/>
              </a:lnSpc>
              <a:spcBef>
                <a:spcPts val="100"/>
              </a:spcBef>
            </a:pPr>
            <a:r>
              <a:rPr sz="6000" b="1" spc="-80" dirty="0">
                <a:solidFill>
                  <a:srgbClr val="221F1F"/>
                </a:solidFill>
                <a:latin typeface="Verdana"/>
                <a:cs typeface="Verdana"/>
              </a:rPr>
              <a:t>Impactos</a:t>
            </a:r>
            <a:r>
              <a:rPr sz="6000" b="1" spc="-215" dirty="0">
                <a:solidFill>
                  <a:srgbClr val="221F1F"/>
                </a:solidFill>
                <a:latin typeface="Verdana"/>
                <a:cs typeface="Verdana"/>
              </a:rPr>
              <a:t> </a:t>
            </a:r>
            <a:r>
              <a:rPr sz="6000" b="1" dirty="0">
                <a:solidFill>
                  <a:srgbClr val="221F1F"/>
                </a:solidFill>
                <a:latin typeface="Verdana"/>
                <a:cs typeface="Verdana"/>
              </a:rPr>
              <a:t>a</a:t>
            </a:r>
            <a:r>
              <a:rPr sz="6000" b="1" spc="-415" dirty="0">
                <a:solidFill>
                  <a:srgbClr val="221F1F"/>
                </a:solidFill>
                <a:latin typeface="Verdana"/>
                <a:cs typeface="Verdana"/>
              </a:rPr>
              <a:t> </a:t>
            </a:r>
            <a:r>
              <a:rPr sz="6000" b="1" dirty="0">
                <a:solidFill>
                  <a:srgbClr val="221F1F"/>
                </a:solidFill>
                <a:latin typeface="Verdana"/>
                <a:cs typeface="Verdana"/>
              </a:rPr>
              <a:t>la</a:t>
            </a:r>
            <a:r>
              <a:rPr sz="6000" b="1" spc="-295" dirty="0">
                <a:solidFill>
                  <a:srgbClr val="221F1F"/>
                </a:solidFill>
                <a:latin typeface="Verdana"/>
                <a:cs typeface="Verdana"/>
              </a:rPr>
              <a:t> </a:t>
            </a:r>
            <a:r>
              <a:rPr sz="6000" b="1" spc="-10" dirty="0">
                <a:solidFill>
                  <a:srgbClr val="221F1F"/>
                </a:solidFill>
                <a:latin typeface="Verdana"/>
                <a:cs typeface="Verdana"/>
              </a:rPr>
              <a:t>Gestión </a:t>
            </a:r>
            <a:r>
              <a:rPr sz="6000" b="1" dirty="0">
                <a:solidFill>
                  <a:srgbClr val="221F1F"/>
                </a:solidFill>
                <a:latin typeface="Verdana"/>
                <a:cs typeface="Verdana"/>
              </a:rPr>
              <a:t>Logros</a:t>
            </a:r>
            <a:r>
              <a:rPr sz="6000" b="1" spc="-360" dirty="0">
                <a:solidFill>
                  <a:srgbClr val="221F1F"/>
                </a:solidFill>
                <a:latin typeface="Verdana"/>
                <a:cs typeface="Verdana"/>
              </a:rPr>
              <a:t> </a:t>
            </a:r>
            <a:r>
              <a:rPr sz="6000" b="1" spc="-20" dirty="0">
                <a:solidFill>
                  <a:srgbClr val="221F1F"/>
                </a:solidFill>
                <a:latin typeface="Verdana"/>
                <a:cs typeface="Verdana"/>
              </a:rPr>
              <a:t>2024</a:t>
            </a:r>
            <a:endParaRPr sz="6000">
              <a:latin typeface="Verdana"/>
              <a:cs typeface="Verdana"/>
            </a:endParaRPr>
          </a:p>
        </p:txBody>
      </p:sp>
      <p:pic>
        <p:nvPicPr>
          <p:cNvPr id="3" name="object 3"/>
          <p:cNvPicPr/>
          <p:nvPr/>
        </p:nvPicPr>
        <p:blipFill>
          <a:blip r:embed="rId2" cstate="print"/>
          <a:stretch>
            <a:fillRect/>
          </a:stretch>
        </p:blipFill>
        <p:spPr>
          <a:xfrm>
            <a:off x="8659368" y="2755392"/>
            <a:ext cx="1307592" cy="1770887"/>
          </a:xfrm>
          <a:prstGeom prst="rect">
            <a:avLst/>
          </a:prstGeom>
        </p:spPr>
      </p:pic>
      <p:pic>
        <p:nvPicPr>
          <p:cNvPr id="4" name="object 4"/>
          <p:cNvPicPr/>
          <p:nvPr/>
        </p:nvPicPr>
        <p:blipFill>
          <a:blip r:embed="rId3" cstate="print"/>
          <a:stretch>
            <a:fillRect/>
          </a:stretch>
        </p:blipFill>
        <p:spPr>
          <a:xfrm>
            <a:off x="0" y="3593602"/>
            <a:ext cx="3770375" cy="6690346"/>
          </a:xfrm>
          <a:prstGeom prst="rect">
            <a:avLst/>
          </a:prstGeom>
        </p:spPr>
      </p:pic>
      <p:pic>
        <p:nvPicPr>
          <p:cNvPr id="5" name="object 5"/>
          <p:cNvPicPr/>
          <p:nvPr/>
        </p:nvPicPr>
        <p:blipFill>
          <a:blip r:embed="rId4" cstate="print"/>
          <a:stretch>
            <a:fillRect/>
          </a:stretch>
        </p:blipFill>
        <p:spPr>
          <a:xfrm>
            <a:off x="8400400" y="9203878"/>
            <a:ext cx="2398611" cy="870673"/>
          </a:xfrm>
          <a:prstGeom prst="rect">
            <a:avLst/>
          </a:prstGeom>
        </p:spPr>
      </p:pic>
      <p:pic>
        <p:nvPicPr>
          <p:cNvPr id="6" name="object 6"/>
          <p:cNvPicPr/>
          <p:nvPr/>
        </p:nvPicPr>
        <p:blipFill>
          <a:blip r:embed="rId5" cstate="print"/>
          <a:stretch>
            <a:fillRect/>
          </a:stretch>
        </p:blipFill>
        <p:spPr>
          <a:xfrm>
            <a:off x="14438376" y="0"/>
            <a:ext cx="3849623" cy="672998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616952" y="5408684"/>
            <a:ext cx="3054096" cy="2372859"/>
          </a:xfrm>
          <a:prstGeom prst="rect">
            <a:avLst/>
          </a:prstGeom>
        </p:spPr>
      </p:pic>
      <p:pic>
        <p:nvPicPr>
          <p:cNvPr id="3" name="object 3"/>
          <p:cNvPicPr/>
          <p:nvPr/>
        </p:nvPicPr>
        <p:blipFill>
          <a:blip r:embed="rId3" cstate="print"/>
          <a:stretch>
            <a:fillRect/>
          </a:stretch>
        </p:blipFill>
        <p:spPr>
          <a:xfrm>
            <a:off x="0" y="0"/>
            <a:ext cx="3803903" cy="6748272"/>
          </a:xfrm>
          <a:prstGeom prst="rect">
            <a:avLst/>
          </a:prstGeom>
        </p:spPr>
      </p:pic>
      <p:sp>
        <p:nvSpPr>
          <p:cNvPr id="4" name="object 4"/>
          <p:cNvSpPr txBox="1">
            <a:spLocks noGrp="1"/>
          </p:cNvSpPr>
          <p:nvPr>
            <p:ph type="title"/>
          </p:nvPr>
        </p:nvSpPr>
        <p:spPr>
          <a:xfrm>
            <a:off x="3460750" y="2654553"/>
            <a:ext cx="11805285" cy="2700020"/>
          </a:xfrm>
          <a:prstGeom prst="rect">
            <a:avLst/>
          </a:prstGeom>
        </p:spPr>
        <p:txBody>
          <a:bodyPr vert="horz" wrap="square" lIns="0" tIns="37465" rIns="0" bIns="0" rtlCol="0">
            <a:spAutoFit/>
          </a:bodyPr>
          <a:lstStyle/>
          <a:p>
            <a:pPr marL="2679700" marR="5080" indent="-2667635">
              <a:lnSpc>
                <a:spcPts val="10500"/>
              </a:lnSpc>
              <a:spcBef>
                <a:spcPts val="295"/>
              </a:spcBef>
            </a:pPr>
            <a:r>
              <a:rPr sz="8800" b="1" spc="-330" dirty="0">
                <a:solidFill>
                  <a:srgbClr val="000000"/>
                </a:solidFill>
                <a:latin typeface="Verdana"/>
                <a:cs typeface="Verdana"/>
              </a:rPr>
              <a:t>Informe</a:t>
            </a:r>
            <a:r>
              <a:rPr sz="8800" b="1" spc="-425" dirty="0">
                <a:solidFill>
                  <a:srgbClr val="000000"/>
                </a:solidFill>
                <a:latin typeface="Verdana"/>
                <a:cs typeface="Verdana"/>
              </a:rPr>
              <a:t> </a:t>
            </a:r>
            <a:r>
              <a:rPr sz="8800" b="1" dirty="0">
                <a:solidFill>
                  <a:srgbClr val="000000"/>
                </a:solidFill>
                <a:latin typeface="Verdana"/>
                <a:cs typeface="Verdana"/>
              </a:rPr>
              <a:t>de</a:t>
            </a:r>
            <a:r>
              <a:rPr sz="8800" b="1" spc="-285" dirty="0">
                <a:solidFill>
                  <a:srgbClr val="000000"/>
                </a:solidFill>
                <a:latin typeface="Verdana"/>
                <a:cs typeface="Verdana"/>
              </a:rPr>
              <a:t> </a:t>
            </a:r>
            <a:r>
              <a:rPr sz="8800" b="1" spc="-35" dirty="0">
                <a:solidFill>
                  <a:srgbClr val="000000"/>
                </a:solidFill>
                <a:latin typeface="Verdana"/>
                <a:cs typeface="Verdana"/>
              </a:rPr>
              <a:t>Gestión </a:t>
            </a:r>
            <a:r>
              <a:rPr sz="8800" b="1" spc="-10" dirty="0">
                <a:solidFill>
                  <a:srgbClr val="000000"/>
                </a:solidFill>
                <a:latin typeface="Verdana"/>
                <a:cs typeface="Verdana"/>
              </a:rPr>
              <a:t>Financiera</a:t>
            </a:r>
            <a:endParaRPr sz="8800">
              <a:latin typeface="Verdana"/>
              <a:cs typeface="Verdana"/>
            </a:endParaRPr>
          </a:p>
        </p:txBody>
      </p:sp>
      <p:pic>
        <p:nvPicPr>
          <p:cNvPr id="5" name="object 5"/>
          <p:cNvPicPr/>
          <p:nvPr/>
        </p:nvPicPr>
        <p:blipFill>
          <a:blip r:embed="rId4" cstate="print"/>
          <a:stretch>
            <a:fillRect/>
          </a:stretch>
        </p:blipFill>
        <p:spPr>
          <a:xfrm>
            <a:off x="16383000" y="8627366"/>
            <a:ext cx="1740144" cy="1656583"/>
          </a:xfrm>
          <a:prstGeom prst="rect">
            <a:avLst/>
          </a:prstGeom>
        </p:spPr>
      </p:pic>
      <p:pic>
        <p:nvPicPr>
          <p:cNvPr id="6" name="object 6"/>
          <p:cNvPicPr/>
          <p:nvPr/>
        </p:nvPicPr>
        <p:blipFill>
          <a:blip r:embed="rId5" cstate="print"/>
          <a:stretch>
            <a:fillRect/>
          </a:stretch>
        </p:blipFill>
        <p:spPr>
          <a:xfrm>
            <a:off x="8085439" y="9203878"/>
            <a:ext cx="2398611" cy="870673"/>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796396" y="218566"/>
            <a:ext cx="7259320" cy="1575435"/>
          </a:xfrm>
          <a:custGeom>
            <a:avLst/>
            <a:gdLst/>
            <a:ahLst/>
            <a:cxnLst/>
            <a:rect l="l" t="t" r="r" b="b"/>
            <a:pathLst>
              <a:path w="7259319" h="1575435">
                <a:moveTo>
                  <a:pt x="5969254" y="0"/>
                </a:moveTo>
                <a:lnTo>
                  <a:pt x="0" y="0"/>
                </a:lnTo>
                <a:lnTo>
                  <a:pt x="0" y="1575434"/>
                </a:lnTo>
                <a:lnTo>
                  <a:pt x="5969254" y="1575434"/>
                </a:lnTo>
                <a:lnTo>
                  <a:pt x="6028182" y="1574673"/>
                </a:lnTo>
                <a:lnTo>
                  <a:pt x="6086474" y="1572259"/>
                </a:lnTo>
                <a:lnTo>
                  <a:pt x="6144006" y="1568323"/>
                </a:lnTo>
                <a:lnTo>
                  <a:pt x="6200647" y="1562734"/>
                </a:lnTo>
                <a:lnTo>
                  <a:pt x="6256528" y="1555750"/>
                </a:lnTo>
                <a:lnTo>
                  <a:pt x="6311518" y="1547240"/>
                </a:lnTo>
                <a:lnTo>
                  <a:pt x="6365620" y="1537334"/>
                </a:lnTo>
                <a:lnTo>
                  <a:pt x="6418707" y="1526031"/>
                </a:lnTo>
                <a:lnTo>
                  <a:pt x="6470649" y="1513458"/>
                </a:lnTo>
                <a:lnTo>
                  <a:pt x="6521449" y="1499488"/>
                </a:lnTo>
                <a:lnTo>
                  <a:pt x="6571107" y="1484249"/>
                </a:lnTo>
                <a:lnTo>
                  <a:pt x="6619493" y="1467738"/>
                </a:lnTo>
                <a:lnTo>
                  <a:pt x="6666610" y="1449958"/>
                </a:lnTo>
                <a:lnTo>
                  <a:pt x="6712458" y="1431035"/>
                </a:lnTo>
                <a:lnTo>
                  <a:pt x="6756781" y="1410969"/>
                </a:lnTo>
                <a:lnTo>
                  <a:pt x="6799580" y="1389887"/>
                </a:lnTo>
                <a:lnTo>
                  <a:pt x="6840982" y="1367662"/>
                </a:lnTo>
                <a:lnTo>
                  <a:pt x="6880733" y="1344294"/>
                </a:lnTo>
                <a:lnTo>
                  <a:pt x="6918833" y="1320037"/>
                </a:lnTo>
                <a:lnTo>
                  <a:pt x="6955282" y="1294764"/>
                </a:lnTo>
                <a:lnTo>
                  <a:pt x="6989953" y="1268602"/>
                </a:lnTo>
                <a:lnTo>
                  <a:pt x="7022718" y="1241552"/>
                </a:lnTo>
                <a:lnTo>
                  <a:pt x="7053707" y="1213611"/>
                </a:lnTo>
                <a:lnTo>
                  <a:pt x="7082789" y="1184782"/>
                </a:lnTo>
                <a:lnTo>
                  <a:pt x="7109714" y="1155318"/>
                </a:lnTo>
                <a:lnTo>
                  <a:pt x="7134733" y="1124965"/>
                </a:lnTo>
                <a:lnTo>
                  <a:pt x="7157593" y="1093851"/>
                </a:lnTo>
                <a:lnTo>
                  <a:pt x="7196835" y="1029715"/>
                </a:lnTo>
                <a:lnTo>
                  <a:pt x="7226935" y="963167"/>
                </a:lnTo>
                <a:lnTo>
                  <a:pt x="7247508" y="894333"/>
                </a:lnTo>
                <a:lnTo>
                  <a:pt x="7257922" y="823722"/>
                </a:lnTo>
                <a:lnTo>
                  <a:pt x="7259320" y="787653"/>
                </a:lnTo>
                <a:lnTo>
                  <a:pt x="7257922" y="751712"/>
                </a:lnTo>
                <a:lnTo>
                  <a:pt x="7247508" y="681101"/>
                </a:lnTo>
                <a:lnTo>
                  <a:pt x="7226935" y="612266"/>
                </a:lnTo>
                <a:lnTo>
                  <a:pt x="7196835" y="545718"/>
                </a:lnTo>
                <a:lnTo>
                  <a:pt x="7157593" y="481583"/>
                </a:lnTo>
                <a:lnTo>
                  <a:pt x="7134733" y="450468"/>
                </a:lnTo>
                <a:lnTo>
                  <a:pt x="7109714" y="420242"/>
                </a:lnTo>
                <a:lnTo>
                  <a:pt x="7082789" y="390651"/>
                </a:lnTo>
                <a:lnTo>
                  <a:pt x="7053707" y="361823"/>
                </a:lnTo>
                <a:lnTo>
                  <a:pt x="7022718" y="333882"/>
                </a:lnTo>
                <a:lnTo>
                  <a:pt x="6989953" y="306831"/>
                </a:lnTo>
                <a:lnTo>
                  <a:pt x="6955282" y="280669"/>
                </a:lnTo>
                <a:lnTo>
                  <a:pt x="6918833" y="255397"/>
                </a:lnTo>
                <a:lnTo>
                  <a:pt x="6880733" y="231139"/>
                </a:lnTo>
                <a:lnTo>
                  <a:pt x="6840982" y="207899"/>
                </a:lnTo>
                <a:lnTo>
                  <a:pt x="6799580" y="185674"/>
                </a:lnTo>
                <a:lnTo>
                  <a:pt x="6756781" y="164464"/>
                </a:lnTo>
                <a:lnTo>
                  <a:pt x="6712458" y="144399"/>
                </a:lnTo>
                <a:lnTo>
                  <a:pt x="6666610" y="125602"/>
                </a:lnTo>
                <a:lnTo>
                  <a:pt x="6619493" y="107823"/>
                </a:lnTo>
                <a:lnTo>
                  <a:pt x="6571107" y="91312"/>
                </a:lnTo>
                <a:lnTo>
                  <a:pt x="6521449" y="76073"/>
                </a:lnTo>
                <a:lnTo>
                  <a:pt x="6470649" y="62102"/>
                </a:lnTo>
                <a:lnTo>
                  <a:pt x="6418707" y="49402"/>
                </a:lnTo>
                <a:lnTo>
                  <a:pt x="6365620" y="38226"/>
                </a:lnTo>
                <a:lnTo>
                  <a:pt x="6311518" y="28321"/>
                </a:lnTo>
                <a:lnTo>
                  <a:pt x="6256528" y="19811"/>
                </a:lnTo>
                <a:lnTo>
                  <a:pt x="6200647" y="12826"/>
                </a:lnTo>
                <a:lnTo>
                  <a:pt x="6144006" y="7238"/>
                </a:lnTo>
                <a:lnTo>
                  <a:pt x="6086474" y="3301"/>
                </a:lnTo>
                <a:lnTo>
                  <a:pt x="6028182" y="888"/>
                </a:lnTo>
                <a:lnTo>
                  <a:pt x="5969254" y="0"/>
                </a:lnTo>
                <a:close/>
              </a:path>
            </a:pathLst>
          </a:custGeom>
          <a:solidFill>
            <a:srgbClr val="F1F1F1"/>
          </a:solidFill>
        </p:spPr>
        <p:txBody>
          <a:bodyPr wrap="square" lIns="0" tIns="0" rIns="0" bIns="0" rtlCol="0"/>
          <a:lstStyle/>
          <a:p>
            <a:endParaRPr/>
          </a:p>
        </p:txBody>
      </p:sp>
      <p:sp>
        <p:nvSpPr>
          <p:cNvPr id="3" name="object 3"/>
          <p:cNvSpPr/>
          <p:nvPr/>
        </p:nvSpPr>
        <p:spPr>
          <a:xfrm>
            <a:off x="2699004" y="5685663"/>
            <a:ext cx="6315075" cy="1825625"/>
          </a:xfrm>
          <a:custGeom>
            <a:avLst/>
            <a:gdLst/>
            <a:ahLst/>
            <a:cxnLst/>
            <a:rect l="l" t="t" r="r" b="b"/>
            <a:pathLst>
              <a:path w="6315075" h="1825625">
                <a:moveTo>
                  <a:pt x="5192395" y="0"/>
                </a:moveTo>
                <a:lnTo>
                  <a:pt x="0" y="0"/>
                </a:lnTo>
                <a:lnTo>
                  <a:pt x="0" y="1825244"/>
                </a:lnTo>
                <a:lnTo>
                  <a:pt x="5192395" y="1825244"/>
                </a:lnTo>
                <a:lnTo>
                  <a:pt x="5245100" y="1824228"/>
                </a:lnTo>
                <a:lnTo>
                  <a:pt x="5297170" y="1821307"/>
                </a:lnTo>
                <a:lnTo>
                  <a:pt x="5348605" y="1816481"/>
                </a:lnTo>
                <a:lnTo>
                  <a:pt x="5399278" y="1809750"/>
                </a:lnTo>
                <a:lnTo>
                  <a:pt x="5449189" y="1801114"/>
                </a:lnTo>
                <a:lnTo>
                  <a:pt x="5498338" y="1790700"/>
                </a:lnTo>
                <a:lnTo>
                  <a:pt x="5546471" y="1778635"/>
                </a:lnTo>
                <a:lnTo>
                  <a:pt x="5593715" y="1764792"/>
                </a:lnTo>
                <a:lnTo>
                  <a:pt x="5639943" y="1749298"/>
                </a:lnTo>
                <a:lnTo>
                  <a:pt x="5685155" y="1732280"/>
                </a:lnTo>
                <a:lnTo>
                  <a:pt x="5729351" y="1713611"/>
                </a:lnTo>
                <a:lnTo>
                  <a:pt x="5772277" y="1693545"/>
                </a:lnTo>
                <a:lnTo>
                  <a:pt x="5813933" y="1671828"/>
                </a:lnTo>
                <a:lnTo>
                  <a:pt x="5854446" y="1648841"/>
                </a:lnTo>
                <a:lnTo>
                  <a:pt x="5893562" y="1624330"/>
                </a:lnTo>
                <a:lnTo>
                  <a:pt x="5931281" y="1598549"/>
                </a:lnTo>
                <a:lnTo>
                  <a:pt x="5967603" y="1571498"/>
                </a:lnTo>
                <a:lnTo>
                  <a:pt x="6002528" y="1543177"/>
                </a:lnTo>
                <a:lnTo>
                  <a:pt x="6035802" y="1513586"/>
                </a:lnTo>
                <a:lnTo>
                  <a:pt x="6067552" y="1482852"/>
                </a:lnTo>
                <a:lnTo>
                  <a:pt x="6097524" y="1451102"/>
                </a:lnTo>
                <a:lnTo>
                  <a:pt x="6125972" y="1418209"/>
                </a:lnTo>
                <a:lnTo>
                  <a:pt x="6152515" y="1384173"/>
                </a:lnTo>
                <a:lnTo>
                  <a:pt x="6177280" y="1349248"/>
                </a:lnTo>
                <a:lnTo>
                  <a:pt x="6200140" y="1313434"/>
                </a:lnTo>
                <a:lnTo>
                  <a:pt x="6221222" y="1276603"/>
                </a:lnTo>
                <a:lnTo>
                  <a:pt x="6240145" y="1239012"/>
                </a:lnTo>
                <a:lnTo>
                  <a:pt x="6257163" y="1200658"/>
                </a:lnTo>
                <a:lnTo>
                  <a:pt x="6272022" y="1161414"/>
                </a:lnTo>
                <a:lnTo>
                  <a:pt x="6284849" y="1121537"/>
                </a:lnTo>
                <a:lnTo>
                  <a:pt x="6295390" y="1080897"/>
                </a:lnTo>
                <a:lnTo>
                  <a:pt x="6303645" y="1039622"/>
                </a:lnTo>
                <a:lnTo>
                  <a:pt x="6309614" y="997838"/>
                </a:lnTo>
                <a:lnTo>
                  <a:pt x="6313297" y="955548"/>
                </a:lnTo>
                <a:lnTo>
                  <a:pt x="6314567" y="912622"/>
                </a:lnTo>
                <a:lnTo>
                  <a:pt x="6313297" y="869823"/>
                </a:lnTo>
                <a:lnTo>
                  <a:pt x="6309614" y="827404"/>
                </a:lnTo>
                <a:lnTo>
                  <a:pt x="6303645" y="785622"/>
                </a:lnTo>
                <a:lnTo>
                  <a:pt x="6295390" y="744474"/>
                </a:lnTo>
                <a:lnTo>
                  <a:pt x="6284849" y="703834"/>
                </a:lnTo>
                <a:lnTo>
                  <a:pt x="6272022" y="663956"/>
                </a:lnTo>
                <a:lnTo>
                  <a:pt x="6257163" y="624713"/>
                </a:lnTo>
                <a:lnTo>
                  <a:pt x="6240145" y="586232"/>
                </a:lnTo>
                <a:lnTo>
                  <a:pt x="6221222" y="548639"/>
                </a:lnTo>
                <a:lnTo>
                  <a:pt x="6200140" y="511937"/>
                </a:lnTo>
                <a:lnTo>
                  <a:pt x="6177280" y="475996"/>
                </a:lnTo>
                <a:lnTo>
                  <a:pt x="6152515" y="441071"/>
                </a:lnTo>
                <a:lnTo>
                  <a:pt x="6125972" y="407162"/>
                </a:lnTo>
                <a:lnTo>
                  <a:pt x="6097524" y="374269"/>
                </a:lnTo>
                <a:lnTo>
                  <a:pt x="6067552" y="342391"/>
                </a:lnTo>
                <a:lnTo>
                  <a:pt x="6035802" y="311658"/>
                </a:lnTo>
                <a:lnTo>
                  <a:pt x="6002528" y="282194"/>
                </a:lnTo>
                <a:lnTo>
                  <a:pt x="5967603" y="253873"/>
                </a:lnTo>
                <a:lnTo>
                  <a:pt x="5931281" y="226695"/>
                </a:lnTo>
                <a:lnTo>
                  <a:pt x="5893562" y="200913"/>
                </a:lnTo>
                <a:lnTo>
                  <a:pt x="5854446" y="176529"/>
                </a:lnTo>
                <a:lnTo>
                  <a:pt x="5813933" y="153415"/>
                </a:lnTo>
                <a:lnTo>
                  <a:pt x="5772277" y="131825"/>
                </a:lnTo>
                <a:lnTo>
                  <a:pt x="5729351" y="111633"/>
                </a:lnTo>
                <a:lnTo>
                  <a:pt x="5685155" y="93090"/>
                </a:lnTo>
                <a:lnTo>
                  <a:pt x="5639943" y="75946"/>
                </a:lnTo>
                <a:lnTo>
                  <a:pt x="5593715" y="60451"/>
                </a:lnTo>
                <a:lnTo>
                  <a:pt x="5546471" y="46736"/>
                </a:lnTo>
                <a:lnTo>
                  <a:pt x="5498338" y="34544"/>
                </a:lnTo>
                <a:lnTo>
                  <a:pt x="5449189" y="24257"/>
                </a:lnTo>
                <a:lnTo>
                  <a:pt x="5399278" y="15621"/>
                </a:lnTo>
                <a:lnTo>
                  <a:pt x="5348605" y="8889"/>
                </a:lnTo>
                <a:lnTo>
                  <a:pt x="5297170" y="3937"/>
                </a:lnTo>
                <a:lnTo>
                  <a:pt x="5245100" y="1015"/>
                </a:lnTo>
                <a:lnTo>
                  <a:pt x="5192395" y="0"/>
                </a:lnTo>
                <a:close/>
              </a:path>
            </a:pathLst>
          </a:custGeom>
          <a:solidFill>
            <a:srgbClr val="F1F1F1"/>
          </a:solidFill>
        </p:spPr>
        <p:txBody>
          <a:bodyPr wrap="square" lIns="0" tIns="0" rIns="0" bIns="0" rtlCol="0"/>
          <a:lstStyle/>
          <a:p>
            <a:endParaRPr/>
          </a:p>
        </p:txBody>
      </p:sp>
      <p:sp>
        <p:nvSpPr>
          <p:cNvPr id="4" name="object 4"/>
          <p:cNvSpPr/>
          <p:nvPr/>
        </p:nvSpPr>
        <p:spPr>
          <a:xfrm>
            <a:off x="2612389" y="3314700"/>
            <a:ext cx="6401435" cy="2103120"/>
          </a:xfrm>
          <a:custGeom>
            <a:avLst/>
            <a:gdLst/>
            <a:ahLst/>
            <a:cxnLst/>
            <a:rect l="l" t="t" r="r" b="b"/>
            <a:pathLst>
              <a:path w="6401434" h="2103120">
                <a:moveTo>
                  <a:pt x="5263769" y="0"/>
                </a:moveTo>
                <a:lnTo>
                  <a:pt x="0" y="0"/>
                </a:lnTo>
                <a:lnTo>
                  <a:pt x="0" y="2102739"/>
                </a:lnTo>
                <a:lnTo>
                  <a:pt x="5263769" y="2102739"/>
                </a:lnTo>
                <a:lnTo>
                  <a:pt x="5314315" y="2101723"/>
                </a:lnTo>
                <a:lnTo>
                  <a:pt x="5364353" y="2098675"/>
                </a:lnTo>
                <a:lnTo>
                  <a:pt x="5413756" y="2093722"/>
                </a:lnTo>
                <a:lnTo>
                  <a:pt x="5462524" y="2086737"/>
                </a:lnTo>
                <a:lnTo>
                  <a:pt x="5510530" y="2077847"/>
                </a:lnTo>
                <a:lnTo>
                  <a:pt x="5557774" y="2067052"/>
                </a:lnTo>
                <a:lnTo>
                  <a:pt x="5604383" y="2054605"/>
                </a:lnTo>
                <a:lnTo>
                  <a:pt x="5649976" y="2040254"/>
                </a:lnTo>
                <a:lnTo>
                  <a:pt x="5694807" y="2024252"/>
                </a:lnTo>
                <a:lnTo>
                  <a:pt x="5738749" y="2006473"/>
                </a:lnTo>
                <a:lnTo>
                  <a:pt x="5781548" y="1987169"/>
                </a:lnTo>
                <a:lnTo>
                  <a:pt x="5823458" y="1966214"/>
                </a:lnTo>
                <a:lnTo>
                  <a:pt x="5864225" y="1943735"/>
                </a:lnTo>
                <a:lnTo>
                  <a:pt x="5903976" y="1919732"/>
                </a:lnTo>
                <a:lnTo>
                  <a:pt x="5942457" y="1894332"/>
                </a:lnTo>
                <a:lnTo>
                  <a:pt x="5979795" y="1867408"/>
                </a:lnTo>
                <a:lnTo>
                  <a:pt x="6015863" y="1839087"/>
                </a:lnTo>
                <a:lnTo>
                  <a:pt x="6050661" y="1809496"/>
                </a:lnTo>
                <a:lnTo>
                  <a:pt x="6084062" y="1778635"/>
                </a:lnTo>
                <a:lnTo>
                  <a:pt x="6116066" y="1746503"/>
                </a:lnTo>
                <a:lnTo>
                  <a:pt x="6146673" y="1713229"/>
                </a:lnTo>
                <a:lnTo>
                  <a:pt x="6175756" y="1678686"/>
                </a:lnTo>
                <a:lnTo>
                  <a:pt x="6203315" y="1643126"/>
                </a:lnTo>
                <a:lnTo>
                  <a:pt x="6229223" y="1606423"/>
                </a:lnTo>
                <a:lnTo>
                  <a:pt x="6253607" y="1568703"/>
                </a:lnTo>
                <a:lnTo>
                  <a:pt x="6276213" y="1529969"/>
                </a:lnTo>
                <a:lnTo>
                  <a:pt x="6297168" y="1490345"/>
                </a:lnTo>
                <a:lnTo>
                  <a:pt x="6316345" y="1449832"/>
                </a:lnTo>
                <a:lnTo>
                  <a:pt x="6333617" y="1408302"/>
                </a:lnTo>
                <a:lnTo>
                  <a:pt x="6349111" y="1366139"/>
                </a:lnTo>
                <a:lnTo>
                  <a:pt x="6362700" y="1323086"/>
                </a:lnTo>
                <a:lnTo>
                  <a:pt x="6374257" y="1279398"/>
                </a:lnTo>
                <a:lnTo>
                  <a:pt x="6383909" y="1234948"/>
                </a:lnTo>
                <a:lnTo>
                  <a:pt x="6391402" y="1189989"/>
                </a:lnTo>
                <a:lnTo>
                  <a:pt x="6396863" y="1144270"/>
                </a:lnTo>
                <a:lnTo>
                  <a:pt x="6400165" y="1098169"/>
                </a:lnTo>
                <a:lnTo>
                  <a:pt x="6401308" y="1051433"/>
                </a:lnTo>
                <a:lnTo>
                  <a:pt x="6400165" y="1004697"/>
                </a:lnTo>
                <a:lnTo>
                  <a:pt x="6396863" y="958469"/>
                </a:lnTo>
                <a:lnTo>
                  <a:pt x="6391402" y="912876"/>
                </a:lnTo>
                <a:lnTo>
                  <a:pt x="6383909" y="867790"/>
                </a:lnTo>
                <a:lnTo>
                  <a:pt x="6374257" y="823340"/>
                </a:lnTo>
                <a:lnTo>
                  <a:pt x="6362700" y="779652"/>
                </a:lnTo>
                <a:lnTo>
                  <a:pt x="6349111" y="736600"/>
                </a:lnTo>
                <a:lnTo>
                  <a:pt x="6333617" y="694436"/>
                </a:lnTo>
                <a:lnTo>
                  <a:pt x="6316345" y="653034"/>
                </a:lnTo>
                <a:lnTo>
                  <a:pt x="6297168" y="612521"/>
                </a:lnTo>
                <a:lnTo>
                  <a:pt x="6276213" y="572770"/>
                </a:lnTo>
                <a:lnTo>
                  <a:pt x="6253607" y="534162"/>
                </a:lnTo>
                <a:lnTo>
                  <a:pt x="6229223" y="496442"/>
                </a:lnTo>
                <a:lnTo>
                  <a:pt x="6203315" y="459740"/>
                </a:lnTo>
                <a:lnTo>
                  <a:pt x="6175756" y="424052"/>
                </a:lnTo>
                <a:lnTo>
                  <a:pt x="6146673" y="389635"/>
                </a:lnTo>
                <a:lnTo>
                  <a:pt x="6116066" y="356234"/>
                </a:lnTo>
                <a:lnTo>
                  <a:pt x="6084062" y="324103"/>
                </a:lnTo>
                <a:lnTo>
                  <a:pt x="6050661" y="293243"/>
                </a:lnTo>
                <a:lnTo>
                  <a:pt x="6015863" y="263651"/>
                </a:lnTo>
                <a:lnTo>
                  <a:pt x="5979795" y="235330"/>
                </a:lnTo>
                <a:lnTo>
                  <a:pt x="5942457" y="208533"/>
                </a:lnTo>
                <a:lnTo>
                  <a:pt x="5903976" y="183006"/>
                </a:lnTo>
                <a:lnTo>
                  <a:pt x="5864225" y="159003"/>
                </a:lnTo>
                <a:lnTo>
                  <a:pt x="5823458" y="136525"/>
                </a:lnTo>
                <a:lnTo>
                  <a:pt x="5781548" y="115570"/>
                </a:lnTo>
                <a:lnTo>
                  <a:pt x="5738749" y="96266"/>
                </a:lnTo>
                <a:lnTo>
                  <a:pt x="5694807" y="78613"/>
                </a:lnTo>
                <a:lnTo>
                  <a:pt x="5649976" y="62483"/>
                </a:lnTo>
                <a:lnTo>
                  <a:pt x="5604383" y="48259"/>
                </a:lnTo>
                <a:lnTo>
                  <a:pt x="5557774" y="35686"/>
                </a:lnTo>
                <a:lnTo>
                  <a:pt x="5510530" y="25019"/>
                </a:lnTo>
                <a:lnTo>
                  <a:pt x="5462524" y="16128"/>
                </a:lnTo>
                <a:lnTo>
                  <a:pt x="5413756" y="9144"/>
                </a:lnTo>
                <a:lnTo>
                  <a:pt x="5364353" y="4064"/>
                </a:lnTo>
                <a:lnTo>
                  <a:pt x="5314315" y="1016"/>
                </a:lnTo>
                <a:lnTo>
                  <a:pt x="5263769" y="0"/>
                </a:lnTo>
                <a:close/>
              </a:path>
            </a:pathLst>
          </a:custGeom>
          <a:solidFill>
            <a:srgbClr val="F1F1F1"/>
          </a:solidFill>
        </p:spPr>
        <p:txBody>
          <a:bodyPr wrap="square" lIns="0" tIns="0" rIns="0" bIns="0" rtlCol="0"/>
          <a:lstStyle/>
          <a:p>
            <a:endParaRPr/>
          </a:p>
        </p:txBody>
      </p:sp>
      <p:pic>
        <p:nvPicPr>
          <p:cNvPr id="5" name="object 5"/>
          <p:cNvPicPr/>
          <p:nvPr/>
        </p:nvPicPr>
        <p:blipFill>
          <a:blip r:embed="rId2" cstate="print"/>
          <a:stretch>
            <a:fillRect/>
          </a:stretch>
        </p:blipFill>
        <p:spPr>
          <a:xfrm>
            <a:off x="1026934" y="5676900"/>
            <a:ext cx="1975231" cy="1950466"/>
          </a:xfrm>
          <a:prstGeom prst="rect">
            <a:avLst/>
          </a:prstGeom>
        </p:spPr>
      </p:pic>
      <p:pic>
        <p:nvPicPr>
          <p:cNvPr id="6" name="object 6"/>
          <p:cNvPicPr/>
          <p:nvPr/>
        </p:nvPicPr>
        <p:blipFill>
          <a:blip r:embed="rId3" cstate="print"/>
          <a:stretch>
            <a:fillRect/>
          </a:stretch>
        </p:blipFill>
        <p:spPr>
          <a:xfrm>
            <a:off x="9284461" y="0"/>
            <a:ext cx="1899538" cy="1861439"/>
          </a:xfrm>
          <a:prstGeom prst="rect">
            <a:avLst/>
          </a:prstGeom>
        </p:spPr>
      </p:pic>
      <p:grpSp>
        <p:nvGrpSpPr>
          <p:cNvPr id="7" name="object 7"/>
          <p:cNvGrpSpPr/>
          <p:nvPr/>
        </p:nvGrpSpPr>
        <p:grpSpPr>
          <a:xfrm>
            <a:off x="0" y="0"/>
            <a:ext cx="9842500" cy="5521960"/>
            <a:chOff x="0" y="0"/>
            <a:chExt cx="9842500" cy="5521960"/>
          </a:xfrm>
        </p:grpSpPr>
        <p:pic>
          <p:nvPicPr>
            <p:cNvPr id="8" name="object 8"/>
            <p:cNvPicPr/>
            <p:nvPr/>
          </p:nvPicPr>
          <p:blipFill>
            <a:blip r:embed="rId4" cstate="print"/>
            <a:stretch>
              <a:fillRect/>
            </a:stretch>
          </p:blipFill>
          <p:spPr>
            <a:xfrm>
              <a:off x="0" y="0"/>
              <a:ext cx="6480301" cy="3645154"/>
            </a:xfrm>
            <a:prstGeom prst="rect">
              <a:avLst/>
            </a:prstGeom>
          </p:spPr>
        </p:pic>
        <p:sp>
          <p:nvSpPr>
            <p:cNvPr id="9" name="object 9"/>
            <p:cNvSpPr/>
            <p:nvPr/>
          </p:nvSpPr>
          <p:spPr>
            <a:xfrm>
              <a:off x="0" y="0"/>
              <a:ext cx="9842500" cy="5521960"/>
            </a:xfrm>
            <a:custGeom>
              <a:avLst/>
              <a:gdLst/>
              <a:ahLst/>
              <a:cxnLst/>
              <a:rect l="l" t="t" r="r" b="b"/>
              <a:pathLst>
                <a:path w="9842500" h="5521960">
                  <a:moveTo>
                    <a:pt x="9841992" y="0"/>
                  </a:moveTo>
                  <a:lnTo>
                    <a:pt x="0" y="0"/>
                  </a:lnTo>
                  <a:lnTo>
                    <a:pt x="0" y="5469255"/>
                  </a:lnTo>
                  <a:lnTo>
                    <a:pt x="29639" y="5521960"/>
                  </a:lnTo>
                  <a:lnTo>
                    <a:pt x="9841992" y="0"/>
                  </a:lnTo>
                  <a:close/>
                </a:path>
              </a:pathLst>
            </a:custGeom>
            <a:solidFill>
              <a:srgbClr val="1C5639">
                <a:alpha val="60783"/>
              </a:srgbClr>
            </a:solidFill>
          </p:spPr>
          <p:txBody>
            <a:bodyPr wrap="square" lIns="0" tIns="0" rIns="0" bIns="0" rtlCol="0"/>
            <a:lstStyle/>
            <a:p>
              <a:endParaRPr/>
            </a:p>
          </p:txBody>
        </p:sp>
      </p:grpSp>
      <p:grpSp>
        <p:nvGrpSpPr>
          <p:cNvPr id="10" name="object 10"/>
          <p:cNvGrpSpPr/>
          <p:nvPr/>
        </p:nvGrpSpPr>
        <p:grpSpPr>
          <a:xfrm>
            <a:off x="9219692" y="2007235"/>
            <a:ext cx="8836025" cy="7098030"/>
            <a:chOff x="9219692" y="2007235"/>
            <a:chExt cx="8836025" cy="7098030"/>
          </a:xfrm>
        </p:grpSpPr>
        <p:sp>
          <p:nvSpPr>
            <p:cNvPr id="11" name="object 11"/>
            <p:cNvSpPr/>
            <p:nvPr/>
          </p:nvSpPr>
          <p:spPr>
            <a:xfrm>
              <a:off x="10358247" y="3983608"/>
              <a:ext cx="7697470" cy="5121910"/>
            </a:xfrm>
            <a:custGeom>
              <a:avLst/>
              <a:gdLst/>
              <a:ahLst/>
              <a:cxnLst/>
              <a:rect l="l" t="t" r="r" b="b"/>
              <a:pathLst>
                <a:path w="7697469" h="5121909">
                  <a:moveTo>
                    <a:pt x="6329426" y="0"/>
                  </a:moveTo>
                  <a:lnTo>
                    <a:pt x="0" y="0"/>
                  </a:lnTo>
                  <a:lnTo>
                    <a:pt x="0" y="5121656"/>
                  </a:lnTo>
                  <a:lnTo>
                    <a:pt x="6329426" y="5121656"/>
                  </a:lnTo>
                  <a:lnTo>
                    <a:pt x="6374510" y="5120284"/>
                  </a:lnTo>
                  <a:lnTo>
                    <a:pt x="6419087" y="5116195"/>
                  </a:lnTo>
                  <a:lnTo>
                    <a:pt x="6463410" y="5109425"/>
                  </a:lnTo>
                  <a:lnTo>
                    <a:pt x="6507353" y="5100027"/>
                  </a:lnTo>
                  <a:lnTo>
                    <a:pt x="6550787" y="5088039"/>
                  </a:lnTo>
                  <a:lnTo>
                    <a:pt x="6593839" y="5073510"/>
                  </a:lnTo>
                  <a:lnTo>
                    <a:pt x="6636385" y="5056466"/>
                  </a:lnTo>
                  <a:lnTo>
                    <a:pt x="6678549" y="5036972"/>
                  </a:lnTo>
                  <a:lnTo>
                    <a:pt x="6720078" y="5015103"/>
                  </a:lnTo>
                  <a:lnTo>
                    <a:pt x="6761099" y="4990719"/>
                  </a:lnTo>
                  <a:lnTo>
                    <a:pt x="6801485" y="4964176"/>
                  </a:lnTo>
                  <a:lnTo>
                    <a:pt x="6841362" y="4935220"/>
                  </a:lnTo>
                  <a:lnTo>
                    <a:pt x="6880606" y="4903978"/>
                  </a:lnTo>
                  <a:lnTo>
                    <a:pt x="6919214" y="4870704"/>
                  </a:lnTo>
                  <a:lnTo>
                    <a:pt x="6957187" y="4835144"/>
                  </a:lnTo>
                  <a:lnTo>
                    <a:pt x="6994524" y="4797425"/>
                  </a:lnTo>
                  <a:lnTo>
                    <a:pt x="7031101" y="4757801"/>
                  </a:lnTo>
                  <a:lnTo>
                    <a:pt x="7066914" y="4716018"/>
                  </a:lnTo>
                  <a:lnTo>
                    <a:pt x="7102093" y="4672203"/>
                  </a:lnTo>
                  <a:lnTo>
                    <a:pt x="7136383" y="4626483"/>
                  </a:lnTo>
                  <a:lnTo>
                    <a:pt x="7170039" y="4578858"/>
                  </a:lnTo>
                  <a:lnTo>
                    <a:pt x="7202805" y="4529455"/>
                  </a:lnTo>
                  <a:lnTo>
                    <a:pt x="7234682" y="4478147"/>
                  </a:lnTo>
                  <a:lnTo>
                    <a:pt x="7265797" y="4425060"/>
                  </a:lnTo>
                  <a:lnTo>
                    <a:pt x="7295895" y="4370197"/>
                  </a:lnTo>
                  <a:lnTo>
                    <a:pt x="7325233" y="4313682"/>
                  </a:lnTo>
                  <a:lnTo>
                    <a:pt x="7353554" y="4255516"/>
                  </a:lnTo>
                  <a:lnTo>
                    <a:pt x="7380985" y="4195826"/>
                  </a:lnTo>
                  <a:lnTo>
                    <a:pt x="7407401" y="4134484"/>
                  </a:lnTo>
                  <a:lnTo>
                    <a:pt x="7432801" y="4071620"/>
                  </a:lnTo>
                  <a:lnTo>
                    <a:pt x="7457185" y="4007230"/>
                  </a:lnTo>
                  <a:lnTo>
                    <a:pt x="7480554" y="3941445"/>
                  </a:lnTo>
                  <a:lnTo>
                    <a:pt x="7502906" y="3874389"/>
                  </a:lnTo>
                  <a:lnTo>
                    <a:pt x="7524114" y="3805808"/>
                  </a:lnTo>
                  <a:lnTo>
                    <a:pt x="7544181" y="3735958"/>
                  </a:lnTo>
                  <a:lnTo>
                    <a:pt x="7563231" y="3664966"/>
                  </a:lnTo>
                  <a:lnTo>
                    <a:pt x="7581010" y="3592576"/>
                  </a:lnTo>
                  <a:lnTo>
                    <a:pt x="7597647" y="3519042"/>
                  </a:lnTo>
                  <a:lnTo>
                    <a:pt x="7613141" y="3444493"/>
                  </a:lnTo>
                  <a:lnTo>
                    <a:pt x="7627366" y="3368802"/>
                  </a:lnTo>
                  <a:lnTo>
                    <a:pt x="7640320" y="3291966"/>
                  </a:lnTo>
                  <a:lnTo>
                    <a:pt x="7652004" y="3214116"/>
                  </a:lnTo>
                  <a:lnTo>
                    <a:pt x="7662418" y="3135376"/>
                  </a:lnTo>
                  <a:lnTo>
                    <a:pt x="7671562" y="3055747"/>
                  </a:lnTo>
                  <a:lnTo>
                    <a:pt x="7679308" y="2975229"/>
                  </a:lnTo>
                  <a:lnTo>
                    <a:pt x="7685658" y="2893821"/>
                  </a:lnTo>
                  <a:lnTo>
                    <a:pt x="7690739" y="2811526"/>
                  </a:lnTo>
                  <a:lnTo>
                    <a:pt x="7694295" y="2728594"/>
                  </a:lnTo>
                  <a:lnTo>
                    <a:pt x="7696454" y="2644902"/>
                  </a:lnTo>
                  <a:lnTo>
                    <a:pt x="7697216" y="2560574"/>
                  </a:lnTo>
                  <a:lnTo>
                    <a:pt x="7696454" y="2476245"/>
                  </a:lnTo>
                  <a:lnTo>
                    <a:pt x="7694295" y="2392679"/>
                  </a:lnTo>
                  <a:lnTo>
                    <a:pt x="7690739" y="2309749"/>
                  </a:lnTo>
                  <a:lnTo>
                    <a:pt x="7685658" y="2227453"/>
                  </a:lnTo>
                  <a:lnTo>
                    <a:pt x="7679308" y="2146045"/>
                  </a:lnTo>
                  <a:lnTo>
                    <a:pt x="7671562" y="2065527"/>
                  </a:lnTo>
                  <a:lnTo>
                    <a:pt x="7662418" y="1985899"/>
                  </a:lnTo>
                  <a:lnTo>
                    <a:pt x="7652004" y="1907158"/>
                  </a:lnTo>
                  <a:lnTo>
                    <a:pt x="7640320" y="1829307"/>
                  </a:lnTo>
                  <a:lnTo>
                    <a:pt x="7627366" y="1752600"/>
                  </a:lnTo>
                  <a:lnTo>
                    <a:pt x="7613141" y="1676780"/>
                  </a:lnTo>
                  <a:lnTo>
                    <a:pt x="7597647" y="1602231"/>
                  </a:lnTo>
                  <a:lnTo>
                    <a:pt x="7581010" y="1528699"/>
                  </a:lnTo>
                  <a:lnTo>
                    <a:pt x="7563231" y="1456436"/>
                  </a:lnTo>
                  <a:lnTo>
                    <a:pt x="7544181" y="1385315"/>
                  </a:lnTo>
                  <a:lnTo>
                    <a:pt x="7524114" y="1315592"/>
                  </a:lnTo>
                  <a:lnTo>
                    <a:pt x="7502906" y="1247013"/>
                  </a:lnTo>
                  <a:lnTo>
                    <a:pt x="7480554" y="1179829"/>
                  </a:lnTo>
                  <a:lnTo>
                    <a:pt x="7457185" y="1114170"/>
                  </a:lnTo>
                  <a:lnTo>
                    <a:pt x="7432801" y="1049781"/>
                  </a:lnTo>
                  <a:lnTo>
                    <a:pt x="7407401" y="986916"/>
                  </a:lnTo>
                  <a:lnTo>
                    <a:pt x="7380985" y="925702"/>
                  </a:lnTo>
                  <a:lnTo>
                    <a:pt x="7353554" y="865886"/>
                  </a:lnTo>
                  <a:lnTo>
                    <a:pt x="7325233" y="807719"/>
                  </a:lnTo>
                  <a:lnTo>
                    <a:pt x="7295895" y="751204"/>
                  </a:lnTo>
                  <a:lnTo>
                    <a:pt x="7265797" y="696467"/>
                  </a:lnTo>
                  <a:lnTo>
                    <a:pt x="7234682" y="643381"/>
                  </a:lnTo>
                  <a:lnTo>
                    <a:pt x="7202805" y="592074"/>
                  </a:lnTo>
                  <a:lnTo>
                    <a:pt x="7170039" y="542670"/>
                  </a:lnTo>
                  <a:lnTo>
                    <a:pt x="7136383" y="495045"/>
                  </a:lnTo>
                  <a:lnTo>
                    <a:pt x="7102093" y="449325"/>
                  </a:lnTo>
                  <a:lnTo>
                    <a:pt x="7066914" y="405638"/>
                  </a:lnTo>
                  <a:lnTo>
                    <a:pt x="7031101" y="363854"/>
                  </a:lnTo>
                  <a:lnTo>
                    <a:pt x="6994524" y="324103"/>
                  </a:lnTo>
                  <a:lnTo>
                    <a:pt x="6957187" y="286512"/>
                  </a:lnTo>
                  <a:lnTo>
                    <a:pt x="6919214" y="250951"/>
                  </a:lnTo>
                  <a:lnTo>
                    <a:pt x="6880606" y="217550"/>
                  </a:lnTo>
                  <a:lnTo>
                    <a:pt x="6841362" y="186436"/>
                  </a:lnTo>
                  <a:lnTo>
                    <a:pt x="6801485" y="157479"/>
                  </a:lnTo>
                  <a:lnTo>
                    <a:pt x="6761099" y="130937"/>
                  </a:lnTo>
                  <a:lnTo>
                    <a:pt x="6720078" y="106552"/>
                  </a:lnTo>
                  <a:lnTo>
                    <a:pt x="6678549" y="84708"/>
                  </a:lnTo>
                  <a:lnTo>
                    <a:pt x="6636385" y="65150"/>
                  </a:lnTo>
                  <a:lnTo>
                    <a:pt x="6593839" y="48132"/>
                  </a:lnTo>
                  <a:lnTo>
                    <a:pt x="6550787" y="33654"/>
                  </a:lnTo>
                  <a:lnTo>
                    <a:pt x="6507353" y="21716"/>
                  </a:lnTo>
                  <a:lnTo>
                    <a:pt x="6463410" y="12318"/>
                  </a:lnTo>
                  <a:lnTo>
                    <a:pt x="6419087" y="5461"/>
                  </a:lnTo>
                  <a:lnTo>
                    <a:pt x="6374510" y="1396"/>
                  </a:lnTo>
                  <a:lnTo>
                    <a:pt x="6329426" y="0"/>
                  </a:lnTo>
                  <a:close/>
                </a:path>
              </a:pathLst>
            </a:custGeom>
            <a:solidFill>
              <a:srgbClr val="F1F1F1"/>
            </a:solidFill>
          </p:spPr>
          <p:txBody>
            <a:bodyPr wrap="square" lIns="0" tIns="0" rIns="0" bIns="0" rtlCol="0"/>
            <a:lstStyle/>
            <a:p>
              <a:endParaRPr/>
            </a:p>
          </p:txBody>
        </p:sp>
        <p:pic>
          <p:nvPicPr>
            <p:cNvPr id="12" name="object 12"/>
            <p:cNvPicPr/>
            <p:nvPr/>
          </p:nvPicPr>
          <p:blipFill>
            <a:blip r:embed="rId5" cstate="print"/>
            <a:stretch>
              <a:fillRect/>
            </a:stretch>
          </p:blipFill>
          <p:spPr>
            <a:xfrm>
              <a:off x="9219692" y="4549520"/>
              <a:ext cx="1975230" cy="1950465"/>
            </a:xfrm>
            <a:prstGeom prst="rect">
              <a:avLst/>
            </a:prstGeom>
          </p:spPr>
        </p:pic>
        <p:sp>
          <p:nvSpPr>
            <p:cNvPr id="13" name="object 13"/>
            <p:cNvSpPr/>
            <p:nvPr/>
          </p:nvSpPr>
          <p:spPr>
            <a:xfrm>
              <a:off x="10565384" y="2031365"/>
              <a:ext cx="7389495" cy="1570355"/>
            </a:xfrm>
            <a:custGeom>
              <a:avLst/>
              <a:gdLst/>
              <a:ahLst/>
              <a:cxnLst/>
              <a:rect l="l" t="t" r="r" b="b"/>
              <a:pathLst>
                <a:path w="7389494" h="1570354">
                  <a:moveTo>
                    <a:pt x="6076060" y="0"/>
                  </a:moveTo>
                  <a:lnTo>
                    <a:pt x="0" y="0"/>
                  </a:lnTo>
                  <a:lnTo>
                    <a:pt x="0" y="1569974"/>
                  </a:lnTo>
                  <a:lnTo>
                    <a:pt x="6076060" y="1569974"/>
                  </a:lnTo>
                  <a:lnTo>
                    <a:pt x="6136005" y="1569211"/>
                  </a:lnTo>
                  <a:lnTo>
                    <a:pt x="6195314" y="1566799"/>
                  </a:lnTo>
                  <a:lnTo>
                    <a:pt x="6253860" y="1562734"/>
                  </a:lnTo>
                  <a:lnTo>
                    <a:pt x="6311646" y="1557274"/>
                  </a:lnTo>
                  <a:lnTo>
                    <a:pt x="6368542" y="1550288"/>
                  </a:lnTo>
                  <a:lnTo>
                    <a:pt x="6424422" y="1541906"/>
                  </a:lnTo>
                  <a:lnTo>
                    <a:pt x="6479539" y="1532001"/>
                  </a:lnTo>
                  <a:lnTo>
                    <a:pt x="6533514" y="1520698"/>
                  </a:lnTo>
                  <a:lnTo>
                    <a:pt x="6586347" y="1508125"/>
                  </a:lnTo>
                  <a:lnTo>
                    <a:pt x="6638162" y="1494154"/>
                  </a:lnTo>
                  <a:lnTo>
                    <a:pt x="6688708" y="1479041"/>
                  </a:lnTo>
                  <a:lnTo>
                    <a:pt x="6737985" y="1462531"/>
                  </a:lnTo>
                  <a:lnTo>
                    <a:pt x="6785864" y="1444878"/>
                  </a:lnTo>
                  <a:lnTo>
                    <a:pt x="6832473" y="1426082"/>
                  </a:lnTo>
                  <a:lnTo>
                    <a:pt x="6877685" y="1406016"/>
                  </a:lnTo>
                  <a:lnTo>
                    <a:pt x="6921246" y="1384934"/>
                  </a:lnTo>
                  <a:lnTo>
                    <a:pt x="6963410" y="1362836"/>
                  </a:lnTo>
                  <a:lnTo>
                    <a:pt x="7003796" y="1339595"/>
                  </a:lnTo>
                  <a:lnTo>
                    <a:pt x="7042658" y="1315465"/>
                  </a:lnTo>
                  <a:lnTo>
                    <a:pt x="7079614" y="1290319"/>
                  </a:lnTo>
                  <a:lnTo>
                    <a:pt x="7114921" y="1264157"/>
                  </a:lnTo>
                  <a:lnTo>
                    <a:pt x="7148322" y="1237233"/>
                  </a:lnTo>
                  <a:lnTo>
                    <a:pt x="7179818" y="1209293"/>
                  </a:lnTo>
                  <a:lnTo>
                    <a:pt x="7209408" y="1180718"/>
                  </a:lnTo>
                  <a:lnTo>
                    <a:pt x="7236968" y="1151254"/>
                  </a:lnTo>
                  <a:lnTo>
                    <a:pt x="7262368" y="1121028"/>
                  </a:lnTo>
                  <a:lnTo>
                    <a:pt x="7285608" y="1090040"/>
                  </a:lnTo>
                  <a:lnTo>
                    <a:pt x="7325614" y="1026159"/>
                  </a:lnTo>
                  <a:lnTo>
                    <a:pt x="7356221" y="959865"/>
                  </a:lnTo>
                  <a:lnTo>
                    <a:pt x="7377049" y="891285"/>
                  </a:lnTo>
                  <a:lnTo>
                    <a:pt x="7387717" y="820801"/>
                  </a:lnTo>
                  <a:lnTo>
                    <a:pt x="7389114" y="784986"/>
                  </a:lnTo>
                  <a:lnTo>
                    <a:pt x="7387717" y="749173"/>
                  </a:lnTo>
                  <a:lnTo>
                    <a:pt x="7377049" y="678687"/>
                  </a:lnTo>
                  <a:lnTo>
                    <a:pt x="7356221" y="610234"/>
                  </a:lnTo>
                  <a:lnTo>
                    <a:pt x="7325614" y="543813"/>
                  </a:lnTo>
                  <a:lnTo>
                    <a:pt x="7285608" y="479932"/>
                  </a:lnTo>
                  <a:lnTo>
                    <a:pt x="7262368" y="448944"/>
                  </a:lnTo>
                  <a:lnTo>
                    <a:pt x="7236968" y="418718"/>
                  </a:lnTo>
                  <a:lnTo>
                    <a:pt x="7209408" y="389254"/>
                  </a:lnTo>
                  <a:lnTo>
                    <a:pt x="7179818" y="360679"/>
                  </a:lnTo>
                  <a:lnTo>
                    <a:pt x="7148322" y="332739"/>
                  </a:lnTo>
                  <a:lnTo>
                    <a:pt x="7114921" y="305815"/>
                  </a:lnTo>
                  <a:lnTo>
                    <a:pt x="7079614" y="279653"/>
                  </a:lnTo>
                  <a:lnTo>
                    <a:pt x="7042658" y="254507"/>
                  </a:lnTo>
                  <a:lnTo>
                    <a:pt x="7003796" y="230377"/>
                  </a:lnTo>
                  <a:lnTo>
                    <a:pt x="6963410" y="207136"/>
                  </a:lnTo>
                  <a:lnTo>
                    <a:pt x="6921246" y="185038"/>
                  </a:lnTo>
                  <a:lnTo>
                    <a:pt x="6877685" y="163956"/>
                  </a:lnTo>
                  <a:lnTo>
                    <a:pt x="6832473" y="143890"/>
                  </a:lnTo>
                  <a:lnTo>
                    <a:pt x="6785864" y="125094"/>
                  </a:lnTo>
                  <a:lnTo>
                    <a:pt x="6737985" y="107441"/>
                  </a:lnTo>
                  <a:lnTo>
                    <a:pt x="6688708" y="90931"/>
                  </a:lnTo>
                  <a:lnTo>
                    <a:pt x="6638162" y="75818"/>
                  </a:lnTo>
                  <a:lnTo>
                    <a:pt x="6586347" y="61849"/>
                  </a:lnTo>
                  <a:lnTo>
                    <a:pt x="6533514" y="49275"/>
                  </a:lnTo>
                  <a:lnTo>
                    <a:pt x="6479539" y="37973"/>
                  </a:lnTo>
                  <a:lnTo>
                    <a:pt x="6424422" y="28066"/>
                  </a:lnTo>
                  <a:lnTo>
                    <a:pt x="6368542" y="19684"/>
                  </a:lnTo>
                  <a:lnTo>
                    <a:pt x="6311646" y="12700"/>
                  </a:lnTo>
                  <a:lnTo>
                    <a:pt x="6253860" y="7238"/>
                  </a:lnTo>
                  <a:lnTo>
                    <a:pt x="6195314" y="3175"/>
                  </a:lnTo>
                  <a:lnTo>
                    <a:pt x="6136005" y="761"/>
                  </a:lnTo>
                  <a:lnTo>
                    <a:pt x="6076060" y="0"/>
                  </a:lnTo>
                  <a:close/>
                </a:path>
              </a:pathLst>
            </a:custGeom>
            <a:solidFill>
              <a:srgbClr val="F1F1F1"/>
            </a:solidFill>
          </p:spPr>
          <p:txBody>
            <a:bodyPr wrap="square" lIns="0" tIns="0" rIns="0" bIns="0" rtlCol="0"/>
            <a:lstStyle/>
            <a:p>
              <a:endParaRPr/>
            </a:p>
          </p:txBody>
        </p:sp>
        <p:pic>
          <p:nvPicPr>
            <p:cNvPr id="14" name="object 14"/>
            <p:cNvPicPr/>
            <p:nvPr/>
          </p:nvPicPr>
          <p:blipFill>
            <a:blip r:embed="rId6" cstate="print"/>
            <a:stretch>
              <a:fillRect/>
            </a:stretch>
          </p:blipFill>
          <p:spPr>
            <a:xfrm>
              <a:off x="9302877" y="2007235"/>
              <a:ext cx="1993265" cy="1993265"/>
            </a:xfrm>
            <a:prstGeom prst="rect">
              <a:avLst/>
            </a:prstGeom>
          </p:spPr>
        </p:pic>
      </p:grpSp>
      <p:sp>
        <p:nvSpPr>
          <p:cNvPr id="15" name="object 15"/>
          <p:cNvSpPr txBox="1"/>
          <p:nvPr/>
        </p:nvSpPr>
        <p:spPr>
          <a:xfrm>
            <a:off x="11514581" y="373572"/>
            <a:ext cx="5244465" cy="1280795"/>
          </a:xfrm>
          <a:prstGeom prst="rect">
            <a:avLst/>
          </a:prstGeom>
        </p:spPr>
        <p:txBody>
          <a:bodyPr vert="horz" wrap="square" lIns="0" tIns="83185" rIns="0" bIns="0" rtlCol="0">
            <a:spAutoFit/>
          </a:bodyPr>
          <a:lstStyle/>
          <a:p>
            <a:pPr marL="12700">
              <a:lnSpc>
                <a:spcPct val="100000"/>
              </a:lnSpc>
              <a:spcBef>
                <a:spcPts val="655"/>
              </a:spcBef>
            </a:pPr>
            <a:r>
              <a:rPr sz="2000" b="1" spc="50" dirty="0">
                <a:solidFill>
                  <a:srgbClr val="397C5A"/>
                </a:solidFill>
                <a:latin typeface="Verdana"/>
                <a:cs typeface="Verdana"/>
              </a:rPr>
              <a:t>Ferias</a:t>
            </a:r>
            <a:r>
              <a:rPr sz="2000" b="1" spc="195" dirty="0">
                <a:solidFill>
                  <a:srgbClr val="397C5A"/>
                </a:solidFill>
                <a:latin typeface="Verdana"/>
                <a:cs typeface="Verdana"/>
              </a:rPr>
              <a:t> </a:t>
            </a:r>
            <a:r>
              <a:rPr sz="2000" b="1" spc="70" dirty="0">
                <a:solidFill>
                  <a:srgbClr val="397C5A"/>
                </a:solidFill>
                <a:latin typeface="Verdana"/>
                <a:cs typeface="Verdana"/>
              </a:rPr>
              <a:t>del</a:t>
            </a:r>
            <a:r>
              <a:rPr sz="2000" b="1" spc="225" dirty="0">
                <a:solidFill>
                  <a:srgbClr val="397C5A"/>
                </a:solidFill>
                <a:latin typeface="Verdana"/>
                <a:cs typeface="Verdana"/>
              </a:rPr>
              <a:t> </a:t>
            </a:r>
            <a:r>
              <a:rPr sz="2000" b="1" dirty="0">
                <a:solidFill>
                  <a:srgbClr val="397C5A"/>
                </a:solidFill>
                <a:latin typeface="Verdana"/>
                <a:cs typeface="Verdana"/>
              </a:rPr>
              <a:t>libro</a:t>
            </a:r>
            <a:r>
              <a:rPr sz="2000" b="1" spc="229" dirty="0">
                <a:solidFill>
                  <a:srgbClr val="397C5A"/>
                </a:solidFill>
                <a:latin typeface="Verdana"/>
                <a:cs typeface="Verdana"/>
              </a:rPr>
              <a:t> </a:t>
            </a:r>
            <a:r>
              <a:rPr sz="2000" b="1" spc="-40" dirty="0">
                <a:solidFill>
                  <a:srgbClr val="397C5A"/>
                </a:solidFill>
                <a:latin typeface="Verdana"/>
                <a:cs typeface="Verdana"/>
              </a:rPr>
              <a:t>munic</a:t>
            </a:r>
            <a:r>
              <a:rPr sz="2000" b="1" spc="-409" dirty="0">
                <a:solidFill>
                  <a:srgbClr val="397C5A"/>
                </a:solidFill>
                <a:latin typeface="Verdana"/>
                <a:cs typeface="Verdana"/>
              </a:rPr>
              <a:t> </a:t>
            </a:r>
            <a:r>
              <a:rPr sz="2000" b="1" spc="50" dirty="0">
                <a:solidFill>
                  <a:srgbClr val="397C5A"/>
                </a:solidFill>
                <a:latin typeface="Verdana"/>
                <a:cs typeface="Verdana"/>
              </a:rPr>
              <a:t>ipales</a:t>
            </a:r>
            <a:endParaRPr sz="2000">
              <a:latin typeface="Verdana"/>
              <a:cs typeface="Verdana"/>
            </a:endParaRPr>
          </a:p>
          <a:p>
            <a:pPr marL="68580" marR="5080">
              <a:lnSpc>
                <a:spcPct val="119100"/>
              </a:lnSpc>
              <a:spcBef>
                <a:spcPts val="70"/>
              </a:spcBef>
            </a:pPr>
            <a:r>
              <a:rPr sz="1600" spc="114" dirty="0">
                <a:solidFill>
                  <a:srgbClr val="221F1F"/>
                </a:solidFill>
                <a:latin typeface="Verdana"/>
                <a:cs typeface="Verdana"/>
              </a:rPr>
              <a:t>Promoción</a:t>
            </a:r>
            <a:r>
              <a:rPr sz="1600" spc="400" dirty="0">
                <a:solidFill>
                  <a:srgbClr val="221F1F"/>
                </a:solidFill>
                <a:latin typeface="Verdana"/>
                <a:cs typeface="Verdana"/>
              </a:rPr>
              <a:t> </a:t>
            </a:r>
            <a:r>
              <a:rPr sz="1600" dirty="0">
                <a:solidFill>
                  <a:srgbClr val="221F1F"/>
                </a:solidFill>
                <a:latin typeface="Verdana"/>
                <a:cs typeface="Verdana"/>
              </a:rPr>
              <a:t>de</a:t>
            </a:r>
            <a:r>
              <a:rPr sz="1600" spc="370" dirty="0">
                <a:solidFill>
                  <a:srgbClr val="221F1F"/>
                </a:solidFill>
                <a:latin typeface="Verdana"/>
                <a:cs typeface="Verdana"/>
              </a:rPr>
              <a:t> </a:t>
            </a:r>
            <a:r>
              <a:rPr sz="1600" dirty="0">
                <a:solidFill>
                  <a:srgbClr val="221F1F"/>
                </a:solidFill>
                <a:latin typeface="Verdana"/>
                <a:cs typeface="Verdana"/>
              </a:rPr>
              <a:t>la</a:t>
            </a:r>
            <a:r>
              <a:rPr sz="1600" spc="295" dirty="0">
                <a:solidFill>
                  <a:srgbClr val="221F1F"/>
                </a:solidFill>
                <a:latin typeface="Verdana"/>
                <a:cs typeface="Verdana"/>
              </a:rPr>
              <a:t> </a:t>
            </a:r>
            <a:r>
              <a:rPr sz="1600" spc="85" dirty="0">
                <a:solidFill>
                  <a:srgbClr val="221F1F"/>
                </a:solidFill>
                <a:latin typeface="Verdana"/>
                <a:cs typeface="Verdana"/>
              </a:rPr>
              <a:t>lectura</a:t>
            </a:r>
            <a:r>
              <a:rPr sz="1600" spc="440" dirty="0">
                <a:solidFill>
                  <a:srgbClr val="221F1F"/>
                </a:solidFill>
                <a:latin typeface="Verdana"/>
                <a:cs typeface="Verdana"/>
              </a:rPr>
              <a:t> </a:t>
            </a:r>
            <a:r>
              <a:rPr sz="1600" dirty="0">
                <a:solidFill>
                  <a:srgbClr val="221F1F"/>
                </a:solidFill>
                <a:latin typeface="Verdana"/>
                <a:cs typeface="Verdana"/>
              </a:rPr>
              <a:t>en</a:t>
            </a:r>
            <a:r>
              <a:rPr sz="1600" spc="310" dirty="0">
                <a:solidFill>
                  <a:srgbClr val="221F1F"/>
                </a:solidFill>
                <a:latin typeface="Verdana"/>
                <a:cs typeface="Verdana"/>
              </a:rPr>
              <a:t> </a:t>
            </a:r>
            <a:r>
              <a:rPr sz="1600" spc="85" dirty="0">
                <a:solidFill>
                  <a:srgbClr val="221F1F"/>
                </a:solidFill>
                <a:latin typeface="Verdana"/>
                <a:cs typeface="Verdana"/>
              </a:rPr>
              <a:t>los</a:t>
            </a:r>
            <a:r>
              <a:rPr sz="1600" spc="385" dirty="0">
                <a:solidFill>
                  <a:srgbClr val="221F1F"/>
                </a:solidFill>
                <a:latin typeface="Verdana"/>
                <a:cs typeface="Verdana"/>
              </a:rPr>
              <a:t> </a:t>
            </a:r>
            <a:r>
              <a:rPr sz="1600" spc="95" dirty="0">
                <a:solidFill>
                  <a:srgbClr val="221F1F"/>
                </a:solidFill>
                <a:latin typeface="Verdana"/>
                <a:cs typeface="Verdana"/>
              </a:rPr>
              <a:t>municipios</a:t>
            </a:r>
            <a:r>
              <a:rPr sz="1600" spc="425" dirty="0">
                <a:solidFill>
                  <a:srgbClr val="221F1F"/>
                </a:solidFill>
                <a:latin typeface="Verdana"/>
                <a:cs typeface="Verdana"/>
              </a:rPr>
              <a:t> </a:t>
            </a:r>
            <a:r>
              <a:rPr sz="1600" spc="-50" dirty="0">
                <a:solidFill>
                  <a:srgbClr val="221F1F"/>
                </a:solidFill>
                <a:latin typeface="Verdana"/>
                <a:cs typeface="Verdana"/>
              </a:rPr>
              <a:t>a </a:t>
            </a:r>
            <a:r>
              <a:rPr sz="1600" spc="60" dirty="0">
                <a:solidFill>
                  <a:srgbClr val="221F1F"/>
                </a:solidFill>
                <a:latin typeface="Verdana"/>
                <a:cs typeface="Verdana"/>
              </a:rPr>
              <a:t>través</a:t>
            </a:r>
            <a:r>
              <a:rPr sz="1600" spc="370" dirty="0">
                <a:solidFill>
                  <a:srgbClr val="221F1F"/>
                </a:solidFill>
                <a:latin typeface="Verdana"/>
                <a:cs typeface="Verdana"/>
              </a:rPr>
              <a:t> </a:t>
            </a:r>
            <a:r>
              <a:rPr sz="1600" dirty="0">
                <a:solidFill>
                  <a:srgbClr val="221F1F"/>
                </a:solidFill>
                <a:latin typeface="Verdana"/>
                <a:cs typeface="Verdana"/>
              </a:rPr>
              <a:t>de</a:t>
            </a:r>
            <a:r>
              <a:rPr sz="1600" spc="360" dirty="0">
                <a:solidFill>
                  <a:srgbClr val="221F1F"/>
                </a:solidFill>
                <a:latin typeface="Verdana"/>
                <a:cs typeface="Verdana"/>
              </a:rPr>
              <a:t> </a:t>
            </a:r>
            <a:r>
              <a:rPr sz="1600" dirty="0">
                <a:solidFill>
                  <a:srgbClr val="221F1F"/>
                </a:solidFill>
                <a:latin typeface="Verdana"/>
                <a:cs typeface="Verdana"/>
              </a:rPr>
              <a:t>10</a:t>
            </a:r>
            <a:r>
              <a:rPr sz="1600" spc="140" dirty="0">
                <a:solidFill>
                  <a:srgbClr val="221F1F"/>
                </a:solidFill>
                <a:latin typeface="Verdana"/>
                <a:cs typeface="Verdana"/>
              </a:rPr>
              <a:t> </a:t>
            </a:r>
            <a:r>
              <a:rPr sz="1600" spc="80" dirty="0">
                <a:solidFill>
                  <a:srgbClr val="221F1F"/>
                </a:solidFill>
                <a:latin typeface="Verdana"/>
                <a:cs typeface="Verdana"/>
              </a:rPr>
              <a:t>Ferias</a:t>
            </a:r>
            <a:r>
              <a:rPr sz="1600" spc="415" dirty="0">
                <a:solidFill>
                  <a:srgbClr val="221F1F"/>
                </a:solidFill>
                <a:latin typeface="Verdana"/>
                <a:cs typeface="Verdana"/>
              </a:rPr>
              <a:t> </a:t>
            </a:r>
            <a:r>
              <a:rPr sz="1600" spc="80" dirty="0">
                <a:solidFill>
                  <a:srgbClr val="221F1F"/>
                </a:solidFill>
                <a:latin typeface="Verdana"/>
                <a:cs typeface="Verdana"/>
              </a:rPr>
              <a:t>del</a:t>
            </a:r>
            <a:r>
              <a:rPr sz="1600" spc="380" dirty="0">
                <a:solidFill>
                  <a:srgbClr val="221F1F"/>
                </a:solidFill>
                <a:latin typeface="Verdana"/>
                <a:cs typeface="Verdana"/>
              </a:rPr>
              <a:t> </a:t>
            </a:r>
            <a:r>
              <a:rPr sz="1600" spc="65" dirty="0">
                <a:solidFill>
                  <a:srgbClr val="221F1F"/>
                </a:solidFill>
                <a:latin typeface="Verdana"/>
                <a:cs typeface="Verdana"/>
              </a:rPr>
              <a:t>Libro</a:t>
            </a:r>
            <a:r>
              <a:rPr sz="1600" spc="350" dirty="0">
                <a:solidFill>
                  <a:srgbClr val="221F1F"/>
                </a:solidFill>
                <a:latin typeface="Verdana"/>
                <a:cs typeface="Verdana"/>
              </a:rPr>
              <a:t> </a:t>
            </a:r>
            <a:r>
              <a:rPr sz="1600" dirty="0">
                <a:solidFill>
                  <a:srgbClr val="221F1F"/>
                </a:solidFill>
                <a:latin typeface="Verdana"/>
                <a:cs typeface="Verdana"/>
              </a:rPr>
              <a:t>en</a:t>
            </a:r>
            <a:r>
              <a:rPr sz="1600" spc="315" dirty="0">
                <a:solidFill>
                  <a:srgbClr val="221F1F"/>
                </a:solidFill>
                <a:latin typeface="Verdana"/>
                <a:cs typeface="Verdana"/>
              </a:rPr>
              <a:t> </a:t>
            </a:r>
            <a:r>
              <a:rPr sz="1600" spc="95" dirty="0">
                <a:solidFill>
                  <a:srgbClr val="221F1F"/>
                </a:solidFill>
                <a:latin typeface="Verdana"/>
                <a:cs typeface="Verdana"/>
              </a:rPr>
              <a:t>diferentes </a:t>
            </a:r>
            <a:r>
              <a:rPr sz="1600" spc="70" dirty="0">
                <a:solidFill>
                  <a:srgbClr val="221F1F"/>
                </a:solidFill>
                <a:latin typeface="Verdana"/>
                <a:cs typeface="Verdana"/>
              </a:rPr>
              <a:t>municipios.</a:t>
            </a:r>
            <a:endParaRPr sz="1600">
              <a:latin typeface="Verdana"/>
              <a:cs typeface="Verdana"/>
            </a:endParaRPr>
          </a:p>
        </p:txBody>
      </p:sp>
      <p:sp>
        <p:nvSpPr>
          <p:cNvPr id="16" name="object 16"/>
          <p:cNvSpPr txBox="1">
            <a:spLocks noGrp="1"/>
          </p:cNvSpPr>
          <p:nvPr>
            <p:ph type="title"/>
          </p:nvPr>
        </p:nvSpPr>
        <p:spPr>
          <a:xfrm>
            <a:off x="392684" y="315214"/>
            <a:ext cx="5396230" cy="2334895"/>
          </a:xfrm>
          <a:prstGeom prst="rect">
            <a:avLst/>
          </a:prstGeom>
        </p:spPr>
        <p:txBody>
          <a:bodyPr vert="horz" wrap="square" lIns="0" tIns="161290" rIns="0" bIns="0" rtlCol="0">
            <a:spAutoFit/>
          </a:bodyPr>
          <a:lstStyle/>
          <a:p>
            <a:pPr marL="12700" marR="5080">
              <a:lnSpc>
                <a:spcPct val="82900"/>
              </a:lnSpc>
              <a:spcBef>
                <a:spcPts val="1270"/>
              </a:spcBef>
            </a:pPr>
            <a:r>
              <a:rPr sz="5700" spc="175" dirty="0">
                <a:solidFill>
                  <a:srgbClr val="FCFAFA"/>
                </a:solidFill>
              </a:rPr>
              <a:t>Logros</a:t>
            </a:r>
            <a:r>
              <a:rPr sz="5700" spc="180" dirty="0">
                <a:solidFill>
                  <a:srgbClr val="FCFAFA"/>
                </a:solidFill>
              </a:rPr>
              <a:t> </a:t>
            </a:r>
            <a:r>
              <a:rPr sz="5700" spc="459" dirty="0">
                <a:solidFill>
                  <a:srgbClr val="FCFAFA"/>
                </a:solidFill>
              </a:rPr>
              <a:t>ICP</a:t>
            </a:r>
            <a:r>
              <a:rPr sz="5700" spc="-40" dirty="0">
                <a:solidFill>
                  <a:srgbClr val="FCFAFA"/>
                </a:solidFill>
              </a:rPr>
              <a:t>A</a:t>
            </a:r>
            <a:r>
              <a:rPr sz="5700" spc="335" dirty="0">
                <a:solidFill>
                  <a:srgbClr val="FCFAFA"/>
                </a:solidFill>
              </a:rPr>
              <a:t> </a:t>
            </a:r>
            <a:r>
              <a:rPr sz="5700" spc="55" dirty="0">
                <a:solidFill>
                  <a:srgbClr val="FCFAFA"/>
                </a:solidFill>
                <a:latin typeface="Microsoft Sans Serif"/>
                <a:cs typeface="Microsoft Sans Serif"/>
              </a:rPr>
              <a:t>Enero</a:t>
            </a:r>
            <a:r>
              <a:rPr sz="5700" spc="200" dirty="0">
                <a:solidFill>
                  <a:srgbClr val="FCFAFA"/>
                </a:solidFill>
                <a:latin typeface="Microsoft Sans Serif"/>
                <a:cs typeface="Microsoft Sans Serif"/>
              </a:rPr>
              <a:t> </a:t>
            </a:r>
            <a:r>
              <a:rPr sz="5700" dirty="0">
                <a:solidFill>
                  <a:srgbClr val="FCFAFA"/>
                </a:solidFill>
                <a:latin typeface="Microsoft Sans Serif"/>
                <a:cs typeface="Microsoft Sans Serif"/>
              </a:rPr>
              <a:t>-</a:t>
            </a:r>
            <a:r>
              <a:rPr sz="5700" spc="220" dirty="0">
                <a:solidFill>
                  <a:srgbClr val="FCFAFA"/>
                </a:solidFill>
                <a:latin typeface="Microsoft Sans Serif"/>
                <a:cs typeface="Microsoft Sans Serif"/>
              </a:rPr>
              <a:t> </a:t>
            </a:r>
            <a:r>
              <a:rPr sz="5700" spc="110" dirty="0">
                <a:solidFill>
                  <a:srgbClr val="FCFAFA"/>
                </a:solidFill>
                <a:latin typeface="Microsoft Sans Serif"/>
                <a:cs typeface="Microsoft Sans Serif"/>
              </a:rPr>
              <a:t>Octubre </a:t>
            </a:r>
            <a:r>
              <a:rPr sz="5700" spc="-20" dirty="0">
                <a:solidFill>
                  <a:srgbClr val="FCFAFA"/>
                </a:solidFill>
              </a:rPr>
              <a:t>2024</a:t>
            </a:r>
            <a:endParaRPr sz="5700">
              <a:latin typeface="Microsoft Sans Serif"/>
              <a:cs typeface="Microsoft Sans Serif"/>
            </a:endParaRPr>
          </a:p>
        </p:txBody>
      </p:sp>
      <p:sp>
        <p:nvSpPr>
          <p:cNvPr id="17" name="object 17"/>
          <p:cNvSpPr txBox="1"/>
          <p:nvPr/>
        </p:nvSpPr>
        <p:spPr>
          <a:xfrm>
            <a:off x="3187954" y="3355060"/>
            <a:ext cx="5314315" cy="4055745"/>
          </a:xfrm>
          <a:prstGeom prst="rect">
            <a:avLst/>
          </a:prstGeom>
        </p:spPr>
        <p:txBody>
          <a:bodyPr vert="horz" wrap="square" lIns="0" tIns="12700" rIns="0" bIns="0" rtlCol="0">
            <a:spAutoFit/>
          </a:bodyPr>
          <a:lstStyle/>
          <a:p>
            <a:pPr marL="230504" marR="296545">
              <a:lnSpc>
                <a:spcPct val="117000"/>
              </a:lnSpc>
              <a:spcBef>
                <a:spcPts val="100"/>
              </a:spcBef>
            </a:pPr>
            <a:r>
              <a:rPr sz="2000" b="1" spc="50" dirty="0">
                <a:solidFill>
                  <a:srgbClr val="397C5A"/>
                </a:solidFill>
                <a:latin typeface="Verdana"/>
                <a:cs typeface="Verdana"/>
              </a:rPr>
              <a:t>Presentación</a:t>
            </a:r>
            <a:r>
              <a:rPr sz="2000" b="1" spc="285" dirty="0">
                <a:solidFill>
                  <a:srgbClr val="397C5A"/>
                </a:solidFill>
                <a:latin typeface="Verdana"/>
                <a:cs typeface="Verdana"/>
              </a:rPr>
              <a:t> </a:t>
            </a:r>
            <a:r>
              <a:rPr sz="2000" b="1" dirty="0">
                <a:solidFill>
                  <a:srgbClr val="397C5A"/>
                </a:solidFill>
                <a:latin typeface="Verdana"/>
                <a:cs typeface="Verdana"/>
              </a:rPr>
              <a:t>de</a:t>
            </a:r>
            <a:r>
              <a:rPr sz="2000" b="1" spc="229" dirty="0">
                <a:solidFill>
                  <a:srgbClr val="397C5A"/>
                </a:solidFill>
                <a:latin typeface="Verdana"/>
                <a:cs typeface="Verdana"/>
              </a:rPr>
              <a:t> </a:t>
            </a:r>
            <a:r>
              <a:rPr sz="2000" b="1" spc="70" dirty="0">
                <a:solidFill>
                  <a:srgbClr val="397C5A"/>
                </a:solidFill>
                <a:latin typeface="Verdana"/>
                <a:cs typeface="Verdana"/>
              </a:rPr>
              <a:t>proyectos</a:t>
            </a:r>
            <a:r>
              <a:rPr sz="2000" b="1" spc="280" dirty="0">
                <a:solidFill>
                  <a:srgbClr val="397C5A"/>
                </a:solidFill>
                <a:latin typeface="Verdana"/>
                <a:cs typeface="Verdana"/>
              </a:rPr>
              <a:t> </a:t>
            </a:r>
            <a:r>
              <a:rPr sz="2000" b="1" spc="-20" dirty="0">
                <a:solidFill>
                  <a:srgbClr val="397C5A"/>
                </a:solidFill>
                <a:latin typeface="Verdana"/>
                <a:cs typeface="Verdana"/>
              </a:rPr>
              <a:t>ante </a:t>
            </a:r>
            <a:r>
              <a:rPr sz="2000" b="1" spc="65" dirty="0">
                <a:solidFill>
                  <a:srgbClr val="397C5A"/>
                </a:solidFill>
                <a:latin typeface="Verdana"/>
                <a:cs typeface="Verdana"/>
              </a:rPr>
              <a:t>cocrea</a:t>
            </a:r>
            <a:endParaRPr sz="2000">
              <a:latin typeface="Verdana"/>
              <a:cs typeface="Verdana"/>
            </a:endParaRPr>
          </a:p>
          <a:p>
            <a:pPr marL="154305">
              <a:lnSpc>
                <a:spcPct val="100000"/>
              </a:lnSpc>
              <a:spcBef>
                <a:spcPts val="265"/>
              </a:spcBef>
            </a:pPr>
            <a:r>
              <a:rPr sz="1600" spc="65" dirty="0">
                <a:solidFill>
                  <a:srgbClr val="221F1F"/>
                </a:solidFill>
                <a:latin typeface="Verdana"/>
                <a:cs typeface="Verdana"/>
              </a:rPr>
              <a:t>Fueron</a:t>
            </a:r>
            <a:r>
              <a:rPr sz="1600" spc="215" dirty="0">
                <a:solidFill>
                  <a:srgbClr val="221F1F"/>
                </a:solidFill>
                <a:latin typeface="Verdana"/>
                <a:cs typeface="Verdana"/>
              </a:rPr>
              <a:t> </a:t>
            </a:r>
            <a:r>
              <a:rPr sz="1600" spc="75" dirty="0">
                <a:solidFill>
                  <a:srgbClr val="221F1F"/>
                </a:solidFill>
                <a:latin typeface="Verdana"/>
                <a:cs typeface="Verdana"/>
              </a:rPr>
              <a:t>aprobados</a:t>
            </a:r>
            <a:r>
              <a:rPr sz="1600" spc="215" dirty="0">
                <a:solidFill>
                  <a:srgbClr val="221F1F"/>
                </a:solidFill>
                <a:latin typeface="Verdana"/>
                <a:cs typeface="Verdana"/>
              </a:rPr>
              <a:t> </a:t>
            </a:r>
            <a:r>
              <a:rPr sz="1600" spc="50" dirty="0">
                <a:solidFill>
                  <a:srgbClr val="221F1F"/>
                </a:solidFill>
                <a:latin typeface="Verdana"/>
                <a:cs typeface="Verdana"/>
              </a:rPr>
              <a:t>por</a:t>
            </a:r>
            <a:r>
              <a:rPr sz="1600" spc="229" dirty="0">
                <a:solidFill>
                  <a:srgbClr val="221F1F"/>
                </a:solidFill>
                <a:latin typeface="Verdana"/>
                <a:cs typeface="Verdana"/>
              </a:rPr>
              <a:t> </a:t>
            </a:r>
            <a:r>
              <a:rPr sz="1600" spc="130" dirty="0">
                <a:solidFill>
                  <a:srgbClr val="221F1F"/>
                </a:solidFill>
                <a:latin typeface="Verdana"/>
                <a:cs typeface="Verdana"/>
              </a:rPr>
              <a:t>Cocrea</a:t>
            </a:r>
            <a:r>
              <a:rPr sz="1600" spc="380" dirty="0">
                <a:solidFill>
                  <a:srgbClr val="221F1F"/>
                </a:solidFill>
                <a:latin typeface="Verdana"/>
                <a:cs typeface="Verdana"/>
              </a:rPr>
              <a:t> </a:t>
            </a:r>
            <a:r>
              <a:rPr sz="1600" spc="85" dirty="0">
                <a:solidFill>
                  <a:srgbClr val="221F1F"/>
                </a:solidFill>
                <a:latin typeface="Verdana"/>
                <a:cs typeface="Verdana"/>
              </a:rPr>
              <a:t>los</a:t>
            </a:r>
            <a:r>
              <a:rPr sz="1600" spc="380" dirty="0">
                <a:solidFill>
                  <a:srgbClr val="221F1F"/>
                </a:solidFill>
                <a:latin typeface="Verdana"/>
                <a:cs typeface="Verdana"/>
              </a:rPr>
              <a:t> </a:t>
            </a:r>
            <a:r>
              <a:rPr sz="1600" spc="75" dirty="0">
                <a:solidFill>
                  <a:srgbClr val="221F1F"/>
                </a:solidFill>
                <a:latin typeface="Verdana"/>
                <a:cs typeface="Verdana"/>
              </a:rPr>
              <a:t>proyectos:</a:t>
            </a:r>
            <a:endParaRPr sz="1600">
              <a:latin typeface="Verdana"/>
              <a:cs typeface="Verdana"/>
            </a:endParaRPr>
          </a:p>
          <a:p>
            <a:pPr marL="440690" indent="-286385">
              <a:lnSpc>
                <a:spcPct val="100000"/>
              </a:lnSpc>
              <a:spcBef>
                <a:spcPts val="395"/>
              </a:spcBef>
              <a:buFont typeface="Arial"/>
              <a:buChar char="•"/>
              <a:tabLst>
                <a:tab pos="440690" algn="l"/>
              </a:tabLst>
            </a:pPr>
            <a:r>
              <a:rPr sz="1600" spc="75" dirty="0">
                <a:solidFill>
                  <a:srgbClr val="221F1F"/>
                </a:solidFill>
                <a:latin typeface="Verdana"/>
                <a:cs typeface="Verdana"/>
              </a:rPr>
              <a:t>Máquina</a:t>
            </a:r>
            <a:r>
              <a:rPr sz="1600" spc="355" dirty="0">
                <a:solidFill>
                  <a:srgbClr val="221F1F"/>
                </a:solidFill>
                <a:latin typeface="Verdana"/>
                <a:cs typeface="Verdana"/>
              </a:rPr>
              <a:t> </a:t>
            </a:r>
            <a:r>
              <a:rPr sz="1600" dirty="0">
                <a:solidFill>
                  <a:srgbClr val="221F1F"/>
                </a:solidFill>
                <a:latin typeface="Verdana"/>
                <a:cs typeface="Verdana"/>
              </a:rPr>
              <a:t>de</a:t>
            </a:r>
            <a:r>
              <a:rPr sz="1600" spc="370" dirty="0">
                <a:solidFill>
                  <a:srgbClr val="221F1F"/>
                </a:solidFill>
                <a:latin typeface="Verdana"/>
                <a:cs typeface="Verdana"/>
              </a:rPr>
              <a:t> </a:t>
            </a:r>
            <a:r>
              <a:rPr sz="1600" spc="85" dirty="0">
                <a:solidFill>
                  <a:srgbClr val="221F1F"/>
                </a:solidFill>
                <a:latin typeface="Verdana"/>
                <a:cs typeface="Verdana"/>
              </a:rPr>
              <a:t>los</a:t>
            </a:r>
            <a:r>
              <a:rPr sz="1600" spc="395" dirty="0">
                <a:solidFill>
                  <a:srgbClr val="221F1F"/>
                </a:solidFill>
                <a:latin typeface="Verdana"/>
                <a:cs typeface="Verdana"/>
              </a:rPr>
              <a:t> </a:t>
            </a:r>
            <a:r>
              <a:rPr sz="1600" spc="85" dirty="0">
                <a:solidFill>
                  <a:srgbClr val="221F1F"/>
                </a:solidFill>
                <a:latin typeface="Verdana"/>
                <a:cs typeface="Verdana"/>
              </a:rPr>
              <a:t>Sueños</a:t>
            </a:r>
            <a:endParaRPr sz="1600">
              <a:latin typeface="Verdana"/>
              <a:cs typeface="Verdana"/>
            </a:endParaRPr>
          </a:p>
          <a:p>
            <a:pPr marL="440690" indent="-286385">
              <a:lnSpc>
                <a:spcPct val="100000"/>
              </a:lnSpc>
              <a:spcBef>
                <a:spcPts val="409"/>
              </a:spcBef>
              <a:buFont typeface="Arial"/>
              <a:buChar char="•"/>
              <a:tabLst>
                <a:tab pos="440690" algn="l"/>
              </a:tabLst>
            </a:pPr>
            <a:r>
              <a:rPr sz="1600" spc="110" dirty="0">
                <a:solidFill>
                  <a:srgbClr val="221F1F"/>
                </a:solidFill>
                <a:latin typeface="Verdana"/>
                <a:cs typeface="Verdana"/>
              </a:rPr>
              <a:t>Bienales</a:t>
            </a:r>
            <a:r>
              <a:rPr sz="1600" spc="400" dirty="0">
                <a:solidFill>
                  <a:srgbClr val="221F1F"/>
                </a:solidFill>
                <a:latin typeface="Verdana"/>
                <a:cs typeface="Verdana"/>
              </a:rPr>
              <a:t> </a:t>
            </a:r>
            <a:r>
              <a:rPr sz="1600" dirty="0">
                <a:solidFill>
                  <a:srgbClr val="221F1F"/>
                </a:solidFill>
                <a:latin typeface="Verdana"/>
                <a:cs typeface="Verdana"/>
              </a:rPr>
              <a:t>de</a:t>
            </a:r>
            <a:r>
              <a:rPr sz="1600" spc="380" dirty="0">
                <a:solidFill>
                  <a:srgbClr val="221F1F"/>
                </a:solidFill>
                <a:latin typeface="Verdana"/>
                <a:cs typeface="Verdana"/>
              </a:rPr>
              <a:t> </a:t>
            </a:r>
            <a:r>
              <a:rPr sz="1600" spc="40" dirty="0">
                <a:solidFill>
                  <a:srgbClr val="221F1F"/>
                </a:solidFill>
                <a:latin typeface="Verdana"/>
                <a:cs typeface="Verdana"/>
              </a:rPr>
              <a:t>Arte</a:t>
            </a:r>
            <a:endParaRPr sz="1600">
              <a:latin typeface="Verdana"/>
              <a:cs typeface="Verdana"/>
            </a:endParaRPr>
          </a:p>
          <a:p>
            <a:pPr marL="154305">
              <a:lnSpc>
                <a:spcPct val="100000"/>
              </a:lnSpc>
              <a:spcBef>
                <a:spcPts val="395"/>
              </a:spcBef>
            </a:pPr>
            <a:r>
              <a:rPr sz="1600" dirty="0">
                <a:solidFill>
                  <a:srgbClr val="221F1F"/>
                </a:solidFill>
                <a:latin typeface="Verdana"/>
                <a:cs typeface="Verdana"/>
              </a:rPr>
              <a:t>Para</a:t>
            </a:r>
            <a:r>
              <a:rPr sz="1600" spc="240" dirty="0">
                <a:solidFill>
                  <a:srgbClr val="221F1F"/>
                </a:solidFill>
                <a:latin typeface="Verdana"/>
                <a:cs typeface="Verdana"/>
              </a:rPr>
              <a:t> </a:t>
            </a:r>
            <a:r>
              <a:rPr sz="1600" spc="50" dirty="0">
                <a:solidFill>
                  <a:srgbClr val="221F1F"/>
                </a:solidFill>
                <a:latin typeface="Verdana"/>
                <a:cs typeface="Verdana"/>
              </a:rPr>
              <a:t>ser</a:t>
            </a:r>
            <a:r>
              <a:rPr sz="1600" spc="254" dirty="0">
                <a:solidFill>
                  <a:srgbClr val="221F1F"/>
                </a:solidFill>
                <a:latin typeface="Verdana"/>
                <a:cs typeface="Verdana"/>
              </a:rPr>
              <a:t> </a:t>
            </a:r>
            <a:r>
              <a:rPr sz="1600" spc="75" dirty="0">
                <a:solidFill>
                  <a:srgbClr val="221F1F"/>
                </a:solidFill>
                <a:latin typeface="Verdana"/>
                <a:cs typeface="Verdana"/>
              </a:rPr>
              <a:t>cofinanciados</a:t>
            </a:r>
            <a:r>
              <a:rPr sz="1600" spc="275" dirty="0">
                <a:solidFill>
                  <a:srgbClr val="221F1F"/>
                </a:solidFill>
                <a:latin typeface="Verdana"/>
                <a:cs typeface="Verdana"/>
              </a:rPr>
              <a:t> </a:t>
            </a:r>
            <a:r>
              <a:rPr sz="1600" spc="50" dirty="0">
                <a:solidFill>
                  <a:srgbClr val="221F1F"/>
                </a:solidFill>
                <a:latin typeface="Verdana"/>
                <a:cs typeface="Verdana"/>
              </a:rPr>
              <a:t>por</a:t>
            </a:r>
            <a:r>
              <a:rPr sz="1600" spc="254" dirty="0">
                <a:solidFill>
                  <a:srgbClr val="221F1F"/>
                </a:solidFill>
                <a:latin typeface="Verdana"/>
                <a:cs typeface="Verdana"/>
              </a:rPr>
              <a:t> </a:t>
            </a:r>
            <a:r>
              <a:rPr sz="1600" spc="55" dirty="0">
                <a:solidFill>
                  <a:srgbClr val="221F1F"/>
                </a:solidFill>
                <a:latin typeface="Verdana"/>
                <a:cs typeface="Verdana"/>
              </a:rPr>
              <a:t>privados</a:t>
            </a:r>
            <a:endParaRPr sz="1600">
              <a:latin typeface="Verdana"/>
              <a:cs typeface="Verdana"/>
            </a:endParaRPr>
          </a:p>
          <a:p>
            <a:pPr>
              <a:lnSpc>
                <a:spcPct val="100000"/>
              </a:lnSpc>
            </a:pPr>
            <a:endParaRPr sz="1600">
              <a:latin typeface="Verdana"/>
              <a:cs typeface="Verdana"/>
            </a:endParaRPr>
          </a:p>
          <a:p>
            <a:pPr>
              <a:lnSpc>
                <a:spcPct val="100000"/>
              </a:lnSpc>
              <a:spcBef>
                <a:spcPts val="705"/>
              </a:spcBef>
            </a:pPr>
            <a:endParaRPr sz="1600">
              <a:latin typeface="Verdana"/>
              <a:cs typeface="Verdana"/>
            </a:endParaRPr>
          </a:p>
          <a:p>
            <a:pPr marL="59690">
              <a:lnSpc>
                <a:spcPct val="100000"/>
              </a:lnSpc>
            </a:pPr>
            <a:r>
              <a:rPr sz="2000" b="1" dirty="0">
                <a:solidFill>
                  <a:srgbClr val="397C5A"/>
                </a:solidFill>
                <a:latin typeface="Verdana"/>
                <a:cs typeface="Verdana"/>
              </a:rPr>
              <a:t>Antioquia</a:t>
            </a:r>
            <a:r>
              <a:rPr sz="2000" b="1" spc="335" dirty="0">
                <a:solidFill>
                  <a:srgbClr val="397C5A"/>
                </a:solidFill>
                <a:latin typeface="Verdana"/>
                <a:cs typeface="Verdana"/>
              </a:rPr>
              <a:t> </a:t>
            </a:r>
            <a:r>
              <a:rPr sz="2000" b="1" spc="-20" dirty="0">
                <a:solidFill>
                  <a:srgbClr val="397C5A"/>
                </a:solidFill>
                <a:latin typeface="Verdana"/>
                <a:cs typeface="Verdana"/>
              </a:rPr>
              <a:t>Vive</a:t>
            </a:r>
            <a:endParaRPr sz="2000">
              <a:latin typeface="Verdana"/>
              <a:cs typeface="Verdana"/>
            </a:endParaRPr>
          </a:p>
          <a:p>
            <a:pPr marL="12700" marR="1197610">
              <a:lnSpc>
                <a:spcPct val="120000"/>
              </a:lnSpc>
              <a:spcBef>
                <a:spcPts val="760"/>
              </a:spcBef>
            </a:pPr>
            <a:r>
              <a:rPr sz="1600" dirty="0">
                <a:solidFill>
                  <a:srgbClr val="221F1F"/>
                </a:solidFill>
                <a:latin typeface="Verdana"/>
                <a:cs typeface="Verdana"/>
              </a:rPr>
              <a:t>Se</a:t>
            </a:r>
            <a:r>
              <a:rPr sz="1600" spc="90" dirty="0">
                <a:solidFill>
                  <a:srgbClr val="221F1F"/>
                </a:solidFill>
                <a:latin typeface="Verdana"/>
                <a:cs typeface="Verdana"/>
              </a:rPr>
              <a:t> </a:t>
            </a:r>
            <a:r>
              <a:rPr sz="1600" dirty="0">
                <a:solidFill>
                  <a:srgbClr val="221F1F"/>
                </a:solidFill>
                <a:latin typeface="Verdana"/>
                <a:cs typeface="Verdana"/>
              </a:rPr>
              <a:t>realizaron</a:t>
            </a:r>
            <a:r>
              <a:rPr sz="1600" spc="70" dirty="0">
                <a:solidFill>
                  <a:srgbClr val="221F1F"/>
                </a:solidFill>
                <a:latin typeface="Verdana"/>
                <a:cs typeface="Verdana"/>
              </a:rPr>
              <a:t> </a:t>
            </a:r>
            <a:r>
              <a:rPr sz="1600" dirty="0">
                <a:solidFill>
                  <a:srgbClr val="221F1F"/>
                </a:solidFill>
                <a:latin typeface="Verdana"/>
                <a:cs typeface="Verdana"/>
              </a:rPr>
              <a:t>dos</a:t>
            </a:r>
            <a:r>
              <a:rPr sz="1600" spc="95" dirty="0">
                <a:solidFill>
                  <a:srgbClr val="221F1F"/>
                </a:solidFill>
                <a:latin typeface="Verdana"/>
                <a:cs typeface="Verdana"/>
              </a:rPr>
              <a:t> </a:t>
            </a:r>
            <a:r>
              <a:rPr sz="1600" dirty="0">
                <a:solidFill>
                  <a:srgbClr val="221F1F"/>
                </a:solidFill>
                <a:latin typeface="Verdana"/>
                <a:cs typeface="Verdana"/>
              </a:rPr>
              <a:t>Antioquia</a:t>
            </a:r>
            <a:r>
              <a:rPr sz="1600" spc="100" dirty="0">
                <a:solidFill>
                  <a:srgbClr val="221F1F"/>
                </a:solidFill>
                <a:latin typeface="Verdana"/>
                <a:cs typeface="Verdana"/>
              </a:rPr>
              <a:t> </a:t>
            </a:r>
            <a:r>
              <a:rPr sz="1600" dirty="0">
                <a:solidFill>
                  <a:srgbClr val="221F1F"/>
                </a:solidFill>
                <a:latin typeface="Verdana"/>
                <a:cs typeface="Verdana"/>
              </a:rPr>
              <a:t>Vive,</a:t>
            </a:r>
            <a:r>
              <a:rPr sz="1600" spc="90" dirty="0">
                <a:solidFill>
                  <a:srgbClr val="221F1F"/>
                </a:solidFill>
                <a:latin typeface="Verdana"/>
                <a:cs typeface="Verdana"/>
              </a:rPr>
              <a:t> </a:t>
            </a:r>
            <a:r>
              <a:rPr sz="1600" dirty="0">
                <a:solidFill>
                  <a:srgbClr val="221F1F"/>
                </a:solidFill>
                <a:latin typeface="Verdana"/>
                <a:cs typeface="Verdana"/>
              </a:rPr>
              <a:t>en</a:t>
            </a:r>
            <a:r>
              <a:rPr sz="1600" spc="310" dirty="0">
                <a:solidFill>
                  <a:srgbClr val="221F1F"/>
                </a:solidFill>
                <a:latin typeface="Verdana"/>
                <a:cs typeface="Verdana"/>
              </a:rPr>
              <a:t> </a:t>
            </a:r>
            <a:r>
              <a:rPr sz="1600" spc="75" dirty="0">
                <a:solidFill>
                  <a:srgbClr val="221F1F"/>
                </a:solidFill>
                <a:latin typeface="Verdana"/>
                <a:cs typeface="Verdana"/>
              </a:rPr>
              <a:t>el </a:t>
            </a:r>
            <a:r>
              <a:rPr sz="1600" spc="100" dirty="0">
                <a:solidFill>
                  <a:srgbClr val="221F1F"/>
                </a:solidFill>
                <a:latin typeface="Verdana"/>
                <a:cs typeface="Verdana"/>
              </a:rPr>
              <a:t>Municipio</a:t>
            </a:r>
            <a:r>
              <a:rPr sz="1600" spc="455" dirty="0">
                <a:solidFill>
                  <a:srgbClr val="221F1F"/>
                </a:solidFill>
                <a:latin typeface="Verdana"/>
                <a:cs typeface="Verdana"/>
              </a:rPr>
              <a:t> </a:t>
            </a:r>
            <a:r>
              <a:rPr sz="1600" dirty="0">
                <a:solidFill>
                  <a:srgbClr val="221F1F"/>
                </a:solidFill>
                <a:latin typeface="Verdana"/>
                <a:cs typeface="Verdana"/>
              </a:rPr>
              <a:t>de</a:t>
            </a:r>
            <a:r>
              <a:rPr sz="1600" spc="395" dirty="0">
                <a:solidFill>
                  <a:srgbClr val="221F1F"/>
                </a:solidFill>
                <a:latin typeface="Verdana"/>
                <a:cs typeface="Verdana"/>
              </a:rPr>
              <a:t> </a:t>
            </a:r>
            <a:r>
              <a:rPr sz="1600" spc="125" dirty="0">
                <a:solidFill>
                  <a:srgbClr val="221F1F"/>
                </a:solidFill>
                <a:latin typeface="Verdana"/>
                <a:cs typeface="Verdana"/>
              </a:rPr>
              <a:t>Concepción</a:t>
            </a:r>
            <a:r>
              <a:rPr sz="1600" spc="400" dirty="0">
                <a:solidFill>
                  <a:srgbClr val="221F1F"/>
                </a:solidFill>
                <a:latin typeface="Verdana"/>
                <a:cs typeface="Verdana"/>
              </a:rPr>
              <a:t> </a:t>
            </a:r>
            <a:r>
              <a:rPr sz="1600" spc="-50" dirty="0">
                <a:solidFill>
                  <a:srgbClr val="221F1F"/>
                </a:solidFill>
                <a:latin typeface="Verdana"/>
                <a:cs typeface="Verdana"/>
              </a:rPr>
              <a:t>y</a:t>
            </a:r>
            <a:endParaRPr sz="1600">
              <a:latin typeface="Verdana"/>
              <a:cs typeface="Verdana"/>
            </a:endParaRPr>
          </a:p>
          <a:p>
            <a:pPr marL="12700">
              <a:lnSpc>
                <a:spcPct val="100000"/>
              </a:lnSpc>
              <a:spcBef>
                <a:spcPts val="385"/>
              </a:spcBef>
              <a:tabLst>
                <a:tab pos="1383665" algn="l"/>
              </a:tabLst>
            </a:pPr>
            <a:r>
              <a:rPr sz="1600" spc="114" dirty="0">
                <a:solidFill>
                  <a:srgbClr val="221F1F"/>
                </a:solidFill>
                <a:latin typeface="Verdana"/>
                <a:cs typeface="Verdana"/>
              </a:rPr>
              <a:t>Donmatías</a:t>
            </a:r>
            <a:r>
              <a:rPr sz="1600" dirty="0">
                <a:solidFill>
                  <a:srgbClr val="221F1F"/>
                </a:solidFill>
                <a:latin typeface="Verdana"/>
                <a:cs typeface="Verdana"/>
              </a:rPr>
              <a:t>	</a:t>
            </a:r>
            <a:r>
              <a:rPr sz="1600" spc="80" dirty="0">
                <a:solidFill>
                  <a:srgbClr val="221F1F"/>
                </a:solidFill>
                <a:latin typeface="Verdana"/>
                <a:cs typeface="Verdana"/>
              </a:rPr>
              <a:t>con</a:t>
            </a:r>
            <a:r>
              <a:rPr sz="1600" spc="395" dirty="0">
                <a:solidFill>
                  <a:srgbClr val="221F1F"/>
                </a:solidFill>
                <a:latin typeface="Verdana"/>
                <a:cs typeface="Verdana"/>
              </a:rPr>
              <a:t> </a:t>
            </a:r>
            <a:r>
              <a:rPr sz="1600" dirty="0">
                <a:solidFill>
                  <a:srgbClr val="221F1F"/>
                </a:solidFill>
                <a:latin typeface="Verdana"/>
                <a:cs typeface="Verdana"/>
              </a:rPr>
              <a:t>la</a:t>
            </a:r>
            <a:r>
              <a:rPr sz="1600" spc="190" dirty="0">
                <a:solidFill>
                  <a:srgbClr val="221F1F"/>
                </a:solidFill>
                <a:latin typeface="Verdana"/>
                <a:cs typeface="Verdana"/>
              </a:rPr>
              <a:t> </a:t>
            </a:r>
            <a:r>
              <a:rPr sz="1600" spc="110" dirty="0">
                <a:solidFill>
                  <a:srgbClr val="221F1F"/>
                </a:solidFill>
                <a:latin typeface="Verdana"/>
                <a:cs typeface="Verdana"/>
              </a:rPr>
              <a:t>participación</a:t>
            </a:r>
            <a:r>
              <a:rPr sz="1600" spc="430" dirty="0">
                <a:solidFill>
                  <a:srgbClr val="221F1F"/>
                </a:solidFill>
                <a:latin typeface="Verdana"/>
                <a:cs typeface="Verdana"/>
              </a:rPr>
              <a:t> </a:t>
            </a:r>
            <a:r>
              <a:rPr sz="1600" dirty="0">
                <a:solidFill>
                  <a:srgbClr val="221F1F"/>
                </a:solidFill>
                <a:latin typeface="Verdana"/>
                <a:cs typeface="Verdana"/>
              </a:rPr>
              <a:t>de</a:t>
            </a:r>
            <a:r>
              <a:rPr sz="1600" spc="375" dirty="0">
                <a:solidFill>
                  <a:srgbClr val="221F1F"/>
                </a:solidFill>
                <a:latin typeface="Verdana"/>
                <a:cs typeface="Verdana"/>
              </a:rPr>
              <a:t> </a:t>
            </a:r>
            <a:r>
              <a:rPr sz="1600" b="1" spc="-25" dirty="0">
                <a:solidFill>
                  <a:srgbClr val="1C5639"/>
                </a:solidFill>
                <a:latin typeface="Verdana"/>
                <a:cs typeface="Verdana"/>
              </a:rPr>
              <a:t>313</a:t>
            </a:r>
            <a:endParaRPr sz="1600">
              <a:latin typeface="Verdana"/>
              <a:cs typeface="Verdana"/>
            </a:endParaRPr>
          </a:p>
          <a:p>
            <a:pPr marL="12700">
              <a:lnSpc>
                <a:spcPct val="100000"/>
              </a:lnSpc>
              <a:spcBef>
                <a:spcPts val="385"/>
              </a:spcBef>
            </a:pPr>
            <a:r>
              <a:rPr sz="1600" b="1" dirty="0">
                <a:solidFill>
                  <a:srgbClr val="1C5639"/>
                </a:solidFill>
                <a:latin typeface="Verdana"/>
                <a:cs typeface="Verdana"/>
              </a:rPr>
              <a:t>y</a:t>
            </a:r>
            <a:r>
              <a:rPr sz="1600" b="1" spc="-390" dirty="0">
                <a:solidFill>
                  <a:srgbClr val="1C5639"/>
                </a:solidFill>
                <a:latin typeface="Verdana"/>
                <a:cs typeface="Verdana"/>
              </a:rPr>
              <a:t> </a:t>
            </a:r>
            <a:r>
              <a:rPr sz="1600" b="1" spc="-130" dirty="0">
                <a:solidFill>
                  <a:srgbClr val="1C5639"/>
                </a:solidFill>
                <a:latin typeface="Verdana"/>
                <a:cs typeface="Verdana"/>
              </a:rPr>
              <a:t>475</a:t>
            </a:r>
            <a:r>
              <a:rPr sz="1600" b="1" spc="20" dirty="0">
                <a:solidFill>
                  <a:srgbClr val="1C5639"/>
                </a:solidFill>
                <a:latin typeface="Verdana"/>
                <a:cs typeface="Verdana"/>
              </a:rPr>
              <a:t> </a:t>
            </a:r>
            <a:r>
              <a:rPr sz="1600" spc="60" dirty="0">
                <a:solidFill>
                  <a:srgbClr val="221F1F"/>
                </a:solidFill>
                <a:latin typeface="Verdana"/>
                <a:cs typeface="Verdana"/>
              </a:rPr>
              <a:t>artistas</a:t>
            </a:r>
            <a:r>
              <a:rPr sz="1600" spc="250" dirty="0">
                <a:solidFill>
                  <a:srgbClr val="221F1F"/>
                </a:solidFill>
                <a:latin typeface="Verdana"/>
                <a:cs typeface="Verdana"/>
              </a:rPr>
              <a:t> </a:t>
            </a:r>
            <a:r>
              <a:rPr sz="1600" spc="60" dirty="0">
                <a:solidFill>
                  <a:srgbClr val="221F1F"/>
                </a:solidFill>
                <a:latin typeface="Verdana"/>
                <a:cs typeface="Verdana"/>
              </a:rPr>
              <a:t>respectivamente.</a:t>
            </a:r>
            <a:endParaRPr sz="1600">
              <a:latin typeface="Verdana"/>
              <a:cs typeface="Verdana"/>
            </a:endParaRPr>
          </a:p>
        </p:txBody>
      </p:sp>
      <p:grpSp>
        <p:nvGrpSpPr>
          <p:cNvPr id="18" name="object 18"/>
          <p:cNvGrpSpPr/>
          <p:nvPr/>
        </p:nvGrpSpPr>
        <p:grpSpPr>
          <a:xfrm>
            <a:off x="990600" y="8039100"/>
            <a:ext cx="8023225" cy="2056130"/>
            <a:chOff x="990600" y="8039100"/>
            <a:chExt cx="8023225" cy="2056130"/>
          </a:xfrm>
        </p:grpSpPr>
        <p:sp>
          <p:nvSpPr>
            <p:cNvPr id="19" name="object 19"/>
            <p:cNvSpPr/>
            <p:nvPr/>
          </p:nvSpPr>
          <p:spPr>
            <a:xfrm>
              <a:off x="2612389" y="8039100"/>
              <a:ext cx="6401435" cy="1993900"/>
            </a:xfrm>
            <a:custGeom>
              <a:avLst/>
              <a:gdLst/>
              <a:ahLst/>
              <a:cxnLst/>
              <a:rect l="l" t="t" r="r" b="b"/>
              <a:pathLst>
                <a:path w="6401434" h="1993900">
                  <a:moveTo>
                    <a:pt x="5263769" y="0"/>
                  </a:moveTo>
                  <a:lnTo>
                    <a:pt x="0" y="0"/>
                  </a:lnTo>
                  <a:lnTo>
                    <a:pt x="0" y="1993658"/>
                  </a:lnTo>
                  <a:lnTo>
                    <a:pt x="5263769" y="1993658"/>
                  </a:lnTo>
                  <a:lnTo>
                    <a:pt x="5314315" y="1992680"/>
                  </a:lnTo>
                  <a:lnTo>
                    <a:pt x="5364226" y="1989785"/>
                  </a:lnTo>
                  <a:lnTo>
                    <a:pt x="5413629" y="1985010"/>
                  </a:lnTo>
                  <a:lnTo>
                    <a:pt x="5462396" y="1978393"/>
                  </a:lnTo>
                  <a:lnTo>
                    <a:pt x="5510530" y="1969985"/>
                  </a:lnTo>
                  <a:lnTo>
                    <a:pt x="5557774" y="1959813"/>
                  </a:lnTo>
                  <a:lnTo>
                    <a:pt x="5604256" y="1947926"/>
                  </a:lnTo>
                  <a:lnTo>
                    <a:pt x="5649976" y="1934375"/>
                  </a:lnTo>
                  <a:lnTo>
                    <a:pt x="5694807" y="1919173"/>
                  </a:lnTo>
                  <a:lnTo>
                    <a:pt x="5738621" y="1902383"/>
                  </a:lnTo>
                  <a:lnTo>
                    <a:pt x="5781548" y="1884045"/>
                  </a:lnTo>
                  <a:lnTo>
                    <a:pt x="5823458" y="1864207"/>
                  </a:lnTo>
                  <a:lnTo>
                    <a:pt x="5864225" y="1842884"/>
                  </a:lnTo>
                  <a:lnTo>
                    <a:pt x="5903976" y="1820138"/>
                  </a:lnTo>
                  <a:lnTo>
                    <a:pt x="5942457" y="1795995"/>
                  </a:lnTo>
                  <a:lnTo>
                    <a:pt x="5979795" y="1770519"/>
                  </a:lnTo>
                  <a:lnTo>
                    <a:pt x="6015863" y="1743735"/>
                  </a:lnTo>
                  <a:lnTo>
                    <a:pt x="6050661" y="1715681"/>
                  </a:lnTo>
                  <a:lnTo>
                    <a:pt x="6084062" y="1686394"/>
                  </a:lnTo>
                  <a:lnTo>
                    <a:pt x="6116066" y="1655940"/>
                  </a:lnTo>
                  <a:lnTo>
                    <a:pt x="6146673" y="1624342"/>
                  </a:lnTo>
                  <a:lnTo>
                    <a:pt x="6175756" y="1591640"/>
                  </a:lnTo>
                  <a:lnTo>
                    <a:pt x="6203188" y="1557870"/>
                  </a:lnTo>
                  <a:lnTo>
                    <a:pt x="6229223" y="1523098"/>
                  </a:lnTo>
                  <a:lnTo>
                    <a:pt x="6253480" y="1487335"/>
                  </a:lnTo>
                  <a:lnTo>
                    <a:pt x="6276213" y="1450644"/>
                  </a:lnTo>
                  <a:lnTo>
                    <a:pt x="6297168" y="1413052"/>
                  </a:lnTo>
                  <a:lnTo>
                    <a:pt x="6316218" y="1374609"/>
                  </a:lnTo>
                  <a:lnTo>
                    <a:pt x="6333617" y="1335354"/>
                  </a:lnTo>
                  <a:lnTo>
                    <a:pt x="6349111" y="1295323"/>
                  </a:lnTo>
                  <a:lnTo>
                    <a:pt x="6362573" y="1254556"/>
                  </a:lnTo>
                  <a:lnTo>
                    <a:pt x="6374257" y="1213104"/>
                  </a:lnTo>
                  <a:lnTo>
                    <a:pt x="6383782" y="1171003"/>
                  </a:lnTo>
                  <a:lnTo>
                    <a:pt x="6391402" y="1128293"/>
                  </a:lnTo>
                  <a:lnTo>
                    <a:pt x="6396863" y="1085011"/>
                  </a:lnTo>
                  <a:lnTo>
                    <a:pt x="6400165" y="1041196"/>
                  </a:lnTo>
                  <a:lnTo>
                    <a:pt x="6401308" y="996911"/>
                  </a:lnTo>
                  <a:lnTo>
                    <a:pt x="6400165" y="952627"/>
                  </a:lnTo>
                  <a:lnTo>
                    <a:pt x="6396863" y="908812"/>
                  </a:lnTo>
                  <a:lnTo>
                    <a:pt x="6391402" y="865505"/>
                  </a:lnTo>
                  <a:lnTo>
                    <a:pt x="6383782" y="822833"/>
                  </a:lnTo>
                  <a:lnTo>
                    <a:pt x="6374257" y="780669"/>
                  </a:lnTo>
                  <a:lnTo>
                    <a:pt x="6362573" y="739266"/>
                  </a:lnTo>
                  <a:lnTo>
                    <a:pt x="6349111" y="698500"/>
                  </a:lnTo>
                  <a:lnTo>
                    <a:pt x="6333617" y="658494"/>
                  </a:lnTo>
                  <a:lnTo>
                    <a:pt x="6316218" y="619251"/>
                  </a:lnTo>
                  <a:lnTo>
                    <a:pt x="6297168" y="580770"/>
                  </a:lnTo>
                  <a:lnTo>
                    <a:pt x="6276213" y="543179"/>
                  </a:lnTo>
                  <a:lnTo>
                    <a:pt x="6253480" y="506475"/>
                  </a:lnTo>
                  <a:lnTo>
                    <a:pt x="6229223" y="470662"/>
                  </a:lnTo>
                  <a:lnTo>
                    <a:pt x="6203188" y="435863"/>
                  </a:lnTo>
                  <a:lnTo>
                    <a:pt x="6175756" y="402081"/>
                  </a:lnTo>
                  <a:lnTo>
                    <a:pt x="6146673" y="369443"/>
                  </a:lnTo>
                  <a:lnTo>
                    <a:pt x="6116066" y="337819"/>
                  </a:lnTo>
                  <a:lnTo>
                    <a:pt x="6084062" y="307339"/>
                  </a:lnTo>
                  <a:lnTo>
                    <a:pt x="6050661" y="278002"/>
                  </a:lnTo>
                  <a:lnTo>
                    <a:pt x="6015863" y="249936"/>
                  </a:lnTo>
                  <a:lnTo>
                    <a:pt x="5979795" y="223266"/>
                  </a:lnTo>
                  <a:lnTo>
                    <a:pt x="5942457" y="197738"/>
                  </a:lnTo>
                  <a:lnTo>
                    <a:pt x="5903976" y="173608"/>
                  </a:lnTo>
                  <a:lnTo>
                    <a:pt x="5864225" y="150875"/>
                  </a:lnTo>
                  <a:lnTo>
                    <a:pt x="5823458" y="129539"/>
                  </a:lnTo>
                  <a:lnTo>
                    <a:pt x="5781548" y="109600"/>
                  </a:lnTo>
                  <a:lnTo>
                    <a:pt x="5738621" y="91312"/>
                  </a:lnTo>
                  <a:lnTo>
                    <a:pt x="5694807" y="74549"/>
                  </a:lnTo>
                  <a:lnTo>
                    <a:pt x="5649976" y="59308"/>
                  </a:lnTo>
                  <a:lnTo>
                    <a:pt x="5604256" y="45719"/>
                  </a:lnTo>
                  <a:lnTo>
                    <a:pt x="5557774" y="33908"/>
                  </a:lnTo>
                  <a:lnTo>
                    <a:pt x="5510530" y="23622"/>
                  </a:lnTo>
                  <a:lnTo>
                    <a:pt x="5462396" y="15239"/>
                  </a:lnTo>
                  <a:lnTo>
                    <a:pt x="5413629" y="8636"/>
                  </a:lnTo>
                  <a:lnTo>
                    <a:pt x="5364226" y="3810"/>
                  </a:lnTo>
                  <a:lnTo>
                    <a:pt x="5314315" y="1016"/>
                  </a:lnTo>
                  <a:lnTo>
                    <a:pt x="5263769" y="0"/>
                  </a:lnTo>
                  <a:close/>
                </a:path>
              </a:pathLst>
            </a:custGeom>
            <a:solidFill>
              <a:srgbClr val="F1F1F1"/>
            </a:solidFill>
          </p:spPr>
          <p:txBody>
            <a:bodyPr wrap="square" lIns="0" tIns="0" rIns="0" bIns="0" rtlCol="0"/>
            <a:lstStyle/>
            <a:p>
              <a:endParaRPr/>
            </a:p>
          </p:txBody>
        </p:sp>
        <p:pic>
          <p:nvPicPr>
            <p:cNvPr id="20" name="object 20"/>
            <p:cNvPicPr/>
            <p:nvPr/>
          </p:nvPicPr>
          <p:blipFill>
            <a:blip r:embed="rId7" cstate="print"/>
            <a:stretch>
              <a:fillRect/>
            </a:stretch>
          </p:blipFill>
          <p:spPr>
            <a:xfrm>
              <a:off x="990600" y="8112556"/>
              <a:ext cx="1982597" cy="1982597"/>
            </a:xfrm>
            <a:prstGeom prst="rect">
              <a:avLst/>
            </a:prstGeom>
          </p:spPr>
        </p:pic>
      </p:grpSp>
      <p:sp>
        <p:nvSpPr>
          <p:cNvPr id="21" name="object 21"/>
          <p:cNvSpPr txBox="1"/>
          <p:nvPr/>
        </p:nvSpPr>
        <p:spPr>
          <a:xfrm>
            <a:off x="3339846" y="8128303"/>
            <a:ext cx="5046980" cy="1689735"/>
          </a:xfrm>
          <a:prstGeom prst="rect">
            <a:avLst/>
          </a:prstGeom>
        </p:spPr>
        <p:txBody>
          <a:bodyPr vert="horz" wrap="square" lIns="0" tIns="64769" rIns="0" bIns="0" rtlCol="0">
            <a:spAutoFit/>
          </a:bodyPr>
          <a:lstStyle/>
          <a:p>
            <a:pPr marL="79375">
              <a:lnSpc>
                <a:spcPct val="100000"/>
              </a:lnSpc>
              <a:spcBef>
                <a:spcPts val="509"/>
              </a:spcBef>
            </a:pPr>
            <a:r>
              <a:rPr sz="2000" b="1" spc="45" dirty="0">
                <a:solidFill>
                  <a:srgbClr val="397C5A"/>
                </a:solidFill>
                <a:latin typeface="Verdana"/>
                <a:cs typeface="Verdana"/>
              </a:rPr>
              <a:t>Fortalecimiento</a:t>
            </a:r>
            <a:r>
              <a:rPr sz="2000" b="1" spc="229" dirty="0">
                <a:solidFill>
                  <a:srgbClr val="397C5A"/>
                </a:solidFill>
                <a:latin typeface="Verdana"/>
                <a:cs typeface="Verdana"/>
              </a:rPr>
              <a:t> </a:t>
            </a:r>
            <a:r>
              <a:rPr sz="2000" b="1" spc="-50" dirty="0">
                <a:solidFill>
                  <a:srgbClr val="397C5A"/>
                </a:solidFill>
                <a:latin typeface="Verdana"/>
                <a:cs typeface="Verdana"/>
              </a:rPr>
              <a:t>a</a:t>
            </a:r>
            <a:endParaRPr sz="2000">
              <a:latin typeface="Verdana"/>
              <a:cs typeface="Verdana"/>
            </a:endParaRPr>
          </a:p>
          <a:p>
            <a:pPr marL="79375">
              <a:lnSpc>
                <a:spcPct val="100000"/>
              </a:lnSpc>
              <a:spcBef>
                <a:spcPts val="409"/>
              </a:spcBef>
            </a:pPr>
            <a:r>
              <a:rPr sz="2000" b="1" spc="45" dirty="0">
                <a:solidFill>
                  <a:srgbClr val="397C5A"/>
                </a:solidFill>
                <a:latin typeface="Verdana"/>
                <a:cs typeface="Verdana"/>
              </a:rPr>
              <a:t>emprendedores</a:t>
            </a:r>
            <a:r>
              <a:rPr sz="2000" b="1" spc="275" dirty="0">
                <a:solidFill>
                  <a:srgbClr val="397C5A"/>
                </a:solidFill>
                <a:latin typeface="Verdana"/>
                <a:cs typeface="Verdana"/>
              </a:rPr>
              <a:t> </a:t>
            </a:r>
            <a:r>
              <a:rPr sz="2000" b="1" spc="35" dirty="0">
                <a:solidFill>
                  <a:srgbClr val="397C5A"/>
                </a:solidFill>
                <a:latin typeface="Verdana"/>
                <a:cs typeface="Verdana"/>
              </a:rPr>
              <a:t>Culturales</a:t>
            </a:r>
            <a:endParaRPr sz="2000">
              <a:latin typeface="Verdana"/>
              <a:cs typeface="Verdana"/>
            </a:endParaRPr>
          </a:p>
          <a:p>
            <a:pPr marL="12700">
              <a:lnSpc>
                <a:spcPct val="100000"/>
              </a:lnSpc>
              <a:spcBef>
                <a:spcPts val="1205"/>
              </a:spcBef>
            </a:pPr>
            <a:r>
              <a:rPr sz="1600" dirty="0">
                <a:solidFill>
                  <a:srgbClr val="221F1F"/>
                </a:solidFill>
                <a:latin typeface="Verdana"/>
                <a:cs typeface="Verdana"/>
              </a:rPr>
              <a:t>En</a:t>
            </a:r>
            <a:r>
              <a:rPr sz="1600" spc="229" dirty="0">
                <a:solidFill>
                  <a:srgbClr val="221F1F"/>
                </a:solidFill>
                <a:latin typeface="Verdana"/>
                <a:cs typeface="Verdana"/>
              </a:rPr>
              <a:t> </a:t>
            </a:r>
            <a:r>
              <a:rPr sz="1600" spc="70" dirty="0">
                <a:solidFill>
                  <a:srgbClr val="221F1F"/>
                </a:solidFill>
                <a:latin typeface="Verdana"/>
                <a:cs typeface="Verdana"/>
              </a:rPr>
              <a:t>alianza</a:t>
            </a:r>
            <a:r>
              <a:rPr sz="1600" spc="370" dirty="0">
                <a:solidFill>
                  <a:srgbClr val="221F1F"/>
                </a:solidFill>
                <a:latin typeface="Verdana"/>
                <a:cs typeface="Verdana"/>
              </a:rPr>
              <a:t> </a:t>
            </a:r>
            <a:r>
              <a:rPr sz="1600" spc="80" dirty="0">
                <a:solidFill>
                  <a:srgbClr val="221F1F"/>
                </a:solidFill>
                <a:latin typeface="Verdana"/>
                <a:cs typeface="Verdana"/>
              </a:rPr>
              <a:t>con</a:t>
            </a:r>
            <a:r>
              <a:rPr sz="1600" spc="385" dirty="0">
                <a:solidFill>
                  <a:srgbClr val="221F1F"/>
                </a:solidFill>
                <a:latin typeface="Verdana"/>
                <a:cs typeface="Verdana"/>
              </a:rPr>
              <a:t> </a:t>
            </a:r>
            <a:r>
              <a:rPr sz="1600" spc="70" dirty="0">
                <a:solidFill>
                  <a:srgbClr val="221F1F"/>
                </a:solidFill>
                <a:latin typeface="Verdana"/>
                <a:cs typeface="Verdana"/>
              </a:rPr>
              <a:t>Comfama,</a:t>
            </a:r>
            <a:r>
              <a:rPr sz="1600" spc="385" dirty="0">
                <a:solidFill>
                  <a:srgbClr val="221F1F"/>
                </a:solidFill>
                <a:latin typeface="Verdana"/>
                <a:cs typeface="Verdana"/>
              </a:rPr>
              <a:t> </a:t>
            </a:r>
            <a:r>
              <a:rPr sz="1600" spc="50" dirty="0">
                <a:solidFill>
                  <a:srgbClr val="221F1F"/>
                </a:solidFill>
                <a:latin typeface="Verdana"/>
                <a:cs typeface="Verdana"/>
              </a:rPr>
              <a:t>se</a:t>
            </a:r>
            <a:r>
              <a:rPr sz="1600" spc="365" dirty="0">
                <a:solidFill>
                  <a:srgbClr val="221F1F"/>
                </a:solidFill>
                <a:latin typeface="Verdana"/>
                <a:cs typeface="Verdana"/>
              </a:rPr>
              <a:t> </a:t>
            </a:r>
            <a:r>
              <a:rPr sz="1600" spc="60" dirty="0">
                <a:solidFill>
                  <a:srgbClr val="221F1F"/>
                </a:solidFill>
                <a:latin typeface="Verdana"/>
                <a:cs typeface="Verdana"/>
              </a:rPr>
              <a:t>formaron</a:t>
            </a:r>
            <a:endParaRPr sz="1600">
              <a:latin typeface="Verdana"/>
              <a:cs typeface="Verdana"/>
            </a:endParaRPr>
          </a:p>
          <a:p>
            <a:pPr marL="12700">
              <a:lnSpc>
                <a:spcPct val="100000"/>
              </a:lnSpc>
              <a:spcBef>
                <a:spcPts val="130"/>
              </a:spcBef>
              <a:tabLst>
                <a:tab pos="1946275" algn="l"/>
              </a:tabLst>
            </a:pPr>
            <a:r>
              <a:rPr sz="1600" spc="110" dirty="0">
                <a:solidFill>
                  <a:srgbClr val="221F1F"/>
                </a:solidFill>
                <a:latin typeface="Verdana"/>
                <a:cs typeface="Verdana"/>
              </a:rPr>
              <a:t>emprendedores</a:t>
            </a:r>
            <a:r>
              <a:rPr sz="1600" dirty="0">
                <a:solidFill>
                  <a:srgbClr val="221F1F"/>
                </a:solidFill>
                <a:latin typeface="Verdana"/>
                <a:cs typeface="Verdana"/>
              </a:rPr>
              <a:t>	</a:t>
            </a:r>
            <a:r>
              <a:rPr sz="1600" spc="95" dirty="0">
                <a:solidFill>
                  <a:srgbClr val="221F1F"/>
                </a:solidFill>
                <a:latin typeface="Verdana"/>
                <a:cs typeface="Verdana"/>
              </a:rPr>
              <a:t>Culturales</a:t>
            </a:r>
            <a:r>
              <a:rPr sz="1600" spc="475" dirty="0">
                <a:solidFill>
                  <a:srgbClr val="221F1F"/>
                </a:solidFill>
                <a:latin typeface="Verdana"/>
                <a:cs typeface="Verdana"/>
              </a:rPr>
              <a:t> </a:t>
            </a:r>
            <a:r>
              <a:rPr sz="1600" spc="80" dirty="0">
                <a:solidFill>
                  <a:srgbClr val="221F1F"/>
                </a:solidFill>
                <a:latin typeface="Verdana"/>
                <a:cs typeface="Verdana"/>
              </a:rPr>
              <a:t>del</a:t>
            </a:r>
            <a:r>
              <a:rPr sz="1600" spc="430" dirty="0">
                <a:solidFill>
                  <a:srgbClr val="221F1F"/>
                </a:solidFill>
                <a:latin typeface="Verdana"/>
                <a:cs typeface="Verdana"/>
              </a:rPr>
              <a:t> </a:t>
            </a:r>
            <a:r>
              <a:rPr sz="1600" dirty="0">
                <a:solidFill>
                  <a:srgbClr val="221F1F"/>
                </a:solidFill>
                <a:latin typeface="Verdana"/>
                <a:cs typeface="Verdana"/>
              </a:rPr>
              <a:t>Bajo</a:t>
            </a:r>
            <a:r>
              <a:rPr sz="1600" spc="385" dirty="0">
                <a:solidFill>
                  <a:srgbClr val="221F1F"/>
                </a:solidFill>
                <a:latin typeface="Verdana"/>
                <a:cs typeface="Verdana"/>
              </a:rPr>
              <a:t> </a:t>
            </a:r>
            <a:r>
              <a:rPr sz="1600" spc="65" dirty="0">
                <a:solidFill>
                  <a:srgbClr val="221F1F"/>
                </a:solidFill>
                <a:latin typeface="Verdana"/>
                <a:cs typeface="Verdana"/>
              </a:rPr>
              <a:t>Cauca,</a:t>
            </a:r>
            <a:endParaRPr sz="1600">
              <a:latin typeface="Verdana"/>
              <a:cs typeface="Verdana"/>
            </a:endParaRPr>
          </a:p>
          <a:p>
            <a:pPr marL="12700">
              <a:lnSpc>
                <a:spcPct val="100000"/>
              </a:lnSpc>
              <a:spcBef>
                <a:spcPts val="385"/>
              </a:spcBef>
            </a:pPr>
            <a:r>
              <a:rPr sz="1600" spc="114" dirty="0">
                <a:solidFill>
                  <a:srgbClr val="221F1F"/>
                </a:solidFill>
                <a:latin typeface="Verdana"/>
                <a:cs typeface="Verdana"/>
              </a:rPr>
              <a:t>Nordeste</a:t>
            </a:r>
            <a:r>
              <a:rPr sz="1600" spc="409" dirty="0">
                <a:solidFill>
                  <a:srgbClr val="221F1F"/>
                </a:solidFill>
                <a:latin typeface="Verdana"/>
                <a:cs typeface="Verdana"/>
              </a:rPr>
              <a:t> </a:t>
            </a:r>
            <a:r>
              <a:rPr sz="1600" dirty="0">
                <a:solidFill>
                  <a:srgbClr val="221F1F"/>
                </a:solidFill>
                <a:latin typeface="Verdana"/>
                <a:cs typeface="Verdana"/>
              </a:rPr>
              <a:t>y</a:t>
            </a:r>
            <a:r>
              <a:rPr sz="1600" spc="145" dirty="0">
                <a:solidFill>
                  <a:srgbClr val="221F1F"/>
                </a:solidFill>
                <a:latin typeface="Verdana"/>
                <a:cs typeface="Verdana"/>
              </a:rPr>
              <a:t> </a:t>
            </a:r>
            <a:r>
              <a:rPr sz="1600" spc="114" dirty="0">
                <a:solidFill>
                  <a:srgbClr val="221F1F"/>
                </a:solidFill>
                <a:latin typeface="Verdana"/>
                <a:cs typeface="Verdana"/>
              </a:rPr>
              <a:t>Magdalena</a:t>
            </a:r>
            <a:r>
              <a:rPr sz="1600" spc="370" dirty="0">
                <a:solidFill>
                  <a:srgbClr val="221F1F"/>
                </a:solidFill>
                <a:latin typeface="Verdana"/>
                <a:cs typeface="Verdana"/>
              </a:rPr>
              <a:t> </a:t>
            </a:r>
            <a:r>
              <a:rPr sz="1600" spc="75" dirty="0">
                <a:solidFill>
                  <a:srgbClr val="221F1F"/>
                </a:solidFill>
                <a:latin typeface="Verdana"/>
                <a:cs typeface="Verdana"/>
              </a:rPr>
              <a:t>Medio.</a:t>
            </a:r>
            <a:endParaRPr sz="1600">
              <a:latin typeface="Verdana"/>
              <a:cs typeface="Verdana"/>
            </a:endParaRPr>
          </a:p>
        </p:txBody>
      </p:sp>
      <p:sp>
        <p:nvSpPr>
          <p:cNvPr id="22" name="object 22"/>
          <p:cNvSpPr txBox="1"/>
          <p:nvPr/>
        </p:nvSpPr>
        <p:spPr>
          <a:xfrm>
            <a:off x="11594083" y="2136774"/>
            <a:ext cx="5640070" cy="1293495"/>
          </a:xfrm>
          <a:prstGeom prst="rect">
            <a:avLst/>
          </a:prstGeom>
        </p:spPr>
        <p:txBody>
          <a:bodyPr vert="horz" wrap="square" lIns="0" tIns="69850" rIns="0" bIns="0" rtlCol="0">
            <a:spAutoFit/>
          </a:bodyPr>
          <a:lstStyle/>
          <a:p>
            <a:pPr marL="12700">
              <a:lnSpc>
                <a:spcPct val="100000"/>
              </a:lnSpc>
              <a:spcBef>
                <a:spcPts val="550"/>
              </a:spcBef>
            </a:pPr>
            <a:r>
              <a:rPr sz="2000" b="1" dirty="0">
                <a:solidFill>
                  <a:srgbClr val="397C5A"/>
                </a:solidFill>
                <a:latin typeface="Verdana"/>
                <a:cs typeface="Verdana"/>
              </a:rPr>
              <a:t>Inauguración</a:t>
            </a:r>
            <a:r>
              <a:rPr sz="2000" b="1" spc="190" dirty="0">
                <a:solidFill>
                  <a:srgbClr val="397C5A"/>
                </a:solidFill>
                <a:latin typeface="Verdana"/>
                <a:cs typeface="Verdana"/>
              </a:rPr>
              <a:t> </a:t>
            </a:r>
            <a:r>
              <a:rPr sz="2000" b="1" dirty="0">
                <a:solidFill>
                  <a:srgbClr val="397C5A"/>
                </a:solidFill>
                <a:latin typeface="Verdana"/>
                <a:cs typeface="Verdana"/>
              </a:rPr>
              <a:t>del</a:t>
            </a:r>
            <a:r>
              <a:rPr sz="2000" b="1" spc="215" dirty="0">
                <a:solidFill>
                  <a:srgbClr val="397C5A"/>
                </a:solidFill>
                <a:latin typeface="Verdana"/>
                <a:cs typeface="Verdana"/>
              </a:rPr>
              <a:t> </a:t>
            </a:r>
            <a:r>
              <a:rPr sz="2000" b="1" spc="-10" dirty="0">
                <a:solidFill>
                  <a:srgbClr val="397C5A"/>
                </a:solidFill>
                <a:latin typeface="Verdana"/>
                <a:cs typeface="Verdana"/>
              </a:rPr>
              <a:t>Astor</a:t>
            </a:r>
            <a:endParaRPr sz="2000">
              <a:latin typeface="Verdana"/>
              <a:cs typeface="Verdana"/>
            </a:endParaRPr>
          </a:p>
          <a:p>
            <a:pPr marL="12700" marR="5080">
              <a:lnSpc>
                <a:spcPts val="2300"/>
              </a:lnSpc>
              <a:spcBef>
                <a:spcPts val="110"/>
              </a:spcBef>
            </a:pPr>
            <a:r>
              <a:rPr sz="1600" spc="105" dirty="0">
                <a:solidFill>
                  <a:srgbClr val="221F1F"/>
                </a:solidFill>
                <a:latin typeface="Verdana"/>
                <a:cs typeface="Verdana"/>
              </a:rPr>
              <a:t>Repostería</a:t>
            </a:r>
            <a:r>
              <a:rPr sz="1600" spc="430" dirty="0">
                <a:solidFill>
                  <a:srgbClr val="221F1F"/>
                </a:solidFill>
                <a:latin typeface="Verdana"/>
                <a:cs typeface="Verdana"/>
              </a:rPr>
              <a:t> </a:t>
            </a:r>
            <a:r>
              <a:rPr sz="1600" spc="50" dirty="0">
                <a:solidFill>
                  <a:srgbClr val="221F1F"/>
                </a:solidFill>
                <a:latin typeface="Verdana"/>
                <a:cs typeface="Verdana"/>
              </a:rPr>
              <a:t>el</a:t>
            </a:r>
            <a:r>
              <a:rPr sz="1600" spc="335" dirty="0">
                <a:solidFill>
                  <a:srgbClr val="221F1F"/>
                </a:solidFill>
                <a:latin typeface="Verdana"/>
                <a:cs typeface="Verdana"/>
              </a:rPr>
              <a:t> </a:t>
            </a:r>
            <a:r>
              <a:rPr sz="1600" spc="80" dirty="0">
                <a:solidFill>
                  <a:srgbClr val="221F1F"/>
                </a:solidFill>
                <a:latin typeface="Verdana"/>
                <a:cs typeface="Verdana"/>
              </a:rPr>
              <a:t>Astor</a:t>
            </a:r>
            <a:r>
              <a:rPr sz="1600" spc="380" dirty="0">
                <a:solidFill>
                  <a:srgbClr val="221F1F"/>
                </a:solidFill>
                <a:latin typeface="Verdana"/>
                <a:cs typeface="Verdana"/>
              </a:rPr>
              <a:t> </a:t>
            </a:r>
            <a:r>
              <a:rPr sz="1600" spc="65" dirty="0">
                <a:solidFill>
                  <a:srgbClr val="221F1F"/>
                </a:solidFill>
                <a:latin typeface="Verdana"/>
                <a:cs typeface="Verdana"/>
              </a:rPr>
              <a:t>abrió</a:t>
            </a:r>
            <a:r>
              <a:rPr sz="1600" spc="345" dirty="0">
                <a:solidFill>
                  <a:srgbClr val="221F1F"/>
                </a:solidFill>
                <a:latin typeface="Verdana"/>
                <a:cs typeface="Verdana"/>
              </a:rPr>
              <a:t> </a:t>
            </a:r>
            <a:r>
              <a:rPr sz="1600" spc="55" dirty="0">
                <a:solidFill>
                  <a:srgbClr val="221F1F"/>
                </a:solidFill>
                <a:latin typeface="Verdana"/>
                <a:cs typeface="Verdana"/>
              </a:rPr>
              <a:t>sus</a:t>
            </a:r>
            <a:r>
              <a:rPr sz="1600" spc="385" dirty="0">
                <a:solidFill>
                  <a:srgbClr val="221F1F"/>
                </a:solidFill>
                <a:latin typeface="Verdana"/>
                <a:cs typeface="Verdana"/>
              </a:rPr>
              <a:t> </a:t>
            </a:r>
            <a:r>
              <a:rPr sz="1600" spc="80" dirty="0">
                <a:solidFill>
                  <a:srgbClr val="221F1F"/>
                </a:solidFill>
                <a:latin typeface="Verdana"/>
                <a:cs typeface="Verdana"/>
              </a:rPr>
              <a:t>puertas</a:t>
            </a:r>
            <a:r>
              <a:rPr sz="1600" spc="400" dirty="0">
                <a:solidFill>
                  <a:srgbClr val="221F1F"/>
                </a:solidFill>
                <a:latin typeface="Verdana"/>
                <a:cs typeface="Verdana"/>
              </a:rPr>
              <a:t> </a:t>
            </a:r>
            <a:r>
              <a:rPr sz="1600" dirty="0">
                <a:solidFill>
                  <a:srgbClr val="221F1F"/>
                </a:solidFill>
                <a:latin typeface="Verdana"/>
                <a:cs typeface="Verdana"/>
              </a:rPr>
              <a:t>al</a:t>
            </a:r>
            <a:r>
              <a:rPr sz="1600" spc="290" dirty="0">
                <a:solidFill>
                  <a:srgbClr val="221F1F"/>
                </a:solidFill>
                <a:latin typeface="Verdana"/>
                <a:cs typeface="Verdana"/>
              </a:rPr>
              <a:t> </a:t>
            </a:r>
            <a:r>
              <a:rPr sz="1600" spc="100" dirty="0">
                <a:solidFill>
                  <a:srgbClr val="221F1F"/>
                </a:solidFill>
                <a:latin typeface="Verdana"/>
                <a:cs typeface="Verdana"/>
              </a:rPr>
              <a:t>público </a:t>
            </a:r>
            <a:r>
              <a:rPr sz="1600" spc="120" dirty="0">
                <a:solidFill>
                  <a:srgbClr val="221F1F"/>
                </a:solidFill>
                <a:latin typeface="Verdana"/>
                <a:cs typeface="Verdana"/>
              </a:rPr>
              <a:t>desde</a:t>
            </a:r>
            <a:r>
              <a:rPr sz="1600" spc="434" dirty="0">
                <a:solidFill>
                  <a:srgbClr val="221F1F"/>
                </a:solidFill>
                <a:latin typeface="Verdana"/>
                <a:cs typeface="Verdana"/>
              </a:rPr>
              <a:t> </a:t>
            </a:r>
            <a:r>
              <a:rPr sz="1600" dirty="0">
                <a:solidFill>
                  <a:srgbClr val="221F1F"/>
                </a:solidFill>
                <a:latin typeface="Verdana"/>
                <a:cs typeface="Verdana"/>
              </a:rPr>
              <a:t>El</a:t>
            </a:r>
            <a:r>
              <a:rPr sz="1600" spc="315" dirty="0">
                <a:solidFill>
                  <a:srgbClr val="221F1F"/>
                </a:solidFill>
                <a:latin typeface="Verdana"/>
                <a:cs typeface="Verdana"/>
              </a:rPr>
              <a:t> </a:t>
            </a:r>
            <a:r>
              <a:rPr sz="1600" spc="105" dirty="0">
                <a:solidFill>
                  <a:srgbClr val="221F1F"/>
                </a:solidFill>
                <a:latin typeface="Verdana"/>
                <a:cs typeface="Verdana"/>
              </a:rPr>
              <a:t>Palacio</a:t>
            </a:r>
            <a:r>
              <a:rPr sz="1600" spc="470" dirty="0">
                <a:solidFill>
                  <a:srgbClr val="221F1F"/>
                </a:solidFill>
                <a:latin typeface="Verdana"/>
                <a:cs typeface="Verdana"/>
              </a:rPr>
              <a:t> </a:t>
            </a:r>
            <a:r>
              <a:rPr sz="1600" dirty="0">
                <a:solidFill>
                  <a:srgbClr val="221F1F"/>
                </a:solidFill>
                <a:latin typeface="Verdana"/>
                <a:cs typeface="Verdana"/>
              </a:rPr>
              <a:t>de</a:t>
            </a:r>
            <a:r>
              <a:rPr sz="1600" spc="375" dirty="0">
                <a:solidFill>
                  <a:srgbClr val="221F1F"/>
                </a:solidFill>
                <a:latin typeface="Verdana"/>
                <a:cs typeface="Verdana"/>
              </a:rPr>
              <a:t> </a:t>
            </a:r>
            <a:r>
              <a:rPr sz="1600" dirty="0">
                <a:solidFill>
                  <a:srgbClr val="221F1F"/>
                </a:solidFill>
                <a:latin typeface="Verdana"/>
                <a:cs typeface="Verdana"/>
              </a:rPr>
              <a:t>la</a:t>
            </a:r>
            <a:r>
              <a:rPr sz="1600" spc="305" dirty="0">
                <a:solidFill>
                  <a:srgbClr val="221F1F"/>
                </a:solidFill>
                <a:latin typeface="Verdana"/>
                <a:cs typeface="Verdana"/>
              </a:rPr>
              <a:t> </a:t>
            </a:r>
            <a:r>
              <a:rPr sz="1600" spc="65" dirty="0">
                <a:solidFill>
                  <a:srgbClr val="221F1F"/>
                </a:solidFill>
                <a:latin typeface="Verdana"/>
                <a:cs typeface="Verdana"/>
              </a:rPr>
              <a:t>Cultura</a:t>
            </a:r>
            <a:r>
              <a:rPr sz="1600" spc="370" dirty="0">
                <a:solidFill>
                  <a:srgbClr val="221F1F"/>
                </a:solidFill>
                <a:latin typeface="Verdana"/>
                <a:cs typeface="Verdana"/>
              </a:rPr>
              <a:t> </a:t>
            </a:r>
            <a:r>
              <a:rPr sz="1600" spc="85" dirty="0">
                <a:solidFill>
                  <a:srgbClr val="221F1F"/>
                </a:solidFill>
                <a:latin typeface="Verdana"/>
                <a:cs typeface="Verdana"/>
              </a:rPr>
              <a:t>Rafael</a:t>
            </a:r>
            <a:r>
              <a:rPr sz="1600" spc="380" dirty="0">
                <a:solidFill>
                  <a:srgbClr val="221F1F"/>
                </a:solidFill>
                <a:latin typeface="Verdana"/>
                <a:cs typeface="Verdana"/>
              </a:rPr>
              <a:t> </a:t>
            </a:r>
            <a:r>
              <a:rPr sz="1600" spc="45" dirty="0">
                <a:solidFill>
                  <a:srgbClr val="221F1F"/>
                </a:solidFill>
                <a:latin typeface="Verdana"/>
                <a:cs typeface="Verdana"/>
              </a:rPr>
              <a:t>Uribe</a:t>
            </a:r>
            <a:endParaRPr sz="1600">
              <a:latin typeface="Verdana"/>
              <a:cs typeface="Verdana"/>
            </a:endParaRPr>
          </a:p>
          <a:p>
            <a:pPr marL="12700">
              <a:lnSpc>
                <a:spcPct val="100000"/>
              </a:lnSpc>
              <a:spcBef>
                <a:spcPts val="500"/>
              </a:spcBef>
            </a:pPr>
            <a:r>
              <a:rPr sz="1600" spc="-10" dirty="0">
                <a:solidFill>
                  <a:srgbClr val="221F1F"/>
                </a:solidFill>
                <a:latin typeface="Verdana"/>
                <a:cs typeface="Verdana"/>
              </a:rPr>
              <a:t>Uribe.</a:t>
            </a:r>
            <a:endParaRPr sz="1600">
              <a:latin typeface="Verdana"/>
              <a:cs typeface="Verdana"/>
            </a:endParaRPr>
          </a:p>
        </p:txBody>
      </p:sp>
      <p:sp>
        <p:nvSpPr>
          <p:cNvPr id="23" name="object 23"/>
          <p:cNvSpPr txBox="1"/>
          <p:nvPr/>
        </p:nvSpPr>
        <p:spPr>
          <a:xfrm>
            <a:off x="11619992" y="4035062"/>
            <a:ext cx="5793740" cy="5008880"/>
          </a:xfrm>
          <a:prstGeom prst="rect">
            <a:avLst/>
          </a:prstGeom>
        </p:spPr>
        <p:txBody>
          <a:bodyPr vert="horz" wrap="square" lIns="0" tIns="36830" rIns="0" bIns="0" rtlCol="0">
            <a:spAutoFit/>
          </a:bodyPr>
          <a:lstStyle/>
          <a:p>
            <a:pPr marL="12700">
              <a:lnSpc>
                <a:spcPct val="100000"/>
              </a:lnSpc>
              <a:spcBef>
                <a:spcPts val="290"/>
              </a:spcBef>
            </a:pPr>
            <a:r>
              <a:rPr sz="2000" b="1" dirty="0">
                <a:solidFill>
                  <a:srgbClr val="397C5A"/>
                </a:solidFill>
                <a:latin typeface="Verdana"/>
                <a:cs typeface="Verdana"/>
              </a:rPr>
              <a:t>Programación</a:t>
            </a:r>
            <a:r>
              <a:rPr sz="2000" b="1" spc="495" dirty="0">
                <a:solidFill>
                  <a:srgbClr val="397C5A"/>
                </a:solidFill>
                <a:latin typeface="Verdana"/>
                <a:cs typeface="Verdana"/>
              </a:rPr>
              <a:t> </a:t>
            </a:r>
            <a:r>
              <a:rPr sz="2000" b="1" spc="-10" dirty="0">
                <a:solidFill>
                  <a:srgbClr val="397C5A"/>
                </a:solidFill>
                <a:latin typeface="Verdana"/>
                <a:cs typeface="Verdana"/>
              </a:rPr>
              <a:t>Propia</a:t>
            </a:r>
            <a:endParaRPr sz="2000">
              <a:latin typeface="Verdana"/>
              <a:cs typeface="Verdana"/>
            </a:endParaRPr>
          </a:p>
          <a:p>
            <a:pPr marL="70485">
              <a:lnSpc>
                <a:spcPct val="100000"/>
              </a:lnSpc>
              <a:spcBef>
                <a:spcPts val="150"/>
              </a:spcBef>
            </a:pPr>
            <a:r>
              <a:rPr sz="1600" spc="105" dirty="0">
                <a:solidFill>
                  <a:srgbClr val="221F1F"/>
                </a:solidFill>
                <a:latin typeface="Verdana"/>
                <a:cs typeface="Verdana"/>
              </a:rPr>
              <a:t>Activación</a:t>
            </a:r>
            <a:r>
              <a:rPr sz="1600" spc="434" dirty="0">
                <a:solidFill>
                  <a:srgbClr val="221F1F"/>
                </a:solidFill>
                <a:latin typeface="Verdana"/>
                <a:cs typeface="Verdana"/>
              </a:rPr>
              <a:t> </a:t>
            </a:r>
            <a:r>
              <a:rPr sz="1600" spc="80" dirty="0">
                <a:solidFill>
                  <a:srgbClr val="221F1F"/>
                </a:solidFill>
                <a:latin typeface="Verdana"/>
                <a:cs typeface="Verdana"/>
              </a:rPr>
              <a:t>del</a:t>
            </a:r>
            <a:r>
              <a:rPr sz="1600" spc="390" dirty="0">
                <a:solidFill>
                  <a:srgbClr val="221F1F"/>
                </a:solidFill>
                <a:latin typeface="Verdana"/>
                <a:cs typeface="Verdana"/>
              </a:rPr>
              <a:t> </a:t>
            </a:r>
            <a:r>
              <a:rPr sz="1600" spc="105" dirty="0">
                <a:solidFill>
                  <a:srgbClr val="221F1F"/>
                </a:solidFill>
                <a:latin typeface="Verdana"/>
                <a:cs typeface="Verdana"/>
              </a:rPr>
              <a:t>Palacio</a:t>
            </a:r>
            <a:r>
              <a:rPr sz="1600" spc="445" dirty="0">
                <a:solidFill>
                  <a:srgbClr val="221F1F"/>
                </a:solidFill>
                <a:latin typeface="Verdana"/>
                <a:cs typeface="Verdana"/>
              </a:rPr>
              <a:t> </a:t>
            </a:r>
            <a:r>
              <a:rPr sz="1600" dirty="0">
                <a:solidFill>
                  <a:srgbClr val="221F1F"/>
                </a:solidFill>
                <a:latin typeface="Verdana"/>
                <a:cs typeface="Verdana"/>
              </a:rPr>
              <a:t>de</a:t>
            </a:r>
            <a:r>
              <a:rPr sz="1600" spc="375" dirty="0">
                <a:solidFill>
                  <a:srgbClr val="221F1F"/>
                </a:solidFill>
                <a:latin typeface="Verdana"/>
                <a:cs typeface="Verdana"/>
              </a:rPr>
              <a:t> </a:t>
            </a:r>
            <a:r>
              <a:rPr sz="1600" dirty="0">
                <a:solidFill>
                  <a:srgbClr val="221F1F"/>
                </a:solidFill>
                <a:latin typeface="Verdana"/>
                <a:cs typeface="Verdana"/>
              </a:rPr>
              <a:t>la</a:t>
            </a:r>
            <a:r>
              <a:rPr sz="1600" spc="305" dirty="0">
                <a:solidFill>
                  <a:srgbClr val="221F1F"/>
                </a:solidFill>
                <a:latin typeface="Verdana"/>
                <a:cs typeface="Verdana"/>
              </a:rPr>
              <a:t> </a:t>
            </a:r>
            <a:r>
              <a:rPr sz="1600" spc="65" dirty="0">
                <a:solidFill>
                  <a:srgbClr val="221F1F"/>
                </a:solidFill>
                <a:latin typeface="Verdana"/>
                <a:cs typeface="Verdana"/>
              </a:rPr>
              <a:t>Cultura</a:t>
            </a:r>
            <a:r>
              <a:rPr sz="1600" spc="350" dirty="0">
                <a:solidFill>
                  <a:srgbClr val="221F1F"/>
                </a:solidFill>
                <a:latin typeface="Verdana"/>
                <a:cs typeface="Verdana"/>
              </a:rPr>
              <a:t> </a:t>
            </a:r>
            <a:r>
              <a:rPr sz="1600" spc="55" dirty="0">
                <a:solidFill>
                  <a:srgbClr val="221F1F"/>
                </a:solidFill>
                <a:latin typeface="Verdana"/>
                <a:cs typeface="Verdana"/>
              </a:rPr>
              <a:t>con</a:t>
            </a:r>
            <a:endParaRPr sz="1600">
              <a:latin typeface="Verdana"/>
              <a:cs typeface="Verdana"/>
            </a:endParaRPr>
          </a:p>
          <a:p>
            <a:pPr marL="70485">
              <a:lnSpc>
                <a:spcPct val="100000"/>
              </a:lnSpc>
              <a:spcBef>
                <a:spcPts val="385"/>
              </a:spcBef>
            </a:pPr>
            <a:r>
              <a:rPr sz="1600" spc="65" dirty="0">
                <a:solidFill>
                  <a:srgbClr val="221F1F"/>
                </a:solidFill>
                <a:latin typeface="Verdana"/>
                <a:cs typeface="Verdana"/>
              </a:rPr>
              <a:t>actividades:</a:t>
            </a:r>
            <a:endParaRPr sz="1600">
              <a:latin typeface="Verdana"/>
              <a:cs typeface="Verdana"/>
            </a:endParaRPr>
          </a:p>
          <a:p>
            <a:pPr marL="254000" indent="-183515">
              <a:lnSpc>
                <a:spcPct val="100000"/>
              </a:lnSpc>
              <a:spcBef>
                <a:spcPts val="645"/>
              </a:spcBef>
              <a:buFont typeface="Arial"/>
              <a:buChar char="•"/>
              <a:tabLst>
                <a:tab pos="254000" algn="l"/>
              </a:tabLst>
            </a:pPr>
            <a:r>
              <a:rPr sz="1600" spc="114" dirty="0">
                <a:solidFill>
                  <a:srgbClr val="221F1F"/>
                </a:solidFill>
                <a:latin typeface="Verdana"/>
                <a:cs typeface="Verdana"/>
              </a:rPr>
              <a:t>Cafés</a:t>
            </a:r>
            <a:r>
              <a:rPr sz="1600" spc="385" dirty="0">
                <a:solidFill>
                  <a:srgbClr val="221F1F"/>
                </a:solidFill>
                <a:latin typeface="Verdana"/>
                <a:cs typeface="Verdana"/>
              </a:rPr>
              <a:t> </a:t>
            </a:r>
            <a:r>
              <a:rPr sz="1600" spc="75" dirty="0">
                <a:solidFill>
                  <a:srgbClr val="221F1F"/>
                </a:solidFill>
                <a:latin typeface="Verdana"/>
                <a:cs typeface="Verdana"/>
              </a:rPr>
              <a:t>literarios</a:t>
            </a:r>
            <a:endParaRPr sz="1600">
              <a:latin typeface="Verdana"/>
              <a:cs typeface="Verdana"/>
            </a:endParaRPr>
          </a:p>
          <a:p>
            <a:pPr marL="254000" indent="-183515">
              <a:lnSpc>
                <a:spcPct val="100000"/>
              </a:lnSpc>
              <a:spcBef>
                <a:spcPts val="400"/>
              </a:spcBef>
              <a:buFont typeface="Arial"/>
              <a:buChar char="•"/>
              <a:tabLst>
                <a:tab pos="254000" algn="l"/>
              </a:tabLst>
            </a:pPr>
            <a:r>
              <a:rPr sz="1600" spc="100" dirty="0">
                <a:solidFill>
                  <a:srgbClr val="221F1F"/>
                </a:solidFill>
                <a:latin typeface="Verdana"/>
                <a:cs typeface="Verdana"/>
              </a:rPr>
              <a:t>Lecturas</a:t>
            </a:r>
            <a:r>
              <a:rPr sz="1600" spc="330" dirty="0">
                <a:solidFill>
                  <a:srgbClr val="221F1F"/>
                </a:solidFill>
                <a:latin typeface="Verdana"/>
                <a:cs typeface="Verdana"/>
              </a:rPr>
              <a:t> </a:t>
            </a:r>
            <a:r>
              <a:rPr sz="1600" spc="80" dirty="0">
                <a:solidFill>
                  <a:srgbClr val="221F1F"/>
                </a:solidFill>
                <a:latin typeface="Verdana"/>
                <a:cs typeface="Verdana"/>
              </a:rPr>
              <a:t>dramáticas</a:t>
            </a:r>
            <a:endParaRPr sz="1600">
              <a:latin typeface="Verdana"/>
              <a:cs typeface="Verdana"/>
            </a:endParaRPr>
          </a:p>
          <a:p>
            <a:pPr marL="254000" indent="-183515">
              <a:lnSpc>
                <a:spcPct val="100000"/>
              </a:lnSpc>
              <a:spcBef>
                <a:spcPts val="395"/>
              </a:spcBef>
              <a:buFont typeface="Arial"/>
              <a:buChar char="•"/>
              <a:tabLst>
                <a:tab pos="254000" algn="l"/>
              </a:tabLst>
            </a:pPr>
            <a:r>
              <a:rPr sz="1600" dirty="0">
                <a:solidFill>
                  <a:srgbClr val="221F1F"/>
                </a:solidFill>
                <a:latin typeface="Verdana"/>
                <a:cs typeface="Verdana"/>
              </a:rPr>
              <a:t>La</a:t>
            </a:r>
            <a:r>
              <a:rPr sz="1600" spc="270" dirty="0">
                <a:solidFill>
                  <a:srgbClr val="221F1F"/>
                </a:solidFill>
                <a:latin typeface="Verdana"/>
                <a:cs typeface="Verdana"/>
              </a:rPr>
              <a:t> </a:t>
            </a:r>
            <a:r>
              <a:rPr sz="1600" spc="50" dirty="0">
                <a:solidFill>
                  <a:srgbClr val="221F1F"/>
                </a:solidFill>
                <a:latin typeface="Verdana"/>
                <a:cs typeface="Verdana"/>
              </a:rPr>
              <a:t>Danza</a:t>
            </a:r>
            <a:r>
              <a:rPr sz="1600" spc="340" dirty="0">
                <a:solidFill>
                  <a:srgbClr val="221F1F"/>
                </a:solidFill>
                <a:latin typeface="Verdana"/>
                <a:cs typeface="Verdana"/>
              </a:rPr>
              <a:t> </a:t>
            </a:r>
            <a:r>
              <a:rPr sz="1600" spc="50" dirty="0">
                <a:solidFill>
                  <a:srgbClr val="221F1F"/>
                </a:solidFill>
                <a:latin typeface="Verdana"/>
                <a:cs typeface="Verdana"/>
              </a:rPr>
              <a:t>se</a:t>
            </a:r>
            <a:r>
              <a:rPr sz="1600" spc="380" dirty="0">
                <a:solidFill>
                  <a:srgbClr val="221F1F"/>
                </a:solidFill>
                <a:latin typeface="Verdana"/>
                <a:cs typeface="Verdana"/>
              </a:rPr>
              <a:t> </a:t>
            </a:r>
            <a:r>
              <a:rPr sz="1600" dirty="0">
                <a:solidFill>
                  <a:srgbClr val="221F1F"/>
                </a:solidFill>
                <a:latin typeface="Verdana"/>
                <a:cs typeface="Verdana"/>
              </a:rPr>
              <a:t>Toma</a:t>
            </a:r>
            <a:r>
              <a:rPr sz="1600" spc="335" dirty="0">
                <a:solidFill>
                  <a:srgbClr val="221F1F"/>
                </a:solidFill>
                <a:latin typeface="Verdana"/>
                <a:cs typeface="Verdana"/>
              </a:rPr>
              <a:t> </a:t>
            </a:r>
            <a:r>
              <a:rPr sz="1600" spc="45" dirty="0">
                <a:solidFill>
                  <a:srgbClr val="221F1F"/>
                </a:solidFill>
                <a:latin typeface="Verdana"/>
                <a:cs typeface="Verdana"/>
              </a:rPr>
              <a:t>el</a:t>
            </a:r>
            <a:r>
              <a:rPr sz="1600" spc="345" dirty="0">
                <a:solidFill>
                  <a:srgbClr val="221F1F"/>
                </a:solidFill>
                <a:latin typeface="Verdana"/>
                <a:cs typeface="Verdana"/>
              </a:rPr>
              <a:t> </a:t>
            </a:r>
            <a:r>
              <a:rPr sz="1600" spc="105" dirty="0">
                <a:solidFill>
                  <a:srgbClr val="221F1F"/>
                </a:solidFill>
                <a:latin typeface="Verdana"/>
                <a:cs typeface="Verdana"/>
              </a:rPr>
              <a:t>Palacio</a:t>
            </a:r>
            <a:endParaRPr sz="1600">
              <a:latin typeface="Verdana"/>
              <a:cs typeface="Verdana"/>
            </a:endParaRPr>
          </a:p>
          <a:p>
            <a:pPr marL="254000" indent="-183515">
              <a:lnSpc>
                <a:spcPct val="100000"/>
              </a:lnSpc>
              <a:spcBef>
                <a:spcPts val="135"/>
              </a:spcBef>
              <a:buFont typeface="Arial"/>
              <a:buChar char="•"/>
              <a:tabLst>
                <a:tab pos="254000" algn="l"/>
              </a:tabLst>
            </a:pPr>
            <a:r>
              <a:rPr sz="1600" spc="120" dirty="0">
                <a:solidFill>
                  <a:srgbClr val="221F1F"/>
                </a:solidFill>
                <a:latin typeface="Verdana"/>
                <a:cs typeface="Verdana"/>
              </a:rPr>
              <a:t>Conversaciones</a:t>
            </a:r>
            <a:r>
              <a:rPr sz="1600" spc="275" dirty="0">
                <a:solidFill>
                  <a:srgbClr val="221F1F"/>
                </a:solidFill>
                <a:latin typeface="Verdana"/>
                <a:cs typeface="Verdana"/>
              </a:rPr>
              <a:t> </a:t>
            </a:r>
            <a:r>
              <a:rPr sz="1600" spc="100" dirty="0">
                <a:solidFill>
                  <a:srgbClr val="221F1F"/>
                </a:solidFill>
                <a:latin typeface="Verdana"/>
                <a:cs typeface="Verdana"/>
              </a:rPr>
              <a:t>desde</a:t>
            </a:r>
            <a:r>
              <a:rPr sz="1600" spc="285" dirty="0">
                <a:solidFill>
                  <a:srgbClr val="221F1F"/>
                </a:solidFill>
                <a:latin typeface="Verdana"/>
                <a:cs typeface="Verdana"/>
              </a:rPr>
              <a:t> </a:t>
            </a:r>
            <a:r>
              <a:rPr sz="1600" spc="65" dirty="0">
                <a:solidFill>
                  <a:srgbClr val="221F1F"/>
                </a:solidFill>
                <a:latin typeface="Verdana"/>
                <a:cs typeface="Verdana"/>
              </a:rPr>
              <a:t>el</a:t>
            </a:r>
            <a:r>
              <a:rPr sz="1600" spc="275" dirty="0">
                <a:solidFill>
                  <a:srgbClr val="221F1F"/>
                </a:solidFill>
                <a:latin typeface="Verdana"/>
                <a:cs typeface="Verdana"/>
              </a:rPr>
              <a:t> </a:t>
            </a:r>
            <a:r>
              <a:rPr sz="1600" spc="85" dirty="0">
                <a:solidFill>
                  <a:srgbClr val="221F1F"/>
                </a:solidFill>
                <a:latin typeface="Verdana"/>
                <a:cs typeface="Verdana"/>
              </a:rPr>
              <a:t>Ser</a:t>
            </a:r>
            <a:r>
              <a:rPr sz="1600" spc="290" dirty="0">
                <a:solidFill>
                  <a:srgbClr val="221F1F"/>
                </a:solidFill>
                <a:latin typeface="Verdana"/>
                <a:cs typeface="Verdana"/>
              </a:rPr>
              <a:t> </a:t>
            </a:r>
            <a:r>
              <a:rPr sz="1600" dirty="0">
                <a:solidFill>
                  <a:srgbClr val="221F1F"/>
                </a:solidFill>
                <a:latin typeface="Verdana"/>
                <a:cs typeface="Verdana"/>
              </a:rPr>
              <a:t>(</a:t>
            </a:r>
            <a:r>
              <a:rPr sz="1600" spc="285" dirty="0">
                <a:solidFill>
                  <a:srgbClr val="221F1F"/>
                </a:solidFill>
                <a:latin typeface="Verdana"/>
                <a:cs typeface="Verdana"/>
              </a:rPr>
              <a:t> </a:t>
            </a:r>
            <a:r>
              <a:rPr sz="1600" spc="110" dirty="0">
                <a:solidFill>
                  <a:srgbClr val="221F1F"/>
                </a:solidFill>
                <a:latin typeface="Verdana"/>
                <a:cs typeface="Verdana"/>
              </a:rPr>
              <a:t>responsabilidad</a:t>
            </a:r>
            <a:endParaRPr sz="1600">
              <a:latin typeface="Verdana"/>
              <a:cs typeface="Verdana"/>
            </a:endParaRPr>
          </a:p>
          <a:p>
            <a:pPr marL="253365">
              <a:lnSpc>
                <a:spcPct val="100000"/>
              </a:lnSpc>
              <a:spcBef>
                <a:spcPts val="359"/>
              </a:spcBef>
            </a:pPr>
            <a:r>
              <a:rPr sz="1600" spc="105" dirty="0">
                <a:solidFill>
                  <a:srgbClr val="221F1F"/>
                </a:solidFill>
                <a:latin typeface="Verdana"/>
                <a:cs typeface="Verdana"/>
              </a:rPr>
              <a:t>social</a:t>
            </a:r>
            <a:r>
              <a:rPr sz="1600" spc="290" dirty="0">
                <a:solidFill>
                  <a:srgbClr val="221F1F"/>
                </a:solidFill>
                <a:latin typeface="Verdana"/>
                <a:cs typeface="Verdana"/>
              </a:rPr>
              <a:t> </a:t>
            </a:r>
            <a:r>
              <a:rPr sz="1600" spc="80" dirty="0">
                <a:solidFill>
                  <a:srgbClr val="221F1F"/>
                </a:solidFill>
                <a:latin typeface="Verdana"/>
                <a:cs typeface="Verdana"/>
              </a:rPr>
              <a:t>con</a:t>
            </a:r>
            <a:r>
              <a:rPr sz="1600" spc="295" dirty="0">
                <a:solidFill>
                  <a:srgbClr val="221F1F"/>
                </a:solidFill>
                <a:latin typeface="Verdana"/>
                <a:cs typeface="Verdana"/>
              </a:rPr>
              <a:t> </a:t>
            </a:r>
            <a:r>
              <a:rPr sz="1600" spc="65" dirty="0">
                <a:solidFill>
                  <a:srgbClr val="221F1F"/>
                </a:solidFill>
                <a:latin typeface="Verdana"/>
                <a:cs typeface="Verdana"/>
              </a:rPr>
              <a:t>el</a:t>
            </a:r>
            <a:r>
              <a:rPr sz="1600" spc="295" dirty="0">
                <a:solidFill>
                  <a:srgbClr val="221F1F"/>
                </a:solidFill>
                <a:latin typeface="Verdana"/>
                <a:cs typeface="Verdana"/>
              </a:rPr>
              <a:t> </a:t>
            </a:r>
            <a:r>
              <a:rPr sz="1600" spc="105" dirty="0">
                <a:solidFill>
                  <a:srgbClr val="221F1F"/>
                </a:solidFill>
                <a:latin typeface="Verdana"/>
                <a:cs typeface="Verdana"/>
              </a:rPr>
              <a:t>entorno)</a:t>
            </a:r>
            <a:endParaRPr sz="1600">
              <a:latin typeface="Verdana"/>
              <a:cs typeface="Verdana"/>
            </a:endParaRPr>
          </a:p>
          <a:p>
            <a:pPr marL="253365" marR="119380" indent="-182880">
              <a:lnSpc>
                <a:spcPct val="120000"/>
              </a:lnSpc>
              <a:buFont typeface="Arial"/>
              <a:buChar char="•"/>
              <a:tabLst>
                <a:tab pos="253365" algn="l"/>
              </a:tabLst>
            </a:pPr>
            <a:r>
              <a:rPr sz="1600" spc="60" dirty="0">
                <a:solidFill>
                  <a:srgbClr val="221F1F"/>
                </a:solidFill>
                <a:latin typeface="Verdana"/>
                <a:cs typeface="Verdana"/>
              </a:rPr>
              <a:t>El</a:t>
            </a:r>
            <a:r>
              <a:rPr sz="1600" spc="295" dirty="0">
                <a:solidFill>
                  <a:srgbClr val="221F1F"/>
                </a:solidFill>
                <a:latin typeface="Verdana"/>
                <a:cs typeface="Verdana"/>
              </a:rPr>
              <a:t> </a:t>
            </a:r>
            <a:r>
              <a:rPr sz="1600" spc="105" dirty="0">
                <a:solidFill>
                  <a:srgbClr val="221F1F"/>
                </a:solidFill>
                <a:latin typeface="Verdana"/>
                <a:cs typeface="Verdana"/>
              </a:rPr>
              <a:t>Palacio</a:t>
            </a:r>
            <a:r>
              <a:rPr sz="1600" spc="290" dirty="0">
                <a:solidFill>
                  <a:srgbClr val="221F1F"/>
                </a:solidFill>
                <a:latin typeface="Verdana"/>
                <a:cs typeface="Verdana"/>
              </a:rPr>
              <a:t> </a:t>
            </a:r>
            <a:r>
              <a:rPr sz="1600" spc="90" dirty="0">
                <a:solidFill>
                  <a:srgbClr val="221F1F"/>
                </a:solidFill>
                <a:latin typeface="Verdana"/>
                <a:cs typeface="Verdana"/>
              </a:rPr>
              <a:t>como</a:t>
            </a:r>
            <a:r>
              <a:rPr sz="1600" spc="310" dirty="0">
                <a:solidFill>
                  <a:srgbClr val="221F1F"/>
                </a:solidFill>
                <a:latin typeface="Verdana"/>
                <a:cs typeface="Verdana"/>
              </a:rPr>
              <a:t> </a:t>
            </a:r>
            <a:r>
              <a:rPr sz="1600" spc="110" dirty="0">
                <a:solidFill>
                  <a:srgbClr val="221F1F"/>
                </a:solidFill>
                <a:latin typeface="Verdana"/>
                <a:cs typeface="Verdana"/>
              </a:rPr>
              <a:t>locación</a:t>
            </a:r>
            <a:r>
              <a:rPr sz="1600" spc="295" dirty="0">
                <a:solidFill>
                  <a:srgbClr val="221F1F"/>
                </a:solidFill>
                <a:latin typeface="Verdana"/>
                <a:cs typeface="Verdana"/>
              </a:rPr>
              <a:t> </a:t>
            </a:r>
            <a:r>
              <a:rPr sz="1600" spc="90" dirty="0">
                <a:solidFill>
                  <a:srgbClr val="221F1F"/>
                </a:solidFill>
                <a:latin typeface="Verdana"/>
                <a:cs typeface="Verdana"/>
              </a:rPr>
              <a:t>para</a:t>
            </a:r>
            <a:r>
              <a:rPr sz="1600" spc="290" dirty="0">
                <a:solidFill>
                  <a:srgbClr val="221F1F"/>
                </a:solidFill>
                <a:latin typeface="Verdana"/>
                <a:cs typeface="Verdana"/>
              </a:rPr>
              <a:t> </a:t>
            </a:r>
            <a:r>
              <a:rPr sz="1600" spc="60" dirty="0">
                <a:solidFill>
                  <a:srgbClr val="221F1F"/>
                </a:solidFill>
                <a:latin typeface="Verdana"/>
                <a:cs typeface="Verdana"/>
              </a:rPr>
              <a:t>la</a:t>
            </a:r>
            <a:r>
              <a:rPr sz="1600" spc="300" dirty="0">
                <a:solidFill>
                  <a:srgbClr val="221F1F"/>
                </a:solidFill>
                <a:latin typeface="Verdana"/>
                <a:cs typeface="Verdana"/>
              </a:rPr>
              <a:t> </a:t>
            </a:r>
            <a:r>
              <a:rPr sz="1600" spc="110" dirty="0">
                <a:solidFill>
                  <a:srgbClr val="221F1F"/>
                </a:solidFill>
                <a:latin typeface="Verdana"/>
                <a:cs typeface="Verdana"/>
              </a:rPr>
              <a:t>grabación</a:t>
            </a:r>
            <a:r>
              <a:rPr sz="1600" spc="285" dirty="0">
                <a:solidFill>
                  <a:srgbClr val="221F1F"/>
                </a:solidFill>
                <a:latin typeface="Verdana"/>
                <a:cs typeface="Verdana"/>
              </a:rPr>
              <a:t> </a:t>
            </a:r>
            <a:r>
              <a:rPr sz="1600" spc="40" dirty="0">
                <a:solidFill>
                  <a:srgbClr val="221F1F"/>
                </a:solidFill>
                <a:latin typeface="Verdana"/>
                <a:cs typeface="Verdana"/>
              </a:rPr>
              <a:t>de </a:t>
            </a:r>
            <a:r>
              <a:rPr sz="1600" spc="110" dirty="0">
                <a:solidFill>
                  <a:srgbClr val="221F1F"/>
                </a:solidFill>
                <a:latin typeface="Verdana"/>
                <a:cs typeface="Verdana"/>
              </a:rPr>
              <a:t>Películas</a:t>
            </a:r>
            <a:r>
              <a:rPr sz="1600" spc="280" dirty="0">
                <a:solidFill>
                  <a:srgbClr val="221F1F"/>
                </a:solidFill>
                <a:latin typeface="Verdana"/>
                <a:cs typeface="Verdana"/>
              </a:rPr>
              <a:t> </a:t>
            </a:r>
            <a:r>
              <a:rPr sz="1600" dirty="0">
                <a:solidFill>
                  <a:srgbClr val="221F1F"/>
                </a:solidFill>
                <a:latin typeface="Verdana"/>
                <a:cs typeface="Verdana"/>
              </a:rPr>
              <a:t>y</a:t>
            </a:r>
            <a:r>
              <a:rPr sz="1600" spc="310" dirty="0">
                <a:solidFill>
                  <a:srgbClr val="221F1F"/>
                </a:solidFill>
                <a:latin typeface="Verdana"/>
                <a:cs typeface="Verdana"/>
              </a:rPr>
              <a:t> </a:t>
            </a:r>
            <a:r>
              <a:rPr sz="1600" spc="105" dirty="0">
                <a:solidFill>
                  <a:srgbClr val="221F1F"/>
                </a:solidFill>
                <a:latin typeface="Verdana"/>
                <a:cs typeface="Verdana"/>
              </a:rPr>
              <a:t>comerciales</a:t>
            </a:r>
            <a:endParaRPr sz="1600">
              <a:latin typeface="Verdana"/>
              <a:cs typeface="Verdana"/>
            </a:endParaRPr>
          </a:p>
          <a:p>
            <a:pPr marL="254000" indent="-183515">
              <a:lnSpc>
                <a:spcPct val="100000"/>
              </a:lnSpc>
              <a:spcBef>
                <a:spcPts val="380"/>
              </a:spcBef>
              <a:buFont typeface="Arial"/>
              <a:buChar char="•"/>
              <a:tabLst>
                <a:tab pos="254000" algn="l"/>
              </a:tabLst>
            </a:pPr>
            <a:r>
              <a:rPr sz="1600" spc="110" dirty="0">
                <a:solidFill>
                  <a:srgbClr val="221F1F"/>
                </a:solidFill>
                <a:latin typeface="Verdana"/>
                <a:cs typeface="Verdana"/>
              </a:rPr>
              <a:t>Exposiciones:</a:t>
            </a:r>
            <a:endParaRPr sz="1600">
              <a:latin typeface="Verdana"/>
              <a:cs typeface="Verdana"/>
            </a:endParaRPr>
          </a:p>
          <a:p>
            <a:pPr marL="527685">
              <a:lnSpc>
                <a:spcPct val="100000"/>
              </a:lnSpc>
              <a:spcBef>
                <a:spcPts val="385"/>
              </a:spcBef>
            </a:pPr>
            <a:r>
              <a:rPr sz="1600" spc="125" dirty="0">
                <a:solidFill>
                  <a:srgbClr val="221F1F"/>
                </a:solidFill>
                <a:latin typeface="Verdana"/>
                <a:cs typeface="Verdana"/>
              </a:rPr>
              <a:t>-</a:t>
            </a:r>
            <a:r>
              <a:rPr sz="1600" spc="-10" dirty="0">
                <a:solidFill>
                  <a:srgbClr val="221F1F"/>
                </a:solidFill>
                <a:latin typeface="Verdana"/>
                <a:cs typeface="Verdana"/>
              </a:rPr>
              <a:t>“</a:t>
            </a:r>
            <a:r>
              <a:rPr sz="1600" spc="-425" dirty="0">
                <a:solidFill>
                  <a:srgbClr val="221F1F"/>
                </a:solidFill>
                <a:latin typeface="Verdana"/>
                <a:cs typeface="Verdana"/>
              </a:rPr>
              <a:t> </a:t>
            </a:r>
            <a:r>
              <a:rPr sz="1600" spc="95" dirty="0">
                <a:solidFill>
                  <a:srgbClr val="221F1F"/>
                </a:solidFill>
                <a:latin typeface="Verdana"/>
                <a:cs typeface="Verdana"/>
              </a:rPr>
              <a:t>Cada</a:t>
            </a:r>
            <a:r>
              <a:rPr sz="1600" spc="285" dirty="0">
                <a:solidFill>
                  <a:srgbClr val="221F1F"/>
                </a:solidFill>
                <a:latin typeface="Verdana"/>
                <a:cs typeface="Verdana"/>
              </a:rPr>
              <a:t> </a:t>
            </a:r>
            <a:r>
              <a:rPr sz="1600" spc="105" dirty="0">
                <a:solidFill>
                  <a:srgbClr val="221F1F"/>
                </a:solidFill>
                <a:latin typeface="Verdana"/>
                <a:cs typeface="Verdana"/>
              </a:rPr>
              <a:t>piedra</a:t>
            </a:r>
            <a:r>
              <a:rPr sz="1600" spc="285" dirty="0">
                <a:solidFill>
                  <a:srgbClr val="221F1F"/>
                </a:solidFill>
                <a:latin typeface="Verdana"/>
                <a:cs typeface="Verdana"/>
              </a:rPr>
              <a:t> </a:t>
            </a:r>
            <a:r>
              <a:rPr sz="1600" spc="60" dirty="0">
                <a:solidFill>
                  <a:srgbClr val="221F1F"/>
                </a:solidFill>
                <a:latin typeface="Verdana"/>
                <a:cs typeface="Verdana"/>
              </a:rPr>
              <a:t>es</a:t>
            </a:r>
            <a:r>
              <a:rPr sz="1600" spc="290" dirty="0">
                <a:solidFill>
                  <a:srgbClr val="221F1F"/>
                </a:solidFill>
                <a:latin typeface="Verdana"/>
                <a:cs typeface="Verdana"/>
              </a:rPr>
              <a:t> </a:t>
            </a:r>
            <a:r>
              <a:rPr sz="1600" spc="80" dirty="0">
                <a:solidFill>
                  <a:srgbClr val="221F1F"/>
                </a:solidFill>
                <a:latin typeface="Verdana"/>
                <a:cs typeface="Verdana"/>
              </a:rPr>
              <a:t>una</a:t>
            </a:r>
            <a:r>
              <a:rPr sz="1600" spc="290" dirty="0">
                <a:solidFill>
                  <a:srgbClr val="221F1F"/>
                </a:solidFill>
                <a:latin typeface="Verdana"/>
                <a:cs typeface="Verdana"/>
              </a:rPr>
              <a:t> </a:t>
            </a:r>
            <a:r>
              <a:rPr sz="1600" spc="100" dirty="0">
                <a:solidFill>
                  <a:srgbClr val="221F1F"/>
                </a:solidFill>
                <a:latin typeface="Verdana"/>
                <a:cs typeface="Verdana"/>
              </a:rPr>
              <a:t>historia”,</a:t>
            </a:r>
            <a:r>
              <a:rPr sz="1600" spc="300" dirty="0">
                <a:solidFill>
                  <a:srgbClr val="221F1F"/>
                </a:solidFill>
                <a:latin typeface="Verdana"/>
                <a:cs typeface="Verdana"/>
              </a:rPr>
              <a:t> </a:t>
            </a:r>
            <a:r>
              <a:rPr sz="1600" spc="85" dirty="0">
                <a:solidFill>
                  <a:srgbClr val="221F1F"/>
                </a:solidFill>
                <a:latin typeface="Verdana"/>
                <a:cs typeface="Verdana"/>
              </a:rPr>
              <a:t>del</a:t>
            </a:r>
            <a:r>
              <a:rPr sz="1600" spc="290" dirty="0">
                <a:solidFill>
                  <a:srgbClr val="221F1F"/>
                </a:solidFill>
                <a:latin typeface="Verdana"/>
                <a:cs typeface="Verdana"/>
              </a:rPr>
              <a:t> </a:t>
            </a:r>
            <a:r>
              <a:rPr sz="1600" spc="100" dirty="0">
                <a:solidFill>
                  <a:srgbClr val="221F1F"/>
                </a:solidFill>
                <a:latin typeface="Verdana"/>
                <a:cs typeface="Verdana"/>
              </a:rPr>
              <a:t>artista</a:t>
            </a:r>
            <a:endParaRPr sz="1600">
              <a:latin typeface="Verdana"/>
              <a:cs typeface="Verdana"/>
            </a:endParaRPr>
          </a:p>
          <a:p>
            <a:pPr marL="527685">
              <a:lnSpc>
                <a:spcPct val="100000"/>
              </a:lnSpc>
              <a:spcBef>
                <a:spcPts val="385"/>
              </a:spcBef>
            </a:pPr>
            <a:r>
              <a:rPr sz="1600" spc="110" dirty="0">
                <a:solidFill>
                  <a:srgbClr val="221F1F"/>
                </a:solidFill>
                <a:latin typeface="Verdana"/>
                <a:cs typeface="Verdana"/>
              </a:rPr>
              <a:t>William</a:t>
            </a:r>
            <a:r>
              <a:rPr sz="1600" spc="300" dirty="0">
                <a:solidFill>
                  <a:srgbClr val="221F1F"/>
                </a:solidFill>
                <a:latin typeface="Verdana"/>
                <a:cs typeface="Verdana"/>
              </a:rPr>
              <a:t> </a:t>
            </a:r>
            <a:r>
              <a:rPr sz="1600" spc="100" dirty="0">
                <a:solidFill>
                  <a:srgbClr val="221F1F"/>
                </a:solidFill>
                <a:latin typeface="Verdana"/>
                <a:cs typeface="Verdana"/>
              </a:rPr>
              <a:t>Agudelo</a:t>
            </a:r>
            <a:endParaRPr sz="1600">
              <a:latin typeface="Verdana"/>
              <a:cs typeface="Verdana"/>
            </a:endParaRPr>
          </a:p>
          <a:p>
            <a:pPr marL="527685">
              <a:lnSpc>
                <a:spcPct val="100000"/>
              </a:lnSpc>
              <a:spcBef>
                <a:spcPts val="385"/>
              </a:spcBef>
            </a:pPr>
            <a:r>
              <a:rPr sz="1600" spc="-10" dirty="0">
                <a:solidFill>
                  <a:srgbClr val="221F1F"/>
                </a:solidFill>
                <a:latin typeface="Verdana"/>
                <a:cs typeface="Verdana"/>
              </a:rPr>
              <a:t>-</a:t>
            </a:r>
            <a:r>
              <a:rPr sz="1600" spc="-425" dirty="0">
                <a:solidFill>
                  <a:srgbClr val="221F1F"/>
                </a:solidFill>
                <a:latin typeface="Verdana"/>
                <a:cs typeface="Verdana"/>
              </a:rPr>
              <a:t> </a:t>
            </a:r>
            <a:r>
              <a:rPr sz="1600" spc="114" dirty="0">
                <a:solidFill>
                  <a:srgbClr val="221F1F"/>
                </a:solidFill>
                <a:latin typeface="Verdana"/>
                <a:cs typeface="Verdana"/>
              </a:rPr>
              <a:t>Fotográfica:</a:t>
            </a:r>
            <a:r>
              <a:rPr sz="1600" spc="295" dirty="0">
                <a:solidFill>
                  <a:srgbClr val="221F1F"/>
                </a:solidFill>
                <a:latin typeface="Verdana"/>
                <a:cs typeface="Verdana"/>
              </a:rPr>
              <a:t> </a:t>
            </a:r>
            <a:r>
              <a:rPr sz="1600" spc="-10" dirty="0">
                <a:solidFill>
                  <a:srgbClr val="221F1F"/>
                </a:solidFill>
                <a:latin typeface="Verdana"/>
                <a:cs typeface="Verdana"/>
              </a:rPr>
              <a:t>“</a:t>
            </a:r>
            <a:r>
              <a:rPr sz="1600" spc="-420" dirty="0">
                <a:solidFill>
                  <a:srgbClr val="221F1F"/>
                </a:solidFill>
                <a:latin typeface="Verdana"/>
                <a:cs typeface="Verdana"/>
              </a:rPr>
              <a:t> </a:t>
            </a:r>
            <a:r>
              <a:rPr sz="1600" spc="110" dirty="0">
                <a:solidFill>
                  <a:srgbClr val="221F1F"/>
                </a:solidFill>
                <a:latin typeface="Verdana"/>
                <a:cs typeface="Verdana"/>
              </a:rPr>
              <a:t>Minería</a:t>
            </a:r>
            <a:r>
              <a:rPr sz="1600" spc="295" dirty="0">
                <a:solidFill>
                  <a:srgbClr val="221F1F"/>
                </a:solidFill>
                <a:latin typeface="Verdana"/>
                <a:cs typeface="Verdana"/>
              </a:rPr>
              <a:t> </a:t>
            </a:r>
            <a:r>
              <a:rPr sz="1600" spc="85" dirty="0">
                <a:solidFill>
                  <a:srgbClr val="221F1F"/>
                </a:solidFill>
                <a:latin typeface="Verdana"/>
                <a:cs typeface="Verdana"/>
              </a:rPr>
              <a:t>del</a:t>
            </a:r>
            <a:r>
              <a:rPr sz="1600" spc="300" dirty="0">
                <a:solidFill>
                  <a:srgbClr val="221F1F"/>
                </a:solidFill>
                <a:latin typeface="Verdana"/>
                <a:cs typeface="Verdana"/>
              </a:rPr>
              <a:t> </a:t>
            </a:r>
            <a:r>
              <a:rPr sz="1600" spc="114" dirty="0">
                <a:solidFill>
                  <a:srgbClr val="221F1F"/>
                </a:solidFill>
                <a:latin typeface="Verdana"/>
                <a:cs typeface="Verdana"/>
              </a:rPr>
              <a:t>Nordeste”</a:t>
            </a:r>
            <a:r>
              <a:rPr sz="1600" spc="300" dirty="0">
                <a:solidFill>
                  <a:srgbClr val="221F1F"/>
                </a:solidFill>
                <a:latin typeface="Verdana"/>
                <a:cs typeface="Verdana"/>
              </a:rPr>
              <a:t> </a:t>
            </a:r>
            <a:r>
              <a:rPr sz="1600" spc="40" dirty="0">
                <a:solidFill>
                  <a:srgbClr val="221F1F"/>
                </a:solidFill>
                <a:latin typeface="Verdana"/>
                <a:cs typeface="Verdana"/>
              </a:rPr>
              <a:t>de</a:t>
            </a:r>
            <a:endParaRPr sz="1600">
              <a:latin typeface="Verdana"/>
              <a:cs typeface="Verdana"/>
            </a:endParaRPr>
          </a:p>
          <a:p>
            <a:pPr marL="527685">
              <a:lnSpc>
                <a:spcPct val="100000"/>
              </a:lnSpc>
              <a:spcBef>
                <a:spcPts val="385"/>
              </a:spcBef>
            </a:pPr>
            <a:r>
              <a:rPr sz="1600" spc="105" dirty="0">
                <a:solidFill>
                  <a:srgbClr val="221F1F"/>
                </a:solidFill>
                <a:latin typeface="Verdana"/>
                <a:cs typeface="Verdana"/>
              </a:rPr>
              <a:t>Andrés</a:t>
            </a:r>
            <a:r>
              <a:rPr sz="1600" spc="300" dirty="0">
                <a:solidFill>
                  <a:srgbClr val="221F1F"/>
                </a:solidFill>
                <a:latin typeface="Verdana"/>
                <a:cs typeface="Verdana"/>
              </a:rPr>
              <a:t> </a:t>
            </a:r>
            <a:r>
              <a:rPr sz="1600" spc="100" dirty="0">
                <a:solidFill>
                  <a:srgbClr val="221F1F"/>
                </a:solidFill>
                <a:latin typeface="Verdana"/>
                <a:cs typeface="Verdana"/>
              </a:rPr>
              <a:t>Vélez.</a:t>
            </a:r>
            <a:endParaRPr sz="1600">
              <a:latin typeface="Verdana"/>
              <a:cs typeface="Verdana"/>
            </a:endParaRPr>
          </a:p>
          <a:p>
            <a:pPr marL="527685">
              <a:lnSpc>
                <a:spcPct val="100000"/>
              </a:lnSpc>
              <a:spcBef>
                <a:spcPts val="385"/>
              </a:spcBef>
            </a:pPr>
            <a:r>
              <a:rPr sz="1600" spc="125" dirty="0">
                <a:solidFill>
                  <a:srgbClr val="221F1F"/>
                </a:solidFill>
                <a:latin typeface="Verdana"/>
                <a:cs typeface="Verdana"/>
              </a:rPr>
              <a:t>-</a:t>
            </a:r>
            <a:r>
              <a:rPr sz="1600" spc="-10" dirty="0">
                <a:solidFill>
                  <a:srgbClr val="221F1F"/>
                </a:solidFill>
                <a:latin typeface="Verdana"/>
                <a:cs typeface="Verdana"/>
              </a:rPr>
              <a:t>“</a:t>
            </a:r>
            <a:r>
              <a:rPr sz="1600" spc="-425" dirty="0">
                <a:solidFill>
                  <a:srgbClr val="221F1F"/>
                </a:solidFill>
                <a:latin typeface="Verdana"/>
                <a:cs typeface="Verdana"/>
              </a:rPr>
              <a:t> </a:t>
            </a:r>
            <a:r>
              <a:rPr sz="1600" spc="95" dirty="0">
                <a:solidFill>
                  <a:srgbClr val="221F1F"/>
                </a:solidFill>
                <a:latin typeface="Verdana"/>
                <a:cs typeface="Verdana"/>
              </a:rPr>
              <a:t>Summa</a:t>
            </a:r>
            <a:r>
              <a:rPr sz="1600" spc="330" dirty="0">
                <a:solidFill>
                  <a:srgbClr val="221F1F"/>
                </a:solidFill>
                <a:latin typeface="Verdana"/>
                <a:cs typeface="Verdana"/>
              </a:rPr>
              <a:t> </a:t>
            </a:r>
            <a:r>
              <a:rPr sz="1600" spc="105" dirty="0">
                <a:solidFill>
                  <a:srgbClr val="221F1F"/>
                </a:solidFill>
                <a:latin typeface="Verdana"/>
                <a:cs typeface="Verdana"/>
              </a:rPr>
              <a:t>Omnium”</a:t>
            </a:r>
            <a:r>
              <a:rPr sz="1600" spc="310" dirty="0">
                <a:solidFill>
                  <a:srgbClr val="221F1F"/>
                </a:solidFill>
                <a:latin typeface="Verdana"/>
                <a:cs typeface="Verdana"/>
              </a:rPr>
              <a:t> </a:t>
            </a:r>
            <a:r>
              <a:rPr sz="1600" spc="85" dirty="0">
                <a:solidFill>
                  <a:srgbClr val="221F1F"/>
                </a:solidFill>
                <a:latin typeface="Verdana"/>
                <a:cs typeface="Verdana"/>
              </a:rPr>
              <a:t>del</a:t>
            </a:r>
            <a:r>
              <a:rPr sz="1600" spc="300" dirty="0">
                <a:solidFill>
                  <a:srgbClr val="221F1F"/>
                </a:solidFill>
                <a:latin typeface="Verdana"/>
                <a:cs typeface="Verdana"/>
              </a:rPr>
              <a:t> </a:t>
            </a:r>
            <a:r>
              <a:rPr sz="1600" spc="110" dirty="0">
                <a:solidFill>
                  <a:srgbClr val="221F1F"/>
                </a:solidFill>
                <a:latin typeface="Verdana"/>
                <a:cs typeface="Verdana"/>
              </a:rPr>
              <a:t>artista</a:t>
            </a:r>
            <a:r>
              <a:rPr sz="1600" spc="290" dirty="0">
                <a:solidFill>
                  <a:srgbClr val="221F1F"/>
                </a:solidFill>
                <a:latin typeface="Verdana"/>
                <a:cs typeface="Verdana"/>
              </a:rPr>
              <a:t> </a:t>
            </a:r>
            <a:r>
              <a:rPr sz="1600" spc="100" dirty="0">
                <a:solidFill>
                  <a:srgbClr val="221F1F"/>
                </a:solidFill>
                <a:latin typeface="Verdana"/>
                <a:cs typeface="Verdana"/>
              </a:rPr>
              <a:t>Joaquín</a:t>
            </a:r>
            <a:endParaRPr sz="1600">
              <a:latin typeface="Verdana"/>
              <a:cs typeface="Verdana"/>
            </a:endParaRPr>
          </a:p>
          <a:p>
            <a:pPr marL="527685">
              <a:lnSpc>
                <a:spcPct val="100000"/>
              </a:lnSpc>
              <a:spcBef>
                <a:spcPts val="384"/>
              </a:spcBef>
            </a:pPr>
            <a:r>
              <a:rPr sz="1600" spc="100" dirty="0">
                <a:solidFill>
                  <a:srgbClr val="221F1F"/>
                </a:solidFill>
                <a:latin typeface="Verdana"/>
                <a:cs typeface="Verdana"/>
              </a:rPr>
              <a:t>Restrepo.</a:t>
            </a:r>
            <a:endParaRPr sz="1600">
              <a:latin typeface="Verdana"/>
              <a:cs typeface="Verdana"/>
            </a:endParaRPr>
          </a:p>
        </p:txBody>
      </p:sp>
      <p:pic>
        <p:nvPicPr>
          <p:cNvPr id="24" name="object 24"/>
          <p:cNvPicPr/>
          <p:nvPr/>
        </p:nvPicPr>
        <p:blipFill>
          <a:blip r:embed="rId8" cstate="print"/>
          <a:stretch>
            <a:fillRect/>
          </a:stretch>
        </p:blipFill>
        <p:spPr>
          <a:xfrm>
            <a:off x="984491" y="3352419"/>
            <a:ext cx="2046477" cy="2024126"/>
          </a:xfrm>
          <a:prstGeom prst="rect">
            <a:avLst/>
          </a:prstGeom>
        </p:spPr>
      </p:pic>
      <p:pic>
        <p:nvPicPr>
          <p:cNvPr id="25" name="object 25"/>
          <p:cNvPicPr/>
          <p:nvPr/>
        </p:nvPicPr>
        <p:blipFill>
          <a:blip r:embed="rId9" cstate="print"/>
          <a:stretch>
            <a:fillRect/>
          </a:stretch>
        </p:blipFill>
        <p:spPr>
          <a:xfrm>
            <a:off x="7799196" y="8993120"/>
            <a:ext cx="3669283" cy="1293874"/>
          </a:xfrm>
          <a:prstGeom prst="rect">
            <a:avLst/>
          </a:prstGeom>
        </p:spPr>
      </p:pic>
      <p:pic>
        <p:nvPicPr>
          <p:cNvPr id="26" name="object 26"/>
          <p:cNvPicPr/>
          <p:nvPr/>
        </p:nvPicPr>
        <p:blipFill>
          <a:blip r:embed="rId10" cstate="print"/>
          <a:stretch>
            <a:fillRect/>
          </a:stretch>
        </p:blipFill>
        <p:spPr>
          <a:xfrm>
            <a:off x="9249156" y="6716648"/>
            <a:ext cx="1890776" cy="1847723"/>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82" y="0"/>
            <a:ext cx="9842500" cy="8343900"/>
            <a:chOff x="182" y="0"/>
            <a:chExt cx="9842500" cy="8343900"/>
          </a:xfrm>
        </p:grpSpPr>
        <p:sp>
          <p:nvSpPr>
            <p:cNvPr id="3" name="object 3"/>
            <p:cNvSpPr/>
            <p:nvPr/>
          </p:nvSpPr>
          <p:spPr>
            <a:xfrm>
              <a:off x="2756154" y="4169283"/>
              <a:ext cx="6411595" cy="4174617"/>
            </a:xfrm>
            <a:custGeom>
              <a:avLst/>
              <a:gdLst/>
              <a:ahLst/>
              <a:cxnLst/>
              <a:rect l="l" t="t" r="r" b="b"/>
              <a:pathLst>
                <a:path w="6411595" h="4783455">
                  <a:moveTo>
                    <a:pt x="5272151" y="0"/>
                  </a:moveTo>
                  <a:lnTo>
                    <a:pt x="0" y="0"/>
                  </a:lnTo>
                  <a:lnTo>
                    <a:pt x="0" y="4783201"/>
                  </a:lnTo>
                  <a:lnTo>
                    <a:pt x="5272151" y="4783201"/>
                  </a:lnTo>
                  <a:lnTo>
                    <a:pt x="5325618" y="4780660"/>
                  </a:lnTo>
                  <a:lnTo>
                    <a:pt x="5378450" y="4772786"/>
                  </a:lnTo>
                  <a:lnTo>
                    <a:pt x="5430647" y="4760086"/>
                  </a:lnTo>
                  <a:lnTo>
                    <a:pt x="5482082" y="4742307"/>
                  </a:lnTo>
                  <a:lnTo>
                    <a:pt x="5532755" y="4719828"/>
                  </a:lnTo>
                  <a:lnTo>
                    <a:pt x="5582666" y="4692650"/>
                  </a:lnTo>
                  <a:lnTo>
                    <a:pt x="5631561" y="4660900"/>
                  </a:lnTo>
                  <a:lnTo>
                    <a:pt x="5679567" y="4624705"/>
                  </a:lnTo>
                  <a:lnTo>
                    <a:pt x="5726557" y="4584192"/>
                  </a:lnTo>
                  <a:lnTo>
                    <a:pt x="5772404" y="4539488"/>
                  </a:lnTo>
                  <a:lnTo>
                    <a:pt x="5817235" y="4490720"/>
                  </a:lnTo>
                  <a:lnTo>
                    <a:pt x="5860796" y="4437887"/>
                  </a:lnTo>
                  <a:lnTo>
                    <a:pt x="5903214" y="4381246"/>
                  </a:lnTo>
                  <a:lnTo>
                    <a:pt x="5944235" y="4320794"/>
                  </a:lnTo>
                  <a:lnTo>
                    <a:pt x="5983986" y="4256658"/>
                  </a:lnTo>
                  <a:lnTo>
                    <a:pt x="6022340" y="4189094"/>
                  </a:lnTo>
                  <a:lnTo>
                    <a:pt x="6059170" y="4118102"/>
                  </a:lnTo>
                  <a:lnTo>
                    <a:pt x="6094603" y="4043933"/>
                  </a:lnTo>
                  <a:lnTo>
                    <a:pt x="6128385" y="3966464"/>
                  </a:lnTo>
                  <a:lnTo>
                    <a:pt x="6160643" y="3885946"/>
                  </a:lnTo>
                  <a:lnTo>
                    <a:pt x="6191123" y="3802506"/>
                  </a:lnTo>
                  <a:lnTo>
                    <a:pt x="6219825" y="3716274"/>
                  </a:lnTo>
                  <a:lnTo>
                    <a:pt x="6246876" y="3627374"/>
                  </a:lnTo>
                  <a:lnTo>
                    <a:pt x="6272022" y="3535806"/>
                  </a:lnTo>
                  <a:lnTo>
                    <a:pt x="6295263" y="3441827"/>
                  </a:lnTo>
                  <a:lnTo>
                    <a:pt x="6316599" y="3345433"/>
                  </a:lnTo>
                  <a:lnTo>
                    <a:pt x="6335903" y="3246881"/>
                  </a:lnTo>
                  <a:lnTo>
                    <a:pt x="6353175" y="3146171"/>
                  </a:lnTo>
                  <a:lnTo>
                    <a:pt x="6368288" y="3043428"/>
                  </a:lnTo>
                  <a:lnTo>
                    <a:pt x="6381242" y="2938906"/>
                  </a:lnTo>
                  <a:lnTo>
                    <a:pt x="6391910" y="2832480"/>
                  </a:lnTo>
                  <a:lnTo>
                    <a:pt x="6400419" y="2724404"/>
                  </a:lnTo>
                  <a:lnTo>
                    <a:pt x="6406388" y="2614929"/>
                  </a:lnTo>
                  <a:lnTo>
                    <a:pt x="6410198" y="2503931"/>
                  </a:lnTo>
                  <a:lnTo>
                    <a:pt x="6411341" y="2391537"/>
                  </a:lnTo>
                  <a:lnTo>
                    <a:pt x="6410198" y="2279268"/>
                  </a:lnTo>
                  <a:lnTo>
                    <a:pt x="6406388" y="2168270"/>
                  </a:lnTo>
                  <a:lnTo>
                    <a:pt x="6400419" y="2058669"/>
                  </a:lnTo>
                  <a:lnTo>
                    <a:pt x="6391910" y="1950719"/>
                  </a:lnTo>
                  <a:lnTo>
                    <a:pt x="6381242" y="1844293"/>
                  </a:lnTo>
                  <a:lnTo>
                    <a:pt x="6368288" y="1739772"/>
                  </a:lnTo>
                  <a:lnTo>
                    <a:pt x="6353175" y="1637029"/>
                  </a:lnTo>
                  <a:lnTo>
                    <a:pt x="6335903" y="1536318"/>
                  </a:lnTo>
                  <a:lnTo>
                    <a:pt x="6316599" y="1437766"/>
                  </a:lnTo>
                  <a:lnTo>
                    <a:pt x="6295263" y="1341374"/>
                  </a:lnTo>
                  <a:lnTo>
                    <a:pt x="6272022" y="1247393"/>
                  </a:lnTo>
                  <a:lnTo>
                    <a:pt x="6246876" y="1155827"/>
                  </a:lnTo>
                  <a:lnTo>
                    <a:pt x="6219825" y="1066927"/>
                  </a:lnTo>
                  <a:lnTo>
                    <a:pt x="6191123" y="980693"/>
                  </a:lnTo>
                  <a:lnTo>
                    <a:pt x="6160643" y="897254"/>
                  </a:lnTo>
                  <a:lnTo>
                    <a:pt x="6128385" y="816737"/>
                  </a:lnTo>
                  <a:lnTo>
                    <a:pt x="6094603" y="739266"/>
                  </a:lnTo>
                  <a:lnTo>
                    <a:pt x="6059170" y="665099"/>
                  </a:lnTo>
                  <a:lnTo>
                    <a:pt x="6022340" y="594105"/>
                  </a:lnTo>
                  <a:lnTo>
                    <a:pt x="5983986" y="526541"/>
                  </a:lnTo>
                  <a:lnTo>
                    <a:pt x="5944235" y="462406"/>
                  </a:lnTo>
                  <a:lnTo>
                    <a:pt x="5903214" y="401954"/>
                  </a:lnTo>
                  <a:lnTo>
                    <a:pt x="5860796" y="345313"/>
                  </a:lnTo>
                  <a:lnTo>
                    <a:pt x="5817235" y="292480"/>
                  </a:lnTo>
                  <a:lnTo>
                    <a:pt x="5772404" y="243712"/>
                  </a:lnTo>
                  <a:lnTo>
                    <a:pt x="5726557" y="199008"/>
                  </a:lnTo>
                  <a:lnTo>
                    <a:pt x="5679567" y="158495"/>
                  </a:lnTo>
                  <a:lnTo>
                    <a:pt x="5631561" y="122300"/>
                  </a:lnTo>
                  <a:lnTo>
                    <a:pt x="5582666" y="90550"/>
                  </a:lnTo>
                  <a:lnTo>
                    <a:pt x="5532755" y="63372"/>
                  </a:lnTo>
                  <a:lnTo>
                    <a:pt x="5482082" y="40893"/>
                  </a:lnTo>
                  <a:lnTo>
                    <a:pt x="5430647" y="23113"/>
                  </a:lnTo>
                  <a:lnTo>
                    <a:pt x="5378450" y="10413"/>
                  </a:lnTo>
                  <a:lnTo>
                    <a:pt x="5325618" y="2539"/>
                  </a:lnTo>
                  <a:lnTo>
                    <a:pt x="5272151" y="0"/>
                  </a:lnTo>
                  <a:close/>
                </a:path>
              </a:pathLst>
            </a:custGeom>
            <a:solidFill>
              <a:srgbClr val="F1F1F1"/>
            </a:solidFill>
          </p:spPr>
          <p:txBody>
            <a:bodyPr wrap="square" lIns="0" tIns="0" rIns="0" bIns="0" rtlCol="0"/>
            <a:lstStyle/>
            <a:p>
              <a:endParaRPr/>
            </a:p>
          </p:txBody>
        </p:sp>
        <p:pic>
          <p:nvPicPr>
            <p:cNvPr id="4" name="object 4"/>
            <p:cNvPicPr/>
            <p:nvPr/>
          </p:nvPicPr>
          <p:blipFill>
            <a:blip r:embed="rId2" cstate="print"/>
            <a:stretch>
              <a:fillRect/>
            </a:stretch>
          </p:blipFill>
          <p:spPr>
            <a:xfrm>
              <a:off x="182" y="0"/>
              <a:ext cx="6480301" cy="3645154"/>
            </a:xfrm>
            <a:prstGeom prst="rect">
              <a:avLst/>
            </a:prstGeom>
          </p:spPr>
        </p:pic>
        <p:sp>
          <p:nvSpPr>
            <p:cNvPr id="5" name="object 5"/>
            <p:cNvSpPr/>
            <p:nvPr/>
          </p:nvSpPr>
          <p:spPr>
            <a:xfrm>
              <a:off x="182" y="0"/>
              <a:ext cx="9842500" cy="5521960"/>
            </a:xfrm>
            <a:custGeom>
              <a:avLst/>
              <a:gdLst/>
              <a:ahLst/>
              <a:cxnLst/>
              <a:rect l="l" t="t" r="r" b="b"/>
              <a:pathLst>
                <a:path w="9842500" h="5521960">
                  <a:moveTo>
                    <a:pt x="9842063" y="0"/>
                  </a:moveTo>
                  <a:lnTo>
                    <a:pt x="0" y="0"/>
                  </a:lnTo>
                  <a:lnTo>
                    <a:pt x="0" y="5469255"/>
                  </a:lnTo>
                  <a:lnTo>
                    <a:pt x="29638" y="5521960"/>
                  </a:lnTo>
                  <a:lnTo>
                    <a:pt x="9842063" y="0"/>
                  </a:lnTo>
                  <a:close/>
                </a:path>
              </a:pathLst>
            </a:custGeom>
            <a:solidFill>
              <a:srgbClr val="1C5639">
                <a:alpha val="60783"/>
              </a:srgbClr>
            </a:solidFill>
          </p:spPr>
          <p:txBody>
            <a:bodyPr wrap="square" lIns="0" tIns="0" rIns="0" bIns="0" rtlCol="0"/>
            <a:lstStyle/>
            <a:p>
              <a:endParaRPr/>
            </a:p>
          </p:txBody>
        </p:sp>
      </p:grpSp>
      <p:sp>
        <p:nvSpPr>
          <p:cNvPr id="6" name="object 6"/>
          <p:cNvSpPr txBox="1"/>
          <p:nvPr/>
        </p:nvSpPr>
        <p:spPr>
          <a:xfrm>
            <a:off x="392684" y="315214"/>
            <a:ext cx="5396230" cy="3112199"/>
          </a:xfrm>
          <a:prstGeom prst="rect">
            <a:avLst/>
          </a:prstGeom>
        </p:spPr>
        <p:txBody>
          <a:bodyPr vert="horz" wrap="square" lIns="0" tIns="161290" rIns="0" bIns="0" rtlCol="0">
            <a:spAutoFit/>
          </a:bodyPr>
          <a:lstStyle/>
          <a:p>
            <a:pPr marL="12700" marR="5080">
              <a:lnSpc>
                <a:spcPct val="82900"/>
              </a:lnSpc>
              <a:spcBef>
                <a:spcPts val="1270"/>
              </a:spcBef>
            </a:pPr>
            <a:r>
              <a:rPr sz="5700" spc="175" dirty="0">
                <a:solidFill>
                  <a:srgbClr val="FCFAFA"/>
                </a:solidFill>
                <a:latin typeface="Lucida Sans Unicode"/>
                <a:cs typeface="Lucida Sans Unicode"/>
              </a:rPr>
              <a:t>Logros</a:t>
            </a:r>
            <a:r>
              <a:rPr sz="5700" spc="180" dirty="0">
                <a:solidFill>
                  <a:srgbClr val="FCFAFA"/>
                </a:solidFill>
                <a:latin typeface="Lucida Sans Unicode"/>
                <a:cs typeface="Lucida Sans Unicode"/>
              </a:rPr>
              <a:t> </a:t>
            </a:r>
            <a:r>
              <a:rPr sz="5700" spc="459" dirty="0">
                <a:solidFill>
                  <a:srgbClr val="FCFAFA"/>
                </a:solidFill>
                <a:latin typeface="Lucida Sans Unicode"/>
                <a:cs typeface="Lucida Sans Unicode"/>
              </a:rPr>
              <a:t>ICP</a:t>
            </a:r>
            <a:r>
              <a:rPr sz="5700" spc="-40" dirty="0">
                <a:solidFill>
                  <a:srgbClr val="FCFAFA"/>
                </a:solidFill>
                <a:latin typeface="Lucida Sans Unicode"/>
                <a:cs typeface="Lucida Sans Unicode"/>
              </a:rPr>
              <a:t>A</a:t>
            </a:r>
            <a:r>
              <a:rPr sz="5700" spc="335" dirty="0">
                <a:solidFill>
                  <a:srgbClr val="FCFAFA"/>
                </a:solidFill>
                <a:latin typeface="Lucida Sans Unicode"/>
                <a:cs typeface="Lucida Sans Unicode"/>
              </a:rPr>
              <a:t> </a:t>
            </a:r>
            <a:r>
              <a:rPr sz="5700" spc="55" dirty="0">
                <a:solidFill>
                  <a:srgbClr val="FCFAFA"/>
                </a:solidFill>
                <a:latin typeface="Microsoft Sans Serif"/>
                <a:cs typeface="Microsoft Sans Serif"/>
              </a:rPr>
              <a:t>Enero</a:t>
            </a:r>
            <a:r>
              <a:rPr sz="5700" spc="200" dirty="0">
                <a:solidFill>
                  <a:srgbClr val="FCFAFA"/>
                </a:solidFill>
                <a:latin typeface="Microsoft Sans Serif"/>
                <a:cs typeface="Microsoft Sans Serif"/>
              </a:rPr>
              <a:t> </a:t>
            </a:r>
            <a:r>
              <a:rPr sz="5700" dirty="0">
                <a:solidFill>
                  <a:srgbClr val="FCFAFA"/>
                </a:solidFill>
                <a:latin typeface="Microsoft Sans Serif"/>
                <a:cs typeface="Microsoft Sans Serif"/>
              </a:rPr>
              <a:t>-</a:t>
            </a:r>
            <a:r>
              <a:rPr sz="5700" spc="220" dirty="0">
                <a:solidFill>
                  <a:srgbClr val="FCFAFA"/>
                </a:solidFill>
                <a:latin typeface="Microsoft Sans Serif"/>
                <a:cs typeface="Microsoft Sans Serif"/>
              </a:rPr>
              <a:t> </a:t>
            </a:r>
            <a:r>
              <a:rPr lang="es-CO" sz="5700" spc="110" dirty="0" err="1">
                <a:solidFill>
                  <a:srgbClr val="FCFAFA"/>
                </a:solidFill>
                <a:latin typeface="Microsoft Sans Serif"/>
                <a:cs typeface="Microsoft Sans Serif"/>
              </a:rPr>
              <a:t>Noviembr</a:t>
            </a:r>
            <a:r>
              <a:rPr sz="5700" spc="110" dirty="0">
                <a:solidFill>
                  <a:srgbClr val="FCFAFA"/>
                </a:solidFill>
                <a:latin typeface="Microsoft Sans Serif"/>
                <a:cs typeface="Microsoft Sans Serif"/>
              </a:rPr>
              <a:t>e </a:t>
            </a:r>
            <a:r>
              <a:rPr sz="5700" spc="-20" dirty="0">
                <a:solidFill>
                  <a:srgbClr val="FCFAFA"/>
                </a:solidFill>
                <a:latin typeface="Lucida Sans Unicode"/>
                <a:cs typeface="Lucida Sans Unicode"/>
              </a:rPr>
              <a:t>2024</a:t>
            </a:r>
            <a:endParaRPr sz="5700" dirty="0">
              <a:latin typeface="Lucida Sans Unicode"/>
              <a:cs typeface="Lucida Sans Unicode"/>
            </a:endParaRPr>
          </a:p>
        </p:txBody>
      </p:sp>
      <p:sp>
        <p:nvSpPr>
          <p:cNvPr id="7" name="object 7"/>
          <p:cNvSpPr txBox="1"/>
          <p:nvPr/>
        </p:nvSpPr>
        <p:spPr>
          <a:xfrm>
            <a:off x="3686302" y="4466970"/>
            <a:ext cx="5076825" cy="3583673"/>
          </a:xfrm>
          <a:prstGeom prst="rect">
            <a:avLst/>
          </a:prstGeom>
        </p:spPr>
        <p:txBody>
          <a:bodyPr vert="horz" wrap="square" lIns="0" tIns="13335" rIns="0" bIns="0" rtlCol="0">
            <a:spAutoFit/>
          </a:bodyPr>
          <a:lstStyle/>
          <a:p>
            <a:pPr marL="79375">
              <a:lnSpc>
                <a:spcPct val="100000"/>
              </a:lnSpc>
              <a:spcBef>
                <a:spcPts val="105"/>
              </a:spcBef>
            </a:pPr>
            <a:r>
              <a:rPr sz="2000" b="1" dirty="0">
                <a:solidFill>
                  <a:srgbClr val="397C5A"/>
                </a:solidFill>
                <a:latin typeface="Verdana"/>
                <a:cs typeface="Verdana"/>
              </a:rPr>
              <a:t>La</a:t>
            </a:r>
            <a:r>
              <a:rPr sz="2000" b="1" spc="150" dirty="0">
                <a:solidFill>
                  <a:srgbClr val="397C5A"/>
                </a:solidFill>
                <a:latin typeface="Verdana"/>
                <a:cs typeface="Verdana"/>
              </a:rPr>
              <a:t> </a:t>
            </a:r>
            <a:r>
              <a:rPr sz="2000" b="1" spc="-20" dirty="0">
                <a:solidFill>
                  <a:srgbClr val="397C5A"/>
                </a:solidFill>
                <a:latin typeface="Verdana"/>
                <a:cs typeface="Verdana"/>
              </a:rPr>
              <a:t>Nave</a:t>
            </a:r>
            <a:endParaRPr sz="2000" dirty="0">
              <a:latin typeface="Verdana"/>
              <a:cs typeface="Verdana"/>
            </a:endParaRPr>
          </a:p>
          <a:p>
            <a:pPr marL="12700" marR="29209">
              <a:lnSpc>
                <a:spcPct val="100000"/>
              </a:lnSpc>
              <a:spcBef>
                <a:spcPts val="1200"/>
              </a:spcBef>
            </a:pPr>
            <a:r>
              <a:rPr sz="1600" dirty="0">
                <a:solidFill>
                  <a:srgbClr val="221F1F"/>
                </a:solidFill>
                <a:latin typeface="Verdana"/>
                <a:cs typeface="Verdana"/>
              </a:rPr>
              <a:t>Se</a:t>
            </a:r>
            <a:r>
              <a:rPr sz="1600" spc="80" dirty="0">
                <a:solidFill>
                  <a:srgbClr val="221F1F"/>
                </a:solidFill>
                <a:latin typeface="Verdana"/>
                <a:cs typeface="Verdana"/>
              </a:rPr>
              <a:t> </a:t>
            </a:r>
            <a:r>
              <a:rPr sz="1600" dirty="0">
                <a:solidFill>
                  <a:srgbClr val="221F1F"/>
                </a:solidFill>
                <a:latin typeface="Verdana"/>
                <a:cs typeface="Verdana"/>
              </a:rPr>
              <a:t>lanzó</a:t>
            </a:r>
            <a:r>
              <a:rPr sz="1600" spc="75" dirty="0">
                <a:solidFill>
                  <a:srgbClr val="221F1F"/>
                </a:solidFill>
                <a:latin typeface="Verdana"/>
                <a:cs typeface="Verdana"/>
              </a:rPr>
              <a:t> </a:t>
            </a:r>
            <a:r>
              <a:rPr sz="1600" dirty="0">
                <a:solidFill>
                  <a:srgbClr val="221F1F"/>
                </a:solidFill>
                <a:latin typeface="Verdana"/>
                <a:cs typeface="Verdana"/>
              </a:rPr>
              <a:t>el</a:t>
            </a:r>
            <a:r>
              <a:rPr sz="1600" spc="65" dirty="0">
                <a:solidFill>
                  <a:srgbClr val="221F1F"/>
                </a:solidFill>
                <a:latin typeface="Verdana"/>
                <a:cs typeface="Verdana"/>
              </a:rPr>
              <a:t> </a:t>
            </a:r>
            <a:r>
              <a:rPr sz="1600" dirty="0">
                <a:solidFill>
                  <a:srgbClr val="221F1F"/>
                </a:solidFill>
                <a:latin typeface="Verdana"/>
                <a:cs typeface="Verdana"/>
              </a:rPr>
              <a:t>proyecto</a:t>
            </a:r>
            <a:r>
              <a:rPr sz="1600" spc="75" dirty="0">
                <a:solidFill>
                  <a:srgbClr val="221F1F"/>
                </a:solidFill>
                <a:latin typeface="Verdana"/>
                <a:cs typeface="Verdana"/>
              </a:rPr>
              <a:t> </a:t>
            </a:r>
            <a:r>
              <a:rPr sz="1600" dirty="0">
                <a:solidFill>
                  <a:srgbClr val="221F1F"/>
                </a:solidFill>
                <a:latin typeface="Verdana"/>
                <a:cs typeface="Verdana"/>
              </a:rPr>
              <a:t>estratégico</a:t>
            </a:r>
            <a:r>
              <a:rPr sz="1600" spc="75" dirty="0">
                <a:solidFill>
                  <a:srgbClr val="221F1F"/>
                </a:solidFill>
                <a:latin typeface="Verdana"/>
                <a:cs typeface="Verdana"/>
              </a:rPr>
              <a:t> </a:t>
            </a:r>
            <a:r>
              <a:rPr sz="1600" dirty="0">
                <a:solidFill>
                  <a:srgbClr val="221F1F"/>
                </a:solidFill>
                <a:latin typeface="Verdana"/>
                <a:cs typeface="Verdana"/>
              </a:rPr>
              <a:t>La</a:t>
            </a:r>
            <a:r>
              <a:rPr sz="1600" spc="75" dirty="0">
                <a:solidFill>
                  <a:srgbClr val="221F1F"/>
                </a:solidFill>
                <a:latin typeface="Verdana"/>
                <a:cs typeface="Verdana"/>
              </a:rPr>
              <a:t> </a:t>
            </a:r>
            <a:r>
              <a:rPr sz="1600" dirty="0">
                <a:solidFill>
                  <a:srgbClr val="221F1F"/>
                </a:solidFill>
                <a:latin typeface="Verdana"/>
                <a:cs typeface="Verdana"/>
              </a:rPr>
              <a:t>Máquina</a:t>
            </a:r>
            <a:r>
              <a:rPr sz="1600" spc="85" dirty="0">
                <a:solidFill>
                  <a:srgbClr val="221F1F"/>
                </a:solidFill>
                <a:latin typeface="Verdana"/>
                <a:cs typeface="Verdana"/>
              </a:rPr>
              <a:t> </a:t>
            </a:r>
            <a:r>
              <a:rPr sz="1600" spc="-25" dirty="0">
                <a:solidFill>
                  <a:srgbClr val="221F1F"/>
                </a:solidFill>
                <a:latin typeface="Verdana"/>
                <a:cs typeface="Verdana"/>
              </a:rPr>
              <a:t>de </a:t>
            </a:r>
            <a:r>
              <a:rPr sz="1600" dirty="0">
                <a:solidFill>
                  <a:srgbClr val="221F1F"/>
                </a:solidFill>
                <a:latin typeface="Verdana"/>
                <a:cs typeface="Verdana"/>
              </a:rPr>
              <a:t>los</a:t>
            </a:r>
            <a:r>
              <a:rPr sz="1600" spc="55" dirty="0">
                <a:solidFill>
                  <a:srgbClr val="221F1F"/>
                </a:solidFill>
                <a:latin typeface="Verdana"/>
                <a:cs typeface="Verdana"/>
              </a:rPr>
              <a:t> </a:t>
            </a:r>
            <a:r>
              <a:rPr sz="1600" dirty="0">
                <a:solidFill>
                  <a:srgbClr val="221F1F"/>
                </a:solidFill>
                <a:latin typeface="Verdana"/>
                <a:cs typeface="Verdana"/>
              </a:rPr>
              <a:t>Sueños:</a:t>
            </a:r>
            <a:r>
              <a:rPr sz="1600" spc="70" dirty="0">
                <a:solidFill>
                  <a:srgbClr val="221F1F"/>
                </a:solidFill>
                <a:latin typeface="Verdana"/>
                <a:cs typeface="Verdana"/>
              </a:rPr>
              <a:t> </a:t>
            </a:r>
            <a:r>
              <a:rPr sz="1600" dirty="0">
                <a:solidFill>
                  <a:srgbClr val="221F1F"/>
                </a:solidFill>
                <a:latin typeface="Verdana"/>
                <a:cs typeface="Verdana"/>
              </a:rPr>
              <a:t>La</a:t>
            </a:r>
            <a:r>
              <a:rPr sz="1600" spc="65" dirty="0">
                <a:solidFill>
                  <a:srgbClr val="221F1F"/>
                </a:solidFill>
                <a:latin typeface="Verdana"/>
                <a:cs typeface="Verdana"/>
              </a:rPr>
              <a:t> </a:t>
            </a:r>
            <a:r>
              <a:rPr sz="1600" dirty="0">
                <a:solidFill>
                  <a:srgbClr val="221F1F"/>
                </a:solidFill>
                <a:latin typeface="Verdana"/>
                <a:cs typeface="Verdana"/>
              </a:rPr>
              <a:t>Nave</a:t>
            </a:r>
            <a:r>
              <a:rPr sz="1600" spc="65" dirty="0">
                <a:solidFill>
                  <a:srgbClr val="221F1F"/>
                </a:solidFill>
                <a:latin typeface="Verdana"/>
                <a:cs typeface="Verdana"/>
              </a:rPr>
              <a:t> </a:t>
            </a:r>
            <a:r>
              <a:rPr sz="1600" dirty="0">
                <a:solidFill>
                  <a:srgbClr val="221F1F"/>
                </a:solidFill>
                <a:latin typeface="Verdana"/>
                <a:cs typeface="Verdana"/>
              </a:rPr>
              <a:t>2024,</a:t>
            </a:r>
            <a:r>
              <a:rPr sz="1600" spc="260" dirty="0">
                <a:solidFill>
                  <a:srgbClr val="221F1F"/>
                </a:solidFill>
                <a:latin typeface="Verdana"/>
                <a:cs typeface="Verdana"/>
              </a:rPr>
              <a:t> </a:t>
            </a:r>
            <a:r>
              <a:rPr sz="1600" spc="50" dirty="0">
                <a:solidFill>
                  <a:srgbClr val="221F1F"/>
                </a:solidFill>
                <a:latin typeface="Verdana"/>
                <a:cs typeface="Verdana"/>
              </a:rPr>
              <a:t>la</a:t>
            </a:r>
            <a:r>
              <a:rPr sz="1600" spc="300" dirty="0">
                <a:solidFill>
                  <a:srgbClr val="221F1F"/>
                </a:solidFill>
                <a:latin typeface="Verdana"/>
                <a:cs typeface="Verdana"/>
              </a:rPr>
              <a:t> </a:t>
            </a:r>
            <a:r>
              <a:rPr sz="1600" spc="75" dirty="0" err="1">
                <a:solidFill>
                  <a:srgbClr val="221F1F"/>
                </a:solidFill>
                <a:latin typeface="Verdana"/>
                <a:cs typeface="Verdana"/>
              </a:rPr>
              <a:t>cual</a:t>
            </a:r>
            <a:r>
              <a:rPr sz="1600" spc="305" dirty="0">
                <a:solidFill>
                  <a:srgbClr val="221F1F"/>
                </a:solidFill>
                <a:latin typeface="Verdana"/>
                <a:cs typeface="Verdana"/>
              </a:rPr>
              <a:t> </a:t>
            </a:r>
            <a:r>
              <a:rPr lang="es-CO" sz="1600" spc="-25" dirty="0">
                <a:solidFill>
                  <a:srgbClr val="221F1F"/>
                </a:solidFill>
                <a:latin typeface="Verdana"/>
                <a:cs typeface="Verdana"/>
              </a:rPr>
              <a:t>recorrió </a:t>
            </a:r>
            <a:r>
              <a:rPr sz="1600" spc="70" dirty="0">
                <a:solidFill>
                  <a:srgbClr val="221F1F"/>
                </a:solidFill>
                <a:latin typeface="Verdana"/>
                <a:cs typeface="Verdana"/>
              </a:rPr>
              <a:t>las</a:t>
            </a:r>
            <a:r>
              <a:rPr sz="1600" spc="290" dirty="0">
                <a:solidFill>
                  <a:srgbClr val="221F1F"/>
                </a:solidFill>
                <a:latin typeface="Verdana"/>
                <a:cs typeface="Verdana"/>
              </a:rPr>
              <a:t> </a:t>
            </a:r>
            <a:r>
              <a:rPr lang="es-CO" sz="1600" spc="290" dirty="0">
                <a:solidFill>
                  <a:srgbClr val="221F1F"/>
                </a:solidFill>
                <a:latin typeface="Verdana"/>
                <a:cs typeface="Verdana"/>
              </a:rPr>
              <a:t>9 </a:t>
            </a:r>
            <a:r>
              <a:rPr sz="1600" spc="100" dirty="0" err="1">
                <a:solidFill>
                  <a:srgbClr val="221F1F"/>
                </a:solidFill>
                <a:latin typeface="Verdana"/>
                <a:cs typeface="Verdana"/>
              </a:rPr>
              <a:t>subregiones</a:t>
            </a:r>
            <a:r>
              <a:rPr lang="es-CO" sz="1600" spc="100" dirty="0">
                <a:solidFill>
                  <a:srgbClr val="221F1F"/>
                </a:solidFill>
                <a:latin typeface="Verdana"/>
                <a:cs typeface="Verdana"/>
              </a:rPr>
              <a:t>:</a:t>
            </a:r>
            <a:r>
              <a:rPr sz="1600" spc="315" dirty="0">
                <a:solidFill>
                  <a:srgbClr val="221F1F"/>
                </a:solidFill>
                <a:latin typeface="Verdana"/>
                <a:cs typeface="Verdana"/>
              </a:rPr>
              <a:t> </a:t>
            </a:r>
            <a:r>
              <a:rPr sz="1600" spc="90" dirty="0">
                <a:solidFill>
                  <a:srgbClr val="221F1F"/>
                </a:solidFill>
                <a:latin typeface="Verdana"/>
                <a:cs typeface="Verdana"/>
              </a:rPr>
              <a:t>Oriente</a:t>
            </a:r>
            <a:r>
              <a:rPr sz="1600" spc="310" dirty="0">
                <a:solidFill>
                  <a:srgbClr val="221F1F"/>
                </a:solidFill>
                <a:latin typeface="Verdana"/>
                <a:cs typeface="Verdana"/>
              </a:rPr>
              <a:t> </a:t>
            </a:r>
            <a:r>
              <a:rPr sz="1600" spc="40" dirty="0">
                <a:solidFill>
                  <a:srgbClr val="221F1F"/>
                </a:solidFill>
                <a:latin typeface="Verdana"/>
                <a:cs typeface="Verdana"/>
              </a:rPr>
              <a:t>(El </a:t>
            </a:r>
            <a:r>
              <a:rPr sz="1600" spc="85" dirty="0">
                <a:solidFill>
                  <a:srgbClr val="221F1F"/>
                </a:solidFill>
                <a:latin typeface="Verdana"/>
                <a:cs typeface="Verdana"/>
              </a:rPr>
              <a:t>Carmen</a:t>
            </a:r>
            <a:r>
              <a:rPr sz="1600" spc="310" dirty="0">
                <a:solidFill>
                  <a:srgbClr val="221F1F"/>
                </a:solidFill>
                <a:latin typeface="Verdana"/>
                <a:cs typeface="Verdana"/>
              </a:rPr>
              <a:t> </a:t>
            </a:r>
            <a:r>
              <a:rPr sz="1600" spc="50" dirty="0">
                <a:solidFill>
                  <a:srgbClr val="221F1F"/>
                </a:solidFill>
                <a:latin typeface="Verdana"/>
                <a:cs typeface="Verdana"/>
              </a:rPr>
              <a:t>de</a:t>
            </a:r>
            <a:r>
              <a:rPr sz="1600" spc="270" dirty="0">
                <a:solidFill>
                  <a:srgbClr val="221F1F"/>
                </a:solidFill>
                <a:latin typeface="Verdana"/>
                <a:cs typeface="Verdana"/>
              </a:rPr>
              <a:t> </a:t>
            </a:r>
            <a:r>
              <a:rPr sz="1600" spc="90" dirty="0">
                <a:solidFill>
                  <a:srgbClr val="221F1F"/>
                </a:solidFill>
                <a:latin typeface="Verdana"/>
                <a:cs typeface="Verdana"/>
              </a:rPr>
              <a:t>Viboral),</a:t>
            </a:r>
            <a:r>
              <a:rPr sz="1600" spc="325" dirty="0">
                <a:solidFill>
                  <a:srgbClr val="221F1F"/>
                </a:solidFill>
                <a:latin typeface="Verdana"/>
                <a:cs typeface="Verdana"/>
              </a:rPr>
              <a:t> </a:t>
            </a:r>
            <a:r>
              <a:rPr sz="1600" spc="75" dirty="0">
                <a:solidFill>
                  <a:srgbClr val="221F1F"/>
                </a:solidFill>
                <a:latin typeface="Verdana"/>
                <a:cs typeface="Verdana"/>
              </a:rPr>
              <a:t>Urabá</a:t>
            </a:r>
            <a:r>
              <a:rPr sz="1600" spc="310" dirty="0">
                <a:solidFill>
                  <a:srgbClr val="221F1F"/>
                </a:solidFill>
                <a:latin typeface="Verdana"/>
                <a:cs typeface="Verdana"/>
              </a:rPr>
              <a:t> </a:t>
            </a:r>
            <a:r>
              <a:rPr sz="1600" spc="90" dirty="0">
                <a:solidFill>
                  <a:srgbClr val="221F1F"/>
                </a:solidFill>
                <a:latin typeface="Verdana"/>
                <a:cs typeface="Verdana"/>
              </a:rPr>
              <a:t>(Apartadó), </a:t>
            </a:r>
            <a:r>
              <a:rPr sz="1600" spc="95" dirty="0">
                <a:solidFill>
                  <a:srgbClr val="221F1F"/>
                </a:solidFill>
                <a:latin typeface="Verdana"/>
                <a:cs typeface="Verdana"/>
              </a:rPr>
              <a:t>Suroeste</a:t>
            </a:r>
            <a:r>
              <a:rPr sz="1600" spc="315" dirty="0">
                <a:solidFill>
                  <a:srgbClr val="221F1F"/>
                </a:solidFill>
                <a:latin typeface="Verdana"/>
                <a:cs typeface="Verdana"/>
              </a:rPr>
              <a:t> </a:t>
            </a:r>
            <a:r>
              <a:rPr sz="1600" spc="95" dirty="0">
                <a:solidFill>
                  <a:srgbClr val="221F1F"/>
                </a:solidFill>
                <a:latin typeface="Verdana"/>
                <a:cs typeface="Verdana"/>
              </a:rPr>
              <a:t>(Támesis),</a:t>
            </a:r>
            <a:r>
              <a:rPr sz="1600" spc="330" dirty="0">
                <a:solidFill>
                  <a:srgbClr val="221F1F"/>
                </a:solidFill>
                <a:latin typeface="Verdana"/>
                <a:cs typeface="Verdana"/>
              </a:rPr>
              <a:t> </a:t>
            </a:r>
            <a:r>
              <a:rPr sz="1600" spc="95" dirty="0">
                <a:solidFill>
                  <a:srgbClr val="221F1F"/>
                </a:solidFill>
                <a:latin typeface="Verdana"/>
                <a:cs typeface="Verdana"/>
              </a:rPr>
              <a:t>Occidente</a:t>
            </a:r>
            <a:r>
              <a:rPr sz="1600" spc="320" dirty="0">
                <a:solidFill>
                  <a:srgbClr val="221F1F"/>
                </a:solidFill>
                <a:latin typeface="Verdana"/>
                <a:cs typeface="Verdana"/>
              </a:rPr>
              <a:t> </a:t>
            </a:r>
            <a:r>
              <a:rPr sz="1600" spc="90" dirty="0">
                <a:solidFill>
                  <a:srgbClr val="221F1F"/>
                </a:solidFill>
                <a:latin typeface="Verdana"/>
                <a:cs typeface="Verdana"/>
              </a:rPr>
              <a:t>(</a:t>
            </a:r>
            <a:r>
              <a:rPr sz="1600" spc="90" dirty="0" err="1">
                <a:solidFill>
                  <a:srgbClr val="221F1F"/>
                </a:solidFill>
                <a:latin typeface="Verdana"/>
                <a:cs typeface="Verdana"/>
              </a:rPr>
              <a:t>Sopetrán</a:t>
            </a:r>
            <a:r>
              <a:rPr sz="1600" spc="90" dirty="0">
                <a:solidFill>
                  <a:srgbClr val="221F1F"/>
                </a:solidFill>
                <a:latin typeface="Verdana"/>
                <a:cs typeface="Verdana"/>
              </a:rPr>
              <a:t>),</a:t>
            </a:r>
            <a:r>
              <a:rPr sz="1600" spc="245" dirty="0">
                <a:solidFill>
                  <a:srgbClr val="221F1F"/>
                </a:solidFill>
                <a:latin typeface="Verdana"/>
                <a:cs typeface="Verdana"/>
              </a:rPr>
              <a:t> </a:t>
            </a:r>
            <a:r>
              <a:rPr sz="1600" spc="95" dirty="0">
                <a:solidFill>
                  <a:srgbClr val="221F1F"/>
                </a:solidFill>
                <a:latin typeface="Verdana"/>
                <a:cs typeface="Verdana"/>
              </a:rPr>
              <a:t>Nordeste</a:t>
            </a:r>
            <a:r>
              <a:rPr sz="1600" spc="295" dirty="0">
                <a:solidFill>
                  <a:srgbClr val="221F1F"/>
                </a:solidFill>
                <a:latin typeface="Verdana"/>
                <a:cs typeface="Verdana"/>
              </a:rPr>
              <a:t> </a:t>
            </a:r>
            <a:r>
              <a:rPr sz="1600" spc="90" dirty="0">
                <a:solidFill>
                  <a:srgbClr val="221F1F"/>
                </a:solidFill>
                <a:latin typeface="Verdana"/>
                <a:cs typeface="Verdana"/>
              </a:rPr>
              <a:t>(Cisneros)</a:t>
            </a:r>
            <a:r>
              <a:rPr lang="es-CO" sz="1600" spc="90" dirty="0">
                <a:solidFill>
                  <a:srgbClr val="221F1F"/>
                </a:solidFill>
                <a:latin typeface="Verdana"/>
                <a:cs typeface="Verdana"/>
              </a:rPr>
              <a:t>, </a:t>
            </a:r>
            <a:r>
              <a:rPr sz="1600" spc="85" dirty="0">
                <a:solidFill>
                  <a:srgbClr val="221F1F"/>
                </a:solidFill>
                <a:latin typeface="Verdana"/>
                <a:cs typeface="Verdana"/>
              </a:rPr>
              <a:t>Norte</a:t>
            </a:r>
            <a:r>
              <a:rPr sz="1600" spc="290" dirty="0">
                <a:solidFill>
                  <a:srgbClr val="221F1F"/>
                </a:solidFill>
                <a:latin typeface="Verdana"/>
                <a:cs typeface="Verdana"/>
              </a:rPr>
              <a:t> </a:t>
            </a:r>
            <a:r>
              <a:rPr sz="1600" spc="100" dirty="0">
                <a:solidFill>
                  <a:srgbClr val="221F1F"/>
                </a:solidFill>
                <a:latin typeface="Verdana"/>
                <a:cs typeface="Verdana"/>
              </a:rPr>
              <a:t>(Donmatías),</a:t>
            </a:r>
            <a:r>
              <a:rPr sz="1600" spc="315" dirty="0">
                <a:solidFill>
                  <a:srgbClr val="221F1F"/>
                </a:solidFill>
                <a:latin typeface="Verdana"/>
                <a:cs typeface="Verdana"/>
              </a:rPr>
              <a:t> </a:t>
            </a:r>
            <a:r>
              <a:rPr sz="1600" spc="75" dirty="0">
                <a:solidFill>
                  <a:srgbClr val="221F1F"/>
                </a:solidFill>
                <a:latin typeface="Verdana"/>
                <a:cs typeface="Verdana"/>
              </a:rPr>
              <a:t>Bajo</a:t>
            </a:r>
            <a:r>
              <a:rPr sz="1600" spc="290" dirty="0">
                <a:solidFill>
                  <a:srgbClr val="221F1F"/>
                </a:solidFill>
                <a:latin typeface="Verdana"/>
                <a:cs typeface="Verdana"/>
              </a:rPr>
              <a:t> </a:t>
            </a:r>
            <a:r>
              <a:rPr sz="1600" spc="70" dirty="0">
                <a:solidFill>
                  <a:srgbClr val="221F1F"/>
                </a:solidFill>
                <a:latin typeface="Verdana"/>
                <a:cs typeface="Verdana"/>
              </a:rPr>
              <a:t>Cauca </a:t>
            </a:r>
            <a:r>
              <a:rPr sz="1600" spc="100" dirty="0">
                <a:solidFill>
                  <a:srgbClr val="221F1F"/>
                </a:solidFill>
                <a:latin typeface="Verdana"/>
                <a:cs typeface="Verdana"/>
              </a:rPr>
              <a:t>(Caucasia),</a:t>
            </a:r>
            <a:r>
              <a:rPr sz="1600" spc="305" dirty="0">
                <a:solidFill>
                  <a:srgbClr val="221F1F"/>
                </a:solidFill>
                <a:latin typeface="Verdana"/>
                <a:cs typeface="Verdana"/>
              </a:rPr>
              <a:t> </a:t>
            </a:r>
            <a:r>
              <a:rPr sz="1600" spc="95" dirty="0">
                <a:solidFill>
                  <a:srgbClr val="221F1F"/>
                </a:solidFill>
                <a:latin typeface="Verdana"/>
                <a:cs typeface="Verdana"/>
              </a:rPr>
              <a:t>Magdalena</a:t>
            </a:r>
            <a:r>
              <a:rPr sz="1600" spc="310" dirty="0">
                <a:solidFill>
                  <a:srgbClr val="221F1F"/>
                </a:solidFill>
                <a:latin typeface="Verdana"/>
                <a:cs typeface="Verdana"/>
              </a:rPr>
              <a:t> </a:t>
            </a:r>
            <a:r>
              <a:rPr sz="1600" spc="80" dirty="0">
                <a:solidFill>
                  <a:srgbClr val="221F1F"/>
                </a:solidFill>
                <a:latin typeface="Verdana"/>
                <a:cs typeface="Verdana"/>
              </a:rPr>
              <a:t>Medio</a:t>
            </a:r>
            <a:r>
              <a:rPr sz="1600" spc="300" dirty="0">
                <a:solidFill>
                  <a:srgbClr val="221F1F"/>
                </a:solidFill>
                <a:latin typeface="Verdana"/>
                <a:cs typeface="Verdana"/>
              </a:rPr>
              <a:t> </a:t>
            </a:r>
            <a:r>
              <a:rPr sz="1600" spc="80" dirty="0">
                <a:solidFill>
                  <a:srgbClr val="221F1F"/>
                </a:solidFill>
                <a:latin typeface="Verdana"/>
                <a:cs typeface="Verdana"/>
              </a:rPr>
              <a:t>(Puerto </a:t>
            </a:r>
            <a:r>
              <a:rPr sz="1600" spc="90" dirty="0">
                <a:solidFill>
                  <a:srgbClr val="221F1F"/>
                </a:solidFill>
                <a:latin typeface="Verdana"/>
                <a:cs typeface="Verdana"/>
              </a:rPr>
              <a:t>Berrío)</a:t>
            </a:r>
            <a:r>
              <a:rPr sz="1600" spc="310" dirty="0">
                <a:solidFill>
                  <a:srgbClr val="221F1F"/>
                </a:solidFill>
                <a:latin typeface="Verdana"/>
                <a:cs typeface="Verdana"/>
              </a:rPr>
              <a:t> </a:t>
            </a:r>
            <a:r>
              <a:rPr sz="1600" dirty="0">
                <a:solidFill>
                  <a:srgbClr val="221F1F"/>
                </a:solidFill>
                <a:latin typeface="Verdana"/>
                <a:cs typeface="Verdana"/>
              </a:rPr>
              <a:t>y</a:t>
            </a:r>
            <a:r>
              <a:rPr sz="1600" spc="260" dirty="0">
                <a:solidFill>
                  <a:srgbClr val="221F1F"/>
                </a:solidFill>
                <a:latin typeface="Verdana"/>
                <a:cs typeface="Verdana"/>
              </a:rPr>
              <a:t> </a:t>
            </a:r>
            <a:r>
              <a:rPr sz="1600" spc="70" dirty="0">
                <a:solidFill>
                  <a:srgbClr val="221F1F"/>
                </a:solidFill>
                <a:latin typeface="Verdana"/>
                <a:cs typeface="Verdana"/>
              </a:rPr>
              <a:t>Valle</a:t>
            </a:r>
            <a:r>
              <a:rPr sz="1600" spc="285" dirty="0">
                <a:solidFill>
                  <a:srgbClr val="221F1F"/>
                </a:solidFill>
                <a:latin typeface="Verdana"/>
                <a:cs typeface="Verdana"/>
              </a:rPr>
              <a:t> </a:t>
            </a:r>
            <a:r>
              <a:rPr sz="1600" spc="50" dirty="0">
                <a:solidFill>
                  <a:srgbClr val="221F1F"/>
                </a:solidFill>
                <a:latin typeface="Verdana"/>
                <a:cs typeface="Verdana"/>
              </a:rPr>
              <a:t>de</a:t>
            </a:r>
            <a:r>
              <a:rPr sz="1600" spc="265" dirty="0">
                <a:solidFill>
                  <a:srgbClr val="221F1F"/>
                </a:solidFill>
                <a:latin typeface="Verdana"/>
                <a:cs typeface="Verdana"/>
              </a:rPr>
              <a:t> </a:t>
            </a:r>
            <a:r>
              <a:rPr sz="1600" spc="85" dirty="0">
                <a:solidFill>
                  <a:srgbClr val="221F1F"/>
                </a:solidFill>
                <a:latin typeface="Verdana"/>
                <a:cs typeface="Verdana"/>
              </a:rPr>
              <a:t>Aburrá</a:t>
            </a:r>
            <a:r>
              <a:rPr sz="1600" spc="305" dirty="0">
                <a:solidFill>
                  <a:srgbClr val="221F1F"/>
                </a:solidFill>
                <a:latin typeface="Verdana"/>
                <a:cs typeface="Verdana"/>
              </a:rPr>
              <a:t> </a:t>
            </a:r>
            <a:r>
              <a:rPr sz="1600" spc="80" dirty="0">
                <a:solidFill>
                  <a:srgbClr val="221F1F"/>
                </a:solidFill>
                <a:latin typeface="Verdana"/>
                <a:cs typeface="Verdana"/>
              </a:rPr>
              <a:t>(Bello)</a:t>
            </a:r>
            <a:r>
              <a:rPr lang="es-CO" sz="1600" spc="80" dirty="0">
                <a:solidFill>
                  <a:srgbClr val="221F1F"/>
                </a:solidFill>
                <a:latin typeface="Verdana"/>
                <a:cs typeface="Verdana"/>
              </a:rPr>
              <a:t>.</a:t>
            </a:r>
            <a:endParaRPr sz="1600" dirty="0">
              <a:latin typeface="Verdana"/>
              <a:cs typeface="Verdana"/>
            </a:endParaRPr>
          </a:p>
          <a:p>
            <a:pPr marL="12700" marR="5080">
              <a:lnSpc>
                <a:spcPct val="100000"/>
              </a:lnSpc>
              <a:spcBef>
                <a:spcPts val="1200"/>
              </a:spcBef>
            </a:pPr>
            <a:r>
              <a:rPr sz="1600" spc="50" dirty="0">
                <a:solidFill>
                  <a:srgbClr val="221F1F"/>
                </a:solidFill>
                <a:latin typeface="Verdana"/>
                <a:cs typeface="Verdana"/>
              </a:rPr>
              <a:t>El</a:t>
            </a:r>
            <a:r>
              <a:rPr sz="1600" spc="260" dirty="0">
                <a:solidFill>
                  <a:srgbClr val="221F1F"/>
                </a:solidFill>
                <a:latin typeface="Verdana"/>
                <a:cs typeface="Verdana"/>
              </a:rPr>
              <a:t> </a:t>
            </a:r>
            <a:r>
              <a:rPr sz="1600" spc="90" dirty="0" err="1">
                <a:solidFill>
                  <a:srgbClr val="221F1F"/>
                </a:solidFill>
                <a:latin typeface="Verdana"/>
                <a:cs typeface="Verdana"/>
              </a:rPr>
              <a:t>proyecto</a:t>
            </a:r>
            <a:r>
              <a:rPr sz="1600" spc="315" dirty="0">
                <a:solidFill>
                  <a:srgbClr val="221F1F"/>
                </a:solidFill>
                <a:latin typeface="Verdana"/>
                <a:cs typeface="Verdana"/>
              </a:rPr>
              <a:t> </a:t>
            </a:r>
            <a:r>
              <a:rPr sz="1600" spc="95" dirty="0">
                <a:solidFill>
                  <a:srgbClr val="221F1F"/>
                </a:solidFill>
                <a:latin typeface="Verdana"/>
                <a:cs typeface="Verdana"/>
              </a:rPr>
              <a:t>prom</a:t>
            </a:r>
            <a:r>
              <a:rPr lang="es-CO" sz="1600" spc="95" dirty="0" err="1">
                <a:solidFill>
                  <a:srgbClr val="221F1F"/>
                </a:solidFill>
                <a:latin typeface="Verdana"/>
                <a:cs typeface="Verdana"/>
              </a:rPr>
              <a:t>ueve</a:t>
            </a:r>
            <a:r>
              <a:rPr sz="1600" spc="305" dirty="0">
                <a:solidFill>
                  <a:srgbClr val="221F1F"/>
                </a:solidFill>
                <a:latin typeface="Verdana"/>
                <a:cs typeface="Verdana"/>
              </a:rPr>
              <a:t> </a:t>
            </a:r>
            <a:r>
              <a:rPr sz="1600" spc="70" dirty="0">
                <a:solidFill>
                  <a:srgbClr val="221F1F"/>
                </a:solidFill>
                <a:latin typeface="Verdana"/>
                <a:cs typeface="Verdana"/>
              </a:rPr>
              <a:t>los</a:t>
            </a:r>
            <a:r>
              <a:rPr sz="1600" spc="275" dirty="0">
                <a:solidFill>
                  <a:srgbClr val="221F1F"/>
                </a:solidFill>
                <a:latin typeface="Verdana"/>
                <a:cs typeface="Verdana"/>
              </a:rPr>
              <a:t> </a:t>
            </a:r>
            <a:r>
              <a:rPr sz="1600" spc="85" dirty="0">
                <a:solidFill>
                  <a:srgbClr val="221F1F"/>
                </a:solidFill>
                <a:latin typeface="Verdana"/>
                <a:cs typeface="Verdana"/>
              </a:rPr>
              <a:t>talentos </a:t>
            </a:r>
            <a:r>
              <a:rPr sz="1600" spc="95" dirty="0">
                <a:solidFill>
                  <a:srgbClr val="221F1F"/>
                </a:solidFill>
                <a:latin typeface="Verdana"/>
                <a:cs typeface="Verdana"/>
              </a:rPr>
              <a:t>musicales</a:t>
            </a:r>
            <a:r>
              <a:rPr sz="1600" spc="295" dirty="0">
                <a:solidFill>
                  <a:srgbClr val="221F1F"/>
                </a:solidFill>
                <a:latin typeface="Verdana"/>
                <a:cs typeface="Verdana"/>
              </a:rPr>
              <a:t> </a:t>
            </a:r>
            <a:r>
              <a:rPr sz="1600" spc="50" dirty="0">
                <a:solidFill>
                  <a:srgbClr val="221F1F"/>
                </a:solidFill>
                <a:latin typeface="Verdana"/>
                <a:cs typeface="Verdana"/>
              </a:rPr>
              <a:t>de</a:t>
            </a:r>
            <a:r>
              <a:rPr sz="1600" spc="260" dirty="0">
                <a:solidFill>
                  <a:srgbClr val="221F1F"/>
                </a:solidFill>
                <a:latin typeface="Verdana"/>
                <a:cs typeface="Verdana"/>
              </a:rPr>
              <a:t> </a:t>
            </a:r>
            <a:r>
              <a:rPr sz="1600" spc="70" dirty="0">
                <a:solidFill>
                  <a:srgbClr val="221F1F"/>
                </a:solidFill>
                <a:latin typeface="Verdana"/>
                <a:cs typeface="Verdana"/>
              </a:rPr>
              <a:t>las</a:t>
            </a:r>
            <a:r>
              <a:rPr sz="1600" spc="280" dirty="0">
                <a:solidFill>
                  <a:srgbClr val="221F1F"/>
                </a:solidFill>
                <a:latin typeface="Verdana"/>
                <a:cs typeface="Verdana"/>
              </a:rPr>
              <a:t> </a:t>
            </a:r>
            <a:r>
              <a:rPr sz="1600" spc="100" dirty="0">
                <a:solidFill>
                  <a:srgbClr val="221F1F"/>
                </a:solidFill>
                <a:latin typeface="Verdana"/>
                <a:cs typeface="Verdana"/>
              </a:rPr>
              <a:t>subregiones</a:t>
            </a:r>
            <a:r>
              <a:rPr sz="1600" spc="295" dirty="0">
                <a:solidFill>
                  <a:srgbClr val="221F1F"/>
                </a:solidFill>
                <a:latin typeface="Verdana"/>
                <a:cs typeface="Verdana"/>
              </a:rPr>
              <a:t> </a:t>
            </a:r>
            <a:r>
              <a:rPr sz="1600" dirty="0">
                <a:solidFill>
                  <a:srgbClr val="221F1F"/>
                </a:solidFill>
                <a:latin typeface="Verdana"/>
                <a:cs typeface="Verdana"/>
              </a:rPr>
              <a:t>a</a:t>
            </a:r>
            <a:r>
              <a:rPr sz="1600" spc="260" dirty="0">
                <a:solidFill>
                  <a:srgbClr val="221F1F"/>
                </a:solidFill>
                <a:latin typeface="Verdana"/>
                <a:cs typeface="Verdana"/>
              </a:rPr>
              <a:t> </a:t>
            </a:r>
            <a:r>
              <a:rPr sz="1600" spc="85" dirty="0">
                <a:solidFill>
                  <a:srgbClr val="221F1F"/>
                </a:solidFill>
                <a:latin typeface="Verdana"/>
                <a:cs typeface="Verdana"/>
              </a:rPr>
              <a:t>través</a:t>
            </a:r>
            <a:r>
              <a:rPr sz="1600" spc="285" dirty="0">
                <a:solidFill>
                  <a:srgbClr val="221F1F"/>
                </a:solidFill>
                <a:latin typeface="Verdana"/>
                <a:cs typeface="Verdana"/>
              </a:rPr>
              <a:t> </a:t>
            </a:r>
            <a:r>
              <a:rPr sz="1600" spc="25" dirty="0">
                <a:solidFill>
                  <a:srgbClr val="221F1F"/>
                </a:solidFill>
                <a:latin typeface="Verdana"/>
                <a:cs typeface="Verdana"/>
              </a:rPr>
              <a:t>de</a:t>
            </a:r>
            <a:r>
              <a:rPr sz="1600" spc="500" dirty="0">
                <a:solidFill>
                  <a:srgbClr val="221F1F"/>
                </a:solidFill>
                <a:latin typeface="Verdana"/>
                <a:cs typeface="Verdana"/>
              </a:rPr>
              <a:t> </a:t>
            </a:r>
            <a:r>
              <a:rPr sz="1600" spc="50" dirty="0">
                <a:solidFill>
                  <a:srgbClr val="221F1F"/>
                </a:solidFill>
                <a:latin typeface="Verdana"/>
                <a:cs typeface="Verdana"/>
              </a:rPr>
              <a:t>la</a:t>
            </a:r>
            <a:r>
              <a:rPr sz="1600" spc="285" dirty="0">
                <a:solidFill>
                  <a:srgbClr val="221F1F"/>
                </a:solidFill>
                <a:latin typeface="Verdana"/>
                <a:cs typeface="Verdana"/>
              </a:rPr>
              <a:t> </a:t>
            </a:r>
            <a:r>
              <a:rPr sz="1600" spc="90" dirty="0">
                <a:solidFill>
                  <a:srgbClr val="221F1F"/>
                </a:solidFill>
                <a:latin typeface="Verdana"/>
                <a:cs typeface="Verdana"/>
              </a:rPr>
              <a:t>grabación</a:t>
            </a:r>
            <a:r>
              <a:rPr sz="1600" spc="330" dirty="0">
                <a:solidFill>
                  <a:srgbClr val="221F1F"/>
                </a:solidFill>
                <a:latin typeface="Verdana"/>
                <a:cs typeface="Verdana"/>
              </a:rPr>
              <a:t> </a:t>
            </a:r>
            <a:r>
              <a:rPr sz="1600" spc="50" dirty="0">
                <a:solidFill>
                  <a:srgbClr val="221F1F"/>
                </a:solidFill>
                <a:latin typeface="Verdana"/>
                <a:cs typeface="Verdana"/>
              </a:rPr>
              <a:t>de</a:t>
            </a:r>
            <a:r>
              <a:rPr sz="1600" spc="270" dirty="0">
                <a:solidFill>
                  <a:srgbClr val="221F1F"/>
                </a:solidFill>
                <a:latin typeface="Verdana"/>
                <a:cs typeface="Verdana"/>
              </a:rPr>
              <a:t> </a:t>
            </a:r>
            <a:r>
              <a:rPr sz="1600" dirty="0">
                <a:solidFill>
                  <a:srgbClr val="221F1F"/>
                </a:solidFill>
                <a:latin typeface="Verdana"/>
                <a:cs typeface="Verdana"/>
              </a:rPr>
              <a:t>un</a:t>
            </a:r>
            <a:r>
              <a:rPr sz="1600" spc="285" dirty="0">
                <a:solidFill>
                  <a:srgbClr val="221F1F"/>
                </a:solidFill>
                <a:latin typeface="Verdana"/>
                <a:cs typeface="Verdana"/>
              </a:rPr>
              <a:t> </a:t>
            </a:r>
            <a:r>
              <a:rPr sz="1600" spc="90" dirty="0">
                <a:solidFill>
                  <a:srgbClr val="221F1F"/>
                </a:solidFill>
                <a:latin typeface="Verdana"/>
                <a:cs typeface="Verdana"/>
              </a:rPr>
              <a:t>producto</a:t>
            </a:r>
            <a:r>
              <a:rPr sz="1600" spc="340" dirty="0">
                <a:solidFill>
                  <a:srgbClr val="221F1F"/>
                </a:solidFill>
                <a:latin typeface="Verdana"/>
                <a:cs typeface="Verdana"/>
              </a:rPr>
              <a:t> </a:t>
            </a:r>
            <a:r>
              <a:rPr sz="1600" spc="90" dirty="0">
                <a:solidFill>
                  <a:srgbClr val="221F1F"/>
                </a:solidFill>
                <a:latin typeface="Verdana"/>
                <a:cs typeface="Verdana"/>
              </a:rPr>
              <a:t>musical</a:t>
            </a:r>
            <a:r>
              <a:rPr sz="1600" spc="310" dirty="0">
                <a:solidFill>
                  <a:srgbClr val="221F1F"/>
                </a:solidFill>
                <a:latin typeface="Verdana"/>
                <a:cs typeface="Verdana"/>
              </a:rPr>
              <a:t> </a:t>
            </a:r>
            <a:r>
              <a:rPr sz="1600" spc="70" dirty="0">
                <a:solidFill>
                  <a:srgbClr val="221F1F"/>
                </a:solidFill>
                <a:latin typeface="Verdana"/>
                <a:cs typeface="Verdana"/>
              </a:rPr>
              <a:t>que</a:t>
            </a:r>
            <a:r>
              <a:rPr sz="1600" spc="295" dirty="0">
                <a:solidFill>
                  <a:srgbClr val="221F1F"/>
                </a:solidFill>
                <a:latin typeface="Verdana"/>
                <a:cs typeface="Verdana"/>
              </a:rPr>
              <a:t> </a:t>
            </a:r>
            <a:r>
              <a:rPr sz="1600" spc="30" dirty="0">
                <a:solidFill>
                  <a:srgbClr val="221F1F"/>
                </a:solidFill>
                <a:latin typeface="Verdana"/>
                <a:cs typeface="Verdana"/>
              </a:rPr>
              <a:t>el </a:t>
            </a:r>
            <a:r>
              <a:rPr sz="1600" spc="90" dirty="0">
                <a:solidFill>
                  <a:srgbClr val="221F1F"/>
                </a:solidFill>
                <a:latin typeface="Verdana"/>
                <a:cs typeface="Verdana"/>
              </a:rPr>
              <a:t>artista</a:t>
            </a:r>
            <a:r>
              <a:rPr sz="1600" spc="305" dirty="0">
                <a:solidFill>
                  <a:srgbClr val="221F1F"/>
                </a:solidFill>
                <a:latin typeface="Verdana"/>
                <a:cs typeface="Verdana"/>
              </a:rPr>
              <a:t> </a:t>
            </a:r>
            <a:r>
              <a:rPr sz="1600" spc="80" dirty="0">
                <a:solidFill>
                  <a:srgbClr val="221F1F"/>
                </a:solidFill>
                <a:latin typeface="Verdana"/>
                <a:cs typeface="Verdana"/>
              </a:rPr>
              <a:t>pueda</a:t>
            </a:r>
            <a:r>
              <a:rPr sz="1600" spc="295" dirty="0">
                <a:solidFill>
                  <a:srgbClr val="221F1F"/>
                </a:solidFill>
                <a:latin typeface="Verdana"/>
                <a:cs typeface="Verdana"/>
              </a:rPr>
              <a:t> </a:t>
            </a:r>
            <a:r>
              <a:rPr sz="1600" spc="75" dirty="0">
                <a:solidFill>
                  <a:srgbClr val="221F1F"/>
                </a:solidFill>
                <a:latin typeface="Verdana"/>
                <a:cs typeface="Verdana"/>
              </a:rPr>
              <a:t>comercializar.</a:t>
            </a:r>
            <a:endParaRPr sz="1600" dirty="0">
              <a:latin typeface="Verdana"/>
              <a:cs typeface="Verdana"/>
            </a:endParaRPr>
          </a:p>
        </p:txBody>
      </p:sp>
      <p:sp>
        <p:nvSpPr>
          <p:cNvPr id="8" name="object 8"/>
          <p:cNvSpPr/>
          <p:nvPr/>
        </p:nvSpPr>
        <p:spPr>
          <a:xfrm>
            <a:off x="10565383" y="250825"/>
            <a:ext cx="7389495" cy="2653030"/>
          </a:xfrm>
          <a:custGeom>
            <a:avLst/>
            <a:gdLst/>
            <a:ahLst/>
            <a:cxnLst/>
            <a:rect l="l" t="t" r="r" b="b"/>
            <a:pathLst>
              <a:path w="7389494" h="2653030">
                <a:moveTo>
                  <a:pt x="6076060" y="0"/>
                </a:moveTo>
                <a:lnTo>
                  <a:pt x="0" y="0"/>
                </a:lnTo>
                <a:lnTo>
                  <a:pt x="0" y="2652776"/>
                </a:lnTo>
                <a:lnTo>
                  <a:pt x="6076060" y="2652776"/>
                </a:lnTo>
                <a:lnTo>
                  <a:pt x="6136005" y="2651379"/>
                </a:lnTo>
                <a:lnTo>
                  <a:pt x="6195314" y="2647315"/>
                </a:lnTo>
                <a:lnTo>
                  <a:pt x="6253860" y="2640583"/>
                </a:lnTo>
                <a:lnTo>
                  <a:pt x="6311646" y="2631313"/>
                </a:lnTo>
                <a:lnTo>
                  <a:pt x="6368542" y="2619502"/>
                </a:lnTo>
                <a:lnTo>
                  <a:pt x="6424422" y="2605151"/>
                </a:lnTo>
                <a:lnTo>
                  <a:pt x="6479539" y="2588514"/>
                </a:lnTo>
                <a:lnTo>
                  <a:pt x="6533514" y="2569464"/>
                </a:lnTo>
                <a:lnTo>
                  <a:pt x="6586347" y="2548254"/>
                </a:lnTo>
                <a:lnTo>
                  <a:pt x="6638162" y="2524632"/>
                </a:lnTo>
                <a:lnTo>
                  <a:pt x="6688708" y="2498979"/>
                </a:lnTo>
                <a:lnTo>
                  <a:pt x="6737985" y="2471166"/>
                </a:lnTo>
                <a:lnTo>
                  <a:pt x="6785864" y="2441321"/>
                </a:lnTo>
                <a:lnTo>
                  <a:pt x="6832473" y="2409571"/>
                </a:lnTo>
                <a:lnTo>
                  <a:pt x="6877685" y="2375789"/>
                </a:lnTo>
                <a:lnTo>
                  <a:pt x="6921246" y="2340102"/>
                </a:lnTo>
                <a:lnTo>
                  <a:pt x="6963410" y="2302764"/>
                </a:lnTo>
                <a:lnTo>
                  <a:pt x="7003796" y="2263521"/>
                </a:lnTo>
                <a:lnTo>
                  <a:pt x="7042658" y="2222627"/>
                </a:lnTo>
                <a:lnTo>
                  <a:pt x="7079614" y="2180081"/>
                </a:lnTo>
                <a:lnTo>
                  <a:pt x="7114921" y="2136013"/>
                </a:lnTo>
                <a:lnTo>
                  <a:pt x="7148322" y="2090420"/>
                </a:lnTo>
                <a:lnTo>
                  <a:pt x="7179818" y="2043429"/>
                </a:lnTo>
                <a:lnTo>
                  <a:pt x="7209408" y="1994916"/>
                </a:lnTo>
                <a:lnTo>
                  <a:pt x="7236968" y="1945131"/>
                </a:lnTo>
                <a:lnTo>
                  <a:pt x="7262368" y="1894077"/>
                </a:lnTo>
                <a:lnTo>
                  <a:pt x="7285608" y="1841880"/>
                </a:lnTo>
                <a:lnTo>
                  <a:pt x="7325614" y="1733803"/>
                </a:lnTo>
                <a:lnTo>
                  <a:pt x="7356221" y="1621790"/>
                </a:lnTo>
                <a:lnTo>
                  <a:pt x="7377049" y="1505966"/>
                </a:lnTo>
                <a:lnTo>
                  <a:pt x="7387717" y="1386967"/>
                </a:lnTo>
                <a:lnTo>
                  <a:pt x="7389114" y="1326388"/>
                </a:lnTo>
                <a:lnTo>
                  <a:pt x="7387717" y="1265808"/>
                </a:lnTo>
                <a:lnTo>
                  <a:pt x="7377049" y="1146809"/>
                </a:lnTo>
                <a:lnTo>
                  <a:pt x="7356221" y="1030985"/>
                </a:lnTo>
                <a:lnTo>
                  <a:pt x="7325614" y="918845"/>
                </a:lnTo>
                <a:lnTo>
                  <a:pt x="7285608" y="810895"/>
                </a:lnTo>
                <a:lnTo>
                  <a:pt x="7262368" y="758698"/>
                </a:lnTo>
                <a:lnTo>
                  <a:pt x="7236968" y="707644"/>
                </a:lnTo>
                <a:lnTo>
                  <a:pt x="7209408" y="657859"/>
                </a:lnTo>
                <a:lnTo>
                  <a:pt x="7179818" y="609346"/>
                </a:lnTo>
                <a:lnTo>
                  <a:pt x="7148322" y="562355"/>
                </a:lnTo>
                <a:lnTo>
                  <a:pt x="7114921" y="516763"/>
                </a:lnTo>
                <a:lnTo>
                  <a:pt x="7079614" y="472567"/>
                </a:lnTo>
                <a:lnTo>
                  <a:pt x="7042658" y="430149"/>
                </a:lnTo>
                <a:lnTo>
                  <a:pt x="7003796" y="389254"/>
                </a:lnTo>
                <a:lnTo>
                  <a:pt x="6963410" y="350011"/>
                </a:lnTo>
                <a:lnTo>
                  <a:pt x="6921246" y="312547"/>
                </a:lnTo>
                <a:lnTo>
                  <a:pt x="6877685" y="276986"/>
                </a:lnTo>
                <a:lnTo>
                  <a:pt x="6832473" y="243204"/>
                </a:lnTo>
                <a:lnTo>
                  <a:pt x="6785864" y="211327"/>
                </a:lnTo>
                <a:lnTo>
                  <a:pt x="6737985" y="181482"/>
                </a:lnTo>
                <a:lnTo>
                  <a:pt x="6688708" y="153797"/>
                </a:lnTo>
                <a:lnTo>
                  <a:pt x="6638162" y="128016"/>
                </a:lnTo>
                <a:lnTo>
                  <a:pt x="6586347" y="104521"/>
                </a:lnTo>
                <a:lnTo>
                  <a:pt x="6533514" y="83184"/>
                </a:lnTo>
                <a:lnTo>
                  <a:pt x="6479539" y="64261"/>
                </a:lnTo>
                <a:lnTo>
                  <a:pt x="6424422" y="47498"/>
                </a:lnTo>
                <a:lnTo>
                  <a:pt x="6368542" y="33274"/>
                </a:lnTo>
                <a:lnTo>
                  <a:pt x="6311646" y="21463"/>
                </a:lnTo>
                <a:lnTo>
                  <a:pt x="6253860" y="12192"/>
                </a:lnTo>
                <a:lnTo>
                  <a:pt x="6195314" y="5460"/>
                </a:lnTo>
                <a:lnTo>
                  <a:pt x="6136005" y="1397"/>
                </a:lnTo>
                <a:lnTo>
                  <a:pt x="6076060" y="0"/>
                </a:lnTo>
                <a:close/>
              </a:path>
            </a:pathLst>
          </a:custGeom>
          <a:solidFill>
            <a:srgbClr val="F1F1F1"/>
          </a:solidFill>
        </p:spPr>
        <p:txBody>
          <a:bodyPr wrap="square" lIns="0" tIns="0" rIns="0" bIns="0" rtlCol="0"/>
          <a:lstStyle/>
          <a:p>
            <a:endParaRPr/>
          </a:p>
        </p:txBody>
      </p:sp>
      <p:sp>
        <p:nvSpPr>
          <p:cNvPr id="9" name="object 9"/>
          <p:cNvSpPr txBox="1">
            <a:spLocks noGrp="1"/>
          </p:cNvSpPr>
          <p:nvPr>
            <p:ph type="title"/>
          </p:nvPr>
        </p:nvSpPr>
        <p:spPr>
          <a:xfrm>
            <a:off x="11594083" y="439927"/>
            <a:ext cx="5288915" cy="635635"/>
          </a:xfrm>
          <a:prstGeom prst="rect">
            <a:avLst/>
          </a:prstGeom>
        </p:spPr>
        <p:txBody>
          <a:bodyPr vert="horz" wrap="square" lIns="0" tIns="12700" rIns="0" bIns="0" rtlCol="0">
            <a:spAutoFit/>
          </a:bodyPr>
          <a:lstStyle/>
          <a:p>
            <a:pPr marL="12700" marR="5080">
              <a:lnSpc>
                <a:spcPct val="100000"/>
              </a:lnSpc>
              <a:spcBef>
                <a:spcPts val="100"/>
              </a:spcBef>
            </a:pPr>
            <a:r>
              <a:rPr sz="2000" b="1" dirty="0">
                <a:solidFill>
                  <a:srgbClr val="397C5A"/>
                </a:solidFill>
                <a:latin typeface="Verdana"/>
                <a:cs typeface="Verdana"/>
              </a:rPr>
              <a:t>Conmemoración</a:t>
            </a:r>
            <a:r>
              <a:rPr sz="2000" b="1" spc="-160" dirty="0">
                <a:solidFill>
                  <a:srgbClr val="397C5A"/>
                </a:solidFill>
                <a:latin typeface="Verdana"/>
                <a:cs typeface="Verdana"/>
              </a:rPr>
              <a:t> </a:t>
            </a:r>
            <a:r>
              <a:rPr sz="2000" b="1" dirty="0">
                <a:solidFill>
                  <a:srgbClr val="397C5A"/>
                </a:solidFill>
                <a:latin typeface="Verdana"/>
                <a:cs typeface="Verdana"/>
              </a:rPr>
              <a:t>Bicentenario</a:t>
            </a:r>
            <a:r>
              <a:rPr sz="2000" b="1" spc="-155" dirty="0">
                <a:solidFill>
                  <a:srgbClr val="397C5A"/>
                </a:solidFill>
                <a:latin typeface="Verdana"/>
                <a:cs typeface="Verdana"/>
              </a:rPr>
              <a:t> </a:t>
            </a:r>
            <a:r>
              <a:rPr sz="2000" b="1" spc="-10" dirty="0">
                <a:solidFill>
                  <a:srgbClr val="397C5A"/>
                </a:solidFill>
                <a:latin typeface="Verdana"/>
                <a:cs typeface="Verdana"/>
              </a:rPr>
              <a:t>Batalla Ayacucho</a:t>
            </a:r>
            <a:endParaRPr sz="2000">
              <a:latin typeface="Verdana"/>
              <a:cs typeface="Verdana"/>
            </a:endParaRPr>
          </a:p>
        </p:txBody>
      </p:sp>
      <p:sp>
        <p:nvSpPr>
          <p:cNvPr id="10" name="object 10"/>
          <p:cNvSpPr txBox="1"/>
          <p:nvPr/>
        </p:nvSpPr>
        <p:spPr>
          <a:xfrm>
            <a:off x="11594083" y="1045870"/>
            <a:ext cx="5276850" cy="1489075"/>
          </a:xfrm>
          <a:prstGeom prst="rect">
            <a:avLst/>
          </a:prstGeom>
        </p:spPr>
        <p:txBody>
          <a:bodyPr vert="horz" wrap="square" lIns="0" tIns="12700" rIns="0" bIns="0" rtlCol="0">
            <a:spAutoFit/>
          </a:bodyPr>
          <a:lstStyle/>
          <a:p>
            <a:pPr marL="12700" marR="5080">
              <a:lnSpc>
                <a:spcPct val="120000"/>
              </a:lnSpc>
              <a:spcBef>
                <a:spcPts val="100"/>
              </a:spcBef>
            </a:pPr>
            <a:r>
              <a:rPr sz="1600" spc="55" dirty="0">
                <a:solidFill>
                  <a:srgbClr val="221F1F"/>
                </a:solidFill>
                <a:latin typeface="Verdana"/>
                <a:cs typeface="Verdana"/>
              </a:rPr>
              <a:t>Se</a:t>
            </a:r>
            <a:r>
              <a:rPr sz="1600" spc="280" dirty="0">
                <a:solidFill>
                  <a:srgbClr val="221F1F"/>
                </a:solidFill>
                <a:latin typeface="Verdana"/>
                <a:cs typeface="Verdana"/>
              </a:rPr>
              <a:t> </a:t>
            </a:r>
            <a:r>
              <a:rPr sz="1600" spc="95" dirty="0">
                <a:solidFill>
                  <a:srgbClr val="221F1F"/>
                </a:solidFill>
                <a:latin typeface="Verdana"/>
                <a:cs typeface="Verdana"/>
              </a:rPr>
              <a:t>inició</a:t>
            </a:r>
            <a:r>
              <a:rPr sz="1600" spc="335" dirty="0">
                <a:solidFill>
                  <a:srgbClr val="221F1F"/>
                </a:solidFill>
                <a:latin typeface="Verdana"/>
                <a:cs typeface="Verdana"/>
              </a:rPr>
              <a:t> </a:t>
            </a:r>
            <a:r>
              <a:rPr sz="1600" spc="75" dirty="0">
                <a:solidFill>
                  <a:srgbClr val="221F1F"/>
                </a:solidFill>
                <a:latin typeface="Verdana"/>
                <a:cs typeface="Verdana"/>
              </a:rPr>
              <a:t>con</a:t>
            </a:r>
            <a:r>
              <a:rPr sz="1600" spc="295" dirty="0">
                <a:solidFill>
                  <a:srgbClr val="221F1F"/>
                </a:solidFill>
                <a:latin typeface="Verdana"/>
                <a:cs typeface="Verdana"/>
              </a:rPr>
              <a:t> </a:t>
            </a:r>
            <a:r>
              <a:rPr sz="1600" spc="55" dirty="0">
                <a:solidFill>
                  <a:srgbClr val="221F1F"/>
                </a:solidFill>
                <a:latin typeface="Verdana"/>
                <a:cs typeface="Verdana"/>
              </a:rPr>
              <a:t>la</a:t>
            </a:r>
            <a:r>
              <a:rPr sz="1600" spc="285" dirty="0">
                <a:solidFill>
                  <a:srgbClr val="221F1F"/>
                </a:solidFill>
                <a:latin typeface="Verdana"/>
                <a:cs typeface="Verdana"/>
              </a:rPr>
              <a:t> </a:t>
            </a:r>
            <a:r>
              <a:rPr sz="1600" spc="105" dirty="0">
                <a:solidFill>
                  <a:srgbClr val="221F1F"/>
                </a:solidFill>
                <a:latin typeface="Verdana"/>
                <a:cs typeface="Verdana"/>
              </a:rPr>
              <a:t>programación</a:t>
            </a:r>
            <a:r>
              <a:rPr sz="1600" spc="330" dirty="0">
                <a:solidFill>
                  <a:srgbClr val="221F1F"/>
                </a:solidFill>
                <a:latin typeface="Verdana"/>
                <a:cs typeface="Verdana"/>
              </a:rPr>
              <a:t> </a:t>
            </a:r>
            <a:r>
              <a:rPr sz="1600" spc="105" dirty="0">
                <a:solidFill>
                  <a:srgbClr val="221F1F"/>
                </a:solidFill>
                <a:latin typeface="Verdana"/>
                <a:cs typeface="Verdana"/>
              </a:rPr>
              <a:t>especial</a:t>
            </a:r>
            <a:r>
              <a:rPr sz="1600" spc="325" dirty="0">
                <a:solidFill>
                  <a:srgbClr val="221F1F"/>
                </a:solidFill>
                <a:latin typeface="Verdana"/>
                <a:cs typeface="Verdana"/>
              </a:rPr>
              <a:t> </a:t>
            </a:r>
            <a:r>
              <a:rPr sz="1600" spc="55" dirty="0">
                <a:solidFill>
                  <a:srgbClr val="221F1F"/>
                </a:solidFill>
                <a:latin typeface="Verdana"/>
                <a:cs typeface="Verdana"/>
              </a:rPr>
              <a:t>en</a:t>
            </a:r>
            <a:r>
              <a:rPr sz="1600" spc="280" dirty="0">
                <a:solidFill>
                  <a:srgbClr val="221F1F"/>
                </a:solidFill>
                <a:latin typeface="Verdana"/>
                <a:cs typeface="Verdana"/>
              </a:rPr>
              <a:t> </a:t>
            </a:r>
            <a:r>
              <a:rPr sz="1600" spc="35" dirty="0">
                <a:solidFill>
                  <a:srgbClr val="221F1F"/>
                </a:solidFill>
                <a:latin typeface="Verdana"/>
                <a:cs typeface="Verdana"/>
              </a:rPr>
              <a:t>el </a:t>
            </a:r>
            <a:r>
              <a:rPr sz="1600" spc="90" dirty="0">
                <a:solidFill>
                  <a:srgbClr val="221F1F"/>
                </a:solidFill>
                <a:latin typeface="Verdana"/>
                <a:cs typeface="Verdana"/>
              </a:rPr>
              <a:t>marco</a:t>
            </a:r>
            <a:r>
              <a:rPr sz="1600" spc="320" dirty="0">
                <a:solidFill>
                  <a:srgbClr val="221F1F"/>
                </a:solidFill>
                <a:latin typeface="Verdana"/>
                <a:cs typeface="Verdana"/>
              </a:rPr>
              <a:t> </a:t>
            </a:r>
            <a:r>
              <a:rPr sz="1600" spc="60" dirty="0">
                <a:solidFill>
                  <a:srgbClr val="221F1F"/>
                </a:solidFill>
                <a:latin typeface="Verdana"/>
                <a:cs typeface="Verdana"/>
              </a:rPr>
              <a:t>de</a:t>
            </a:r>
            <a:r>
              <a:rPr sz="1600" spc="280" dirty="0">
                <a:solidFill>
                  <a:srgbClr val="221F1F"/>
                </a:solidFill>
                <a:latin typeface="Verdana"/>
                <a:cs typeface="Verdana"/>
              </a:rPr>
              <a:t> </a:t>
            </a:r>
            <a:r>
              <a:rPr sz="1600" spc="55" dirty="0">
                <a:solidFill>
                  <a:srgbClr val="221F1F"/>
                </a:solidFill>
                <a:latin typeface="Verdana"/>
                <a:cs typeface="Verdana"/>
              </a:rPr>
              <a:t>la</a:t>
            </a:r>
            <a:r>
              <a:rPr sz="1600" spc="290" dirty="0">
                <a:solidFill>
                  <a:srgbClr val="221F1F"/>
                </a:solidFill>
                <a:latin typeface="Verdana"/>
                <a:cs typeface="Verdana"/>
              </a:rPr>
              <a:t> </a:t>
            </a:r>
            <a:r>
              <a:rPr sz="1600" spc="105" dirty="0">
                <a:solidFill>
                  <a:srgbClr val="221F1F"/>
                </a:solidFill>
                <a:latin typeface="Verdana"/>
                <a:cs typeface="Verdana"/>
              </a:rPr>
              <a:t>conmemoración</a:t>
            </a:r>
            <a:r>
              <a:rPr sz="1600" spc="330" dirty="0">
                <a:solidFill>
                  <a:srgbClr val="221F1F"/>
                </a:solidFill>
                <a:latin typeface="Verdana"/>
                <a:cs typeface="Verdana"/>
              </a:rPr>
              <a:t> </a:t>
            </a:r>
            <a:r>
              <a:rPr sz="1600" spc="60" dirty="0">
                <a:solidFill>
                  <a:srgbClr val="221F1F"/>
                </a:solidFill>
                <a:latin typeface="Verdana"/>
                <a:cs typeface="Verdana"/>
              </a:rPr>
              <a:t>de</a:t>
            </a:r>
            <a:r>
              <a:rPr sz="1600" spc="280" dirty="0">
                <a:solidFill>
                  <a:srgbClr val="221F1F"/>
                </a:solidFill>
                <a:latin typeface="Verdana"/>
                <a:cs typeface="Verdana"/>
              </a:rPr>
              <a:t> </a:t>
            </a:r>
            <a:r>
              <a:rPr sz="1600" spc="55" dirty="0">
                <a:solidFill>
                  <a:srgbClr val="221F1F"/>
                </a:solidFill>
                <a:latin typeface="Verdana"/>
                <a:cs typeface="Verdana"/>
              </a:rPr>
              <a:t>la</a:t>
            </a:r>
            <a:r>
              <a:rPr sz="1600" spc="290" dirty="0">
                <a:solidFill>
                  <a:srgbClr val="221F1F"/>
                </a:solidFill>
                <a:latin typeface="Verdana"/>
                <a:cs typeface="Verdana"/>
              </a:rPr>
              <a:t> </a:t>
            </a:r>
            <a:r>
              <a:rPr sz="1600" spc="100" dirty="0">
                <a:solidFill>
                  <a:srgbClr val="221F1F"/>
                </a:solidFill>
                <a:latin typeface="Verdana"/>
                <a:cs typeface="Verdana"/>
              </a:rPr>
              <a:t>Batalla</a:t>
            </a:r>
            <a:r>
              <a:rPr sz="1600" spc="320" dirty="0">
                <a:solidFill>
                  <a:srgbClr val="221F1F"/>
                </a:solidFill>
                <a:latin typeface="Verdana"/>
                <a:cs typeface="Verdana"/>
              </a:rPr>
              <a:t> </a:t>
            </a:r>
            <a:r>
              <a:rPr sz="1600" spc="35" dirty="0">
                <a:solidFill>
                  <a:srgbClr val="221F1F"/>
                </a:solidFill>
                <a:latin typeface="Verdana"/>
                <a:cs typeface="Verdana"/>
              </a:rPr>
              <a:t>de </a:t>
            </a:r>
            <a:r>
              <a:rPr sz="1600" spc="90" dirty="0">
                <a:solidFill>
                  <a:srgbClr val="221F1F"/>
                </a:solidFill>
                <a:latin typeface="Verdana"/>
                <a:cs typeface="Verdana"/>
              </a:rPr>
              <a:t>Ayacucho</a:t>
            </a:r>
            <a:r>
              <a:rPr sz="1600" spc="330" dirty="0">
                <a:solidFill>
                  <a:srgbClr val="221F1F"/>
                </a:solidFill>
                <a:latin typeface="Verdana"/>
                <a:cs typeface="Verdana"/>
              </a:rPr>
              <a:t> </a:t>
            </a:r>
            <a:r>
              <a:rPr sz="1600" spc="55" dirty="0">
                <a:solidFill>
                  <a:srgbClr val="221F1F"/>
                </a:solidFill>
                <a:latin typeface="Verdana"/>
                <a:cs typeface="Verdana"/>
              </a:rPr>
              <a:t>en</a:t>
            </a:r>
            <a:r>
              <a:rPr sz="1600" spc="285" dirty="0">
                <a:solidFill>
                  <a:srgbClr val="221F1F"/>
                </a:solidFill>
                <a:latin typeface="Verdana"/>
                <a:cs typeface="Verdana"/>
              </a:rPr>
              <a:t> </a:t>
            </a:r>
            <a:r>
              <a:rPr sz="1600" spc="75" dirty="0">
                <a:solidFill>
                  <a:srgbClr val="221F1F"/>
                </a:solidFill>
                <a:latin typeface="Verdana"/>
                <a:cs typeface="Verdana"/>
              </a:rPr>
              <a:t>los</a:t>
            </a:r>
            <a:r>
              <a:rPr sz="1600" spc="285" dirty="0">
                <a:solidFill>
                  <a:srgbClr val="221F1F"/>
                </a:solidFill>
                <a:latin typeface="Verdana"/>
                <a:cs typeface="Verdana"/>
              </a:rPr>
              <a:t> </a:t>
            </a:r>
            <a:r>
              <a:rPr sz="1600" spc="105" dirty="0">
                <a:solidFill>
                  <a:srgbClr val="221F1F"/>
                </a:solidFill>
                <a:latin typeface="Verdana"/>
                <a:cs typeface="Verdana"/>
              </a:rPr>
              <a:t>municipios</a:t>
            </a:r>
            <a:r>
              <a:rPr sz="1600" spc="340" dirty="0">
                <a:solidFill>
                  <a:srgbClr val="221F1F"/>
                </a:solidFill>
                <a:latin typeface="Verdana"/>
                <a:cs typeface="Verdana"/>
              </a:rPr>
              <a:t> </a:t>
            </a:r>
            <a:r>
              <a:rPr sz="1600" spc="60" dirty="0">
                <a:solidFill>
                  <a:srgbClr val="221F1F"/>
                </a:solidFill>
                <a:latin typeface="Verdana"/>
                <a:cs typeface="Verdana"/>
              </a:rPr>
              <a:t>de</a:t>
            </a:r>
            <a:r>
              <a:rPr sz="1600" spc="280" dirty="0">
                <a:solidFill>
                  <a:srgbClr val="221F1F"/>
                </a:solidFill>
                <a:latin typeface="Verdana"/>
                <a:cs typeface="Verdana"/>
              </a:rPr>
              <a:t> </a:t>
            </a:r>
            <a:r>
              <a:rPr sz="1600" spc="95" dirty="0">
                <a:solidFill>
                  <a:srgbClr val="221F1F"/>
                </a:solidFill>
                <a:latin typeface="Verdana"/>
                <a:cs typeface="Verdana"/>
              </a:rPr>
              <a:t>Marinilla, </a:t>
            </a:r>
            <a:r>
              <a:rPr sz="1600" spc="110" dirty="0">
                <a:solidFill>
                  <a:srgbClr val="221F1F"/>
                </a:solidFill>
                <a:latin typeface="Verdana"/>
                <a:cs typeface="Verdana"/>
              </a:rPr>
              <a:t>Concepción,</a:t>
            </a:r>
            <a:r>
              <a:rPr sz="1600" spc="320" dirty="0">
                <a:solidFill>
                  <a:srgbClr val="221F1F"/>
                </a:solidFill>
                <a:latin typeface="Verdana"/>
                <a:cs typeface="Verdana"/>
              </a:rPr>
              <a:t> </a:t>
            </a:r>
            <a:r>
              <a:rPr sz="1600" spc="75" dirty="0">
                <a:solidFill>
                  <a:srgbClr val="221F1F"/>
                </a:solidFill>
                <a:latin typeface="Verdana"/>
                <a:cs typeface="Verdana"/>
              </a:rPr>
              <a:t>San</a:t>
            </a:r>
            <a:r>
              <a:rPr sz="1600" spc="285" dirty="0">
                <a:solidFill>
                  <a:srgbClr val="221F1F"/>
                </a:solidFill>
                <a:latin typeface="Verdana"/>
                <a:cs typeface="Verdana"/>
              </a:rPr>
              <a:t> </a:t>
            </a:r>
            <a:r>
              <a:rPr sz="1600" spc="100" dirty="0">
                <a:solidFill>
                  <a:srgbClr val="221F1F"/>
                </a:solidFill>
                <a:latin typeface="Verdana"/>
                <a:cs typeface="Verdana"/>
              </a:rPr>
              <a:t>Vicente</a:t>
            </a:r>
            <a:r>
              <a:rPr sz="1600" spc="325" dirty="0">
                <a:solidFill>
                  <a:srgbClr val="221F1F"/>
                </a:solidFill>
                <a:latin typeface="Verdana"/>
                <a:cs typeface="Verdana"/>
              </a:rPr>
              <a:t> </a:t>
            </a:r>
            <a:r>
              <a:rPr sz="1600" spc="60" dirty="0">
                <a:solidFill>
                  <a:srgbClr val="221F1F"/>
                </a:solidFill>
                <a:latin typeface="Verdana"/>
                <a:cs typeface="Verdana"/>
              </a:rPr>
              <a:t>de</a:t>
            </a:r>
            <a:r>
              <a:rPr sz="1600" spc="275" dirty="0">
                <a:solidFill>
                  <a:srgbClr val="221F1F"/>
                </a:solidFill>
                <a:latin typeface="Verdana"/>
                <a:cs typeface="Verdana"/>
              </a:rPr>
              <a:t> </a:t>
            </a:r>
            <a:r>
              <a:rPr sz="1600" spc="65" dirty="0">
                <a:solidFill>
                  <a:srgbClr val="221F1F"/>
                </a:solidFill>
                <a:latin typeface="Verdana"/>
                <a:cs typeface="Verdana"/>
              </a:rPr>
              <a:t>Ferrer,</a:t>
            </a:r>
            <a:r>
              <a:rPr sz="1600" spc="320" dirty="0">
                <a:solidFill>
                  <a:srgbClr val="221F1F"/>
                </a:solidFill>
                <a:latin typeface="Verdana"/>
                <a:cs typeface="Verdana"/>
              </a:rPr>
              <a:t> </a:t>
            </a:r>
            <a:r>
              <a:rPr sz="1600" spc="80" dirty="0">
                <a:solidFill>
                  <a:srgbClr val="221F1F"/>
                </a:solidFill>
                <a:latin typeface="Verdana"/>
                <a:cs typeface="Verdana"/>
              </a:rPr>
              <a:t>Yarumal, </a:t>
            </a:r>
            <a:r>
              <a:rPr sz="1600" spc="105" dirty="0">
                <a:solidFill>
                  <a:srgbClr val="221F1F"/>
                </a:solidFill>
                <a:latin typeface="Verdana"/>
                <a:cs typeface="Verdana"/>
              </a:rPr>
              <a:t>Campamento,</a:t>
            </a:r>
            <a:r>
              <a:rPr sz="1600" spc="335" dirty="0">
                <a:solidFill>
                  <a:srgbClr val="221F1F"/>
                </a:solidFill>
                <a:latin typeface="Verdana"/>
                <a:cs typeface="Verdana"/>
              </a:rPr>
              <a:t> </a:t>
            </a:r>
            <a:r>
              <a:rPr sz="1600" spc="100" dirty="0">
                <a:solidFill>
                  <a:srgbClr val="221F1F"/>
                </a:solidFill>
                <a:latin typeface="Verdana"/>
                <a:cs typeface="Verdana"/>
              </a:rPr>
              <a:t>Angostura</a:t>
            </a:r>
            <a:r>
              <a:rPr sz="1600" spc="335" dirty="0">
                <a:solidFill>
                  <a:srgbClr val="221F1F"/>
                </a:solidFill>
                <a:latin typeface="Verdana"/>
                <a:cs typeface="Verdana"/>
              </a:rPr>
              <a:t> </a:t>
            </a:r>
            <a:r>
              <a:rPr sz="1600" dirty="0">
                <a:solidFill>
                  <a:srgbClr val="221F1F"/>
                </a:solidFill>
                <a:latin typeface="Verdana"/>
                <a:cs typeface="Verdana"/>
              </a:rPr>
              <a:t>y</a:t>
            </a:r>
            <a:r>
              <a:rPr sz="1600" spc="290" dirty="0">
                <a:solidFill>
                  <a:srgbClr val="221F1F"/>
                </a:solidFill>
                <a:latin typeface="Verdana"/>
                <a:cs typeface="Verdana"/>
              </a:rPr>
              <a:t> </a:t>
            </a:r>
            <a:r>
              <a:rPr sz="1600" spc="100" dirty="0">
                <a:solidFill>
                  <a:srgbClr val="221F1F"/>
                </a:solidFill>
                <a:latin typeface="Verdana"/>
                <a:cs typeface="Verdana"/>
              </a:rPr>
              <a:t>Copacabana.</a:t>
            </a:r>
            <a:endParaRPr sz="1600">
              <a:latin typeface="Verdana"/>
              <a:cs typeface="Verdana"/>
            </a:endParaRPr>
          </a:p>
        </p:txBody>
      </p:sp>
      <p:grpSp>
        <p:nvGrpSpPr>
          <p:cNvPr id="11" name="object 11"/>
          <p:cNvGrpSpPr/>
          <p:nvPr/>
        </p:nvGrpSpPr>
        <p:grpSpPr>
          <a:xfrm>
            <a:off x="1381886" y="0"/>
            <a:ext cx="16812895" cy="9410065"/>
            <a:chOff x="1381886" y="0"/>
            <a:chExt cx="16812895" cy="9410065"/>
          </a:xfrm>
        </p:grpSpPr>
        <p:pic>
          <p:nvPicPr>
            <p:cNvPr id="12" name="object 12"/>
            <p:cNvPicPr/>
            <p:nvPr/>
          </p:nvPicPr>
          <p:blipFill>
            <a:blip r:embed="rId3" cstate="print"/>
            <a:stretch>
              <a:fillRect/>
            </a:stretch>
          </p:blipFill>
          <p:spPr>
            <a:xfrm>
              <a:off x="1381886" y="5067172"/>
              <a:ext cx="2053336" cy="1957831"/>
            </a:xfrm>
            <a:prstGeom prst="rect">
              <a:avLst/>
            </a:prstGeom>
          </p:spPr>
        </p:pic>
        <p:pic>
          <p:nvPicPr>
            <p:cNvPr id="13" name="object 13"/>
            <p:cNvPicPr/>
            <p:nvPr/>
          </p:nvPicPr>
          <p:blipFill>
            <a:blip r:embed="rId4" cstate="print"/>
            <a:stretch>
              <a:fillRect/>
            </a:stretch>
          </p:blipFill>
          <p:spPr>
            <a:xfrm>
              <a:off x="9353930" y="0"/>
              <a:ext cx="2008504" cy="1958085"/>
            </a:xfrm>
            <a:prstGeom prst="rect">
              <a:avLst/>
            </a:prstGeom>
          </p:spPr>
        </p:pic>
        <p:sp>
          <p:nvSpPr>
            <p:cNvPr id="14" name="object 14"/>
            <p:cNvSpPr/>
            <p:nvPr/>
          </p:nvSpPr>
          <p:spPr>
            <a:xfrm>
              <a:off x="10617580" y="3718052"/>
              <a:ext cx="7577455" cy="5692140"/>
            </a:xfrm>
            <a:custGeom>
              <a:avLst/>
              <a:gdLst/>
              <a:ahLst/>
              <a:cxnLst/>
              <a:rect l="l" t="t" r="r" b="b"/>
              <a:pathLst>
                <a:path w="7577455" h="5692140">
                  <a:moveTo>
                    <a:pt x="6230620" y="0"/>
                  </a:moveTo>
                  <a:lnTo>
                    <a:pt x="0" y="0"/>
                  </a:lnTo>
                  <a:lnTo>
                    <a:pt x="0" y="5691962"/>
                  </a:lnTo>
                  <a:lnTo>
                    <a:pt x="6230620" y="5691962"/>
                  </a:lnTo>
                  <a:lnTo>
                    <a:pt x="6274942" y="5690438"/>
                  </a:lnTo>
                  <a:lnTo>
                    <a:pt x="6318884" y="5685891"/>
                  </a:lnTo>
                  <a:lnTo>
                    <a:pt x="6362573" y="5678373"/>
                  </a:lnTo>
                  <a:lnTo>
                    <a:pt x="6405753" y="5667933"/>
                  </a:lnTo>
                  <a:lnTo>
                    <a:pt x="6448552" y="5654611"/>
                  </a:lnTo>
                  <a:lnTo>
                    <a:pt x="6490970" y="5638457"/>
                  </a:lnTo>
                  <a:lnTo>
                    <a:pt x="6532880" y="5619521"/>
                  </a:lnTo>
                  <a:lnTo>
                    <a:pt x="6574282" y="5597842"/>
                  </a:lnTo>
                  <a:lnTo>
                    <a:pt x="6615176" y="5573483"/>
                  </a:lnTo>
                  <a:lnTo>
                    <a:pt x="6655434" y="5546483"/>
                  </a:lnTo>
                  <a:lnTo>
                    <a:pt x="6695313" y="5516892"/>
                  </a:lnTo>
                  <a:lnTo>
                    <a:pt x="6734556" y="5484749"/>
                  </a:lnTo>
                  <a:lnTo>
                    <a:pt x="6773163" y="5450116"/>
                  </a:lnTo>
                  <a:lnTo>
                    <a:pt x="6811263" y="5413032"/>
                  </a:lnTo>
                  <a:lnTo>
                    <a:pt x="6848602" y="5373535"/>
                  </a:lnTo>
                  <a:lnTo>
                    <a:pt x="6885305" y="5331688"/>
                  </a:lnTo>
                  <a:lnTo>
                    <a:pt x="6921373" y="5287518"/>
                  </a:lnTo>
                  <a:lnTo>
                    <a:pt x="6956679" y="5241163"/>
                  </a:lnTo>
                  <a:lnTo>
                    <a:pt x="6991223" y="5192522"/>
                  </a:lnTo>
                  <a:lnTo>
                    <a:pt x="7025005" y="5141722"/>
                  </a:lnTo>
                  <a:lnTo>
                    <a:pt x="7058025" y="5088763"/>
                  </a:lnTo>
                  <a:lnTo>
                    <a:pt x="7090283" y="5033772"/>
                  </a:lnTo>
                  <a:lnTo>
                    <a:pt x="7121779" y="4976749"/>
                  </a:lnTo>
                  <a:lnTo>
                    <a:pt x="7152259" y="4917821"/>
                  </a:lnTo>
                  <a:lnTo>
                    <a:pt x="7181977" y="4856861"/>
                  </a:lnTo>
                  <a:lnTo>
                    <a:pt x="7210806" y="4793996"/>
                  </a:lnTo>
                  <a:lnTo>
                    <a:pt x="7238746" y="4729480"/>
                  </a:lnTo>
                  <a:lnTo>
                    <a:pt x="7265670" y="4662932"/>
                  </a:lnTo>
                  <a:lnTo>
                    <a:pt x="7291705" y="4594860"/>
                  </a:lnTo>
                  <a:lnTo>
                    <a:pt x="7316724" y="4525010"/>
                  </a:lnTo>
                  <a:lnTo>
                    <a:pt x="7340727" y="4453509"/>
                  </a:lnTo>
                  <a:lnTo>
                    <a:pt x="7363713" y="4380357"/>
                  </a:lnTo>
                  <a:lnTo>
                    <a:pt x="7385684" y="4305808"/>
                  </a:lnTo>
                  <a:lnTo>
                    <a:pt x="7406640" y="4229608"/>
                  </a:lnTo>
                  <a:lnTo>
                    <a:pt x="7426452" y="4152011"/>
                  </a:lnTo>
                  <a:lnTo>
                    <a:pt x="7445121" y="4073017"/>
                  </a:lnTo>
                  <a:lnTo>
                    <a:pt x="7462647" y="3992626"/>
                  </a:lnTo>
                  <a:lnTo>
                    <a:pt x="7479030" y="3910965"/>
                  </a:lnTo>
                  <a:lnTo>
                    <a:pt x="7494270" y="3828034"/>
                  </a:lnTo>
                  <a:lnTo>
                    <a:pt x="7508240" y="3743833"/>
                  </a:lnTo>
                  <a:lnTo>
                    <a:pt x="7520940" y="3658489"/>
                  </a:lnTo>
                  <a:lnTo>
                    <a:pt x="7532497" y="3572129"/>
                  </a:lnTo>
                  <a:lnTo>
                    <a:pt x="7542784" y="3484499"/>
                  </a:lnTo>
                  <a:lnTo>
                    <a:pt x="7551674" y="3395979"/>
                  </a:lnTo>
                  <a:lnTo>
                    <a:pt x="7559421" y="3306445"/>
                  </a:lnTo>
                  <a:lnTo>
                    <a:pt x="7565644" y="3216021"/>
                  </a:lnTo>
                  <a:lnTo>
                    <a:pt x="7570597" y="3124708"/>
                  </a:lnTo>
                  <a:lnTo>
                    <a:pt x="7574153" y="3032506"/>
                  </a:lnTo>
                  <a:lnTo>
                    <a:pt x="7576311" y="2939415"/>
                  </a:lnTo>
                  <a:lnTo>
                    <a:pt x="7577074" y="2845816"/>
                  </a:lnTo>
                  <a:lnTo>
                    <a:pt x="7576311" y="2752090"/>
                  </a:lnTo>
                  <a:lnTo>
                    <a:pt x="7574153" y="2658999"/>
                  </a:lnTo>
                  <a:lnTo>
                    <a:pt x="7570597" y="2566924"/>
                  </a:lnTo>
                  <a:lnTo>
                    <a:pt x="7565644" y="2475484"/>
                  </a:lnTo>
                  <a:lnTo>
                    <a:pt x="7559421" y="2385060"/>
                  </a:lnTo>
                  <a:lnTo>
                    <a:pt x="7551674" y="2295525"/>
                  </a:lnTo>
                  <a:lnTo>
                    <a:pt x="7542784" y="2207006"/>
                  </a:lnTo>
                  <a:lnTo>
                    <a:pt x="7532497" y="2119503"/>
                  </a:lnTo>
                  <a:lnTo>
                    <a:pt x="7520940" y="2033015"/>
                  </a:lnTo>
                  <a:lnTo>
                    <a:pt x="7508240" y="1947672"/>
                  </a:lnTo>
                  <a:lnTo>
                    <a:pt x="7494270" y="1863598"/>
                  </a:lnTo>
                  <a:lnTo>
                    <a:pt x="7479030" y="1780667"/>
                  </a:lnTo>
                  <a:lnTo>
                    <a:pt x="7462647" y="1699006"/>
                  </a:lnTo>
                  <a:lnTo>
                    <a:pt x="7445121" y="1618614"/>
                  </a:lnTo>
                  <a:lnTo>
                    <a:pt x="7426452" y="1539621"/>
                  </a:lnTo>
                  <a:lnTo>
                    <a:pt x="7406640" y="1462024"/>
                  </a:lnTo>
                  <a:lnTo>
                    <a:pt x="7385684" y="1385951"/>
                  </a:lnTo>
                  <a:lnTo>
                    <a:pt x="7363713" y="1311275"/>
                  </a:lnTo>
                  <a:lnTo>
                    <a:pt x="7340727" y="1238123"/>
                  </a:lnTo>
                  <a:lnTo>
                    <a:pt x="7316724" y="1166749"/>
                  </a:lnTo>
                  <a:lnTo>
                    <a:pt x="7291705" y="1096899"/>
                  </a:lnTo>
                  <a:lnTo>
                    <a:pt x="7265670" y="1028700"/>
                  </a:lnTo>
                  <a:lnTo>
                    <a:pt x="7238746" y="962278"/>
                  </a:lnTo>
                  <a:lnTo>
                    <a:pt x="7210806" y="897636"/>
                  </a:lnTo>
                  <a:lnTo>
                    <a:pt x="7181977" y="834898"/>
                  </a:lnTo>
                  <a:lnTo>
                    <a:pt x="7152259" y="774064"/>
                  </a:lnTo>
                  <a:lnTo>
                    <a:pt x="7121779" y="715010"/>
                  </a:lnTo>
                  <a:lnTo>
                    <a:pt x="7090283" y="657987"/>
                  </a:lnTo>
                  <a:lnTo>
                    <a:pt x="7058025" y="602996"/>
                  </a:lnTo>
                  <a:lnTo>
                    <a:pt x="7025005" y="550163"/>
                  </a:lnTo>
                  <a:lnTo>
                    <a:pt x="6991223" y="499363"/>
                  </a:lnTo>
                  <a:lnTo>
                    <a:pt x="6956679" y="450723"/>
                  </a:lnTo>
                  <a:lnTo>
                    <a:pt x="6921373" y="404368"/>
                  </a:lnTo>
                  <a:lnTo>
                    <a:pt x="6885305" y="360172"/>
                  </a:lnTo>
                  <a:lnTo>
                    <a:pt x="6848602" y="318388"/>
                  </a:lnTo>
                  <a:lnTo>
                    <a:pt x="6811263" y="278892"/>
                  </a:lnTo>
                  <a:lnTo>
                    <a:pt x="6773163" y="241808"/>
                  </a:lnTo>
                  <a:lnTo>
                    <a:pt x="6734556" y="207137"/>
                  </a:lnTo>
                  <a:lnTo>
                    <a:pt x="6695313" y="175006"/>
                  </a:lnTo>
                  <a:lnTo>
                    <a:pt x="6655434" y="145414"/>
                  </a:lnTo>
                  <a:lnTo>
                    <a:pt x="6615176" y="118490"/>
                  </a:lnTo>
                  <a:lnTo>
                    <a:pt x="6574282" y="94107"/>
                  </a:lnTo>
                  <a:lnTo>
                    <a:pt x="6532880" y="72517"/>
                  </a:lnTo>
                  <a:lnTo>
                    <a:pt x="6490970" y="53467"/>
                  </a:lnTo>
                  <a:lnTo>
                    <a:pt x="6448552" y="37338"/>
                  </a:lnTo>
                  <a:lnTo>
                    <a:pt x="6405753" y="24002"/>
                  </a:lnTo>
                  <a:lnTo>
                    <a:pt x="6362573" y="13589"/>
                  </a:lnTo>
                  <a:lnTo>
                    <a:pt x="6318884" y="6096"/>
                  </a:lnTo>
                  <a:lnTo>
                    <a:pt x="6274942" y="1524"/>
                  </a:lnTo>
                  <a:lnTo>
                    <a:pt x="6230620" y="0"/>
                  </a:lnTo>
                  <a:close/>
                </a:path>
              </a:pathLst>
            </a:custGeom>
            <a:solidFill>
              <a:srgbClr val="F1F1F1"/>
            </a:solidFill>
          </p:spPr>
          <p:txBody>
            <a:bodyPr wrap="square" lIns="0" tIns="0" rIns="0" bIns="0" rtlCol="0"/>
            <a:lstStyle/>
            <a:p>
              <a:endParaRPr/>
            </a:p>
          </p:txBody>
        </p:sp>
      </p:grpSp>
      <p:sp>
        <p:nvSpPr>
          <p:cNvPr id="15" name="object 15"/>
          <p:cNvSpPr txBox="1">
            <a:spLocks noGrp="1"/>
          </p:cNvSpPr>
          <p:nvPr>
            <p:ph sz="half" idx="3"/>
          </p:nvPr>
        </p:nvSpPr>
        <p:spPr>
          <a:prstGeom prst="rect">
            <a:avLst/>
          </a:prstGeom>
        </p:spPr>
        <p:txBody>
          <a:bodyPr vert="horz" wrap="square" lIns="0" tIns="127000" rIns="0" bIns="0" rtlCol="0">
            <a:spAutoFit/>
          </a:bodyPr>
          <a:lstStyle/>
          <a:p>
            <a:pPr marL="40005">
              <a:lnSpc>
                <a:spcPct val="100000"/>
              </a:lnSpc>
              <a:spcBef>
                <a:spcPts val="1000"/>
              </a:spcBef>
            </a:pPr>
            <a:r>
              <a:rPr spc="60" dirty="0"/>
              <a:t>Convocatorias</a:t>
            </a:r>
            <a:r>
              <a:rPr spc="204" dirty="0"/>
              <a:t> </a:t>
            </a:r>
            <a:r>
              <a:rPr spc="-20" dirty="0"/>
              <a:t>2024</a:t>
            </a:r>
          </a:p>
          <a:p>
            <a:pPr marL="12700">
              <a:lnSpc>
                <a:spcPct val="100000"/>
              </a:lnSpc>
              <a:spcBef>
                <a:spcPts val="715"/>
              </a:spcBef>
            </a:pPr>
            <a:r>
              <a:rPr sz="1600" b="0" dirty="0">
                <a:solidFill>
                  <a:srgbClr val="221F1F"/>
                </a:solidFill>
                <a:latin typeface="Verdana"/>
                <a:cs typeface="Verdana"/>
              </a:rPr>
              <a:t>Se</a:t>
            </a:r>
            <a:r>
              <a:rPr sz="1600" b="0" spc="340" dirty="0">
                <a:solidFill>
                  <a:srgbClr val="221F1F"/>
                </a:solidFill>
                <a:latin typeface="Verdana"/>
                <a:cs typeface="Verdana"/>
              </a:rPr>
              <a:t> </a:t>
            </a:r>
            <a:r>
              <a:rPr sz="1600" b="0" dirty="0">
                <a:solidFill>
                  <a:srgbClr val="221F1F"/>
                </a:solidFill>
                <a:latin typeface="Verdana"/>
                <a:cs typeface="Verdana"/>
              </a:rPr>
              <a:t>han</a:t>
            </a:r>
            <a:r>
              <a:rPr sz="1600" b="0" spc="285" dirty="0">
                <a:solidFill>
                  <a:srgbClr val="221F1F"/>
                </a:solidFill>
                <a:latin typeface="Verdana"/>
                <a:cs typeface="Verdana"/>
              </a:rPr>
              <a:t> </a:t>
            </a:r>
            <a:r>
              <a:rPr sz="1600" b="0" spc="90" dirty="0">
                <a:solidFill>
                  <a:srgbClr val="221F1F"/>
                </a:solidFill>
                <a:latin typeface="Verdana"/>
                <a:cs typeface="Verdana"/>
              </a:rPr>
              <a:t>lanzado</a:t>
            </a:r>
            <a:r>
              <a:rPr sz="1600" b="0" spc="425" dirty="0">
                <a:solidFill>
                  <a:srgbClr val="221F1F"/>
                </a:solidFill>
                <a:latin typeface="Verdana"/>
                <a:cs typeface="Verdana"/>
              </a:rPr>
              <a:t> </a:t>
            </a:r>
            <a:r>
              <a:rPr sz="1600" b="0" spc="60" dirty="0">
                <a:solidFill>
                  <a:srgbClr val="221F1F"/>
                </a:solidFill>
                <a:latin typeface="Verdana"/>
                <a:cs typeface="Verdana"/>
              </a:rPr>
              <a:t>las</a:t>
            </a:r>
            <a:r>
              <a:rPr sz="1600" b="0" spc="370" dirty="0">
                <a:solidFill>
                  <a:srgbClr val="221F1F"/>
                </a:solidFill>
                <a:latin typeface="Verdana"/>
                <a:cs typeface="Verdana"/>
              </a:rPr>
              <a:t> </a:t>
            </a:r>
            <a:r>
              <a:rPr sz="1600" b="0" spc="85" dirty="0">
                <a:solidFill>
                  <a:srgbClr val="221F1F"/>
                </a:solidFill>
                <a:latin typeface="Verdana"/>
                <a:cs typeface="Verdana"/>
              </a:rPr>
              <a:t>convocatorias:</a:t>
            </a:r>
            <a:endParaRPr sz="1600" dirty="0">
              <a:latin typeface="Verdana"/>
              <a:cs typeface="Verdana"/>
            </a:endParaRPr>
          </a:p>
          <a:p>
            <a:pPr marL="450850" indent="-255270">
              <a:lnSpc>
                <a:spcPct val="100000"/>
              </a:lnSpc>
              <a:spcBef>
                <a:spcPts val="395"/>
              </a:spcBef>
              <a:buAutoNum type="arabicPeriod"/>
              <a:tabLst>
                <a:tab pos="450850" algn="l"/>
              </a:tabLst>
            </a:pPr>
            <a:r>
              <a:rPr sz="1600" b="0" spc="70" dirty="0">
                <a:solidFill>
                  <a:srgbClr val="221F1F"/>
                </a:solidFill>
                <a:latin typeface="Verdana"/>
                <a:cs typeface="Verdana"/>
              </a:rPr>
              <a:t>Tejiendo</a:t>
            </a:r>
            <a:r>
              <a:rPr sz="1600" b="0" spc="409" dirty="0">
                <a:solidFill>
                  <a:srgbClr val="221F1F"/>
                </a:solidFill>
                <a:latin typeface="Verdana"/>
                <a:cs typeface="Verdana"/>
              </a:rPr>
              <a:t> </a:t>
            </a:r>
            <a:r>
              <a:rPr sz="1600" b="0" spc="85" dirty="0">
                <a:solidFill>
                  <a:srgbClr val="221F1F"/>
                </a:solidFill>
                <a:latin typeface="Verdana"/>
                <a:cs typeface="Verdana"/>
              </a:rPr>
              <a:t>Territorios</a:t>
            </a:r>
            <a:r>
              <a:rPr sz="1600" b="0" spc="409" dirty="0">
                <a:solidFill>
                  <a:srgbClr val="221F1F"/>
                </a:solidFill>
                <a:latin typeface="Verdana"/>
                <a:cs typeface="Verdana"/>
              </a:rPr>
              <a:t> </a:t>
            </a:r>
            <a:r>
              <a:rPr sz="1600" b="0" spc="-20" dirty="0">
                <a:solidFill>
                  <a:srgbClr val="221F1F"/>
                </a:solidFill>
                <a:latin typeface="Verdana"/>
                <a:cs typeface="Verdana"/>
              </a:rPr>
              <a:t>(SGR)</a:t>
            </a:r>
            <a:endParaRPr sz="1600" dirty="0">
              <a:latin typeface="Verdana"/>
              <a:cs typeface="Verdana"/>
            </a:endParaRPr>
          </a:p>
          <a:p>
            <a:pPr marL="495300" indent="-299720">
              <a:lnSpc>
                <a:spcPct val="100000"/>
              </a:lnSpc>
              <a:spcBef>
                <a:spcPts val="395"/>
              </a:spcBef>
              <a:buAutoNum type="arabicPeriod"/>
              <a:tabLst>
                <a:tab pos="495300" algn="l"/>
              </a:tabLst>
            </a:pPr>
            <a:r>
              <a:rPr sz="1600" b="0" spc="70" dirty="0">
                <a:solidFill>
                  <a:srgbClr val="221F1F"/>
                </a:solidFill>
                <a:latin typeface="Verdana"/>
                <a:cs typeface="Verdana"/>
              </a:rPr>
              <a:t>Impuesto</a:t>
            </a:r>
            <a:r>
              <a:rPr sz="1600" b="0" spc="350" dirty="0">
                <a:solidFill>
                  <a:srgbClr val="221F1F"/>
                </a:solidFill>
                <a:latin typeface="Verdana"/>
                <a:cs typeface="Verdana"/>
              </a:rPr>
              <a:t> </a:t>
            </a:r>
            <a:r>
              <a:rPr sz="1600" b="0" spc="100" dirty="0">
                <a:solidFill>
                  <a:srgbClr val="221F1F"/>
                </a:solidFill>
                <a:latin typeface="Verdana"/>
                <a:cs typeface="Verdana"/>
              </a:rPr>
              <a:t>Nacional</a:t>
            </a:r>
            <a:r>
              <a:rPr sz="1600" b="0" spc="375" dirty="0">
                <a:solidFill>
                  <a:srgbClr val="221F1F"/>
                </a:solidFill>
                <a:latin typeface="Verdana"/>
                <a:cs typeface="Verdana"/>
              </a:rPr>
              <a:t> </a:t>
            </a:r>
            <a:r>
              <a:rPr sz="1600" b="0" dirty="0">
                <a:solidFill>
                  <a:srgbClr val="221F1F"/>
                </a:solidFill>
                <a:latin typeface="Verdana"/>
                <a:cs typeface="Verdana"/>
              </a:rPr>
              <a:t>al</a:t>
            </a:r>
            <a:r>
              <a:rPr sz="1600" b="0" spc="285" dirty="0">
                <a:solidFill>
                  <a:srgbClr val="221F1F"/>
                </a:solidFill>
                <a:latin typeface="Verdana"/>
                <a:cs typeface="Verdana"/>
              </a:rPr>
              <a:t> </a:t>
            </a:r>
            <a:r>
              <a:rPr sz="1600" b="0" spc="95" dirty="0">
                <a:solidFill>
                  <a:srgbClr val="221F1F"/>
                </a:solidFill>
                <a:latin typeface="Verdana"/>
                <a:cs typeface="Verdana"/>
              </a:rPr>
              <a:t>Consumo</a:t>
            </a:r>
            <a:r>
              <a:rPr sz="1600" b="0" spc="385" dirty="0">
                <a:solidFill>
                  <a:srgbClr val="221F1F"/>
                </a:solidFill>
                <a:latin typeface="Verdana"/>
                <a:cs typeface="Verdana"/>
              </a:rPr>
              <a:t> </a:t>
            </a:r>
            <a:r>
              <a:rPr sz="1600" b="0" dirty="0">
                <a:solidFill>
                  <a:srgbClr val="221F1F"/>
                </a:solidFill>
                <a:latin typeface="Verdana"/>
                <a:cs typeface="Verdana"/>
              </a:rPr>
              <a:t>(INC-</a:t>
            </a:r>
            <a:r>
              <a:rPr sz="1600" b="0" spc="215" dirty="0">
                <a:solidFill>
                  <a:srgbClr val="221F1F"/>
                </a:solidFill>
                <a:latin typeface="Verdana"/>
                <a:cs typeface="Verdana"/>
              </a:rPr>
              <a:t> </a:t>
            </a:r>
            <a:r>
              <a:rPr sz="1600" b="0" spc="55" dirty="0">
                <a:solidFill>
                  <a:srgbClr val="221F1F"/>
                </a:solidFill>
                <a:latin typeface="Verdana"/>
                <a:cs typeface="Verdana"/>
              </a:rPr>
              <a:t>Patrimonio)</a:t>
            </a:r>
            <a:endParaRPr sz="1600" dirty="0">
              <a:latin typeface="Verdana"/>
              <a:cs typeface="Verdana"/>
            </a:endParaRPr>
          </a:p>
          <a:p>
            <a:pPr marL="496570" indent="-300990">
              <a:lnSpc>
                <a:spcPct val="100000"/>
              </a:lnSpc>
              <a:spcBef>
                <a:spcPts val="409"/>
              </a:spcBef>
              <a:buAutoNum type="arabicPeriod"/>
              <a:tabLst>
                <a:tab pos="496570" algn="l"/>
              </a:tabLst>
            </a:pPr>
            <a:r>
              <a:rPr sz="1600" b="0" spc="105" dirty="0">
                <a:solidFill>
                  <a:srgbClr val="221F1F"/>
                </a:solidFill>
                <a:latin typeface="Verdana"/>
                <a:cs typeface="Verdana"/>
              </a:rPr>
              <a:t>Encuentros</a:t>
            </a:r>
            <a:r>
              <a:rPr sz="1600" b="0" spc="345" dirty="0">
                <a:solidFill>
                  <a:srgbClr val="221F1F"/>
                </a:solidFill>
                <a:latin typeface="Verdana"/>
                <a:cs typeface="Verdana"/>
              </a:rPr>
              <a:t> </a:t>
            </a:r>
            <a:r>
              <a:rPr sz="1600" b="0" dirty="0">
                <a:solidFill>
                  <a:srgbClr val="221F1F"/>
                </a:solidFill>
                <a:latin typeface="Verdana"/>
                <a:cs typeface="Verdana"/>
              </a:rPr>
              <a:t>y</a:t>
            </a:r>
            <a:r>
              <a:rPr sz="1600" b="0" spc="135" dirty="0">
                <a:solidFill>
                  <a:srgbClr val="221F1F"/>
                </a:solidFill>
                <a:latin typeface="Verdana"/>
                <a:cs typeface="Verdana"/>
              </a:rPr>
              <a:t> </a:t>
            </a:r>
            <a:r>
              <a:rPr sz="1600" b="0" spc="100" dirty="0">
                <a:solidFill>
                  <a:srgbClr val="221F1F"/>
                </a:solidFill>
                <a:latin typeface="Verdana"/>
                <a:cs typeface="Verdana"/>
              </a:rPr>
              <a:t>Festivales</a:t>
            </a:r>
            <a:endParaRPr sz="1600" dirty="0">
              <a:latin typeface="Verdana"/>
              <a:cs typeface="Verdana"/>
            </a:endParaRPr>
          </a:p>
          <a:p>
            <a:pPr marL="496570" indent="-300990">
              <a:lnSpc>
                <a:spcPct val="100000"/>
              </a:lnSpc>
              <a:spcBef>
                <a:spcPts val="395"/>
              </a:spcBef>
              <a:buAutoNum type="arabicPeriod"/>
              <a:tabLst>
                <a:tab pos="496570" algn="l"/>
              </a:tabLst>
            </a:pPr>
            <a:r>
              <a:rPr sz="1600" b="0" spc="120" dirty="0">
                <a:solidFill>
                  <a:srgbClr val="221F1F"/>
                </a:solidFill>
                <a:latin typeface="Verdana"/>
                <a:cs typeface="Verdana"/>
              </a:rPr>
              <a:t>Circulación</a:t>
            </a:r>
            <a:r>
              <a:rPr sz="1600" b="0" spc="335" dirty="0">
                <a:solidFill>
                  <a:srgbClr val="221F1F"/>
                </a:solidFill>
                <a:latin typeface="Verdana"/>
                <a:cs typeface="Verdana"/>
              </a:rPr>
              <a:t> </a:t>
            </a:r>
            <a:r>
              <a:rPr sz="1600" b="0" spc="80" dirty="0">
                <a:solidFill>
                  <a:srgbClr val="221F1F"/>
                </a:solidFill>
                <a:latin typeface="Verdana"/>
                <a:cs typeface="Verdana"/>
              </a:rPr>
              <a:t>Artística</a:t>
            </a:r>
            <a:endParaRPr sz="1600" dirty="0">
              <a:latin typeface="Verdana"/>
              <a:cs typeface="Verdana"/>
            </a:endParaRPr>
          </a:p>
          <a:p>
            <a:pPr marL="495300" indent="-299720">
              <a:lnSpc>
                <a:spcPct val="100000"/>
              </a:lnSpc>
              <a:spcBef>
                <a:spcPts val="400"/>
              </a:spcBef>
              <a:buAutoNum type="arabicPeriod"/>
              <a:tabLst>
                <a:tab pos="495300" algn="l"/>
              </a:tabLst>
            </a:pPr>
            <a:r>
              <a:rPr sz="1600" b="0" spc="90" dirty="0">
                <a:solidFill>
                  <a:srgbClr val="221F1F"/>
                </a:solidFill>
                <a:latin typeface="Verdana"/>
                <a:cs typeface="Verdana"/>
              </a:rPr>
              <a:t>Estímulos</a:t>
            </a:r>
            <a:r>
              <a:rPr sz="1600" b="0" spc="395" dirty="0">
                <a:solidFill>
                  <a:srgbClr val="221F1F"/>
                </a:solidFill>
                <a:latin typeface="Verdana"/>
                <a:cs typeface="Verdana"/>
              </a:rPr>
              <a:t> </a:t>
            </a:r>
            <a:r>
              <a:rPr sz="1600" b="0" dirty="0">
                <a:solidFill>
                  <a:srgbClr val="221F1F"/>
                </a:solidFill>
                <a:latin typeface="Verdana"/>
                <a:cs typeface="Verdana"/>
              </a:rPr>
              <a:t>a</a:t>
            </a:r>
            <a:r>
              <a:rPr sz="1600" b="0" spc="185" dirty="0">
                <a:solidFill>
                  <a:srgbClr val="221F1F"/>
                </a:solidFill>
                <a:latin typeface="Verdana"/>
                <a:cs typeface="Verdana"/>
              </a:rPr>
              <a:t> </a:t>
            </a:r>
            <a:r>
              <a:rPr sz="1600" b="0" dirty="0">
                <a:solidFill>
                  <a:srgbClr val="221F1F"/>
                </a:solidFill>
                <a:latin typeface="Verdana"/>
                <a:cs typeface="Verdana"/>
              </a:rPr>
              <a:t>la</a:t>
            </a:r>
            <a:r>
              <a:rPr sz="1600" b="0" spc="280" dirty="0">
                <a:solidFill>
                  <a:srgbClr val="221F1F"/>
                </a:solidFill>
                <a:latin typeface="Verdana"/>
                <a:cs typeface="Verdana"/>
              </a:rPr>
              <a:t> </a:t>
            </a:r>
            <a:r>
              <a:rPr sz="1600" b="0" spc="105" dirty="0">
                <a:solidFill>
                  <a:srgbClr val="221F1F"/>
                </a:solidFill>
                <a:latin typeface="Verdana"/>
                <a:cs typeface="Verdana"/>
              </a:rPr>
              <a:t>creación</a:t>
            </a:r>
            <a:endParaRPr sz="1600" dirty="0">
              <a:latin typeface="Verdana"/>
              <a:cs typeface="Verdana"/>
            </a:endParaRPr>
          </a:p>
          <a:p>
            <a:pPr marL="495300" indent="-299720">
              <a:lnSpc>
                <a:spcPct val="100000"/>
              </a:lnSpc>
              <a:spcBef>
                <a:spcPts val="405"/>
              </a:spcBef>
              <a:buAutoNum type="arabicPeriod"/>
              <a:tabLst>
                <a:tab pos="495300" algn="l"/>
              </a:tabLst>
            </a:pPr>
            <a:r>
              <a:rPr sz="1600" b="0" spc="100" dirty="0">
                <a:solidFill>
                  <a:srgbClr val="221F1F"/>
                </a:solidFill>
                <a:latin typeface="Verdana"/>
                <a:cs typeface="Verdana"/>
              </a:rPr>
              <a:t>Banco</a:t>
            </a:r>
            <a:r>
              <a:rPr sz="1600" b="0" spc="345" dirty="0">
                <a:solidFill>
                  <a:srgbClr val="221F1F"/>
                </a:solidFill>
                <a:latin typeface="Verdana"/>
                <a:cs typeface="Verdana"/>
              </a:rPr>
              <a:t> </a:t>
            </a:r>
            <a:r>
              <a:rPr sz="1600" b="0" spc="65" dirty="0">
                <a:solidFill>
                  <a:srgbClr val="221F1F"/>
                </a:solidFill>
                <a:latin typeface="Verdana"/>
                <a:cs typeface="Verdana"/>
              </a:rPr>
              <a:t>de</a:t>
            </a:r>
            <a:r>
              <a:rPr sz="1600" b="0" spc="305" dirty="0">
                <a:solidFill>
                  <a:srgbClr val="221F1F"/>
                </a:solidFill>
                <a:latin typeface="Verdana"/>
                <a:cs typeface="Verdana"/>
              </a:rPr>
              <a:t> </a:t>
            </a:r>
            <a:r>
              <a:rPr sz="1600" b="0" spc="100" dirty="0">
                <a:solidFill>
                  <a:srgbClr val="221F1F"/>
                </a:solidFill>
                <a:latin typeface="Verdana"/>
                <a:cs typeface="Verdana"/>
              </a:rPr>
              <a:t>Jurados</a:t>
            </a:r>
            <a:endParaRPr sz="1600" dirty="0">
              <a:latin typeface="Verdana"/>
              <a:cs typeface="Verdana"/>
            </a:endParaRPr>
          </a:p>
          <a:p>
            <a:pPr marL="495300" indent="-299720">
              <a:lnSpc>
                <a:spcPct val="100000"/>
              </a:lnSpc>
              <a:spcBef>
                <a:spcPts val="395"/>
              </a:spcBef>
              <a:buAutoNum type="arabicPeriod"/>
              <a:tabLst>
                <a:tab pos="495300" algn="l"/>
              </a:tabLst>
            </a:pPr>
            <a:r>
              <a:rPr sz="1600" b="0" spc="95" dirty="0">
                <a:solidFill>
                  <a:srgbClr val="221F1F"/>
                </a:solidFill>
                <a:latin typeface="Verdana"/>
                <a:cs typeface="Verdana"/>
              </a:rPr>
              <a:t>Museos</a:t>
            </a:r>
            <a:endParaRPr sz="1600" dirty="0">
              <a:latin typeface="Verdana"/>
              <a:cs typeface="Verdana"/>
            </a:endParaRPr>
          </a:p>
          <a:p>
            <a:pPr marL="495300" indent="-299720">
              <a:lnSpc>
                <a:spcPct val="100000"/>
              </a:lnSpc>
              <a:spcBef>
                <a:spcPts val="400"/>
              </a:spcBef>
              <a:buAutoNum type="arabicPeriod"/>
              <a:tabLst>
                <a:tab pos="495300" algn="l"/>
              </a:tabLst>
            </a:pPr>
            <a:r>
              <a:rPr sz="1600" b="0" spc="120" dirty="0">
                <a:solidFill>
                  <a:srgbClr val="221F1F"/>
                </a:solidFill>
                <a:latin typeface="Verdana"/>
                <a:cs typeface="Verdana"/>
              </a:rPr>
              <a:t>Estímulos</a:t>
            </a:r>
            <a:r>
              <a:rPr sz="1600" b="0" spc="345" dirty="0">
                <a:solidFill>
                  <a:srgbClr val="221F1F"/>
                </a:solidFill>
                <a:latin typeface="Verdana"/>
                <a:cs typeface="Verdana"/>
              </a:rPr>
              <a:t> </a:t>
            </a:r>
            <a:r>
              <a:rPr sz="1600" b="0" dirty="0">
                <a:solidFill>
                  <a:srgbClr val="221F1F"/>
                </a:solidFill>
                <a:latin typeface="Verdana"/>
                <a:cs typeface="Verdana"/>
              </a:rPr>
              <a:t>a</a:t>
            </a:r>
            <a:r>
              <a:rPr sz="1600" b="0" spc="295" dirty="0">
                <a:solidFill>
                  <a:srgbClr val="221F1F"/>
                </a:solidFill>
                <a:latin typeface="Verdana"/>
                <a:cs typeface="Verdana"/>
              </a:rPr>
              <a:t> </a:t>
            </a:r>
            <a:r>
              <a:rPr sz="1600" b="0" spc="60" dirty="0">
                <a:solidFill>
                  <a:srgbClr val="221F1F"/>
                </a:solidFill>
                <a:latin typeface="Verdana"/>
                <a:cs typeface="Verdana"/>
              </a:rPr>
              <a:t>la</a:t>
            </a:r>
            <a:r>
              <a:rPr sz="1600" b="0" spc="310" dirty="0">
                <a:solidFill>
                  <a:srgbClr val="221F1F"/>
                </a:solidFill>
                <a:latin typeface="Verdana"/>
                <a:cs typeface="Verdana"/>
              </a:rPr>
              <a:t> </a:t>
            </a:r>
            <a:r>
              <a:rPr sz="1600" b="0" spc="105" dirty="0">
                <a:solidFill>
                  <a:srgbClr val="221F1F"/>
                </a:solidFill>
                <a:latin typeface="Verdana"/>
                <a:cs typeface="Verdana"/>
              </a:rPr>
              <a:t>creación</a:t>
            </a:r>
            <a:endParaRPr sz="1600" dirty="0">
              <a:latin typeface="Verdana"/>
              <a:cs typeface="Verdana"/>
            </a:endParaRPr>
          </a:p>
          <a:p>
            <a:pPr marL="495300" indent="-299720">
              <a:lnSpc>
                <a:spcPct val="100000"/>
              </a:lnSpc>
              <a:spcBef>
                <a:spcPts val="405"/>
              </a:spcBef>
              <a:buAutoNum type="arabicPeriod"/>
              <a:tabLst>
                <a:tab pos="495300" algn="l"/>
              </a:tabLst>
            </a:pPr>
            <a:r>
              <a:rPr sz="1600" b="0" spc="65" dirty="0">
                <a:solidFill>
                  <a:srgbClr val="221F1F"/>
                </a:solidFill>
                <a:latin typeface="Verdana"/>
                <a:cs typeface="Verdana"/>
              </a:rPr>
              <a:t>La</a:t>
            </a:r>
            <a:r>
              <a:rPr sz="1600" b="0" spc="315" dirty="0">
                <a:solidFill>
                  <a:srgbClr val="221F1F"/>
                </a:solidFill>
                <a:latin typeface="Verdana"/>
                <a:cs typeface="Verdana"/>
              </a:rPr>
              <a:t> </a:t>
            </a:r>
            <a:r>
              <a:rPr sz="1600" b="0" spc="110" dirty="0">
                <a:solidFill>
                  <a:srgbClr val="221F1F"/>
                </a:solidFill>
                <a:latin typeface="Verdana"/>
                <a:cs typeface="Verdana"/>
              </a:rPr>
              <a:t>máquina</a:t>
            </a:r>
            <a:r>
              <a:rPr sz="1600" b="0" spc="360" dirty="0">
                <a:solidFill>
                  <a:srgbClr val="221F1F"/>
                </a:solidFill>
                <a:latin typeface="Verdana"/>
                <a:cs typeface="Verdana"/>
              </a:rPr>
              <a:t> </a:t>
            </a:r>
            <a:r>
              <a:rPr sz="1600" b="0" spc="65" dirty="0">
                <a:solidFill>
                  <a:srgbClr val="221F1F"/>
                </a:solidFill>
                <a:latin typeface="Verdana"/>
                <a:cs typeface="Verdana"/>
              </a:rPr>
              <a:t>de</a:t>
            </a:r>
            <a:r>
              <a:rPr sz="1600" b="0" spc="295" dirty="0">
                <a:solidFill>
                  <a:srgbClr val="221F1F"/>
                </a:solidFill>
                <a:latin typeface="Verdana"/>
                <a:cs typeface="Verdana"/>
              </a:rPr>
              <a:t> </a:t>
            </a:r>
            <a:r>
              <a:rPr sz="1600" b="0" spc="85" dirty="0">
                <a:solidFill>
                  <a:srgbClr val="221F1F"/>
                </a:solidFill>
                <a:latin typeface="Verdana"/>
                <a:cs typeface="Verdana"/>
              </a:rPr>
              <a:t>los</a:t>
            </a:r>
            <a:r>
              <a:rPr sz="1600" b="0" spc="330" dirty="0">
                <a:solidFill>
                  <a:srgbClr val="221F1F"/>
                </a:solidFill>
                <a:latin typeface="Verdana"/>
                <a:cs typeface="Verdana"/>
              </a:rPr>
              <a:t> </a:t>
            </a:r>
            <a:r>
              <a:rPr sz="1600" b="0" spc="110" dirty="0">
                <a:solidFill>
                  <a:srgbClr val="221F1F"/>
                </a:solidFill>
                <a:latin typeface="Verdana"/>
                <a:cs typeface="Verdana"/>
              </a:rPr>
              <a:t>Sueños:</a:t>
            </a:r>
            <a:r>
              <a:rPr sz="1600" b="0" spc="360" dirty="0">
                <a:solidFill>
                  <a:srgbClr val="221F1F"/>
                </a:solidFill>
                <a:latin typeface="Verdana"/>
                <a:cs typeface="Verdana"/>
              </a:rPr>
              <a:t> </a:t>
            </a:r>
            <a:r>
              <a:rPr sz="1600" b="0" spc="65" dirty="0">
                <a:solidFill>
                  <a:srgbClr val="221F1F"/>
                </a:solidFill>
                <a:latin typeface="Verdana"/>
                <a:cs typeface="Verdana"/>
              </a:rPr>
              <a:t>La</a:t>
            </a:r>
            <a:r>
              <a:rPr sz="1600" b="0" spc="300" dirty="0">
                <a:solidFill>
                  <a:srgbClr val="221F1F"/>
                </a:solidFill>
                <a:latin typeface="Verdana"/>
                <a:cs typeface="Verdana"/>
              </a:rPr>
              <a:t> </a:t>
            </a:r>
            <a:r>
              <a:rPr sz="1600" b="0" spc="70" dirty="0">
                <a:solidFill>
                  <a:srgbClr val="221F1F"/>
                </a:solidFill>
                <a:latin typeface="Verdana"/>
                <a:cs typeface="Verdana"/>
              </a:rPr>
              <a:t>Nave</a:t>
            </a:r>
            <a:endParaRPr sz="1600" dirty="0">
              <a:latin typeface="Verdana"/>
              <a:cs typeface="Verdana"/>
            </a:endParaRPr>
          </a:p>
          <a:p>
            <a:pPr marL="585470" indent="-389890">
              <a:lnSpc>
                <a:spcPct val="100000"/>
              </a:lnSpc>
              <a:spcBef>
                <a:spcPts val="395"/>
              </a:spcBef>
              <a:buAutoNum type="arabicPeriod"/>
              <a:tabLst>
                <a:tab pos="585470" algn="l"/>
              </a:tabLst>
            </a:pPr>
            <a:r>
              <a:rPr sz="1600" b="0" spc="125" dirty="0">
                <a:solidFill>
                  <a:srgbClr val="221F1F"/>
                </a:solidFill>
                <a:latin typeface="Verdana"/>
                <a:cs typeface="Verdana"/>
              </a:rPr>
              <a:t>Cofinanciación</a:t>
            </a:r>
            <a:r>
              <a:rPr sz="1600" b="0" spc="355" dirty="0">
                <a:solidFill>
                  <a:srgbClr val="221F1F"/>
                </a:solidFill>
                <a:latin typeface="Verdana"/>
                <a:cs typeface="Verdana"/>
              </a:rPr>
              <a:t> </a:t>
            </a:r>
            <a:r>
              <a:rPr sz="1600" b="0" spc="65" dirty="0">
                <a:solidFill>
                  <a:srgbClr val="221F1F"/>
                </a:solidFill>
                <a:latin typeface="Verdana"/>
                <a:cs typeface="Verdana"/>
              </a:rPr>
              <a:t>de</a:t>
            </a:r>
            <a:r>
              <a:rPr sz="1600" b="0" spc="315" dirty="0">
                <a:solidFill>
                  <a:srgbClr val="221F1F"/>
                </a:solidFill>
                <a:latin typeface="Verdana"/>
                <a:cs typeface="Verdana"/>
              </a:rPr>
              <a:t> </a:t>
            </a:r>
            <a:r>
              <a:rPr sz="1600" b="0" spc="105" dirty="0">
                <a:solidFill>
                  <a:srgbClr val="221F1F"/>
                </a:solidFill>
                <a:latin typeface="Verdana"/>
                <a:cs typeface="Verdana"/>
              </a:rPr>
              <a:t>docentes</a:t>
            </a:r>
            <a:endParaRPr sz="1600" dirty="0">
              <a:latin typeface="Verdana"/>
              <a:cs typeface="Verdana"/>
            </a:endParaRPr>
          </a:p>
          <a:p>
            <a:pPr marL="495934" marR="248285" indent="-300990">
              <a:lnSpc>
                <a:spcPct val="100000"/>
              </a:lnSpc>
              <a:spcBef>
                <a:spcPts val="400"/>
              </a:spcBef>
              <a:buAutoNum type="arabicPeriod"/>
              <a:tabLst>
                <a:tab pos="495934" algn="l"/>
                <a:tab pos="584200" algn="l"/>
              </a:tabLst>
            </a:pPr>
            <a:r>
              <a:rPr sz="1600" b="0" spc="125" dirty="0">
                <a:solidFill>
                  <a:srgbClr val="221F1F"/>
                </a:solidFill>
                <a:latin typeface="Verdana"/>
                <a:cs typeface="Verdana"/>
              </a:rPr>
              <a:t>	Conformación</a:t>
            </a:r>
            <a:r>
              <a:rPr sz="1600" b="0" spc="360" dirty="0">
                <a:solidFill>
                  <a:srgbClr val="221F1F"/>
                </a:solidFill>
                <a:latin typeface="Verdana"/>
                <a:cs typeface="Verdana"/>
              </a:rPr>
              <a:t> </a:t>
            </a:r>
            <a:r>
              <a:rPr sz="1600" b="0" spc="85" dirty="0">
                <a:solidFill>
                  <a:srgbClr val="221F1F"/>
                </a:solidFill>
                <a:latin typeface="Verdana"/>
                <a:cs typeface="Verdana"/>
              </a:rPr>
              <a:t>del</a:t>
            </a:r>
            <a:r>
              <a:rPr sz="1600" b="0" spc="330" dirty="0">
                <a:solidFill>
                  <a:srgbClr val="221F1F"/>
                </a:solidFill>
                <a:latin typeface="Verdana"/>
                <a:cs typeface="Verdana"/>
              </a:rPr>
              <a:t> </a:t>
            </a:r>
            <a:r>
              <a:rPr sz="1600" b="0" spc="110" dirty="0">
                <a:solidFill>
                  <a:srgbClr val="221F1F"/>
                </a:solidFill>
                <a:latin typeface="Verdana"/>
                <a:cs typeface="Verdana"/>
              </a:rPr>
              <a:t>Consejo</a:t>
            </a:r>
            <a:r>
              <a:rPr sz="1600" b="0" spc="375" dirty="0">
                <a:solidFill>
                  <a:srgbClr val="221F1F"/>
                </a:solidFill>
                <a:latin typeface="Verdana"/>
                <a:cs typeface="Verdana"/>
              </a:rPr>
              <a:t> </a:t>
            </a:r>
            <a:r>
              <a:rPr sz="1600" b="0" spc="125" dirty="0">
                <a:solidFill>
                  <a:srgbClr val="221F1F"/>
                </a:solidFill>
                <a:latin typeface="Verdana"/>
                <a:cs typeface="Verdana"/>
              </a:rPr>
              <a:t>Departamental</a:t>
            </a:r>
            <a:r>
              <a:rPr sz="1600" b="0" spc="355" dirty="0">
                <a:solidFill>
                  <a:srgbClr val="221F1F"/>
                </a:solidFill>
                <a:latin typeface="Verdana"/>
                <a:cs typeface="Verdana"/>
              </a:rPr>
              <a:t> </a:t>
            </a:r>
            <a:r>
              <a:rPr sz="1600" b="0" spc="40" dirty="0">
                <a:solidFill>
                  <a:srgbClr val="221F1F"/>
                </a:solidFill>
                <a:latin typeface="Verdana"/>
                <a:cs typeface="Verdana"/>
              </a:rPr>
              <a:t>de </a:t>
            </a:r>
            <a:r>
              <a:rPr sz="1600" b="0" spc="100" dirty="0">
                <a:solidFill>
                  <a:srgbClr val="221F1F"/>
                </a:solidFill>
                <a:latin typeface="Verdana"/>
                <a:cs typeface="Verdana"/>
              </a:rPr>
              <a:t>Cultura</a:t>
            </a:r>
            <a:endParaRPr sz="1600" dirty="0">
              <a:latin typeface="Verdana"/>
              <a:cs typeface="Verdana"/>
            </a:endParaRPr>
          </a:p>
          <a:p>
            <a:pPr marL="495934" marR="307340" indent="-300990">
              <a:lnSpc>
                <a:spcPct val="100000"/>
              </a:lnSpc>
              <a:spcBef>
                <a:spcPts val="409"/>
              </a:spcBef>
              <a:buAutoNum type="arabicPeriod"/>
              <a:tabLst>
                <a:tab pos="495934" algn="l"/>
                <a:tab pos="584200" algn="l"/>
              </a:tabLst>
            </a:pPr>
            <a:r>
              <a:rPr sz="1600" b="0" spc="125" dirty="0">
                <a:solidFill>
                  <a:srgbClr val="221F1F"/>
                </a:solidFill>
                <a:latin typeface="Verdana"/>
                <a:cs typeface="Verdana"/>
              </a:rPr>
              <a:t>	Conformación</a:t>
            </a:r>
            <a:r>
              <a:rPr sz="1600" b="0" spc="370" dirty="0">
                <a:solidFill>
                  <a:srgbClr val="221F1F"/>
                </a:solidFill>
                <a:latin typeface="Verdana"/>
                <a:cs typeface="Verdana"/>
              </a:rPr>
              <a:t> </a:t>
            </a:r>
            <a:r>
              <a:rPr sz="1600" b="0" spc="114" dirty="0">
                <a:solidFill>
                  <a:srgbClr val="221F1F"/>
                </a:solidFill>
                <a:latin typeface="Verdana"/>
                <a:cs typeface="Verdana"/>
              </a:rPr>
              <a:t>Consejos</a:t>
            </a:r>
            <a:r>
              <a:rPr sz="1600" b="0" spc="390" dirty="0">
                <a:solidFill>
                  <a:srgbClr val="221F1F"/>
                </a:solidFill>
                <a:latin typeface="Verdana"/>
                <a:cs typeface="Verdana"/>
              </a:rPr>
              <a:t> </a:t>
            </a:r>
            <a:r>
              <a:rPr sz="1600" b="0" spc="125" dirty="0">
                <a:solidFill>
                  <a:srgbClr val="221F1F"/>
                </a:solidFill>
                <a:latin typeface="Verdana"/>
                <a:cs typeface="Verdana"/>
              </a:rPr>
              <a:t>Departamentales</a:t>
            </a:r>
            <a:r>
              <a:rPr sz="1600" b="0" spc="385" dirty="0">
                <a:solidFill>
                  <a:srgbClr val="221F1F"/>
                </a:solidFill>
                <a:latin typeface="Verdana"/>
                <a:cs typeface="Verdana"/>
              </a:rPr>
              <a:t> </a:t>
            </a:r>
            <a:r>
              <a:rPr sz="1600" b="0" spc="40" dirty="0">
                <a:solidFill>
                  <a:srgbClr val="221F1F"/>
                </a:solidFill>
                <a:latin typeface="Verdana"/>
                <a:cs typeface="Verdana"/>
              </a:rPr>
              <a:t>de </a:t>
            </a:r>
            <a:r>
              <a:rPr sz="1600" b="0" spc="105" dirty="0">
                <a:solidFill>
                  <a:srgbClr val="221F1F"/>
                </a:solidFill>
                <a:latin typeface="Verdana"/>
                <a:cs typeface="Verdana"/>
              </a:rPr>
              <a:t>áreas</a:t>
            </a:r>
            <a:r>
              <a:rPr sz="1600" b="0" spc="335" dirty="0">
                <a:solidFill>
                  <a:srgbClr val="221F1F"/>
                </a:solidFill>
                <a:latin typeface="Verdana"/>
                <a:cs typeface="Verdana"/>
              </a:rPr>
              <a:t> </a:t>
            </a:r>
            <a:r>
              <a:rPr sz="1600" b="0" spc="110" dirty="0">
                <a:solidFill>
                  <a:srgbClr val="221F1F"/>
                </a:solidFill>
                <a:latin typeface="Verdana"/>
                <a:cs typeface="Verdana"/>
              </a:rPr>
              <a:t>artísticas</a:t>
            </a:r>
            <a:endParaRPr sz="1600" dirty="0">
              <a:latin typeface="Verdana"/>
              <a:cs typeface="Verdana"/>
            </a:endParaRPr>
          </a:p>
          <a:p>
            <a:pPr marL="495934" marR="345440" indent="-300990">
              <a:lnSpc>
                <a:spcPct val="100000"/>
              </a:lnSpc>
              <a:spcBef>
                <a:spcPts val="395"/>
              </a:spcBef>
              <a:buAutoNum type="arabicPeriod"/>
              <a:tabLst>
                <a:tab pos="495934" algn="l"/>
                <a:tab pos="584200" algn="l"/>
              </a:tabLst>
            </a:pPr>
            <a:r>
              <a:rPr sz="1600" b="0" spc="114" dirty="0">
                <a:solidFill>
                  <a:srgbClr val="221F1F"/>
                </a:solidFill>
                <a:latin typeface="Verdana"/>
                <a:cs typeface="Verdana"/>
              </a:rPr>
              <a:t>	Procesos</a:t>
            </a:r>
            <a:r>
              <a:rPr sz="1600" b="0" spc="365" dirty="0">
                <a:solidFill>
                  <a:srgbClr val="221F1F"/>
                </a:solidFill>
                <a:latin typeface="Verdana"/>
                <a:cs typeface="Verdana"/>
              </a:rPr>
              <a:t> </a:t>
            </a:r>
            <a:r>
              <a:rPr sz="1600" b="0" spc="120" dirty="0">
                <a:solidFill>
                  <a:srgbClr val="221F1F"/>
                </a:solidFill>
                <a:latin typeface="Verdana"/>
                <a:cs typeface="Verdana"/>
              </a:rPr>
              <a:t>formativos</a:t>
            </a:r>
            <a:r>
              <a:rPr sz="1600" b="0" spc="370" dirty="0">
                <a:solidFill>
                  <a:srgbClr val="221F1F"/>
                </a:solidFill>
                <a:latin typeface="Verdana"/>
                <a:cs typeface="Verdana"/>
              </a:rPr>
              <a:t> </a:t>
            </a:r>
            <a:r>
              <a:rPr sz="1600" b="0" spc="60" dirty="0">
                <a:solidFill>
                  <a:srgbClr val="221F1F"/>
                </a:solidFill>
                <a:latin typeface="Verdana"/>
                <a:cs typeface="Verdana"/>
              </a:rPr>
              <a:t>en</a:t>
            </a:r>
            <a:r>
              <a:rPr sz="1600" b="0" spc="320" dirty="0">
                <a:solidFill>
                  <a:srgbClr val="221F1F"/>
                </a:solidFill>
                <a:latin typeface="Verdana"/>
                <a:cs typeface="Verdana"/>
              </a:rPr>
              <a:t> </a:t>
            </a:r>
            <a:r>
              <a:rPr sz="1600" b="0" spc="85" dirty="0">
                <a:solidFill>
                  <a:srgbClr val="221F1F"/>
                </a:solidFill>
                <a:latin typeface="Verdana"/>
                <a:cs typeface="Verdana"/>
              </a:rPr>
              <a:t>las</a:t>
            </a:r>
            <a:r>
              <a:rPr sz="1600" b="0" spc="335" dirty="0">
                <a:solidFill>
                  <a:srgbClr val="221F1F"/>
                </a:solidFill>
                <a:latin typeface="Verdana"/>
                <a:cs typeface="Verdana"/>
              </a:rPr>
              <a:t> </a:t>
            </a:r>
            <a:r>
              <a:rPr sz="1600" b="0" spc="120" dirty="0">
                <a:solidFill>
                  <a:srgbClr val="221F1F"/>
                </a:solidFill>
                <a:latin typeface="Verdana"/>
                <a:cs typeface="Verdana"/>
              </a:rPr>
              <a:t>diferentes</a:t>
            </a:r>
            <a:r>
              <a:rPr sz="1600" b="0" spc="365" dirty="0">
                <a:solidFill>
                  <a:srgbClr val="221F1F"/>
                </a:solidFill>
                <a:latin typeface="Verdana"/>
                <a:cs typeface="Verdana"/>
              </a:rPr>
              <a:t> </a:t>
            </a:r>
            <a:r>
              <a:rPr sz="1600" b="0" spc="95" dirty="0">
                <a:solidFill>
                  <a:srgbClr val="221F1F"/>
                </a:solidFill>
                <a:latin typeface="Verdana"/>
                <a:cs typeface="Verdana"/>
              </a:rPr>
              <a:t>áreas </a:t>
            </a:r>
            <a:r>
              <a:rPr sz="1600" b="0" spc="110" dirty="0">
                <a:solidFill>
                  <a:srgbClr val="221F1F"/>
                </a:solidFill>
                <a:latin typeface="Verdana"/>
                <a:cs typeface="Verdana"/>
              </a:rPr>
              <a:t>artísticas</a:t>
            </a:r>
            <a:endParaRPr sz="1600" dirty="0">
              <a:latin typeface="Verdana"/>
              <a:cs typeface="Verdana"/>
            </a:endParaRPr>
          </a:p>
        </p:txBody>
      </p:sp>
      <p:grpSp>
        <p:nvGrpSpPr>
          <p:cNvPr id="16" name="object 16"/>
          <p:cNvGrpSpPr/>
          <p:nvPr/>
        </p:nvGrpSpPr>
        <p:grpSpPr>
          <a:xfrm>
            <a:off x="165735" y="3775709"/>
            <a:ext cx="11789410" cy="6282055"/>
            <a:chOff x="165735" y="3775709"/>
            <a:chExt cx="11789410" cy="6282055"/>
          </a:xfrm>
        </p:grpSpPr>
        <p:pic>
          <p:nvPicPr>
            <p:cNvPr id="17" name="object 17"/>
            <p:cNvPicPr/>
            <p:nvPr/>
          </p:nvPicPr>
          <p:blipFill>
            <a:blip r:embed="rId5" cstate="print"/>
            <a:stretch>
              <a:fillRect/>
            </a:stretch>
          </p:blipFill>
          <p:spPr>
            <a:xfrm>
              <a:off x="9768966" y="5753353"/>
              <a:ext cx="1981707" cy="1981708"/>
            </a:xfrm>
            <a:prstGeom prst="rect">
              <a:avLst/>
            </a:prstGeom>
          </p:spPr>
        </p:pic>
        <p:pic>
          <p:nvPicPr>
            <p:cNvPr id="18" name="object 18"/>
            <p:cNvPicPr/>
            <p:nvPr/>
          </p:nvPicPr>
          <p:blipFill>
            <a:blip r:embed="rId6" cstate="print"/>
            <a:stretch>
              <a:fillRect/>
            </a:stretch>
          </p:blipFill>
          <p:spPr>
            <a:xfrm>
              <a:off x="165735" y="8763799"/>
              <a:ext cx="3669284" cy="1293876"/>
            </a:xfrm>
            <a:prstGeom prst="rect">
              <a:avLst/>
            </a:prstGeom>
          </p:spPr>
        </p:pic>
        <p:pic>
          <p:nvPicPr>
            <p:cNvPr id="19" name="object 19"/>
            <p:cNvPicPr/>
            <p:nvPr/>
          </p:nvPicPr>
          <p:blipFill>
            <a:blip r:embed="rId7" cstate="print"/>
            <a:stretch>
              <a:fillRect/>
            </a:stretch>
          </p:blipFill>
          <p:spPr>
            <a:xfrm>
              <a:off x="9654666" y="3775709"/>
              <a:ext cx="1936368" cy="1827784"/>
            </a:xfrm>
            <a:prstGeom prst="rect">
              <a:avLst/>
            </a:prstGeom>
          </p:spPr>
        </p:pic>
        <p:pic>
          <p:nvPicPr>
            <p:cNvPr id="20" name="object 20"/>
            <p:cNvPicPr/>
            <p:nvPr/>
          </p:nvPicPr>
          <p:blipFill>
            <a:blip r:embed="rId8" cstate="print"/>
            <a:stretch>
              <a:fillRect/>
            </a:stretch>
          </p:blipFill>
          <p:spPr>
            <a:xfrm>
              <a:off x="9973055" y="7944357"/>
              <a:ext cx="1981707" cy="1948776"/>
            </a:xfrm>
            <a:prstGeom prst="rect">
              <a:avLst/>
            </a:prstGeom>
          </p:spPr>
        </p:pic>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solidFill>
            <a:srgbClr val="FCFAFA"/>
          </a:solidFill>
        </p:spPr>
        <p:txBody>
          <a:bodyPr wrap="square" lIns="0" tIns="0" rIns="0" bIns="0" rtlCol="0"/>
          <a:lstStyle/>
          <a:p>
            <a:endParaRPr/>
          </a:p>
        </p:txBody>
      </p:sp>
      <p:grpSp>
        <p:nvGrpSpPr>
          <p:cNvPr id="3" name="object 3"/>
          <p:cNvGrpSpPr/>
          <p:nvPr/>
        </p:nvGrpSpPr>
        <p:grpSpPr>
          <a:xfrm>
            <a:off x="859980" y="0"/>
            <a:ext cx="16513810" cy="10287000"/>
            <a:chOff x="859980" y="0"/>
            <a:chExt cx="16513810" cy="10287000"/>
          </a:xfrm>
        </p:grpSpPr>
        <p:sp>
          <p:nvSpPr>
            <p:cNvPr id="4" name="object 4"/>
            <p:cNvSpPr/>
            <p:nvPr/>
          </p:nvSpPr>
          <p:spPr>
            <a:xfrm>
              <a:off x="859980" y="0"/>
              <a:ext cx="16513810" cy="10287000"/>
            </a:xfrm>
            <a:custGeom>
              <a:avLst/>
              <a:gdLst/>
              <a:ahLst/>
              <a:cxnLst/>
              <a:rect l="l" t="t" r="r" b="b"/>
              <a:pathLst>
                <a:path w="16513810" h="10287000">
                  <a:moveTo>
                    <a:pt x="16513619" y="0"/>
                  </a:moveTo>
                  <a:lnTo>
                    <a:pt x="0" y="0"/>
                  </a:lnTo>
                  <a:lnTo>
                    <a:pt x="0" y="10286998"/>
                  </a:lnTo>
                  <a:lnTo>
                    <a:pt x="16513619" y="10286999"/>
                  </a:lnTo>
                  <a:lnTo>
                    <a:pt x="16513619" y="0"/>
                  </a:lnTo>
                  <a:close/>
                </a:path>
              </a:pathLst>
            </a:custGeom>
            <a:solidFill>
              <a:srgbClr val="1C5639">
                <a:alpha val="58822"/>
              </a:srgbClr>
            </a:solidFill>
          </p:spPr>
          <p:txBody>
            <a:bodyPr wrap="square" lIns="0" tIns="0" rIns="0" bIns="0" rtlCol="0"/>
            <a:lstStyle/>
            <a:p>
              <a:endParaRPr/>
            </a:p>
          </p:txBody>
        </p:sp>
        <p:pic>
          <p:nvPicPr>
            <p:cNvPr id="5" name="object 5"/>
            <p:cNvPicPr/>
            <p:nvPr/>
          </p:nvPicPr>
          <p:blipFill>
            <a:blip r:embed="rId2" cstate="print"/>
            <a:stretch>
              <a:fillRect/>
            </a:stretch>
          </p:blipFill>
          <p:spPr>
            <a:xfrm>
              <a:off x="2665602" y="913764"/>
              <a:ext cx="13247751" cy="7499477"/>
            </a:xfrm>
            <a:prstGeom prst="rect">
              <a:avLst/>
            </a:prstGeom>
          </p:spPr>
        </p:pic>
        <p:pic>
          <p:nvPicPr>
            <p:cNvPr id="6" name="object 6"/>
            <p:cNvPicPr/>
            <p:nvPr/>
          </p:nvPicPr>
          <p:blipFill>
            <a:blip r:embed="rId3" cstate="print"/>
            <a:stretch>
              <a:fillRect/>
            </a:stretch>
          </p:blipFill>
          <p:spPr>
            <a:xfrm>
              <a:off x="6910577" y="8343925"/>
              <a:ext cx="4757674" cy="1601723"/>
            </a:xfrm>
            <a:prstGeom prst="rect">
              <a:avLst/>
            </a:prstGeom>
          </p:spPr>
        </p:pic>
      </p:grpSp>
      <p:sp>
        <p:nvSpPr>
          <p:cNvPr id="7" name="object 7"/>
          <p:cNvSpPr txBox="1">
            <a:spLocks noGrp="1"/>
          </p:cNvSpPr>
          <p:nvPr>
            <p:ph type="title"/>
          </p:nvPr>
        </p:nvSpPr>
        <p:spPr>
          <a:xfrm>
            <a:off x="1815845" y="144017"/>
            <a:ext cx="15087600" cy="635000"/>
          </a:xfrm>
          <a:prstGeom prst="rect">
            <a:avLst/>
          </a:prstGeom>
        </p:spPr>
        <p:txBody>
          <a:bodyPr vert="horz" wrap="square" lIns="0" tIns="12065" rIns="0" bIns="0" rtlCol="0">
            <a:spAutoFit/>
          </a:bodyPr>
          <a:lstStyle/>
          <a:p>
            <a:pPr marL="12700">
              <a:lnSpc>
                <a:spcPct val="100000"/>
              </a:lnSpc>
              <a:spcBef>
                <a:spcPts val="95"/>
              </a:spcBef>
              <a:tabLst>
                <a:tab pos="3096895" algn="l"/>
                <a:tab pos="4857115" algn="l"/>
                <a:tab pos="7224395" algn="l"/>
                <a:tab pos="9902190" algn="l"/>
                <a:tab pos="10780395" algn="l"/>
              </a:tabLst>
            </a:pPr>
            <a:r>
              <a:rPr sz="4000" spc="330" dirty="0"/>
              <a:t>Antioquia</a:t>
            </a:r>
            <a:r>
              <a:rPr sz="4000" dirty="0"/>
              <a:t>	</a:t>
            </a:r>
            <a:r>
              <a:rPr sz="4000" spc="225" dirty="0"/>
              <a:t>Vive-</a:t>
            </a:r>
            <a:r>
              <a:rPr sz="4000" dirty="0"/>
              <a:t>	</a:t>
            </a:r>
            <a:r>
              <a:rPr sz="4000" spc="310" dirty="0"/>
              <a:t>Edición</a:t>
            </a:r>
            <a:r>
              <a:rPr sz="4000" dirty="0"/>
              <a:t>	</a:t>
            </a:r>
            <a:r>
              <a:rPr sz="4000" spc="375" dirty="0"/>
              <a:t>especial</a:t>
            </a:r>
            <a:r>
              <a:rPr sz="4000" dirty="0"/>
              <a:t>	</a:t>
            </a:r>
            <a:r>
              <a:rPr sz="4000" spc="125" dirty="0"/>
              <a:t>La</a:t>
            </a:r>
            <a:r>
              <a:rPr sz="4000" dirty="0"/>
              <a:t>	</a:t>
            </a:r>
            <a:r>
              <a:rPr sz="4000" spc="405" dirty="0"/>
              <a:t>Independencia</a:t>
            </a:r>
            <a:endParaRPr sz="4000"/>
          </a:p>
        </p:txBody>
      </p:sp>
      <p:sp>
        <p:nvSpPr>
          <p:cNvPr id="8" name="object 8"/>
          <p:cNvSpPr txBox="1"/>
          <p:nvPr/>
        </p:nvSpPr>
        <p:spPr>
          <a:xfrm>
            <a:off x="12725145" y="8425942"/>
            <a:ext cx="3158490" cy="330835"/>
          </a:xfrm>
          <a:prstGeom prst="rect">
            <a:avLst/>
          </a:prstGeom>
        </p:spPr>
        <p:txBody>
          <a:bodyPr vert="horz" wrap="square" lIns="0" tIns="12700" rIns="0" bIns="0" rtlCol="0">
            <a:spAutoFit/>
          </a:bodyPr>
          <a:lstStyle/>
          <a:p>
            <a:pPr marL="12700">
              <a:lnSpc>
                <a:spcPct val="100000"/>
              </a:lnSpc>
              <a:spcBef>
                <a:spcPts val="100"/>
              </a:spcBef>
            </a:pPr>
            <a:r>
              <a:rPr sz="2000" spc="75" dirty="0">
                <a:solidFill>
                  <a:srgbClr val="1C5639"/>
                </a:solidFill>
                <a:latin typeface="Arial"/>
                <a:cs typeface="Arial"/>
              </a:rPr>
              <a:t>Municipio</a:t>
            </a:r>
            <a:r>
              <a:rPr sz="2000" spc="395" dirty="0">
                <a:solidFill>
                  <a:srgbClr val="1C5639"/>
                </a:solidFill>
                <a:latin typeface="Arial"/>
                <a:cs typeface="Arial"/>
              </a:rPr>
              <a:t> </a:t>
            </a:r>
            <a:r>
              <a:rPr sz="2000" dirty="0">
                <a:solidFill>
                  <a:srgbClr val="1C5639"/>
                </a:solidFill>
                <a:latin typeface="Arial"/>
                <a:cs typeface="Arial"/>
              </a:rPr>
              <a:t>de</a:t>
            </a:r>
            <a:r>
              <a:rPr sz="2000" spc="285" dirty="0">
                <a:solidFill>
                  <a:srgbClr val="1C5639"/>
                </a:solidFill>
                <a:latin typeface="Arial"/>
                <a:cs typeface="Arial"/>
              </a:rPr>
              <a:t> </a:t>
            </a:r>
            <a:r>
              <a:rPr sz="2000" spc="70" dirty="0">
                <a:solidFill>
                  <a:srgbClr val="1C5639"/>
                </a:solidFill>
                <a:latin typeface="Arial"/>
                <a:cs typeface="Arial"/>
              </a:rPr>
              <a:t>Concepción</a:t>
            </a:r>
            <a:endParaRPr sz="2000">
              <a:latin typeface="Arial"/>
              <a:cs typeface="Arial"/>
            </a:endParaRPr>
          </a:p>
        </p:txBody>
      </p:sp>
      <p:sp>
        <p:nvSpPr>
          <p:cNvPr id="9" name="object 9"/>
          <p:cNvSpPr txBox="1"/>
          <p:nvPr/>
        </p:nvSpPr>
        <p:spPr>
          <a:xfrm>
            <a:off x="12421616" y="9635743"/>
            <a:ext cx="4658995" cy="299720"/>
          </a:xfrm>
          <a:prstGeom prst="rect">
            <a:avLst/>
          </a:prstGeom>
        </p:spPr>
        <p:txBody>
          <a:bodyPr vert="horz" wrap="square" lIns="0" tIns="12700" rIns="0" bIns="0" rtlCol="0">
            <a:spAutoFit/>
          </a:bodyPr>
          <a:lstStyle/>
          <a:p>
            <a:pPr marL="12700">
              <a:lnSpc>
                <a:spcPct val="100000"/>
              </a:lnSpc>
              <a:spcBef>
                <a:spcPts val="100"/>
              </a:spcBef>
            </a:pPr>
            <a:r>
              <a:rPr sz="1800" b="1" spc="-35" dirty="0">
                <a:solidFill>
                  <a:srgbClr val="F1F1F1"/>
                </a:solidFill>
                <a:latin typeface="Calibri"/>
                <a:cs typeface="Calibri"/>
              </a:rPr>
              <a:t>https://</a:t>
            </a:r>
            <a:r>
              <a:rPr sz="1800" b="1" u="sng" spc="-35" dirty="0">
                <a:solidFill>
                  <a:srgbClr val="F1F1F1"/>
                </a:solidFill>
                <a:uFill>
                  <a:solidFill>
                    <a:srgbClr val="F1F1F1"/>
                  </a:solidFill>
                </a:uFill>
                <a:latin typeface="Calibri"/>
                <a:cs typeface="Calibri"/>
                <a:hlinkClick r:id="rId4"/>
              </a:rPr>
              <a:t>www.youtube.com/watch?v=kIgqZgN-</a:t>
            </a:r>
            <a:r>
              <a:rPr sz="1800" b="1" u="sng" spc="-25" dirty="0">
                <a:solidFill>
                  <a:srgbClr val="F1F1F1"/>
                </a:solidFill>
                <a:uFill>
                  <a:solidFill>
                    <a:srgbClr val="F1F1F1"/>
                  </a:solidFill>
                </a:uFill>
                <a:latin typeface="Calibri"/>
                <a:cs typeface="Calibri"/>
                <a:hlinkClick r:id="rId4"/>
              </a:rPr>
              <a:t>xgE</a:t>
            </a:r>
            <a:endParaRPr sz="1800">
              <a:latin typeface="Calibri"/>
              <a:cs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972310" cy="3944620"/>
            <a:chOff x="0" y="0"/>
            <a:chExt cx="1972310" cy="3944620"/>
          </a:xfrm>
        </p:grpSpPr>
        <p:sp>
          <p:nvSpPr>
            <p:cNvPr id="3" name="object 3"/>
            <p:cNvSpPr/>
            <p:nvPr/>
          </p:nvSpPr>
          <p:spPr>
            <a:xfrm>
              <a:off x="0" y="0"/>
              <a:ext cx="1808480" cy="2881630"/>
            </a:xfrm>
            <a:custGeom>
              <a:avLst/>
              <a:gdLst/>
              <a:ahLst/>
              <a:cxnLst/>
              <a:rect l="l" t="t" r="r" b="b"/>
              <a:pathLst>
                <a:path w="1808480" h="2881630">
                  <a:moveTo>
                    <a:pt x="1640586" y="0"/>
                  </a:moveTo>
                  <a:lnTo>
                    <a:pt x="0" y="2881629"/>
                  </a:lnTo>
                  <a:lnTo>
                    <a:pt x="13528" y="2879979"/>
                  </a:lnTo>
                  <a:lnTo>
                    <a:pt x="60144" y="2872994"/>
                  </a:lnTo>
                  <a:lnTo>
                    <a:pt x="106418" y="2864993"/>
                  </a:lnTo>
                  <a:lnTo>
                    <a:pt x="152336" y="2856103"/>
                  </a:lnTo>
                  <a:lnTo>
                    <a:pt x="197891" y="2846070"/>
                  </a:lnTo>
                  <a:lnTo>
                    <a:pt x="243065" y="2835021"/>
                  </a:lnTo>
                  <a:lnTo>
                    <a:pt x="287845" y="2823082"/>
                  </a:lnTo>
                  <a:lnTo>
                    <a:pt x="332232" y="2810129"/>
                  </a:lnTo>
                  <a:lnTo>
                    <a:pt x="376199" y="2796285"/>
                  </a:lnTo>
                  <a:lnTo>
                    <a:pt x="419734" y="2781427"/>
                  </a:lnTo>
                  <a:lnTo>
                    <a:pt x="462838" y="2765679"/>
                  </a:lnTo>
                  <a:lnTo>
                    <a:pt x="505485" y="2749042"/>
                  </a:lnTo>
                  <a:lnTo>
                    <a:pt x="547674" y="2731516"/>
                  </a:lnTo>
                  <a:lnTo>
                    <a:pt x="589394" y="2713101"/>
                  </a:lnTo>
                  <a:lnTo>
                    <a:pt x="630618" y="2693670"/>
                  </a:lnTo>
                  <a:lnTo>
                    <a:pt x="671347" y="2673477"/>
                  </a:lnTo>
                  <a:lnTo>
                    <a:pt x="711568" y="2652395"/>
                  </a:lnTo>
                  <a:lnTo>
                    <a:pt x="751255" y="2630551"/>
                  </a:lnTo>
                  <a:lnTo>
                    <a:pt x="790422" y="2607691"/>
                  </a:lnTo>
                  <a:lnTo>
                    <a:pt x="829043" y="2584196"/>
                  </a:lnTo>
                  <a:lnTo>
                    <a:pt x="867092" y="2559811"/>
                  </a:lnTo>
                  <a:lnTo>
                    <a:pt x="904582" y="2534666"/>
                  </a:lnTo>
                  <a:lnTo>
                    <a:pt x="941489" y="2508630"/>
                  </a:lnTo>
                  <a:lnTo>
                    <a:pt x="977798" y="2481960"/>
                  </a:lnTo>
                  <a:lnTo>
                    <a:pt x="1013510" y="2454402"/>
                  </a:lnTo>
                  <a:lnTo>
                    <a:pt x="1048600" y="2426207"/>
                  </a:lnTo>
                  <a:lnTo>
                    <a:pt x="1083056" y="2397125"/>
                  </a:lnTo>
                  <a:lnTo>
                    <a:pt x="1116863" y="2367406"/>
                  </a:lnTo>
                  <a:lnTo>
                    <a:pt x="1150035" y="2337054"/>
                  </a:lnTo>
                  <a:lnTo>
                    <a:pt x="1182522" y="2305939"/>
                  </a:lnTo>
                  <a:lnTo>
                    <a:pt x="1214348" y="2274061"/>
                  </a:lnTo>
                  <a:lnTo>
                    <a:pt x="1245476" y="2241550"/>
                  </a:lnTo>
                  <a:lnTo>
                    <a:pt x="1275842" y="2208403"/>
                  </a:lnTo>
                  <a:lnTo>
                    <a:pt x="1305560" y="2174621"/>
                  </a:lnTo>
                  <a:lnTo>
                    <a:pt x="1334643" y="2140204"/>
                  </a:lnTo>
                  <a:lnTo>
                    <a:pt x="1362837" y="2105025"/>
                  </a:lnTo>
                  <a:lnTo>
                    <a:pt x="1390396" y="2069338"/>
                  </a:lnTo>
                  <a:lnTo>
                    <a:pt x="1417066" y="2033016"/>
                  </a:lnTo>
                  <a:lnTo>
                    <a:pt x="1443101" y="1996185"/>
                  </a:lnTo>
                  <a:lnTo>
                    <a:pt x="1468247" y="1958721"/>
                  </a:lnTo>
                  <a:lnTo>
                    <a:pt x="1492631" y="1920621"/>
                  </a:lnTo>
                  <a:lnTo>
                    <a:pt x="1516126" y="1882013"/>
                  </a:lnTo>
                  <a:lnTo>
                    <a:pt x="1538986" y="1842770"/>
                  </a:lnTo>
                  <a:lnTo>
                    <a:pt x="1560830" y="1803146"/>
                  </a:lnTo>
                  <a:lnTo>
                    <a:pt x="1581912" y="1762886"/>
                  </a:lnTo>
                  <a:lnTo>
                    <a:pt x="1602105" y="1722247"/>
                  </a:lnTo>
                  <a:lnTo>
                    <a:pt x="1621536" y="1680972"/>
                  </a:lnTo>
                  <a:lnTo>
                    <a:pt x="1639951" y="1639189"/>
                  </a:lnTo>
                  <a:lnTo>
                    <a:pt x="1657477" y="1597025"/>
                  </a:lnTo>
                  <a:lnTo>
                    <a:pt x="1674114" y="1554352"/>
                  </a:lnTo>
                  <a:lnTo>
                    <a:pt x="1689862" y="1511300"/>
                  </a:lnTo>
                  <a:lnTo>
                    <a:pt x="1704720" y="1467739"/>
                  </a:lnTo>
                  <a:lnTo>
                    <a:pt x="1718564" y="1423797"/>
                  </a:lnTo>
                  <a:lnTo>
                    <a:pt x="1731518" y="1379474"/>
                  </a:lnTo>
                  <a:lnTo>
                    <a:pt x="1743456" y="1334643"/>
                  </a:lnTo>
                  <a:lnTo>
                    <a:pt x="1754505" y="1289430"/>
                  </a:lnTo>
                  <a:lnTo>
                    <a:pt x="1764411" y="1243965"/>
                  </a:lnTo>
                  <a:lnTo>
                    <a:pt x="1773427" y="1197991"/>
                  </a:lnTo>
                  <a:lnTo>
                    <a:pt x="1781429" y="1151763"/>
                  </a:lnTo>
                  <a:lnTo>
                    <a:pt x="1788414" y="1105153"/>
                  </a:lnTo>
                  <a:lnTo>
                    <a:pt x="1794256" y="1058164"/>
                  </a:lnTo>
                  <a:lnTo>
                    <a:pt x="1799208" y="1010920"/>
                  </a:lnTo>
                  <a:lnTo>
                    <a:pt x="1803019" y="963295"/>
                  </a:lnTo>
                  <a:lnTo>
                    <a:pt x="1805686" y="915416"/>
                  </a:lnTo>
                  <a:lnTo>
                    <a:pt x="1807337" y="867282"/>
                  </a:lnTo>
                  <a:lnTo>
                    <a:pt x="1807972" y="818896"/>
                  </a:lnTo>
                  <a:lnTo>
                    <a:pt x="1807337" y="770508"/>
                  </a:lnTo>
                  <a:lnTo>
                    <a:pt x="1805686" y="722249"/>
                  </a:lnTo>
                  <a:lnTo>
                    <a:pt x="1803019" y="674370"/>
                  </a:lnTo>
                  <a:lnTo>
                    <a:pt x="1799208" y="626872"/>
                  </a:lnTo>
                  <a:lnTo>
                    <a:pt x="1794256" y="579627"/>
                  </a:lnTo>
                  <a:lnTo>
                    <a:pt x="1788414" y="532638"/>
                  </a:lnTo>
                  <a:lnTo>
                    <a:pt x="1781429" y="486028"/>
                  </a:lnTo>
                  <a:lnTo>
                    <a:pt x="1773427" y="439800"/>
                  </a:lnTo>
                  <a:lnTo>
                    <a:pt x="1764411" y="393826"/>
                  </a:lnTo>
                  <a:lnTo>
                    <a:pt x="1754505" y="348233"/>
                  </a:lnTo>
                  <a:lnTo>
                    <a:pt x="1743456" y="303149"/>
                  </a:lnTo>
                  <a:lnTo>
                    <a:pt x="1731518" y="258318"/>
                  </a:lnTo>
                  <a:lnTo>
                    <a:pt x="1718564" y="213995"/>
                  </a:lnTo>
                  <a:lnTo>
                    <a:pt x="1704720" y="169925"/>
                  </a:lnTo>
                  <a:lnTo>
                    <a:pt x="1689862" y="126492"/>
                  </a:lnTo>
                  <a:lnTo>
                    <a:pt x="1674114" y="83311"/>
                  </a:lnTo>
                  <a:lnTo>
                    <a:pt x="1657477" y="40640"/>
                  </a:lnTo>
                  <a:lnTo>
                    <a:pt x="1640586" y="0"/>
                  </a:lnTo>
                  <a:close/>
                </a:path>
              </a:pathLst>
            </a:custGeom>
            <a:solidFill>
              <a:srgbClr val="1C5639"/>
            </a:solidFill>
          </p:spPr>
          <p:txBody>
            <a:bodyPr wrap="square" lIns="0" tIns="0" rIns="0" bIns="0" rtlCol="0"/>
            <a:lstStyle/>
            <a:p>
              <a:endParaRPr/>
            </a:p>
          </p:txBody>
        </p:sp>
        <p:pic>
          <p:nvPicPr>
            <p:cNvPr id="4" name="object 4"/>
            <p:cNvPicPr/>
            <p:nvPr/>
          </p:nvPicPr>
          <p:blipFill>
            <a:blip r:embed="rId2" cstate="print"/>
            <a:stretch>
              <a:fillRect/>
            </a:stretch>
          </p:blipFill>
          <p:spPr>
            <a:xfrm>
              <a:off x="0" y="0"/>
              <a:ext cx="1972055" cy="3944112"/>
            </a:xfrm>
            <a:prstGeom prst="rect">
              <a:avLst/>
            </a:prstGeom>
          </p:spPr>
        </p:pic>
      </p:grpSp>
      <p:sp>
        <p:nvSpPr>
          <p:cNvPr id="5" name="object 5"/>
          <p:cNvSpPr txBox="1">
            <a:spLocks noGrp="1"/>
          </p:cNvSpPr>
          <p:nvPr>
            <p:ph type="title"/>
          </p:nvPr>
        </p:nvSpPr>
        <p:spPr>
          <a:xfrm>
            <a:off x="2212085" y="770890"/>
            <a:ext cx="471805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00632C"/>
                </a:solidFill>
                <a:latin typeface="Tahoma"/>
                <a:cs typeface="Tahoma"/>
              </a:rPr>
              <a:t>Inversión por</a:t>
            </a:r>
            <a:r>
              <a:rPr sz="2400" b="1" spc="75" dirty="0">
                <a:solidFill>
                  <a:srgbClr val="00632C"/>
                </a:solidFill>
                <a:latin typeface="Tahoma"/>
                <a:cs typeface="Tahoma"/>
              </a:rPr>
              <a:t> </a:t>
            </a:r>
            <a:r>
              <a:rPr sz="2400" b="1" spc="50" dirty="0">
                <a:solidFill>
                  <a:srgbClr val="00632C"/>
                </a:solidFill>
                <a:latin typeface="Tahoma"/>
                <a:cs typeface="Tahoma"/>
              </a:rPr>
              <a:t>Subregión</a:t>
            </a:r>
            <a:r>
              <a:rPr sz="2400" b="1" spc="125" dirty="0">
                <a:solidFill>
                  <a:srgbClr val="00632C"/>
                </a:solidFill>
                <a:latin typeface="Tahoma"/>
                <a:cs typeface="Tahoma"/>
              </a:rPr>
              <a:t> </a:t>
            </a:r>
            <a:r>
              <a:rPr sz="2400" b="1" spc="-20" dirty="0">
                <a:solidFill>
                  <a:srgbClr val="00632C"/>
                </a:solidFill>
                <a:latin typeface="Tahoma"/>
                <a:cs typeface="Tahoma"/>
              </a:rPr>
              <a:t>2024</a:t>
            </a:r>
            <a:endParaRPr sz="2400">
              <a:latin typeface="Tahoma"/>
              <a:cs typeface="Tahoma"/>
            </a:endParaRPr>
          </a:p>
        </p:txBody>
      </p:sp>
      <p:sp>
        <p:nvSpPr>
          <p:cNvPr id="6" name="object 6"/>
          <p:cNvSpPr txBox="1"/>
          <p:nvPr/>
        </p:nvSpPr>
        <p:spPr>
          <a:xfrm>
            <a:off x="2212085" y="1298193"/>
            <a:ext cx="7988300" cy="866775"/>
          </a:xfrm>
          <a:prstGeom prst="rect">
            <a:avLst/>
          </a:prstGeom>
        </p:spPr>
        <p:txBody>
          <a:bodyPr vert="horz" wrap="square" lIns="0" tIns="9525" rIns="0" bIns="0" rtlCol="0">
            <a:spAutoFit/>
          </a:bodyPr>
          <a:lstStyle/>
          <a:p>
            <a:pPr marL="12700" marR="5080">
              <a:lnSpc>
                <a:spcPct val="101099"/>
              </a:lnSpc>
              <a:spcBef>
                <a:spcPts val="75"/>
              </a:spcBef>
            </a:pPr>
            <a:r>
              <a:rPr sz="1800" b="1" spc="-65" dirty="0">
                <a:solidFill>
                  <a:srgbClr val="7D7D7D"/>
                </a:solidFill>
                <a:latin typeface="Verdana"/>
                <a:cs typeface="Verdana"/>
              </a:rPr>
              <a:t>PROGRAMA</a:t>
            </a:r>
            <a:r>
              <a:rPr sz="1800" b="1" spc="-90" dirty="0">
                <a:solidFill>
                  <a:srgbClr val="7D7D7D"/>
                </a:solidFill>
                <a:latin typeface="Verdana"/>
                <a:cs typeface="Verdana"/>
              </a:rPr>
              <a:t> </a:t>
            </a:r>
            <a:r>
              <a:rPr sz="1800" b="1" spc="-204" dirty="0">
                <a:solidFill>
                  <a:srgbClr val="7D7D7D"/>
                </a:solidFill>
                <a:latin typeface="Verdana"/>
                <a:cs typeface="Verdana"/>
              </a:rPr>
              <a:t>2.3.7.</a:t>
            </a:r>
            <a:r>
              <a:rPr sz="1800" b="1" spc="-240" dirty="0">
                <a:solidFill>
                  <a:srgbClr val="7D7D7D"/>
                </a:solidFill>
                <a:latin typeface="Verdana"/>
                <a:cs typeface="Verdana"/>
              </a:rPr>
              <a:t> </a:t>
            </a:r>
            <a:r>
              <a:rPr sz="1800" b="1" spc="-75" dirty="0">
                <a:solidFill>
                  <a:srgbClr val="7D7D7D"/>
                </a:solidFill>
                <a:latin typeface="Verdana"/>
                <a:cs typeface="Verdana"/>
              </a:rPr>
              <a:t>Cultura</a:t>
            </a:r>
            <a:r>
              <a:rPr sz="1800" b="1" spc="-200" dirty="0">
                <a:solidFill>
                  <a:srgbClr val="7D7D7D"/>
                </a:solidFill>
                <a:latin typeface="Verdana"/>
                <a:cs typeface="Verdana"/>
              </a:rPr>
              <a:t> </a:t>
            </a:r>
            <a:r>
              <a:rPr sz="1800" b="1" spc="-85" dirty="0">
                <a:solidFill>
                  <a:srgbClr val="7D7D7D"/>
                </a:solidFill>
                <a:latin typeface="Verdana"/>
                <a:cs typeface="Verdana"/>
              </a:rPr>
              <a:t>para</a:t>
            </a:r>
            <a:r>
              <a:rPr sz="1800" b="1" spc="-200" dirty="0">
                <a:solidFill>
                  <a:srgbClr val="7D7D7D"/>
                </a:solidFill>
                <a:latin typeface="Verdana"/>
                <a:cs typeface="Verdana"/>
              </a:rPr>
              <a:t> </a:t>
            </a:r>
            <a:r>
              <a:rPr sz="1800" b="1" spc="-110" dirty="0">
                <a:solidFill>
                  <a:srgbClr val="7D7D7D"/>
                </a:solidFill>
                <a:latin typeface="Verdana"/>
                <a:cs typeface="Verdana"/>
              </a:rPr>
              <a:t>vivir</a:t>
            </a:r>
            <a:r>
              <a:rPr sz="1800" b="1" spc="-204" dirty="0">
                <a:solidFill>
                  <a:srgbClr val="7D7D7D"/>
                </a:solidFill>
                <a:latin typeface="Verdana"/>
                <a:cs typeface="Verdana"/>
              </a:rPr>
              <a:t> </a:t>
            </a:r>
            <a:r>
              <a:rPr sz="1800" b="1" spc="-50" dirty="0">
                <a:solidFill>
                  <a:srgbClr val="7D7D7D"/>
                </a:solidFill>
                <a:latin typeface="Verdana"/>
                <a:cs typeface="Verdana"/>
              </a:rPr>
              <a:t>en</a:t>
            </a:r>
            <a:r>
              <a:rPr sz="1800" b="1" spc="-150" dirty="0">
                <a:solidFill>
                  <a:srgbClr val="7D7D7D"/>
                </a:solidFill>
                <a:latin typeface="Verdana"/>
                <a:cs typeface="Verdana"/>
              </a:rPr>
              <a:t> </a:t>
            </a:r>
            <a:r>
              <a:rPr sz="1800" b="1" spc="-50" dirty="0">
                <a:solidFill>
                  <a:srgbClr val="7D7D7D"/>
                </a:solidFill>
                <a:latin typeface="Verdana"/>
                <a:cs typeface="Verdana"/>
              </a:rPr>
              <a:t>un</a:t>
            </a:r>
            <a:r>
              <a:rPr sz="1800" b="1" spc="-120" dirty="0">
                <a:solidFill>
                  <a:srgbClr val="7D7D7D"/>
                </a:solidFill>
                <a:latin typeface="Verdana"/>
                <a:cs typeface="Verdana"/>
              </a:rPr>
              <a:t> </a:t>
            </a:r>
            <a:r>
              <a:rPr sz="1800" b="1" spc="-110" dirty="0">
                <a:solidFill>
                  <a:srgbClr val="7D7D7D"/>
                </a:solidFill>
                <a:latin typeface="Verdana"/>
                <a:cs typeface="Verdana"/>
              </a:rPr>
              <a:t>territorio</a:t>
            </a:r>
            <a:r>
              <a:rPr sz="1800" b="1" spc="-135" dirty="0">
                <a:solidFill>
                  <a:srgbClr val="7D7D7D"/>
                </a:solidFill>
                <a:latin typeface="Verdana"/>
                <a:cs typeface="Verdana"/>
              </a:rPr>
              <a:t> </a:t>
            </a:r>
            <a:r>
              <a:rPr sz="1800" b="1" spc="-110" dirty="0">
                <a:solidFill>
                  <a:srgbClr val="7D7D7D"/>
                </a:solidFill>
                <a:latin typeface="Verdana"/>
                <a:cs typeface="Verdana"/>
              </a:rPr>
              <a:t>diverso</a:t>
            </a:r>
            <a:r>
              <a:rPr sz="1800" b="1" spc="-135" dirty="0">
                <a:solidFill>
                  <a:srgbClr val="7D7D7D"/>
                </a:solidFill>
                <a:latin typeface="Verdana"/>
                <a:cs typeface="Verdana"/>
              </a:rPr>
              <a:t> </a:t>
            </a:r>
            <a:r>
              <a:rPr sz="1800" b="1" spc="-20" dirty="0">
                <a:solidFill>
                  <a:srgbClr val="7D7D7D"/>
                </a:solidFill>
                <a:latin typeface="Verdana"/>
                <a:cs typeface="Verdana"/>
              </a:rPr>
              <a:t>y</a:t>
            </a:r>
            <a:r>
              <a:rPr sz="1800" b="1" spc="-220" dirty="0">
                <a:solidFill>
                  <a:srgbClr val="7D7D7D"/>
                </a:solidFill>
                <a:latin typeface="Verdana"/>
                <a:cs typeface="Verdana"/>
              </a:rPr>
              <a:t> </a:t>
            </a:r>
            <a:r>
              <a:rPr sz="1800" b="1" spc="-50" dirty="0">
                <a:solidFill>
                  <a:srgbClr val="7D7D7D"/>
                </a:solidFill>
                <a:latin typeface="Verdana"/>
                <a:cs typeface="Verdana"/>
              </a:rPr>
              <a:t>en</a:t>
            </a:r>
            <a:r>
              <a:rPr sz="1800" b="1" spc="-150" dirty="0">
                <a:solidFill>
                  <a:srgbClr val="7D7D7D"/>
                </a:solidFill>
                <a:latin typeface="Verdana"/>
                <a:cs typeface="Verdana"/>
              </a:rPr>
              <a:t> </a:t>
            </a:r>
            <a:r>
              <a:rPr sz="1800" b="1" spc="-25" dirty="0">
                <a:solidFill>
                  <a:srgbClr val="7D7D7D"/>
                </a:solidFill>
                <a:latin typeface="Verdana"/>
                <a:cs typeface="Verdana"/>
              </a:rPr>
              <a:t>paz </a:t>
            </a:r>
            <a:r>
              <a:rPr sz="1800" b="1" spc="-90" dirty="0">
                <a:solidFill>
                  <a:srgbClr val="397C5A"/>
                </a:solidFill>
                <a:latin typeface="Verdana"/>
                <a:cs typeface="Verdana"/>
              </a:rPr>
              <a:t>Proyecto:</a:t>
            </a:r>
            <a:r>
              <a:rPr sz="1800" b="1" spc="-340" dirty="0">
                <a:solidFill>
                  <a:srgbClr val="397C5A"/>
                </a:solidFill>
                <a:latin typeface="Verdana"/>
                <a:cs typeface="Verdana"/>
              </a:rPr>
              <a:t> </a:t>
            </a:r>
            <a:r>
              <a:rPr sz="1800" b="1" spc="-95" dirty="0">
                <a:solidFill>
                  <a:srgbClr val="7D7D7D"/>
                </a:solidFill>
                <a:latin typeface="Verdana"/>
                <a:cs typeface="Verdana"/>
              </a:rPr>
              <a:t>Portafolio</a:t>
            </a:r>
            <a:r>
              <a:rPr sz="1800" b="1" spc="-90" dirty="0">
                <a:solidFill>
                  <a:srgbClr val="7D7D7D"/>
                </a:solidFill>
                <a:latin typeface="Verdana"/>
                <a:cs typeface="Verdana"/>
              </a:rPr>
              <a:t> Convocatorias</a:t>
            </a:r>
            <a:r>
              <a:rPr sz="1800" b="1" spc="-210" dirty="0">
                <a:solidFill>
                  <a:srgbClr val="7D7D7D"/>
                </a:solidFill>
                <a:latin typeface="Verdana"/>
                <a:cs typeface="Verdana"/>
              </a:rPr>
              <a:t> </a:t>
            </a:r>
            <a:r>
              <a:rPr sz="1800" b="1" spc="-20" dirty="0">
                <a:solidFill>
                  <a:srgbClr val="7D7D7D"/>
                </a:solidFill>
                <a:latin typeface="Verdana"/>
                <a:cs typeface="Verdana"/>
              </a:rPr>
              <a:t>y</a:t>
            </a:r>
            <a:r>
              <a:rPr sz="1800" b="1" spc="-185" dirty="0">
                <a:solidFill>
                  <a:srgbClr val="7D7D7D"/>
                </a:solidFill>
                <a:latin typeface="Verdana"/>
                <a:cs typeface="Verdana"/>
              </a:rPr>
              <a:t> </a:t>
            </a:r>
            <a:r>
              <a:rPr sz="1800" b="1" spc="-10" dirty="0">
                <a:solidFill>
                  <a:srgbClr val="7D7D7D"/>
                </a:solidFill>
                <a:latin typeface="Verdana"/>
                <a:cs typeface="Verdana"/>
              </a:rPr>
              <a:t>Estímulos</a:t>
            </a:r>
            <a:endParaRPr sz="1800">
              <a:latin typeface="Verdana"/>
              <a:cs typeface="Verdana"/>
            </a:endParaRPr>
          </a:p>
          <a:p>
            <a:pPr marL="12700">
              <a:lnSpc>
                <a:spcPct val="100000"/>
              </a:lnSpc>
              <a:spcBef>
                <a:spcPts val="120"/>
              </a:spcBef>
            </a:pPr>
            <a:r>
              <a:rPr sz="1800" b="1" spc="-105" dirty="0">
                <a:solidFill>
                  <a:srgbClr val="397C5A"/>
                </a:solidFill>
                <a:latin typeface="Verdana"/>
                <a:cs typeface="Verdana"/>
              </a:rPr>
              <a:t>Proyecto:</a:t>
            </a:r>
            <a:r>
              <a:rPr sz="1800" b="1" spc="-180" dirty="0">
                <a:solidFill>
                  <a:srgbClr val="397C5A"/>
                </a:solidFill>
                <a:latin typeface="Verdana"/>
                <a:cs typeface="Verdana"/>
              </a:rPr>
              <a:t> </a:t>
            </a:r>
            <a:r>
              <a:rPr sz="1800" b="1" spc="-80" dirty="0">
                <a:solidFill>
                  <a:srgbClr val="7D7D7D"/>
                </a:solidFill>
                <a:latin typeface="Verdana"/>
                <a:cs typeface="Verdana"/>
              </a:rPr>
              <a:t>Circulación</a:t>
            </a:r>
            <a:r>
              <a:rPr sz="1800" b="1" spc="-95" dirty="0">
                <a:solidFill>
                  <a:srgbClr val="7D7D7D"/>
                </a:solidFill>
                <a:latin typeface="Verdana"/>
                <a:cs typeface="Verdana"/>
              </a:rPr>
              <a:t> </a:t>
            </a:r>
            <a:r>
              <a:rPr sz="1800" b="1" spc="-100" dirty="0">
                <a:solidFill>
                  <a:srgbClr val="7D7D7D"/>
                </a:solidFill>
                <a:latin typeface="Verdana"/>
                <a:cs typeface="Verdana"/>
              </a:rPr>
              <a:t>Artística</a:t>
            </a:r>
            <a:r>
              <a:rPr sz="1800" b="1" spc="-114" dirty="0">
                <a:solidFill>
                  <a:srgbClr val="7D7D7D"/>
                </a:solidFill>
                <a:latin typeface="Verdana"/>
                <a:cs typeface="Verdana"/>
              </a:rPr>
              <a:t> </a:t>
            </a:r>
            <a:r>
              <a:rPr sz="1800" b="1" spc="-20" dirty="0">
                <a:solidFill>
                  <a:srgbClr val="7D7D7D"/>
                </a:solidFill>
                <a:latin typeface="Verdana"/>
                <a:cs typeface="Verdana"/>
              </a:rPr>
              <a:t>y</a:t>
            </a:r>
            <a:r>
              <a:rPr sz="1800" b="1" spc="-195" dirty="0">
                <a:solidFill>
                  <a:srgbClr val="7D7D7D"/>
                </a:solidFill>
                <a:latin typeface="Verdana"/>
                <a:cs typeface="Verdana"/>
              </a:rPr>
              <a:t> </a:t>
            </a:r>
            <a:r>
              <a:rPr sz="1800" b="1" spc="-10" dirty="0">
                <a:solidFill>
                  <a:srgbClr val="7D7D7D"/>
                </a:solidFill>
                <a:latin typeface="Verdana"/>
                <a:cs typeface="Verdana"/>
              </a:rPr>
              <a:t>cultural</a:t>
            </a:r>
            <a:endParaRPr sz="1800">
              <a:latin typeface="Verdana"/>
              <a:cs typeface="Verdana"/>
            </a:endParaRPr>
          </a:p>
        </p:txBody>
      </p:sp>
      <p:pic>
        <p:nvPicPr>
          <p:cNvPr id="7" name="object 7"/>
          <p:cNvPicPr/>
          <p:nvPr/>
        </p:nvPicPr>
        <p:blipFill>
          <a:blip r:embed="rId3" cstate="print"/>
          <a:stretch>
            <a:fillRect/>
          </a:stretch>
        </p:blipFill>
        <p:spPr>
          <a:xfrm>
            <a:off x="15152989" y="422339"/>
            <a:ext cx="2398611" cy="870673"/>
          </a:xfrm>
          <a:prstGeom prst="rect">
            <a:avLst/>
          </a:prstGeom>
        </p:spPr>
      </p:pic>
      <p:graphicFrame>
        <p:nvGraphicFramePr>
          <p:cNvPr id="8" name="object 8"/>
          <p:cNvGraphicFramePr>
            <a:graphicFrameLocks noGrp="1"/>
          </p:cNvGraphicFramePr>
          <p:nvPr>
            <p:extLst>
              <p:ext uri="{D42A27DB-BD31-4B8C-83A1-F6EECF244321}">
                <p14:modId xmlns:p14="http://schemas.microsoft.com/office/powerpoint/2010/main" val="2030832202"/>
              </p:ext>
            </p:extLst>
          </p:nvPr>
        </p:nvGraphicFramePr>
        <p:xfrm>
          <a:off x="1136646" y="2406738"/>
          <a:ext cx="16459835" cy="7890764"/>
        </p:xfrm>
        <a:graphic>
          <a:graphicData uri="http://schemas.openxmlformats.org/drawingml/2006/table">
            <a:tbl>
              <a:tblPr firstRow="1" bandRow="1">
                <a:tableStyleId>{2D5ABB26-0587-4C30-8999-92F81FD0307C}</a:tableStyleId>
              </a:tblPr>
              <a:tblGrid>
                <a:gridCol w="2679065">
                  <a:extLst>
                    <a:ext uri="{9D8B030D-6E8A-4147-A177-3AD203B41FA5}">
                      <a16:colId xmlns:a16="http://schemas.microsoft.com/office/drawing/2014/main" val="20000"/>
                    </a:ext>
                  </a:extLst>
                </a:gridCol>
                <a:gridCol w="1870075">
                  <a:extLst>
                    <a:ext uri="{9D8B030D-6E8A-4147-A177-3AD203B41FA5}">
                      <a16:colId xmlns:a16="http://schemas.microsoft.com/office/drawing/2014/main" val="20001"/>
                    </a:ext>
                  </a:extLst>
                </a:gridCol>
                <a:gridCol w="1553210">
                  <a:extLst>
                    <a:ext uri="{9D8B030D-6E8A-4147-A177-3AD203B41FA5}">
                      <a16:colId xmlns:a16="http://schemas.microsoft.com/office/drawing/2014/main" val="20002"/>
                    </a:ext>
                  </a:extLst>
                </a:gridCol>
                <a:gridCol w="1587500">
                  <a:extLst>
                    <a:ext uri="{9D8B030D-6E8A-4147-A177-3AD203B41FA5}">
                      <a16:colId xmlns:a16="http://schemas.microsoft.com/office/drawing/2014/main" val="20003"/>
                    </a:ext>
                  </a:extLst>
                </a:gridCol>
                <a:gridCol w="1913890">
                  <a:extLst>
                    <a:ext uri="{9D8B030D-6E8A-4147-A177-3AD203B41FA5}">
                      <a16:colId xmlns:a16="http://schemas.microsoft.com/office/drawing/2014/main" val="20004"/>
                    </a:ext>
                  </a:extLst>
                </a:gridCol>
                <a:gridCol w="2696845">
                  <a:extLst>
                    <a:ext uri="{9D8B030D-6E8A-4147-A177-3AD203B41FA5}">
                      <a16:colId xmlns:a16="http://schemas.microsoft.com/office/drawing/2014/main" val="20005"/>
                    </a:ext>
                  </a:extLst>
                </a:gridCol>
                <a:gridCol w="4159250">
                  <a:extLst>
                    <a:ext uri="{9D8B030D-6E8A-4147-A177-3AD203B41FA5}">
                      <a16:colId xmlns:a16="http://schemas.microsoft.com/office/drawing/2014/main" val="20006"/>
                    </a:ext>
                  </a:extLst>
                </a:gridCol>
              </a:tblGrid>
              <a:tr h="917575">
                <a:tc>
                  <a:txBody>
                    <a:bodyPr/>
                    <a:lstStyle/>
                    <a:p>
                      <a:pPr>
                        <a:lnSpc>
                          <a:spcPct val="100000"/>
                        </a:lnSpc>
                        <a:spcBef>
                          <a:spcPts val="15"/>
                        </a:spcBef>
                      </a:pPr>
                      <a:endParaRPr sz="1200" dirty="0">
                        <a:latin typeface="Times New Roman"/>
                        <a:cs typeface="Times New Roman"/>
                      </a:endParaRPr>
                    </a:p>
                    <a:p>
                      <a:pPr marL="588645">
                        <a:lnSpc>
                          <a:spcPct val="100000"/>
                        </a:lnSpc>
                      </a:pPr>
                      <a:r>
                        <a:rPr sz="1200" b="1" spc="-10" dirty="0">
                          <a:solidFill>
                            <a:srgbClr val="FFFFFF"/>
                          </a:solidFill>
                          <a:latin typeface="Calibri"/>
                          <a:cs typeface="Calibri"/>
                        </a:rPr>
                        <a:t>Convocatoria</a:t>
                      </a:r>
                      <a:endParaRPr sz="1200" dirty="0">
                        <a:latin typeface="Calibri"/>
                        <a:cs typeface="Calibri"/>
                      </a:endParaRPr>
                    </a:p>
                  </a:txBody>
                  <a:tcPr marL="0" marR="0" marT="1905" marB="0">
                    <a:solidFill>
                      <a:srgbClr val="00632C"/>
                    </a:solidFill>
                  </a:tcPr>
                </a:tc>
                <a:tc>
                  <a:txBody>
                    <a:bodyPr/>
                    <a:lstStyle/>
                    <a:p>
                      <a:pPr marL="27940" algn="ctr">
                        <a:lnSpc>
                          <a:spcPct val="100000"/>
                        </a:lnSpc>
                        <a:spcBef>
                          <a:spcPts val="1115"/>
                        </a:spcBef>
                      </a:pPr>
                      <a:r>
                        <a:rPr sz="1200" b="1" spc="-10" dirty="0">
                          <a:solidFill>
                            <a:srgbClr val="FFFFFF"/>
                          </a:solidFill>
                          <a:latin typeface="Calibri"/>
                          <a:cs typeface="Calibri"/>
                        </a:rPr>
                        <a:t>Inscritos</a:t>
                      </a:r>
                      <a:endParaRPr sz="1200" dirty="0">
                        <a:latin typeface="Calibri"/>
                        <a:cs typeface="Calibri"/>
                      </a:endParaRPr>
                    </a:p>
                    <a:p>
                      <a:pPr marL="28575" algn="ctr">
                        <a:lnSpc>
                          <a:spcPct val="100000"/>
                        </a:lnSpc>
                      </a:pPr>
                      <a:r>
                        <a:rPr sz="1200" b="1" spc="-10" dirty="0">
                          <a:solidFill>
                            <a:srgbClr val="FFFFFF"/>
                          </a:solidFill>
                          <a:latin typeface="Calibri"/>
                          <a:cs typeface="Calibri"/>
                        </a:rPr>
                        <a:t>/Participantes</a:t>
                      </a:r>
                      <a:endParaRPr sz="1200" dirty="0">
                        <a:latin typeface="Calibri"/>
                        <a:cs typeface="Calibri"/>
                      </a:endParaRPr>
                    </a:p>
                  </a:txBody>
                  <a:tcPr marL="0" marR="0" marT="141605" marB="0">
                    <a:solidFill>
                      <a:srgbClr val="00632C"/>
                    </a:solidFill>
                  </a:tcPr>
                </a:tc>
                <a:tc>
                  <a:txBody>
                    <a:bodyPr/>
                    <a:lstStyle/>
                    <a:p>
                      <a:pPr marL="171450" marR="120014" indent="149225">
                        <a:lnSpc>
                          <a:spcPct val="101099"/>
                        </a:lnSpc>
                        <a:spcBef>
                          <a:spcPts val="605"/>
                        </a:spcBef>
                      </a:pPr>
                      <a:r>
                        <a:rPr sz="1200" b="1" spc="-10" dirty="0">
                          <a:solidFill>
                            <a:srgbClr val="FFFFFF"/>
                          </a:solidFill>
                          <a:latin typeface="Arial"/>
                          <a:cs typeface="Arial"/>
                        </a:rPr>
                        <a:t>Recurso adjudicado</a:t>
                      </a:r>
                      <a:endParaRPr sz="1200">
                        <a:latin typeface="Arial"/>
                        <a:cs typeface="Arial"/>
                      </a:endParaRPr>
                    </a:p>
                  </a:txBody>
                  <a:tcPr marL="0" marR="0" marT="76835" marB="0">
                    <a:solidFill>
                      <a:srgbClr val="00632C"/>
                    </a:solidFill>
                  </a:tcPr>
                </a:tc>
                <a:tc>
                  <a:txBody>
                    <a:bodyPr/>
                    <a:lstStyle/>
                    <a:p>
                      <a:pPr>
                        <a:lnSpc>
                          <a:spcPct val="100000"/>
                        </a:lnSpc>
                        <a:spcBef>
                          <a:spcPts val="15"/>
                        </a:spcBef>
                      </a:pPr>
                      <a:endParaRPr sz="1200">
                        <a:latin typeface="Times New Roman"/>
                        <a:cs typeface="Times New Roman"/>
                      </a:endParaRPr>
                    </a:p>
                    <a:p>
                      <a:pPr marR="127635" algn="ctr">
                        <a:lnSpc>
                          <a:spcPct val="100000"/>
                        </a:lnSpc>
                      </a:pPr>
                      <a:r>
                        <a:rPr sz="1200" b="1" spc="-10" dirty="0">
                          <a:solidFill>
                            <a:srgbClr val="FFFFFF"/>
                          </a:solidFill>
                          <a:latin typeface="Calibri"/>
                          <a:cs typeface="Calibri"/>
                        </a:rPr>
                        <a:t>#Ganadores</a:t>
                      </a:r>
                      <a:endParaRPr sz="1200">
                        <a:latin typeface="Calibri"/>
                        <a:cs typeface="Calibri"/>
                      </a:endParaRPr>
                    </a:p>
                  </a:txBody>
                  <a:tcPr marL="0" marR="0" marT="1905" marB="0">
                    <a:lnB w="12700">
                      <a:solidFill>
                        <a:srgbClr val="000000"/>
                      </a:solidFill>
                      <a:prstDash val="solid"/>
                    </a:lnB>
                    <a:solidFill>
                      <a:srgbClr val="00632C"/>
                    </a:solidFill>
                  </a:tcPr>
                </a:tc>
                <a:tc>
                  <a:txBody>
                    <a:bodyPr/>
                    <a:lstStyle/>
                    <a:p>
                      <a:pPr>
                        <a:lnSpc>
                          <a:spcPct val="100000"/>
                        </a:lnSpc>
                        <a:spcBef>
                          <a:spcPts val="15"/>
                        </a:spcBef>
                      </a:pPr>
                      <a:endParaRPr sz="1200">
                        <a:latin typeface="Times New Roman"/>
                        <a:cs typeface="Times New Roman"/>
                      </a:endParaRPr>
                    </a:p>
                    <a:p>
                      <a:pPr marL="84455" algn="ctr">
                        <a:lnSpc>
                          <a:spcPct val="100000"/>
                        </a:lnSpc>
                      </a:pPr>
                      <a:r>
                        <a:rPr sz="1200" b="1" dirty="0">
                          <a:solidFill>
                            <a:srgbClr val="FFFFFF"/>
                          </a:solidFill>
                          <a:latin typeface="Calibri"/>
                          <a:cs typeface="Calibri"/>
                        </a:rPr>
                        <a:t>#</a:t>
                      </a:r>
                      <a:r>
                        <a:rPr sz="1200" b="1" spc="-10" dirty="0">
                          <a:solidFill>
                            <a:srgbClr val="FFFFFF"/>
                          </a:solidFill>
                          <a:latin typeface="Calibri"/>
                          <a:cs typeface="Calibri"/>
                        </a:rPr>
                        <a:t> Beneficiarios</a:t>
                      </a:r>
                      <a:endParaRPr sz="1200">
                        <a:latin typeface="Calibri"/>
                        <a:cs typeface="Calibri"/>
                      </a:endParaRPr>
                    </a:p>
                  </a:txBody>
                  <a:tcPr marL="0" marR="0" marT="1905" marB="0">
                    <a:lnB w="12700">
                      <a:solidFill>
                        <a:srgbClr val="000000"/>
                      </a:solidFill>
                      <a:prstDash val="solid"/>
                    </a:lnB>
                    <a:solidFill>
                      <a:srgbClr val="00632C"/>
                    </a:solidFill>
                  </a:tcPr>
                </a:tc>
                <a:tc>
                  <a:txBody>
                    <a:bodyPr/>
                    <a:lstStyle/>
                    <a:p>
                      <a:pPr>
                        <a:lnSpc>
                          <a:spcPct val="100000"/>
                        </a:lnSpc>
                        <a:spcBef>
                          <a:spcPts val="15"/>
                        </a:spcBef>
                      </a:pPr>
                      <a:endParaRPr sz="1200">
                        <a:latin typeface="Times New Roman"/>
                        <a:cs typeface="Times New Roman"/>
                      </a:endParaRPr>
                    </a:p>
                    <a:p>
                      <a:pPr marL="890269">
                        <a:lnSpc>
                          <a:spcPct val="100000"/>
                        </a:lnSpc>
                      </a:pPr>
                      <a:r>
                        <a:rPr sz="1200" b="1" spc="-10" dirty="0">
                          <a:solidFill>
                            <a:srgbClr val="FFFFFF"/>
                          </a:solidFill>
                          <a:latin typeface="Calibri"/>
                          <a:cs typeface="Calibri"/>
                        </a:rPr>
                        <a:t>Subregión</a:t>
                      </a:r>
                      <a:endParaRPr sz="1200">
                        <a:latin typeface="Calibri"/>
                        <a:cs typeface="Calibri"/>
                      </a:endParaRPr>
                    </a:p>
                  </a:txBody>
                  <a:tcPr marL="0" marR="0" marT="1905" marB="0">
                    <a:solidFill>
                      <a:srgbClr val="00632C"/>
                    </a:solidFill>
                  </a:tcPr>
                </a:tc>
                <a:tc>
                  <a:txBody>
                    <a:bodyPr/>
                    <a:lstStyle/>
                    <a:p>
                      <a:pPr>
                        <a:lnSpc>
                          <a:spcPct val="100000"/>
                        </a:lnSpc>
                        <a:spcBef>
                          <a:spcPts val="15"/>
                        </a:spcBef>
                      </a:pPr>
                      <a:endParaRPr sz="1200">
                        <a:latin typeface="Times New Roman"/>
                        <a:cs typeface="Times New Roman"/>
                      </a:endParaRPr>
                    </a:p>
                    <a:p>
                      <a:pPr marL="17780" algn="ctr">
                        <a:lnSpc>
                          <a:spcPct val="100000"/>
                        </a:lnSpc>
                      </a:pPr>
                      <a:r>
                        <a:rPr sz="1200" b="1" spc="-10" dirty="0">
                          <a:solidFill>
                            <a:srgbClr val="FFFFFF"/>
                          </a:solidFill>
                          <a:latin typeface="Calibri"/>
                          <a:cs typeface="Calibri"/>
                        </a:rPr>
                        <a:t>Municipio</a:t>
                      </a:r>
                      <a:endParaRPr sz="1200">
                        <a:latin typeface="Calibri"/>
                        <a:cs typeface="Calibri"/>
                      </a:endParaRPr>
                    </a:p>
                  </a:txBody>
                  <a:tcPr marL="0" marR="0" marT="1905" marB="0">
                    <a:solidFill>
                      <a:srgbClr val="00632C"/>
                    </a:solidFill>
                  </a:tcPr>
                </a:tc>
                <a:extLst>
                  <a:ext uri="{0D108BD9-81ED-4DB2-BD59-A6C34878D82A}">
                    <a16:rowId xmlns:a16="http://schemas.microsoft.com/office/drawing/2014/main" val="10000"/>
                  </a:ext>
                </a:extLst>
              </a:tr>
              <a:tr h="643255">
                <a:tc>
                  <a:txBody>
                    <a:bodyPr/>
                    <a:lstStyle/>
                    <a:p>
                      <a:pPr>
                        <a:lnSpc>
                          <a:spcPct val="100000"/>
                        </a:lnSpc>
                        <a:spcBef>
                          <a:spcPts val="20"/>
                        </a:spcBef>
                      </a:pPr>
                      <a:endParaRPr sz="1200" dirty="0">
                        <a:latin typeface="Verdana" panose="020B0604030504040204" pitchFamily="34" charset="0"/>
                        <a:ea typeface="Verdana" panose="020B0604030504040204" pitchFamily="34" charset="0"/>
                        <a:cs typeface="Times New Roman"/>
                      </a:endParaRPr>
                    </a:p>
                    <a:p>
                      <a:pPr marR="95250" algn="ctr">
                        <a:lnSpc>
                          <a:spcPct val="100000"/>
                        </a:lnSpc>
                      </a:pPr>
                      <a:r>
                        <a:rPr sz="1200" b="1" dirty="0">
                          <a:latin typeface="Verdana" panose="020B0604030504040204" pitchFamily="34" charset="0"/>
                          <a:ea typeface="Verdana" panose="020B0604030504040204" pitchFamily="34" charset="0"/>
                          <a:cs typeface="Calibri"/>
                        </a:rPr>
                        <a:t>Tejiendo</a:t>
                      </a:r>
                      <a:r>
                        <a:rPr sz="1200" b="1" spc="-15" dirty="0">
                          <a:latin typeface="Verdana" panose="020B0604030504040204" pitchFamily="34" charset="0"/>
                          <a:ea typeface="Verdana" panose="020B0604030504040204" pitchFamily="34" charset="0"/>
                          <a:cs typeface="Calibri"/>
                        </a:rPr>
                        <a:t> </a:t>
                      </a:r>
                      <a:r>
                        <a:rPr sz="1200" b="1" spc="-10" dirty="0">
                          <a:latin typeface="Verdana" panose="020B0604030504040204" pitchFamily="34" charset="0"/>
                          <a:ea typeface="Verdana" panose="020B0604030504040204" pitchFamily="34" charset="0"/>
                          <a:cs typeface="Calibri"/>
                        </a:rPr>
                        <a:t>Territorio</a:t>
                      </a:r>
                      <a:r>
                        <a:rPr sz="1200" b="1" spc="-25" dirty="0">
                          <a:latin typeface="Verdana" panose="020B0604030504040204" pitchFamily="34" charset="0"/>
                          <a:ea typeface="Verdana" panose="020B0604030504040204" pitchFamily="34" charset="0"/>
                          <a:cs typeface="Calibri"/>
                        </a:rPr>
                        <a:t> V2</a:t>
                      </a:r>
                      <a:endParaRPr sz="1200" dirty="0">
                        <a:latin typeface="Verdana" panose="020B0604030504040204" pitchFamily="34" charset="0"/>
                        <a:ea typeface="Verdana" panose="020B0604030504040204" pitchFamily="34" charset="0"/>
                        <a:cs typeface="Calibri"/>
                      </a:endParaRPr>
                    </a:p>
                  </a:txBody>
                  <a:tcPr marL="0" marR="0" marT="2540" marB="0">
                    <a:lnL w="12700">
                      <a:solidFill>
                        <a:srgbClr val="000000"/>
                      </a:solidFill>
                      <a:prstDash val="solid"/>
                    </a:lnL>
                    <a:lnB w="12700">
                      <a:solidFill>
                        <a:srgbClr val="000000"/>
                      </a:solidFill>
                      <a:prstDash val="solid"/>
                    </a:lnB>
                  </a:tcPr>
                </a:tc>
                <a:tc>
                  <a:txBody>
                    <a:bodyPr/>
                    <a:lstStyle/>
                    <a:p>
                      <a:pPr>
                        <a:lnSpc>
                          <a:spcPct val="100000"/>
                        </a:lnSpc>
                        <a:spcBef>
                          <a:spcPts val="20"/>
                        </a:spcBef>
                      </a:pPr>
                      <a:endParaRPr sz="1200" dirty="0">
                        <a:solidFill>
                          <a:schemeClr val="tx1"/>
                        </a:solidFill>
                        <a:latin typeface="Verdana" panose="020B0604030504040204" pitchFamily="34" charset="0"/>
                        <a:ea typeface="Verdana" panose="020B0604030504040204" pitchFamily="34" charset="0"/>
                        <a:cs typeface="Times New Roman"/>
                      </a:endParaRPr>
                    </a:p>
                    <a:p>
                      <a:pPr marL="27940" algn="ctr">
                        <a:lnSpc>
                          <a:spcPct val="100000"/>
                        </a:lnSpc>
                      </a:pPr>
                      <a:r>
                        <a:rPr sz="1200" spc="-25" dirty="0">
                          <a:solidFill>
                            <a:schemeClr val="tx1"/>
                          </a:solidFill>
                          <a:latin typeface="Verdana" panose="020B0604030504040204" pitchFamily="34" charset="0"/>
                          <a:ea typeface="Verdana" panose="020B0604030504040204" pitchFamily="34" charset="0"/>
                          <a:cs typeface="Calibri"/>
                        </a:rPr>
                        <a:t>87</a:t>
                      </a:r>
                      <a:endParaRPr sz="1200" dirty="0">
                        <a:solidFill>
                          <a:schemeClr val="tx1"/>
                        </a:solidFill>
                        <a:latin typeface="Verdana" panose="020B0604030504040204" pitchFamily="34" charset="0"/>
                        <a:ea typeface="Verdana" panose="020B0604030504040204" pitchFamily="34" charset="0"/>
                        <a:cs typeface="Calibri"/>
                      </a:endParaRPr>
                    </a:p>
                  </a:txBody>
                  <a:tcPr marL="0" marR="0" marT="2540" marB="0">
                    <a:lnB w="12700">
                      <a:solidFill>
                        <a:srgbClr val="000000"/>
                      </a:solidFill>
                      <a:prstDash val="solid"/>
                    </a:lnB>
                  </a:tcPr>
                </a:tc>
                <a:tc>
                  <a:txBody>
                    <a:bodyPr/>
                    <a:lstStyle/>
                    <a:p>
                      <a:pPr>
                        <a:lnSpc>
                          <a:spcPct val="100000"/>
                        </a:lnSpc>
                        <a:spcBef>
                          <a:spcPts val="20"/>
                        </a:spcBef>
                      </a:pPr>
                      <a:endParaRPr sz="1200" dirty="0">
                        <a:latin typeface="Verdana" panose="020B0604030504040204" pitchFamily="34" charset="0"/>
                        <a:ea typeface="Verdana" panose="020B0604030504040204" pitchFamily="34" charset="0"/>
                        <a:cs typeface="Times New Roman"/>
                      </a:endParaRPr>
                    </a:p>
                    <a:p>
                      <a:pPr marL="201295">
                        <a:lnSpc>
                          <a:spcPct val="100000"/>
                        </a:lnSpc>
                      </a:pPr>
                      <a:r>
                        <a:rPr sz="1200" dirty="0">
                          <a:latin typeface="Verdana" panose="020B0604030504040204" pitchFamily="34" charset="0"/>
                          <a:ea typeface="Verdana" panose="020B0604030504040204" pitchFamily="34" charset="0"/>
                          <a:cs typeface="Calibri"/>
                        </a:rPr>
                        <a:t>$</a:t>
                      </a:r>
                      <a:r>
                        <a:rPr sz="1200" spc="295"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389.812.157</a:t>
                      </a:r>
                      <a:endParaRPr sz="1200" dirty="0">
                        <a:latin typeface="Verdana" panose="020B0604030504040204" pitchFamily="34" charset="0"/>
                        <a:ea typeface="Verdana" panose="020B0604030504040204" pitchFamily="34" charset="0"/>
                        <a:cs typeface="Calibri"/>
                      </a:endParaRPr>
                    </a:p>
                  </a:txBody>
                  <a:tcPr marL="0" marR="0" marT="2540" marB="0">
                    <a:lnB w="12700">
                      <a:solidFill>
                        <a:srgbClr val="000000"/>
                      </a:solidFill>
                      <a:prstDash val="solid"/>
                    </a:lnB>
                  </a:tcPr>
                </a:tc>
                <a:tc>
                  <a:txBody>
                    <a:bodyPr/>
                    <a:lstStyle/>
                    <a:p>
                      <a:pPr>
                        <a:lnSpc>
                          <a:spcPct val="100000"/>
                        </a:lnSpc>
                        <a:spcBef>
                          <a:spcPts val="20"/>
                        </a:spcBef>
                      </a:pPr>
                      <a:endParaRPr sz="1200">
                        <a:latin typeface="Verdana" panose="020B0604030504040204" pitchFamily="34" charset="0"/>
                        <a:ea typeface="Verdana" panose="020B0604030504040204" pitchFamily="34" charset="0"/>
                        <a:cs typeface="Times New Roman"/>
                      </a:endParaRPr>
                    </a:p>
                    <a:p>
                      <a:pPr marR="130175" algn="ctr">
                        <a:lnSpc>
                          <a:spcPct val="100000"/>
                        </a:lnSpc>
                      </a:pPr>
                      <a:r>
                        <a:rPr sz="1200" spc="-25" dirty="0">
                          <a:latin typeface="Verdana" panose="020B0604030504040204" pitchFamily="34" charset="0"/>
                          <a:ea typeface="Verdana" panose="020B0604030504040204" pitchFamily="34" charset="0"/>
                          <a:cs typeface="Calibri"/>
                        </a:rPr>
                        <a:t>22</a:t>
                      </a:r>
                      <a:endParaRPr sz="1200">
                        <a:latin typeface="Verdana" panose="020B0604030504040204" pitchFamily="34" charset="0"/>
                        <a:ea typeface="Verdana" panose="020B0604030504040204" pitchFamily="34" charset="0"/>
                        <a:cs typeface="Calibri"/>
                      </a:endParaRPr>
                    </a:p>
                  </a:txBody>
                  <a:tcPr marL="0" marR="0" marT="2540" marB="0">
                    <a:lnT w="12700">
                      <a:solidFill>
                        <a:srgbClr val="000000"/>
                      </a:solidFill>
                      <a:prstDash val="solid"/>
                    </a:lnT>
                    <a:lnB w="12700">
                      <a:solidFill>
                        <a:srgbClr val="000000"/>
                      </a:solidFill>
                      <a:prstDash val="solid"/>
                    </a:lnB>
                  </a:tcPr>
                </a:tc>
                <a:tc>
                  <a:txBody>
                    <a:bodyPr/>
                    <a:lstStyle/>
                    <a:p>
                      <a:pPr>
                        <a:lnSpc>
                          <a:spcPct val="100000"/>
                        </a:lnSpc>
                        <a:spcBef>
                          <a:spcPts val="20"/>
                        </a:spcBef>
                      </a:pPr>
                      <a:endParaRPr sz="1200">
                        <a:latin typeface="Verdana" panose="020B0604030504040204" pitchFamily="34" charset="0"/>
                        <a:ea typeface="Verdana" panose="020B0604030504040204" pitchFamily="34" charset="0"/>
                        <a:cs typeface="Times New Roman"/>
                      </a:endParaRPr>
                    </a:p>
                    <a:p>
                      <a:pPr marL="85090" algn="ctr">
                        <a:lnSpc>
                          <a:spcPct val="100000"/>
                        </a:lnSpc>
                      </a:pPr>
                      <a:r>
                        <a:rPr sz="1200" spc="-25" dirty="0">
                          <a:latin typeface="Verdana" panose="020B0604030504040204" pitchFamily="34" charset="0"/>
                          <a:ea typeface="Verdana" panose="020B0604030504040204" pitchFamily="34" charset="0"/>
                          <a:cs typeface="Calibri"/>
                        </a:rPr>
                        <a:t>63</a:t>
                      </a:r>
                      <a:endParaRPr sz="1200">
                        <a:latin typeface="Verdana" panose="020B0604030504040204" pitchFamily="34" charset="0"/>
                        <a:ea typeface="Verdana" panose="020B0604030504040204" pitchFamily="34" charset="0"/>
                        <a:cs typeface="Calibri"/>
                      </a:endParaRPr>
                    </a:p>
                  </a:txBody>
                  <a:tcPr marL="0" marR="0" marT="2540" marB="0">
                    <a:lnT w="12700">
                      <a:solidFill>
                        <a:srgbClr val="000000"/>
                      </a:solidFill>
                      <a:prstDash val="solid"/>
                    </a:lnT>
                    <a:lnB w="12700">
                      <a:solidFill>
                        <a:srgbClr val="000000"/>
                      </a:solidFill>
                      <a:prstDash val="solid"/>
                    </a:lnB>
                  </a:tcPr>
                </a:tc>
                <a:tc>
                  <a:txBody>
                    <a:bodyPr/>
                    <a:lstStyle/>
                    <a:p>
                      <a:pPr marL="139700" marR="107950">
                        <a:lnSpc>
                          <a:spcPct val="100000"/>
                        </a:lnSpc>
                        <a:spcBef>
                          <a:spcPts val="790"/>
                        </a:spcBef>
                      </a:pPr>
                      <a:r>
                        <a:rPr sz="1200" dirty="0">
                          <a:latin typeface="Verdana" panose="020B0604030504040204" pitchFamily="34" charset="0"/>
                          <a:ea typeface="Verdana" panose="020B0604030504040204" pitchFamily="34" charset="0"/>
                          <a:cs typeface="Calibri"/>
                        </a:rPr>
                        <a:t>Nordeste,</a:t>
                      </a:r>
                      <a:r>
                        <a:rPr sz="1200" spc="-5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Bajo</a:t>
                      </a:r>
                      <a:r>
                        <a:rPr sz="1200" spc="-5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Cauca,</a:t>
                      </a:r>
                      <a:r>
                        <a:rPr sz="1200" spc="-30"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Magdalena Medio</a:t>
                      </a:r>
                      <a:endParaRPr sz="1200">
                        <a:latin typeface="Verdana" panose="020B0604030504040204" pitchFamily="34" charset="0"/>
                        <a:ea typeface="Verdana" panose="020B0604030504040204" pitchFamily="34" charset="0"/>
                        <a:cs typeface="Calibri"/>
                      </a:endParaRPr>
                    </a:p>
                  </a:txBody>
                  <a:tcPr marL="0" marR="0" marT="100330" marB="0">
                    <a:lnB w="12700">
                      <a:solidFill>
                        <a:srgbClr val="000000"/>
                      </a:solidFill>
                      <a:prstDash val="solid"/>
                    </a:lnB>
                  </a:tcPr>
                </a:tc>
                <a:tc>
                  <a:txBody>
                    <a:bodyPr/>
                    <a:lstStyle/>
                    <a:p>
                      <a:pPr marL="19050" algn="ctr">
                        <a:lnSpc>
                          <a:spcPts val="1630"/>
                        </a:lnSpc>
                      </a:pPr>
                      <a:r>
                        <a:rPr sz="1200" dirty="0">
                          <a:latin typeface="Verdana" panose="020B0604030504040204" pitchFamily="34" charset="0"/>
                          <a:ea typeface="Verdana" panose="020B0604030504040204" pitchFamily="34" charset="0"/>
                          <a:cs typeface="Calibri"/>
                        </a:rPr>
                        <a:t>Taraza,</a:t>
                      </a:r>
                      <a:r>
                        <a:rPr sz="1200" spc="-2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Zaragoza,</a:t>
                      </a:r>
                      <a:r>
                        <a:rPr sz="1200" spc="-4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Santo</a:t>
                      </a:r>
                      <a:r>
                        <a:rPr sz="1200" spc="-2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Domingo,</a:t>
                      </a:r>
                      <a:r>
                        <a:rPr sz="1200" spc="-4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Caucasia,</a:t>
                      </a:r>
                      <a:r>
                        <a:rPr sz="1200" spc="270"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Puerto</a:t>
                      </a:r>
                      <a:endParaRPr sz="1200">
                        <a:latin typeface="Verdana" panose="020B0604030504040204" pitchFamily="34" charset="0"/>
                        <a:ea typeface="Verdana" panose="020B0604030504040204" pitchFamily="34" charset="0"/>
                        <a:cs typeface="Calibri"/>
                      </a:endParaRPr>
                    </a:p>
                    <a:p>
                      <a:pPr marL="19050" algn="ctr">
                        <a:lnSpc>
                          <a:spcPct val="100000"/>
                        </a:lnSpc>
                      </a:pPr>
                      <a:r>
                        <a:rPr sz="1200" dirty="0">
                          <a:latin typeface="Verdana" panose="020B0604030504040204" pitchFamily="34" charset="0"/>
                          <a:ea typeface="Verdana" panose="020B0604030504040204" pitchFamily="34" charset="0"/>
                          <a:cs typeface="Calibri"/>
                        </a:rPr>
                        <a:t>Berrio,</a:t>
                      </a:r>
                      <a:r>
                        <a:rPr sz="1200" spc="-4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Maceo,</a:t>
                      </a:r>
                      <a:r>
                        <a:rPr sz="1200" spc="-3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El</a:t>
                      </a:r>
                      <a:r>
                        <a:rPr sz="1200" spc="-3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Bagre,</a:t>
                      </a:r>
                      <a:r>
                        <a:rPr sz="1200" spc="-2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Yalí,</a:t>
                      </a:r>
                      <a:r>
                        <a:rPr sz="1200" spc="-2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Vegachí,</a:t>
                      </a:r>
                      <a:r>
                        <a:rPr sz="1200" spc="-1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Puerto</a:t>
                      </a:r>
                      <a:r>
                        <a:rPr sz="1200" spc="-20"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Triunfo,</a:t>
                      </a:r>
                      <a:endParaRPr sz="1200">
                        <a:latin typeface="Verdana" panose="020B0604030504040204" pitchFamily="34" charset="0"/>
                        <a:ea typeface="Verdana" panose="020B0604030504040204" pitchFamily="34" charset="0"/>
                        <a:cs typeface="Calibri"/>
                      </a:endParaRPr>
                    </a:p>
                    <a:p>
                      <a:pPr marL="19050" algn="ctr">
                        <a:lnSpc>
                          <a:spcPts val="1655"/>
                        </a:lnSpc>
                      </a:pPr>
                      <a:r>
                        <a:rPr sz="1200" dirty="0">
                          <a:latin typeface="Verdana" panose="020B0604030504040204" pitchFamily="34" charset="0"/>
                          <a:ea typeface="Verdana" panose="020B0604030504040204" pitchFamily="34" charset="0"/>
                          <a:cs typeface="Calibri"/>
                        </a:rPr>
                        <a:t>Remedios,</a:t>
                      </a:r>
                      <a:r>
                        <a:rPr sz="1200" spc="-3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Amalfi,</a:t>
                      </a:r>
                      <a:r>
                        <a:rPr sz="1200" spc="23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Yolombo,</a:t>
                      </a:r>
                      <a:r>
                        <a:rPr sz="1200" spc="-35"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Segovia</a:t>
                      </a:r>
                      <a:endParaRPr sz="1200">
                        <a:latin typeface="Verdana" panose="020B0604030504040204" pitchFamily="34" charset="0"/>
                        <a:ea typeface="Verdana" panose="020B0604030504040204" pitchFamily="34" charset="0"/>
                        <a:cs typeface="Calibri"/>
                      </a:endParaRPr>
                    </a:p>
                  </a:txBody>
                  <a:tcPr marL="0" marR="0" marT="0" marB="0">
                    <a:lnR w="12700">
                      <a:solidFill>
                        <a:srgbClr val="000000"/>
                      </a:solidFill>
                      <a:prstDash val="solid"/>
                    </a:lnR>
                    <a:lnB w="12700">
                      <a:solidFill>
                        <a:srgbClr val="000000"/>
                      </a:solidFill>
                      <a:prstDash val="solid"/>
                    </a:lnB>
                  </a:tcPr>
                </a:tc>
                <a:extLst>
                  <a:ext uri="{0D108BD9-81ED-4DB2-BD59-A6C34878D82A}">
                    <a16:rowId xmlns:a16="http://schemas.microsoft.com/office/drawing/2014/main" val="10001"/>
                  </a:ext>
                </a:extLst>
              </a:tr>
              <a:tr h="643255">
                <a:tc>
                  <a:txBody>
                    <a:bodyPr/>
                    <a:lstStyle/>
                    <a:p>
                      <a:pPr marL="621030" marR="237490" indent="-478790">
                        <a:lnSpc>
                          <a:spcPct val="100000"/>
                        </a:lnSpc>
                        <a:spcBef>
                          <a:spcPts val="795"/>
                        </a:spcBef>
                      </a:pPr>
                      <a:r>
                        <a:rPr sz="1200" b="1" dirty="0">
                          <a:latin typeface="Verdana" panose="020B0604030504040204" pitchFamily="34" charset="0"/>
                          <a:ea typeface="Verdana" panose="020B0604030504040204" pitchFamily="34" charset="0"/>
                          <a:cs typeface="Calibri"/>
                        </a:rPr>
                        <a:t>Impuesto</a:t>
                      </a:r>
                      <a:r>
                        <a:rPr sz="1200" b="1" spc="-55" dirty="0">
                          <a:latin typeface="Verdana" panose="020B0604030504040204" pitchFamily="34" charset="0"/>
                          <a:ea typeface="Verdana" panose="020B0604030504040204" pitchFamily="34" charset="0"/>
                          <a:cs typeface="Calibri"/>
                        </a:rPr>
                        <a:t> </a:t>
                      </a:r>
                      <a:r>
                        <a:rPr sz="1200" b="1" dirty="0">
                          <a:latin typeface="Verdana" panose="020B0604030504040204" pitchFamily="34" charset="0"/>
                          <a:ea typeface="Verdana" panose="020B0604030504040204" pitchFamily="34" charset="0"/>
                          <a:cs typeface="Calibri"/>
                        </a:rPr>
                        <a:t>Nacional</a:t>
                      </a:r>
                      <a:r>
                        <a:rPr sz="1200" b="1" spc="-40" dirty="0">
                          <a:latin typeface="Verdana" panose="020B0604030504040204" pitchFamily="34" charset="0"/>
                          <a:ea typeface="Verdana" panose="020B0604030504040204" pitchFamily="34" charset="0"/>
                          <a:cs typeface="Calibri"/>
                        </a:rPr>
                        <a:t> </a:t>
                      </a:r>
                      <a:r>
                        <a:rPr sz="1200" b="1" dirty="0">
                          <a:latin typeface="Verdana" panose="020B0604030504040204" pitchFamily="34" charset="0"/>
                          <a:ea typeface="Verdana" panose="020B0604030504040204" pitchFamily="34" charset="0"/>
                          <a:cs typeface="Calibri"/>
                        </a:rPr>
                        <a:t>al</a:t>
                      </a:r>
                      <a:r>
                        <a:rPr sz="1200" b="1" spc="-10" dirty="0">
                          <a:latin typeface="Verdana" panose="020B0604030504040204" pitchFamily="34" charset="0"/>
                          <a:ea typeface="Verdana" panose="020B0604030504040204" pitchFamily="34" charset="0"/>
                          <a:cs typeface="Calibri"/>
                        </a:rPr>
                        <a:t> Consumo </a:t>
                      </a:r>
                      <a:r>
                        <a:rPr sz="1200" b="1" dirty="0">
                          <a:latin typeface="Verdana" panose="020B0604030504040204" pitchFamily="34" charset="0"/>
                          <a:ea typeface="Verdana" panose="020B0604030504040204" pitchFamily="34" charset="0"/>
                          <a:cs typeface="Calibri"/>
                        </a:rPr>
                        <a:t>(INC-</a:t>
                      </a:r>
                      <a:r>
                        <a:rPr sz="1200" b="1" spc="275" dirty="0">
                          <a:latin typeface="Verdana" panose="020B0604030504040204" pitchFamily="34" charset="0"/>
                          <a:ea typeface="Verdana" panose="020B0604030504040204" pitchFamily="34" charset="0"/>
                          <a:cs typeface="Calibri"/>
                        </a:rPr>
                        <a:t> </a:t>
                      </a:r>
                      <a:r>
                        <a:rPr sz="1200" b="1" spc="-10" dirty="0">
                          <a:latin typeface="Verdana" panose="020B0604030504040204" pitchFamily="34" charset="0"/>
                          <a:ea typeface="Verdana" panose="020B0604030504040204" pitchFamily="34" charset="0"/>
                          <a:cs typeface="Calibri"/>
                        </a:rPr>
                        <a:t>Patrimonio)</a:t>
                      </a:r>
                      <a:endParaRPr sz="1200">
                        <a:latin typeface="Verdana" panose="020B0604030504040204" pitchFamily="34" charset="0"/>
                        <a:ea typeface="Verdana" panose="020B0604030504040204" pitchFamily="34" charset="0"/>
                        <a:cs typeface="Calibri"/>
                      </a:endParaRPr>
                    </a:p>
                  </a:txBody>
                  <a:tcPr marL="0" marR="0" marT="100965" marB="0">
                    <a:lnL w="12700">
                      <a:solidFill>
                        <a:srgbClr val="000000"/>
                      </a:solidFill>
                      <a:prstDash val="solid"/>
                    </a:lnL>
                    <a:lnT w="12700">
                      <a:solidFill>
                        <a:srgbClr val="000000"/>
                      </a:solidFill>
                      <a:prstDash val="solid"/>
                    </a:lnT>
                    <a:lnB w="12700">
                      <a:solidFill>
                        <a:srgbClr val="000000"/>
                      </a:solidFill>
                      <a:prstDash val="solid"/>
                    </a:lnB>
                  </a:tcPr>
                </a:tc>
                <a:tc>
                  <a:txBody>
                    <a:bodyPr/>
                    <a:lstStyle/>
                    <a:p>
                      <a:pPr>
                        <a:lnSpc>
                          <a:spcPct val="100000"/>
                        </a:lnSpc>
                        <a:spcBef>
                          <a:spcPts val="20"/>
                        </a:spcBef>
                      </a:pPr>
                      <a:endParaRPr sz="1200">
                        <a:latin typeface="Verdana" panose="020B0604030504040204" pitchFamily="34" charset="0"/>
                        <a:ea typeface="Verdana" panose="020B0604030504040204" pitchFamily="34" charset="0"/>
                        <a:cs typeface="Times New Roman"/>
                      </a:endParaRPr>
                    </a:p>
                    <a:p>
                      <a:pPr marL="27940" algn="ctr">
                        <a:lnSpc>
                          <a:spcPct val="100000"/>
                        </a:lnSpc>
                        <a:spcBef>
                          <a:spcPts val="5"/>
                        </a:spcBef>
                      </a:pPr>
                      <a:r>
                        <a:rPr sz="1200" spc="-25" dirty="0">
                          <a:latin typeface="Verdana" panose="020B0604030504040204" pitchFamily="34" charset="0"/>
                          <a:ea typeface="Verdana" panose="020B0604030504040204" pitchFamily="34" charset="0"/>
                          <a:cs typeface="Calibri"/>
                        </a:rPr>
                        <a:t>64</a:t>
                      </a:r>
                      <a:endParaRPr sz="1200">
                        <a:latin typeface="Verdana" panose="020B0604030504040204" pitchFamily="34" charset="0"/>
                        <a:ea typeface="Verdana" panose="020B0604030504040204" pitchFamily="34" charset="0"/>
                        <a:cs typeface="Calibri"/>
                      </a:endParaRPr>
                    </a:p>
                  </a:txBody>
                  <a:tcPr marL="0" marR="0" marT="2540" marB="0">
                    <a:lnT w="12700">
                      <a:solidFill>
                        <a:srgbClr val="000000"/>
                      </a:solidFill>
                      <a:prstDash val="solid"/>
                    </a:lnT>
                    <a:lnB w="12700">
                      <a:solidFill>
                        <a:srgbClr val="000000"/>
                      </a:solidFill>
                      <a:prstDash val="solid"/>
                    </a:lnB>
                  </a:tcPr>
                </a:tc>
                <a:tc>
                  <a:txBody>
                    <a:bodyPr/>
                    <a:lstStyle/>
                    <a:p>
                      <a:pPr>
                        <a:lnSpc>
                          <a:spcPct val="100000"/>
                        </a:lnSpc>
                        <a:spcBef>
                          <a:spcPts val="20"/>
                        </a:spcBef>
                      </a:pPr>
                      <a:endParaRPr sz="1200">
                        <a:latin typeface="Verdana" panose="020B0604030504040204" pitchFamily="34" charset="0"/>
                        <a:ea typeface="Verdana" panose="020B0604030504040204" pitchFamily="34" charset="0"/>
                        <a:cs typeface="Times New Roman"/>
                      </a:endParaRPr>
                    </a:p>
                    <a:p>
                      <a:pPr marR="81915" algn="r">
                        <a:lnSpc>
                          <a:spcPct val="100000"/>
                        </a:lnSpc>
                        <a:spcBef>
                          <a:spcPts val="5"/>
                        </a:spcBef>
                      </a:pPr>
                      <a:r>
                        <a:rPr sz="1200" dirty="0">
                          <a:latin typeface="Verdana" panose="020B0604030504040204" pitchFamily="34" charset="0"/>
                          <a:ea typeface="Verdana" panose="020B0604030504040204" pitchFamily="34" charset="0"/>
                          <a:cs typeface="Calibri"/>
                        </a:rPr>
                        <a:t>$</a:t>
                      </a:r>
                      <a:r>
                        <a:rPr sz="1200" spc="-20"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632.306.261</a:t>
                      </a:r>
                      <a:endParaRPr sz="1200">
                        <a:latin typeface="Verdana" panose="020B0604030504040204" pitchFamily="34" charset="0"/>
                        <a:ea typeface="Verdana" panose="020B0604030504040204" pitchFamily="34" charset="0"/>
                        <a:cs typeface="Calibri"/>
                      </a:endParaRPr>
                    </a:p>
                  </a:txBody>
                  <a:tcPr marL="0" marR="0" marT="2540" marB="0">
                    <a:lnT w="12700">
                      <a:solidFill>
                        <a:srgbClr val="000000"/>
                      </a:solidFill>
                      <a:prstDash val="solid"/>
                    </a:lnT>
                    <a:lnB w="12700">
                      <a:solidFill>
                        <a:srgbClr val="000000"/>
                      </a:solidFill>
                      <a:prstDash val="solid"/>
                    </a:lnB>
                  </a:tcPr>
                </a:tc>
                <a:tc>
                  <a:txBody>
                    <a:bodyPr/>
                    <a:lstStyle/>
                    <a:p>
                      <a:pPr>
                        <a:lnSpc>
                          <a:spcPct val="100000"/>
                        </a:lnSpc>
                        <a:spcBef>
                          <a:spcPts val="20"/>
                        </a:spcBef>
                      </a:pPr>
                      <a:endParaRPr sz="1200">
                        <a:latin typeface="Verdana" panose="020B0604030504040204" pitchFamily="34" charset="0"/>
                        <a:ea typeface="Verdana" panose="020B0604030504040204" pitchFamily="34" charset="0"/>
                        <a:cs typeface="Times New Roman"/>
                      </a:endParaRPr>
                    </a:p>
                    <a:p>
                      <a:pPr marR="130175" algn="ctr">
                        <a:lnSpc>
                          <a:spcPct val="100000"/>
                        </a:lnSpc>
                        <a:spcBef>
                          <a:spcPts val="5"/>
                        </a:spcBef>
                      </a:pPr>
                      <a:r>
                        <a:rPr sz="1200" spc="-25" dirty="0">
                          <a:latin typeface="Verdana" panose="020B0604030504040204" pitchFamily="34" charset="0"/>
                          <a:ea typeface="Verdana" panose="020B0604030504040204" pitchFamily="34" charset="0"/>
                          <a:cs typeface="Calibri"/>
                        </a:rPr>
                        <a:t>16</a:t>
                      </a:r>
                      <a:endParaRPr sz="1200">
                        <a:latin typeface="Verdana" panose="020B0604030504040204" pitchFamily="34" charset="0"/>
                        <a:ea typeface="Verdana" panose="020B0604030504040204" pitchFamily="34" charset="0"/>
                        <a:cs typeface="Calibri"/>
                      </a:endParaRPr>
                    </a:p>
                  </a:txBody>
                  <a:tcPr marL="0" marR="0" marT="2540" marB="0">
                    <a:lnT w="12700">
                      <a:solidFill>
                        <a:srgbClr val="000000"/>
                      </a:solidFill>
                      <a:prstDash val="solid"/>
                    </a:lnT>
                    <a:lnB w="12700">
                      <a:solidFill>
                        <a:srgbClr val="000000"/>
                      </a:solidFill>
                      <a:prstDash val="solid"/>
                    </a:lnB>
                  </a:tcPr>
                </a:tc>
                <a:tc>
                  <a:txBody>
                    <a:bodyPr/>
                    <a:lstStyle/>
                    <a:p>
                      <a:pPr>
                        <a:lnSpc>
                          <a:spcPct val="100000"/>
                        </a:lnSpc>
                        <a:spcBef>
                          <a:spcPts val="20"/>
                        </a:spcBef>
                      </a:pPr>
                      <a:endParaRPr sz="1200">
                        <a:latin typeface="Verdana" panose="020B0604030504040204" pitchFamily="34" charset="0"/>
                        <a:ea typeface="Verdana" panose="020B0604030504040204" pitchFamily="34" charset="0"/>
                        <a:cs typeface="Times New Roman"/>
                      </a:endParaRPr>
                    </a:p>
                    <a:p>
                      <a:pPr marL="85090" algn="ctr">
                        <a:lnSpc>
                          <a:spcPct val="100000"/>
                        </a:lnSpc>
                        <a:spcBef>
                          <a:spcPts val="5"/>
                        </a:spcBef>
                      </a:pPr>
                      <a:r>
                        <a:rPr sz="1200" spc="-25" dirty="0">
                          <a:latin typeface="Verdana" panose="020B0604030504040204" pitchFamily="34" charset="0"/>
                          <a:ea typeface="Verdana" panose="020B0604030504040204" pitchFamily="34" charset="0"/>
                          <a:cs typeface="Calibri"/>
                        </a:rPr>
                        <a:t>16</a:t>
                      </a:r>
                      <a:endParaRPr sz="1200">
                        <a:latin typeface="Verdana" panose="020B0604030504040204" pitchFamily="34" charset="0"/>
                        <a:ea typeface="Verdana" panose="020B0604030504040204" pitchFamily="34" charset="0"/>
                        <a:cs typeface="Calibri"/>
                      </a:endParaRPr>
                    </a:p>
                  </a:txBody>
                  <a:tcPr marL="0" marR="0" marT="2540" marB="0">
                    <a:lnT w="12700">
                      <a:solidFill>
                        <a:srgbClr val="000000"/>
                      </a:solidFill>
                      <a:prstDash val="solid"/>
                    </a:lnT>
                    <a:lnB w="12700">
                      <a:solidFill>
                        <a:srgbClr val="000000"/>
                      </a:solidFill>
                      <a:prstDash val="solid"/>
                    </a:lnB>
                  </a:tcPr>
                </a:tc>
                <a:tc>
                  <a:txBody>
                    <a:bodyPr/>
                    <a:lstStyle/>
                    <a:p>
                      <a:pPr marL="139700" marR="381635">
                        <a:lnSpc>
                          <a:spcPct val="100000"/>
                        </a:lnSpc>
                        <a:spcBef>
                          <a:spcPts val="795"/>
                        </a:spcBef>
                      </a:pPr>
                      <a:r>
                        <a:rPr sz="1200" dirty="0">
                          <a:latin typeface="Verdana" panose="020B0604030504040204" pitchFamily="34" charset="0"/>
                          <a:ea typeface="Verdana" panose="020B0604030504040204" pitchFamily="34" charset="0"/>
                          <a:cs typeface="Calibri"/>
                        </a:rPr>
                        <a:t>Nordeste,</a:t>
                      </a:r>
                      <a:r>
                        <a:rPr sz="1200" spc="-6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Occidente,</a:t>
                      </a:r>
                      <a:r>
                        <a:rPr sz="1200" spc="-45"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Oriente, Suroeste</a:t>
                      </a:r>
                      <a:endParaRPr sz="1200">
                        <a:latin typeface="Verdana" panose="020B0604030504040204" pitchFamily="34" charset="0"/>
                        <a:ea typeface="Verdana" panose="020B0604030504040204" pitchFamily="34" charset="0"/>
                        <a:cs typeface="Calibri"/>
                      </a:endParaRPr>
                    </a:p>
                  </a:txBody>
                  <a:tcPr marL="0" marR="0" marT="100965" marB="0">
                    <a:lnT w="12700">
                      <a:solidFill>
                        <a:srgbClr val="000000"/>
                      </a:solidFill>
                      <a:prstDash val="solid"/>
                    </a:lnT>
                    <a:lnB w="12700">
                      <a:solidFill>
                        <a:srgbClr val="000000"/>
                      </a:solidFill>
                      <a:prstDash val="solid"/>
                    </a:lnB>
                  </a:tcPr>
                </a:tc>
                <a:tc>
                  <a:txBody>
                    <a:bodyPr/>
                    <a:lstStyle/>
                    <a:p>
                      <a:pPr marL="252095" indent="78740">
                        <a:lnSpc>
                          <a:spcPts val="1630"/>
                        </a:lnSpc>
                      </a:pPr>
                      <a:r>
                        <a:rPr sz="1200" dirty="0">
                          <a:latin typeface="Verdana" panose="020B0604030504040204" pitchFamily="34" charset="0"/>
                          <a:ea typeface="Verdana" panose="020B0604030504040204" pitchFamily="34" charset="0"/>
                          <a:cs typeface="Calibri"/>
                        </a:rPr>
                        <a:t>Abriaquí,</a:t>
                      </a:r>
                      <a:r>
                        <a:rPr sz="1200" spc="-3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Buriticá,</a:t>
                      </a:r>
                      <a:r>
                        <a:rPr sz="1200" spc="-2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Concordia,</a:t>
                      </a:r>
                      <a:r>
                        <a:rPr sz="1200" spc="-3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El</a:t>
                      </a:r>
                      <a:r>
                        <a:rPr sz="1200" spc="-3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Retiro,</a:t>
                      </a:r>
                      <a:r>
                        <a:rPr sz="1200" spc="-35"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Frontino,</a:t>
                      </a:r>
                      <a:endParaRPr sz="1200">
                        <a:latin typeface="Verdana" panose="020B0604030504040204" pitchFamily="34" charset="0"/>
                        <a:ea typeface="Verdana" panose="020B0604030504040204" pitchFamily="34" charset="0"/>
                        <a:cs typeface="Calibri"/>
                      </a:endParaRPr>
                    </a:p>
                    <a:p>
                      <a:pPr marL="845185" marR="226060" indent="-593090">
                        <a:lnSpc>
                          <a:spcPct val="100000"/>
                        </a:lnSpc>
                      </a:pPr>
                      <a:r>
                        <a:rPr sz="1200" dirty="0">
                          <a:latin typeface="Verdana" panose="020B0604030504040204" pitchFamily="34" charset="0"/>
                          <a:ea typeface="Verdana" panose="020B0604030504040204" pitchFamily="34" charset="0"/>
                          <a:cs typeface="Calibri"/>
                        </a:rPr>
                        <a:t>Girardota,</a:t>
                      </a:r>
                      <a:r>
                        <a:rPr sz="1200" spc="-5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Granada,</a:t>
                      </a:r>
                      <a:r>
                        <a:rPr sz="1200" spc="-3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Guatapé,</a:t>
                      </a:r>
                      <a:r>
                        <a:rPr sz="1200" spc="-3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Jericó,</a:t>
                      </a:r>
                      <a:r>
                        <a:rPr sz="1200" spc="-4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La</a:t>
                      </a:r>
                      <a:r>
                        <a:rPr sz="1200" spc="-5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Unión,</a:t>
                      </a:r>
                      <a:r>
                        <a:rPr sz="1200" spc="-45" dirty="0">
                          <a:latin typeface="Verdana" panose="020B0604030504040204" pitchFamily="34" charset="0"/>
                          <a:ea typeface="Verdana" panose="020B0604030504040204" pitchFamily="34" charset="0"/>
                          <a:cs typeface="Calibri"/>
                        </a:rPr>
                        <a:t> </a:t>
                      </a:r>
                      <a:r>
                        <a:rPr sz="1200" spc="-25" dirty="0">
                          <a:latin typeface="Verdana" panose="020B0604030504040204" pitchFamily="34" charset="0"/>
                          <a:ea typeface="Verdana" panose="020B0604030504040204" pitchFamily="34" charset="0"/>
                          <a:cs typeface="Calibri"/>
                        </a:rPr>
                        <a:t>San </a:t>
                      </a:r>
                      <a:r>
                        <a:rPr sz="1200" dirty="0">
                          <a:latin typeface="Verdana" panose="020B0604030504040204" pitchFamily="34" charset="0"/>
                          <a:ea typeface="Verdana" panose="020B0604030504040204" pitchFamily="34" charset="0"/>
                          <a:cs typeface="Calibri"/>
                        </a:rPr>
                        <a:t>Francisco,</a:t>
                      </a:r>
                      <a:r>
                        <a:rPr sz="1200" spc="-5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Sonsón,</a:t>
                      </a:r>
                      <a:r>
                        <a:rPr sz="1200" spc="-5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Titiribí,</a:t>
                      </a:r>
                      <a:r>
                        <a:rPr sz="1200" spc="-30"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Vegachí</a:t>
                      </a:r>
                      <a:endParaRPr sz="1200">
                        <a:latin typeface="Verdana" panose="020B0604030504040204" pitchFamily="34" charset="0"/>
                        <a:ea typeface="Verdana" panose="020B0604030504040204" pitchFamily="34" charset="0"/>
                        <a:cs typeface="Calibri"/>
                      </a:endParaRPr>
                    </a:p>
                  </a:txBody>
                  <a:tcPr marL="0" marR="0" marT="0" marB="0">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1710055">
                <a:tc>
                  <a:txBody>
                    <a:bodyPr/>
                    <a:lstStyle/>
                    <a:p>
                      <a:pPr>
                        <a:lnSpc>
                          <a:spcPct val="100000"/>
                        </a:lnSpc>
                      </a:pPr>
                      <a:endParaRPr sz="1200">
                        <a:latin typeface="Verdana" panose="020B0604030504040204" pitchFamily="34" charset="0"/>
                        <a:ea typeface="Verdana" panose="020B0604030504040204" pitchFamily="34" charset="0"/>
                        <a:cs typeface="Times New Roman"/>
                      </a:endParaRPr>
                    </a:p>
                    <a:p>
                      <a:pPr>
                        <a:lnSpc>
                          <a:spcPct val="100000"/>
                        </a:lnSpc>
                      </a:pPr>
                      <a:endParaRPr sz="1200">
                        <a:latin typeface="Verdana" panose="020B0604030504040204" pitchFamily="34" charset="0"/>
                        <a:ea typeface="Verdana" panose="020B0604030504040204" pitchFamily="34" charset="0"/>
                        <a:cs typeface="Times New Roman"/>
                      </a:endParaRPr>
                    </a:p>
                    <a:p>
                      <a:pPr>
                        <a:lnSpc>
                          <a:spcPct val="100000"/>
                        </a:lnSpc>
                        <a:spcBef>
                          <a:spcPts val="165"/>
                        </a:spcBef>
                      </a:pPr>
                      <a:endParaRPr sz="1200">
                        <a:latin typeface="Verdana" panose="020B0604030504040204" pitchFamily="34" charset="0"/>
                        <a:ea typeface="Verdana" panose="020B0604030504040204" pitchFamily="34" charset="0"/>
                        <a:cs typeface="Times New Roman"/>
                      </a:endParaRPr>
                    </a:p>
                    <a:p>
                      <a:pPr marL="95250" marR="193040" indent="101600">
                        <a:lnSpc>
                          <a:spcPct val="100000"/>
                        </a:lnSpc>
                      </a:pPr>
                      <a:r>
                        <a:rPr sz="1200" b="1" dirty="0">
                          <a:latin typeface="Verdana" panose="020B0604030504040204" pitchFamily="34" charset="0"/>
                          <a:ea typeface="Verdana" panose="020B0604030504040204" pitchFamily="34" charset="0"/>
                          <a:cs typeface="Calibri"/>
                        </a:rPr>
                        <a:t>Encuentros</a:t>
                      </a:r>
                      <a:r>
                        <a:rPr sz="1200" b="1" spc="-55" dirty="0">
                          <a:latin typeface="Verdana" panose="020B0604030504040204" pitchFamily="34" charset="0"/>
                          <a:ea typeface="Verdana" panose="020B0604030504040204" pitchFamily="34" charset="0"/>
                          <a:cs typeface="Calibri"/>
                        </a:rPr>
                        <a:t> </a:t>
                      </a:r>
                      <a:r>
                        <a:rPr sz="1200" b="1" dirty="0">
                          <a:latin typeface="Verdana" panose="020B0604030504040204" pitchFamily="34" charset="0"/>
                          <a:ea typeface="Verdana" panose="020B0604030504040204" pitchFamily="34" charset="0"/>
                          <a:cs typeface="Calibri"/>
                        </a:rPr>
                        <a:t>y</a:t>
                      </a:r>
                      <a:r>
                        <a:rPr sz="1200" b="1" spc="-25" dirty="0">
                          <a:latin typeface="Verdana" panose="020B0604030504040204" pitchFamily="34" charset="0"/>
                          <a:ea typeface="Verdana" panose="020B0604030504040204" pitchFamily="34" charset="0"/>
                          <a:cs typeface="Calibri"/>
                        </a:rPr>
                        <a:t> </a:t>
                      </a:r>
                      <a:r>
                        <a:rPr sz="1200" b="1" dirty="0">
                          <a:latin typeface="Verdana" panose="020B0604030504040204" pitchFamily="34" charset="0"/>
                          <a:ea typeface="Verdana" panose="020B0604030504040204" pitchFamily="34" charset="0"/>
                          <a:cs typeface="Calibri"/>
                        </a:rPr>
                        <a:t>Festivales</a:t>
                      </a:r>
                      <a:r>
                        <a:rPr sz="1200" b="1" spc="-55" dirty="0">
                          <a:latin typeface="Verdana" panose="020B0604030504040204" pitchFamily="34" charset="0"/>
                          <a:ea typeface="Verdana" panose="020B0604030504040204" pitchFamily="34" charset="0"/>
                          <a:cs typeface="Calibri"/>
                        </a:rPr>
                        <a:t> </a:t>
                      </a:r>
                      <a:r>
                        <a:rPr sz="1200" b="1" spc="-10" dirty="0">
                          <a:latin typeface="Verdana" panose="020B0604030504040204" pitchFamily="34" charset="0"/>
                          <a:ea typeface="Verdana" panose="020B0604030504040204" pitchFamily="34" charset="0"/>
                          <a:cs typeface="Calibri"/>
                        </a:rPr>
                        <a:t>(Cine, </a:t>
                      </a:r>
                      <a:r>
                        <a:rPr sz="1200" b="1" dirty="0">
                          <a:latin typeface="Verdana" panose="020B0604030504040204" pitchFamily="34" charset="0"/>
                          <a:ea typeface="Verdana" panose="020B0604030504040204" pitchFamily="34" charset="0"/>
                          <a:cs typeface="Calibri"/>
                        </a:rPr>
                        <a:t>Teatro,</a:t>
                      </a:r>
                      <a:r>
                        <a:rPr sz="1200" b="1" spc="245" dirty="0">
                          <a:latin typeface="Verdana" panose="020B0604030504040204" pitchFamily="34" charset="0"/>
                          <a:ea typeface="Verdana" panose="020B0604030504040204" pitchFamily="34" charset="0"/>
                          <a:cs typeface="Calibri"/>
                        </a:rPr>
                        <a:t> </a:t>
                      </a:r>
                      <a:r>
                        <a:rPr sz="1200" b="1" dirty="0">
                          <a:latin typeface="Verdana" panose="020B0604030504040204" pitchFamily="34" charset="0"/>
                          <a:ea typeface="Verdana" panose="020B0604030504040204" pitchFamily="34" charset="0"/>
                          <a:cs typeface="Calibri"/>
                        </a:rPr>
                        <a:t>Encuentros</a:t>
                      </a:r>
                      <a:r>
                        <a:rPr sz="1200" b="1" spc="-50" dirty="0">
                          <a:latin typeface="Verdana" panose="020B0604030504040204" pitchFamily="34" charset="0"/>
                          <a:ea typeface="Verdana" panose="020B0604030504040204" pitchFamily="34" charset="0"/>
                          <a:cs typeface="Calibri"/>
                        </a:rPr>
                        <a:t> </a:t>
                      </a:r>
                      <a:r>
                        <a:rPr sz="1200" b="1" dirty="0">
                          <a:latin typeface="Verdana" panose="020B0604030504040204" pitchFamily="34" charset="0"/>
                          <a:ea typeface="Verdana" panose="020B0604030504040204" pitchFamily="34" charset="0"/>
                          <a:cs typeface="Calibri"/>
                        </a:rPr>
                        <a:t>y</a:t>
                      </a:r>
                      <a:r>
                        <a:rPr sz="1200" b="1" spc="-15" dirty="0">
                          <a:latin typeface="Verdana" panose="020B0604030504040204" pitchFamily="34" charset="0"/>
                          <a:ea typeface="Verdana" panose="020B0604030504040204" pitchFamily="34" charset="0"/>
                          <a:cs typeface="Calibri"/>
                        </a:rPr>
                        <a:t> </a:t>
                      </a:r>
                      <a:r>
                        <a:rPr sz="1200" b="1" spc="-10" dirty="0">
                          <a:latin typeface="Verdana" panose="020B0604030504040204" pitchFamily="34" charset="0"/>
                          <a:ea typeface="Verdana" panose="020B0604030504040204" pitchFamily="34" charset="0"/>
                          <a:cs typeface="Calibri"/>
                        </a:rPr>
                        <a:t>Festivales)</a:t>
                      </a:r>
                      <a:endParaRPr sz="1200">
                        <a:latin typeface="Verdana" panose="020B0604030504040204" pitchFamily="34" charset="0"/>
                        <a:ea typeface="Verdana" panose="020B0604030504040204" pitchFamily="34" charset="0"/>
                        <a:cs typeface="Calibri"/>
                      </a:endParaRPr>
                    </a:p>
                  </a:txBody>
                  <a:tcPr marL="0" marR="0" marT="0" marB="0">
                    <a:lnL w="12700">
                      <a:solidFill>
                        <a:srgbClr val="000000"/>
                      </a:solidFill>
                      <a:prstDash val="solid"/>
                    </a:lnL>
                    <a:lnT w="12700">
                      <a:solidFill>
                        <a:srgbClr val="000000"/>
                      </a:solidFill>
                      <a:prstDash val="solid"/>
                    </a:lnT>
                    <a:lnB w="12700">
                      <a:solidFill>
                        <a:srgbClr val="000000"/>
                      </a:solidFill>
                      <a:prstDash val="solid"/>
                    </a:lnB>
                  </a:tcPr>
                </a:tc>
                <a:tc>
                  <a:txBody>
                    <a:bodyPr/>
                    <a:lstStyle/>
                    <a:p>
                      <a:pPr>
                        <a:lnSpc>
                          <a:spcPct val="100000"/>
                        </a:lnSpc>
                      </a:pPr>
                      <a:endParaRPr sz="1200">
                        <a:latin typeface="Verdana" panose="020B0604030504040204" pitchFamily="34" charset="0"/>
                        <a:ea typeface="Verdana" panose="020B0604030504040204" pitchFamily="34" charset="0"/>
                        <a:cs typeface="Times New Roman"/>
                      </a:endParaRPr>
                    </a:p>
                    <a:p>
                      <a:pPr>
                        <a:lnSpc>
                          <a:spcPct val="100000"/>
                        </a:lnSpc>
                      </a:pPr>
                      <a:endParaRPr sz="1200">
                        <a:latin typeface="Verdana" panose="020B0604030504040204" pitchFamily="34" charset="0"/>
                        <a:ea typeface="Verdana" panose="020B0604030504040204" pitchFamily="34" charset="0"/>
                        <a:cs typeface="Times New Roman"/>
                      </a:endParaRPr>
                    </a:p>
                    <a:p>
                      <a:pPr>
                        <a:lnSpc>
                          <a:spcPct val="100000"/>
                        </a:lnSpc>
                        <a:spcBef>
                          <a:spcPts val="1005"/>
                        </a:spcBef>
                      </a:pPr>
                      <a:endParaRPr sz="1200">
                        <a:latin typeface="Verdana" panose="020B0604030504040204" pitchFamily="34" charset="0"/>
                        <a:ea typeface="Verdana" panose="020B0604030504040204" pitchFamily="34" charset="0"/>
                        <a:cs typeface="Times New Roman"/>
                      </a:endParaRPr>
                    </a:p>
                    <a:p>
                      <a:pPr marL="27940" algn="ctr">
                        <a:lnSpc>
                          <a:spcPct val="100000"/>
                        </a:lnSpc>
                      </a:pPr>
                      <a:r>
                        <a:rPr sz="1200" spc="-25" dirty="0">
                          <a:latin typeface="Verdana" panose="020B0604030504040204" pitchFamily="34" charset="0"/>
                          <a:ea typeface="Verdana" panose="020B0604030504040204" pitchFamily="34" charset="0"/>
                          <a:cs typeface="Calibri"/>
                        </a:rPr>
                        <a:t>83</a:t>
                      </a:r>
                      <a:endParaRPr sz="1200">
                        <a:latin typeface="Verdana" panose="020B0604030504040204" pitchFamily="34" charset="0"/>
                        <a:ea typeface="Verdana" panose="020B0604030504040204" pitchFamily="34" charset="0"/>
                        <a:cs typeface="Calibri"/>
                      </a:endParaRPr>
                    </a:p>
                  </a:txBody>
                  <a:tcPr marL="0" marR="0" marT="0" marB="0">
                    <a:lnT w="12700">
                      <a:solidFill>
                        <a:srgbClr val="000000"/>
                      </a:solidFill>
                      <a:prstDash val="solid"/>
                    </a:lnT>
                    <a:lnB w="12700">
                      <a:solidFill>
                        <a:srgbClr val="000000"/>
                      </a:solidFill>
                      <a:prstDash val="solid"/>
                    </a:lnB>
                  </a:tcPr>
                </a:tc>
                <a:tc>
                  <a:txBody>
                    <a:bodyPr/>
                    <a:lstStyle/>
                    <a:p>
                      <a:pPr>
                        <a:lnSpc>
                          <a:spcPct val="100000"/>
                        </a:lnSpc>
                      </a:pPr>
                      <a:endParaRPr sz="1200">
                        <a:latin typeface="Verdana" panose="020B0604030504040204" pitchFamily="34" charset="0"/>
                        <a:ea typeface="Verdana" panose="020B0604030504040204" pitchFamily="34" charset="0"/>
                        <a:cs typeface="Times New Roman"/>
                      </a:endParaRPr>
                    </a:p>
                    <a:p>
                      <a:pPr>
                        <a:lnSpc>
                          <a:spcPct val="100000"/>
                        </a:lnSpc>
                      </a:pPr>
                      <a:endParaRPr sz="1200">
                        <a:latin typeface="Verdana" panose="020B0604030504040204" pitchFamily="34" charset="0"/>
                        <a:ea typeface="Verdana" panose="020B0604030504040204" pitchFamily="34" charset="0"/>
                        <a:cs typeface="Times New Roman"/>
                      </a:endParaRPr>
                    </a:p>
                    <a:p>
                      <a:pPr>
                        <a:lnSpc>
                          <a:spcPct val="100000"/>
                        </a:lnSpc>
                        <a:spcBef>
                          <a:spcPts val="1005"/>
                        </a:spcBef>
                      </a:pPr>
                      <a:endParaRPr sz="1200">
                        <a:latin typeface="Verdana" panose="020B0604030504040204" pitchFamily="34" charset="0"/>
                        <a:ea typeface="Verdana" panose="020B0604030504040204" pitchFamily="34" charset="0"/>
                        <a:cs typeface="Times New Roman"/>
                      </a:endParaRPr>
                    </a:p>
                    <a:p>
                      <a:pPr marR="81915" algn="r">
                        <a:lnSpc>
                          <a:spcPct val="100000"/>
                        </a:lnSpc>
                      </a:pPr>
                      <a:r>
                        <a:rPr sz="1200" dirty="0">
                          <a:latin typeface="Verdana" panose="020B0604030504040204" pitchFamily="34" charset="0"/>
                          <a:ea typeface="Verdana" panose="020B0604030504040204" pitchFamily="34" charset="0"/>
                          <a:cs typeface="Calibri"/>
                        </a:rPr>
                        <a:t>$</a:t>
                      </a:r>
                      <a:r>
                        <a:rPr sz="1200" spc="-20"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1.131.080.001</a:t>
                      </a:r>
                      <a:endParaRPr sz="1200">
                        <a:latin typeface="Verdana" panose="020B0604030504040204" pitchFamily="34" charset="0"/>
                        <a:ea typeface="Verdana" panose="020B0604030504040204" pitchFamily="34" charset="0"/>
                        <a:cs typeface="Calibri"/>
                      </a:endParaRPr>
                    </a:p>
                  </a:txBody>
                  <a:tcPr marL="0" marR="0" marT="0" marB="0">
                    <a:lnT w="12700">
                      <a:solidFill>
                        <a:srgbClr val="000000"/>
                      </a:solidFill>
                      <a:prstDash val="solid"/>
                    </a:lnT>
                    <a:lnB w="12700">
                      <a:solidFill>
                        <a:srgbClr val="000000"/>
                      </a:solidFill>
                      <a:prstDash val="solid"/>
                    </a:lnB>
                  </a:tcPr>
                </a:tc>
                <a:tc>
                  <a:txBody>
                    <a:bodyPr/>
                    <a:lstStyle/>
                    <a:p>
                      <a:pPr>
                        <a:lnSpc>
                          <a:spcPct val="100000"/>
                        </a:lnSpc>
                      </a:pPr>
                      <a:endParaRPr sz="1200">
                        <a:latin typeface="Verdana" panose="020B0604030504040204" pitchFamily="34" charset="0"/>
                        <a:ea typeface="Verdana" panose="020B0604030504040204" pitchFamily="34" charset="0"/>
                        <a:cs typeface="Times New Roman"/>
                      </a:endParaRPr>
                    </a:p>
                    <a:p>
                      <a:pPr>
                        <a:lnSpc>
                          <a:spcPct val="100000"/>
                        </a:lnSpc>
                      </a:pPr>
                      <a:endParaRPr sz="1200">
                        <a:latin typeface="Verdana" panose="020B0604030504040204" pitchFamily="34" charset="0"/>
                        <a:ea typeface="Verdana" panose="020B0604030504040204" pitchFamily="34" charset="0"/>
                        <a:cs typeface="Times New Roman"/>
                      </a:endParaRPr>
                    </a:p>
                    <a:p>
                      <a:pPr>
                        <a:lnSpc>
                          <a:spcPct val="100000"/>
                        </a:lnSpc>
                        <a:spcBef>
                          <a:spcPts val="1005"/>
                        </a:spcBef>
                      </a:pPr>
                      <a:endParaRPr sz="1200">
                        <a:latin typeface="Verdana" panose="020B0604030504040204" pitchFamily="34" charset="0"/>
                        <a:ea typeface="Verdana" panose="020B0604030504040204" pitchFamily="34" charset="0"/>
                        <a:cs typeface="Times New Roman"/>
                      </a:endParaRPr>
                    </a:p>
                    <a:p>
                      <a:pPr marR="130175" algn="ctr">
                        <a:lnSpc>
                          <a:spcPct val="100000"/>
                        </a:lnSpc>
                      </a:pPr>
                      <a:r>
                        <a:rPr sz="1200" spc="-25" dirty="0">
                          <a:latin typeface="Verdana" panose="020B0604030504040204" pitchFamily="34" charset="0"/>
                          <a:ea typeface="Verdana" panose="020B0604030504040204" pitchFamily="34" charset="0"/>
                          <a:cs typeface="Calibri"/>
                        </a:rPr>
                        <a:t>45</a:t>
                      </a:r>
                      <a:endParaRPr sz="1200">
                        <a:latin typeface="Verdana" panose="020B0604030504040204" pitchFamily="34" charset="0"/>
                        <a:ea typeface="Verdana" panose="020B0604030504040204" pitchFamily="34" charset="0"/>
                        <a:cs typeface="Calibri"/>
                      </a:endParaRPr>
                    </a:p>
                  </a:txBody>
                  <a:tcPr marL="0" marR="0" marT="0" marB="0">
                    <a:lnT w="12700">
                      <a:solidFill>
                        <a:srgbClr val="000000"/>
                      </a:solidFill>
                      <a:prstDash val="solid"/>
                    </a:lnT>
                    <a:lnB w="12700">
                      <a:solidFill>
                        <a:srgbClr val="000000"/>
                      </a:solidFill>
                      <a:prstDash val="solid"/>
                    </a:lnB>
                  </a:tcPr>
                </a:tc>
                <a:tc>
                  <a:txBody>
                    <a:bodyPr/>
                    <a:lstStyle/>
                    <a:p>
                      <a:pPr>
                        <a:lnSpc>
                          <a:spcPct val="100000"/>
                        </a:lnSpc>
                      </a:pPr>
                      <a:endParaRPr sz="1200" dirty="0">
                        <a:latin typeface="Verdana" panose="020B0604030504040204" pitchFamily="34" charset="0"/>
                        <a:ea typeface="Verdana" panose="020B0604030504040204" pitchFamily="34" charset="0"/>
                        <a:cs typeface="Times New Roman"/>
                      </a:endParaRPr>
                    </a:p>
                    <a:p>
                      <a:pPr>
                        <a:lnSpc>
                          <a:spcPct val="100000"/>
                        </a:lnSpc>
                      </a:pPr>
                      <a:endParaRPr sz="1200" dirty="0">
                        <a:latin typeface="Verdana" panose="020B0604030504040204" pitchFamily="34" charset="0"/>
                        <a:ea typeface="Verdana" panose="020B0604030504040204" pitchFamily="34" charset="0"/>
                        <a:cs typeface="Times New Roman"/>
                      </a:endParaRPr>
                    </a:p>
                    <a:p>
                      <a:pPr>
                        <a:lnSpc>
                          <a:spcPct val="100000"/>
                        </a:lnSpc>
                        <a:spcBef>
                          <a:spcPts val="1005"/>
                        </a:spcBef>
                      </a:pPr>
                      <a:endParaRPr sz="1200" dirty="0">
                        <a:latin typeface="Verdana" panose="020B0604030504040204" pitchFamily="34" charset="0"/>
                        <a:ea typeface="Verdana" panose="020B0604030504040204" pitchFamily="34" charset="0"/>
                        <a:cs typeface="Times New Roman"/>
                      </a:endParaRPr>
                    </a:p>
                    <a:p>
                      <a:pPr marL="85090" algn="ctr">
                        <a:lnSpc>
                          <a:spcPct val="100000"/>
                        </a:lnSpc>
                      </a:pPr>
                      <a:r>
                        <a:rPr sz="1200" spc="-25" dirty="0">
                          <a:latin typeface="Verdana" panose="020B0604030504040204" pitchFamily="34" charset="0"/>
                          <a:ea typeface="Verdana" panose="020B0604030504040204" pitchFamily="34" charset="0"/>
                          <a:cs typeface="Calibri"/>
                        </a:rPr>
                        <a:t>45</a:t>
                      </a:r>
                      <a:endParaRPr sz="1200" dirty="0">
                        <a:latin typeface="Verdana" panose="020B0604030504040204" pitchFamily="34" charset="0"/>
                        <a:ea typeface="Verdana" panose="020B0604030504040204" pitchFamily="34" charset="0"/>
                        <a:cs typeface="Calibri"/>
                      </a:endParaRPr>
                    </a:p>
                  </a:txBody>
                  <a:tcPr marL="0" marR="0" marT="0" marB="0">
                    <a:lnT w="12700">
                      <a:solidFill>
                        <a:srgbClr val="000000"/>
                      </a:solidFill>
                      <a:prstDash val="solid"/>
                    </a:lnT>
                    <a:lnB w="12700">
                      <a:solidFill>
                        <a:srgbClr val="000000"/>
                      </a:solidFill>
                      <a:prstDash val="solid"/>
                    </a:lnB>
                  </a:tcPr>
                </a:tc>
                <a:tc>
                  <a:txBody>
                    <a:bodyPr/>
                    <a:lstStyle/>
                    <a:p>
                      <a:pPr>
                        <a:lnSpc>
                          <a:spcPct val="100000"/>
                        </a:lnSpc>
                      </a:pPr>
                      <a:endParaRPr sz="1200" dirty="0">
                        <a:latin typeface="Verdana" panose="020B0604030504040204" pitchFamily="34" charset="0"/>
                        <a:ea typeface="Verdana" panose="020B0604030504040204" pitchFamily="34" charset="0"/>
                        <a:cs typeface="Times New Roman"/>
                      </a:endParaRPr>
                    </a:p>
                    <a:p>
                      <a:pPr>
                        <a:lnSpc>
                          <a:spcPct val="100000"/>
                        </a:lnSpc>
                        <a:spcBef>
                          <a:spcPts val="935"/>
                        </a:spcBef>
                      </a:pPr>
                      <a:endParaRPr sz="1200" dirty="0">
                        <a:latin typeface="Verdana" panose="020B0604030504040204" pitchFamily="34" charset="0"/>
                        <a:ea typeface="Verdana" panose="020B0604030504040204" pitchFamily="34" charset="0"/>
                        <a:cs typeface="Times New Roman"/>
                      </a:endParaRPr>
                    </a:p>
                    <a:p>
                      <a:pPr marL="139700" marR="412115" algn="just">
                        <a:lnSpc>
                          <a:spcPct val="100000"/>
                        </a:lnSpc>
                      </a:pPr>
                      <a:r>
                        <a:rPr sz="1200" dirty="0">
                          <a:latin typeface="Verdana" panose="020B0604030504040204" pitchFamily="34" charset="0"/>
                          <a:ea typeface="Verdana" panose="020B0604030504040204" pitchFamily="34" charset="0"/>
                          <a:cs typeface="Calibri"/>
                        </a:rPr>
                        <a:t>Bajo</a:t>
                      </a:r>
                      <a:r>
                        <a:rPr sz="1200" spc="-5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Cauca,</a:t>
                      </a:r>
                      <a:r>
                        <a:rPr sz="1200" spc="-3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Nordeste,</a:t>
                      </a:r>
                      <a:r>
                        <a:rPr sz="1200" spc="-50"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Norte, </a:t>
                      </a:r>
                      <a:r>
                        <a:rPr sz="1200" dirty="0">
                          <a:latin typeface="Verdana" panose="020B0604030504040204" pitchFamily="34" charset="0"/>
                          <a:ea typeface="Verdana" panose="020B0604030504040204" pitchFamily="34" charset="0"/>
                          <a:cs typeface="Calibri"/>
                        </a:rPr>
                        <a:t>Occidente,</a:t>
                      </a:r>
                      <a:r>
                        <a:rPr sz="1200" spc="-6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Oriente,</a:t>
                      </a:r>
                      <a:r>
                        <a:rPr sz="1200" spc="-60"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Suroeste, </a:t>
                      </a:r>
                      <a:r>
                        <a:rPr sz="1200" dirty="0">
                          <a:latin typeface="Verdana" panose="020B0604030504040204" pitchFamily="34" charset="0"/>
                          <a:ea typeface="Verdana" panose="020B0604030504040204" pitchFamily="34" charset="0"/>
                          <a:cs typeface="Calibri"/>
                        </a:rPr>
                        <a:t>Urabá,</a:t>
                      </a:r>
                      <a:r>
                        <a:rPr sz="1200" spc="-3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Valle</a:t>
                      </a:r>
                      <a:r>
                        <a:rPr sz="1200" spc="-2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de</a:t>
                      </a:r>
                      <a:r>
                        <a:rPr sz="1200" spc="-30"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Aburrá</a:t>
                      </a:r>
                      <a:endParaRPr sz="1200" dirty="0">
                        <a:latin typeface="Verdana" panose="020B0604030504040204" pitchFamily="34" charset="0"/>
                        <a:ea typeface="Verdana" panose="020B0604030504040204" pitchFamily="34" charset="0"/>
                        <a:cs typeface="Calibri"/>
                      </a:endParaRPr>
                    </a:p>
                  </a:txBody>
                  <a:tcPr marL="0" marR="0" marT="0" marB="0">
                    <a:lnT w="12700">
                      <a:solidFill>
                        <a:srgbClr val="000000"/>
                      </a:solidFill>
                      <a:prstDash val="solid"/>
                    </a:lnT>
                    <a:lnB w="12700">
                      <a:solidFill>
                        <a:srgbClr val="000000"/>
                      </a:solidFill>
                      <a:prstDash val="solid"/>
                    </a:lnB>
                  </a:tcPr>
                </a:tc>
                <a:tc>
                  <a:txBody>
                    <a:bodyPr/>
                    <a:lstStyle/>
                    <a:p>
                      <a:pPr marL="92075" marR="65405" indent="-1270" algn="ctr">
                        <a:lnSpc>
                          <a:spcPts val="1680"/>
                        </a:lnSpc>
                      </a:pPr>
                      <a:r>
                        <a:rPr sz="1200" dirty="0">
                          <a:latin typeface="Verdana" panose="020B0604030504040204" pitchFamily="34" charset="0"/>
                          <a:ea typeface="Verdana" panose="020B0604030504040204" pitchFamily="34" charset="0"/>
                          <a:cs typeface="Calibri"/>
                        </a:rPr>
                        <a:t>Andes,</a:t>
                      </a:r>
                      <a:r>
                        <a:rPr sz="1200" spc="-5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Apartadó,</a:t>
                      </a:r>
                      <a:r>
                        <a:rPr sz="1200" spc="-5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Bello,</a:t>
                      </a:r>
                      <a:r>
                        <a:rPr sz="1200" spc="-5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Buriticá,</a:t>
                      </a:r>
                      <a:r>
                        <a:rPr sz="1200" spc="-5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Caucasia,</a:t>
                      </a:r>
                      <a:r>
                        <a:rPr sz="1200" spc="-45"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Chigorodó, </a:t>
                      </a:r>
                      <a:r>
                        <a:rPr sz="1200" dirty="0">
                          <a:latin typeface="Verdana" panose="020B0604030504040204" pitchFamily="34" charset="0"/>
                          <a:ea typeface="Verdana" panose="020B0604030504040204" pitchFamily="34" charset="0"/>
                          <a:cs typeface="Calibri"/>
                        </a:rPr>
                        <a:t>Concepción,</a:t>
                      </a:r>
                      <a:r>
                        <a:rPr sz="1200" spc="-4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Copacabana,</a:t>
                      </a:r>
                      <a:r>
                        <a:rPr sz="1200" spc="-2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El</a:t>
                      </a:r>
                      <a:r>
                        <a:rPr sz="1200" spc="-5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Carmen</a:t>
                      </a:r>
                      <a:r>
                        <a:rPr sz="1200" spc="-4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de</a:t>
                      </a:r>
                      <a:r>
                        <a:rPr sz="1200" spc="-4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Viboral,</a:t>
                      </a:r>
                      <a:r>
                        <a:rPr sz="1200" spc="-45" dirty="0">
                          <a:latin typeface="Verdana" panose="020B0604030504040204" pitchFamily="34" charset="0"/>
                          <a:ea typeface="Verdana" panose="020B0604030504040204" pitchFamily="34" charset="0"/>
                          <a:cs typeface="Calibri"/>
                        </a:rPr>
                        <a:t> </a:t>
                      </a:r>
                      <a:r>
                        <a:rPr sz="1200" spc="-25" dirty="0">
                          <a:latin typeface="Verdana" panose="020B0604030504040204" pitchFamily="34" charset="0"/>
                          <a:ea typeface="Verdana" panose="020B0604030504040204" pitchFamily="34" charset="0"/>
                          <a:cs typeface="Calibri"/>
                        </a:rPr>
                        <a:t>El </a:t>
                      </a:r>
                      <a:r>
                        <a:rPr sz="1200" dirty="0">
                          <a:latin typeface="Verdana" panose="020B0604030504040204" pitchFamily="34" charset="0"/>
                          <a:ea typeface="Verdana" panose="020B0604030504040204" pitchFamily="34" charset="0"/>
                          <a:cs typeface="Calibri"/>
                        </a:rPr>
                        <a:t>Santuario,</a:t>
                      </a:r>
                      <a:r>
                        <a:rPr sz="1200" spc="-40"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Entrerríos,</a:t>
                      </a:r>
                      <a:r>
                        <a:rPr sz="1200" spc="-3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Girardota,</a:t>
                      </a:r>
                      <a:r>
                        <a:rPr sz="1200" spc="-4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Gómez</a:t>
                      </a:r>
                      <a:r>
                        <a:rPr sz="1200" spc="-5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Plata,</a:t>
                      </a:r>
                      <a:r>
                        <a:rPr sz="1200" spc="-25"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Guarne, </a:t>
                      </a:r>
                      <a:r>
                        <a:rPr sz="1200" dirty="0">
                          <a:latin typeface="Verdana" panose="020B0604030504040204" pitchFamily="34" charset="0"/>
                          <a:ea typeface="Verdana" panose="020B0604030504040204" pitchFamily="34" charset="0"/>
                          <a:cs typeface="Calibri"/>
                        </a:rPr>
                        <a:t>Guatapé,</a:t>
                      </a:r>
                      <a:r>
                        <a:rPr sz="1200" spc="-4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Itagüí,</a:t>
                      </a:r>
                      <a:r>
                        <a:rPr sz="1200" spc="-3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Ituango,</a:t>
                      </a:r>
                      <a:r>
                        <a:rPr sz="1200" spc="-3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Jardín,</a:t>
                      </a:r>
                      <a:r>
                        <a:rPr sz="1200" spc="-3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Jericó,</a:t>
                      </a:r>
                      <a:r>
                        <a:rPr sz="1200" spc="-5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La</a:t>
                      </a:r>
                      <a:r>
                        <a:rPr sz="1200" spc="-5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Ceja</a:t>
                      </a:r>
                      <a:r>
                        <a:rPr sz="1200" spc="-35" dirty="0">
                          <a:latin typeface="Verdana" panose="020B0604030504040204" pitchFamily="34" charset="0"/>
                          <a:ea typeface="Verdana" panose="020B0604030504040204" pitchFamily="34" charset="0"/>
                          <a:cs typeface="Calibri"/>
                        </a:rPr>
                        <a:t> </a:t>
                      </a:r>
                      <a:r>
                        <a:rPr sz="1200" spc="-25" dirty="0">
                          <a:latin typeface="Verdana" panose="020B0604030504040204" pitchFamily="34" charset="0"/>
                          <a:ea typeface="Verdana" panose="020B0604030504040204" pitchFamily="34" charset="0"/>
                          <a:cs typeface="Calibri"/>
                        </a:rPr>
                        <a:t>del </a:t>
                      </a:r>
                      <a:r>
                        <a:rPr sz="1200" dirty="0">
                          <a:latin typeface="Verdana" panose="020B0604030504040204" pitchFamily="34" charset="0"/>
                          <a:ea typeface="Verdana" panose="020B0604030504040204" pitchFamily="34" charset="0"/>
                          <a:cs typeface="Calibri"/>
                        </a:rPr>
                        <a:t>Tambo,</a:t>
                      </a:r>
                      <a:r>
                        <a:rPr sz="1200" spc="-4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Marinilla,</a:t>
                      </a:r>
                      <a:r>
                        <a:rPr sz="1200" spc="-4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Montebello,</a:t>
                      </a:r>
                      <a:r>
                        <a:rPr sz="1200" spc="-2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Necoclí,</a:t>
                      </a:r>
                      <a:r>
                        <a:rPr sz="1200" spc="-6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Rionegro,</a:t>
                      </a:r>
                      <a:r>
                        <a:rPr sz="1200" spc="-55" dirty="0">
                          <a:latin typeface="Verdana" panose="020B0604030504040204" pitchFamily="34" charset="0"/>
                          <a:ea typeface="Verdana" panose="020B0604030504040204" pitchFamily="34" charset="0"/>
                          <a:cs typeface="Calibri"/>
                        </a:rPr>
                        <a:t> </a:t>
                      </a:r>
                      <a:r>
                        <a:rPr sz="1200" spc="-25" dirty="0">
                          <a:latin typeface="Verdana" panose="020B0604030504040204" pitchFamily="34" charset="0"/>
                          <a:ea typeface="Verdana" panose="020B0604030504040204" pitchFamily="34" charset="0"/>
                          <a:cs typeface="Calibri"/>
                        </a:rPr>
                        <a:t>San </a:t>
                      </a:r>
                      <a:r>
                        <a:rPr sz="1200" dirty="0">
                          <a:latin typeface="Verdana" panose="020B0604030504040204" pitchFamily="34" charset="0"/>
                          <a:ea typeface="Verdana" panose="020B0604030504040204" pitchFamily="34" charset="0"/>
                          <a:cs typeface="Calibri"/>
                        </a:rPr>
                        <a:t>Carlos,</a:t>
                      </a:r>
                      <a:r>
                        <a:rPr sz="1200" spc="-3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San</a:t>
                      </a:r>
                      <a:r>
                        <a:rPr sz="1200" spc="-3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Juan</a:t>
                      </a:r>
                      <a:r>
                        <a:rPr sz="1200" spc="-2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de</a:t>
                      </a:r>
                      <a:r>
                        <a:rPr sz="1200" spc="-3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Urabá,</a:t>
                      </a:r>
                      <a:r>
                        <a:rPr sz="1200" spc="-3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San</a:t>
                      </a:r>
                      <a:r>
                        <a:rPr sz="1200" spc="-4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Roque,</a:t>
                      </a:r>
                      <a:r>
                        <a:rPr sz="1200" spc="-3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Santa</a:t>
                      </a:r>
                      <a:r>
                        <a:rPr sz="1200" spc="-30"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Bárbara, </a:t>
                      </a:r>
                      <a:r>
                        <a:rPr sz="1200" dirty="0">
                          <a:latin typeface="Verdana" panose="020B0604030504040204" pitchFamily="34" charset="0"/>
                          <a:ea typeface="Verdana" panose="020B0604030504040204" pitchFamily="34" charset="0"/>
                          <a:cs typeface="Calibri"/>
                        </a:rPr>
                        <a:t>Santa</a:t>
                      </a:r>
                      <a:r>
                        <a:rPr sz="1200" spc="-2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Fe</a:t>
                      </a:r>
                      <a:r>
                        <a:rPr sz="1200" spc="-4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de</a:t>
                      </a:r>
                      <a:r>
                        <a:rPr sz="1200" spc="-2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Antioquia,</a:t>
                      </a:r>
                      <a:r>
                        <a:rPr sz="1200" spc="-1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Santo</a:t>
                      </a:r>
                      <a:r>
                        <a:rPr sz="1200" spc="-2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Domingo,</a:t>
                      </a:r>
                      <a:r>
                        <a:rPr sz="1200" spc="-4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Sonsón,</a:t>
                      </a:r>
                      <a:r>
                        <a:rPr sz="1200" spc="-45"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Tarazá, </a:t>
                      </a:r>
                      <a:r>
                        <a:rPr sz="1200" dirty="0">
                          <a:latin typeface="Verdana" panose="020B0604030504040204" pitchFamily="34" charset="0"/>
                          <a:ea typeface="Verdana" panose="020B0604030504040204" pitchFamily="34" charset="0"/>
                          <a:cs typeface="Calibri"/>
                        </a:rPr>
                        <a:t>Titiribí,</a:t>
                      </a:r>
                      <a:r>
                        <a:rPr sz="1200" spc="-2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Urrao,</a:t>
                      </a:r>
                      <a:r>
                        <a:rPr sz="1200" spc="-25"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Yolombo</a:t>
                      </a:r>
                      <a:endParaRPr sz="1200" dirty="0">
                        <a:latin typeface="Verdana" panose="020B0604030504040204" pitchFamily="34" charset="0"/>
                        <a:ea typeface="Verdana" panose="020B0604030504040204" pitchFamily="34" charset="0"/>
                        <a:cs typeface="Calibri"/>
                      </a:endParaRPr>
                    </a:p>
                  </a:txBody>
                  <a:tcPr marL="0" marR="0" marT="0" marB="0">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856615">
                <a:tc>
                  <a:txBody>
                    <a:bodyPr/>
                    <a:lstStyle/>
                    <a:p>
                      <a:pPr>
                        <a:lnSpc>
                          <a:spcPct val="100000"/>
                        </a:lnSpc>
                        <a:spcBef>
                          <a:spcPts val="865"/>
                        </a:spcBef>
                      </a:pPr>
                      <a:endParaRPr sz="1200">
                        <a:latin typeface="Verdana" panose="020B0604030504040204" pitchFamily="34" charset="0"/>
                        <a:ea typeface="Verdana" panose="020B0604030504040204" pitchFamily="34" charset="0"/>
                        <a:cs typeface="Times New Roman"/>
                      </a:endParaRPr>
                    </a:p>
                    <a:p>
                      <a:pPr marR="95885" algn="ctr">
                        <a:lnSpc>
                          <a:spcPct val="100000"/>
                        </a:lnSpc>
                      </a:pPr>
                      <a:r>
                        <a:rPr sz="1200" b="1" dirty="0">
                          <a:latin typeface="Verdana" panose="020B0604030504040204" pitchFamily="34" charset="0"/>
                          <a:ea typeface="Verdana" panose="020B0604030504040204" pitchFamily="34" charset="0"/>
                          <a:cs typeface="Calibri"/>
                        </a:rPr>
                        <a:t>Circulación</a:t>
                      </a:r>
                      <a:r>
                        <a:rPr sz="1200" b="1" spc="-80" dirty="0">
                          <a:latin typeface="Verdana" panose="020B0604030504040204" pitchFamily="34" charset="0"/>
                          <a:ea typeface="Verdana" panose="020B0604030504040204" pitchFamily="34" charset="0"/>
                          <a:cs typeface="Calibri"/>
                        </a:rPr>
                        <a:t> </a:t>
                      </a:r>
                      <a:r>
                        <a:rPr sz="1200" b="1" spc="-10" dirty="0">
                          <a:latin typeface="Verdana" panose="020B0604030504040204" pitchFamily="34" charset="0"/>
                          <a:ea typeface="Verdana" panose="020B0604030504040204" pitchFamily="34" charset="0"/>
                          <a:cs typeface="Calibri"/>
                        </a:rPr>
                        <a:t>Artística</a:t>
                      </a:r>
                      <a:endParaRPr sz="1200">
                        <a:latin typeface="Verdana" panose="020B0604030504040204" pitchFamily="34" charset="0"/>
                        <a:ea typeface="Verdana" panose="020B0604030504040204" pitchFamily="34" charset="0"/>
                        <a:cs typeface="Calibri"/>
                      </a:endParaRPr>
                    </a:p>
                  </a:txBody>
                  <a:tcPr marL="0" marR="0" marT="109855" marB="0">
                    <a:lnL w="12700">
                      <a:solidFill>
                        <a:srgbClr val="000000"/>
                      </a:solidFill>
                      <a:prstDash val="solid"/>
                    </a:lnL>
                    <a:lnT w="12700">
                      <a:solidFill>
                        <a:srgbClr val="000000"/>
                      </a:solidFill>
                      <a:prstDash val="solid"/>
                    </a:lnT>
                    <a:lnB w="12700">
                      <a:solidFill>
                        <a:srgbClr val="000000"/>
                      </a:solidFill>
                      <a:prstDash val="solid"/>
                    </a:lnB>
                  </a:tcPr>
                </a:tc>
                <a:tc>
                  <a:txBody>
                    <a:bodyPr/>
                    <a:lstStyle/>
                    <a:p>
                      <a:pPr>
                        <a:lnSpc>
                          <a:spcPct val="100000"/>
                        </a:lnSpc>
                        <a:spcBef>
                          <a:spcPts val="865"/>
                        </a:spcBef>
                      </a:pPr>
                      <a:endParaRPr sz="1200">
                        <a:latin typeface="Verdana" panose="020B0604030504040204" pitchFamily="34" charset="0"/>
                        <a:ea typeface="Verdana" panose="020B0604030504040204" pitchFamily="34" charset="0"/>
                        <a:cs typeface="Times New Roman"/>
                      </a:endParaRPr>
                    </a:p>
                    <a:p>
                      <a:pPr marL="29209" algn="ctr">
                        <a:lnSpc>
                          <a:spcPct val="100000"/>
                        </a:lnSpc>
                      </a:pPr>
                      <a:r>
                        <a:rPr sz="1200" spc="-25" dirty="0">
                          <a:latin typeface="Verdana" panose="020B0604030504040204" pitchFamily="34" charset="0"/>
                          <a:ea typeface="Verdana" panose="020B0604030504040204" pitchFamily="34" charset="0"/>
                          <a:cs typeface="Calibri"/>
                        </a:rPr>
                        <a:t>106</a:t>
                      </a:r>
                      <a:endParaRPr sz="1200">
                        <a:latin typeface="Verdana" panose="020B0604030504040204" pitchFamily="34" charset="0"/>
                        <a:ea typeface="Verdana" panose="020B0604030504040204" pitchFamily="34" charset="0"/>
                        <a:cs typeface="Calibri"/>
                      </a:endParaRPr>
                    </a:p>
                  </a:txBody>
                  <a:tcPr marL="0" marR="0" marT="109855" marB="0">
                    <a:lnT w="12700">
                      <a:solidFill>
                        <a:srgbClr val="000000"/>
                      </a:solidFill>
                      <a:prstDash val="solid"/>
                    </a:lnT>
                    <a:lnB w="12700">
                      <a:solidFill>
                        <a:srgbClr val="000000"/>
                      </a:solidFill>
                      <a:prstDash val="solid"/>
                    </a:lnB>
                  </a:tcPr>
                </a:tc>
                <a:tc>
                  <a:txBody>
                    <a:bodyPr/>
                    <a:lstStyle/>
                    <a:p>
                      <a:pPr>
                        <a:lnSpc>
                          <a:spcPct val="100000"/>
                        </a:lnSpc>
                        <a:spcBef>
                          <a:spcPts val="865"/>
                        </a:spcBef>
                      </a:pPr>
                      <a:endParaRPr sz="1200">
                        <a:latin typeface="Verdana" panose="020B0604030504040204" pitchFamily="34" charset="0"/>
                        <a:ea typeface="Verdana" panose="020B0604030504040204" pitchFamily="34" charset="0"/>
                        <a:cs typeface="Times New Roman"/>
                      </a:endParaRPr>
                    </a:p>
                    <a:p>
                      <a:pPr marR="81915" algn="r">
                        <a:lnSpc>
                          <a:spcPct val="100000"/>
                        </a:lnSpc>
                      </a:pPr>
                      <a:r>
                        <a:rPr sz="1200" dirty="0">
                          <a:latin typeface="Verdana" panose="020B0604030504040204" pitchFamily="34" charset="0"/>
                          <a:ea typeface="Verdana" panose="020B0604030504040204" pitchFamily="34" charset="0"/>
                          <a:cs typeface="Calibri"/>
                        </a:rPr>
                        <a:t>$</a:t>
                      </a:r>
                      <a:r>
                        <a:rPr sz="1200" spc="-20"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311.794.740</a:t>
                      </a:r>
                      <a:endParaRPr sz="1200">
                        <a:latin typeface="Verdana" panose="020B0604030504040204" pitchFamily="34" charset="0"/>
                        <a:ea typeface="Verdana" panose="020B0604030504040204" pitchFamily="34" charset="0"/>
                        <a:cs typeface="Calibri"/>
                      </a:endParaRPr>
                    </a:p>
                  </a:txBody>
                  <a:tcPr marL="0" marR="0" marT="109855" marB="0">
                    <a:lnT w="12700">
                      <a:solidFill>
                        <a:srgbClr val="000000"/>
                      </a:solidFill>
                      <a:prstDash val="solid"/>
                    </a:lnT>
                    <a:lnB w="12700">
                      <a:solidFill>
                        <a:srgbClr val="000000"/>
                      </a:solidFill>
                      <a:prstDash val="solid"/>
                    </a:lnB>
                  </a:tcPr>
                </a:tc>
                <a:tc>
                  <a:txBody>
                    <a:bodyPr/>
                    <a:lstStyle/>
                    <a:p>
                      <a:pPr>
                        <a:lnSpc>
                          <a:spcPct val="100000"/>
                        </a:lnSpc>
                        <a:spcBef>
                          <a:spcPts val="865"/>
                        </a:spcBef>
                      </a:pPr>
                      <a:endParaRPr sz="1200">
                        <a:latin typeface="Verdana" panose="020B0604030504040204" pitchFamily="34" charset="0"/>
                        <a:ea typeface="Verdana" panose="020B0604030504040204" pitchFamily="34" charset="0"/>
                        <a:cs typeface="Times New Roman"/>
                      </a:endParaRPr>
                    </a:p>
                    <a:p>
                      <a:pPr marR="130175" algn="ctr">
                        <a:lnSpc>
                          <a:spcPct val="100000"/>
                        </a:lnSpc>
                      </a:pPr>
                      <a:r>
                        <a:rPr sz="1200" spc="-25" dirty="0">
                          <a:latin typeface="Verdana" panose="020B0604030504040204" pitchFamily="34" charset="0"/>
                          <a:ea typeface="Verdana" panose="020B0604030504040204" pitchFamily="34" charset="0"/>
                          <a:cs typeface="Calibri"/>
                        </a:rPr>
                        <a:t>22</a:t>
                      </a:r>
                      <a:endParaRPr sz="1200">
                        <a:latin typeface="Verdana" panose="020B0604030504040204" pitchFamily="34" charset="0"/>
                        <a:ea typeface="Verdana" panose="020B0604030504040204" pitchFamily="34" charset="0"/>
                        <a:cs typeface="Calibri"/>
                      </a:endParaRPr>
                    </a:p>
                  </a:txBody>
                  <a:tcPr marL="0" marR="0" marT="109855" marB="0">
                    <a:lnT w="12700">
                      <a:solidFill>
                        <a:srgbClr val="000000"/>
                      </a:solidFill>
                      <a:prstDash val="solid"/>
                    </a:lnT>
                    <a:lnB w="12700">
                      <a:solidFill>
                        <a:srgbClr val="000000"/>
                      </a:solidFill>
                      <a:prstDash val="solid"/>
                    </a:lnB>
                  </a:tcPr>
                </a:tc>
                <a:tc>
                  <a:txBody>
                    <a:bodyPr/>
                    <a:lstStyle/>
                    <a:p>
                      <a:pPr>
                        <a:lnSpc>
                          <a:spcPct val="100000"/>
                        </a:lnSpc>
                        <a:spcBef>
                          <a:spcPts val="865"/>
                        </a:spcBef>
                      </a:pPr>
                      <a:endParaRPr sz="1200">
                        <a:latin typeface="Verdana" panose="020B0604030504040204" pitchFamily="34" charset="0"/>
                        <a:ea typeface="Verdana" panose="020B0604030504040204" pitchFamily="34" charset="0"/>
                        <a:cs typeface="Times New Roman"/>
                      </a:endParaRPr>
                    </a:p>
                    <a:p>
                      <a:pPr marL="43815" algn="ctr">
                        <a:lnSpc>
                          <a:spcPct val="100000"/>
                        </a:lnSpc>
                      </a:pPr>
                      <a:r>
                        <a:rPr sz="1200" spc="-25" dirty="0">
                          <a:latin typeface="Verdana" panose="020B0604030504040204" pitchFamily="34" charset="0"/>
                          <a:ea typeface="Verdana" panose="020B0604030504040204" pitchFamily="34" charset="0"/>
                          <a:cs typeface="Calibri"/>
                        </a:rPr>
                        <a:t>179</a:t>
                      </a:r>
                      <a:endParaRPr sz="1200">
                        <a:latin typeface="Verdana" panose="020B0604030504040204" pitchFamily="34" charset="0"/>
                        <a:ea typeface="Verdana" panose="020B0604030504040204" pitchFamily="34" charset="0"/>
                        <a:cs typeface="Calibri"/>
                      </a:endParaRPr>
                    </a:p>
                  </a:txBody>
                  <a:tcPr marL="0" marR="0" marT="109855" marB="0">
                    <a:lnT w="12700">
                      <a:solidFill>
                        <a:srgbClr val="000000"/>
                      </a:solidFill>
                      <a:prstDash val="solid"/>
                    </a:lnT>
                    <a:lnB w="12700">
                      <a:solidFill>
                        <a:srgbClr val="000000"/>
                      </a:solidFill>
                      <a:prstDash val="solid"/>
                    </a:lnB>
                  </a:tcPr>
                </a:tc>
                <a:tc>
                  <a:txBody>
                    <a:bodyPr/>
                    <a:lstStyle/>
                    <a:p>
                      <a:pPr marL="139700" marR="85090">
                        <a:lnSpc>
                          <a:spcPct val="100000"/>
                        </a:lnSpc>
                        <a:spcBef>
                          <a:spcPts val="795"/>
                        </a:spcBef>
                      </a:pPr>
                      <a:r>
                        <a:rPr sz="1200" spc="-10" dirty="0">
                          <a:latin typeface="Verdana" panose="020B0604030504040204" pitchFamily="34" charset="0"/>
                          <a:ea typeface="Verdana" panose="020B0604030504040204" pitchFamily="34" charset="0"/>
                          <a:cs typeface="Calibri"/>
                        </a:rPr>
                        <a:t>Magdalena</a:t>
                      </a:r>
                      <a:r>
                        <a:rPr sz="1200" spc="-2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Medio,</a:t>
                      </a:r>
                      <a:r>
                        <a:rPr sz="1200" spc="-40"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Occidente, </a:t>
                      </a:r>
                      <a:r>
                        <a:rPr sz="1200" dirty="0">
                          <a:latin typeface="Verdana" panose="020B0604030504040204" pitchFamily="34" charset="0"/>
                          <a:ea typeface="Verdana" panose="020B0604030504040204" pitchFamily="34" charset="0"/>
                          <a:cs typeface="Calibri"/>
                        </a:rPr>
                        <a:t>Oriente,</a:t>
                      </a:r>
                      <a:r>
                        <a:rPr sz="1200" spc="-3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Suroeste,</a:t>
                      </a:r>
                      <a:r>
                        <a:rPr sz="1200" spc="-5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Urabá,</a:t>
                      </a:r>
                      <a:r>
                        <a:rPr sz="1200" spc="-5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Valle</a:t>
                      </a:r>
                      <a:r>
                        <a:rPr sz="1200" spc="-35" dirty="0">
                          <a:latin typeface="Verdana" panose="020B0604030504040204" pitchFamily="34" charset="0"/>
                          <a:ea typeface="Verdana" panose="020B0604030504040204" pitchFamily="34" charset="0"/>
                          <a:cs typeface="Calibri"/>
                        </a:rPr>
                        <a:t> </a:t>
                      </a:r>
                      <a:r>
                        <a:rPr sz="1200" spc="-25" dirty="0">
                          <a:latin typeface="Verdana" panose="020B0604030504040204" pitchFamily="34" charset="0"/>
                          <a:ea typeface="Verdana" panose="020B0604030504040204" pitchFamily="34" charset="0"/>
                          <a:cs typeface="Calibri"/>
                        </a:rPr>
                        <a:t>de </a:t>
                      </a:r>
                      <a:r>
                        <a:rPr sz="1200" spc="-10" dirty="0">
                          <a:latin typeface="Verdana" panose="020B0604030504040204" pitchFamily="34" charset="0"/>
                          <a:ea typeface="Verdana" panose="020B0604030504040204" pitchFamily="34" charset="0"/>
                          <a:cs typeface="Calibri"/>
                        </a:rPr>
                        <a:t>Aburrá</a:t>
                      </a:r>
                      <a:endParaRPr sz="1200">
                        <a:latin typeface="Verdana" panose="020B0604030504040204" pitchFamily="34" charset="0"/>
                        <a:ea typeface="Verdana" panose="020B0604030504040204" pitchFamily="34" charset="0"/>
                        <a:cs typeface="Calibri"/>
                      </a:endParaRPr>
                    </a:p>
                  </a:txBody>
                  <a:tcPr marL="0" marR="0" marT="100965" marB="0">
                    <a:lnT w="12700">
                      <a:solidFill>
                        <a:srgbClr val="000000"/>
                      </a:solidFill>
                      <a:prstDash val="solid"/>
                    </a:lnT>
                    <a:lnB w="12700">
                      <a:solidFill>
                        <a:srgbClr val="000000"/>
                      </a:solidFill>
                      <a:prstDash val="solid"/>
                    </a:lnB>
                  </a:tcPr>
                </a:tc>
                <a:tc>
                  <a:txBody>
                    <a:bodyPr/>
                    <a:lstStyle/>
                    <a:p>
                      <a:pPr marL="92075" marR="64135" indent="-1270" algn="ctr">
                        <a:lnSpc>
                          <a:spcPts val="1680"/>
                        </a:lnSpc>
                      </a:pPr>
                      <a:r>
                        <a:rPr sz="1200" spc="-10" dirty="0">
                          <a:latin typeface="Verdana" panose="020B0604030504040204" pitchFamily="34" charset="0"/>
                          <a:ea typeface="Verdana" panose="020B0604030504040204" pitchFamily="34" charset="0"/>
                          <a:cs typeface="Calibri"/>
                        </a:rPr>
                        <a:t>Apartadó,</a:t>
                      </a:r>
                      <a:r>
                        <a:rPr sz="1200" spc="-2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Bello,</a:t>
                      </a:r>
                      <a:r>
                        <a:rPr sz="1200" spc="-3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Buriticá,</a:t>
                      </a:r>
                      <a:r>
                        <a:rPr sz="1200" spc="-2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Chigorodó,</a:t>
                      </a:r>
                      <a:r>
                        <a:rPr sz="1200" spc="-40"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Envigado, </a:t>
                      </a:r>
                      <a:r>
                        <a:rPr sz="1200" dirty="0">
                          <a:latin typeface="Verdana" panose="020B0604030504040204" pitchFamily="34" charset="0"/>
                          <a:ea typeface="Verdana" panose="020B0604030504040204" pitchFamily="34" charset="0"/>
                          <a:cs typeface="Calibri"/>
                        </a:rPr>
                        <a:t>Girardota,</a:t>
                      </a:r>
                      <a:r>
                        <a:rPr sz="1200" spc="-5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Itagüí,</a:t>
                      </a:r>
                      <a:r>
                        <a:rPr sz="1200" spc="-3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Ituango,</a:t>
                      </a:r>
                      <a:r>
                        <a:rPr sz="1200" spc="-2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Jardín,</a:t>
                      </a:r>
                      <a:r>
                        <a:rPr sz="1200" spc="-3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La</a:t>
                      </a:r>
                      <a:r>
                        <a:rPr sz="1200" spc="-4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Ceja</a:t>
                      </a:r>
                      <a:r>
                        <a:rPr sz="1200" spc="-4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del</a:t>
                      </a:r>
                      <a:r>
                        <a:rPr sz="1200" spc="-4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Tambo,</a:t>
                      </a:r>
                      <a:r>
                        <a:rPr sz="1200" spc="-35" dirty="0">
                          <a:latin typeface="Verdana" panose="020B0604030504040204" pitchFamily="34" charset="0"/>
                          <a:ea typeface="Verdana" panose="020B0604030504040204" pitchFamily="34" charset="0"/>
                          <a:cs typeface="Calibri"/>
                        </a:rPr>
                        <a:t> </a:t>
                      </a:r>
                      <a:r>
                        <a:rPr sz="1200" spc="-25" dirty="0">
                          <a:latin typeface="Verdana" panose="020B0604030504040204" pitchFamily="34" charset="0"/>
                          <a:ea typeface="Verdana" panose="020B0604030504040204" pitchFamily="34" charset="0"/>
                          <a:cs typeface="Calibri"/>
                        </a:rPr>
                        <a:t>La </a:t>
                      </a:r>
                      <a:r>
                        <a:rPr sz="1200" dirty="0">
                          <a:latin typeface="Verdana" panose="020B0604030504040204" pitchFamily="34" charset="0"/>
                          <a:ea typeface="Verdana" panose="020B0604030504040204" pitchFamily="34" charset="0"/>
                          <a:cs typeface="Calibri"/>
                        </a:rPr>
                        <a:t>Unión,</a:t>
                      </a:r>
                      <a:r>
                        <a:rPr sz="1200" spc="-4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Marinilla,</a:t>
                      </a:r>
                      <a:r>
                        <a:rPr sz="1200" spc="-4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Pueblorrico,</a:t>
                      </a:r>
                      <a:r>
                        <a:rPr sz="1200" spc="-5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Rionegro,</a:t>
                      </a:r>
                      <a:r>
                        <a:rPr sz="1200" spc="-60"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Segovia, </a:t>
                      </a:r>
                      <a:r>
                        <a:rPr sz="1200" dirty="0">
                          <a:latin typeface="Verdana" panose="020B0604030504040204" pitchFamily="34" charset="0"/>
                          <a:ea typeface="Verdana" panose="020B0604030504040204" pitchFamily="34" charset="0"/>
                          <a:cs typeface="Calibri"/>
                        </a:rPr>
                        <a:t>Támesis,</a:t>
                      </a:r>
                      <a:r>
                        <a:rPr sz="1200" spc="-50"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Venecia</a:t>
                      </a:r>
                      <a:endParaRPr sz="1200" dirty="0">
                        <a:latin typeface="Verdana" panose="020B0604030504040204" pitchFamily="34" charset="0"/>
                        <a:ea typeface="Verdana" panose="020B0604030504040204" pitchFamily="34" charset="0"/>
                        <a:cs typeface="Calibri"/>
                      </a:endParaRPr>
                    </a:p>
                  </a:txBody>
                  <a:tcPr marL="0" marR="0" marT="0" marB="0">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643255">
                <a:tc>
                  <a:txBody>
                    <a:bodyPr/>
                    <a:lstStyle/>
                    <a:p>
                      <a:pPr>
                        <a:lnSpc>
                          <a:spcPct val="100000"/>
                        </a:lnSpc>
                        <a:spcBef>
                          <a:spcPts val="25"/>
                        </a:spcBef>
                      </a:pPr>
                      <a:endParaRPr sz="1200">
                        <a:latin typeface="Verdana" panose="020B0604030504040204" pitchFamily="34" charset="0"/>
                        <a:ea typeface="Verdana" panose="020B0604030504040204" pitchFamily="34" charset="0"/>
                        <a:cs typeface="Times New Roman"/>
                      </a:endParaRPr>
                    </a:p>
                    <a:p>
                      <a:pPr marR="96520" algn="ctr">
                        <a:lnSpc>
                          <a:spcPct val="100000"/>
                        </a:lnSpc>
                      </a:pPr>
                      <a:r>
                        <a:rPr sz="1200" b="1" dirty="0">
                          <a:latin typeface="Verdana" panose="020B0604030504040204" pitchFamily="34" charset="0"/>
                          <a:ea typeface="Verdana" panose="020B0604030504040204" pitchFamily="34" charset="0"/>
                          <a:cs typeface="Calibri"/>
                        </a:rPr>
                        <a:t>Banco</a:t>
                      </a:r>
                      <a:r>
                        <a:rPr sz="1200" b="1" spc="-35" dirty="0">
                          <a:latin typeface="Verdana" panose="020B0604030504040204" pitchFamily="34" charset="0"/>
                          <a:ea typeface="Verdana" panose="020B0604030504040204" pitchFamily="34" charset="0"/>
                          <a:cs typeface="Calibri"/>
                        </a:rPr>
                        <a:t> </a:t>
                      </a:r>
                      <a:r>
                        <a:rPr sz="1200" b="1" dirty="0">
                          <a:latin typeface="Verdana" panose="020B0604030504040204" pitchFamily="34" charset="0"/>
                          <a:ea typeface="Verdana" panose="020B0604030504040204" pitchFamily="34" charset="0"/>
                          <a:cs typeface="Calibri"/>
                        </a:rPr>
                        <a:t>de</a:t>
                      </a:r>
                      <a:r>
                        <a:rPr sz="1200" b="1" spc="-20" dirty="0">
                          <a:latin typeface="Verdana" panose="020B0604030504040204" pitchFamily="34" charset="0"/>
                          <a:ea typeface="Verdana" panose="020B0604030504040204" pitchFamily="34" charset="0"/>
                          <a:cs typeface="Calibri"/>
                        </a:rPr>
                        <a:t> </a:t>
                      </a:r>
                      <a:r>
                        <a:rPr sz="1200" b="1" spc="-10" dirty="0">
                          <a:latin typeface="Verdana" panose="020B0604030504040204" pitchFamily="34" charset="0"/>
                          <a:ea typeface="Verdana" panose="020B0604030504040204" pitchFamily="34" charset="0"/>
                          <a:cs typeface="Calibri"/>
                        </a:rPr>
                        <a:t>Jurados</a:t>
                      </a:r>
                      <a:endParaRPr sz="1200">
                        <a:latin typeface="Verdana" panose="020B0604030504040204" pitchFamily="34" charset="0"/>
                        <a:ea typeface="Verdana" panose="020B0604030504040204" pitchFamily="34" charset="0"/>
                        <a:cs typeface="Calibri"/>
                      </a:endParaRPr>
                    </a:p>
                  </a:txBody>
                  <a:tcPr marL="0" marR="0" marT="3175" marB="0">
                    <a:lnL w="12700">
                      <a:solidFill>
                        <a:srgbClr val="000000"/>
                      </a:solidFill>
                      <a:prstDash val="solid"/>
                    </a:lnL>
                    <a:lnT w="12700">
                      <a:solidFill>
                        <a:srgbClr val="000000"/>
                      </a:solidFill>
                      <a:prstDash val="solid"/>
                    </a:lnT>
                    <a:lnB w="12700">
                      <a:solidFill>
                        <a:srgbClr val="000000"/>
                      </a:solidFill>
                      <a:prstDash val="solid"/>
                    </a:lnB>
                  </a:tcPr>
                </a:tc>
                <a:tc>
                  <a:txBody>
                    <a:bodyPr/>
                    <a:lstStyle/>
                    <a:p>
                      <a:pPr>
                        <a:lnSpc>
                          <a:spcPct val="100000"/>
                        </a:lnSpc>
                        <a:spcBef>
                          <a:spcPts val="25"/>
                        </a:spcBef>
                      </a:pPr>
                      <a:endParaRPr sz="1200">
                        <a:latin typeface="Verdana" panose="020B0604030504040204" pitchFamily="34" charset="0"/>
                        <a:ea typeface="Verdana" panose="020B0604030504040204" pitchFamily="34" charset="0"/>
                        <a:cs typeface="Times New Roman"/>
                      </a:endParaRPr>
                    </a:p>
                    <a:p>
                      <a:pPr marL="29209" algn="ctr">
                        <a:lnSpc>
                          <a:spcPct val="100000"/>
                        </a:lnSpc>
                      </a:pPr>
                      <a:r>
                        <a:rPr sz="1200" spc="-25" dirty="0">
                          <a:latin typeface="Verdana" panose="020B0604030504040204" pitchFamily="34" charset="0"/>
                          <a:ea typeface="Verdana" panose="020B0604030504040204" pitchFamily="34" charset="0"/>
                          <a:cs typeface="Calibri"/>
                        </a:rPr>
                        <a:t>268</a:t>
                      </a:r>
                      <a:endParaRPr sz="1200">
                        <a:latin typeface="Verdana" panose="020B0604030504040204" pitchFamily="34" charset="0"/>
                        <a:ea typeface="Verdana" panose="020B0604030504040204" pitchFamily="34" charset="0"/>
                        <a:cs typeface="Calibri"/>
                      </a:endParaRPr>
                    </a:p>
                  </a:txBody>
                  <a:tcPr marL="0" marR="0" marT="3175" marB="0">
                    <a:lnT w="12700">
                      <a:solidFill>
                        <a:srgbClr val="000000"/>
                      </a:solidFill>
                      <a:prstDash val="solid"/>
                    </a:lnT>
                    <a:lnB w="12700">
                      <a:solidFill>
                        <a:srgbClr val="000000"/>
                      </a:solidFill>
                      <a:prstDash val="solid"/>
                    </a:lnB>
                  </a:tcPr>
                </a:tc>
                <a:tc>
                  <a:txBody>
                    <a:bodyPr/>
                    <a:lstStyle/>
                    <a:p>
                      <a:pPr>
                        <a:lnSpc>
                          <a:spcPct val="100000"/>
                        </a:lnSpc>
                        <a:spcBef>
                          <a:spcPts val="25"/>
                        </a:spcBef>
                      </a:pPr>
                      <a:endParaRPr sz="1200" dirty="0">
                        <a:latin typeface="Verdana" panose="020B0604030504040204" pitchFamily="34" charset="0"/>
                        <a:ea typeface="Verdana" panose="020B0604030504040204" pitchFamily="34" charset="0"/>
                        <a:cs typeface="Times New Roman"/>
                      </a:endParaRPr>
                    </a:p>
                    <a:p>
                      <a:pPr marR="83185" algn="r">
                        <a:lnSpc>
                          <a:spcPct val="100000"/>
                        </a:lnSpc>
                      </a:pPr>
                      <a:r>
                        <a:rPr sz="1200" dirty="0">
                          <a:latin typeface="Verdana" panose="020B0604030504040204" pitchFamily="34" charset="0"/>
                          <a:ea typeface="Verdana" panose="020B0604030504040204" pitchFamily="34" charset="0"/>
                          <a:cs typeface="Calibri"/>
                        </a:rPr>
                        <a:t>$</a:t>
                      </a:r>
                      <a:r>
                        <a:rPr sz="1200" spc="-10" dirty="0">
                          <a:latin typeface="Verdana" panose="020B0604030504040204" pitchFamily="34" charset="0"/>
                          <a:ea typeface="Verdana" panose="020B0604030504040204" pitchFamily="34" charset="0"/>
                          <a:cs typeface="Calibri"/>
                        </a:rPr>
                        <a:t> 1</a:t>
                      </a:r>
                      <a:r>
                        <a:rPr lang="es-CO" sz="1200" spc="-10" dirty="0">
                          <a:latin typeface="Verdana" panose="020B0604030504040204" pitchFamily="34" charset="0"/>
                          <a:ea typeface="Verdana" panose="020B0604030504040204" pitchFamily="34" charset="0"/>
                          <a:cs typeface="Calibri"/>
                        </a:rPr>
                        <a:t>8</a:t>
                      </a:r>
                      <a:r>
                        <a:rPr sz="1200" spc="-10" dirty="0">
                          <a:latin typeface="Verdana" panose="020B0604030504040204" pitchFamily="34" charset="0"/>
                          <a:ea typeface="Verdana" panose="020B0604030504040204" pitchFamily="34" charset="0"/>
                          <a:cs typeface="Calibri"/>
                        </a:rPr>
                        <a:t>9.</a:t>
                      </a:r>
                      <a:r>
                        <a:rPr lang="es-CO" sz="1200" spc="-10" dirty="0">
                          <a:latin typeface="Verdana" panose="020B0604030504040204" pitchFamily="34" charset="0"/>
                          <a:ea typeface="Verdana" panose="020B0604030504040204" pitchFamily="34" charset="0"/>
                          <a:cs typeface="Calibri"/>
                        </a:rPr>
                        <a:t>695</a:t>
                      </a:r>
                      <a:r>
                        <a:rPr sz="1200" spc="-10" dirty="0">
                          <a:latin typeface="Verdana" panose="020B0604030504040204" pitchFamily="34" charset="0"/>
                          <a:ea typeface="Verdana" panose="020B0604030504040204" pitchFamily="34" charset="0"/>
                          <a:cs typeface="Calibri"/>
                        </a:rPr>
                        <a:t>.</a:t>
                      </a:r>
                      <a:r>
                        <a:rPr lang="es-CO" sz="1200" spc="-10" dirty="0">
                          <a:latin typeface="Verdana" panose="020B0604030504040204" pitchFamily="34" charset="0"/>
                          <a:ea typeface="Verdana" panose="020B0604030504040204" pitchFamily="34" charset="0"/>
                          <a:cs typeface="Calibri"/>
                        </a:rPr>
                        <a:t>325</a:t>
                      </a:r>
                      <a:endParaRPr sz="1200" dirty="0">
                        <a:latin typeface="Verdana" panose="020B0604030504040204" pitchFamily="34" charset="0"/>
                        <a:ea typeface="Verdana" panose="020B0604030504040204" pitchFamily="34" charset="0"/>
                        <a:cs typeface="Calibri"/>
                      </a:endParaRPr>
                    </a:p>
                  </a:txBody>
                  <a:tcPr marL="0" marR="0" marT="3175" marB="0">
                    <a:lnT w="12700">
                      <a:solidFill>
                        <a:srgbClr val="000000"/>
                      </a:solidFill>
                      <a:prstDash val="solid"/>
                    </a:lnT>
                    <a:lnB w="12700">
                      <a:solidFill>
                        <a:srgbClr val="000000"/>
                      </a:solidFill>
                      <a:prstDash val="solid"/>
                    </a:lnB>
                  </a:tcPr>
                </a:tc>
                <a:tc>
                  <a:txBody>
                    <a:bodyPr/>
                    <a:lstStyle/>
                    <a:p>
                      <a:pPr>
                        <a:lnSpc>
                          <a:spcPct val="100000"/>
                        </a:lnSpc>
                        <a:spcBef>
                          <a:spcPts val="25"/>
                        </a:spcBef>
                      </a:pPr>
                      <a:endParaRPr sz="1200">
                        <a:latin typeface="Verdana" panose="020B0604030504040204" pitchFamily="34" charset="0"/>
                        <a:ea typeface="Verdana" panose="020B0604030504040204" pitchFamily="34" charset="0"/>
                        <a:cs typeface="Times New Roman"/>
                      </a:endParaRPr>
                    </a:p>
                    <a:p>
                      <a:pPr marR="129539" algn="ctr">
                        <a:lnSpc>
                          <a:spcPct val="100000"/>
                        </a:lnSpc>
                      </a:pPr>
                      <a:r>
                        <a:rPr sz="1200" spc="-25" dirty="0">
                          <a:latin typeface="Verdana" panose="020B0604030504040204" pitchFamily="34" charset="0"/>
                          <a:ea typeface="Verdana" panose="020B0604030504040204" pitchFamily="34" charset="0"/>
                          <a:cs typeface="Calibri"/>
                        </a:rPr>
                        <a:t>187</a:t>
                      </a:r>
                      <a:endParaRPr sz="1200">
                        <a:latin typeface="Verdana" panose="020B0604030504040204" pitchFamily="34" charset="0"/>
                        <a:ea typeface="Verdana" panose="020B0604030504040204" pitchFamily="34" charset="0"/>
                        <a:cs typeface="Calibri"/>
                      </a:endParaRPr>
                    </a:p>
                  </a:txBody>
                  <a:tcPr marL="0" marR="0" marT="3175" marB="0">
                    <a:lnT w="12700">
                      <a:solidFill>
                        <a:srgbClr val="000000"/>
                      </a:solidFill>
                      <a:prstDash val="solid"/>
                    </a:lnT>
                    <a:lnB w="12700">
                      <a:solidFill>
                        <a:srgbClr val="000000"/>
                      </a:solidFill>
                      <a:prstDash val="solid"/>
                    </a:lnB>
                  </a:tcPr>
                </a:tc>
                <a:tc>
                  <a:txBody>
                    <a:bodyPr/>
                    <a:lstStyle/>
                    <a:p>
                      <a:pPr>
                        <a:lnSpc>
                          <a:spcPct val="100000"/>
                        </a:lnSpc>
                        <a:spcBef>
                          <a:spcPts val="25"/>
                        </a:spcBef>
                      </a:pPr>
                      <a:endParaRPr sz="1200" dirty="0">
                        <a:latin typeface="Verdana" panose="020B0604030504040204" pitchFamily="34" charset="0"/>
                        <a:ea typeface="Verdana" panose="020B0604030504040204" pitchFamily="34" charset="0"/>
                        <a:cs typeface="Times New Roman"/>
                      </a:endParaRPr>
                    </a:p>
                    <a:p>
                      <a:pPr marL="85090" algn="ctr">
                        <a:lnSpc>
                          <a:spcPct val="100000"/>
                        </a:lnSpc>
                      </a:pPr>
                      <a:r>
                        <a:rPr lang="es-CO" sz="1200" spc="-25" dirty="0">
                          <a:latin typeface="Verdana" panose="020B0604030504040204" pitchFamily="34" charset="0"/>
                          <a:ea typeface="Verdana" panose="020B0604030504040204" pitchFamily="34" charset="0"/>
                          <a:cs typeface="Calibri"/>
                        </a:rPr>
                        <a:t>74</a:t>
                      </a:r>
                      <a:endParaRPr sz="1200" dirty="0">
                        <a:latin typeface="Verdana" panose="020B0604030504040204" pitchFamily="34" charset="0"/>
                        <a:ea typeface="Verdana" panose="020B0604030504040204" pitchFamily="34" charset="0"/>
                        <a:cs typeface="Calibri"/>
                      </a:endParaRPr>
                    </a:p>
                  </a:txBody>
                  <a:tcPr marL="0" marR="0" marT="3175" marB="0">
                    <a:lnT w="12700">
                      <a:solidFill>
                        <a:srgbClr val="000000"/>
                      </a:solidFill>
                      <a:prstDash val="solid"/>
                    </a:lnT>
                    <a:lnB w="12700">
                      <a:solidFill>
                        <a:srgbClr val="000000"/>
                      </a:solidFill>
                      <a:prstDash val="solid"/>
                    </a:lnB>
                  </a:tcPr>
                </a:tc>
                <a:tc>
                  <a:txBody>
                    <a:bodyPr/>
                    <a:lstStyle/>
                    <a:p>
                      <a:pPr marL="139700" marR="15875">
                        <a:lnSpc>
                          <a:spcPct val="100000"/>
                        </a:lnSpc>
                        <a:spcBef>
                          <a:spcPts val="795"/>
                        </a:spcBef>
                      </a:pPr>
                      <a:r>
                        <a:rPr sz="1200" dirty="0">
                          <a:latin typeface="Verdana" panose="020B0604030504040204" pitchFamily="34" charset="0"/>
                          <a:ea typeface="Verdana" panose="020B0604030504040204" pitchFamily="34" charset="0"/>
                          <a:cs typeface="Calibri"/>
                        </a:rPr>
                        <a:t>Occidente,</a:t>
                      </a:r>
                      <a:r>
                        <a:rPr sz="1200" spc="-5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Oriente,</a:t>
                      </a:r>
                      <a:r>
                        <a:rPr sz="1200" spc="-5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Suroeste,</a:t>
                      </a:r>
                      <a:r>
                        <a:rPr sz="1200" spc="-70"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Valle </a:t>
                      </a:r>
                      <a:r>
                        <a:rPr sz="1200" dirty="0">
                          <a:latin typeface="Verdana" panose="020B0604030504040204" pitchFamily="34" charset="0"/>
                          <a:ea typeface="Verdana" panose="020B0604030504040204" pitchFamily="34" charset="0"/>
                          <a:cs typeface="Calibri"/>
                        </a:rPr>
                        <a:t>de</a:t>
                      </a:r>
                      <a:r>
                        <a:rPr sz="1200" spc="-20"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Aburrá</a:t>
                      </a:r>
                      <a:endParaRPr sz="1200">
                        <a:latin typeface="Verdana" panose="020B0604030504040204" pitchFamily="34" charset="0"/>
                        <a:ea typeface="Verdana" panose="020B0604030504040204" pitchFamily="34" charset="0"/>
                        <a:cs typeface="Calibri"/>
                      </a:endParaRPr>
                    </a:p>
                  </a:txBody>
                  <a:tcPr marL="0" marR="0" marT="100965" marB="0">
                    <a:lnT w="12700">
                      <a:solidFill>
                        <a:srgbClr val="000000"/>
                      </a:solidFill>
                      <a:prstDash val="solid"/>
                    </a:lnT>
                    <a:lnB w="12700">
                      <a:solidFill>
                        <a:srgbClr val="000000"/>
                      </a:solidFill>
                      <a:prstDash val="solid"/>
                    </a:lnB>
                  </a:tcPr>
                </a:tc>
                <a:tc>
                  <a:txBody>
                    <a:bodyPr/>
                    <a:lstStyle/>
                    <a:p>
                      <a:pPr marL="17145" algn="ctr">
                        <a:lnSpc>
                          <a:spcPts val="1635"/>
                        </a:lnSpc>
                      </a:pPr>
                      <a:r>
                        <a:rPr sz="1200" dirty="0">
                          <a:latin typeface="Verdana" panose="020B0604030504040204" pitchFamily="34" charset="0"/>
                          <a:ea typeface="Verdana" panose="020B0604030504040204" pitchFamily="34" charset="0"/>
                          <a:cs typeface="Calibri"/>
                        </a:rPr>
                        <a:t>Bello,</a:t>
                      </a:r>
                      <a:r>
                        <a:rPr sz="1200" spc="-5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Ciudad</a:t>
                      </a:r>
                      <a:r>
                        <a:rPr sz="1200" spc="-3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Bolívar,</a:t>
                      </a:r>
                      <a:r>
                        <a:rPr sz="1200" spc="-6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Copacabana,</a:t>
                      </a:r>
                      <a:r>
                        <a:rPr sz="1200" spc="-2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El</a:t>
                      </a:r>
                      <a:r>
                        <a:rPr sz="1200" spc="-5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Retiro,</a:t>
                      </a:r>
                      <a:r>
                        <a:rPr sz="1200" spc="-50" dirty="0">
                          <a:latin typeface="Verdana" panose="020B0604030504040204" pitchFamily="34" charset="0"/>
                          <a:ea typeface="Verdana" panose="020B0604030504040204" pitchFamily="34" charset="0"/>
                          <a:cs typeface="Calibri"/>
                        </a:rPr>
                        <a:t> </a:t>
                      </a:r>
                      <a:r>
                        <a:rPr lang="es-CO" sz="1200" spc="-50" dirty="0">
                          <a:latin typeface="Verdana" panose="020B0604030504040204" pitchFamily="34" charset="0"/>
                          <a:ea typeface="Verdana" panose="020B0604030504040204" pitchFamily="34" charset="0"/>
                          <a:cs typeface="Calibri"/>
                        </a:rPr>
                        <a:t>Envigado, Girardota, </a:t>
                      </a:r>
                      <a:r>
                        <a:rPr sz="1200" dirty="0" err="1">
                          <a:latin typeface="Verdana" panose="020B0604030504040204" pitchFamily="34" charset="0"/>
                          <a:ea typeface="Verdana" panose="020B0604030504040204" pitchFamily="34" charset="0"/>
                          <a:cs typeface="Calibri"/>
                        </a:rPr>
                        <a:t>Itagüí</a:t>
                      </a:r>
                      <a:r>
                        <a:rPr sz="1200" dirty="0">
                          <a:latin typeface="Verdana" panose="020B0604030504040204" pitchFamily="34" charset="0"/>
                          <a:ea typeface="Verdana" panose="020B0604030504040204" pitchFamily="34" charset="0"/>
                          <a:cs typeface="Calibri"/>
                        </a:rPr>
                        <a:t>,</a:t>
                      </a:r>
                      <a:r>
                        <a:rPr sz="1200" spc="-35" dirty="0">
                          <a:latin typeface="Verdana" panose="020B0604030504040204" pitchFamily="34" charset="0"/>
                          <a:ea typeface="Verdana" panose="020B0604030504040204" pitchFamily="34" charset="0"/>
                          <a:cs typeface="Calibri"/>
                        </a:rPr>
                        <a:t> </a:t>
                      </a:r>
                      <a:r>
                        <a:rPr sz="1200" spc="-25" dirty="0">
                          <a:latin typeface="Verdana" panose="020B0604030504040204" pitchFamily="34" charset="0"/>
                          <a:ea typeface="Verdana" panose="020B0604030504040204" pitchFamily="34" charset="0"/>
                          <a:cs typeface="Calibri"/>
                        </a:rPr>
                        <a:t>La</a:t>
                      </a:r>
                      <a:r>
                        <a:rPr lang="es-CO" sz="1200" spc="-2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Ceja</a:t>
                      </a:r>
                      <a:r>
                        <a:rPr sz="1200" spc="-3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del</a:t>
                      </a:r>
                      <a:r>
                        <a:rPr sz="1200" spc="-3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Tambo,</a:t>
                      </a:r>
                      <a:r>
                        <a:rPr sz="1200" spc="-3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Marinilla,</a:t>
                      </a:r>
                      <a:r>
                        <a:rPr sz="1200" spc="-3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Medellín,</a:t>
                      </a:r>
                      <a:r>
                        <a:rPr sz="1200" spc="-2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Rionegro,</a:t>
                      </a:r>
                      <a:r>
                        <a:rPr sz="1200" spc="-50" dirty="0">
                          <a:latin typeface="Verdana" panose="020B0604030504040204" pitchFamily="34" charset="0"/>
                          <a:ea typeface="Verdana" panose="020B0604030504040204" pitchFamily="34" charset="0"/>
                          <a:cs typeface="Calibri"/>
                        </a:rPr>
                        <a:t> </a:t>
                      </a:r>
                      <a:r>
                        <a:rPr sz="1200" spc="-10" dirty="0" err="1">
                          <a:latin typeface="Verdana" panose="020B0604030504040204" pitchFamily="34" charset="0"/>
                          <a:ea typeface="Verdana" panose="020B0604030504040204" pitchFamily="34" charset="0"/>
                          <a:cs typeface="Calibri"/>
                        </a:rPr>
                        <a:t>Sabaneta</a:t>
                      </a:r>
                      <a:r>
                        <a:rPr sz="1200" spc="-10" dirty="0">
                          <a:latin typeface="Verdana" panose="020B0604030504040204" pitchFamily="34" charset="0"/>
                          <a:ea typeface="Verdana" panose="020B0604030504040204" pitchFamily="34" charset="0"/>
                          <a:cs typeface="Calibri"/>
                        </a:rPr>
                        <a:t>,</a:t>
                      </a:r>
                      <a:r>
                        <a:rPr lang="es-CO" sz="1200" spc="-1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Santa</a:t>
                      </a:r>
                      <a:r>
                        <a:rPr sz="1200" spc="-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Fe</a:t>
                      </a:r>
                      <a:r>
                        <a:rPr sz="1200" spc="-3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de</a:t>
                      </a:r>
                      <a:r>
                        <a:rPr sz="1200" spc="-10" dirty="0">
                          <a:latin typeface="Verdana" panose="020B0604030504040204" pitchFamily="34" charset="0"/>
                          <a:ea typeface="Verdana" panose="020B0604030504040204" pitchFamily="34" charset="0"/>
                          <a:cs typeface="Calibri"/>
                        </a:rPr>
                        <a:t> Antioquia</a:t>
                      </a:r>
                      <a:endParaRPr sz="1200" dirty="0">
                        <a:latin typeface="Verdana" panose="020B0604030504040204" pitchFamily="34" charset="0"/>
                        <a:ea typeface="Verdana" panose="020B0604030504040204" pitchFamily="34" charset="0"/>
                        <a:cs typeface="Calibri"/>
                      </a:endParaRPr>
                    </a:p>
                  </a:txBody>
                  <a:tcPr marL="0" marR="0" marT="0" marB="0">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r h="429895">
                <a:tc>
                  <a:txBody>
                    <a:bodyPr/>
                    <a:lstStyle/>
                    <a:p>
                      <a:pPr marR="95250" algn="ctr">
                        <a:lnSpc>
                          <a:spcPct val="100000"/>
                        </a:lnSpc>
                        <a:spcBef>
                          <a:spcPts val="800"/>
                        </a:spcBef>
                      </a:pPr>
                      <a:r>
                        <a:rPr sz="1200" b="1" spc="-10" dirty="0">
                          <a:latin typeface="Verdana" panose="020B0604030504040204" pitchFamily="34" charset="0"/>
                          <a:ea typeface="Verdana" panose="020B0604030504040204" pitchFamily="34" charset="0"/>
                          <a:cs typeface="Calibri"/>
                        </a:rPr>
                        <a:t>Museos</a:t>
                      </a:r>
                      <a:endParaRPr sz="1200">
                        <a:latin typeface="Verdana" panose="020B0604030504040204" pitchFamily="34" charset="0"/>
                        <a:ea typeface="Verdana" panose="020B0604030504040204" pitchFamily="34" charset="0"/>
                        <a:cs typeface="Calibri"/>
                      </a:endParaRPr>
                    </a:p>
                  </a:txBody>
                  <a:tcPr marL="0" marR="0" marT="101600" marB="0">
                    <a:lnL w="12700">
                      <a:solidFill>
                        <a:srgbClr val="000000"/>
                      </a:solidFill>
                      <a:prstDash val="solid"/>
                    </a:lnL>
                    <a:lnT w="12700">
                      <a:solidFill>
                        <a:srgbClr val="000000"/>
                      </a:solidFill>
                      <a:prstDash val="solid"/>
                    </a:lnT>
                    <a:lnB w="12700">
                      <a:solidFill>
                        <a:srgbClr val="000000"/>
                      </a:solidFill>
                      <a:prstDash val="solid"/>
                    </a:lnB>
                  </a:tcPr>
                </a:tc>
                <a:tc>
                  <a:txBody>
                    <a:bodyPr/>
                    <a:lstStyle/>
                    <a:p>
                      <a:pPr marL="27940" algn="ctr">
                        <a:lnSpc>
                          <a:spcPct val="100000"/>
                        </a:lnSpc>
                        <a:spcBef>
                          <a:spcPts val="800"/>
                        </a:spcBef>
                      </a:pPr>
                      <a:r>
                        <a:rPr sz="1200" spc="-25" dirty="0">
                          <a:latin typeface="Verdana" panose="020B0604030504040204" pitchFamily="34" charset="0"/>
                          <a:ea typeface="Verdana" panose="020B0604030504040204" pitchFamily="34" charset="0"/>
                          <a:cs typeface="Calibri"/>
                        </a:rPr>
                        <a:t>13</a:t>
                      </a:r>
                      <a:endParaRPr sz="1200">
                        <a:latin typeface="Verdana" panose="020B0604030504040204" pitchFamily="34" charset="0"/>
                        <a:ea typeface="Verdana" panose="020B0604030504040204" pitchFamily="34" charset="0"/>
                        <a:cs typeface="Calibri"/>
                      </a:endParaRPr>
                    </a:p>
                  </a:txBody>
                  <a:tcPr marL="0" marR="0" marT="101600" marB="0">
                    <a:lnT w="12700">
                      <a:solidFill>
                        <a:srgbClr val="000000"/>
                      </a:solidFill>
                      <a:prstDash val="solid"/>
                    </a:lnT>
                    <a:lnB w="12700">
                      <a:solidFill>
                        <a:srgbClr val="000000"/>
                      </a:solidFill>
                      <a:prstDash val="solid"/>
                    </a:lnB>
                  </a:tcPr>
                </a:tc>
                <a:tc>
                  <a:txBody>
                    <a:bodyPr/>
                    <a:lstStyle/>
                    <a:p>
                      <a:pPr marR="81915" algn="r">
                        <a:lnSpc>
                          <a:spcPct val="100000"/>
                        </a:lnSpc>
                        <a:spcBef>
                          <a:spcPts val="800"/>
                        </a:spcBef>
                      </a:pPr>
                      <a:r>
                        <a:rPr sz="1200" dirty="0">
                          <a:latin typeface="Verdana" panose="020B0604030504040204" pitchFamily="34" charset="0"/>
                          <a:ea typeface="Verdana" panose="020B0604030504040204" pitchFamily="34" charset="0"/>
                          <a:cs typeface="Calibri"/>
                        </a:rPr>
                        <a:t>$</a:t>
                      </a:r>
                      <a:r>
                        <a:rPr sz="1200" spc="-20"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194.954.000</a:t>
                      </a:r>
                      <a:endParaRPr sz="1200">
                        <a:latin typeface="Verdana" panose="020B0604030504040204" pitchFamily="34" charset="0"/>
                        <a:ea typeface="Verdana" panose="020B0604030504040204" pitchFamily="34" charset="0"/>
                        <a:cs typeface="Calibri"/>
                      </a:endParaRPr>
                    </a:p>
                  </a:txBody>
                  <a:tcPr marL="0" marR="0" marT="101600" marB="0">
                    <a:lnT w="12700">
                      <a:solidFill>
                        <a:srgbClr val="000000"/>
                      </a:solidFill>
                      <a:prstDash val="solid"/>
                    </a:lnT>
                    <a:lnB w="12700">
                      <a:solidFill>
                        <a:srgbClr val="000000"/>
                      </a:solidFill>
                      <a:prstDash val="solid"/>
                    </a:lnB>
                  </a:tcPr>
                </a:tc>
                <a:tc>
                  <a:txBody>
                    <a:bodyPr/>
                    <a:lstStyle/>
                    <a:p>
                      <a:pPr marR="128270" algn="ctr">
                        <a:lnSpc>
                          <a:spcPct val="100000"/>
                        </a:lnSpc>
                        <a:spcBef>
                          <a:spcPts val="800"/>
                        </a:spcBef>
                      </a:pPr>
                      <a:r>
                        <a:rPr sz="1200" spc="-50" dirty="0">
                          <a:latin typeface="Verdana" panose="020B0604030504040204" pitchFamily="34" charset="0"/>
                          <a:ea typeface="Verdana" panose="020B0604030504040204" pitchFamily="34" charset="0"/>
                          <a:cs typeface="Calibri"/>
                        </a:rPr>
                        <a:t>9</a:t>
                      </a:r>
                      <a:endParaRPr sz="1200" dirty="0">
                        <a:latin typeface="Verdana" panose="020B0604030504040204" pitchFamily="34" charset="0"/>
                        <a:ea typeface="Verdana" panose="020B0604030504040204" pitchFamily="34" charset="0"/>
                        <a:cs typeface="Calibri"/>
                      </a:endParaRPr>
                    </a:p>
                  </a:txBody>
                  <a:tcPr marL="0" marR="0" marT="101600" marB="0">
                    <a:lnT w="12700">
                      <a:solidFill>
                        <a:srgbClr val="000000"/>
                      </a:solidFill>
                      <a:prstDash val="solid"/>
                    </a:lnT>
                    <a:lnB w="12700">
                      <a:solidFill>
                        <a:srgbClr val="000000"/>
                      </a:solidFill>
                      <a:prstDash val="solid"/>
                    </a:lnB>
                  </a:tcPr>
                </a:tc>
                <a:tc>
                  <a:txBody>
                    <a:bodyPr/>
                    <a:lstStyle/>
                    <a:p>
                      <a:pPr marL="86995" algn="ctr">
                        <a:lnSpc>
                          <a:spcPct val="100000"/>
                        </a:lnSpc>
                        <a:spcBef>
                          <a:spcPts val="800"/>
                        </a:spcBef>
                      </a:pPr>
                      <a:r>
                        <a:rPr sz="1200" spc="-50" dirty="0">
                          <a:latin typeface="Verdana" panose="020B0604030504040204" pitchFamily="34" charset="0"/>
                          <a:ea typeface="Verdana" panose="020B0604030504040204" pitchFamily="34" charset="0"/>
                          <a:cs typeface="Calibri"/>
                        </a:rPr>
                        <a:t>9</a:t>
                      </a:r>
                      <a:endParaRPr sz="1200">
                        <a:latin typeface="Verdana" panose="020B0604030504040204" pitchFamily="34" charset="0"/>
                        <a:ea typeface="Verdana" panose="020B0604030504040204" pitchFamily="34" charset="0"/>
                        <a:cs typeface="Calibri"/>
                      </a:endParaRPr>
                    </a:p>
                  </a:txBody>
                  <a:tcPr marL="0" marR="0" marT="101600" marB="0">
                    <a:lnT w="12700">
                      <a:solidFill>
                        <a:srgbClr val="000000"/>
                      </a:solidFill>
                      <a:prstDash val="solid"/>
                    </a:lnT>
                    <a:lnB w="12700">
                      <a:solidFill>
                        <a:srgbClr val="000000"/>
                      </a:solidFill>
                      <a:prstDash val="solid"/>
                    </a:lnB>
                  </a:tcPr>
                </a:tc>
                <a:tc>
                  <a:txBody>
                    <a:bodyPr/>
                    <a:lstStyle/>
                    <a:p>
                      <a:pPr marL="139700">
                        <a:lnSpc>
                          <a:spcPts val="1635"/>
                        </a:lnSpc>
                      </a:pPr>
                      <a:r>
                        <a:rPr sz="1200" dirty="0">
                          <a:latin typeface="Verdana" panose="020B0604030504040204" pitchFamily="34" charset="0"/>
                          <a:ea typeface="Verdana" panose="020B0604030504040204" pitchFamily="34" charset="0"/>
                          <a:cs typeface="Calibri"/>
                        </a:rPr>
                        <a:t>Nordeste,</a:t>
                      </a:r>
                      <a:r>
                        <a:rPr sz="1200" spc="-5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Norte,</a:t>
                      </a:r>
                      <a:r>
                        <a:rPr sz="1200" spc="-65"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Occidente,</a:t>
                      </a:r>
                      <a:endParaRPr sz="1200">
                        <a:latin typeface="Verdana" panose="020B0604030504040204" pitchFamily="34" charset="0"/>
                        <a:ea typeface="Verdana" panose="020B0604030504040204" pitchFamily="34" charset="0"/>
                        <a:cs typeface="Calibri"/>
                      </a:endParaRPr>
                    </a:p>
                    <a:p>
                      <a:pPr marL="139700">
                        <a:lnSpc>
                          <a:spcPts val="1650"/>
                        </a:lnSpc>
                      </a:pPr>
                      <a:r>
                        <a:rPr sz="1200" dirty="0">
                          <a:latin typeface="Verdana" panose="020B0604030504040204" pitchFamily="34" charset="0"/>
                          <a:ea typeface="Verdana" panose="020B0604030504040204" pitchFamily="34" charset="0"/>
                          <a:cs typeface="Calibri"/>
                        </a:rPr>
                        <a:t>Oriente,</a:t>
                      </a:r>
                      <a:r>
                        <a:rPr sz="1200" spc="-3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Suroeste,</a:t>
                      </a:r>
                      <a:r>
                        <a:rPr sz="1200" spc="-5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Valle</a:t>
                      </a:r>
                      <a:r>
                        <a:rPr sz="1200" spc="-4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de</a:t>
                      </a:r>
                      <a:r>
                        <a:rPr sz="1200" spc="-40"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Aburrá</a:t>
                      </a:r>
                      <a:endParaRPr sz="1200">
                        <a:latin typeface="Verdana" panose="020B0604030504040204" pitchFamily="34" charset="0"/>
                        <a:ea typeface="Verdana" panose="020B0604030504040204" pitchFamily="34" charset="0"/>
                        <a:cs typeface="Calibri"/>
                      </a:endParaRPr>
                    </a:p>
                  </a:txBody>
                  <a:tcPr marL="0" marR="0" marT="0" marB="0">
                    <a:lnT w="12700">
                      <a:solidFill>
                        <a:srgbClr val="000000"/>
                      </a:solidFill>
                      <a:prstDash val="solid"/>
                    </a:lnT>
                    <a:lnB w="12700">
                      <a:solidFill>
                        <a:srgbClr val="000000"/>
                      </a:solidFill>
                      <a:prstDash val="solid"/>
                    </a:lnB>
                  </a:tcPr>
                </a:tc>
                <a:tc>
                  <a:txBody>
                    <a:bodyPr/>
                    <a:lstStyle/>
                    <a:p>
                      <a:pPr marL="17780" algn="ctr">
                        <a:lnSpc>
                          <a:spcPts val="1635"/>
                        </a:lnSpc>
                      </a:pPr>
                      <a:r>
                        <a:rPr sz="1200" dirty="0">
                          <a:latin typeface="Verdana" panose="020B0604030504040204" pitchFamily="34" charset="0"/>
                          <a:ea typeface="Verdana" panose="020B0604030504040204" pitchFamily="34" charset="0"/>
                          <a:cs typeface="Calibri"/>
                        </a:rPr>
                        <a:t>Angostura,</a:t>
                      </a:r>
                      <a:r>
                        <a:rPr sz="1200" spc="-3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Caicedo,</a:t>
                      </a:r>
                      <a:r>
                        <a:rPr sz="1200" spc="-3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El</a:t>
                      </a:r>
                      <a:r>
                        <a:rPr sz="1200" spc="-4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Carmen</a:t>
                      </a:r>
                      <a:r>
                        <a:rPr sz="1200" spc="-4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de</a:t>
                      </a:r>
                      <a:r>
                        <a:rPr sz="1200" spc="-3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Viboral,</a:t>
                      </a:r>
                      <a:r>
                        <a:rPr sz="1200" spc="-30"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Guatapé,</a:t>
                      </a:r>
                      <a:endParaRPr sz="1200" dirty="0">
                        <a:latin typeface="Verdana" panose="020B0604030504040204" pitchFamily="34" charset="0"/>
                        <a:ea typeface="Verdana" panose="020B0604030504040204" pitchFamily="34" charset="0"/>
                        <a:cs typeface="Calibri"/>
                      </a:endParaRPr>
                    </a:p>
                    <a:p>
                      <a:pPr marL="17780" algn="ctr">
                        <a:lnSpc>
                          <a:spcPts val="1650"/>
                        </a:lnSpc>
                      </a:pPr>
                      <a:r>
                        <a:rPr sz="1200" dirty="0">
                          <a:latin typeface="Verdana" panose="020B0604030504040204" pitchFamily="34" charset="0"/>
                          <a:ea typeface="Verdana" panose="020B0604030504040204" pitchFamily="34" charset="0"/>
                          <a:cs typeface="Calibri"/>
                        </a:rPr>
                        <a:t>Itagüí,</a:t>
                      </a:r>
                      <a:r>
                        <a:rPr sz="1200" spc="-2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Santo</a:t>
                      </a:r>
                      <a:r>
                        <a:rPr sz="1200" spc="-3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Domingo,</a:t>
                      </a:r>
                      <a:r>
                        <a:rPr sz="1200" spc="-5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Sonsón,</a:t>
                      </a:r>
                      <a:r>
                        <a:rPr sz="1200" spc="-5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Támesis,</a:t>
                      </a:r>
                      <a:r>
                        <a:rPr sz="1200" spc="-25"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Yarumal</a:t>
                      </a:r>
                      <a:endParaRPr sz="1200" dirty="0">
                        <a:latin typeface="Verdana" panose="020B0604030504040204" pitchFamily="34" charset="0"/>
                        <a:ea typeface="Verdana" panose="020B0604030504040204" pitchFamily="34" charset="0"/>
                        <a:cs typeface="Calibri"/>
                      </a:endParaRPr>
                    </a:p>
                  </a:txBody>
                  <a:tcPr marL="0" marR="0" marT="0" marB="0">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6"/>
                  </a:ext>
                </a:extLst>
              </a:tr>
              <a:tr h="1496695">
                <a:tc>
                  <a:txBody>
                    <a:bodyPr/>
                    <a:lstStyle/>
                    <a:p>
                      <a:pPr>
                        <a:lnSpc>
                          <a:spcPct val="100000"/>
                        </a:lnSpc>
                      </a:pPr>
                      <a:endParaRPr sz="1200">
                        <a:latin typeface="Verdana" panose="020B0604030504040204" pitchFamily="34" charset="0"/>
                        <a:ea typeface="Verdana" panose="020B0604030504040204" pitchFamily="34" charset="0"/>
                        <a:cs typeface="Times New Roman"/>
                      </a:endParaRPr>
                    </a:p>
                    <a:p>
                      <a:pPr>
                        <a:lnSpc>
                          <a:spcPct val="100000"/>
                        </a:lnSpc>
                      </a:pPr>
                      <a:endParaRPr sz="1200">
                        <a:latin typeface="Verdana" panose="020B0604030504040204" pitchFamily="34" charset="0"/>
                        <a:ea typeface="Verdana" panose="020B0604030504040204" pitchFamily="34" charset="0"/>
                        <a:cs typeface="Times New Roman"/>
                      </a:endParaRPr>
                    </a:p>
                    <a:p>
                      <a:pPr>
                        <a:lnSpc>
                          <a:spcPct val="100000"/>
                        </a:lnSpc>
                        <a:spcBef>
                          <a:spcPts val="165"/>
                        </a:spcBef>
                      </a:pPr>
                      <a:endParaRPr sz="1200">
                        <a:latin typeface="Verdana" panose="020B0604030504040204" pitchFamily="34" charset="0"/>
                        <a:ea typeface="Verdana" panose="020B0604030504040204" pitchFamily="34" charset="0"/>
                        <a:cs typeface="Times New Roman"/>
                      </a:endParaRPr>
                    </a:p>
                    <a:p>
                      <a:pPr marR="94615" algn="ctr">
                        <a:lnSpc>
                          <a:spcPct val="100000"/>
                        </a:lnSpc>
                        <a:spcBef>
                          <a:spcPts val="5"/>
                        </a:spcBef>
                      </a:pPr>
                      <a:r>
                        <a:rPr sz="1200" b="1" dirty="0">
                          <a:latin typeface="Verdana" panose="020B0604030504040204" pitchFamily="34" charset="0"/>
                          <a:ea typeface="Verdana" panose="020B0604030504040204" pitchFamily="34" charset="0"/>
                          <a:cs typeface="Calibri"/>
                        </a:rPr>
                        <a:t>Estímulos</a:t>
                      </a:r>
                      <a:r>
                        <a:rPr sz="1200" b="1" spc="-30" dirty="0">
                          <a:latin typeface="Verdana" panose="020B0604030504040204" pitchFamily="34" charset="0"/>
                          <a:ea typeface="Verdana" panose="020B0604030504040204" pitchFamily="34" charset="0"/>
                          <a:cs typeface="Calibri"/>
                        </a:rPr>
                        <a:t> </a:t>
                      </a:r>
                      <a:r>
                        <a:rPr sz="1200" b="1" dirty="0">
                          <a:latin typeface="Verdana" panose="020B0604030504040204" pitchFamily="34" charset="0"/>
                          <a:ea typeface="Verdana" panose="020B0604030504040204" pitchFamily="34" charset="0"/>
                          <a:cs typeface="Calibri"/>
                        </a:rPr>
                        <a:t>a</a:t>
                      </a:r>
                      <a:r>
                        <a:rPr sz="1200" b="1" spc="-30" dirty="0">
                          <a:latin typeface="Verdana" panose="020B0604030504040204" pitchFamily="34" charset="0"/>
                          <a:ea typeface="Verdana" panose="020B0604030504040204" pitchFamily="34" charset="0"/>
                          <a:cs typeface="Calibri"/>
                        </a:rPr>
                        <a:t> </a:t>
                      </a:r>
                      <a:r>
                        <a:rPr sz="1200" b="1" dirty="0">
                          <a:latin typeface="Verdana" panose="020B0604030504040204" pitchFamily="34" charset="0"/>
                          <a:ea typeface="Verdana" panose="020B0604030504040204" pitchFamily="34" charset="0"/>
                          <a:cs typeface="Calibri"/>
                        </a:rPr>
                        <a:t>la</a:t>
                      </a:r>
                      <a:r>
                        <a:rPr sz="1200" b="1" spc="-15" dirty="0">
                          <a:latin typeface="Verdana" panose="020B0604030504040204" pitchFamily="34" charset="0"/>
                          <a:ea typeface="Verdana" panose="020B0604030504040204" pitchFamily="34" charset="0"/>
                          <a:cs typeface="Calibri"/>
                        </a:rPr>
                        <a:t> </a:t>
                      </a:r>
                      <a:r>
                        <a:rPr sz="1200" b="1" spc="-10" dirty="0">
                          <a:latin typeface="Verdana" panose="020B0604030504040204" pitchFamily="34" charset="0"/>
                          <a:ea typeface="Verdana" panose="020B0604030504040204" pitchFamily="34" charset="0"/>
                          <a:cs typeface="Calibri"/>
                        </a:rPr>
                        <a:t>creación</a:t>
                      </a:r>
                      <a:endParaRPr sz="1200">
                        <a:latin typeface="Verdana" panose="020B0604030504040204" pitchFamily="34" charset="0"/>
                        <a:ea typeface="Verdana" panose="020B0604030504040204" pitchFamily="34" charset="0"/>
                        <a:cs typeface="Calibri"/>
                      </a:endParaRPr>
                    </a:p>
                  </a:txBody>
                  <a:tcPr marL="0" marR="0" marT="0" marB="0">
                    <a:lnL w="12700">
                      <a:solidFill>
                        <a:srgbClr val="000000"/>
                      </a:solidFill>
                      <a:prstDash val="solid"/>
                    </a:lnL>
                    <a:lnT w="12700">
                      <a:solidFill>
                        <a:srgbClr val="000000"/>
                      </a:solidFill>
                      <a:prstDash val="solid"/>
                    </a:lnT>
                    <a:lnB w="12700">
                      <a:solidFill>
                        <a:srgbClr val="000000"/>
                      </a:solidFill>
                      <a:prstDash val="solid"/>
                    </a:lnB>
                  </a:tcPr>
                </a:tc>
                <a:tc>
                  <a:txBody>
                    <a:bodyPr/>
                    <a:lstStyle/>
                    <a:p>
                      <a:pPr>
                        <a:lnSpc>
                          <a:spcPct val="100000"/>
                        </a:lnSpc>
                      </a:pPr>
                      <a:endParaRPr sz="1200">
                        <a:latin typeface="Verdana" panose="020B0604030504040204" pitchFamily="34" charset="0"/>
                        <a:ea typeface="Verdana" panose="020B0604030504040204" pitchFamily="34" charset="0"/>
                        <a:cs typeface="Times New Roman"/>
                      </a:endParaRPr>
                    </a:p>
                    <a:p>
                      <a:pPr>
                        <a:lnSpc>
                          <a:spcPct val="100000"/>
                        </a:lnSpc>
                      </a:pPr>
                      <a:endParaRPr sz="1200">
                        <a:latin typeface="Verdana" panose="020B0604030504040204" pitchFamily="34" charset="0"/>
                        <a:ea typeface="Verdana" panose="020B0604030504040204" pitchFamily="34" charset="0"/>
                        <a:cs typeface="Times New Roman"/>
                      </a:endParaRPr>
                    </a:p>
                    <a:p>
                      <a:pPr>
                        <a:lnSpc>
                          <a:spcPct val="100000"/>
                        </a:lnSpc>
                        <a:spcBef>
                          <a:spcPts val="165"/>
                        </a:spcBef>
                      </a:pPr>
                      <a:endParaRPr sz="1200">
                        <a:latin typeface="Verdana" panose="020B0604030504040204" pitchFamily="34" charset="0"/>
                        <a:ea typeface="Verdana" panose="020B0604030504040204" pitchFamily="34" charset="0"/>
                        <a:cs typeface="Times New Roman"/>
                      </a:endParaRPr>
                    </a:p>
                    <a:p>
                      <a:pPr marL="29209" algn="ctr">
                        <a:lnSpc>
                          <a:spcPct val="100000"/>
                        </a:lnSpc>
                        <a:spcBef>
                          <a:spcPts val="5"/>
                        </a:spcBef>
                      </a:pPr>
                      <a:r>
                        <a:rPr sz="1200" spc="-25" dirty="0">
                          <a:latin typeface="Verdana" panose="020B0604030504040204" pitchFamily="34" charset="0"/>
                          <a:ea typeface="Verdana" panose="020B0604030504040204" pitchFamily="34" charset="0"/>
                          <a:cs typeface="Calibri"/>
                        </a:rPr>
                        <a:t>201</a:t>
                      </a:r>
                      <a:endParaRPr sz="1200">
                        <a:latin typeface="Verdana" panose="020B0604030504040204" pitchFamily="34" charset="0"/>
                        <a:ea typeface="Verdana" panose="020B0604030504040204" pitchFamily="34" charset="0"/>
                        <a:cs typeface="Calibri"/>
                      </a:endParaRPr>
                    </a:p>
                  </a:txBody>
                  <a:tcPr marL="0" marR="0" marT="0" marB="0">
                    <a:lnT w="12700">
                      <a:solidFill>
                        <a:srgbClr val="000000"/>
                      </a:solidFill>
                      <a:prstDash val="solid"/>
                    </a:lnT>
                    <a:lnB w="12700">
                      <a:solidFill>
                        <a:srgbClr val="000000"/>
                      </a:solidFill>
                      <a:prstDash val="solid"/>
                    </a:lnB>
                  </a:tcPr>
                </a:tc>
                <a:tc>
                  <a:txBody>
                    <a:bodyPr/>
                    <a:lstStyle/>
                    <a:p>
                      <a:pPr>
                        <a:lnSpc>
                          <a:spcPct val="100000"/>
                        </a:lnSpc>
                      </a:pPr>
                      <a:endParaRPr sz="1200">
                        <a:latin typeface="Verdana" panose="020B0604030504040204" pitchFamily="34" charset="0"/>
                        <a:ea typeface="Verdana" panose="020B0604030504040204" pitchFamily="34" charset="0"/>
                        <a:cs typeface="Times New Roman"/>
                      </a:endParaRPr>
                    </a:p>
                    <a:p>
                      <a:pPr>
                        <a:lnSpc>
                          <a:spcPct val="100000"/>
                        </a:lnSpc>
                      </a:pPr>
                      <a:endParaRPr sz="1200">
                        <a:latin typeface="Verdana" panose="020B0604030504040204" pitchFamily="34" charset="0"/>
                        <a:ea typeface="Verdana" panose="020B0604030504040204" pitchFamily="34" charset="0"/>
                        <a:cs typeface="Times New Roman"/>
                      </a:endParaRPr>
                    </a:p>
                    <a:p>
                      <a:pPr>
                        <a:lnSpc>
                          <a:spcPct val="100000"/>
                        </a:lnSpc>
                        <a:spcBef>
                          <a:spcPts val="165"/>
                        </a:spcBef>
                      </a:pPr>
                      <a:endParaRPr sz="1200">
                        <a:latin typeface="Verdana" panose="020B0604030504040204" pitchFamily="34" charset="0"/>
                        <a:ea typeface="Verdana" panose="020B0604030504040204" pitchFamily="34" charset="0"/>
                        <a:cs typeface="Times New Roman"/>
                      </a:endParaRPr>
                    </a:p>
                    <a:p>
                      <a:pPr marR="81915" algn="r">
                        <a:lnSpc>
                          <a:spcPct val="100000"/>
                        </a:lnSpc>
                        <a:spcBef>
                          <a:spcPts val="5"/>
                        </a:spcBef>
                      </a:pPr>
                      <a:r>
                        <a:rPr sz="1200" dirty="0">
                          <a:latin typeface="Verdana" panose="020B0604030504040204" pitchFamily="34" charset="0"/>
                          <a:ea typeface="Verdana" panose="020B0604030504040204" pitchFamily="34" charset="0"/>
                          <a:cs typeface="Calibri"/>
                        </a:rPr>
                        <a:t>$</a:t>
                      </a:r>
                      <a:r>
                        <a:rPr sz="1200" spc="-20"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561.564.824</a:t>
                      </a:r>
                      <a:endParaRPr sz="1200">
                        <a:latin typeface="Verdana" panose="020B0604030504040204" pitchFamily="34" charset="0"/>
                        <a:ea typeface="Verdana" panose="020B0604030504040204" pitchFamily="34" charset="0"/>
                        <a:cs typeface="Calibri"/>
                      </a:endParaRPr>
                    </a:p>
                  </a:txBody>
                  <a:tcPr marL="0" marR="0" marT="0" marB="0">
                    <a:lnT w="12700">
                      <a:solidFill>
                        <a:srgbClr val="000000"/>
                      </a:solidFill>
                      <a:prstDash val="solid"/>
                    </a:lnT>
                    <a:lnB w="12700">
                      <a:solidFill>
                        <a:srgbClr val="000000"/>
                      </a:solidFill>
                      <a:prstDash val="solid"/>
                    </a:lnB>
                  </a:tcPr>
                </a:tc>
                <a:tc>
                  <a:txBody>
                    <a:bodyPr/>
                    <a:lstStyle/>
                    <a:p>
                      <a:pPr>
                        <a:lnSpc>
                          <a:spcPct val="100000"/>
                        </a:lnSpc>
                      </a:pPr>
                      <a:endParaRPr sz="1200">
                        <a:latin typeface="Verdana" panose="020B0604030504040204" pitchFamily="34" charset="0"/>
                        <a:ea typeface="Verdana" panose="020B0604030504040204" pitchFamily="34" charset="0"/>
                        <a:cs typeface="Times New Roman"/>
                      </a:endParaRPr>
                    </a:p>
                    <a:p>
                      <a:pPr>
                        <a:lnSpc>
                          <a:spcPct val="100000"/>
                        </a:lnSpc>
                      </a:pPr>
                      <a:endParaRPr sz="1200">
                        <a:latin typeface="Verdana" panose="020B0604030504040204" pitchFamily="34" charset="0"/>
                        <a:ea typeface="Verdana" panose="020B0604030504040204" pitchFamily="34" charset="0"/>
                        <a:cs typeface="Times New Roman"/>
                      </a:endParaRPr>
                    </a:p>
                    <a:p>
                      <a:pPr>
                        <a:lnSpc>
                          <a:spcPct val="100000"/>
                        </a:lnSpc>
                        <a:spcBef>
                          <a:spcPts val="165"/>
                        </a:spcBef>
                      </a:pPr>
                      <a:endParaRPr sz="1200">
                        <a:latin typeface="Verdana" panose="020B0604030504040204" pitchFamily="34" charset="0"/>
                        <a:ea typeface="Verdana" panose="020B0604030504040204" pitchFamily="34" charset="0"/>
                        <a:cs typeface="Times New Roman"/>
                      </a:endParaRPr>
                    </a:p>
                    <a:p>
                      <a:pPr marR="130175" algn="ctr">
                        <a:lnSpc>
                          <a:spcPct val="100000"/>
                        </a:lnSpc>
                        <a:spcBef>
                          <a:spcPts val="5"/>
                        </a:spcBef>
                      </a:pPr>
                      <a:r>
                        <a:rPr sz="1200" spc="-25" dirty="0">
                          <a:latin typeface="Verdana" panose="020B0604030504040204" pitchFamily="34" charset="0"/>
                          <a:ea typeface="Verdana" panose="020B0604030504040204" pitchFamily="34" charset="0"/>
                          <a:cs typeface="Calibri"/>
                        </a:rPr>
                        <a:t>44</a:t>
                      </a:r>
                      <a:endParaRPr sz="1200">
                        <a:latin typeface="Verdana" panose="020B0604030504040204" pitchFamily="34" charset="0"/>
                        <a:ea typeface="Verdana" panose="020B0604030504040204" pitchFamily="34" charset="0"/>
                        <a:cs typeface="Calibri"/>
                      </a:endParaRPr>
                    </a:p>
                  </a:txBody>
                  <a:tcPr marL="0" marR="0" marT="0" marB="0">
                    <a:lnT w="12700">
                      <a:solidFill>
                        <a:srgbClr val="000000"/>
                      </a:solidFill>
                      <a:prstDash val="solid"/>
                    </a:lnT>
                    <a:lnB w="12700">
                      <a:solidFill>
                        <a:srgbClr val="000000"/>
                      </a:solidFill>
                      <a:prstDash val="solid"/>
                    </a:lnB>
                  </a:tcPr>
                </a:tc>
                <a:tc>
                  <a:txBody>
                    <a:bodyPr/>
                    <a:lstStyle/>
                    <a:p>
                      <a:pPr>
                        <a:lnSpc>
                          <a:spcPct val="100000"/>
                        </a:lnSpc>
                      </a:pPr>
                      <a:endParaRPr sz="1200">
                        <a:latin typeface="Verdana" panose="020B0604030504040204" pitchFamily="34" charset="0"/>
                        <a:ea typeface="Verdana" panose="020B0604030504040204" pitchFamily="34" charset="0"/>
                        <a:cs typeface="Times New Roman"/>
                      </a:endParaRPr>
                    </a:p>
                    <a:p>
                      <a:pPr>
                        <a:lnSpc>
                          <a:spcPct val="100000"/>
                        </a:lnSpc>
                      </a:pPr>
                      <a:endParaRPr sz="1200">
                        <a:latin typeface="Verdana" panose="020B0604030504040204" pitchFamily="34" charset="0"/>
                        <a:ea typeface="Verdana" panose="020B0604030504040204" pitchFamily="34" charset="0"/>
                        <a:cs typeface="Times New Roman"/>
                      </a:endParaRPr>
                    </a:p>
                    <a:p>
                      <a:pPr>
                        <a:lnSpc>
                          <a:spcPct val="100000"/>
                        </a:lnSpc>
                        <a:spcBef>
                          <a:spcPts val="165"/>
                        </a:spcBef>
                      </a:pPr>
                      <a:endParaRPr sz="1200">
                        <a:latin typeface="Verdana" panose="020B0604030504040204" pitchFamily="34" charset="0"/>
                        <a:ea typeface="Verdana" panose="020B0604030504040204" pitchFamily="34" charset="0"/>
                        <a:cs typeface="Times New Roman"/>
                      </a:endParaRPr>
                    </a:p>
                    <a:p>
                      <a:pPr marL="43815" algn="ctr">
                        <a:lnSpc>
                          <a:spcPct val="100000"/>
                        </a:lnSpc>
                        <a:spcBef>
                          <a:spcPts val="5"/>
                        </a:spcBef>
                      </a:pPr>
                      <a:r>
                        <a:rPr sz="1200" spc="-25" dirty="0">
                          <a:latin typeface="Verdana" panose="020B0604030504040204" pitchFamily="34" charset="0"/>
                          <a:ea typeface="Verdana" panose="020B0604030504040204" pitchFamily="34" charset="0"/>
                          <a:cs typeface="Calibri"/>
                        </a:rPr>
                        <a:t>308</a:t>
                      </a:r>
                      <a:endParaRPr sz="1200">
                        <a:latin typeface="Verdana" panose="020B0604030504040204" pitchFamily="34" charset="0"/>
                        <a:ea typeface="Verdana" panose="020B0604030504040204" pitchFamily="34" charset="0"/>
                        <a:cs typeface="Calibri"/>
                      </a:endParaRPr>
                    </a:p>
                  </a:txBody>
                  <a:tcPr marL="0" marR="0" marT="0" marB="0">
                    <a:lnT w="12700">
                      <a:solidFill>
                        <a:srgbClr val="000000"/>
                      </a:solidFill>
                      <a:prstDash val="solid"/>
                    </a:lnT>
                    <a:lnB w="12700">
                      <a:solidFill>
                        <a:srgbClr val="000000"/>
                      </a:solidFill>
                      <a:prstDash val="solid"/>
                    </a:lnB>
                  </a:tcPr>
                </a:tc>
                <a:tc>
                  <a:txBody>
                    <a:bodyPr/>
                    <a:lstStyle/>
                    <a:p>
                      <a:pPr>
                        <a:lnSpc>
                          <a:spcPct val="100000"/>
                        </a:lnSpc>
                        <a:spcBef>
                          <a:spcPts val="865"/>
                        </a:spcBef>
                      </a:pPr>
                      <a:endParaRPr sz="1200">
                        <a:latin typeface="Verdana" panose="020B0604030504040204" pitchFamily="34" charset="0"/>
                        <a:ea typeface="Verdana" panose="020B0604030504040204" pitchFamily="34" charset="0"/>
                        <a:cs typeface="Times New Roman"/>
                      </a:endParaRPr>
                    </a:p>
                    <a:p>
                      <a:pPr marL="139700" marR="85090">
                        <a:lnSpc>
                          <a:spcPct val="100000"/>
                        </a:lnSpc>
                        <a:spcBef>
                          <a:spcPts val="5"/>
                        </a:spcBef>
                      </a:pPr>
                      <a:r>
                        <a:rPr sz="1200" dirty="0">
                          <a:latin typeface="Verdana" panose="020B0604030504040204" pitchFamily="34" charset="0"/>
                          <a:ea typeface="Verdana" panose="020B0604030504040204" pitchFamily="34" charset="0"/>
                          <a:cs typeface="Calibri"/>
                        </a:rPr>
                        <a:t>Bajo</a:t>
                      </a:r>
                      <a:r>
                        <a:rPr sz="1200" spc="-5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Cauca,</a:t>
                      </a:r>
                      <a:r>
                        <a:rPr sz="1200" spc="-25"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Magdalena</a:t>
                      </a:r>
                      <a:r>
                        <a:rPr sz="1200" spc="-20"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Medio, </a:t>
                      </a:r>
                      <a:r>
                        <a:rPr sz="1200" dirty="0">
                          <a:latin typeface="Verdana" panose="020B0604030504040204" pitchFamily="34" charset="0"/>
                          <a:ea typeface="Verdana" panose="020B0604030504040204" pitchFamily="34" charset="0"/>
                          <a:cs typeface="Calibri"/>
                        </a:rPr>
                        <a:t>Nordeste,</a:t>
                      </a:r>
                      <a:r>
                        <a:rPr sz="1200" spc="-4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Norte,</a:t>
                      </a:r>
                      <a:r>
                        <a:rPr sz="1200" spc="-50"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Occidente, </a:t>
                      </a:r>
                      <a:r>
                        <a:rPr sz="1200" dirty="0">
                          <a:latin typeface="Verdana" panose="020B0604030504040204" pitchFamily="34" charset="0"/>
                          <a:ea typeface="Verdana" panose="020B0604030504040204" pitchFamily="34" charset="0"/>
                          <a:cs typeface="Calibri"/>
                        </a:rPr>
                        <a:t>Oriente,</a:t>
                      </a:r>
                      <a:r>
                        <a:rPr sz="1200" spc="-3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Suroeste,</a:t>
                      </a:r>
                      <a:r>
                        <a:rPr sz="1200" spc="-5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Urabá,</a:t>
                      </a:r>
                      <a:r>
                        <a:rPr sz="1200" spc="-5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Valle</a:t>
                      </a:r>
                      <a:r>
                        <a:rPr sz="1200" spc="-35" dirty="0">
                          <a:latin typeface="Verdana" panose="020B0604030504040204" pitchFamily="34" charset="0"/>
                          <a:ea typeface="Verdana" panose="020B0604030504040204" pitchFamily="34" charset="0"/>
                          <a:cs typeface="Calibri"/>
                        </a:rPr>
                        <a:t> </a:t>
                      </a:r>
                      <a:r>
                        <a:rPr sz="1200" spc="-25" dirty="0">
                          <a:latin typeface="Verdana" panose="020B0604030504040204" pitchFamily="34" charset="0"/>
                          <a:ea typeface="Verdana" panose="020B0604030504040204" pitchFamily="34" charset="0"/>
                          <a:cs typeface="Calibri"/>
                        </a:rPr>
                        <a:t>de </a:t>
                      </a:r>
                      <a:r>
                        <a:rPr sz="1200" spc="-10" dirty="0">
                          <a:latin typeface="Verdana" panose="020B0604030504040204" pitchFamily="34" charset="0"/>
                          <a:ea typeface="Verdana" panose="020B0604030504040204" pitchFamily="34" charset="0"/>
                          <a:cs typeface="Calibri"/>
                        </a:rPr>
                        <a:t>Aburrá</a:t>
                      </a:r>
                      <a:endParaRPr sz="1200">
                        <a:latin typeface="Verdana" panose="020B0604030504040204" pitchFamily="34" charset="0"/>
                        <a:ea typeface="Verdana" panose="020B0604030504040204" pitchFamily="34" charset="0"/>
                        <a:cs typeface="Calibri"/>
                      </a:endParaRPr>
                    </a:p>
                  </a:txBody>
                  <a:tcPr marL="0" marR="0" marT="109855" marB="0">
                    <a:lnT w="12700">
                      <a:solidFill>
                        <a:srgbClr val="000000"/>
                      </a:solidFill>
                      <a:prstDash val="solid"/>
                    </a:lnT>
                    <a:lnB w="12700">
                      <a:solidFill>
                        <a:srgbClr val="000000"/>
                      </a:solidFill>
                      <a:prstDash val="solid"/>
                    </a:lnB>
                  </a:tcPr>
                </a:tc>
                <a:tc>
                  <a:txBody>
                    <a:bodyPr/>
                    <a:lstStyle/>
                    <a:p>
                      <a:pPr marL="18415" algn="ctr">
                        <a:lnSpc>
                          <a:spcPts val="1635"/>
                        </a:lnSpc>
                      </a:pPr>
                      <a:r>
                        <a:rPr sz="1200" dirty="0">
                          <a:latin typeface="Verdana" panose="020B0604030504040204" pitchFamily="34" charset="0"/>
                          <a:ea typeface="Verdana" panose="020B0604030504040204" pitchFamily="34" charset="0"/>
                          <a:cs typeface="Calibri"/>
                        </a:rPr>
                        <a:t>Amalfi,</a:t>
                      </a:r>
                      <a:r>
                        <a:rPr sz="1200" spc="-6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Apartadó,</a:t>
                      </a:r>
                      <a:r>
                        <a:rPr sz="1200" spc="-3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Bello,</a:t>
                      </a:r>
                      <a:r>
                        <a:rPr sz="1200" spc="-4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Buriticá,</a:t>
                      </a:r>
                      <a:r>
                        <a:rPr sz="1200" spc="-3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Caldas,</a:t>
                      </a:r>
                      <a:r>
                        <a:rPr sz="1200" spc="-20"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Caracolí,</a:t>
                      </a:r>
                      <a:endParaRPr sz="1200" dirty="0">
                        <a:latin typeface="Verdana" panose="020B0604030504040204" pitchFamily="34" charset="0"/>
                        <a:ea typeface="Verdana" panose="020B0604030504040204" pitchFamily="34" charset="0"/>
                        <a:cs typeface="Calibri"/>
                      </a:endParaRPr>
                    </a:p>
                    <a:p>
                      <a:pPr marL="23495" indent="-2540" algn="ctr">
                        <a:lnSpc>
                          <a:spcPct val="100000"/>
                        </a:lnSpc>
                      </a:pPr>
                      <a:r>
                        <a:rPr sz="1200" dirty="0">
                          <a:latin typeface="Verdana" panose="020B0604030504040204" pitchFamily="34" charset="0"/>
                          <a:ea typeface="Verdana" panose="020B0604030504040204" pitchFamily="34" charset="0"/>
                          <a:cs typeface="Calibri"/>
                        </a:rPr>
                        <a:t>Carolina</a:t>
                      </a:r>
                      <a:r>
                        <a:rPr sz="1200" spc="-4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del</a:t>
                      </a:r>
                      <a:r>
                        <a:rPr sz="1200" spc="-3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Príncipe,</a:t>
                      </a:r>
                      <a:r>
                        <a:rPr sz="1200" spc="-4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Caucasia,</a:t>
                      </a:r>
                      <a:r>
                        <a:rPr sz="1200" spc="-3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Chigorodó,</a:t>
                      </a:r>
                      <a:r>
                        <a:rPr sz="1200" spc="-45"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Concordia, </a:t>
                      </a:r>
                      <a:r>
                        <a:rPr sz="1200" dirty="0">
                          <a:latin typeface="Verdana" panose="020B0604030504040204" pitchFamily="34" charset="0"/>
                          <a:ea typeface="Verdana" panose="020B0604030504040204" pitchFamily="34" charset="0"/>
                          <a:cs typeface="Calibri"/>
                        </a:rPr>
                        <a:t>Donmatías,</a:t>
                      </a:r>
                      <a:r>
                        <a:rPr sz="1200" spc="-6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El</a:t>
                      </a:r>
                      <a:r>
                        <a:rPr sz="1200" spc="-6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Retiro,</a:t>
                      </a:r>
                      <a:r>
                        <a:rPr sz="1200" spc="-6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Envigado,</a:t>
                      </a:r>
                      <a:r>
                        <a:rPr sz="1200" spc="-4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Guarne,</a:t>
                      </a:r>
                      <a:r>
                        <a:rPr sz="1200" spc="-5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Guatapé,</a:t>
                      </a:r>
                      <a:r>
                        <a:rPr sz="1200" spc="-50"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Itagüí, </a:t>
                      </a:r>
                      <a:r>
                        <a:rPr sz="1200" dirty="0">
                          <a:latin typeface="Verdana" panose="020B0604030504040204" pitchFamily="34" charset="0"/>
                          <a:ea typeface="Verdana" panose="020B0604030504040204" pitchFamily="34" charset="0"/>
                          <a:cs typeface="Calibri"/>
                        </a:rPr>
                        <a:t>Jericó,</a:t>
                      </a:r>
                      <a:r>
                        <a:rPr sz="1200" spc="-3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La</a:t>
                      </a:r>
                      <a:r>
                        <a:rPr sz="1200" spc="-3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Ceja</a:t>
                      </a:r>
                      <a:r>
                        <a:rPr sz="1200" spc="-1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del</a:t>
                      </a:r>
                      <a:r>
                        <a:rPr sz="1200" spc="-1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Tambo,</a:t>
                      </a:r>
                      <a:r>
                        <a:rPr sz="1200" spc="-2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La</a:t>
                      </a:r>
                      <a:r>
                        <a:rPr sz="1200" spc="-3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Estrella,</a:t>
                      </a:r>
                      <a:r>
                        <a:rPr sz="1200" spc="-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La</a:t>
                      </a:r>
                      <a:r>
                        <a:rPr sz="1200" spc="-2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Unión,</a:t>
                      </a:r>
                      <a:r>
                        <a:rPr sz="1200" spc="-30"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Marinilla, </a:t>
                      </a:r>
                      <a:r>
                        <a:rPr sz="1200" dirty="0">
                          <a:latin typeface="Verdana" panose="020B0604030504040204" pitchFamily="34" charset="0"/>
                          <a:ea typeface="Verdana" panose="020B0604030504040204" pitchFamily="34" charset="0"/>
                          <a:cs typeface="Calibri"/>
                        </a:rPr>
                        <a:t>Necoclí,</a:t>
                      </a:r>
                      <a:r>
                        <a:rPr sz="1200" spc="-5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Pueblorrico,</a:t>
                      </a:r>
                      <a:r>
                        <a:rPr sz="1200" spc="-4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Rionegro,</a:t>
                      </a:r>
                      <a:r>
                        <a:rPr sz="1200" spc="-4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San</a:t>
                      </a:r>
                      <a:r>
                        <a:rPr sz="1200" spc="-4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Pedro</a:t>
                      </a:r>
                      <a:r>
                        <a:rPr sz="1200" spc="-3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de</a:t>
                      </a:r>
                      <a:r>
                        <a:rPr sz="1200" spc="-35" dirty="0">
                          <a:latin typeface="Verdana" panose="020B0604030504040204" pitchFamily="34" charset="0"/>
                          <a:ea typeface="Verdana" panose="020B0604030504040204" pitchFamily="34" charset="0"/>
                          <a:cs typeface="Calibri"/>
                        </a:rPr>
                        <a:t> </a:t>
                      </a:r>
                      <a:r>
                        <a:rPr sz="1200" spc="-25" dirty="0">
                          <a:latin typeface="Verdana" panose="020B0604030504040204" pitchFamily="34" charset="0"/>
                          <a:ea typeface="Verdana" panose="020B0604030504040204" pitchFamily="34" charset="0"/>
                          <a:cs typeface="Calibri"/>
                        </a:rPr>
                        <a:t>los</a:t>
                      </a:r>
                      <a:r>
                        <a:rPr sz="1200" spc="500"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Milagros,</a:t>
                      </a:r>
                      <a:r>
                        <a:rPr sz="1200" spc="-2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San</a:t>
                      </a:r>
                      <a:r>
                        <a:rPr sz="1200" spc="-2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Pedro</a:t>
                      </a:r>
                      <a:r>
                        <a:rPr sz="1200" spc="-2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de</a:t>
                      </a:r>
                      <a:r>
                        <a:rPr sz="1200" spc="-2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Urabá,</a:t>
                      </a:r>
                      <a:r>
                        <a:rPr sz="1200" spc="-1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Santa</a:t>
                      </a:r>
                      <a:r>
                        <a:rPr sz="1200" spc="-2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Fe</a:t>
                      </a:r>
                      <a:r>
                        <a:rPr sz="1200" spc="-2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de</a:t>
                      </a:r>
                      <a:r>
                        <a:rPr sz="1200" spc="-20"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Antioquia, </a:t>
                      </a:r>
                      <a:r>
                        <a:rPr sz="1200" dirty="0">
                          <a:latin typeface="Verdana" panose="020B0604030504040204" pitchFamily="34" charset="0"/>
                          <a:ea typeface="Verdana" panose="020B0604030504040204" pitchFamily="34" charset="0"/>
                          <a:cs typeface="Calibri"/>
                        </a:rPr>
                        <a:t>Tarso,</a:t>
                      </a:r>
                      <a:r>
                        <a:rPr sz="1200" spc="-35"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Turbo,</a:t>
                      </a:r>
                      <a:r>
                        <a:rPr sz="1200" spc="-40" dirty="0">
                          <a:latin typeface="Verdana" panose="020B0604030504040204" pitchFamily="34" charset="0"/>
                          <a:ea typeface="Verdana" panose="020B0604030504040204" pitchFamily="34" charset="0"/>
                          <a:cs typeface="Calibri"/>
                        </a:rPr>
                        <a:t> </a:t>
                      </a:r>
                      <a:r>
                        <a:rPr sz="1200" dirty="0">
                          <a:latin typeface="Verdana" panose="020B0604030504040204" pitchFamily="34" charset="0"/>
                          <a:ea typeface="Verdana" panose="020B0604030504040204" pitchFamily="34" charset="0"/>
                          <a:cs typeface="Calibri"/>
                        </a:rPr>
                        <a:t>Yalí,</a:t>
                      </a:r>
                      <a:r>
                        <a:rPr sz="1200" spc="-25" dirty="0">
                          <a:latin typeface="Verdana" panose="020B0604030504040204" pitchFamily="34" charset="0"/>
                          <a:ea typeface="Verdana" panose="020B0604030504040204" pitchFamily="34" charset="0"/>
                          <a:cs typeface="Calibri"/>
                        </a:rPr>
                        <a:t> </a:t>
                      </a:r>
                      <a:r>
                        <a:rPr sz="1200" spc="-10" dirty="0">
                          <a:latin typeface="Verdana" panose="020B0604030504040204" pitchFamily="34" charset="0"/>
                          <a:ea typeface="Verdana" panose="020B0604030504040204" pitchFamily="34" charset="0"/>
                          <a:cs typeface="Calibri"/>
                        </a:rPr>
                        <a:t>Yolombo</a:t>
                      </a:r>
                      <a:endParaRPr sz="1200" dirty="0">
                        <a:latin typeface="Verdana" panose="020B0604030504040204" pitchFamily="34" charset="0"/>
                        <a:ea typeface="Verdana" panose="020B0604030504040204" pitchFamily="34" charset="0"/>
                        <a:cs typeface="Calibri"/>
                      </a:endParaRPr>
                    </a:p>
                  </a:txBody>
                  <a:tcPr marL="0" marR="0" marT="0" marB="0">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972310" cy="3944620"/>
            <a:chOff x="0" y="0"/>
            <a:chExt cx="1972310" cy="3944620"/>
          </a:xfrm>
        </p:grpSpPr>
        <p:sp>
          <p:nvSpPr>
            <p:cNvPr id="3" name="object 3"/>
            <p:cNvSpPr/>
            <p:nvPr/>
          </p:nvSpPr>
          <p:spPr>
            <a:xfrm>
              <a:off x="0" y="0"/>
              <a:ext cx="1808480" cy="2881630"/>
            </a:xfrm>
            <a:custGeom>
              <a:avLst/>
              <a:gdLst/>
              <a:ahLst/>
              <a:cxnLst/>
              <a:rect l="l" t="t" r="r" b="b"/>
              <a:pathLst>
                <a:path w="1808480" h="2881630">
                  <a:moveTo>
                    <a:pt x="1640586" y="0"/>
                  </a:moveTo>
                  <a:lnTo>
                    <a:pt x="0" y="2881629"/>
                  </a:lnTo>
                  <a:lnTo>
                    <a:pt x="13528" y="2879979"/>
                  </a:lnTo>
                  <a:lnTo>
                    <a:pt x="60144" y="2872994"/>
                  </a:lnTo>
                  <a:lnTo>
                    <a:pt x="106418" y="2864993"/>
                  </a:lnTo>
                  <a:lnTo>
                    <a:pt x="152336" y="2856103"/>
                  </a:lnTo>
                  <a:lnTo>
                    <a:pt x="197891" y="2846070"/>
                  </a:lnTo>
                  <a:lnTo>
                    <a:pt x="243065" y="2835021"/>
                  </a:lnTo>
                  <a:lnTo>
                    <a:pt x="287845" y="2823082"/>
                  </a:lnTo>
                  <a:lnTo>
                    <a:pt x="332232" y="2810129"/>
                  </a:lnTo>
                  <a:lnTo>
                    <a:pt x="376199" y="2796285"/>
                  </a:lnTo>
                  <a:lnTo>
                    <a:pt x="419734" y="2781427"/>
                  </a:lnTo>
                  <a:lnTo>
                    <a:pt x="462838" y="2765679"/>
                  </a:lnTo>
                  <a:lnTo>
                    <a:pt x="505485" y="2749042"/>
                  </a:lnTo>
                  <a:lnTo>
                    <a:pt x="547674" y="2731516"/>
                  </a:lnTo>
                  <a:lnTo>
                    <a:pt x="589394" y="2713101"/>
                  </a:lnTo>
                  <a:lnTo>
                    <a:pt x="630618" y="2693670"/>
                  </a:lnTo>
                  <a:lnTo>
                    <a:pt x="671347" y="2673477"/>
                  </a:lnTo>
                  <a:lnTo>
                    <a:pt x="711568" y="2652395"/>
                  </a:lnTo>
                  <a:lnTo>
                    <a:pt x="751255" y="2630551"/>
                  </a:lnTo>
                  <a:lnTo>
                    <a:pt x="790422" y="2607691"/>
                  </a:lnTo>
                  <a:lnTo>
                    <a:pt x="829043" y="2584196"/>
                  </a:lnTo>
                  <a:lnTo>
                    <a:pt x="867092" y="2559811"/>
                  </a:lnTo>
                  <a:lnTo>
                    <a:pt x="904582" y="2534666"/>
                  </a:lnTo>
                  <a:lnTo>
                    <a:pt x="941489" y="2508630"/>
                  </a:lnTo>
                  <a:lnTo>
                    <a:pt x="977798" y="2481960"/>
                  </a:lnTo>
                  <a:lnTo>
                    <a:pt x="1013510" y="2454402"/>
                  </a:lnTo>
                  <a:lnTo>
                    <a:pt x="1048600" y="2426207"/>
                  </a:lnTo>
                  <a:lnTo>
                    <a:pt x="1083056" y="2397125"/>
                  </a:lnTo>
                  <a:lnTo>
                    <a:pt x="1116863" y="2367406"/>
                  </a:lnTo>
                  <a:lnTo>
                    <a:pt x="1150035" y="2337054"/>
                  </a:lnTo>
                  <a:lnTo>
                    <a:pt x="1182522" y="2305939"/>
                  </a:lnTo>
                  <a:lnTo>
                    <a:pt x="1214348" y="2274061"/>
                  </a:lnTo>
                  <a:lnTo>
                    <a:pt x="1245476" y="2241550"/>
                  </a:lnTo>
                  <a:lnTo>
                    <a:pt x="1275842" y="2208403"/>
                  </a:lnTo>
                  <a:lnTo>
                    <a:pt x="1305560" y="2174621"/>
                  </a:lnTo>
                  <a:lnTo>
                    <a:pt x="1334643" y="2140204"/>
                  </a:lnTo>
                  <a:lnTo>
                    <a:pt x="1362837" y="2105025"/>
                  </a:lnTo>
                  <a:lnTo>
                    <a:pt x="1390396" y="2069338"/>
                  </a:lnTo>
                  <a:lnTo>
                    <a:pt x="1417066" y="2033016"/>
                  </a:lnTo>
                  <a:lnTo>
                    <a:pt x="1443101" y="1996185"/>
                  </a:lnTo>
                  <a:lnTo>
                    <a:pt x="1468247" y="1958721"/>
                  </a:lnTo>
                  <a:lnTo>
                    <a:pt x="1492631" y="1920621"/>
                  </a:lnTo>
                  <a:lnTo>
                    <a:pt x="1516126" y="1882013"/>
                  </a:lnTo>
                  <a:lnTo>
                    <a:pt x="1538986" y="1842770"/>
                  </a:lnTo>
                  <a:lnTo>
                    <a:pt x="1560830" y="1803146"/>
                  </a:lnTo>
                  <a:lnTo>
                    <a:pt x="1581912" y="1762886"/>
                  </a:lnTo>
                  <a:lnTo>
                    <a:pt x="1602105" y="1722247"/>
                  </a:lnTo>
                  <a:lnTo>
                    <a:pt x="1621536" y="1680972"/>
                  </a:lnTo>
                  <a:lnTo>
                    <a:pt x="1639951" y="1639189"/>
                  </a:lnTo>
                  <a:lnTo>
                    <a:pt x="1657477" y="1597025"/>
                  </a:lnTo>
                  <a:lnTo>
                    <a:pt x="1674114" y="1554352"/>
                  </a:lnTo>
                  <a:lnTo>
                    <a:pt x="1689862" y="1511300"/>
                  </a:lnTo>
                  <a:lnTo>
                    <a:pt x="1704720" y="1467739"/>
                  </a:lnTo>
                  <a:lnTo>
                    <a:pt x="1718564" y="1423797"/>
                  </a:lnTo>
                  <a:lnTo>
                    <a:pt x="1731518" y="1379474"/>
                  </a:lnTo>
                  <a:lnTo>
                    <a:pt x="1743456" y="1334643"/>
                  </a:lnTo>
                  <a:lnTo>
                    <a:pt x="1754505" y="1289430"/>
                  </a:lnTo>
                  <a:lnTo>
                    <a:pt x="1764411" y="1243965"/>
                  </a:lnTo>
                  <a:lnTo>
                    <a:pt x="1773427" y="1197991"/>
                  </a:lnTo>
                  <a:lnTo>
                    <a:pt x="1781429" y="1151763"/>
                  </a:lnTo>
                  <a:lnTo>
                    <a:pt x="1788414" y="1105153"/>
                  </a:lnTo>
                  <a:lnTo>
                    <a:pt x="1794256" y="1058164"/>
                  </a:lnTo>
                  <a:lnTo>
                    <a:pt x="1799208" y="1010920"/>
                  </a:lnTo>
                  <a:lnTo>
                    <a:pt x="1803019" y="963295"/>
                  </a:lnTo>
                  <a:lnTo>
                    <a:pt x="1805686" y="915416"/>
                  </a:lnTo>
                  <a:lnTo>
                    <a:pt x="1807337" y="867282"/>
                  </a:lnTo>
                  <a:lnTo>
                    <a:pt x="1807972" y="818896"/>
                  </a:lnTo>
                  <a:lnTo>
                    <a:pt x="1807337" y="770508"/>
                  </a:lnTo>
                  <a:lnTo>
                    <a:pt x="1805686" y="722249"/>
                  </a:lnTo>
                  <a:lnTo>
                    <a:pt x="1803019" y="674370"/>
                  </a:lnTo>
                  <a:lnTo>
                    <a:pt x="1799208" y="626872"/>
                  </a:lnTo>
                  <a:lnTo>
                    <a:pt x="1794256" y="579627"/>
                  </a:lnTo>
                  <a:lnTo>
                    <a:pt x="1788414" y="532638"/>
                  </a:lnTo>
                  <a:lnTo>
                    <a:pt x="1781429" y="486028"/>
                  </a:lnTo>
                  <a:lnTo>
                    <a:pt x="1773427" y="439800"/>
                  </a:lnTo>
                  <a:lnTo>
                    <a:pt x="1764411" y="393826"/>
                  </a:lnTo>
                  <a:lnTo>
                    <a:pt x="1754505" y="348233"/>
                  </a:lnTo>
                  <a:lnTo>
                    <a:pt x="1743456" y="303149"/>
                  </a:lnTo>
                  <a:lnTo>
                    <a:pt x="1731518" y="258318"/>
                  </a:lnTo>
                  <a:lnTo>
                    <a:pt x="1718564" y="213995"/>
                  </a:lnTo>
                  <a:lnTo>
                    <a:pt x="1704720" y="169925"/>
                  </a:lnTo>
                  <a:lnTo>
                    <a:pt x="1689862" y="126492"/>
                  </a:lnTo>
                  <a:lnTo>
                    <a:pt x="1674114" y="83311"/>
                  </a:lnTo>
                  <a:lnTo>
                    <a:pt x="1657477" y="40640"/>
                  </a:lnTo>
                  <a:lnTo>
                    <a:pt x="1640586" y="0"/>
                  </a:lnTo>
                  <a:close/>
                </a:path>
              </a:pathLst>
            </a:custGeom>
            <a:solidFill>
              <a:srgbClr val="1C5639"/>
            </a:solidFill>
          </p:spPr>
          <p:txBody>
            <a:bodyPr wrap="square" lIns="0" tIns="0" rIns="0" bIns="0" rtlCol="0"/>
            <a:lstStyle/>
            <a:p>
              <a:endParaRPr/>
            </a:p>
          </p:txBody>
        </p:sp>
        <p:pic>
          <p:nvPicPr>
            <p:cNvPr id="4" name="object 4"/>
            <p:cNvPicPr/>
            <p:nvPr/>
          </p:nvPicPr>
          <p:blipFill>
            <a:blip r:embed="rId2" cstate="print"/>
            <a:stretch>
              <a:fillRect/>
            </a:stretch>
          </p:blipFill>
          <p:spPr>
            <a:xfrm>
              <a:off x="0" y="0"/>
              <a:ext cx="1972055" cy="3944112"/>
            </a:xfrm>
            <a:prstGeom prst="rect">
              <a:avLst/>
            </a:prstGeom>
          </p:spPr>
        </p:pic>
      </p:grpSp>
      <p:sp>
        <p:nvSpPr>
          <p:cNvPr id="5" name="object 5"/>
          <p:cNvSpPr txBox="1">
            <a:spLocks noGrp="1"/>
          </p:cNvSpPr>
          <p:nvPr>
            <p:ph type="title"/>
          </p:nvPr>
        </p:nvSpPr>
        <p:spPr>
          <a:xfrm>
            <a:off x="2212085" y="1052830"/>
            <a:ext cx="471805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00632C"/>
                </a:solidFill>
                <a:latin typeface="Tahoma"/>
                <a:cs typeface="Tahoma"/>
              </a:rPr>
              <a:t>Inversión por</a:t>
            </a:r>
            <a:r>
              <a:rPr sz="2400" b="1" spc="75" dirty="0">
                <a:solidFill>
                  <a:srgbClr val="00632C"/>
                </a:solidFill>
                <a:latin typeface="Tahoma"/>
                <a:cs typeface="Tahoma"/>
              </a:rPr>
              <a:t> </a:t>
            </a:r>
            <a:r>
              <a:rPr sz="2400" b="1" spc="50" dirty="0">
                <a:solidFill>
                  <a:srgbClr val="00632C"/>
                </a:solidFill>
                <a:latin typeface="Tahoma"/>
                <a:cs typeface="Tahoma"/>
              </a:rPr>
              <a:t>Subregión</a:t>
            </a:r>
            <a:r>
              <a:rPr sz="2400" b="1" spc="125" dirty="0">
                <a:solidFill>
                  <a:srgbClr val="00632C"/>
                </a:solidFill>
                <a:latin typeface="Tahoma"/>
                <a:cs typeface="Tahoma"/>
              </a:rPr>
              <a:t> </a:t>
            </a:r>
            <a:r>
              <a:rPr sz="2400" b="1" spc="-20" dirty="0">
                <a:solidFill>
                  <a:srgbClr val="00632C"/>
                </a:solidFill>
                <a:latin typeface="Tahoma"/>
                <a:cs typeface="Tahoma"/>
              </a:rPr>
              <a:t>2024</a:t>
            </a:r>
            <a:endParaRPr sz="2400">
              <a:latin typeface="Tahoma"/>
              <a:cs typeface="Tahoma"/>
            </a:endParaRPr>
          </a:p>
        </p:txBody>
      </p:sp>
      <p:sp>
        <p:nvSpPr>
          <p:cNvPr id="6" name="object 6"/>
          <p:cNvSpPr txBox="1"/>
          <p:nvPr/>
        </p:nvSpPr>
        <p:spPr>
          <a:xfrm>
            <a:off x="2212085" y="1398219"/>
            <a:ext cx="14247116" cy="1972335"/>
          </a:xfrm>
          <a:prstGeom prst="rect">
            <a:avLst/>
          </a:prstGeom>
        </p:spPr>
        <p:txBody>
          <a:bodyPr vert="horz" wrap="square" lIns="0" tIns="12700" rIns="0" bIns="0" rtlCol="0">
            <a:spAutoFit/>
          </a:bodyPr>
          <a:lstStyle/>
          <a:p>
            <a:pPr marL="12700">
              <a:lnSpc>
                <a:spcPct val="100000"/>
              </a:lnSpc>
              <a:spcBef>
                <a:spcPts val="100"/>
              </a:spcBef>
            </a:pPr>
            <a:r>
              <a:rPr sz="1800" b="1" spc="-70" dirty="0">
                <a:solidFill>
                  <a:srgbClr val="7D7D7D"/>
                </a:solidFill>
                <a:latin typeface="Verdana"/>
                <a:cs typeface="Verdana"/>
              </a:rPr>
              <a:t>PROGRAMA</a:t>
            </a:r>
            <a:r>
              <a:rPr sz="1800" b="1" spc="-95" dirty="0">
                <a:solidFill>
                  <a:srgbClr val="7D7D7D"/>
                </a:solidFill>
                <a:latin typeface="Verdana"/>
                <a:cs typeface="Verdana"/>
              </a:rPr>
              <a:t> </a:t>
            </a:r>
            <a:r>
              <a:rPr sz="1800" b="1" spc="-204" dirty="0">
                <a:solidFill>
                  <a:srgbClr val="7D7D7D"/>
                </a:solidFill>
                <a:latin typeface="Verdana"/>
                <a:cs typeface="Verdana"/>
              </a:rPr>
              <a:t>2.3.7.</a:t>
            </a:r>
            <a:r>
              <a:rPr sz="1800" b="1" spc="-245" dirty="0">
                <a:solidFill>
                  <a:srgbClr val="7D7D7D"/>
                </a:solidFill>
                <a:latin typeface="Verdana"/>
                <a:cs typeface="Verdana"/>
              </a:rPr>
              <a:t> </a:t>
            </a:r>
            <a:r>
              <a:rPr sz="1800" b="1" spc="-80" dirty="0">
                <a:solidFill>
                  <a:srgbClr val="7D7D7D"/>
                </a:solidFill>
                <a:latin typeface="Verdana"/>
                <a:cs typeface="Verdana"/>
              </a:rPr>
              <a:t>Cultura</a:t>
            </a:r>
            <a:r>
              <a:rPr sz="1800" b="1" spc="-204" dirty="0">
                <a:solidFill>
                  <a:srgbClr val="7D7D7D"/>
                </a:solidFill>
                <a:latin typeface="Verdana"/>
                <a:cs typeface="Verdana"/>
              </a:rPr>
              <a:t> </a:t>
            </a:r>
            <a:r>
              <a:rPr sz="1800" b="1" spc="-85" dirty="0">
                <a:solidFill>
                  <a:srgbClr val="7D7D7D"/>
                </a:solidFill>
                <a:latin typeface="Verdana"/>
                <a:cs typeface="Verdana"/>
              </a:rPr>
              <a:t>para</a:t>
            </a:r>
            <a:r>
              <a:rPr sz="1800" b="1" spc="-204" dirty="0">
                <a:solidFill>
                  <a:srgbClr val="7D7D7D"/>
                </a:solidFill>
                <a:latin typeface="Verdana"/>
                <a:cs typeface="Verdana"/>
              </a:rPr>
              <a:t> </a:t>
            </a:r>
            <a:r>
              <a:rPr sz="1800" b="1" spc="-110" dirty="0">
                <a:solidFill>
                  <a:srgbClr val="7D7D7D"/>
                </a:solidFill>
                <a:latin typeface="Verdana"/>
                <a:cs typeface="Verdana"/>
              </a:rPr>
              <a:t>vivir</a:t>
            </a:r>
            <a:r>
              <a:rPr sz="1800" b="1" spc="-204" dirty="0">
                <a:solidFill>
                  <a:srgbClr val="7D7D7D"/>
                </a:solidFill>
                <a:latin typeface="Verdana"/>
                <a:cs typeface="Verdana"/>
              </a:rPr>
              <a:t> </a:t>
            </a:r>
            <a:r>
              <a:rPr sz="1800" b="1" spc="-50" dirty="0">
                <a:solidFill>
                  <a:srgbClr val="7D7D7D"/>
                </a:solidFill>
                <a:latin typeface="Verdana"/>
                <a:cs typeface="Verdana"/>
              </a:rPr>
              <a:t>en</a:t>
            </a:r>
            <a:r>
              <a:rPr sz="1800" b="1" spc="-145" dirty="0">
                <a:solidFill>
                  <a:srgbClr val="7D7D7D"/>
                </a:solidFill>
                <a:latin typeface="Verdana"/>
                <a:cs typeface="Verdana"/>
              </a:rPr>
              <a:t> </a:t>
            </a:r>
            <a:r>
              <a:rPr sz="1800" b="1" spc="-50" dirty="0">
                <a:solidFill>
                  <a:srgbClr val="7D7D7D"/>
                </a:solidFill>
                <a:latin typeface="Verdana"/>
                <a:cs typeface="Verdana"/>
              </a:rPr>
              <a:t>un</a:t>
            </a:r>
            <a:r>
              <a:rPr sz="1800" b="1" spc="-120" dirty="0">
                <a:solidFill>
                  <a:srgbClr val="7D7D7D"/>
                </a:solidFill>
                <a:latin typeface="Verdana"/>
                <a:cs typeface="Verdana"/>
              </a:rPr>
              <a:t> </a:t>
            </a:r>
            <a:r>
              <a:rPr sz="1800" b="1" spc="-110" dirty="0">
                <a:solidFill>
                  <a:srgbClr val="7D7D7D"/>
                </a:solidFill>
                <a:latin typeface="Verdana"/>
                <a:cs typeface="Verdana"/>
              </a:rPr>
              <a:t>territorio</a:t>
            </a:r>
            <a:r>
              <a:rPr sz="1800" b="1" spc="-145" dirty="0">
                <a:solidFill>
                  <a:srgbClr val="7D7D7D"/>
                </a:solidFill>
                <a:latin typeface="Verdana"/>
                <a:cs typeface="Verdana"/>
              </a:rPr>
              <a:t> </a:t>
            </a:r>
            <a:r>
              <a:rPr sz="1800" b="1" spc="-110" dirty="0">
                <a:solidFill>
                  <a:srgbClr val="7D7D7D"/>
                </a:solidFill>
                <a:latin typeface="Verdana"/>
                <a:cs typeface="Verdana"/>
              </a:rPr>
              <a:t>diverso</a:t>
            </a:r>
            <a:r>
              <a:rPr sz="1800" b="1" spc="-150" dirty="0">
                <a:solidFill>
                  <a:srgbClr val="7D7D7D"/>
                </a:solidFill>
                <a:latin typeface="Verdana"/>
                <a:cs typeface="Verdana"/>
              </a:rPr>
              <a:t> </a:t>
            </a:r>
            <a:r>
              <a:rPr sz="1800" b="1" spc="-20" dirty="0">
                <a:solidFill>
                  <a:srgbClr val="7D7D7D"/>
                </a:solidFill>
                <a:latin typeface="Verdana"/>
                <a:cs typeface="Verdana"/>
              </a:rPr>
              <a:t>y</a:t>
            </a:r>
            <a:r>
              <a:rPr sz="1800" b="1" spc="-220" dirty="0">
                <a:solidFill>
                  <a:srgbClr val="7D7D7D"/>
                </a:solidFill>
                <a:latin typeface="Verdana"/>
                <a:cs typeface="Verdana"/>
              </a:rPr>
              <a:t> </a:t>
            </a:r>
            <a:r>
              <a:rPr sz="1800" b="1" spc="-50" dirty="0" err="1">
                <a:solidFill>
                  <a:srgbClr val="7D7D7D"/>
                </a:solidFill>
                <a:latin typeface="Verdana"/>
                <a:cs typeface="Verdana"/>
              </a:rPr>
              <a:t>en</a:t>
            </a:r>
            <a:r>
              <a:rPr sz="1800" b="1" spc="-145" dirty="0">
                <a:solidFill>
                  <a:srgbClr val="7D7D7D"/>
                </a:solidFill>
                <a:latin typeface="Verdana"/>
                <a:cs typeface="Verdana"/>
              </a:rPr>
              <a:t> </a:t>
            </a:r>
            <a:r>
              <a:rPr sz="1800" b="1" spc="-25" dirty="0" err="1">
                <a:solidFill>
                  <a:srgbClr val="7D7D7D"/>
                </a:solidFill>
                <a:latin typeface="Verdana"/>
                <a:cs typeface="Verdana"/>
              </a:rPr>
              <a:t>paz</a:t>
            </a:r>
            <a:endParaRPr lang="es-ES" sz="1800" b="1" spc="-25" dirty="0">
              <a:solidFill>
                <a:srgbClr val="7D7D7D"/>
              </a:solidFill>
              <a:latin typeface="Verdana"/>
              <a:cs typeface="Verdana"/>
            </a:endParaRPr>
          </a:p>
          <a:p>
            <a:pPr marL="12700">
              <a:lnSpc>
                <a:spcPct val="100000"/>
              </a:lnSpc>
              <a:spcBef>
                <a:spcPts val="100"/>
              </a:spcBef>
            </a:pPr>
            <a:endParaRPr sz="1800" dirty="0">
              <a:latin typeface="Verdana"/>
              <a:cs typeface="Verdana"/>
            </a:endParaRPr>
          </a:p>
          <a:p>
            <a:pPr marL="12700" marR="3394075">
              <a:lnSpc>
                <a:spcPts val="2280"/>
              </a:lnSpc>
              <a:spcBef>
                <a:spcPts val="5"/>
              </a:spcBef>
            </a:pPr>
            <a:r>
              <a:rPr lang="es-ES" sz="1800" b="1" spc="-90" dirty="0">
                <a:solidFill>
                  <a:srgbClr val="397C5A"/>
                </a:solidFill>
                <a:latin typeface="Verdana"/>
                <a:cs typeface="Verdana"/>
              </a:rPr>
              <a:t>1. </a:t>
            </a:r>
            <a:r>
              <a:rPr sz="1800" b="1" spc="-90" dirty="0">
                <a:solidFill>
                  <a:srgbClr val="397C5A"/>
                </a:solidFill>
                <a:latin typeface="Verdana"/>
                <a:cs typeface="Verdana"/>
              </a:rPr>
              <a:t>Proyecto:</a:t>
            </a:r>
            <a:r>
              <a:rPr sz="1800" b="1" spc="-340" dirty="0">
                <a:solidFill>
                  <a:srgbClr val="397C5A"/>
                </a:solidFill>
                <a:latin typeface="Verdana"/>
                <a:cs typeface="Verdana"/>
              </a:rPr>
              <a:t> </a:t>
            </a:r>
            <a:r>
              <a:rPr sz="1800" b="1" spc="-95" dirty="0">
                <a:solidFill>
                  <a:srgbClr val="7D7D7D"/>
                </a:solidFill>
                <a:latin typeface="Verdana"/>
                <a:cs typeface="Verdana"/>
              </a:rPr>
              <a:t>Portafolio</a:t>
            </a:r>
            <a:r>
              <a:rPr sz="1800" b="1" spc="-90" dirty="0">
                <a:solidFill>
                  <a:srgbClr val="7D7D7D"/>
                </a:solidFill>
                <a:latin typeface="Verdana"/>
                <a:cs typeface="Verdana"/>
              </a:rPr>
              <a:t> Convocatorias</a:t>
            </a:r>
            <a:r>
              <a:rPr sz="1800" b="1" spc="-210" dirty="0">
                <a:solidFill>
                  <a:srgbClr val="7D7D7D"/>
                </a:solidFill>
                <a:latin typeface="Verdana"/>
                <a:cs typeface="Verdana"/>
              </a:rPr>
              <a:t> </a:t>
            </a:r>
            <a:r>
              <a:rPr sz="1800" b="1" spc="-20" dirty="0">
                <a:solidFill>
                  <a:srgbClr val="7D7D7D"/>
                </a:solidFill>
                <a:latin typeface="Verdana"/>
                <a:cs typeface="Verdana"/>
              </a:rPr>
              <a:t>y</a:t>
            </a:r>
            <a:r>
              <a:rPr sz="1800" b="1" spc="-185" dirty="0">
                <a:solidFill>
                  <a:srgbClr val="7D7D7D"/>
                </a:solidFill>
                <a:latin typeface="Verdana"/>
                <a:cs typeface="Verdana"/>
              </a:rPr>
              <a:t> </a:t>
            </a:r>
            <a:r>
              <a:rPr sz="1800" b="1" spc="-40" dirty="0" err="1">
                <a:solidFill>
                  <a:srgbClr val="7D7D7D"/>
                </a:solidFill>
                <a:latin typeface="Verdana"/>
                <a:cs typeface="Verdana"/>
              </a:rPr>
              <a:t>Estímulos</a:t>
            </a:r>
            <a:r>
              <a:rPr sz="1800" b="1" spc="-40" dirty="0">
                <a:solidFill>
                  <a:srgbClr val="7D7D7D"/>
                </a:solidFill>
                <a:latin typeface="Verdana"/>
                <a:cs typeface="Verdana"/>
              </a:rPr>
              <a:t> </a:t>
            </a:r>
            <a:endParaRPr lang="es-ES" sz="1800" b="1" spc="-40" dirty="0">
              <a:solidFill>
                <a:srgbClr val="7D7D7D"/>
              </a:solidFill>
              <a:latin typeface="Verdana"/>
              <a:cs typeface="Verdana"/>
            </a:endParaRPr>
          </a:p>
          <a:p>
            <a:pPr marL="12700" marR="3394075">
              <a:lnSpc>
                <a:spcPts val="2280"/>
              </a:lnSpc>
              <a:spcBef>
                <a:spcPts val="5"/>
              </a:spcBef>
            </a:pPr>
            <a:r>
              <a:rPr lang="es-ES" sz="1800" b="1" spc="-105" dirty="0">
                <a:solidFill>
                  <a:srgbClr val="397C5A"/>
                </a:solidFill>
                <a:latin typeface="Verdana"/>
                <a:cs typeface="Verdana"/>
              </a:rPr>
              <a:t>2. </a:t>
            </a:r>
            <a:r>
              <a:rPr sz="1800" b="1" spc="-105" dirty="0">
                <a:solidFill>
                  <a:srgbClr val="397C5A"/>
                </a:solidFill>
                <a:latin typeface="Verdana"/>
                <a:cs typeface="Verdana"/>
              </a:rPr>
              <a:t>Proyecto:</a:t>
            </a:r>
            <a:r>
              <a:rPr sz="1800" b="1" spc="-180" dirty="0">
                <a:solidFill>
                  <a:srgbClr val="397C5A"/>
                </a:solidFill>
                <a:latin typeface="Verdana"/>
                <a:cs typeface="Verdana"/>
              </a:rPr>
              <a:t> </a:t>
            </a:r>
            <a:r>
              <a:rPr sz="1800" b="1" spc="-80" dirty="0">
                <a:solidFill>
                  <a:srgbClr val="7D7D7D"/>
                </a:solidFill>
                <a:latin typeface="Verdana"/>
                <a:cs typeface="Verdana"/>
              </a:rPr>
              <a:t>Circulación</a:t>
            </a:r>
            <a:r>
              <a:rPr sz="1800" b="1" spc="-95" dirty="0">
                <a:solidFill>
                  <a:srgbClr val="7D7D7D"/>
                </a:solidFill>
                <a:latin typeface="Verdana"/>
                <a:cs typeface="Verdana"/>
              </a:rPr>
              <a:t> </a:t>
            </a:r>
            <a:r>
              <a:rPr sz="1800" b="1" spc="-100" dirty="0">
                <a:solidFill>
                  <a:srgbClr val="7D7D7D"/>
                </a:solidFill>
                <a:latin typeface="Verdana"/>
                <a:cs typeface="Verdana"/>
              </a:rPr>
              <a:t>Artística</a:t>
            </a:r>
            <a:r>
              <a:rPr sz="1800" b="1" spc="-114" dirty="0">
                <a:solidFill>
                  <a:srgbClr val="7D7D7D"/>
                </a:solidFill>
                <a:latin typeface="Verdana"/>
                <a:cs typeface="Verdana"/>
              </a:rPr>
              <a:t> </a:t>
            </a:r>
            <a:r>
              <a:rPr sz="1800" b="1" spc="-20" dirty="0">
                <a:solidFill>
                  <a:srgbClr val="7D7D7D"/>
                </a:solidFill>
                <a:latin typeface="Verdana"/>
                <a:cs typeface="Verdana"/>
              </a:rPr>
              <a:t>y</a:t>
            </a:r>
            <a:r>
              <a:rPr sz="1800" b="1" spc="-195" dirty="0">
                <a:solidFill>
                  <a:srgbClr val="7D7D7D"/>
                </a:solidFill>
                <a:latin typeface="Verdana"/>
                <a:cs typeface="Verdana"/>
              </a:rPr>
              <a:t> </a:t>
            </a:r>
            <a:r>
              <a:rPr sz="1800" b="1" spc="-10" dirty="0">
                <a:solidFill>
                  <a:srgbClr val="7D7D7D"/>
                </a:solidFill>
                <a:latin typeface="Verdana"/>
                <a:cs typeface="Verdana"/>
              </a:rPr>
              <a:t>cultural</a:t>
            </a:r>
            <a:endParaRPr sz="1800" dirty="0">
              <a:latin typeface="Verdana"/>
              <a:cs typeface="Verdana"/>
            </a:endParaRPr>
          </a:p>
          <a:p>
            <a:pPr>
              <a:lnSpc>
                <a:spcPct val="100000"/>
              </a:lnSpc>
              <a:spcBef>
                <a:spcPts val="1055"/>
              </a:spcBef>
            </a:pPr>
            <a:endParaRPr sz="1800" dirty="0">
              <a:latin typeface="Verdana"/>
              <a:cs typeface="Verdana"/>
            </a:endParaRPr>
          </a:p>
          <a:p>
            <a:pPr marL="2067560">
              <a:lnSpc>
                <a:spcPct val="100000"/>
              </a:lnSpc>
            </a:pPr>
            <a:r>
              <a:rPr sz="2500" b="1" spc="50" dirty="0">
                <a:solidFill>
                  <a:srgbClr val="00632C"/>
                </a:solidFill>
                <a:latin typeface="Trebuchet MS"/>
                <a:cs typeface="Trebuchet MS"/>
              </a:rPr>
              <a:t>INVERSIÓN</a:t>
            </a:r>
            <a:r>
              <a:rPr sz="2500" b="1" spc="-80" dirty="0">
                <a:solidFill>
                  <a:srgbClr val="00632C"/>
                </a:solidFill>
                <a:latin typeface="Trebuchet MS"/>
                <a:cs typeface="Trebuchet MS"/>
              </a:rPr>
              <a:t> </a:t>
            </a:r>
            <a:r>
              <a:rPr sz="2500" b="1" spc="50" dirty="0">
                <a:solidFill>
                  <a:srgbClr val="00632C"/>
                </a:solidFill>
                <a:latin typeface="Trebuchet MS"/>
                <a:cs typeface="Trebuchet MS"/>
              </a:rPr>
              <a:t>CONVOCATORIAS</a:t>
            </a:r>
            <a:r>
              <a:rPr sz="2500" b="1" spc="-5" dirty="0">
                <a:solidFill>
                  <a:srgbClr val="00632C"/>
                </a:solidFill>
                <a:latin typeface="Trebuchet MS"/>
                <a:cs typeface="Trebuchet MS"/>
              </a:rPr>
              <a:t> </a:t>
            </a:r>
            <a:r>
              <a:rPr sz="2500" b="1" dirty="0">
                <a:solidFill>
                  <a:srgbClr val="525252"/>
                </a:solidFill>
                <a:latin typeface="Trebuchet MS"/>
                <a:cs typeface="Trebuchet MS"/>
              </a:rPr>
              <a:t>POR</a:t>
            </a:r>
            <a:r>
              <a:rPr sz="2500" b="1" spc="-75" dirty="0">
                <a:solidFill>
                  <a:srgbClr val="525252"/>
                </a:solidFill>
                <a:latin typeface="Trebuchet MS"/>
                <a:cs typeface="Trebuchet MS"/>
              </a:rPr>
              <a:t> </a:t>
            </a:r>
            <a:r>
              <a:rPr sz="2500" b="1" spc="-10" dirty="0">
                <a:solidFill>
                  <a:srgbClr val="525252"/>
                </a:solidFill>
                <a:latin typeface="Trebuchet MS"/>
                <a:cs typeface="Trebuchet MS"/>
              </a:rPr>
              <a:t>SUBREGIÓN</a:t>
            </a:r>
            <a:endParaRPr sz="2500" dirty="0">
              <a:latin typeface="Trebuchet MS"/>
              <a:cs typeface="Trebuchet MS"/>
            </a:endParaRPr>
          </a:p>
        </p:txBody>
      </p:sp>
      <p:pic>
        <p:nvPicPr>
          <p:cNvPr id="7" name="object 7"/>
          <p:cNvPicPr/>
          <p:nvPr/>
        </p:nvPicPr>
        <p:blipFill>
          <a:blip r:embed="rId3" cstate="print"/>
          <a:stretch>
            <a:fillRect/>
          </a:stretch>
        </p:blipFill>
        <p:spPr>
          <a:xfrm>
            <a:off x="7866364" y="9203878"/>
            <a:ext cx="2398611" cy="870673"/>
          </a:xfrm>
          <a:prstGeom prst="rect">
            <a:avLst/>
          </a:prstGeom>
        </p:spPr>
      </p:pic>
      <p:graphicFrame>
        <p:nvGraphicFramePr>
          <p:cNvPr id="8" name="object 8"/>
          <p:cNvGraphicFramePr>
            <a:graphicFrameLocks noGrp="1"/>
          </p:cNvGraphicFramePr>
          <p:nvPr>
            <p:extLst>
              <p:ext uri="{D42A27DB-BD31-4B8C-83A1-F6EECF244321}">
                <p14:modId xmlns:p14="http://schemas.microsoft.com/office/powerpoint/2010/main" val="2822599702"/>
              </p:ext>
            </p:extLst>
          </p:nvPr>
        </p:nvGraphicFramePr>
        <p:xfrm>
          <a:off x="2207577" y="3495357"/>
          <a:ext cx="14251624" cy="5077144"/>
        </p:xfrm>
        <a:graphic>
          <a:graphicData uri="http://schemas.openxmlformats.org/drawingml/2006/table">
            <a:tbl>
              <a:tblPr firstRow="1" bandRow="1">
                <a:tableStyleId>{2D5ABB26-0587-4C30-8999-92F81FD0307C}</a:tableStyleId>
              </a:tblPr>
              <a:tblGrid>
                <a:gridCol w="4561750">
                  <a:extLst>
                    <a:ext uri="{9D8B030D-6E8A-4147-A177-3AD203B41FA5}">
                      <a16:colId xmlns:a16="http://schemas.microsoft.com/office/drawing/2014/main" val="20000"/>
                    </a:ext>
                  </a:extLst>
                </a:gridCol>
                <a:gridCol w="2460700">
                  <a:extLst>
                    <a:ext uri="{9D8B030D-6E8A-4147-A177-3AD203B41FA5}">
                      <a16:colId xmlns:a16="http://schemas.microsoft.com/office/drawing/2014/main" val="20001"/>
                    </a:ext>
                  </a:extLst>
                </a:gridCol>
                <a:gridCol w="2288559">
                  <a:extLst>
                    <a:ext uri="{9D8B030D-6E8A-4147-A177-3AD203B41FA5}">
                      <a16:colId xmlns:a16="http://schemas.microsoft.com/office/drawing/2014/main" val="20002"/>
                    </a:ext>
                  </a:extLst>
                </a:gridCol>
                <a:gridCol w="2224775">
                  <a:extLst>
                    <a:ext uri="{9D8B030D-6E8A-4147-A177-3AD203B41FA5}">
                      <a16:colId xmlns:a16="http://schemas.microsoft.com/office/drawing/2014/main" val="20003"/>
                    </a:ext>
                  </a:extLst>
                </a:gridCol>
                <a:gridCol w="2715840">
                  <a:extLst>
                    <a:ext uri="{9D8B030D-6E8A-4147-A177-3AD203B41FA5}">
                      <a16:colId xmlns:a16="http://schemas.microsoft.com/office/drawing/2014/main" val="20004"/>
                    </a:ext>
                  </a:extLst>
                </a:gridCol>
              </a:tblGrid>
              <a:tr h="1015582">
                <a:tc>
                  <a:txBody>
                    <a:bodyPr/>
                    <a:lstStyle/>
                    <a:p>
                      <a:pPr marL="116839" algn="ctr">
                        <a:lnSpc>
                          <a:spcPct val="100000"/>
                        </a:lnSpc>
                        <a:spcBef>
                          <a:spcPts val="1160"/>
                        </a:spcBef>
                      </a:pPr>
                      <a:r>
                        <a:rPr sz="1600" b="1" spc="-10" dirty="0">
                          <a:solidFill>
                            <a:srgbClr val="FFFFFF"/>
                          </a:solidFill>
                          <a:latin typeface="Verdana" panose="020B0604030504040204" pitchFamily="34" charset="0"/>
                          <a:ea typeface="Verdana" panose="020B0604030504040204" pitchFamily="34" charset="0"/>
                          <a:cs typeface="Calibri"/>
                        </a:rPr>
                        <a:t>SUBREGIÓN</a:t>
                      </a:r>
                      <a:endParaRPr sz="1600">
                        <a:latin typeface="Verdana" panose="020B0604030504040204" pitchFamily="34" charset="0"/>
                        <a:ea typeface="Verdana" panose="020B0604030504040204" pitchFamily="34" charset="0"/>
                        <a:cs typeface="Calibri"/>
                      </a:endParaRPr>
                    </a:p>
                  </a:txBody>
                  <a:tcPr marL="0" marR="0" marT="14732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marL="598170" marR="377825" indent="-12700">
                        <a:lnSpc>
                          <a:spcPct val="100000"/>
                        </a:lnSpc>
                        <a:spcBef>
                          <a:spcPts val="265"/>
                        </a:spcBef>
                      </a:pPr>
                      <a:r>
                        <a:rPr sz="1600" b="1" spc="-10" dirty="0">
                          <a:solidFill>
                            <a:srgbClr val="FFFFFF"/>
                          </a:solidFill>
                          <a:latin typeface="Verdana" panose="020B0604030504040204" pitchFamily="34" charset="0"/>
                          <a:ea typeface="Verdana" panose="020B0604030504040204" pitchFamily="34" charset="0"/>
                          <a:cs typeface="Calibri"/>
                        </a:rPr>
                        <a:t>NÚMERO</a:t>
                      </a:r>
                      <a:r>
                        <a:rPr sz="1600" b="1" spc="-40" dirty="0">
                          <a:solidFill>
                            <a:srgbClr val="FFFFFF"/>
                          </a:solidFill>
                          <a:latin typeface="Verdana" panose="020B0604030504040204" pitchFamily="34" charset="0"/>
                          <a:ea typeface="Verdana" panose="020B0604030504040204" pitchFamily="34" charset="0"/>
                          <a:cs typeface="Calibri"/>
                        </a:rPr>
                        <a:t> </a:t>
                      </a:r>
                      <a:r>
                        <a:rPr sz="1600" b="1" spc="-25" dirty="0">
                          <a:solidFill>
                            <a:srgbClr val="FFFFFF"/>
                          </a:solidFill>
                          <a:latin typeface="Verdana" panose="020B0604030504040204" pitchFamily="34" charset="0"/>
                          <a:ea typeface="Verdana" panose="020B0604030504040204" pitchFamily="34" charset="0"/>
                          <a:cs typeface="Calibri"/>
                        </a:rPr>
                        <a:t>DE </a:t>
                      </a:r>
                      <a:r>
                        <a:rPr sz="1600" b="1" spc="-20" dirty="0">
                          <a:solidFill>
                            <a:srgbClr val="FFFFFF"/>
                          </a:solidFill>
                          <a:latin typeface="Verdana" panose="020B0604030504040204" pitchFamily="34" charset="0"/>
                          <a:ea typeface="Verdana" panose="020B0604030504040204" pitchFamily="34" charset="0"/>
                          <a:cs typeface="Calibri"/>
                        </a:rPr>
                        <a:t>MUNICIPIOS</a:t>
                      </a:r>
                      <a:endParaRPr sz="1600">
                        <a:latin typeface="Verdana" panose="020B0604030504040204" pitchFamily="34" charset="0"/>
                        <a:ea typeface="Verdana" panose="020B0604030504040204" pitchFamily="34" charset="0"/>
                        <a:cs typeface="Calibri"/>
                      </a:endParaRPr>
                    </a:p>
                  </a:txBody>
                  <a:tcPr marL="0" marR="0" marT="3365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marL="119380" algn="ctr">
                        <a:lnSpc>
                          <a:spcPct val="100000"/>
                        </a:lnSpc>
                        <a:spcBef>
                          <a:spcPts val="225"/>
                        </a:spcBef>
                      </a:pPr>
                      <a:r>
                        <a:rPr sz="1600" b="1" spc="-10" dirty="0">
                          <a:solidFill>
                            <a:srgbClr val="FFFFFF"/>
                          </a:solidFill>
                          <a:latin typeface="Verdana" panose="020B0604030504040204" pitchFamily="34" charset="0"/>
                          <a:ea typeface="Verdana" panose="020B0604030504040204" pitchFamily="34" charset="0"/>
                          <a:cs typeface="Calibri"/>
                        </a:rPr>
                        <a:t>MUNICIPIOS</a:t>
                      </a:r>
                      <a:endParaRPr sz="1600">
                        <a:latin typeface="Verdana" panose="020B0604030504040204" pitchFamily="34" charset="0"/>
                        <a:ea typeface="Verdana" panose="020B0604030504040204" pitchFamily="34" charset="0"/>
                        <a:cs typeface="Calibri"/>
                      </a:endParaRPr>
                    </a:p>
                    <a:p>
                      <a:pPr marL="267970" algn="ctr">
                        <a:lnSpc>
                          <a:spcPct val="100000"/>
                        </a:lnSpc>
                        <a:spcBef>
                          <a:spcPts val="265"/>
                        </a:spcBef>
                      </a:pPr>
                      <a:r>
                        <a:rPr sz="1600" b="1" spc="-25" dirty="0">
                          <a:solidFill>
                            <a:srgbClr val="FFFFFF"/>
                          </a:solidFill>
                          <a:latin typeface="Verdana" panose="020B0604030504040204" pitchFamily="34" charset="0"/>
                          <a:ea typeface="Verdana" panose="020B0604030504040204" pitchFamily="34" charset="0"/>
                          <a:cs typeface="Calibri"/>
                        </a:rPr>
                        <a:t>CON</a:t>
                      </a:r>
                      <a:endParaRPr sz="1600">
                        <a:latin typeface="Verdana" panose="020B0604030504040204" pitchFamily="34" charset="0"/>
                        <a:ea typeface="Verdana" panose="020B0604030504040204" pitchFamily="34" charset="0"/>
                        <a:cs typeface="Calibri"/>
                      </a:endParaRPr>
                    </a:p>
                    <a:p>
                      <a:pPr marL="267970" algn="ctr">
                        <a:lnSpc>
                          <a:spcPts val="1914"/>
                        </a:lnSpc>
                        <a:spcBef>
                          <a:spcPts val="275"/>
                        </a:spcBef>
                      </a:pPr>
                      <a:r>
                        <a:rPr sz="1600" b="1" spc="-10" dirty="0">
                          <a:solidFill>
                            <a:srgbClr val="FFFFFF"/>
                          </a:solidFill>
                          <a:latin typeface="Verdana" panose="020B0604030504040204" pitchFamily="34" charset="0"/>
                          <a:ea typeface="Verdana" panose="020B0604030504040204" pitchFamily="34" charset="0"/>
                          <a:cs typeface="Calibri"/>
                        </a:rPr>
                        <a:t>INVERSIÓN</a:t>
                      </a:r>
                      <a:endParaRPr sz="1600">
                        <a:latin typeface="Verdana" panose="020B0604030504040204" pitchFamily="34" charset="0"/>
                        <a:ea typeface="Verdana" panose="020B0604030504040204" pitchFamily="34" charset="0"/>
                        <a:cs typeface="Calibri"/>
                      </a:endParaRPr>
                    </a:p>
                  </a:txBody>
                  <a:tcPr marL="0" marR="0" marT="2857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marL="623570" marR="41275" indent="-236220">
                        <a:lnSpc>
                          <a:spcPct val="100000"/>
                        </a:lnSpc>
                        <a:spcBef>
                          <a:spcPts val="265"/>
                        </a:spcBef>
                      </a:pPr>
                      <a:r>
                        <a:rPr sz="1600" b="1" dirty="0">
                          <a:solidFill>
                            <a:srgbClr val="FFFFFF"/>
                          </a:solidFill>
                          <a:latin typeface="Verdana" panose="020B0604030504040204" pitchFamily="34" charset="0"/>
                          <a:ea typeface="Verdana" panose="020B0604030504040204" pitchFamily="34" charset="0"/>
                          <a:cs typeface="Calibri"/>
                        </a:rPr>
                        <a:t>MUNICIPIOS</a:t>
                      </a:r>
                      <a:r>
                        <a:rPr sz="1600" b="1" spc="70" dirty="0">
                          <a:solidFill>
                            <a:srgbClr val="FFFFFF"/>
                          </a:solidFill>
                          <a:latin typeface="Verdana" panose="020B0604030504040204" pitchFamily="34" charset="0"/>
                          <a:ea typeface="Verdana" panose="020B0604030504040204" pitchFamily="34" charset="0"/>
                          <a:cs typeface="Calibri"/>
                        </a:rPr>
                        <a:t> </a:t>
                      </a:r>
                      <a:r>
                        <a:rPr sz="1600" b="1" spc="-25" dirty="0">
                          <a:solidFill>
                            <a:srgbClr val="FFFFFF"/>
                          </a:solidFill>
                          <a:latin typeface="Verdana" panose="020B0604030504040204" pitchFamily="34" charset="0"/>
                          <a:ea typeface="Verdana" panose="020B0604030504040204" pitchFamily="34" charset="0"/>
                          <a:cs typeface="Calibri"/>
                        </a:rPr>
                        <a:t>SIN </a:t>
                      </a:r>
                      <a:r>
                        <a:rPr sz="1600" b="1" spc="-10" dirty="0">
                          <a:solidFill>
                            <a:srgbClr val="FFFFFF"/>
                          </a:solidFill>
                          <a:latin typeface="Verdana" panose="020B0604030504040204" pitchFamily="34" charset="0"/>
                          <a:ea typeface="Verdana" panose="020B0604030504040204" pitchFamily="34" charset="0"/>
                          <a:cs typeface="Calibri"/>
                        </a:rPr>
                        <a:t>INVERSIÓN</a:t>
                      </a:r>
                      <a:endParaRPr sz="1600">
                        <a:latin typeface="Verdana" panose="020B0604030504040204" pitchFamily="34" charset="0"/>
                        <a:ea typeface="Verdana" panose="020B0604030504040204" pitchFamily="34" charset="0"/>
                        <a:cs typeface="Calibri"/>
                      </a:endParaRPr>
                    </a:p>
                  </a:txBody>
                  <a:tcPr marL="0" marR="0" marT="3365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marL="633730">
                        <a:lnSpc>
                          <a:spcPct val="100000"/>
                        </a:lnSpc>
                        <a:spcBef>
                          <a:spcPts val="1160"/>
                        </a:spcBef>
                      </a:pPr>
                      <a:r>
                        <a:rPr sz="1600" b="1" spc="-10" dirty="0">
                          <a:solidFill>
                            <a:srgbClr val="FFFFFF"/>
                          </a:solidFill>
                          <a:latin typeface="Verdana" panose="020B0604030504040204" pitchFamily="34" charset="0"/>
                          <a:ea typeface="Verdana" panose="020B0604030504040204" pitchFamily="34" charset="0"/>
                          <a:cs typeface="Calibri"/>
                        </a:rPr>
                        <a:t>INVERSIÓN</a:t>
                      </a:r>
                      <a:endParaRPr sz="1600">
                        <a:latin typeface="Verdana" panose="020B0604030504040204" pitchFamily="34" charset="0"/>
                        <a:ea typeface="Verdana" panose="020B0604030504040204" pitchFamily="34" charset="0"/>
                        <a:cs typeface="Calibri"/>
                      </a:endParaRPr>
                    </a:p>
                  </a:txBody>
                  <a:tcPr marL="0" marR="0" marT="14732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extLst>
                  <a:ext uri="{0D108BD9-81ED-4DB2-BD59-A6C34878D82A}">
                    <a16:rowId xmlns:a16="http://schemas.microsoft.com/office/drawing/2014/main" val="10000"/>
                  </a:ext>
                </a:extLst>
              </a:tr>
              <a:tr h="451029">
                <a:tc>
                  <a:txBody>
                    <a:bodyPr/>
                    <a:lstStyle/>
                    <a:p>
                      <a:pPr marL="124460" algn="ctr">
                        <a:lnSpc>
                          <a:spcPct val="100000"/>
                        </a:lnSpc>
                        <a:spcBef>
                          <a:spcPts val="500"/>
                        </a:spcBef>
                      </a:pPr>
                      <a:r>
                        <a:rPr sz="2000" spc="-50" dirty="0">
                          <a:latin typeface="Verdana" panose="020B0604030504040204" pitchFamily="34" charset="0"/>
                          <a:ea typeface="Verdana" panose="020B0604030504040204" pitchFamily="34" charset="0"/>
                          <a:cs typeface="Trebuchet MS"/>
                        </a:rPr>
                        <a:t>Valle</a:t>
                      </a:r>
                      <a:r>
                        <a:rPr sz="2000" spc="-114" dirty="0">
                          <a:latin typeface="Verdana" panose="020B0604030504040204" pitchFamily="34" charset="0"/>
                          <a:ea typeface="Verdana" panose="020B0604030504040204" pitchFamily="34" charset="0"/>
                          <a:cs typeface="Trebuchet MS"/>
                        </a:rPr>
                        <a:t> </a:t>
                      </a:r>
                      <a:r>
                        <a:rPr sz="2000" dirty="0">
                          <a:latin typeface="Verdana" panose="020B0604030504040204" pitchFamily="34" charset="0"/>
                          <a:ea typeface="Verdana" panose="020B0604030504040204" pitchFamily="34" charset="0"/>
                          <a:cs typeface="Trebuchet MS"/>
                        </a:rPr>
                        <a:t>de</a:t>
                      </a:r>
                      <a:r>
                        <a:rPr sz="2000" spc="-90" dirty="0">
                          <a:latin typeface="Verdana" panose="020B0604030504040204" pitchFamily="34" charset="0"/>
                          <a:ea typeface="Verdana" panose="020B0604030504040204" pitchFamily="34" charset="0"/>
                          <a:cs typeface="Trebuchet MS"/>
                        </a:rPr>
                        <a:t> </a:t>
                      </a:r>
                      <a:r>
                        <a:rPr sz="2000" spc="-10" dirty="0">
                          <a:latin typeface="Verdana" panose="020B0604030504040204" pitchFamily="34" charset="0"/>
                          <a:ea typeface="Verdana" panose="020B0604030504040204" pitchFamily="34" charset="0"/>
                          <a:cs typeface="Trebuchet MS"/>
                        </a:rPr>
                        <a:t>Aburrá</a:t>
                      </a:r>
                      <a:endParaRPr sz="200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702945" algn="r">
                        <a:lnSpc>
                          <a:spcPct val="100000"/>
                        </a:lnSpc>
                        <a:spcBef>
                          <a:spcPts val="500"/>
                        </a:spcBef>
                      </a:pPr>
                      <a:r>
                        <a:rPr sz="2000" spc="-25" dirty="0">
                          <a:solidFill>
                            <a:schemeClr val="tx1"/>
                          </a:solidFill>
                          <a:latin typeface="Verdana" panose="020B0604030504040204" pitchFamily="34" charset="0"/>
                          <a:ea typeface="Verdana" panose="020B0604030504040204" pitchFamily="34" charset="0"/>
                          <a:cs typeface="Trebuchet MS"/>
                        </a:rPr>
                        <a:t>10</a:t>
                      </a:r>
                      <a:endParaRPr sz="2000" dirty="0">
                        <a:solidFill>
                          <a:schemeClr val="tx1"/>
                        </a:solidFill>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619125" algn="ctr">
                        <a:lnSpc>
                          <a:spcPct val="100000"/>
                        </a:lnSpc>
                        <a:spcBef>
                          <a:spcPts val="500"/>
                        </a:spcBef>
                      </a:pPr>
                      <a:r>
                        <a:rPr sz="2000" spc="5" dirty="0">
                          <a:latin typeface="Verdana" panose="020B0604030504040204" pitchFamily="34" charset="0"/>
                          <a:ea typeface="Verdana" panose="020B0604030504040204" pitchFamily="34" charset="0"/>
                          <a:cs typeface="Trebuchet MS"/>
                        </a:rPr>
                        <a:t>9</a:t>
                      </a:r>
                      <a:endParaRPr sz="2000" dirty="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643255" algn="r">
                        <a:lnSpc>
                          <a:spcPct val="100000"/>
                        </a:lnSpc>
                        <a:spcBef>
                          <a:spcPts val="500"/>
                        </a:spcBef>
                      </a:pPr>
                      <a:r>
                        <a:rPr sz="2000" spc="5" dirty="0">
                          <a:latin typeface="Verdana" panose="020B0604030504040204" pitchFamily="34" charset="0"/>
                          <a:ea typeface="Verdana" panose="020B0604030504040204" pitchFamily="34" charset="0"/>
                          <a:cs typeface="Trebuchet MS"/>
                        </a:rPr>
                        <a:t>1</a:t>
                      </a:r>
                      <a:endParaRPr sz="200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72085" algn="r">
                        <a:lnSpc>
                          <a:spcPct val="100000"/>
                        </a:lnSpc>
                        <a:spcBef>
                          <a:spcPts val="500"/>
                        </a:spcBef>
                      </a:pPr>
                      <a:r>
                        <a:rPr sz="2000" spc="55" dirty="0">
                          <a:latin typeface="Verdana" panose="020B0604030504040204" pitchFamily="34" charset="0"/>
                          <a:ea typeface="Verdana" panose="020B0604030504040204" pitchFamily="34" charset="0"/>
                          <a:cs typeface="Trebuchet MS"/>
                        </a:rPr>
                        <a:t>$</a:t>
                      </a:r>
                      <a:r>
                        <a:rPr sz="2000" spc="-180" dirty="0">
                          <a:latin typeface="Verdana" panose="020B0604030504040204" pitchFamily="34" charset="0"/>
                          <a:ea typeface="Verdana" panose="020B0604030504040204" pitchFamily="34" charset="0"/>
                          <a:cs typeface="Trebuchet MS"/>
                        </a:rPr>
                        <a:t> </a:t>
                      </a:r>
                      <a:r>
                        <a:rPr sz="2000" spc="-10" dirty="0">
                          <a:latin typeface="Verdana" panose="020B0604030504040204" pitchFamily="34" charset="0"/>
                          <a:ea typeface="Verdana" panose="020B0604030504040204" pitchFamily="34" charset="0"/>
                          <a:cs typeface="Trebuchet MS"/>
                        </a:rPr>
                        <a:t>5</a:t>
                      </a:r>
                      <a:r>
                        <a:rPr lang="es-CO" sz="2000" spc="-10" dirty="0">
                          <a:latin typeface="Verdana" panose="020B0604030504040204" pitchFamily="34" charset="0"/>
                          <a:ea typeface="Verdana" panose="020B0604030504040204" pitchFamily="34" charset="0"/>
                          <a:cs typeface="Trebuchet MS"/>
                        </a:rPr>
                        <a:t>80</a:t>
                      </a:r>
                      <a:r>
                        <a:rPr sz="2000" spc="-10" dirty="0">
                          <a:latin typeface="Verdana" panose="020B0604030504040204" pitchFamily="34" charset="0"/>
                          <a:ea typeface="Verdana" panose="020B0604030504040204" pitchFamily="34" charset="0"/>
                          <a:cs typeface="Trebuchet MS"/>
                        </a:rPr>
                        <a:t>. </a:t>
                      </a:r>
                      <a:r>
                        <a:rPr lang="es-CO" sz="2000" spc="-10" dirty="0">
                          <a:latin typeface="Verdana" panose="020B0604030504040204" pitchFamily="34" charset="0"/>
                          <a:ea typeface="Verdana" panose="020B0604030504040204" pitchFamily="34" charset="0"/>
                          <a:cs typeface="Trebuchet MS"/>
                        </a:rPr>
                        <a:t>693</a:t>
                      </a:r>
                      <a:r>
                        <a:rPr sz="2000" spc="-10" dirty="0">
                          <a:latin typeface="Verdana" panose="020B0604030504040204" pitchFamily="34" charset="0"/>
                          <a:ea typeface="Verdana" panose="020B0604030504040204" pitchFamily="34" charset="0"/>
                          <a:cs typeface="Trebuchet MS"/>
                        </a:rPr>
                        <a:t>.</a:t>
                      </a:r>
                      <a:r>
                        <a:rPr lang="es-CO" sz="2000" spc="-10" dirty="0">
                          <a:latin typeface="Verdana" panose="020B0604030504040204" pitchFamily="34" charset="0"/>
                          <a:ea typeface="Verdana" panose="020B0604030504040204" pitchFamily="34" charset="0"/>
                          <a:cs typeface="Trebuchet MS"/>
                        </a:rPr>
                        <a:t>14</a:t>
                      </a:r>
                      <a:r>
                        <a:rPr sz="2000" spc="-10" dirty="0">
                          <a:latin typeface="Verdana" panose="020B0604030504040204" pitchFamily="34" charset="0"/>
                          <a:ea typeface="Verdana" panose="020B0604030504040204" pitchFamily="34" charset="0"/>
                          <a:cs typeface="Trebuchet MS"/>
                        </a:rPr>
                        <a:t>5</a:t>
                      </a:r>
                      <a:endParaRPr sz="2000" dirty="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1"/>
                  </a:ext>
                </a:extLst>
              </a:tr>
              <a:tr h="451796">
                <a:tc>
                  <a:txBody>
                    <a:bodyPr/>
                    <a:lstStyle/>
                    <a:p>
                      <a:pPr marL="125095" algn="ctr">
                        <a:lnSpc>
                          <a:spcPct val="100000"/>
                        </a:lnSpc>
                        <a:spcBef>
                          <a:spcPts val="500"/>
                        </a:spcBef>
                      </a:pPr>
                      <a:r>
                        <a:rPr sz="2000" spc="-40" dirty="0">
                          <a:latin typeface="Verdana" panose="020B0604030504040204" pitchFamily="34" charset="0"/>
                          <a:ea typeface="Verdana" panose="020B0604030504040204" pitchFamily="34" charset="0"/>
                          <a:cs typeface="Trebuchet MS"/>
                        </a:rPr>
                        <a:t>Bajo</a:t>
                      </a:r>
                      <a:r>
                        <a:rPr sz="2000" spc="-135" dirty="0">
                          <a:latin typeface="Verdana" panose="020B0604030504040204" pitchFamily="34" charset="0"/>
                          <a:ea typeface="Verdana" panose="020B0604030504040204" pitchFamily="34" charset="0"/>
                          <a:cs typeface="Trebuchet MS"/>
                        </a:rPr>
                        <a:t> </a:t>
                      </a:r>
                      <a:r>
                        <a:rPr sz="2000" spc="-10" dirty="0">
                          <a:latin typeface="Verdana" panose="020B0604030504040204" pitchFamily="34" charset="0"/>
                          <a:ea typeface="Verdana" panose="020B0604030504040204" pitchFamily="34" charset="0"/>
                          <a:cs typeface="Trebuchet MS"/>
                        </a:rPr>
                        <a:t>Cauca</a:t>
                      </a:r>
                      <a:endParaRPr sz="2000" dirty="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741045" algn="r">
                        <a:lnSpc>
                          <a:spcPct val="100000"/>
                        </a:lnSpc>
                        <a:spcBef>
                          <a:spcPts val="500"/>
                        </a:spcBef>
                      </a:pPr>
                      <a:r>
                        <a:rPr sz="2000" spc="5" dirty="0">
                          <a:latin typeface="Verdana" panose="020B0604030504040204" pitchFamily="34" charset="0"/>
                          <a:ea typeface="Verdana" panose="020B0604030504040204" pitchFamily="34" charset="0"/>
                          <a:cs typeface="Trebuchet MS"/>
                        </a:rPr>
                        <a:t>6</a:t>
                      </a:r>
                      <a:endParaRPr sz="200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625475" algn="ctr">
                        <a:lnSpc>
                          <a:spcPct val="100000"/>
                        </a:lnSpc>
                        <a:spcBef>
                          <a:spcPts val="500"/>
                        </a:spcBef>
                      </a:pPr>
                      <a:r>
                        <a:rPr sz="2000" spc="5" dirty="0">
                          <a:latin typeface="Verdana" panose="020B0604030504040204" pitchFamily="34" charset="0"/>
                          <a:ea typeface="Verdana" panose="020B0604030504040204" pitchFamily="34" charset="0"/>
                          <a:cs typeface="Trebuchet MS"/>
                        </a:rPr>
                        <a:t>4</a:t>
                      </a:r>
                      <a:endParaRPr sz="2000" dirty="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643255" algn="r">
                        <a:lnSpc>
                          <a:spcPct val="100000"/>
                        </a:lnSpc>
                        <a:spcBef>
                          <a:spcPts val="500"/>
                        </a:spcBef>
                      </a:pPr>
                      <a:r>
                        <a:rPr sz="2000" spc="5" dirty="0">
                          <a:latin typeface="Verdana" panose="020B0604030504040204" pitchFamily="34" charset="0"/>
                          <a:ea typeface="Verdana" panose="020B0604030504040204" pitchFamily="34" charset="0"/>
                          <a:cs typeface="Trebuchet MS"/>
                        </a:rPr>
                        <a:t>2</a:t>
                      </a:r>
                      <a:endParaRPr sz="200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50495" algn="r">
                        <a:lnSpc>
                          <a:spcPct val="100000"/>
                        </a:lnSpc>
                        <a:spcBef>
                          <a:spcPts val="500"/>
                        </a:spcBef>
                      </a:pPr>
                      <a:r>
                        <a:rPr sz="2000" spc="55" dirty="0">
                          <a:latin typeface="Verdana" panose="020B0604030504040204" pitchFamily="34" charset="0"/>
                          <a:ea typeface="Verdana" panose="020B0604030504040204" pitchFamily="34" charset="0"/>
                          <a:cs typeface="Trebuchet MS"/>
                        </a:rPr>
                        <a:t>$</a:t>
                      </a:r>
                      <a:r>
                        <a:rPr sz="2000" spc="-180" dirty="0">
                          <a:latin typeface="Verdana" panose="020B0604030504040204" pitchFamily="34" charset="0"/>
                          <a:ea typeface="Verdana" panose="020B0604030504040204" pitchFamily="34" charset="0"/>
                          <a:cs typeface="Trebuchet MS"/>
                        </a:rPr>
                        <a:t> </a:t>
                      </a:r>
                      <a:r>
                        <a:rPr sz="2000" spc="-10" dirty="0">
                          <a:latin typeface="Verdana" panose="020B0604030504040204" pitchFamily="34" charset="0"/>
                          <a:ea typeface="Verdana" panose="020B0604030504040204" pitchFamily="34" charset="0"/>
                          <a:cs typeface="Trebuchet MS"/>
                        </a:rPr>
                        <a:t>181.151.571</a:t>
                      </a:r>
                      <a:endParaRPr sz="200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2"/>
                  </a:ext>
                </a:extLst>
              </a:tr>
              <a:tr h="451029">
                <a:tc>
                  <a:txBody>
                    <a:bodyPr/>
                    <a:lstStyle/>
                    <a:p>
                      <a:pPr marL="127000" algn="ctr">
                        <a:lnSpc>
                          <a:spcPct val="100000"/>
                        </a:lnSpc>
                        <a:spcBef>
                          <a:spcPts val="500"/>
                        </a:spcBef>
                      </a:pPr>
                      <a:r>
                        <a:rPr sz="2000" dirty="0">
                          <a:latin typeface="Verdana" panose="020B0604030504040204" pitchFamily="34" charset="0"/>
                          <a:ea typeface="Verdana" panose="020B0604030504040204" pitchFamily="34" charset="0"/>
                          <a:cs typeface="Trebuchet MS"/>
                        </a:rPr>
                        <a:t>Magdalena</a:t>
                      </a:r>
                      <a:r>
                        <a:rPr sz="2000" spc="60" dirty="0">
                          <a:latin typeface="Verdana" panose="020B0604030504040204" pitchFamily="34" charset="0"/>
                          <a:ea typeface="Verdana" panose="020B0604030504040204" pitchFamily="34" charset="0"/>
                          <a:cs typeface="Trebuchet MS"/>
                        </a:rPr>
                        <a:t> </a:t>
                      </a:r>
                      <a:r>
                        <a:rPr sz="2000" spc="-20" dirty="0">
                          <a:latin typeface="Verdana" panose="020B0604030504040204" pitchFamily="34" charset="0"/>
                          <a:ea typeface="Verdana" panose="020B0604030504040204" pitchFamily="34" charset="0"/>
                          <a:cs typeface="Trebuchet MS"/>
                        </a:rPr>
                        <a:t>Medio</a:t>
                      </a:r>
                      <a:endParaRPr sz="200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741045" algn="r">
                        <a:lnSpc>
                          <a:spcPct val="100000"/>
                        </a:lnSpc>
                        <a:spcBef>
                          <a:spcPts val="500"/>
                        </a:spcBef>
                      </a:pPr>
                      <a:r>
                        <a:rPr sz="2000" spc="5" dirty="0">
                          <a:latin typeface="Verdana" panose="020B0604030504040204" pitchFamily="34" charset="0"/>
                          <a:ea typeface="Verdana" panose="020B0604030504040204" pitchFamily="34" charset="0"/>
                          <a:cs typeface="Trebuchet MS"/>
                        </a:rPr>
                        <a:t>6</a:t>
                      </a:r>
                      <a:endParaRPr sz="200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625475" algn="ctr">
                        <a:lnSpc>
                          <a:spcPct val="100000"/>
                        </a:lnSpc>
                        <a:spcBef>
                          <a:spcPts val="500"/>
                        </a:spcBef>
                      </a:pPr>
                      <a:r>
                        <a:rPr sz="2000" spc="5" dirty="0">
                          <a:latin typeface="Verdana" panose="020B0604030504040204" pitchFamily="34" charset="0"/>
                          <a:ea typeface="Verdana" panose="020B0604030504040204" pitchFamily="34" charset="0"/>
                          <a:cs typeface="Trebuchet MS"/>
                        </a:rPr>
                        <a:t>4</a:t>
                      </a:r>
                      <a:endParaRPr sz="2000" dirty="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643255" algn="r">
                        <a:lnSpc>
                          <a:spcPct val="100000"/>
                        </a:lnSpc>
                        <a:spcBef>
                          <a:spcPts val="500"/>
                        </a:spcBef>
                      </a:pPr>
                      <a:r>
                        <a:rPr sz="2000" spc="5" dirty="0">
                          <a:latin typeface="Verdana" panose="020B0604030504040204" pitchFamily="34" charset="0"/>
                          <a:ea typeface="Verdana" panose="020B0604030504040204" pitchFamily="34" charset="0"/>
                          <a:cs typeface="Trebuchet MS"/>
                        </a:rPr>
                        <a:t>2</a:t>
                      </a:r>
                      <a:endParaRPr sz="200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09220" algn="r">
                        <a:lnSpc>
                          <a:spcPct val="100000"/>
                        </a:lnSpc>
                        <a:spcBef>
                          <a:spcPts val="500"/>
                        </a:spcBef>
                      </a:pPr>
                      <a:r>
                        <a:rPr sz="2000" spc="55" dirty="0">
                          <a:latin typeface="Verdana" panose="020B0604030504040204" pitchFamily="34" charset="0"/>
                          <a:ea typeface="Verdana" panose="020B0604030504040204" pitchFamily="34" charset="0"/>
                          <a:cs typeface="Trebuchet MS"/>
                        </a:rPr>
                        <a:t>$</a:t>
                      </a:r>
                      <a:r>
                        <a:rPr sz="2000" spc="-120" dirty="0">
                          <a:latin typeface="Verdana" panose="020B0604030504040204" pitchFamily="34" charset="0"/>
                          <a:ea typeface="Verdana" panose="020B0604030504040204" pitchFamily="34" charset="0"/>
                          <a:cs typeface="Trebuchet MS"/>
                        </a:rPr>
                        <a:t> </a:t>
                      </a:r>
                      <a:r>
                        <a:rPr sz="2000" spc="-10" dirty="0">
                          <a:latin typeface="Verdana" panose="020B0604030504040204" pitchFamily="34" charset="0"/>
                          <a:ea typeface="Verdana" panose="020B0604030504040204" pitchFamily="34" charset="0"/>
                          <a:cs typeface="Trebuchet MS"/>
                        </a:rPr>
                        <a:t>100.241.428</a:t>
                      </a:r>
                      <a:endParaRPr sz="200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3"/>
                  </a:ext>
                </a:extLst>
              </a:tr>
              <a:tr h="451029">
                <a:tc>
                  <a:txBody>
                    <a:bodyPr/>
                    <a:lstStyle/>
                    <a:p>
                      <a:pPr marL="125095" algn="ctr">
                        <a:lnSpc>
                          <a:spcPct val="100000"/>
                        </a:lnSpc>
                        <a:spcBef>
                          <a:spcPts val="500"/>
                        </a:spcBef>
                      </a:pPr>
                      <a:r>
                        <a:rPr sz="2000" spc="-10" dirty="0">
                          <a:latin typeface="Verdana" panose="020B0604030504040204" pitchFamily="34" charset="0"/>
                          <a:ea typeface="Verdana" panose="020B0604030504040204" pitchFamily="34" charset="0"/>
                          <a:cs typeface="Trebuchet MS"/>
                        </a:rPr>
                        <a:t>Nordeste</a:t>
                      </a:r>
                      <a:endParaRPr sz="200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702945" algn="r">
                        <a:lnSpc>
                          <a:spcPct val="100000"/>
                        </a:lnSpc>
                        <a:spcBef>
                          <a:spcPts val="500"/>
                        </a:spcBef>
                      </a:pPr>
                      <a:r>
                        <a:rPr sz="2000" spc="-25" dirty="0">
                          <a:latin typeface="Verdana" panose="020B0604030504040204" pitchFamily="34" charset="0"/>
                          <a:ea typeface="Verdana" panose="020B0604030504040204" pitchFamily="34" charset="0"/>
                          <a:cs typeface="Trebuchet MS"/>
                        </a:rPr>
                        <a:t>10</a:t>
                      </a:r>
                      <a:endParaRPr sz="200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625475" algn="ctr">
                        <a:lnSpc>
                          <a:spcPct val="100000"/>
                        </a:lnSpc>
                        <a:spcBef>
                          <a:spcPts val="500"/>
                        </a:spcBef>
                      </a:pPr>
                      <a:r>
                        <a:rPr sz="2000" spc="5" dirty="0">
                          <a:latin typeface="Verdana" panose="020B0604030504040204" pitchFamily="34" charset="0"/>
                          <a:ea typeface="Verdana" panose="020B0604030504040204" pitchFamily="34" charset="0"/>
                          <a:cs typeface="Trebuchet MS"/>
                        </a:rPr>
                        <a:t>8</a:t>
                      </a:r>
                      <a:endParaRPr sz="2000" dirty="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643255" algn="r">
                        <a:lnSpc>
                          <a:spcPct val="100000"/>
                        </a:lnSpc>
                        <a:spcBef>
                          <a:spcPts val="500"/>
                        </a:spcBef>
                      </a:pPr>
                      <a:r>
                        <a:rPr sz="2000" spc="5" dirty="0">
                          <a:latin typeface="Verdana" panose="020B0604030504040204" pitchFamily="34" charset="0"/>
                          <a:ea typeface="Verdana" panose="020B0604030504040204" pitchFamily="34" charset="0"/>
                          <a:cs typeface="Trebuchet MS"/>
                        </a:rPr>
                        <a:t>2</a:t>
                      </a:r>
                      <a:endParaRPr sz="200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51765" algn="r">
                        <a:lnSpc>
                          <a:spcPct val="100000"/>
                        </a:lnSpc>
                        <a:spcBef>
                          <a:spcPts val="500"/>
                        </a:spcBef>
                      </a:pPr>
                      <a:r>
                        <a:rPr sz="2000" spc="55" dirty="0">
                          <a:latin typeface="Verdana" panose="020B0604030504040204" pitchFamily="34" charset="0"/>
                          <a:ea typeface="Verdana" panose="020B0604030504040204" pitchFamily="34" charset="0"/>
                          <a:cs typeface="Trebuchet MS"/>
                        </a:rPr>
                        <a:t>$</a:t>
                      </a:r>
                      <a:r>
                        <a:rPr sz="2000" spc="-180" dirty="0">
                          <a:latin typeface="Verdana" panose="020B0604030504040204" pitchFamily="34" charset="0"/>
                          <a:ea typeface="Verdana" panose="020B0604030504040204" pitchFamily="34" charset="0"/>
                          <a:cs typeface="Trebuchet MS"/>
                        </a:rPr>
                        <a:t> </a:t>
                      </a:r>
                      <a:r>
                        <a:rPr sz="2000" spc="-10" dirty="0">
                          <a:latin typeface="Verdana" panose="020B0604030504040204" pitchFamily="34" charset="0"/>
                          <a:ea typeface="Verdana" panose="020B0604030504040204" pitchFamily="34" charset="0"/>
                          <a:cs typeface="Trebuchet MS"/>
                        </a:rPr>
                        <a:t>332.888.353</a:t>
                      </a:r>
                      <a:endParaRPr sz="200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4"/>
                  </a:ext>
                </a:extLst>
              </a:tr>
              <a:tr h="451029">
                <a:tc>
                  <a:txBody>
                    <a:bodyPr/>
                    <a:lstStyle/>
                    <a:p>
                      <a:pPr marL="126364" algn="ctr">
                        <a:lnSpc>
                          <a:spcPct val="100000"/>
                        </a:lnSpc>
                        <a:spcBef>
                          <a:spcPts val="500"/>
                        </a:spcBef>
                      </a:pPr>
                      <a:r>
                        <a:rPr sz="2000" spc="-10" dirty="0">
                          <a:latin typeface="Verdana" panose="020B0604030504040204" pitchFamily="34" charset="0"/>
                          <a:ea typeface="Verdana" panose="020B0604030504040204" pitchFamily="34" charset="0"/>
                          <a:cs typeface="Trebuchet MS"/>
                        </a:rPr>
                        <a:t>Norte</a:t>
                      </a:r>
                      <a:endParaRPr sz="200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702945" algn="r">
                        <a:lnSpc>
                          <a:spcPct val="100000"/>
                        </a:lnSpc>
                        <a:spcBef>
                          <a:spcPts val="500"/>
                        </a:spcBef>
                      </a:pPr>
                      <a:r>
                        <a:rPr sz="2000" spc="-25" dirty="0">
                          <a:latin typeface="Verdana" panose="020B0604030504040204" pitchFamily="34" charset="0"/>
                          <a:ea typeface="Verdana" panose="020B0604030504040204" pitchFamily="34" charset="0"/>
                          <a:cs typeface="Trebuchet MS"/>
                        </a:rPr>
                        <a:t>17</a:t>
                      </a:r>
                      <a:endParaRPr sz="200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564515" algn="ctr">
                        <a:lnSpc>
                          <a:spcPct val="100000"/>
                        </a:lnSpc>
                        <a:spcBef>
                          <a:spcPts val="500"/>
                        </a:spcBef>
                      </a:pPr>
                      <a:r>
                        <a:rPr sz="2000" spc="-25" dirty="0">
                          <a:latin typeface="Verdana" panose="020B0604030504040204" pitchFamily="34" charset="0"/>
                          <a:ea typeface="Verdana" panose="020B0604030504040204" pitchFamily="34" charset="0"/>
                          <a:cs typeface="Trebuchet MS"/>
                        </a:rPr>
                        <a:t>12</a:t>
                      </a:r>
                      <a:endParaRPr sz="2000" dirty="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645160" algn="r">
                        <a:lnSpc>
                          <a:spcPct val="100000"/>
                        </a:lnSpc>
                        <a:spcBef>
                          <a:spcPts val="500"/>
                        </a:spcBef>
                      </a:pPr>
                      <a:r>
                        <a:rPr sz="2000" spc="5" dirty="0">
                          <a:latin typeface="Verdana" panose="020B0604030504040204" pitchFamily="34" charset="0"/>
                          <a:ea typeface="Verdana" panose="020B0604030504040204" pitchFamily="34" charset="0"/>
                          <a:cs typeface="Trebuchet MS"/>
                        </a:rPr>
                        <a:t>5</a:t>
                      </a:r>
                      <a:endParaRPr sz="200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51765" algn="r">
                        <a:lnSpc>
                          <a:spcPct val="100000"/>
                        </a:lnSpc>
                        <a:spcBef>
                          <a:spcPts val="500"/>
                        </a:spcBef>
                      </a:pPr>
                      <a:r>
                        <a:rPr sz="2000" spc="55" dirty="0">
                          <a:latin typeface="Verdana" panose="020B0604030504040204" pitchFamily="34" charset="0"/>
                          <a:ea typeface="Verdana" panose="020B0604030504040204" pitchFamily="34" charset="0"/>
                          <a:cs typeface="Trebuchet MS"/>
                        </a:rPr>
                        <a:t>$</a:t>
                      </a:r>
                      <a:r>
                        <a:rPr sz="2000" spc="-180" dirty="0">
                          <a:latin typeface="Verdana" panose="020B0604030504040204" pitchFamily="34" charset="0"/>
                          <a:ea typeface="Verdana" panose="020B0604030504040204" pitchFamily="34" charset="0"/>
                          <a:cs typeface="Trebuchet MS"/>
                        </a:rPr>
                        <a:t> </a:t>
                      </a:r>
                      <a:r>
                        <a:rPr sz="2000" spc="-10" dirty="0">
                          <a:latin typeface="Verdana" panose="020B0604030504040204" pitchFamily="34" charset="0"/>
                          <a:ea typeface="Verdana" panose="020B0604030504040204" pitchFamily="34" charset="0"/>
                          <a:cs typeface="Trebuchet MS"/>
                        </a:rPr>
                        <a:t>159.135.529</a:t>
                      </a:r>
                      <a:endParaRPr sz="200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5"/>
                  </a:ext>
                </a:extLst>
              </a:tr>
              <a:tr h="451029">
                <a:tc>
                  <a:txBody>
                    <a:bodyPr/>
                    <a:lstStyle/>
                    <a:p>
                      <a:pPr marL="125095" algn="ctr">
                        <a:lnSpc>
                          <a:spcPct val="100000"/>
                        </a:lnSpc>
                        <a:spcBef>
                          <a:spcPts val="500"/>
                        </a:spcBef>
                      </a:pPr>
                      <a:r>
                        <a:rPr sz="2000" spc="-10" dirty="0">
                          <a:latin typeface="Verdana" panose="020B0604030504040204" pitchFamily="34" charset="0"/>
                          <a:ea typeface="Verdana" panose="020B0604030504040204" pitchFamily="34" charset="0"/>
                          <a:cs typeface="Trebuchet MS"/>
                        </a:rPr>
                        <a:t>Occidente</a:t>
                      </a:r>
                      <a:endParaRPr sz="200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702945" algn="r">
                        <a:lnSpc>
                          <a:spcPct val="100000"/>
                        </a:lnSpc>
                        <a:spcBef>
                          <a:spcPts val="500"/>
                        </a:spcBef>
                      </a:pPr>
                      <a:r>
                        <a:rPr sz="2000" spc="-25" dirty="0">
                          <a:latin typeface="Verdana" panose="020B0604030504040204" pitchFamily="34" charset="0"/>
                          <a:ea typeface="Verdana" panose="020B0604030504040204" pitchFamily="34" charset="0"/>
                          <a:cs typeface="Trebuchet MS"/>
                        </a:rPr>
                        <a:t>19</a:t>
                      </a:r>
                      <a:endParaRPr sz="200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619125" algn="ctr">
                        <a:lnSpc>
                          <a:spcPct val="100000"/>
                        </a:lnSpc>
                        <a:spcBef>
                          <a:spcPts val="500"/>
                        </a:spcBef>
                      </a:pPr>
                      <a:r>
                        <a:rPr sz="2000" spc="5" dirty="0">
                          <a:latin typeface="Verdana" panose="020B0604030504040204" pitchFamily="34" charset="0"/>
                          <a:ea typeface="Verdana" panose="020B0604030504040204" pitchFamily="34" charset="0"/>
                          <a:cs typeface="Trebuchet MS"/>
                        </a:rPr>
                        <a:t>5</a:t>
                      </a:r>
                      <a:endParaRPr sz="200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588645" algn="r">
                        <a:lnSpc>
                          <a:spcPct val="100000"/>
                        </a:lnSpc>
                        <a:spcBef>
                          <a:spcPts val="500"/>
                        </a:spcBef>
                      </a:pPr>
                      <a:r>
                        <a:rPr sz="2000" spc="-25" dirty="0">
                          <a:latin typeface="Verdana" panose="020B0604030504040204" pitchFamily="34" charset="0"/>
                          <a:ea typeface="Verdana" panose="020B0604030504040204" pitchFamily="34" charset="0"/>
                          <a:cs typeface="Trebuchet MS"/>
                        </a:rPr>
                        <a:t>14</a:t>
                      </a:r>
                      <a:endParaRPr sz="200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51765" algn="r">
                        <a:lnSpc>
                          <a:spcPct val="100000"/>
                        </a:lnSpc>
                        <a:spcBef>
                          <a:spcPts val="500"/>
                        </a:spcBef>
                      </a:pPr>
                      <a:r>
                        <a:rPr sz="2000" spc="55" dirty="0">
                          <a:latin typeface="Verdana" panose="020B0604030504040204" pitchFamily="34" charset="0"/>
                          <a:ea typeface="Verdana" panose="020B0604030504040204" pitchFamily="34" charset="0"/>
                          <a:cs typeface="Trebuchet MS"/>
                        </a:rPr>
                        <a:t>$</a:t>
                      </a:r>
                      <a:r>
                        <a:rPr sz="2000" spc="-180" dirty="0">
                          <a:latin typeface="Verdana" panose="020B0604030504040204" pitchFamily="34" charset="0"/>
                          <a:ea typeface="Verdana" panose="020B0604030504040204" pitchFamily="34" charset="0"/>
                          <a:cs typeface="Trebuchet MS"/>
                        </a:rPr>
                        <a:t> </a:t>
                      </a:r>
                      <a:r>
                        <a:rPr sz="2000" spc="-10" dirty="0">
                          <a:latin typeface="Verdana" panose="020B0604030504040204" pitchFamily="34" charset="0"/>
                          <a:ea typeface="Verdana" panose="020B0604030504040204" pitchFamily="34" charset="0"/>
                          <a:cs typeface="Trebuchet MS"/>
                        </a:rPr>
                        <a:t>278.403.874</a:t>
                      </a:r>
                      <a:endParaRPr sz="200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6"/>
                  </a:ext>
                </a:extLst>
              </a:tr>
              <a:tr h="451796">
                <a:tc>
                  <a:txBody>
                    <a:bodyPr/>
                    <a:lstStyle/>
                    <a:p>
                      <a:pPr marL="125095" algn="ctr">
                        <a:lnSpc>
                          <a:spcPct val="100000"/>
                        </a:lnSpc>
                        <a:spcBef>
                          <a:spcPts val="500"/>
                        </a:spcBef>
                      </a:pPr>
                      <a:r>
                        <a:rPr sz="2000" spc="-10" dirty="0">
                          <a:latin typeface="Verdana" panose="020B0604030504040204" pitchFamily="34" charset="0"/>
                          <a:ea typeface="Verdana" panose="020B0604030504040204" pitchFamily="34" charset="0"/>
                          <a:cs typeface="Trebuchet MS"/>
                        </a:rPr>
                        <a:t>Oriente</a:t>
                      </a:r>
                      <a:endParaRPr sz="200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702945" algn="r">
                        <a:lnSpc>
                          <a:spcPct val="100000"/>
                        </a:lnSpc>
                        <a:spcBef>
                          <a:spcPts val="500"/>
                        </a:spcBef>
                      </a:pPr>
                      <a:r>
                        <a:rPr sz="2000" spc="-25" dirty="0">
                          <a:latin typeface="Verdana" panose="020B0604030504040204" pitchFamily="34" charset="0"/>
                          <a:ea typeface="Verdana" panose="020B0604030504040204" pitchFamily="34" charset="0"/>
                          <a:cs typeface="Trebuchet MS"/>
                        </a:rPr>
                        <a:t>23</a:t>
                      </a:r>
                      <a:endParaRPr sz="200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581025" algn="ctr">
                        <a:lnSpc>
                          <a:spcPct val="100000"/>
                        </a:lnSpc>
                        <a:spcBef>
                          <a:spcPts val="500"/>
                        </a:spcBef>
                      </a:pPr>
                      <a:r>
                        <a:rPr sz="2000" spc="-25" dirty="0">
                          <a:latin typeface="Verdana" panose="020B0604030504040204" pitchFamily="34" charset="0"/>
                          <a:ea typeface="Verdana" panose="020B0604030504040204" pitchFamily="34" charset="0"/>
                          <a:cs typeface="Trebuchet MS"/>
                        </a:rPr>
                        <a:t>17</a:t>
                      </a:r>
                      <a:endParaRPr sz="2000" dirty="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645160" algn="r">
                        <a:lnSpc>
                          <a:spcPct val="100000"/>
                        </a:lnSpc>
                        <a:spcBef>
                          <a:spcPts val="500"/>
                        </a:spcBef>
                      </a:pPr>
                      <a:r>
                        <a:rPr sz="2000" spc="5" dirty="0">
                          <a:latin typeface="Verdana" panose="020B0604030504040204" pitchFamily="34" charset="0"/>
                          <a:ea typeface="Verdana" panose="020B0604030504040204" pitchFamily="34" charset="0"/>
                          <a:cs typeface="Trebuchet MS"/>
                        </a:rPr>
                        <a:t>6</a:t>
                      </a:r>
                      <a:endParaRPr sz="200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89535" algn="r">
                        <a:lnSpc>
                          <a:spcPct val="100000"/>
                        </a:lnSpc>
                        <a:spcBef>
                          <a:spcPts val="500"/>
                        </a:spcBef>
                      </a:pPr>
                      <a:r>
                        <a:rPr sz="2000" spc="55" dirty="0">
                          <a:latin typeface="Verdana" panose="020B0604030504040204" pitchFamily="34" charset="0"/>
                          <a:ea typeface="Verdana" panose="020B0604030504040204" pitchFamily="34" charset="0"/>
                          <a:cs typeface="Trebuchet MS"/>
                        </a:rPr>
                        <a:t>$</a:t>
                      </a:r>
                      <a:r>
                        <a:rPr sz="2000" spc="-180" dirty="0">
                          <a:latin typeface="Verdana" panose="020B0604030504040204" pitchFamily="34" charset="0"/>
                          <a:ea typeface="Verdana" panose="020B0604030504040204" pitchFamily="34" charset="0"/>
                          <a:cs typeface="Trebuchet MS"/>
                        </a:rPr>
                        <a:t> </a:t>
                      </a:r>
                      <a:r>
                        <a:rPr sz="2000" spc="-10" dirty="0">
                          <a:latin typeface="Verdana" panose="020B0604030504040204" pitchFamily="34" charset="0"/>
                          <a:ea typeface="Verdana" panose="020B0604030504040204" pitchFamily="34" charset="0"/>
                          <a:cs typeface="Trebuchet MS"/>
                        </a:rPr>
                        <a:t>1.10</a:t>
                      </a:r>
                      <a:r>
                        <a:rPr lang="es-CO" sz="2000" spc="-10" dirty="0">
                          <a:latin typeface="Verdana" panose="020B0604030504040204" pitchFamily="34" charset="0"/>
                          <a:ea typeface="Verdana" panose="020B0604030504040204" pitchFamily="34" charset="0"/>
                          <a:cs typeface="Trebuchet MS"/>
                        </a:rPr>
                        <a:t>6</a:t>
                      </a:r>
                      <a:r>
                        <a:rPr sz="2000" spc="-10" dirty="0">
                          <a:latin typeface="Verdana" panose="020B0604030504040204" pitchFamily="34" charset="0"/>
                          <a:ea typeface="Verdana" panose="020B0604030504040204" pitchFamily="34" charset="0"/>
                          <a:cs typeface="Trebuchet MS"/>
                        </a:rPr>
                        <a:t>.</a:t>
                      </a:r>
                      <a:r>
                        <a:rPr lang="es-CO" sz="2000" spc="-10" dirty="0">
                          <a:latin typeface="Verdana" panose="020B0604030504040204" pitchFamily="34" charset="0"/>
                          <a:ea typeface="Verdana" panose="020B0604030504040204" pitchFamily="34" charset="0"/>
                          <a:cs typeface="Trebuchet MS"/>
                        </a:rPr>
                        <a:t>176</a:t>
                      </a:r>
                      <a:r>
                        <a:rPr sz="2000" spc="-10" dirty="0">
                          <a:latin typeface="Verdana" panose="020B0604030504040204" pitchFamily="34" charset="0"/>
                          <a:ea typeface="Verdana" panose="020B0604030504040204" pitchFamily="34" charset="0"/>
                          <a:cs typeface="Trebuchet MS"/>
                        </a:rPr>
                        <a:t>.</a:t>
                      </a:r>
                      <a:r>
                        <a:rPr lang="es-CO" sz="2000" spc="-10" dirty="0">
                          <a:latin typeface="Verdana" panose="020B0604030504040204" pitchFamily="34" charset="0"/>
                          <a:ea typeface="Verdana" panose="020B0604030504040204" pitchFamily="34" charset="0"/>
                          <a:cs typeface="Trebuchet MS"/>
                        </a:rPr>
                        <a:t>45</a:t>
                      </a:r>
                      <a:r>
                        <a:rPr sz="2000" spc="-10" dirty="0">
                          <a:latin typeface="Verdana" panose="020B0604030504040204" pitchFamily="34" charset="0"/>
                          <a:ea typeface="Verdana" panose="020B0604030504040204" pitchFamily="34" charset="0"/>
                          <a:cs typeface="Trebuchet MS"/>
                        </a:rPr>
                        <a:t>4</a:t>
                      </a:r>
                      <a:endParaRPr sz="2000" dirty="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7"/>
                  </a:ext>
                </a:extLst>
              </a:tr>
              <a:tr h="451029">
                <a:tc>
                  <a:txBody>
                    <a:bodyPr/>
                    <a:lstStyle/>
                    <a:p>
                      <a:pPr marL="124460" algn="ctr">
                        <a:lnSpc>
                          <a:spcPct val="100000"/>
                        </a:lnSpc>
                        <a:spcBef>
                          <a:spcPts val="500"/>
                        </a:spcBef>
                      </a:pPr>
                      <a:r>
                        <a:rPr sz="2000" spc="-10" dirty="0">
                          <a:latin typeface="Verdana" panose="020B0604030504040204" pitchFamily="34" charset="0"/>
                          <a:ea typeface="Verdana" panose="020B0604030504040204" pitchFamily="34" charset="0"/>
                          <a:cs typeface="Trebuchet MS"/>
                        </a:rPr>
                        <a:t>Suroeste</a:t>
                      </a:r>
                      <a:endParaRPr sz="200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702945" algn="r">
                        <a:lnSpc>
                          <a:spcPct val="100000"/>
                        </a:lnSpc>
                        <a:spcBef>
                          <a:spcPts val="500"/>
                        </a:spcBef>
                      </a:pPr>
                      <a:r>
                        <a:rPr sz="2000" spc="-25" dirty="0">
                          <a:latin typeface="Verdana" panose="020B0604030504040204" pitchFamily="34" charset="0"/>
                          <a:ea typeface="Verdana" panose="020B0604030504040204" pitchFamily="34" charset="0"/>
                          <a:cs typeface="Trebuchet MS"/>
                        </a:rPr>
                        <a:t>23</a:t>
                      </a:r>
                      <a:endParaRPr sz="200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566420" algn="ctr">
                        <a:lnSpc>
                          <a:spcPct val="100000"/>
                        </a:lnSpc>
                        <a:spcBef>
                          <a:spcPts val="500"/>
                        </a:spcBef>
                      </a:pPr>
                      <a:r>
                        <a:rPr sz="2000" spc="-25" dirty="0">
                          <a:latin typeface="Verdana" panose="020B0604030504040204" pitchFamily="34" charset="0"/>
                          <a:ea typeface="Verdana" panose="020B0604030504040204" pitchFamily="34" charset="0"/>
                          <a:cs typeface="Trebuchet MS"/>
                        </a:rPr>
                        <a:t>15</a:t>
                      </a:r>
                      <a:endParaRPr sz="2000" dirty="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645160" algn="r">
                        <a:lnSpc>
                          <a:spcPct val="100000"/>
                        </a:lnSpc>
                        <a:spcBef>
                          <a:spcPts val="500"/>
                        </a:spcBef>
                      </a:pPr>
                      <a:r>
                        <a:rPr sz="2000" spc="5" dirty="0">
                          <a:latin typeface="Verdana" panose="020B0604030504040204" pitchFamily="34" charset="0"/>
                          <a:ea typeface="Verdana" panose="020B0604030504040204" pitchFamily="34" charset="0"/>
                          <a:cs typeface="Trebuchet MS"/>
                        </a:rPr>
                        <a:t>8</a:t>
                      </a:r>
                      <a:endParaRPr sz="200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72085" algn="r">
                        <a:lnSpc>
                          <a:spcPct val="100000"/>
                        </a:lnSpc>
                        <a:spcBef>
                          <a:spcPts val="500"/>
                        </a:spcBef>
                      </a:pPr>
                      <a:r>
                        <a:rPr sz="2000" spc="55" dirty="0">
                          <a:latin typeface="Verdana" panose="020B0604030504040204" pitchFamily="34" charset="0"/>
                          <a:ea typeface="Verdana" panose="020B0604030504040204" pitchFamily="34" charset="0"/>
                          <a:cs typeface="Trebuchet MS"/>
                        </a:rPr>
                        <a:t>$</a:t>
                      </a:r>
                      <a:r>
                        <a:rPr sz="2000" spc="-180" dirty="0">
                          <a:latin typeface="Verdana" panose="020B0604030504040204" pitchFamily="34" charset="0"/>
                          <a:ea typeface="Verdana" panose="020B0604030504040204" pitchFamily="34" charset="0"/>
                          <a:cs typeface="Trebuchet MS"/>
                        </a:rPr>
                        <a:t> </a:t>
                      </a:r>
                      <a:r>
                        <a:rPr sz="2000" spc="-10" dirty="0">
                          <a:latin typeface="Verdana" panose="020B0604030504040204" pitchFamily="34" charset="0"/>
                          <a:ea typeface="Verdana" panose="020B0604030504040204" pitchFamily="34" charset="0"/>
                          <a:cs typeface="Trebuchet MS"/>
                        </a:rPr>
                        <a:t>345.853.571</a:t>
                      </a:r>
                      <a:endParaRPr sz="200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8"/>
                  </a:ext>
                </a:extLst>
              </a:tr>
              <a:tr h="451796">
                <a:tc>
                  <a:txBody>
                    <a:bodyPr/>
                    <a:lstStyle/>
                    <a:p>
                      <a:pPr marL="127635" algn="ctr">
                        <a:lnSpc>
                          <a:spcPct val="100000"/>
                        </a:lnSpc>
                        <a:spcBef>
                          <a:spcPts val="500"/>
                        </a:spcBef>
                      </a:pPr>
                      <a:r>
                        <a:rPr sz="2000" spc="-10" dirty="0">
                          <a:latin typeface="Verdana" panose="020B0604030504040204" pitchFamily="34" charset="0"/>
                          <a:ea typeface="Verdana" panose="020B0604030504040204" pitchFamily="34" charset="0"/>
                          <a:cs typeface="Trebuchet MS"/>
                        </a:rPr>
                        <a:t>Urabá</a:t>
                      </a:r>
                      <a:endParaRPr sz="200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702945" algn="r">
                        <a:lnSpc>
                          <a:spcPct val="100000"/>
                        </a:lnSpc>
                        <a:spcBef>
                          <a:spcPts val="500"/>
                        </a:spcBef>
                      </a:pPr>
                      <a:r>
                        <a:rPr sz="2000" spc="-25" dirty="0">
                          <a:latin typeface="Verdana" panose="020B0604030504040204" pitchFamily="34" charset="0"/>
                          <a:ea typeface="Verdana" panose="020B0604030504040204" pitchFamily="34" charset="0"/>
                          <a:cs typeface="Trebuchet MS"/>
                        </a:rPr>
                        <a:t>11</a:t>
                      </a:r>
                      <a:endParaRPr sz="200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637540" algn="ctr">
                        <a:lnSpc>
                          <a:spcPct val="100000"/>
                        </a:lnSpc>
                        <a:spcBef>
                          <a:spcPts val="500"/>
                        </a:spcBef>
                      </a:pPr>
                      <a:r>
                        <a:rPr sz="2000" spc="5" dirty="0">
                          <a:latin typeface="Verdana" panose="020B0604030504040204" pitchFamily="34" charset="0"/>
                          <a:ea typeface="Verdana" panose="020B0604030504040204" pitchFamily="34" charset="0"/>
                          <a:cs typeface="Trebuchet MS"/>
                        </a:rPr>
                        <a:t>6</a:t>
                      </a:r>
                      <a:endParaRPr sz="2000" dirty="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643255" algn="r">
                        <a:lnSpc>
                          <a:spcPct val="100000"/>
                        </a:lnSpc>
                        <a:spcBef>
                          <a:spcPts val="500"/>
                        </a:spcBef>
                      </a:pPr>
                      <a:r>
                        <a:rPr sz="2000" spc="5" dirty="0">
                          <a:latin typeface="Verdana" panose="020B0604030504040204" pitchFamily="34" charset="0"/>
                          <a:ea typeface="Verdana" panose="020B0604030504040204" pitchFamily="34" charset="0"/>
                          <a:cs typeface="Trebuchet MS"/>
                        </a:rPr>
                        <a:t>5</a:t>
                      </a:r>
                      <a:endParaRPr sz="200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72085" algn="r">
                        <a:lnSpc>
                          <a:spcPct val="100000"/>
                        </a:lnSpc>
                        <a:spcBef>
                          <a:spcPts val="500"/>
                        </a:spcBef>
                      </a:pPr>
                      <a:r>
                        <a:rPr sz="2000" spc="55" dirty="0">
                          <a:latin typeface="Verdana" panose="020B0604030504040204" pitchFamily="34" charset="0"/>
                          <a:ea typeface="Verdana" panose="020B0604030504040204" pitchFamily="34" charset="0"/>
                          <a:cs typeface="Trebuchet MS"/>
                        </a:rPr>
                        <a:t>$</a:t>
                      </a:r>
                      <a:r>
                        <a:rPr sz="2000" spc="-180" dirty="0">
                          <a:latin typeface="Verdana" panose="020B0604030504040204" pitchFamily="34" charset="0"/>
                          <a:ea typeface="Verdana" panose="020B0604030504040204" pitchFamily="34" charset="0"/>
                          <a:cs typeface="Trebuchet MS"/>
                        </a:rPr>
                        <a:t> </a:t>
                      </a:r>
                      <a:r>
                        <a:rPr sz="2000" spc="-10" dirty="0">
                          <a:latin typeface="Verdana" panose="020B0604030504040204" pitchFamily="34" charset="0"/>
                          <a:ea typeface="Verdana" panose="020B0604030504040204" pitchFamily="34" charset="0"/>
                          <a:cs typeface="Trebuchet MS"/>
                        </a:rPr>
                        <a:t>262.023.033</a:t>
                      </a:r>
                      <a:endParaRPr sz="2000" dirty="0">
                        <a:latin typeface="Verdana" panose="020B0604030504040204" pitchFamily="34" charset="0"/>
                        <a:ea typeface="Verdana" panose="020B0604030504040204" pitchFamily="34" charset="0"/>
                        <a:cs typeface="Trebuchet MS"/>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9"/>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972310" cy="3944620"/>
            <a:chOff x="0" y="0"/>
            <a:chExt cx="1972310" cy="3944620"/>
          </a:xfrm>
        </p:grpSpPr>
        <p:sp>
          <p:nvSpPr>
            <p:cNvPr id="3" name="object 3"/>
            <p:cNvSpPr/>
            <p:nvPr/>
          </p:nvSpPr>
          <p:spPr>
            <a:xfrm>
              <a:off x="0" y="0"/>
              <a:ext cx="1808480" cy="2881630"/>
            </a:xfrm>
            <a:custGeom>
              <a:avLst/>
              <a:gdLst/>
              <a:ahLst/>
              <a:cxnLst/>
              <a:rect l="l" t="t" r="r" b="b"/>
              <a:pathLst>
                <a:path w="1808480" h="2881630">
                  <a:moveTo>
                    <a:pt x="1640586" y="0"/>
                  </a:moveTo>
                  <a:lnTo>
                    <a:pt x="0" y="2881629"/>
                  </a:lnTo>
                  <a:lnTo>
                    <a:pt x="13528" y="2879979"/>
                  </a:lnTo>
                  <a:lnTo>
                    <a:pt x="60144" y="2872994"/>
                  </a:lnTo>
                  <a:lnTo>
                    <a:pt x="106418" y="2864993"/>
                  </a:lnTo>
                  <a:lnTo>
                    <a:pt x="152336" y="2856103"/>
                  </a:lnTo>
                  <a:lnTo>
                    <a:pt x="197891" y="2846070"/>
                  </a:lnTo>
                  <a:lnTo>
                    <a:pt x="243065" y="2835021"/>
                  </a:lnTo>
                  <a:lnTo>
                    <a:pt x="287845" y="2823082"/>
                  </a:lnTo>
                  <a:lnTo>
                    <a:pt x="332232" y="2810129"/>
                  </a:lnTo>
                  <a:lnTo>
                    <a:pt x="376199" y="2796285"/>
                  </a:lnTo>
                  <a:lnTo>
                    <a:pt x="419734" y="2781427"/>
                  </a:lnTo>
                  <a:lnTo>
                    <a:pt x="462838" y="2765679"/>
                  </a:lnTo>
                  <a:lnTo>
                    <a:pt x="505485" y="2749042"/>
                  </a:lnTo>
                  <a:lnTo>
                    <a:pt x="547674" y="2731516"/>
                  </a:lnTo>
                  <a:lnTo>
                    <a:pt x="589394" y="2713101"/>
                  </a:lnTo>
                  <a:lnTo>
                    <a:pt x="630618" y="2693670"/>
                  </a:lnTo>
                  <a:lnTo>
                    <a:pt x="671347" y="2673477"/>
                  </a:lnTo>
                  <a:lnTo>
                    <a:pt x="711568" y="2652395"/>
                  </a:lnTo>
                  <a:lnTo>
                    <a:pt x="751255" y="2630551"/>
                  </a:lnTo>
                  <a:lnTo>
                    <a:pt x="790422" y="2607691"/>
                  </a:lnTo>
                  <a:lnTo>
                    <a:pt x="829043" y="2584196"/>
                  </a:lnTo>
                  <a:lnTo>
                    <a:pt x="867092" y="2559811"/>
                  </a:lnTo>
                  <a:lnTo>
                    <a:pt x="904582" y="2534666"/>
                  </a:lnTo>
                  <a:lnTo>
                    <a:pt x="941489" y="2508630"/>
                  </a:lnTo>
                  <a:lnTo>
                    <a:pt x="977798" y="2481960"/>
                  </a:lnTo>
                  <a:lnTo>
                    <a:pt x="1013510" y="2454402"/>
                  </a:lnTo>
                  <a:lnTo>
                    <a:pt x="1048600" y="2426207"/>
                  </a:lnTo>
                  <a:lnTo>
                    <a:pt x="1083056" y="2397125"/>
                  </a:lnTo>
                  <a:lnTo>
                    <a:pt x="1116863" y="2367406"/>
                  </a:lnTo>
                  <a:lnTo>
                    <a:pt x="1150035" y="2337054"/>
                  </a:lnTo>
                  <a:lnTo>
                    <a:pt x="1182522" y="2305939"/>
                  </a:lnTo>
                  <a:lnTo>
                    <a:pt x="1214348" y="2274061"/>
                  </a:lnTo>
                  <a:lnTo>
                    <a:pt x="1245476" y="2241550"/>
                  </a:lnTo>
                  <a:lnTo>
                    <a:pt x="1275842" y="2208403"/>
                  </a:lnTo>
                  <a:lnTo>
                    <a:pt x="1305560" y="2174621"/>
                  </a:lnTo>
                  <a:lnTo>
                    <a:pt x="1334643" y="2140204"/>
                  </a:lnTo>
                  <a:lnTo>
                    <a:pt x="1362837" y="2105025"/>
                  </a:lnTo>
                  <a:lnTo>
                    <a:pt x="1390396" y="2069338"/>
                  </a:lnTo>
                  <a:lnTo>
                    <a:pt x="1417066" y="2033016"/>
                  </a:lnTo>
                  <a:lnTo>
                    <a:pt x="1443101" y="1996185"/>
                  </a:lnTo>
                  <a:lnTo>
                    <a:pt x="1468247" y="1958721"/>
                  </a:lnTo>
                  <a:lnTo>
                    <a:pt x="1492631" y="1920621"/>
                  </a:lnTo>
                  <a:lnTo>
                    <a:pt x="1516126" y="1882013"/>
                  </a:lnTo>
                  <a:lnTo>
                    <a:pt x="1538986" y="1842770"/>
                  </a:lnTo>
                  <a:lnTo>
                    <a:pt x="1560830" y="1803146"/>
                  </a:lnTo>
                  <a:lnTo>
                    <a:pt x="1581912" y="1762886"/>
                  </a:lnTo>
                  <a:lnTo>
                    <a:pt x="1602105" y="1722247"/>
                  </a:lnTo>
                  <a:lnTo>
                    <a:pt x="1621536" y="1680972"/>
                  </a:lnTo>
                  <a:lnTo>
                    <a:pt x="1639951" y="1639189"/>
                  </a:lnTo>
                  <a:lnTo>
                    <a:pt x="1657477" y="1597025"/>
                  </a:lnTo>
                  <a:lnTo>
                    <a:pt x="1674114" y="1554352"/>
                  </a:lnTo>
                  <a:lnTo>
                    <a:pt x="1689862" y="1511300"/>
                  </a:lnTo>
                  <a:lnTo>
                    <a:pt x="1704720" y="1467739"/>
                  </a:lnTo>
                  <a:lnTo>
                    <a:pt x="1718564" y="1423797"/>
                  </a:lnTo>
                  <a:lnTo>
                    <a:pt x="1731518" y="1379474"/>
                  </a:lnTo>
                  <a:lnTo>
                    <a:pt x="1743456" y="1334643"/>
                  </a:lnTo>
                  <a:lnTo>
                    <a:pt x="1754505" y="1289430"/>
                  </a:lnTo>
                  <a:lnTo>
                    <a:pt x="1764411" y="1243965"/>
                  </a:lnTo>
                  <a:lnTo>
                    <a:pt x="1773427" y="1197991"/>
                  </a:lnTo>
                  <a:lnTo>
                    <a:pt x="1781429" y="1151763"/>
                  </a:lnTo>
                  <a:lnTo>
                    <a:pt x="1788414" y="1105153"/>
                  </a:lnTo>
                  <a:lnTo>
                    <a:pt x="1794256" y="1058164"/>
                  </a:lnTo>
                  <a:lnTo>
                    <a:pt x="1799208" y="1010920"/>
                  </a:lnTo>
                  <a:lnTo>
                    <a:pt x="1803019" y="963295"/>
                  </a:lnTo>
                  <a:lnTo>
                    <a:pt x="1805686" y="915416"/>
                  </a:lnTo>
                  <a:lnTo>
                    <a:pt x="1807337" y="867282"/>
                  </a:lnTo>
                  <a:lnTo>
                    <a:pt x="1807972" y="818896"/>
                  </a:lnTo>
                  <a:lnTo>
                    <a:pt x="1807337" y="770508"/>
                  </a:lnTo>
                  <a:lnTo>
                    <a:pt x="1805686" y="722249"/>
                  </a:lnTo>
                  <a:lnTo>
                    <a:pt x="1803019" y="674370"/>
                  </a:lnTo>
                  <a:lnTo>
                    <a:pt x="1799208" y="626872"/>
                  </a:lnTo>
                  <a:lnTo>
                    <a:pt x="1794256" y="579627"/>
                  </a:lnTo>
                  <a:lnTo>
                    <a:pt x="1788414" y="532638"/>
                  </a:lnTo>
                  <a:lnTo>
                    <a:pt x="1781429" y="486028"/>
                  </a:lnTo>
                  <a:lnTo>
                    <a:pt x="1773427" y="439800"/>
                  </a:lnTo>
                  <a:lnTo>
                    <a:pt x="1764411" y="393826"/>
                  </a:lnTo>
                  <a:lnTo>
                    <a:pt x="1754505" y="348233"/>
                  </a:lnTo>
                  <a:lnTo>
                    <a:pt x="1743456" y="303149"/>
                  </a:lnTo>
                  <a:lnTo>
                    <a:pt x="1731518" y="258318"/>
                  </a:lnTo>
                  <a:lnTo>
                    <a:pt x="1718564" y="213995"/>
                  </a:lnTo>
                  <a:lnTo>
                    <a:pt x="1704720" y="169925"/>
                  </a:lnTo>
                  <a:lnTo>
                    <a:pt x="1689862" y="126492"/>
                  </a:lnTo>
                  <a:lnTo>
                    <a:pt x="1674114" y="83311"/>
                  </a:lnTo>
                  <a:lnTo>
                    <a:pt x="1657477" y="40640"/>
                  </a:lnTo>
                  <a:lnTo>
                    <a:pt x="1640586" y="0"/>
                  </a:lnTo>
                  <a:close/>
                </a:path>
              </a:pathLst>
            </a:custGeom>
            <a:solidFill>
              <a:srgbClr val="1C5639"/>
            </a:solidFill>
          </p:spPr>
          <p:txBody>
            <a:bodyPr wrap="square" lIns="0" tIns="0" rIns="0" bIns="0" rtlCol="0"/>
            <a:lstStyle/>
            <a:p>
              <a:endParaRPr/>
            </a:p>
          </p:txBody>
        </p:sp>
        <p:pic>
          <p:nvPicPr>
            <p:cNvPr id="4" name="object 4"/>
            <p:cNvPicPr/>
            <p:nvPr/>
          </p:nvPicPr>
          <p:blipFill>
            <a:blip r:embed="rId2" cstate="print"/>
            <a:stretch>
              <a:fillRect/>
            </a:stretch>
          </p:blipFill>
          <p:spPr>
            <a:xfrm>
              <a:off x="0" y="0"/>
              <a:ext cx="1972055" cy="3944112"/>
            </a:xfrm>
            <a:prstGeom prst="rect">
              <a:avLst/>
            </a:prstGeom>
          </p:spPr>
        </p:pic>
      </p:grpSp>
      <p:sp>
        <p:nvSpPr>
          <p:cNvPr id="5" name="object 5"/>
          <p:cNvSpPr txBox="1">
            <a:spLocks noGrp="1"/>
          </p:cNvSpPr>
          <p:nvPr>
            <p:ph type="title"/>
          </p:nvPr>
        </p:nvSpPr>
        <p:spPr>
          <a:xfrm>
            <a:off x="2212085" y="1052830"/>
            <a:ext cx="471805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00632C"/>
                </a:solidFill>
                <a:latin typeface="Tahoma"/>
                <a:cs typeface="Tahoma"/>
              </a:rPr>
              <a:t>Inversión por</a:t>
            </a:r>
            <a:r>
              <a:rPr sz="2400" b="1" spc="75" dirty="0">
                <a:solidFill>
                  <a:srgbClr val="00632C"/>
                </a:solidFill>
                <a:latin typeface="Tahoma"/>
                <a:cs typeface="Tahoma"/>
              </a:rPr>
              <a:t> </a:t>
            </a:r>
            <a:r>
              <a:rPr sz="2400" b="1" spc="50" dirty="0">
                <a:solidFill>
                  <a:srgbClr val="00632C"/>
                </a:solidFill>
                <a:latin typeface="Tahoma"/>
                <a:cs typeface="Tahoma"/>
              </a:rPr>
              <a:t>Subregión</a:t>
            </a:r>
            <a:r>
              <a:rPr sz="2400" b="1" spc="125" dirty="0">
                <a:solidFill>
                  <a:srgbClr val="00632C"/>
                </a:solidFill>
                <a:latin typeface="Tahoma"/>
                <a:cs typeface="Tahoma"/>
              </a:rPr>
              <a:t> </a:t>
            </a:r>
            <a:r>
              <a:rPr sz="2400" b="1" spc="-20" dirty="0">
                <a:solidFill>
                  <a:srgbClr val="00632C"/>
                </a:solidFill>
                <a:latin typeface="Tahoma"/>
                <a:cs typeface="Tahoma"/>
              </a:rPr>
              <a:t>2024</a:t>
            </a:r>
            <a:endParaRPr sz="2400">
              <a:latin typeface="Tahoma"/>
              <a:cs typeface="Tahoma"/>
            </a:endParaRPr>
          </a:p>
        </p:txBody>
      </p:sp>
      <p:sp>
        <p:nvSpPr>
          <p:cNvPr id="6" name="object 6"/>
          <p:cNvSpPr txBox="1"/>
          <p:nvPr/>
        </p:nvSpPr>
        <p:spPr>
          <a:xfrm>
            <a:off x="2212085" y="1381239"/>
            <a:ext cx="2463800" cy="608965"/>
          </a:xfrm>
          <a:prstGeom prst="rect">
            <a:avLst/>
          </a:prstGeom>
        </p:spPr>
        <p:txBody>
          <a:bodyPr vert="horz" wrap="square" lIns="0" tIns="29845" rIns="0" bIns="0" rtlCol="0">
            <a:spAutoFit/>
          </a:bodyPr>
          <a:lstStyle/>
          <a:p>
            <a:pPr marL="12700">
              <a:lnSpc>
                <a:spcPct val="100000"/>
              </a:lnSpc>
              <a:spcBef>
                <a:spcPts val="235"/>
              </a:spcBef>
            </a:pPr>
            <a:r>
              <a:rPr sz="1800" b="1" spc="-70" dirty="0">
                <a:solidFill>
                  <a:srgbClr val="7D7D7D"/>
                </a:solidFill>
                <a:latin typeface="Verdana"/>
                <a:cs typeface="Verdana"/>
              </a:rPr>
              <a:t>PROGRAMA</a:t>
            </a:r>
            <a:r>
              <a:rPr sz="1800" b="1" spc="-75" dirty="0">
                <a:solidFill>
                  <a:srgbClr val="7D7D7D"/>
                </a:solidFill>
                <a:latin typeface="Verdana"/>
                <a:cs typeface="Verdana"/>
              </a:rPr>
              <a:t> </a:t>
            </a:r>
            <a:r>
              <a:rPr sz="1800" b="1" spc="-25" dirty="0">
                <a:solidFill>
                  <a:srgbClr val="7D7D7D"/>
                </a:solidFill>
                <a:latin typeface="Verdana"/>
                <a:cs typeface="Verdana"/>
              </a:rPr>
              <a:t>2.</a:t>
            </a:r>
            <a:endParaRPr sz="1800">
              <a:latin typeface="Verdana"/>
              <a:cs typeface="Verdana"/>
            </a:endParaRPr>
          </a:p>
          <a:p>
            <a:pPr marL="79375">
              <a:lnSpc>
                <a:spcPct val="100000"/>
              </a:lnSpc>
              <a:spcBef>
                <a:spcPts val="135"/>
              </a:spcBef>
            </a:pPr>
            <a:r>
              <a:rPr sz="1800" b="1" spc="-95" dirty="0">
                <a:solidFill>
                  <a:srgbClr val="397C5A"/>
                </a:solidFill>
                <a:latin typeface="Verdana"/>
                <a:cs typeface="Verdana"/>
              </a:rPr>
              <a:t>Proyecto:</a:t>
            </a:r>
            <a:r>
              <a:rPr sz="1800" b="1" spc="-95" dirty="0">
                <a:solidFill>
                  <a:srgbClr val="7D7D7D"/>
                </a:solidFill>
                <a:latin typeface="Verdana"/>
                <a:cs typeface="Verdana"/>
              </a:rPr>
              <a:t>Formación</a:t>
            </a:r>
            <a:endParaRPr sz="1800">
              <a:latin typeface="Verdana"/>
              <a:cs typeface="Verdana"/>
            </a:endParaRPr>
          </a:p>
        </p:txBody>
      </p:sp>
      <p:pic>
        <p:nvPicPr>
          <p:cNvPr id="7" name="object 7"/>
          <p:cNvPicPr/>
          <p:nvPr/>
        </p:nvPicPr>
        <p:blipFill>
          <a:blip r:embed="rId3" cstate="print"/>
          <a:stretch>
            <a:fillRect/>
          </a:stretch>
        </p:blipFill>
        <p:spPr>
          <a:xfrm>
            <a:off x="7866364" y="9203878"/>
            <a:ext cx="2398611" cy="870673"/>
          </a:xfrm>
          <a:prstGeom prst="rect">
            <a:avLst/>
          </a:prstGeom>
        </p:spPr>
      </p:pic>
      <p:graphicFrame>
        <p:nvGraphicFramePr>
          <p:cNvPr id="8" name="object 8"/>
          <p:cNvGraphicFramePr>
            <a:graphicFrameLocks noGrp="1"/>
          </p:cNvGraphicFramePr>
          <p:nvPr>
            <p:extLst>
              <p:ext uri="{D42A27DB-BD31-4B8C-83A1-F6EECF244321}">
                <p14:modId xmlns:p14="http://schemas.microsoft.com/office/powerpoint/2010/main" val="861798829"/>
              </p:ext>
            </p:extLst>
          </p:nvPr>
        </p:nvGraphicFramePr>
        <p:xfrm>
          <a:off x="1600200" y="2212388"/>
          <a:ext cx="16051530" cy="6866842"/>
        </p:xfrm>
        <a:graphic>
          <a:graphicData uri="http://schemas.openxmlformats.org/drawingml/2006/table">
            <a:tbl>
              <a:tblPr firstRow="1" bandRow="1">
                <a:tableStyleId>{2D5ABB26-0587-4C30-8999-92F81FD0307C}</a:tableStyleId>
              </a:tblPr>
              <a:tblGrid>
                <a:gridCol w="5029200">
                  <a:extLst>
                    <a:ext uri="{9D8B030D-6E8A-4147-A177-3AD203B41FA5}">
                      <a16:colId xmlns:a16="http://schemas.microsoft.com/office/drawing/2014/main" val="20000"/>
                    </a:ext>
                  </a:extLst>
                </a:gridCol>
                <a:gridCol w="2803525">
                  <a:extLst>
                    <a:ext uri="{9D8B030D-6E8A-4147-A177-3AD203B41FA5}">
                      <a16:colId xmlns:a16="http://schemas.microsoft.com/office/drawing/2014/main" val="20001"/>
                    </a:ext>
                  </a:extLst>
                </a:gridCol>
                <a:gridCol w="1969770">
                  <a:extLst>
                    <a:ext uri="{9D8B030D-6E8A-4147-A177-3AD203B41FA5}">
                      <a16:colId xmlns:a16="http://schemas.microsoft.com/office/drawing/2014/main" val="20002"/>
                    </a:ext>
                  </a:extLst>
                </a:gridCol>
                <a:gridCol w="2185670">
                  <a:extLst>
                    <a:ext uri="{9D8B030D-6E8A-4147-A177-3AD203B41FA5}">
                      <a16:colId xmlns:a16="http://schemas.microsoft.com/office/drawing/2014/main" val="20003"/>
                    </a:ext>
                  </a:extLst>
                </a:gridCol>
                <a:gridCol w="1837690">
                  <a:extLst>
                    <a:ext uri="{9D8B030D-6E8A-4147-A177-3AD203B41FA5}">
                      <a16:colId xmlns:a16="http://schemas.microsoft.com/office/drawing/2014/main" val="20004"/>
                    </a:ext>
                  </a:extLst>
                </a:gridCol>
                <a:gridCol w="2225675">
                  <a:extLst>
                    <a:ext uri="{9D8B030D-6E8A-4147-A177-3AD203B41FA5}">
                      <a16:colId xmlns:a16="http://schemas.microsoft.com/office/drawing/2014/main" val="20005"/>
                    </a:ext>
                  </a:extLst>
                </a:gridCol>
              </a:tblGrid>
              <a:tr h="426720">
                <a:tc>
                  <a:txBody>
                    <a:bodyPr/>
                    <a:lstStyle/>
                    <a:p>
                      <a:pPr marL="8255" algn="ctr">
                        <a:lnSpc>
                          <a:spcPct val="100000"/>
                        </a:lnSpc>
                        <a:spcBef>
                          <a:spcPts val="475"/>
                        </a:spcBef>
                      </a:pPr>
                      <a:r>
                        <a:rPr sz="1600" b="1" dirty="0">
                          <a:solidFill>
                            <a:srgbClr val="FFFFFF"/>
                          </a:solidFill>
                          <a:latin typeface="Trebuchet MS"/>
                          <a:cs typeface="Trebuchet MS"/>
                        </a:rPr>
                        <a:t>ACTIVIDADES</a:t>
                      </a:r>
                      <a:r>
                        <a:rPr sz="1600" b="1" spc="40" dirty="0">
                          <a:solidFill>
                            <a:srgbClr val="FFFFFF"/>
                          </a:solidFill>
                          <a:latin typeface="Trebuchet MS"/>
                          <a:cs typeface="Trebuchet MS"/>
                        </a:rPr>
                        <a:t>  </a:t>
                      </a:r>
                      <a:r>
                        <a:rPr sz="1600" b="1" spc="-10" dirty="0">
                          <a:solidFill>
                            <a:srgbClr val="FFFFFF"/>
                          </a:solidFill>
                          <a:latin typeface="Trebuchet MS"/>
                          <a:cs typeface="Trebuchet MS"/>
                        </a:rPr>
                        <a:t>REALIZADAS</a:t>
                      </a:r>
                      <a:endParaRPr sz="1600">
                        <a:latin typeface="Trebuchet MS"/>
                        <a:cs typeface="Trebuchet MS"/>
                      </a:endParaRPr>
                    </a:p>
                  </a:txBody>
                  <a:tcPr marL="0" marR="0" marT="603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marL="353695">
                        <a:lnSpc>
                          <a:spcPts val="1895"/>
                        </a:lnSpc>
                        <a:spcBef>
                          <a:spcPts val="1370"/>
                        </a:spcBef>
                      </a:pPr>
                      <a:r>
                        <a:rPr sz="1600" b="1" spc="-10" dirty="0">
                          <a:solidFill>
                            <a:srgbClr val="FFFFFF"/>
                          </a:solidFill>
                          <a:latin typeface="Trebuchet MS"/>
                          <a:cs typeface="Trebuchet MS"/>
                        </a:rPr>
                        <a:t>MUNICIPIO</a:t>
                      </a:r>
                      <a:endParaRPr sz="1600">
                        <a:latin typeface="Trebuchet MS"/>
                        <a:cs typeface="Trebuchet MS"/>
                      </a:endParaRPr>
                    </a:p>
                  </a:txBody>
                  <a:tcPr marL="0" marR="0" marT="1739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marL="283845">
                        <a:lnSpc>
                          <a:spcPts val="1895"/>
                        </a:lnSpc>
                        <a:spcBef>
                          <a:spcPts val="1370"/>
                        </a:spcBef>
                      </a:pPr>
                      <a:r>
                        <a:rPr sz="1600" b="1" spc="-10" dirty="0">
                          <a:solidFill>
                            <a:srgbClr val="FFFFFF"/>
                          </a:solidFill>
                          <a:latin typeface="Trebuchet MS"/>
                          <a:cs typeface="Trebuchet MS"/>
                        </a:rPr>
                        <a:t>SUBREGIÓN</a:t>
                      </a:r>
                      <a:endParaRPr sz="1600">
                        <a:latin typeface="Trebuchet MS"/>
                        <a:cs typeface="Trebuchet MS"/>
                      </a:endParaRPr>
                    </a:p>
                  </a:txBody>
                  <a:tcPr marL="0" marR="0" marT="1739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marL="503555">
                        <a:lnSpc>
                          <a:spcPts val="1895"/>
                        </a:lnSpc>
                        <a:spcBef>
                          <a:spcPts val="1370"/>
                        </a:spcBef>
                      </a:pPr>
                      <a:r>
                        <a:rPr sz="1600" b="1" spc="-10" dirty="0">
                          <a:solidFill>
                            <a:srgbClr val="FFFFFF"/>
                          </a:solidFill>
                          <a:latin typeface="Trebuchet MS"/>
                          <a:cs typeface="Trebuchet MS"/>
                        </a:rPr>
                        <a:t>BENEFICIARIOS</a:t>
                      </a:r>
                      <a:endParaRPr sz="1600">
                        <a:latin typeface="Trebuchet MS"/>
                        <a:cs typeface="Trebuchet MS"/>
                      </a:endParaRPr>
                    </a:p>
                  </a:txBody>
                  <a:tcPr marL="0" marR="0" marT="1739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marL="304165">
                        <a:lnSpc>
                          <a:spcPts val="1895"/>
                        </a:lnSpc>
                        <a:spcBef>
                          <a:spcPts val="1370"/>
                        </a:spcBef>
                      </a:pPr>
                      <a:r>
                        <a:rPr sz="1600" b="1" spc="-10" dirty="0">
                          <a:solidFill>
                            <a:srgbClr val="FFFFFF"/>
                          </a:solidFill>
                          <a:latin typeface="Trebuchet MS"/>
                          <a:cs typeface="Trebuchet MS"/>
                        </a:rPr>
                        <a:t>INVERSIÓN</a:t>
                      </a:r>
                      <a:endParaRPr sz="1600">
                        <a:latin typeface="Trebuchet MS"/>
                        <a:cs typeface="Trebuchet MS"/>
                      </a:endParaRPr>
                    </a:p>
                  </a:txBody>
                  <a:tcPr marL="0" marR="0" marT="1739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marL="327025">
                        <a:lnSpc>
                          <a:spcPts val="1895"/>
                        </a:lnSpc>
                        <a:spcBef>
                          <a:spcPts val="1370"/>
                        </a:spcBef>
                      </a:pPr>
                      <a:r>
                        <a:rPr sz="1600" b="1" spc="-10" dirty="0">
                          <a:solidFill>
                            <a:srgbClr val="FFFFFF"/>
                          </a:solidFill>
                          <a:latin typeface="Trebuchet MS"/>
                          <a:cs typeface="Trebuchet MS"/>
                        </a:rPr>
                        <a:t>EJECUCIÓN</a:t>
                      </a:r>
                      <a:endParaRPr sz="1600">
                        <a:latin typeface="Trebuchet MS"/>
                        <a:cs typeface="Trebuchet MS"/>
                      </a:endParaRPr>
                    </a:p>
                  </a:txBody>
                  <a:tcPr marL="0" marR="0" marT="1739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extLst>
                  <a:ext uri="{0D108BD9-81ED-4DB2-BD59-A6C34878D82A}">
                    <a16:rowId xmlns:a16="http://schemas.microsoft.com/office/drawing/2014/main" val="10000"/>
                  </a:ext>
                </a:extLst>
              </a:tr>
              <a:tr h="575310">
                <a:tc>
                  <a:txBody>
                    <a:bodyPr/>
                    <a:lstStyle/>
                    <a:p>
                      <a:pPr marL="1437005" marR="617220" indent="-1173480">
                        <a:lnSpc>
                          <a:spcPct val="112900"/>
                        </a:lnSpc>
                        <a:spcBef>
                          <a:spcPts val="165"/>
                        </a:spcBef>
                      </a:pPr>
                      <a:r>
                        <a:rPr sz="1400" spc="-45" dirty="0">
                          <a:latin typeface="Verdana" panose="020B0604030504040204" pitchFamily="34" charset="0"/>
                          <a:ea typeface="Verdana" panose="020B0604030504040204" pitchFamily="34" charset="0"/>
                          <a:cs typeface="Trebuchet MS"/>
                        </a:rPr>
                        <a:t>Taller</a:t>
                      </a:r>
                      <a:r>
                        <a:rPr sz="1400" spc="-25" dirty="0">
                          <a:latin typeface="Verdana" panose="020B0604030504040204" pitchFamily="34" charset="0"/>
                          <a:ea typeface="Verdana" panose="020B0604030504040204" pitchFamily="34" charset="0"/>
                          <a:cs typeface="Trebuchet MS"/>
                        </a:rPr>
                        <a:t> </a:t>
                      </a:r>
                      <a:r>
                        <a:rPr sz="1400" spc="-10" dirty="0">
                          <a:latin typeface="Verdana" panose="020B0604030504040204" pitchFamily="34" charset="0"/>
                          <a:ea typeface="Verdana" panose="020B0604030504040204" pitchFamily="34" charset="0"/>
                          <a:cs typeface="Trebuchet MS"/>
                        </a:rPr>
                        <a:t>de</a:t>
                      </a:r>
                      <a:r>
                        <a:rPr sz="1400" spc="-20" dirty="0">
                          <a:latin typeface="Verdana" panose="020B0604030504040204" pitchFamily="34" charset="0"/>
                          <a:ea typeface="Verdana" panose="020B0604030504040204" pitchFamily="34" charset="0"/>
                          <a:cs typeface="Trebuchet MS"/>
                        </a:rPr>
                        <a:t> </a:t>
                      </a:r>
                      <a:r>
                        <a:rPr sz="1400" dirty="0">
                          <a:latin typeface="Verdana" panose="020B0604030504040204" pitchFamily="34" charset="0"/>
                          <a:ea typeface="Verdana" panose="020B0604030504040204" pitchFamily="34" charset="0"/>
                          <a:cs typeface="Trebuchet MS"/>
                        </a:rPr>
                        <a:t>diagnóstico</a:t>
                      </a:r>
                      <a:r>
                        <a:rPr sz="1400" spc="15" dirty="0">
                          <a:latin typeface="Verdana" panose="020B0604030504040204" pitchFamily="34" charset="0"/>
                          <a:ea typeface="Verdana" panose="020B0604030504040204" pitchFamily="34" charset="0"/>
                          <a:cs typeface="Trebuchet MS"/>
                        </a:rPr>
                        <a:t> </a:t>
                      </a:r>
                      <a:r>
                        <a:rPr sz="1400" spc="-35" dirty="0">
                          <a:latin typeface="Verdana" panose="020B0604030504040204" pitchFamily="34" charset="0"/>
                          <a:ea typeface="Verdana" panose="020B0604030504040204" pitchFamily="34" charset="0"/>
                          <a:cs typeface="Trebuchet MS"/>
                        </a:rPr>
                        <a:t>y</a:t>
                      </a:r>
                      <a:r>
                        <a:rPr sz="1400" dirty="0">
                          <a:latin typeface="Verdana" panose="020B0604030504040204" pitchFamily="34" charset="0"/>
                          <a:ea typeface="Verdana" panose="020B0604030504040204" pitchFamily="34" charset="0"/>
                          <a:cs typeface="Trebuchet MS"/>
                        </a:rPr>
                        <a:t> asesorías</a:t>
                      </a:r>
                      <a:r>
                        <a:rPr sz="1400" spc="15" dirty="0">
                          <a:latin typeface="Verdana" panose="020B0604030504040204" pitchFamily="34" charset="0"/>
                          <a:ea typeface="Verdana" panose="020B0604030504040204" pitchFamily="34" charset="0"/>
                          <a:cs typeface="Trebuchet MS"/>
                        </a:rPr>
                        <a:t> </a:t>
                      </a:r>
                      <a:r>
                        <a:rPr sz="1400" dirty="0">
                          <a:latin typeface="Verdana" panose="020B0604030504040204" pitchFamily="34" charset="0"/>
                          <a:ea typeface="Verdana" panose="020B0604030504040204" pitchFamily="34" charset="0"/>
                          <a:cs typeface="Trebuchet MS"/>
                        </a:rPr>
                        <a:t>sobre</a:t>
                      </a:r>
                      <a:r>
                        <a:rPr sz="1400" spc="-30" dirty="0">
                          <a:latin typeface="Verdana" panose="020B0604030504040204" pitchFamily="34" charset="0"/>
                          <a:ea typeface="Verdana" panose="020B0604030504040204" pitchFamily="34" charset="0"/>
                          <a:cs typeface="Trebuchet MS"/>
                        </a:rPr>
                        <a:t> </a:t>
                      </a:r>
                      <a:r>
                        <a:rPr sz="1400" spc="-25" dirty="0">
                          <a:latin typeface="Verdana" panose="020B0604030504040204" pitchFamily="34" charset="0"/>
                          <a:ea typeface="Verdana" panose="020B0604030504040204" pitchFamily="34" charset="0"/>
                          <a:cs typeface="Trebuchet MS"/>
                        </a:rPr>
                        <a:t>Antioquia</a:t>
                      </a:r>
                      <a:r>
                        <a:rPr sz="1400" spc="-20" dirty="0">
                          <a:latin typeface="Verdana" panose="020B0604030504040204" pitchFamily="34" charset="0"/>
                          <a:ea typeface="Verdana" panose="020B0604030504040204" pitchFamily="34" charset="0"/>
                          <a:cs typeface="Trebuchet MS"/>
                        </a:rPr>
                        <a:t> </a:t>
                      </a:r>
                      <a:r>
                        <a:rPr sz="1400" dirty="0">
                          <a:latin typeface="Verdana" panose="020B0604030504040204" pitchFamily="34" charset="0"/>
                          <a:ea typeface="Verdana" panose="020B0604030504040204" pitchFamily="34" charset="0"/>
                          <a:cs typeface="Trebuchet MS"/>
                        </a:rPr>
                        <a:t>VIVE </a:t>
                      </a:r>
                      <a:r>
                        <a:rPr sz="1400" spc="-25" dirty="0">
                          <a:latin typeface="Verdana" panose="020B0604030504040204" pitchFamily="34" charset="0"/>
                          <a:ea typeface="Verdana" panose="020B0604030504040204" pitchFamily="34" charset="0"/>
                          <a:cs typeface="Trebuchet MS"/>
                        </a:rPr>
                        <a:t>la </a:t>
                      </a:r>
                      <a:r>
                        <a:rPr sz="1400" spc="65" dirty="0">
                          <a:latin typeface="Verdana" panose="020B0604030504040204" pitchFamily="34" charset="0"/>
                          <a:ea typeface="Verdana" panose="020B0604030504040204" pitchFamily="34" charset="0"/>
                          <a:cs typeface="Trebuchet MS"/>
                        </a:rPr>
                        <a:t>Música</a:t>
                      </a:r>
                      <a:r>
                        <a:rPr sz="1400" spc="-70" dirty="0">
                          <a:latin typeface="Verdana" panose="020B0604030504040204" pitchFamily="34" charset="0"/>
                          <a:ea typeface="Verdana" panose="020B0604030504040204" pitchFamily="34" charset="0"/>
                          <a:cs typeface="Trebuchet MS"/>
                        </a:rPr>
                        <a:t> </a:t>
                      </a:r>
                      <a:r>
                        <a:rPr sz="1400" spc="-35" dirty="0">
                          <a:latin typeface="Verdana" panose="020B0604030504040204" pitchFamily="34" charset="0"/>
                          <a:ea typeface="Verdana" panose="020B0604030504040204" pitchFamily="34" charset="0"/>
                          <a:cs typeface="Trebuchet MS"/>
                        </a:rPr>
                        <a:t>la</a:t>
                      </a:r>
                      <a:r>
                        <a:rPr sz="1400" spc="-55" dirty="0">
                          <a:latin typeface="Verdana" panose="020B0604030504040204" pitchFamily="34" charset="0"/>
                          <a:ea typeface="Verdana" panose="020B0604030504040204" pitchFamily="34" charset="0"/>
                          <a:cs typeface="Trebuchet MS"/>
                        </a:rPr>
                        <a:t> </a:t>
                      </a:r>
                      <a:r>
                        <a:rPr sz="1400" dirty="0">
                          <a:latin typeface="Verdana" panose="020B0604030504040204" pitchFamily="34" charset="0"/>
                          <a:ea typeface="Verdana" panose="020B0604030504040204" pitchFamily="34" charset="0"/>
                          <a:cs typeface="Trebuchet MS"/>
                        </a:rPr>
                        <a:t>danza</a:t>
                      </a:r>
                      <a:r>
                        <a:rPr sz="1400" spc="-65" dirty="0">
                          <a:latin typeface="Verdana" panose="020B0604030504040204" pitchFamily="34" charset="0"/>
                          <a:ea typeface="Verdana" panose="020B0604030504040204" pitchFamily="34" charset="0"/>
                          <a:cs typeface="Trebuchet MS"/>
                        </a:rPr>
                        <a:t> </a:t>
                      </a:r>
                      <a:r>
                        <a:rPr sz="1400" spc="-35" dirty="0">
                          <a:latin typeface="Verdana" panose="020B0604030504040204" pitchFamily="34" charset="0"/>
                          <a:ea typeface="Verdana" panose="020B0604030504040204" pitchFamily="34" charset="0"/>
                          <a:cs typeface="Trebuchet MS"/>
                        </a:rPr>
                        <a:t>y</a:t>
                      </a:r>
                      <a:r>
                        <a:rPr sz="1400" spc="-65" dirty="0">
                          <a:latin typeface="Verdana" panose="020B0604030504040204" pitchFamily="34" charset="0"/>
                          <a:ea typeface="Verdana" panose="020B0604030504040204" pitchFamily="34" charset="0"/>
                          <a:cs typeface="Trebuchet MS"/>
                        </a:rPr>
                        <a:t> </a:t>
                      </a:r>
                      <a:r>
                        <a:rPr sz="1400" spc="-70" dirty="0">
                          <a:latin typeface="Verdana" panose="020B0604030504040204" pitchFamily="34" charset="0"/>
                          <a:ea typeface="Verdana" panose="020B0604030504040204" pitchFamily="34" charset="0"/>
                          <a:cs typeface="Trebuchet MS"/>
                        </a:rPr>
                        <a:t>el</a:t>
                      </a:r>
                      <a:r>
                        <a:rPr sz="1400" spc="-105" dirty="0">
                          <a:latin typeface="Verdana" panose="020B0604030504040204" pitchFamily="34" charset="0"/>
                          <a:ea typeface="Verdana" panose="020B0604030504040204" pitchFamily="34" charset="0"/>
                          <a:cs typeface="Trebuchet MS"/>
                        </a:rPr>
                        <a:t> </a:t>
                      </a:r>
                      <a:r>
                        <a:rPr sz="1400" spc="-10" dirty="0">
                          <a:latin typeface="Verdana" panose="020B0604030504040204" pitchFamily="34" charset="0"/>
                          <a:ea typeface="Verdana" panose="020B0604030504040204" pitchFamily="34" charset="0"/>
                          <a:cs typeface="Trebuchet MS"/>
                        </a:rPr>
                        <a:t>teatro</a:t>
                      </a:r>
                      <a:endParaRPr sz="1400">
                        <a:latin typeface="Verdana" panose="020B0604030504040204" pitchFamily="34" charset="0"/>
                        <a:ea typeface="Verdana" panose="020B0604030504040204" pitchFamily="34" charset="0"/>
                        <a:cs typeface="Trebuchet MS"/>
                      </a:endParaRPr>
                    </a:p>
                  </a:txBody>
                  <a:tcPr marL="0" marR="0" marT="2095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5725">
                        <a:lnSpc>
                          <a:spcPct val="100000"/>
                        </a:lnSpc>
                        <a:spcBef>
                          <a:spcPts val="405"/>
                        </a:spcBef>
                      </a:pPr>
                      <a:r>
                        <a:rPr sz="1400" spc="-20" dirty="0">
                          <a:latin typeface="Verdana" panose="020B0604030504040204" pitchFamily="34" charset="0"/>
                          <a:ea typeface="Verdana" panose="020B0604030504040204" pitchFamily="34" charset="0"/>
                          <a:cs typeface="Trebuchet MS"/>
                        </a:rPr>
                        <a:t>El</a:t>
                      </a:r>
                      <a:r>
                        <a:rPr sz="1400" spc="-85" dirty="0">
                          <a:latin typeface="Verdana" panose="020B0604030504040204" pitchFamily="34" charset="0"/>
                          <a:ea typeface="Verdana" panose="020B0604030504040204" pitchFamily="34" charset="0"/>
                          <a:cs typeface="Trebuchet MS"/>
                        </a:rPr>
                        <a:t> </a:t>
                      </a:r>
                      <a:r>
                        <a:rPr sz="1400" spc="-10" dirty="0">
                          <a:latin typeface="Verdana" panose="020B0604030504040204" pitchFamily="34" charset="0"/>
                          <a:ea typeface="Verdana" panose="020B0604030504040204" pitchFamily="34" charset="0"/>
                          <a:cs typeface="Trebuchet MS"/>
                        </a:rPr>
                        <a:t>peñol</a:t>
                      </a:r>
                      <a:endParaRPr sz="1400" dirty="0">
                        <a:latin typeface="Verdana" panose="020B0604030504040204" pitchFamily="34" charset="0"/>
                        <a:ea typeface="Verdana" panose="020B0604030504040204" pitchFamily="34" charset="0"/>
                        <a:cs typeface="Trebuchet MS"/>
                      </a:endParaRPr>
                    </a:p>
                    <a:p>
                      <a:pPr marL="85725">
                        <a:lnSpc>
                          <a:spcPts val="1650"/>
                        </a:lnSpc>
                        <a:spcBef>
                          <a:spcPts val="695"/>
                        </a:spcBef>
                      </a:pPr>
                      <a:r>
                        <a:rPr sz="1400" spc="-10" dirty="0">
                          <a:latin typeface="Verdana" panose="020B0604030504040204" pitchFamily="34" charset="0"/>
                          <a:ea typeface="Verdana" panose="020B0604030504040204" pitchFamily="34" charset="0"/>
                          <a:cs typeface="Trebuchet MS"/>
                        </a:rPr>
                        <a:t>Marinilla</a:t>
                      </a:r>
                      <a:endParaRPr sz="1400" dirty="0">
                        <a:latin typeface="Verdana" panose="020B0604030504040204" pitchFamily="34" charset="0"/>
                        <a:ea typeface="Verdana" panose="020B0604030504040204" pitchFamily="34" charset="0"/>
                        <a:cs typeface="Trebuchet MS"/>
                      </a:endParaRPr>
                    </a:p>
                  </a:txBody>
                  <a:tcPr marL="0" marR="0" marT="5143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0" algn="ctr">
                        <a:lnSpc>
                          <a:spcPct val="100000"/>
                        </a:lnSpc>
                        <a:spcBef>
                          <a:spcPts val="405"/>
                        </a:spcBef>
                      </a:pPr>
                      <a:r>
                        <a:rPr sz="1400" spc="-10" dirty="0">
                          <a:latin typeface="Verdana" panose="020B0604030504040204" pitchFamily="34" charset="0"/>
                          <a:ea typeface="Verdana" panose="020B0604030504040204" pitchFamily="34" charset="0"/>
                          <a:cs typeface="Trebuchet MS"/>
                        </a:rPr>
                        <a:t>Oriente</a:t>
                      </a:r>
                      <a:endParaRPr sz="1400">
                        <a:latin typeface="Verdana" panose="020B0604030504040204" pitchFamily="34" charset="0"/>
                        <a:ea typeface="Verdana" panose="020B0604030504040204" pitchFamily="34" charset="0"/>
                        <a:cs typeface="Trebuchet MS"/>
                      </a:endParaRPr>
                    </a:p>
                  </a:txBody>
                  <a:tcPr marL="0" marR="0" marT="5143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ts val="1660"/>
                        </a:lnSpc>
                        <a:spcBef>
                          <a:spcPts val="700"/>
                        </a:spcBef>
                      </a:pPr>
                      <a:r>
                        <a:rPr sz="1400" spc="-25" dirty="0">
                          <a:latin typeface="Verdana" panose="020B0604030504040204" pitchFamily="34" charset="0"/>
                          <a:ea typeface="Verdana" panose="020B0604030504040204" pitchFamily="34" charset="0"/>
                          <a:cs typeface="Trebuchet MS"/>
                        </a:rPr>
                        <a:t>13</a:t>
                      </a:r>
                      <a:endParaRPr sz="1400">
                        <a:latin typeface="Verdana" panose="020B0604030504040204" pitchFamily="34" charset="0"/>
                        <a:ea typeface="Verdana" panose="020B0604030504040204" pitchFamily="34" charset="0"/>
                        <a:cs typeface="Trebuchet MS"/>
                      </a:endParaRPr>
                    </a:p>
                    <a:p>
                      <a:pPr marL="5715" algn="ctr">
                        <a:lnSpc>
                          <a:spcPts val="1660"/>
                        </a:lnSpc>
                      </a:pPr>
                      <a:r>
                        <a:rPr sz="1400" spc="-50" dirty="0">
                          <a:latin typeface="Verdana" panose="020B0604030504040204" pitchFamily="34" charset="0"/>
                          <a:ea typeface="Verdana" panose="020B0604030504040204" pitchFamily="34" charset="0"/>
                          <a:cs typeface="Trebuchet MS"/>
                        </a:rPr>
                        <a:t>9</a:t>
                      </a:r>
                      <a:endParaRPr sz="1400">
                        <a:latin typeface="Verdana" panose="020B0604030504040204" pitchFamily="34" charset="0"/>
                        <a:ea typeface="Verdana" panose="020B0604030504040204" pitchFamily="34" charset="0"/>
                        <a:cs typeface="Trebuchet MS"/>
                      </a:endParaRPr>
                    </a:p>
                  </a:txBody>
                  <a:tcPr marL="0" marR="0" marT="889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5">
                  <a:txBody>
                    <a:bodyPr/>
                    <a:lstStyle/>
                    <a:p>
                      <a:pPr>
                        <a:lnSpc>
                          <a:spcPct val="100000"/>
                        </a:lnSpc>
                      </a:pPr>
                      <a:endParaRPr sz="1400" dirty="0">
                        <a:latin typeface="Verdana" panose="020B0604030504040204" pitchFamily="34" charset="0"/>
                        <a:ea typeface="Verdana" panose="020B0604030504040204" pitchFamily="34" charset="0"/>
                        <a:cs typeface="Times New Roman"/>
                      </a:endParaRPr>
                    </a:p>
                    <a:p>
                      <a:pPr>
                        <a:lnSpc>
                          <a:spcPct val="100000"/>
                        </a:lnSpc>
                      </a:pPr>
                      <a:endParaRPr sz="1400" dirty="0">
                        <a:latin typeface="Verdana" panose="020B0604030504040204" pitchFamily="34" charset="0"/>
                        <a:ea typeface="Verdana" panose="020B0604030504040204" pitchFamily="34" charset="0"/>
                        <a:cs typeface="Times New Roman"/>
                      </a:endParaRPr>
                    </a:p>
                    <a:p>
                      <a:pPr>
                        <a:lnSpc>
                          <a:spcPct val="100000"/>
                        </a:lnSpc>
                      </a:pPr>
                      <a:endParaRPr sz="1400" dirty="0">
                        <a:latin typeface="Verdana" panose="020B0604030504040204" pitchFamily="34" charset="0"/>
                        <a:ea typeface="Verdana" panose="020B0604030504040204" pitchFamily="34" charset="0"/>
                        <a:cs typeface="Times New Roman"/>
                      </a:endParaRPr>
                    </a:p>
                    <a:p>
                      <a:pPr>
                        <a:lnSpc>
                          <a:spcPct val="100000"/>
                        </a:lnSpc>
                      </a:pPr>
                      <a:endParaRPr sz="1400" dirty="0">
                        <a:latin typeface="Verdana" panose="020B0604030504040204" pitchFamily="34" charset="0"/>
                        <a:ea typeface="Verdana" panose="020B0604030504040204" pitchFamily="34" charset="0"/>
                        <a:cs typeface="Times New Roman"/>
                      </a:endParaRPr>
                    </a:p>
                    <a:p>
                      <a:pPr>
                        <a:lnSpc>
                          <a:spcPct val="100000"/>
                        </a:lnSpc>
                      </a:pPr>
                      <a:endParaRPr sz="1400" dirty="0">
                        <a:latin typeface="Verdana" panose="020B0604030504040204" pitchFamily="34" charset="0"/>
                        <a:ea typeface="Verdana" panose="020B0604030504040204" pitchFamily="34" charset="0"/>
                        <a:cs typeface="Times New Roman"/>
                      </a:endParaRPr>
                    </a:p>
                    <a:p>
                      <a:pPr>
                        <a:lnSpc>
                          <a:spcPct val="100000"/>
                        </a:lnSpc>
                      </a:pPr>
                      <a:endParaRPr sz="1400" dirty="0">
                        <a:latin typeface="Verdana" panose="020B0604030504040204" pitchFamily="34" charset="0"/>
                        <a:ea typeface="Verdana" panose="020B0604030504040204" pitchFamily="34" charset="0"/>
                        <a:cs typeface="Times New Roman"/>
                      </a:endParaRPr>
                    </a:p>
                    <a:p>
                      <a:pPr>
                        <a:lnSpc>
                          <a:spcPct val="100000"/>
                        </a:lnSpc>
                      </a:pPr>
                      <a:endParaRPr sz="1400" dirty="0">
                        <a:latin typeface="Verdana" panose="020B0604030504040204" pitchFamily="34" charset="0"/>
                        <a:ea typeface="Verdana" panose="020B0604030504040204" pitchFamily="34" charset="0"/>
                        <a:cs typeface="Times New Roman"/>
                      </a:endParaRPr>
                    </a:p>
                    <a:p>
                      <a:pPr>
                        <a:lnSpc>
                          <a:spcPct val="100000"/>
                        </a:lnSpc>
                      </a:pPr>
                      <a:endParaRPr sz="1400" dirty="0">
                        <a:latin typeface="Verdana" panose="020B0604030504040204" pitchFamily="34" charset="0"/>
                        <a:ea typeface="Verdana" panose="020B0604030504040204" pitchFamily="34" charset="0"/>
                        <a:cs typeface="Times New Roman"/>
                      </a:endParaRPr>
                    </a:p>
                    <a:p>
                      <a:pPr>
                        <a:lnSpc>
                          <a:spcPct val="100000"/>
                        </a:lnSpc>
                      </a:pPr>
                      <a:endParaRPr sz="1400" dirty="0">
                        <a:latin typeface="Verdana" panose="020B0604030504040204" pitchFamily="34" charset="0"/>
                        <a:ea typeface="Verdana" panose="020B0604030504040204" pitchFamily="34" charset="0"/>
                        <a:cs typeface="Times New Roman"/>
                      </a:endParaRPr>
                    </a:p>
                    <a:p>
                      <a:pPr>
                        <a:lnSpc>
                          <a:spcPct val="100000"/>
                        </a:lnSpc>
                      </a:pPr>
                      <a:endParaRPr sz="1400" dirty="0">
                        <a:latin typeface="Verdana" panose="020B0604030504040204" pitchFamily="34" charset="0"/>
                        <a:ea typeface="Verdana" panose="020B0604030504040204" pitchFamily="34" charset="0"/>
                        <a:cs typeface="Times New Roman"/>
                      </a:endParaRPr>
                    </a:p>
                    <a:p>
                      <a:pPr>
                        <a:lnSpc>
                          <a:spcPct val="100000"/>
                        </a:lnSpc>
                      </a:pPr>
                      <a:endParaRPr sz="1400" dirty="0">
                        <a:latin typeface="Verdana" panose="020B0604030504040204" pitchFamily="34" charset="0"/>
                        <a:ea typeface="Verdana" panose="020B0604030504040204" pitchFamily="34" charset="0"/>
                        <a:cs typeface="Times New Roman"/>
                      </a:endParaRPr>
                    </a:p>
                    <a:p>
                      <a:pPr>
                        <a:lnSpc>
                          <a:spcPct val="100000"/>
                        </a:lnSpc>
                        <a:spcBef>
                          <a:spcPts val="1280"/>
                        </a:spcBef>
                      </a:pPr>
                      <a:endParaRPr sz="1400" dirty="0">
                        <a:latin typeface="Verdana" panose="020B0604030504040204" pitchFamily="34" charset="0"/>
                        <a:ea typeface="Verdana" panose="020B0604030504040204" pitchFamily="34" charset="0"/>
                        <a:cs typeface="Times New Roman"/>
                      </a:endParaRPr>
                    </a:p>
                    <a:p>
                      <a:pPr marL="231775">
                        <a:lnSpc>
                          <a:spcPct val="100000"/>
                        </a:lnSpc>
                        <a:spcBef>
                          <a:spcPts val="5"/>
                        </a:spcBef>
                      </a:pPr>
                      <a:r>
                        <a:rPr sz="1400" dirty="0">
                          <a:latin typeface="Verdana" panose="020B0604030504040204" pitchFamily="34" charset="0"/>
                          <a:ea typeface="Verdana" panose="020B0604030504040204" pitchFamily="34" charset="0"/>
                          <a:cs typeface="Trebuchet MS"/>
                        </a:rPr>
                        <a:t>Capacidad</a:t>
                      </a:r>
                      <a:r>
                        <a:rPr sz="1400" spc="-10" dirty="0">
                          <a:latin typeface="Verdana" panose="020B0604030504040204" pitchFamily="34" charset="0"/>
                          <a:ea typeface="Verdana" panose="020B0604030504040204" pitchFamily="34" charset="0"/>
                          <a:cs typeface="Trebuchet MS"/>
                        </a:rPr>
                        <a:t> propia</a:t>
                      </a:r>
                      <a:endParaRPr sz="1400" dirty="0">
                        <a:latin typeface="Verdana" panose="020B0604030504040204" pitchFamily="34" charset="0"/>
                        <a:ea typeface="Verdana" panose="020B0604030504040204" pitchFamily="34" charset="0"/>
                        <a:cs typeface="Trebuchet MS"/>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5">
                  <a:txBody>
                    <a:bodyPr/>
                    <a:lstStyle/>
                    <a:p>
                      <a:pPr>
                        <a:lnSpc>
                          <a:spcPct val="100000"/>
                        </a:lnSpc>
                      </a:pPr>
                      <a:endParaRPr sz="1400" dirty="0">
                        <a:latin typeface="Verdana" panose="020B0604030504040204" pitchFamily="34" charset="0"/>
                        <a:ea typeface="Verdana" panose="020B0604030504040204" pitchFamily="34" charset="0"/>
                        <a:cs typeface="Times New Roman"/>
                      </a:endParaRPr>
                    </a:p>
                    <a:p>
                      <a:pPr>
                        <a:lnSpc>
                          <a:spcPct val="100000"/>
                        </a:lnSpc>
                      </a:pPr>
                      <a:endParaRPr sz="1400" dirty="0">
                        <a:latin typeface="Verdana" panose="020B0604030504040204" pitchFamily="34" charset="0"/>
                        <a:ea typeface="Verdana" panose="020B0604030504040204" pitchFamily="34" charset="0"/>
                        <a:cs typeface="Times New Roman"/>
                      </a:endParaRPr>
                    </a:p>
                    <a:p>
                      <a:pPr>
                        <a:lnSpc>
                          <a:spcPct val="100000"/>
                        </a:lnSpc>
                      </a:pPr>
                      <a:endParaRPr sz="1400" dirty="0">
                        <a:latin typeface="Verdana" panose="020B0604030504040204" pitchFamily="34" charset="0"/>
                        <a:ea typeface="Verdana" panose="020B0604030504040204" pitchFamily="34" charset="0"/>
                        <a:cs typeface="Times New Roman"/>
                      </a:endParaRPr>
                    </a:p>
                    <a:p>
                      <a:pPr>
                        <a:lnSpc>
                          <a:spcPct val="100000"/>
                        </a:lnSpc>
                      </a:pPr>
                      <a:endParaRPr sz="1400" dirty="0">
                        <a:latin typeface="Verdana" panose="020B0604030504040204" pitchFamily="34" charset="0"/>
                        <a:ea typeface="Verdana" panose="020B0604030504040204" pitchFamily="34" charset="0"/>
                        <a:cs typeface="Times New Roman"/>
                      </a:endParaRPr>
                    </a:p>
                    <a:p>
                      <a:pPr>
                        <a:lnSpc>
                          <a:spcPct val="100000"/>
                        </a:lnSpc>
                      </a:pPr>
                      <a:endParaRPr sz="1400" dirty="0">
                        <a:latin typeface="Verdana" panose="020B0604030504040204" pitchFamily="34" charset="0"/>
                        <a:ea typeface="Verdana" panose="020B0604030504040204" pitchFamily="34" charset="0"/>
                        <a:cs typeface="Times New Roman"/>
                      </a:endParaRPr>
                    </a:p>
                    <a:p>
                      <a:pPr>
                        <a:lnSpc>
                          <a:spcPct val="100000"/>
                        </a:lnSpc>
                      </a:pPr>
                      <a:endParaRPr sz="1400" dirty="0">
                        <a:latin typeface="Verdana" panose="020B0604030504040204" pitchFamily="34" charset="0"/>
                        <a:ea typeface="Verdana" panose="020B0604030504040204" pitchFamily="34" charset="0"/>
                        <a:cs typeface="Times New Roman"/>
                      </a:endParaRPr>
                    </a:p>
                    <a:p>
                      <a:pPr>
                        <a:lnSpc>
                          <a:spcPct val="100000"/>
                        </a:lnSpc>
                      </a:pPr>
                      <a:endParaRPr sz="1400" dirty="0">
                        <a:latin typeface="Verdana" panose="020B0604030504040204" pitchFamily="34" charset="0"/>
                        <a:ea typeface="Verdana" panose="020B0604030504040204" pitchFamily="34" charset="0"/>
                        <a:cs typeface="Times New Roman"/>
                      </a:endParaRPr>
                    </a:p>
                    <a:p>
                      <a:pPr>
                        <a:lnSpc>
                          <a:spcPct val="100000"/>
                        </a:lnSpc>
                      </a:pPr>
                      <a:endParaRPr sz="1400" dirty="0">
                        <a:latin typeface="Verdana" panose="020B0604030504040204" pitchFamily="34" charset="0"/>
                        <a:ea typeface="Verdana" panose="020B0604030504040204" pitchFamily="34" charset="0"/>
                        <a:cs typeface="Times New Roman"/>
                      </a:endParaRPr>
                    </a:p>
                    <a:p>
                      <a:pPr>
                        <a:lnSpc>
                          <a:spcPct val="100000"/>
                        </a:lnSpc>
                      </a:pPr>
                      <a:endParaRPr sz="1400" dirty="0">
                        <a:latin typeface="Verdana" panose="020B0604030504040204" pitchFamily="34" charset="0"/>
                        <a:ea typeface="Verdana" panose="020B0604030504040204" pitchFamily="34" charset="0"/>
                        <a:cs typeface="Times New Roman"/>
                      </a:endParaRPr>
                    </a:p>
                    <a:p>
                      <a:pPr>
                        <a:lnSpc>
                          <a:spcPct val="100000"/>
                        </a:lnSpc>
                      </a:pPr>
                      <a:endParaRPr sz="1400" dirty="0">
                        <a:latin typeface="Verdana" panose="020B0604030504040204" pitchFamily="34" charset="0"/>
                        <a:ea typeface="Verdana" panose="020B0604030504040204" pitchFamily="34" charset="0"/>
                        <a:cs typeface="Times New Roman"/>
                      </a:endParaRPr>
                    </a:p>
                    <a:p>
                      <a:pPr>
                        <a:lnSpc>
                          <a:spcPct val="100000"/>
                        </a:lnSpc>
                      </a:pPr>
                      <a:endParaRPr sz="1400" dirty="0">
                        <a:latin typeface="Verdana" panose="020B0604030504040204" pitchFamily="34" charset="0"/>
                        <a:ea typeface="Verdana" panose="020B0604030504040204" pitchFamily="34" charset="0"/>
                        <a:cs typeface="Times New Roman"/>
                      </a:endParaRPr>
                    </a:p>
                    <a:p>
                      <a:pPr>
                        <a:lnSpc>
                          <a:spcPct val="100000"/>
                        </a:lnSpc>
                        <a:spcBef>
                          <a:spcPts val="1280"/>
                        </a:spcBef>
                      </a:pPr>
                      <a:endParaRPr sz="1400" dirty="0">
                        <a:latin typeface="Verdana" panose="020B0604030504040204" pitchFamily="34" charset="0"/>
                        <a:ea typeface="Verdana" panose="020B0604030504040204" pitchFamily="34" charset="0"/>
                        <a:cs typeface="Times New Roman"/>
                      </a:endParaRPr>
                    </a:p>
                    <a:p>
                      <a:pPr algn="ctr">
                        <a:lnSpc>
                          <a:spcPct val="100000"/>
                        </a:lnSpc>
                        <a:spcBef>
                          <a:spcPts val="5"/>
                        </a:spcBef>
                      </a:pPr>
                      <a:r>
                        <a:rPr sz="1400" spc="35" dirty="0">
                          <a:latin typeface="Verdana" panose="020B0604030504040204" pitchFamily="34" charset="0"/>
                          <a:ea typeface="Verdana" panose="020B0604030504040204" pitchFamily="34" charset="0"/>
                          <a:cs typeface="Trebuchet MS"/>
                        </a:rPr>
                        <a:t>100%</a:t>
                      </a:r>
                      <a:endParaRPr sz="1400" dirty="0">
                        <a:latin typeface="Verdana" panose="020B0604030504040204" pitchFamily="34" charset="0"/>
                        <a:ea typeface="Verdana" panose="020B0604030504040204" pitchFamily="34" charset="0"/>
                        <a:cs typeface="Trebuchet MS"/>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1"/>
                  </a:ext>
                </a:extLst>
              </a:tr>
              <a:tr h="344170">
                <a:tc>
                  <a:txBody>
                    <a:bodyPr/>
                    <a:lstStyle/>
                    <a:p>
                      <a:pPr marL="484505">
                        <a:lnSpc>
                          <a:spcPct val="100000"/>
                        </a:lnSpc>
                        <a:spcBef>
                          <a:spcPts val="440"/>
                        </a:spcBef>
                      </a:pPr>
                      <a:r>
                        <a:rPr sz="1400" spc="-75" dirty="0">
                          <a:latin typeface="Verdana" panose="020B0604030504040204" pitchFamily="34" charset="0"/>
                          <a:ea typeface="Verdana" panose="020B0604030504040204" pitchFamily="34" charset="0"/>
                          <a:cs typeface="Trebuchet MS"/>
                        </a:rPr>
                        <a:t>taller</a:t>
                      </a:r>
                      <a:r>
                        <a:rPr sz="1400" spc="-70" dirty="0">
                          <a:latin typeface="Verdana" panose="020B0604030504040204" pitchFamily="34" charset="0"/>
                          <a:ea typeface="Verdana" panose="020B0604030504040204" pitchFamily="34" charset="0"/>
                          <a:cs typeface="Trebuchet MS"/>
                        </a:rPr>
                        <a:t> </a:t>
                      </a:r>
                      <a:r>
                        <a:rPr sz="1400" spc="-10" dirty="0">
                          <a:latin typeface="Verdana" panose="020B0604030504040204" pitchFamily="34" charset="0"/>
                          <a:ea typeface="Verdana" panose="020B0604030504040204" pitchFamily="34" charset="0"/>
                          <a:cs typeface="Trebuchet MS"/>
                        </a:rPr>
                        <a:t>“Composición</a:t>
                      </a:r>
                      <a:r>
                        <a:rPr sz="1400" spc="-45" dirty="0">
                          <a:latin typeface="Verdana" panose="020B0604030504040204" pitchFamily="34" charset="0"/>
                          <a:ea typeface="Verdana" panose="020B0604030504040204" pitchFamily="34" charset="0"/>
                          <a:cs typeface="Trebuchet MS"/>
                        </a:rPr>
                        <a:t> </a:t>
                      </a:r>
                      <a:r>
                        <a:rPr sz="1400" spc="-35" dirty="0">
                          <a:latin typeface="Verdana" panose="020B0604030504040204" pitchFamily="34" charset="0"/>
                          <a:ea typeface="Verdana" panose="020B0604030504040204" pitchFamily="34" charset="0"/>
                          <a:cs typeface="Trebuchet MS"/>
                        </a:rPr>
                        <a:t>y</a:t>
                      </a:r>
                      <a:r>
                        <a:rPr sz="1400" spc="-55" dirty="0">
                          <a:latin typeface="Verdana" panose="020B0604030504040204" pitchFamily="34" charset="0"/>
                          <a:ea typeface="Verdana" panose="020B0604030504040204" pitchFamily="34" charset="0"/>
                          <a:cs typeface="Trebuchet MS"/>
                        </a:rPr>
                        <a:t> </a:t>
                      </a:r>
                      <a:r>
                        <a:rPr sz="1400" spc="-20" dirty="0">
                          <a:latin typeface="Verdana" panose="020B0604030504040204" pitchFamily="34" charset="0"/>
                          <a:ea typeface="Verdana" panose="020B0604030504040204" pitchFamily="34" charset="0"/>
                          <a:cs typeface="Trebuchet MS"/>
                        </a:rPr>
                        <a:t>evaluación</a:t>
                      </a:r>
                      <a:r>
                        <a:rPr sz="1400" spc="-65" dirty="0">
                          <a:latin typeface="Verdana" panose="020B0604030504040204" pitchFamily="34" charset="0"/>
                          <a:ea typeface="Verdana" panose="020B0604030504040204" pitchFamily="34" charset="0"/>
                          <a:cs typeface="Trebuchet MS"/>
                        </a:rPr>
                        <a:t> </a:t>
                      </a:r>
                      <a:r>
                        <a:rPr sz="1400" spc="-10" dirty="0">
                          <a:latin typeface="Verdana" panose="020B0604030504040204" pitchFamily="34" charset="0"/>
                          <a:ea typeface="Verdana" panose="020B0604030504040204" pitchFamily="34" charset="0"/>
                          <a:cs typeface="Trebuchet MS"/>
                        </a:rPr>
                        <a:t>de</a:t>
                      </a:r>
                      <a:r>
                        <a:rPr sz="1400" spc="-65" dirty="0">
                          <a:latin typeface="Verdana" panose="020B0604030504040204" pitchFamily="34" charset="0"/>
                          <a:ea typeface="Verdana" panose="020B0604030504040204" pitchFamily="34" charset="0"/>
                          <a:cs typeface="Trebuchet MS"/>
                        </a:rPr>
                        <a:t> </a:t>
                      </a:r>
                      <a:r>
                        <a:rPr sz="1400" dirty="0">
                          <a:latin typeface="Verdana" panose="020B0604030504040204" pitchFamily="34" charset="0"/>
                          <a:ea typeface="Verdana" panose="020B0604030504040204" pitchFamily="34" charset="0"/>
                          <a:cs typeface="Trebuchet MS"/>
                        </a:rPr>
                        <a:t>una</a:t>
                      </a:r>
                      <a:r>
                        <a:rPr sz="1400" spc="-55" dirty="0">
                          <a:latin typeface="Verdana" panose="020B0604030504040204" pitchFamily="34" charset="0"/>
                          <a:ea typeface="Verdana" panose="020B0604030504040204" pitchFamily="34" charset="0"/>
                          <a:cs typeface="Trebuchet MS"/>
                        </a:rPr>
                        <a:t> </a:t>
                      </a:r>
                      <a:r>
                        <a:rPr sz="1400" spc="-20" dirty="0">
                          <a:latin typeface="Verdana" panose="020B0604030504040204" pitchFamily="34" charset="0"/>
                          <a:ea typeface="Verdana" panose="020B0604030504040204" pitchFamily="34" charset="0"/>
                          <a:cs typeface="Trebuchet MS"/>
                        </a:rPr>
                        <a:t>idea</a:t>
                      </a:r>
                      <a:r>
                        <a:rPr sz="1400" spc="-65" dirty="0">
                          <a:latin typeface="Verdana" panose="020B0604030504040204" pitchFamily="34" charset="0"/>
                          <a:ea typeface="Verdana" panose="020B0604030504040204" pitchFamily="34" charset="0"/>
                          <a:cs typeface="Trebuchet MS"/>
                        </a:rPr>
                        <a:t> </a:t>
                      </a:r>
                      <a:r>
                        <a:rPr sz="1400" spc="-10" dirty="0">
                          <a:latin typeface="Verdana" panose="020B0604030504040204" pitchFamily="34" charset="0"/>
                          <a:ea typeface="Verdana" panose="020B0604030504040204" pitchFamily="34" charset="0"/>
                          <a:cs typeface="Trebuchet MS"/>
                        </a:rPr>
                        <a:t>audiovisual”,</a:t>
                      </a:r>
                      <a:endParaRPr sz="1400">
                        <a:latin typeface="Verdana" panose="020B0604030504040204" pitchFamily="34" charset="0"/>
                        <a:ea typeface="Verdana" panose="020B0604030504040204" pitchFamily="34" charset="0"/>
                        <a:cs typeface="Trebuchet MS"/>
                      </a:endParaRPr>
                    </a:p>
                  </a:txBody>
                  <a:tcPr marL="0" marR="0" marT="5588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61925" algn="l">
                        <a:lnSpc>
                          <a:spcPct val="100000"/>
                        </a:lnSpc>
                        <a:spcBef>
                          <a:spcPts val="509"/>
                        </a:spcBef>
                      </a:pPr>
                      <a:r>
                        <a:rPr sz="1400" spc="-20" dirty="0">
                          <a:latin typeface="Verdana" panose="020B0604030504040204" pitchFamily="34" charset="0"/>
                          <a:ea typeface="Verdana" panose="020B0604030504040204" pitchFamily="34" charset="0"/>
                          <a:cs typeface="Trebuchet MS"/>
                        </a:rPr>
                        <a:t>El</a:t>
                      </a:r>
                      <a:r>
                        <a:rPr sz="1400" spc="-85" dirty="0">
                          <a:latin typeface="Verdana" panose="020B0604030504040204" pitchFamily="34" charset="0"/>
                          <a:ea typeface="Verdana" panose="020B0604030504040204" pitchFamily="34" charset="0"/>
                          <a:cs typeface="Trebuchet MS"/>
                        </a:rPr>
                        <a:t> </a:t>
                      </a:r>
                      <a:r>
                        <a:rPr sz="1400" spc="-10" dirty="0">
                          <a:latin typeface="Verdana" panose="020B0604030504040204" pitchFamily="34" charset="0"/>
                          <a:ea typeface="Verdana" panose="020B0604030504040204" pitchFamily="34" charset="0"/>
                          <a:cs typeface="Trebuchet MS"/>
                        </a:rPr>
                        <a:t>bagre</a:t>
                      </a:r>
                      <a:endParaRPr sz="1400" dirty="0">
                        <a:latin typeface="Verdana" panose="020B0604030504040204" pitchFamily="34" charset="0"/>
                        <a:ea typeface="Verdana" panose="020B0604030504040204" pitchFamily="34" charset="0"/>
                        <a:cs typeface="Trebuchet MS"/>
                      </a:endParaRPr>
                    </a:p>
                  </a:txBody>
                  <a:tcPr marL="0" marR="0" marT="6476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595630">
                        <a:lnSpc>
                          <a:spcPct val="100000"/>
                        </a:lnSpc>
                        <a:spcBef>
                          <a:spcPts val="509"/>
                        </a:spcBef>
                      </a:pPr>
                      <a:r>
                        <a:rPr sz="1400" spc="-10" dirty="0">
                          <a:latin typeface="Verdana" panose="020B0604030504040204" pitchFamily="34" charset="0"/>
                          <a:ea typeface="Verdana" panose="020B0604030504040204" pitchFamily="34" charset="0"/>
                          <a:cs typeface="Trebuchet MS"/>
                        </a:rPr>
                        <a:t>Bajo</a:t>
                      </a:r>
                      <a:r>
                        <a:rPr sz="1400" spc="-120" dirty="0">
                          <a:latin typeface="Verdana" panose="020B0604030504040204" pitchFamily="34" charset="0"/>
                          <a:ea typeface="Verdana" panose="020B0604030504040204" pitchFamily="34" charset="0"/>
                          <a:cs typeface="Trebuchet MS"/>
                        </a:rPr>
                        <a:t> </a:t>
                      </a:r>
                      <a:r>
                        <a:rPr sz="1400" spc="-20" dirty="0">
                          <a:latin typeface="Verdana" panose="020B0604030504040204" pitchFamily="34" charset="0"/>
                          <a:ea typeface="Verdana" panose="020B0604030504040204" pitchFamily="34" charset="0"/>
                          <a:cs typeface="Trebuchet MS"/>
                        </a:rPr>
                        <a:t>cauca</a:t>
                      </a:r>
                      <a:endParaRPr sz="1400">
                        <a:latin typeface="Verdana" panose="020B0604030504040204" pitchFamily="34" charset="0"/>
                        <a:ea typeface="Verdana" panose="020B0604030504040204" pitchFamily="34" charset="0"/>
                        <a:cs typeface="Trebuchet MS"/>
                      </a:endParaRPr>
                    </a:p>
                  </a:txBody>
                  <a:tcPr marL="0" marR="0" marT="6476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700"/>
                        </a:spcBef>
                      </a:pPr>
                      <a:r>
                        <a:rPr sz="1400" spc="-25" dirty="0">
                          <a:latin typeface="Verdana" panose="020B0604030504040204" pitchFamily="34" charset="0"/>
                          <a:ea typeface="Verdana" panose="020B0604030504040204" pitchFamily="34" charset="0"/>
                          <a:cs typeface="Trebuchet MS"/>
                        </a:rPr>
                        <a:t>58</a:t>
                      </a:r>
                      <a:endParaRPr sz="1400">
                        <a:latin typeface="Verdana" panose="020B0604030504040204" pitchFamily="34" charset="0"/>
                        <a:ea typeface="Verdana" panose="020B0604030504040204" pitchFamily="34" charset="0"/>
                        <a:cs typeface="Trebuchet MS"/>
                      </a:endParaRPr>
                    </a:p>
                  </a:txBody>
                  <a:tcPr marL="0" marR="0" marT="889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2"/>
                  </a:ext>
                </a:extLst>
              </a:tr>
              <a:tr h="694055">
                <a:tc>
                  <a:txBody>
                    <a:bodyPr/>
                    <a:lstStyle/>
                    <a:p>
                      <a:pPr marL="428625">
                        <a:lnSpc>
                          <a:spcPct val="100000"/>
                        </a:lnSpc>
                        <a:spcBef>
                          <a:spcPts val="365"/>
                        </a:spcBef>
                      </a:pPr>
                      <a:r>
                        <a:rPr sz="1400" spc="-45" dirty="0">
                          <a:latin typeface="Verdana" panose="020B0604030504040204" pitchFamily="34" charset="0"/>
                          <a:ea typeface="Verdana" panose="020B0604030504040204" pitchFamily="34" charset="0"/>
                          <a:cs typeface="Trebuchet MS"/>
                        </a:rPr>
                        <a:t>Taller</a:t>
                      </a:r>
                      <a:r>
                        <a:rPr sz="1400" spc="-105" dirty="0">
                          <a:latin typeface="Verdana" panose="020B0604030504040204" pitchFamily="34" charset="0"/>
                          <a:ea typeface="Verdana" panose="020B0604030504040204" pitchFamily="34" charset="0"/>
                          <a:cs typeface="Trebuchet MS"/>
                        </a:rPr>
                        <a:t> </a:t>
                      </a:r>
                      <a:r>
                        <a:rPr sz="1400" spc="-10" dirty="0">
                          <a:latin typeface="Verdana" panose="020B0604030504040204" pitchFamily="34" charset="0"/>
                          <a:ea typeface="Verdana" panose="020B0604030504040204" pitchFamily="34" charset="0"/>
                          <a:cs typeface="Trebuchet MS"/>
                        </a:rPr>
                        <a:t>de</a:t>
                      </a:r>
                      <a:r>
                        <a:rPr sz="1400" spc="-95" dirty="0">
                          <a:latin typeface="Verdana" panose="020B0604030504040204" pitchFamily="34" charset="0"/>
                          <a:ea typeface="Verdana" panose="020B0604030504040204" pitchFamily="34" charset="0"/>
                          <a:cs typeface="Trebuchet MS"/>
                        </a:rPr>
                        <a:t> </a:t>
                      </a:r>
                      <a:r>
                        <a:rPr sz="1400" spc="-10" dirty="0">
                          <a:latin typeface="Verdana" panose="020B0604030504040204" pitchFamily="34" charset="0"/>
                          <a:ea typeface="Verdana" panose="020B0604030504040204" pitchFamily="34" charset="0"/>
                          <a:cs typeface="Trebuchet MS"/>
                        </a:rPr>
                        <a:t>expresión</a:t>
                      </a:r>
                      <a:r>
                        <a:rPr sz="1400" spc="-110" dirty="0">
                          <a:latin typeface="Verdana" panose="020B0604030504040204" pitchFamily="34" charset="0"/>
                          <a:ea typeface="Verdana" panose="020B0604030504040204" pitchFamily="34" charset="0"/>
                          <a:cs typeface="Trebuchet MS"/>
                        </a:rPr>
                        <a:t> </a:t>
                      </a:r>
                      <a:r>
                        <a:rPr sz="1400" spc="-10" dirty="0">
                          <a:latin typeface="Verdana" panose="020B0604030504040204" pitchFamily="34" charset="0"/>
                          <a:ea typeface="Verdana" panose="020B0604030504040204" pitchFamily="34" charset="0"/>
                          <a:cs typeface="Trebuchet MS"/>
                        </a:rPr>
                        <a:t>corporal</a:t>
                      </a:r>
                      <a:r>
                        <a:rPr sz="1400" spc="-85" dirty="0">
                          <a:latin typeface="Verdana" panose="020B0604030504040204" pitchFamily="34" charset="0"/>
                          <a:ea typeface="Verdana" panose="020B0604030504040204" pitchFamily="34" charset="0"/>
                          <a:cs typeface="Trebuchet MS"/>
                        </a:rPr>
                        <a:t> </a:t>
                      </a:r>
                      <a:r>
                        <a:rPr sz="1400" spc="-35" dirty="0">
                          <a:latin typeface="Verdana" panose="020B0604030504040204" pitchFamily="34" charset="0"/>
                          <a:ea typeface="Verdana" panose="020B0604030504040204" pitchFamily="34" charset="0"/>
                          <a:cs typeface="Trebuchet MS"/>
                        </a:rPr>
                        <a:t>y</a:t>
                      </a:r>
                      <a:r>
                        <a:rPr sz="1400" spc="-85" dirty="0">
                          <a:latin typeface="Verdana" panose="020B0604030504040204" pitchFamily="34" charset="0"/>
                          <a:ea typeface="Verdana" panose="020B0604030504040204" pitchFamily="34" charset="0"/>
                          <a:cs typeface="Trebuchet MS"/>
                        </a:rPr>
                        <a:t> </a:t>
                      </a:r>
                      <a:r>
                        <a:rPr sz="1400" dirty="0">
                          <a:latin typeface="Verdana" panose="020B0604030504040204" pitchFamily="34" charset="0"/>
                          <a:ea typeface="Verdana" panose="020B0604030504040204" pitchFamily="34" charset="0"/>
                          <a:cs typeface="Trebuchet MS"/>
                        </a:rPr>
                        <a:t>gestual</a:t>
                      </a:r>
                      <a:r>
                        <a:rPr sz="1400" spc="-100" dirty="0">
                          <a:latin typeface="Verdana" panose="020B0604030504040204" pitchFamily="34" charset="0"/>
                          <a:ea typeface="Verdana" panose="020B0604030504040204" pitchFamily="34" charset="0"/>
                          <a:cs typeface="Trebuchet MS"/>
                        </a:rPr>
                        <a:t> </a:t>
                      </a:r>
                      <a:r>
                        <a:rPr sz="1400" spc="-10" dirty="0">
                          <a:latin typeface="Verdana" panose="020B0604030504040204" pitchFamily="34" charset="0"/>
                          <a:ea typeface="Verdana" panose="020B0604030504040204" pitchFamily="34" charset="0"/>
                          <a:cs typeface="Trebuchet MS"/>
                        </a:rPr>
                        <a:t>en</a:t>
                      </a:r>
                      <a:r>
                        <a:rPr sz="1400" spc="-85" dirty="0">
                          <a:latin typeface="Verdana" panose="020B0604030504040204" pitchFamily="34" charset="0"/>
                          <a:ea typeface="Verdana" panose="020B0604030504040204" pitchFamily="34" charset="0"/>
                          <a:cs typeface="Trebuchet MS"/>
                        </a:rPr>
                        <a:t> </a:t>
                      </a:r>
                      <a:r>
                        <a:rPr sz="1400" spc="-55" dirty="0">
                          <a:latin typeface="Verdana" panose="020B0604030504040204" pitchFamily="34" charset="0"/>
                          <a:ea typeface="Verdana" panose="020B0604030504040204" pitchFamily="34" charset="0"/>
                          <a:cs typeface="Trebuchet MS"/>
                        </a:rPr>
                        <a:t>el</a:t>
                      </a:r>
                      <a:r>
                        <a:rPr sz="1400" spc="-90" dirty="0">
                          <a:latin typeface="Verdana" panose="020B0604030504040204" pitchFamily="34" charset="0"/>
                          <a:ea typeface="Verdana" panose="020B0604030504040204" pitchFamily="34" charset="0"/>
                          <a:cs typeface="Trebuchet MS"/>
                        </a:rPr>
                        <a:t> </a:t>
                      </a:r>
                      <a:r>
                        <a:rPr sz="1400" spc="-20" dirty="0">
                          <a:latin typeface="Verdana" panose="020B0604030504040204" pitchFamily="34" charset="0"/>
                          <a:ea typeface="Verdana" panose="020B0604030504040204" pitchFamily="34" charset="0"/>
                          <a:cs typeface="Trebuchet MS"/>
                        </a:rPr>
                        <a:t>área</a:t>
                      </a:r>
                      <a:r>
                        <a:rPr sz="1400" spc="-90" dirty="0">
                          <a:latin typeface="Verdana" panose="020B0604030504040204" pitchFamily="34" charset="0"/>
                          <a:ea typeface="Verdana" panose="020B0604030504040204" pitchFamily="34" charset="0"/>
                          <a:cs typeface="Trebuchet MS"/>
                        </a:rPr>
                        <a:t> </a:t>
                      </a:r>
                      <a:r>
                        <a:rPr sz="1400" spc="-10" dirty="0">
                          <a:latin typeface="Verdana" panose="020B0604030504040204" pitchFamily="34" charset="0"/>
                          <a:ea typeface="Verdana" panose="020B0604030504040204" pitchFamily="34" charset="0"/>
                          <a:cs typeface="Trebuchet MS"/>
                        </a:rPr>
                        <a:t>de</a:t>
                      </a:r>
                      <a:r>
                        <a:rPr sz="1400" spc="-90" dirty="0">
                          <a:latin typeface="Verdana" panose="020B0604030504040204" pitchFamily="34" charset="0"/>
                          <a:ea typeface="Verdana" panose="020B0604030504040204" pitchFamily="34" charset="0"/>
                          <a:cs typeface="Trebuchet MS"/>
                        </a:rPr>
                        <a:t> </a:t>
                      </a:r>
                      <a:r>
                        <a:rPr sz="1400" spc="-10" dirty="0">
                          <a:latin typeface="Verdana" panose="020B0604030504040204" pitchFamily="34" charset="0"/>
                          <a:ea typeface="Verdana" panose="020B0604030504040204" pitchFamily="34" charset="0"/>
                          <a:cs typeface="Trebuchet MS"/>
                        </a:rPr>
                        <a:t>danza</a:t>
                      </a:r>
                      <a:endParaRPr sz="1400">
                        <a:latin typeface="Verdana" panose="020B0604030504040204" pitchFamily="34" charset="0"/>
                        <a:ea typeface="Verdana" panose="020B0604030504040204" pitchFamily="34" charset="0"/>
                        <a:cs typeface="Trebuchet MS"/>
                      </a:endParaRPr>
                    </a:p>
                  </a:txBody>
                  <a:tcPr marL="0" marR="0" marT="4635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705"/>
                        </a:spcBef>
                      </a:pPr>
                      <a:r>
                        <a:rPr sz="1400" spc="-10" dirty="0">
                          <a:latin typeface="Verdana" panose="020B0604030504040204" pitchFamily="34" charset="0"/>
                          <a:ea typeface="Verdana" panose="020B0604030504040204" pitchFamily="34" charset="0"/>
                          <a:cs typeface="Trebuchet MS"/>
                        </a:rPr>
                        <a:t>Cocorná</a:t>
                      </a:r>
                      <a:endParaRPr sz="1400">
                        <a:latin typeface="Verdana" panose="020B0604030504040204" pitchFamily="34" charset="0"/>
                        <a:ea typeface="Verdana" panose="020B0604030504040204" pitchFamily="34" charset="0"/>
                        <a:cs typeface="Trebuchet MS"/>
                      </a:endParaRPr>
                    </a:p>
                  </a:txBody>
                  <a:tcPr marL="0" marR="0" marT="8953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0" algn="ctr">
                        <a:lnSpc>
                          <a:spcPct val="100000"/>
                        </a:lnSpc>
                        <a:spcBef>
                          <a:spcPts val="509"/>
                        </a:spcBef>
                      </a:pPr>
                      <a:r>
                        <a:rPr sz="1400" spc="-10" dirty="0">
                          <a:latin typeface="Verdana" panose="020B0604030504040204" pitchFamily="34" charset="0"/>
                          <a:ea typeface="Verdana" panose="020B0604030504040204" pitchFamily="34" charset="0"/>
                          <a:cs typeface="Trebuchet MS"/>
                        </a:rPr>
                        <a:t>Oriente</a:t>
                      </a:r>
                      <a:endParaRPr sz="1400">
                        <a:latin typeface="Verdana" panose="020B0604030504040204" pitchFamily="34" charset="0"/>
                        <a:ea typeface="Verdana" panose="020B0604030504040204" pitchFamily="34" charset="0"/>
                        <a:cs typeface="Trebuchet MS"/>
                      </a:endParaRPr>
                    </a:p>
                  </a:txBody>
                  <a:tcPr marL="0" marR="0" marT="6476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295"/>
                        </a:spcBef>
                      </a:pPr>
                      <a:endParaRPr sz="1400">
                        <a:latin typeface="Verdana" panose="020B0604030504040204" pitchFamily="34" charset="0"/>
                        <a:ea typeface="Verdana" panose="020B0604030504040204" pitchFamily="34" charset="0"/>
                        <a:cs typeface="Times New Roman"/>
                      </a:endParaRPr>
                    </a:p>
                    <a:p>
                      <a:pPr algn="ctr">
                        <a:lnSpc>
                          <a:spcPct val="100000"/>
                        </a:lnSpc>
                      </a:pPr>
                      <a:r>
                        <a:rPr sz="1400" spc="-25" dirty="0">
                          <a:latin typeface="Verdana" panose="020B0604030504040204" pitchFamily="34" charset="0"/>
                          <a:ea typeface="Verdana" panose="020B0604030504040204" pitchFamily="34" charset="0"/>
                          <a:cs typeface="Trebuchet MS"/>
                        </a:rPr>
                        <a:t>25</a:t>
                      </a:r>
                      <a:endParaRPr sz="1400">
                        <a:latin typeface="Verdana" panose="020B0604030504040204" pitchFamily="34" charset="0"/>
                        <a:ea typeface="Verdana" panose="020B0604030504040204" pitchFamily="34" charset="0"/>
                        <a:cs typeface="Trebuchet MS"/>
                      </a:endParaRPr>
                    </a:p>
                  </a:txBody>
                  <a:tcPr marL="0" marR="0" marT="3746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3"/>
                  </a:ext>
                </a:extLst>
              </a:tr>
              <a:tr h="509905">
                <a:tc>
                  <a:txBody>
                    <a:bodyPr/>
                    <a:lstStyle/>
                    <a:p>
                      <a:pPr marL="506095" marR="909319" indent="-29209">
                        <a:lnSpc>
                          <a:spcPct val="112900"/>
                        </a:lnSpc>
                        <a:spcBef>
                          <a:spcPts val="125"/>
                        </a:spcBef>
                      </a:pPr>
                      <a:r>
                        <a:rPr sz="1400" spc="-10" dirty="0">
                          <a:latin typeface="Verdana" panose="020B0604030504040204" pitchFamily="34" charset="0"/>
                          <a:ea typeface="Verdana" panose="020B0604030504040204" pitchFamily="34" charset="0"/>
                          <a:cs typeface="Trebuchet MS"/>
                        </a:rPr>
                        <a:t>Seminario</a:t>
                      </a:r>
                      <a:r>
                        <a:rPr sz="1400" spc="-95" dirty="0">
                          <a:latin typeface="Verdana" panose="020B0604030504040204" pitchFamily="34" charset="0"/>
                          <a:ea typeface="Verdana" panose="020B0604030504040204" pitchFamily="34" charset="0"/>
                          <a:cs typeface="Trebuchet MS"/>
                        </a:rPr>
                        <a:t> </a:t>
                      </a:r>
                      <a:r>
                        <a:rPr sz="1400" spc="-10" dirty="0">
                          <a:latin typeface="Verdana" panose="020B0604030504040204" pitchFamily="34" charset="0"/>
                          <a:ea typeface="Verdana" panose="020B0604030504040204" pitchFamily="34" charset="0"/>
                          <a:cs typeface="Trebuchet MS"/>
                        </a:rPr>
                        <a:t>de</a:t>
                      </a:r>
                      <a:r>
                        <a:rPr sz="1400" spc="-85" dirty="0">
                          <a:latin typeface="Verdana" panose="020B0604030504040204" pitchFamily="34" charset="0"/>
                          <a:ea typeface="Verdana" panose="020B0604030504040204" pitchFamily="34" charset="0"/>
                          <a:cs typeface="Trebuchet MS"/>
                        </a:rPr>
                        <a:t> </a:t>
                      </a:r>
                      <a:r>
                        <a:rPr sz="1400" spc="-10" dirty="0">
                          <a:latin typeface="Verdana" panose="020B0604030504040204" pitchFamily="34" charset="0"/>
                          <a:ea typeface="Verdana" panose="020B0604030504040204" pitchFamily="34" charset="0"/>
                          <a:cs typeface="Trebuchet MS"/>
                        </a:rPr>
                        <a:t>Planeación</a:t>
                      </a:r>
                      <a:r>
                        <a:rPr sz="1400" spc="-80" dirty="0">
                          <a:latin typeface="Verdana" panose="020B0604030504040204" pitchFamily="34" charset="0"/>
                          <a:ea typeface="Verdana" panose="020B0604030504040204" pitchFamily="34" charset="0"/>
                          <a:cs typeface="Trebuchet MS"/>
                        </a:rPr>
                        <a:t> </a:t>
                      </a:r>
                      <a:r>
                        <a:rPr sz="1400" spc="-10" dirty="0">
                          <a:latin typeface="Verdana" panose="020B0604030504040204" pitchFamily="34" charset="0"/>
                          <a:ea typeface="Verdana" panose="020B0604030504040204" pitchFamily="34" charset="0"/>
                          <a:cs typeface="Trebuchet MS"/>
                        </a:rPr>
                        <a:t>Estratégica</a:t>
                      </a:r>
                      <a:r>
                        <a:rPr sz="1400" spc="-50" dirty="0">
                          <a:latin typeface="Verdana" panose="020B0604030504040204" pitchFamily="34" charset="0"/>
                          <a:ea typeface="Verdana" panose="020B0604030504040204" pitchFamily="34" charset="0"/>
                          <a:cs typeface="Trebuchet MS"/>
                        </a:rPr>
                        <a:t> </a:t>
                      </a:r>
                      <a:r>
                        <a:rPr sz="1400" dirty="0">
                          <a:latin typeface="Verdana" panose="020B0604030504040204" pitchFamily="34" charset="0"/>
                          <a:ea typeface="Verdana" panose="020B0604030504040204" pitchFamily="34" charset="0"/>
                          <a:cs typeface="Trebuchet MS"/>
                        </a:rPr>
                        <a:t>en</a:t>
                      </a:r>
                      <a:r>
                        <a:rPr sz="1400" spc="-70" dirty="0">
                          <a:latin typeface="Verdana" panose="020B0604030504040204" pitchFamily="34" charset="0"/>
                          <a:ea typeface="Verdana" panose="020B0604030504040204" pitchFamily="34" charset="0"/>
                          <a:cs typeface="Trebuchet MS"/>
                        </a:rPr>
                        <a:t> </a:t>
                      </a:r>
                      <a:r>
                        <a:rPr sz="1400" spc="-30" dirty="0">
                          <a:latin typeface="Verdana" panose="020B0604030504040204" pitchFamily="34" charset="0"/>
                          <a:ea typeface="Verdana" panose="020B0604030504040204" pitchFamily="34" charset="0"/>
                          <a:cs typeface="Trebuchet MS"/>
                        </a:rPr>
                        <a:t>la</a:t>
                      </a:r>
                      <a:r>
                        <a:rPr sz="1400" spc="-50" dirty="0">
                          <a:latin typeface="Verdana" panose="020B0604030504040204" pitchFamily="34" charset="0"/>
                          <a:ea typeface="Verdana" panose="020B0604030504040204" pitchFamily="34" charset="0"/>
                          <a:cs typeface="Trebuchet MS"/>
                        </a:rPr>
                        <a:t> </a:t>
                      </a:r>
                      <a:r>
                        <a:rPr sz="1400" spc="-25" dirty="0">
                          <a:latin typeface="Verdana" panose="020B0604030504040204" pitchFamily="34" charset="0"/>
                          <a:ea typeface="Verdana" panose="020B0604030504040204" pitchFamily="34" charset="0"/>
                          <a:cs typeface="Trebuchet MS"/>
                        </a:rPr>
                        <a:t>Cultura. </a:t>
                      </a:r>
                      <a:r>
                        <a:rPr sz="1400" spc="-35" dirty="0">
                          <a:latin typeface="Verdana" panose="020B0604030504040204" pitchFamily="34" charset="0"/>
                          <a:ea typeface="Verdana" panose="020B0604030504040204" pitchFamily="34" charset="0"/>
                          <a:cs typeface="Trebuchet MS"/>
                        </a:rPr>
                        <a:t>Dirigiida</a:t>
                      </a:r>
                      <a:r>
                        <a:rPr sz="1400" spc="-80" dirty="0">
                          <a:latin typeface="Verdana" panose="020B0604030504040204" pitchFamily="34" charset="0"/>
                          <a:ea typeface="Verdana" panose="020B0604030504040204" pitchFamily="34" charset="0"/>
                          <a:cs typeface="Trebuchet MS"/>
                        </a:rPr>
                        <a:t> </a:t>
                      </a:r>
                      <a:r>
                        <a:rPr sz="1400" dirty="0">
                          <a:latin typeface="Verdana" panose="020B0604030504040204" pitchFamily="34" charset="0"/>
                          <a:ea typeface="Verdana" panose="020B0604030504040204" pitchFamily="34" charset="0"/>
                          <a:cs typeface="Trebuchet MS"/>
                        </a:rPr>
                        <a:t>a</a:t>
                      </a:r>
                      <a:r>
                        <a:rPr sz="1400" spc="-20" dirty="0">
                          <a:latin typeface="Verdana" panose="020B0604030504040204" pitchFamily="34" charset="0"/>
                          <a:ea typeface="Verdana" panose="020B0604030504040204" pitchFamily="34" charset="0"/>
                          <a:cs typeface="Trebuchet MS"/>
                        </a:rPr>
                        <a:t> </a:t>
                      </a:r>
                      <a:r>
                        <a:rPr sz="1400" dirty="0">
                          <a:latin typeface="Verdana" panose="020B0604030504040204" pitchFamily="34" charset="0"/>
                          <a:ea typeface="Verdana" panose="020B0604030504040204" pitchFamily="34" charset="0"/>
                          <a:cs typeface="Trebuchet MS"/>
                        </a:rPr>
                        <a:t>consejeros</a:t>
                      </a:r>
                      <a:r>
                        <a:rPr sz="1400" spc="-55" dirty="0">
                          <a:latin typeface="Verdana" panose="020B0604030504040204" pitchFamily="34" charset="0"/>
                          <a:ea typeface="Verdana" panose="020B0604030504040204" pitchFamily="34" charset="0"/>
                          <a:cs typeface="Trebuchet MS"/>
                        </a:rPr>
                        <a:t> </a:t>
                      </a:r>
                      <a:r>
                        <a:rPr sz="1400" spc="-35" dirty="0">
                          <a:latin typeface="Verdana" panose="020B0604030504040204" pitchFamily="34" charset="0"/>
                          <a:ea typeface="Verdana" panose="020B0604030504040204" pitchFamily="34" charset="0"/>
                          <a:cs typeface="Trebuchet MS"/>
                        </a:rPr>
                        <a:t>y</a:t>
                      </a:r>
                      <a:r>
                        <a:rPr sz="1400" spc="-100" dirty="0">
                          <a:latin typeface="Verdana" panose="020B0604030504040204" pitchFamily="34" charset="0"/>
                          <a:ea typeface="Verdana" panose="020B0604030504040204" pitchFamily="34" charset="0"/>
                          <a:cs typeface="Trebuchet MS"/>
                        </a:rPr>
                        <a:t> </a:t>
                      </a:r>
                      <a:r>
                        <a:rPr sz="1400" dirty="0">
                          <a:latin typeface="Verdana" panose="020B0604030504040204" pitchFamily="34" charset="0"/>
                          <a:ea typeface="Verdana" panose="020B0604030504040204" pitchFamily="34" charset="0"/>
                          <a:cs typeface="Trebuchet MS"/>
                        </a:rPr>
                        <a:t>actores</a:t>
                      </a:r>
                      <a:r>
                        <a:rPr sz="1400" spc="-90" dirty="0">
                          <a:latin typeface="Verdana" panose="020B0604030504040204" pitchFamily="34" charset="0"/>
                          <a:ea typeface="Verdana" panose="020B0604030504040204" pitchFamily="34" charset="0"/>
                          <a:cs typeface="Trebuchet MS"/>
                        </a:rPr>
                        <a:t> </a:t>
                      </a:r>
                      <a:r>
                        <a:rPr sz="1400" spc="-35" dirty="0">
                          <a:latin typeface="Verdana" panose="020B0604030504040204" pitchFamily="34" charset="0"/>
                          <a:ea typeface="Verdana" panose="020B0604030504040204" pitchFamily="34" charset="0"/>
                          <a:cs typeface="Trebuchet MS"/>
                        </a:rPr>
                        <a:t>del</a:t>
                      </a:r>
                      <a:r>
                        <a:rPr sz="1400" spc="-110" dirty="0">
                          <a:latin typeface="Verdana" panose="020B0604030504040204" pitchFamily="34" charset="0"/>
                          <a:ea typeface="Verdana" panose="020B0604030504040204" pitchFamily="34" charset="0"/>
                          <a:cs typeface="Trebuchet MS"/>
                        </a:rPr>
                        <a:t> </a:t>
                      </a:r>
                      <a:r>
                        <a:rPr sz="1400" dirty="0">
                          <a:latin typeface="Verdana" panose="020B0604030504040204" pitchFamily="34" charset="0"/>
                          <a:ea typeface="Verdana" panose="020B0604030504040204" pitchFamily="34" charset="0"/>
                          <a:cs typeface="Trebuchet MS"/>
                        </a:rPr>
                        <a:t>sector</a:t>
                      </a:r>
                      <a:r>
                        <a:rPr sz="1400" spc="-80" dirty="0">
                          <a:latin typeface="Verdana" panose="020B0604030504040204" pitchFamily="34" charset="0"/>
                          <a:ea typeface="Verdana" panose="020B0604030504040204" pitchFamily="34" charset="0"/>
                          <a:cs typeface="Trebuchet MS"/>
                        </a:rPr>
                        <a:t> </a:t>
                      </a:r>
                      <a:r>
                        <a:rPr sz="1400" spc="-10" dirty="0">
                          <a:latin typeface="Verdana" panose="020B0604030504040204" pitchFamily="34" charset="0"/>
                          <a:ea typeface="Verdana" panose="020B0604030504040204" pitchFamily="34" charset="0"/>
                          <a:cs typeface="Trebuchet MS"/>
                        </a:rPr>
                        <a:t>cultural</a:t>
                      </a:r>
                      <a:endParaRPr sz="1400">
                        <a:latin typeface="Verdana" panose="020B0604030504040204" pitchFamily="34" charset="0"/>
                        <a:ea typeface="Verdana" panose="020B0604030504040204" pitchFamily="34" charset="0"/>
                        <a:cs typeface="Trebuchet MS"/>
                      </a:endParaRPr>
                    </a:p>
                  </a:txBody>
                  <a:tcPr marL="0" marR="0" marT="1587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61925">
                        <a:lnSpc>
                          <a:spcPct val="100000"/>
                        </a:lnSpc>
                        <a:spcBef>
                          <a:spcPts val="509"/>
                        </a:spcBef>
                      </a:pPr>
                      <a:r>
                        <a:rPr sz="1400" spc="50" dirty="0">
                          <a:latin typeface="Verdana" panose="020B0604030504040204" pitchFamily="34" charset="0"/>
                          <a:ea typeface="Verdana" panose="020B0604030504040204" pitchFamily="34" charset="0"/>
                          <a:cs typeface="Trebuchet MS"/>
                        </a:rPr>
                        <a:t>Todos</a:t>
                      </a:r>
                      <a:r>
                        <a:rPr sz="1400" spc="-90" dirty="0">
                          <a:latin typeface="Verdana" panose="020B0604030504040204" pitchFamily="34" charset="0"/>
                          <a:ea typeface="Verdana" panose="020B0604030504040204" pitchFamily="34" charset="0"/>
                          <a:cs typeface="Trebuchet MS"/>
                        </a:rPr>
                        <a:t> </a:t>
                      </a:r>
                      <a:r>
                        <a:rPr sz="1400" spc="-20" dirty="0">
                          <a:latin typeface="Verdana" panose="020B0604030504040204" pitchFamily="34" charset="0"/>
                          <a:ea typeface="Verdana" panose="020B0604030504040204" pitchFamily="34" charset="0"/>
                          <a:cs typeface="Trebuchet MS"/>
                        </a:rPr>
                        <a:t>lo</a:t>
                      </a:r>
                      <a:r>
                        <a:rPr sz="1400" spc="-75" dirty="0">
                          <a:latin typeface="Verdana" panose="020B0604030504040204" pitchFamily="34" charset="0"/>
                          <a:ea typeface="Verdana" panose="020B0604030504040204" pitchFamily="34" charset="0"/>
                          <a:cs typeface="Trebuchet MS"/>
                        </a:rPr>
                        <a:t> </a:t>
                      </a:r>
                      <a:r>
                        <a:rPr sz="1400" spc="-10" dirty="0">
                          <a:latin typeface="Verdana" panose="020B0604030504040204" pitchFamily="34" charset="0"/>
                          <a:ea typeface="Verdana" panose="020B0604030504040204" pitchFamily="34" charset="0"/>
                          <a:cs typeface="Trebuchet MS"/>
                        </a:rPr>
                        <a:t>municipios</a:t>
                      </a:r>
                      <a:endParaRPr sz="1400">
                        <a:latin typeface="Verdana" panose="020B0604030504040204" pitchFamily="34" charset="0"/>
                        <a:ea typeface="Verdana" panose="020B0604030504040204" pitchFamily="34" charset="0"/>
                        <a:cs typeface="Trebuchet MS"/>
                      </a:endParaRPr>
                    </a:p>
                  </a:txBody>
                  <a:tcPr marL="0" marR="0" marT="6476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42875">
                        <a:lnSpc>
                          <a:spcPct val="100000"/>
                        </a:lnSpc>
                        <a:spcBef>
                          <a:spcPts val="509"/>
                        </a:spcBef>
                      </a:pPr>
                      <a:r>
                        <a:rPr sz="1400" dirty="0">
                          <a:latin typeface="Verdana" panose="020B0604030504040204" pitchFamily="34" charset="0"/>
                          <a:ea typeface="Verdana" panose="020B0604030504040204" pitchFamily="34" charset="0"/>
                          <a:cs typeface="Trebuchet MS"/>
                        </a:rPr>
                        <a:t>Todas</a:t>
                      </a:r>
                      <a:r>
                        <a:rPr sz="1400" spc="55" dirty="0">
                          <a:latin typeface="Verdana" panose="020B0604030504040204" pitchFamily="34" charset="0"/>
                          <a:ea typeface="Verdana" panose="020B0604030504040204" pitchFamily="34" charset="0"/>
                          <a:cs typeface="Trebuchet MS"/>
                        </a:rPr>
                        <a:t> </a:t>
                      </a:r>
                      <a:r>
                        <a:rPr sz="1400" dirty="0">
                          <a:latin typeface="Verdana" panose="020B0604030504040204" pitchFamily="34" charset="0"/>
                          <a:ea typeface="Verdana" panose="020B0604030504040204" pitchFamily="34" charset="0"/>
                          <a:cs typeface="Trebuchet MS"/>
                        </a:rPr>
                        <a:t>las</a:t>
                      </a:r>
                      <a:r>
                        <a:rPr sz="1400" spc="75" dirty="0">
                          <a:latin typeface="Verdana" panose="020B0604030504040204" pitchFamily="34" charset="0"/>
                          <a:ea typeface="Verdana" panose="020B0604030504040204" pitchFamily="34" charset="0"/>
                          <a:cs typeface="Trebuchet MS"/>
                        </a:rPr>
                        <a:t> </a:t>
                      </a:r>
                      <a:r>
                        <a:rPr sz="1400" spc="-10" dirty="0">
                          <a:latin typeface="Verdana" panose="020B0604030504040204" pitchFamily="34" charset="0"/>
                          <a:ea typeface="Verdana" panose="020B0604030504040204" pitchFamily="34" charset="0"/>
                          <a:cs typeface="Trebuchet MS"/>
                        </a:rPr>
                        <a:t>subregiones</a:t>
                      </a:r>
                      <a:endParaRPr sz="1400">
                        <a:latin typeface="Verdana" panose="020B0604030504040204" pitchFamily="34" charset="0"/>
                        <a:ea typeface="Verdana" panose="020B0604030504040204" pitchFamily="34" charset="0"/>
                        <a:cs typeface="Trebuchet MS"/>
                      </a:endParaRPr>
                    </a:p>
                  </a:txBody>
                  <a:tcPr marL="0" marR="0" marT="6476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295"/>
                        </a:spcBef>
                      </a:pPr>
                      <a:endParaRPr sz="1400">
                        <a:latin typeface="Verdana" panose="020B0604030504040204" pitchFamily="34" charset="0"/>
                        <a:ea typeface="Verdana" panose="020B0604030504040204" pitchFamily="34" charset="0"/>
                        <a:cs typeface="Times New Roman"/>
                      </a:endParaRPr>
                    </a:p>
                    <a:p>
                      <a:pPr algn="ctr">
                        <a:lnSpc>
                          <a:spcPct val="100000"/>
                        </a:lnSpc>
                      </a:pPr>
                      <a:r>
                        <a:rPr sz="1400" spc="-25" dirty="0">
                          <a:latin typeface="Verdana" panose="020B0604030504040204" pitchFamily="34" charset="0"/>
                          <a:ea typeface="Verdana" panose="020B0604030504040204" pitchFamily="34" charset="0"/>
                          <a:cs typeface="Trebuchet MS"/>
                        </a:rPr>
                        <a:t>137</a:t>
                      </a:r>
                      <a:endParaRPr sz="1400">
                        <a:latin typeface="Verdana" panose="020B0604030504040204" pitchFamily="34" charset="0"/>
                        <a:ea typeface="Verdana" panose="020B0604030504040204" pitchFamily="34" charset="0"/>
                        <a:cs typeface="Trebuchet MS"/>
                      </a:endParaRPr>
                    </a:p>
                  </a:txBody>
                  <a:tcPr marL="0" marR="0" marT="3746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4"/>
                  </a:ext>
                </a:extLst>
              </a:tr>
              <a:tr h="3472385">
                <a:tc>
                  <a:txBody>
                    <a:bodyPr/>
                    <a:lstStyle/>
                    <a:p>
                      <a:pPr marL="153670" algn="ctr">
                        <a:lnSpc>
                          <a:spcPct val="100000"/>
                        </a:lnSpc>
                        <a:spcBef>
                          <a:spcPts val="440"/>
                        </a:spcBef>
                      </a:pPr>
                      <a:r>
                        <a:rPr sz="1400" spc="-45" dirty="0">
                          <a:latin typeface="Verdana" panose="020B0604030504040204" pitchFamily="34" charset="0"/>
                          <a:ea typeface="Verdana" panose="020B0604030504040204" pitchFamily="34" charset="0"/>
                          <a:cs typeface="Trebuchet MS"/>
                        </a:rPr>
                        <a:t>Taller</a:t>
                      </a:r>
                      <a:r>
                        <a:rPr sz="1400" spc="-100" dirty="0">
                          <a:latin typeface="Verdana" panose="020B0604030504040204" pitchFamily="34" charset="0"/>
                          <a:ea typeface="Verdana" panose="020B0604030504040204" pitchFamily="34" charset="0"/>
                          <a:cs typeface="Trebuchet MS"/>
                        </a:rPr>
                        <a:t> </a:t>
                      </a:r>
                      <a:r>
                        <a:rPr sz="1400" spc="-10" dirty="0">
                          <a:latin typeface="Verdana" panose="020B0604030504040204" pitchFamily="34" charset="0"/>
                          <a:ea typeface="Verdana" panose="020B0604030504040204" pitchFamily="34" charset="0"/>
                          <a:cs typeface="Trebuchet MS"/>
                        </a:rPr>
                        <a:t>de</a:t>
                      </a:r>
                      <a:r>
                        <a:rPr sz="1400" spc="-65" dirty="0">
                          <a:latin typeface="Verdana" panose="020B0604030504040204" pitchFamily="34" charset="0"/>
                          <a:ea typeface="Verdana" panose="020B0604030504040204" pitchFamily="34" charset="0"/>
                          <a:cs typeface="Trebuchet MS"/>
                        </a:rPr>
                        <a:t> </a:t>
                      </a:r>
                      <a:r>
                        <a:rPr sz="1400" spc="-80" dirty="0">
                          <a:latin typeface="Verdana" panose="020B0604030504040204" pitchFamily="34" charset="0"/>
                          <a:ea typeface="Verdana" panose="020B0604030504040204" pitchFamily="34" charset="0"/>
                          <a:cs typeface="Trebuchet MS"/>
                        </a:rPr>
                        <a:t>luthería,</a:t>
                      </a:r>
                      <a:r>
                        <a:rPr sz="1400" spc="-60" dirty="0">
                          <a:latin typeface="Verdana" panose="020B0604030504040204" pitchFamily="34" charset="0"/>
                          <a:ea typeface="Verdana" panose="020B0604030504040204" pitchFamily="34" charset="0"/>
                          <a:cs typeface="Trebuchet MS"/>
                        </a:rPr>
                        <a:t> </a:t>
                      </a:r>
                      <a:r>
                        <a:rPr sz="1400" spc="-10" dirty="0">
                          <a:latin typeface="Verdana" panose="020B0604030504040204" pitchFamily="34" charset="0"/>
                          <a:ea typeface="Verdana" panose="020B0604030504040204" pitchFamily="34" charset="0"/>
                          <a:cs typeface="Trebuchet MS"/>
                        </a:rPr>
                        <a:t>para</a:t>
                      </a:r>
                      <a:r>
                        <a:rPr sz="1400" spc="-70" dirty="0">
                          <a:latin typeface="Verdana" panose="020B0604030504040204" pitchFamily="34" charset="0"/>
                          <a:ea typeface="Verdana" panose="020B0604030504040204" pitchFamily="34" charset="0"/>
                          <a:cs typeface="Trebuchet MS"/>
                        </a:rPr>
                        <a:t> </a:t>
                      </a:r>
                      <a:r>
                        <a:rPr sz="1400" spc="-25" dirty="0">
                          <a:latin typeface="Verdana" panose="020B0604030504040204" pitchFamily="34" charset="0"/>
                          <a:ea typeface="Verdana" panose="020B0604030504040204" pitchFamily="34" charset="0"/>
                          <a:cs typeface="Trebuchet MS"/>
                        </a:rPr>
                        <a:t>las</a:t>
                      </a:r>
                      <a:endParaRPr sz="1400" dirty="0">
                        <a:latin typeface="Verdana" panose="020B0604030504040204" pitchFamily="34" charset="0"/>
                        <a:ea typeface="Verdana" panose="020B0604030504040204" pitchFamily="34" charset="0"/>
                        <a:cs typeface="Trebuchet MS"/>
                      </a:endParaRPr>
                    </a:p>
                    <a:p>
                      <a:pPr marR="18415" algn="ctr">
                        <a:lnSpc>
                          <a:spcPct val="100000"/>
                        </a:lnSpc>
                        <a:spcBef>
                          <a:spcPts val="100"/>
                        </a:spcBef>
                      </a:pPr>
                      <a:r>
                        <a:rPr sz="1400" dirty="0">
                          <a:latin typeface="Verdana" panose="020B0604030504040204" pitchFamily="34" charset="0"/>
                          <a:ea typeface="Verdana" panose="020B0604030504040204" pitchFamily="34" charset="0"/>
                          <a:cs typeface="Trebuchet MS"/>
                        </a:rPr>
                        <a:t>21</a:t>
                      </a:r>
                      <a:r>
                        <a:rPr sz="1400" spc="-15" dirty="0">
                          <a:latin typeface="Verdana" panose="020B0604030504040204" pitchFamily="34" charset="0"/>
                          <a:ea typeface="Verdana" panose="020B0604030504040204" pitchFamily="34" charset="0"/>
                          <a:cs typeface="Trebuchet MS"/>
                        </a:rPr>
                        <a:t> </a:t>
                      </a:r>
                      <a:r>
                        <a:rPr sz="1400" dirty="0">
                          <a:latin typeface="Verdana" panose="020B0604030504040204" pitchFamily="34" charset="0"/>
                          <a:ea typeface="Verdana" panose="020B0604030504040204" pitchFamily="34" charset="0"/>
                          <a:cs typeface="Trebuchet MS"/>
                        </a:rPr>
                        <a:t>escuelas</a:t>
                      </a:r>
                      <a:r>
                        <a:rPr sz="1400" spc="-30" dirty="0">
                          <a:latin typeface="Verdana" panose="020B0604030504040204" pitchFamily="34" charset="0"/>
                          <a:ea typeface="Verdana" panose="020B0604030504040204" pitchFamily="34" charset="0"/>
                          <a:cs typeface="Trebuchet MS"/>
                        </a:rPr>
                        <a:t> </a:t>
                      </a:r>
                      <a:r>
                        <a:rPr sz="1400" spc="-10" dirty="0">
                          <a:latin typeface="Verdana" panose="020B0604030504040204" pitchFamily="34" charset="0"/>
                          <a:ea typeface="Verdana" panose="020B0604030504040204" pitchFamily="34" charset="0"/>
                          <a:cs typeface="Trebuchet MS"/>
                        </a:rPr>
                        <a:t>de</a:t>
                      </a:r>
                      <a:r>
                        <a:rPr sz="1400" spc="-30" dirty="0">
                          <a:latin typeface="Verdana" panose="020B0604030504040204" pitchFamily="34" charset="0"/>
                          <a:ea typeface="Verdana" panose="020B0604030504040204" pitchFamily="34" charset="0"/>
                          <a:cs typeface="Trebuchet MS"/>
                        </a:rPr>
                        <a:t> </a:t>
                      </a:r>
                      <a:r>
                        <a:rPr sz="1400" dirty="0">
                          <a:latin typeface="Verdana" panose="020B0604030504040204" pitchFamily="34" charset="0"/>
                          <a:ea typeface="Verdana" panose="020B0604030504040204" pitchFamily="34" charset="0"/>
                          <a:cs typeface="Trebuchet MS"/>
                        </a:rPr>
                        <a:t>música</a:t>
                      </a:r>
                      <a:r>
                        <a:rPr sz="1400" spc="-10" dirty="0">
                          <a:latin typeface="Verdana" panose="020B0604030504040204" pitchFamily="34" charset="0"/>
                          <a:ea typeface="Verdana" panose="020B0604030504040204" pitchFamily="34" charset="0"/>
                          <a:cs typeface="Trebuchet MS"/>
                        </a:rPr>
                        <a:t> </a:t>
                      </a:r>
                      <a:r>
                        <a:rPr sz="1400" dirty="0">
                          <a:latin typeface="Verdana" panose="020B0604030504040204" pitchFamily="34" charset="0"/>
                          <a:ea typeface="Verdana" panose="020B0604030504040204" pitchFamily="34" charset="0"/>
                          <a:cs typeface="Trebuchet MS"/>
                        </a:rPr>
                        <a:t>que</a:t>
                      </a:r>
                      <a:r>
                        <a:rPr sz="1400" spc="-45" dirty="0">
                          <a:latin typeface="Verdana" panose="020B0604030504040204" pitchFamily="34" charset="0"/>
                          <a:ea typeface="Verdana" panose="020B0604030504040204" pitchFamily="34" charset="0"/>
                          <a:cs typeface="Trebuchet MS"/>
                        </a:rPr>
                        <a:t> </a:t>
                      </a:r>
                      <a:r>
                        <a:rPr sz="1400" spc="-40" dirty="0">
                          <a:latin typeface="Verdana" panose="020B0604030504040204" pitchFamily="34" charset="0"/>
                          <a:ea typeface="Verdana" panose="020B0604030504040204" pitchFamily="34" charset="0"/>
                          <a:cs typeface="Trebuchet MS"/>
                        </a:rPr>
                        <a:t>recibirán</a:t>
                      </a:r>
                      <a:r>
                        <a:rPr sz="1400" spc="-20" dirty="0">
                          <a:latin typeface="Verdana" panose="020B0604030504040204" pitchFamily="34" charset="0"/>
                          <a:ea typeface="Verdana" panose="020B0604030504040204" pitchFamily="34" charset="0"/>
                          <a:cs typeface="Trebuchet MS"/>
                        </a:rPr>
                        <a:t> </a:t>
                      </a:r>
                      <a:r>
                        <a:rPr sz="1400" dirty="0">
                          <a:latin typeface="Verdana" panose="020B0604030504040204" pitchFamily="34" charset="0"/>
                          <a:ea typeface="Verdana" panose="020B0604030504040204" pitchFamily="34" charset="0"/>
                          <a:cs typeface="Trebuchet MS"/>
                        </a:rPr>
                        <a:t>las dotaciones</a:t>
                      </a:r>
                      <a:r>
                        <a:rPr sz="1400" spc="-35" dirty="0">
                          <a:latin typeface="Verdana" panose="020B0604030504040204" pitchFamily="34" charset="0"/>
                          <a:ea typeface="Verdana" panose="020B0604030504040204" pitchFamily="34" charset="0"/>
                          <a:cs typeface="Trebuchet MS"/>
                        </a:rPr>
                        <a:t> </a:t>
                      </a:r>
                      <a:r>
                        <a:rPr sz="1400" spc="-25" dirty="0">
                          <a:latin typeface="Verdana" panose="020B0604030504040204" pitchFamily="34" charset="0"/>
                          <a:ea typeface="Verdana" panose="020B0604030504040204" pitchFamily="34" charset="0"/>
                          <a:cs typeface="Trebuchet MS"/>
                        </a:rPr>
                        <a:t>de</a:t>
                      </a:r>
                      <a:endParaRPr sz="1400" dirty="0">
                        <a:latin typeface="Verdana" panose="020B0604030504040204" pitchFamily="34" charset="0"/>
                        <a:ea typeface="Verdana" panose="020B0604030504040204" pitchFamily="34" charset="0"/>
                        <a:cs typeface="Trebuchet MS"/>
                      </a:endParaRPr>
                    </a:p>
                    <a:p>
                      <a:pPr marR="17145" algn="ctr">
                        <a:lnSpc>
                          <a:spcPct val="100000"/>
                        </a:lnSpc>
                        <a:spcBef>
                          <a:spcPts val="215"/>
                        </a:spcBef>
                      </a:pPr>
                      <a:r>
                        <a:rPr sz="1400" spc="-10" dirty="0">
                          <a:latin typeface="Verdana" panose="020B0604030504040204" pitchFamily="34" charset="0"/>
                          <a:ea typeface="Verdana" panose="020B0604030504040204" pitchFamily="34" charset="0"/>
                          <a:cs typeface="Trebuchet MS"/>
                        </a:rPr>
                        <a:t>instrumentos</a:t>
                      </a:r>
                      <a:r>
                        <a:rPr sz="1400" spc="-70" dirty="0">
                          <a:latin typeface="Verdana" panose="020B0604030504040204" pitchFamily="34" charset="0"/>
                          <a:ea typeface="Verdana" panose="020B0604030504040204" pitchFamily="34" charset="0"/>
                          <a:cs typeface="Trebuchet MS"/>
                        </a:rPr>
                        <a:t> </a:t>
                      </a:r>
                      <a:r>
                        <a:rPr sz="1400" spc="-10" dirty="0">
                          <a:latin typeface="Verdana" panose="020B0604030504040204" pitchFamily="34" charset="0"/>
                          <a:ea typeface="Verdana" panose="020B0604030504040204" pitchFamily="34" charset="0"/>
                          <a:cs typeface="Trebuchet MS"/>
                        </a:rPr>
                        <a:t>musicales,</a:t>
                      </a:r>
                      <a:r>
                        <a:rPr sz="1400" spc="-40" dirty="0">
                          <a:latin typeface="Verdana" panose="020B0604030504040204" pitchFamily="34" charset="0"/>
                          <a:ea typeface="Verdana" panose="020B0604030504040204" pitchFamily="34" charset="0"/>
                          <a:cs typeface="Trebuchet MS"/>
                        </a:rPr>
                        <a:t> </a:t>
                      </a:r>
                      <a:r>
                        <a:rPr sz="1400" dirty="0">
                          <a:latin typeface="Verdana" panose="020B0604030504040204" pitchFamily="34" charset="0"/>
                          <a:ea typeface="Verdana" panose="020B0604030504040204" pitchFamily="34" charset="0"/>
                          <a:cs typeface="Trebuchet MS"/>
                        </a:rPr>
                        <a:t>a</a:t>
                      </a:r>
                      <a:r>
                        <a:rPr sz="1400" spc="-95" dirty="0">
                          <a:latin typeface="Verdana" panose="020B0604030504040204" pitchFamily="34" charset="0"/>
                          <a:ea typeface="Verdana" panose="020B0604030504040204" pitchFamily="34" charset="0"/>
                          <a:cs typeface="Trebuchet MS"/>
                        </a:rPr>
                        <a:t> </a:t>
                      </a:r>
                      <a:r>
                        <a:rPr sz="1400" spc="-10" dirty="0">
                          <a:latin typeface="Verdana" panose="020B0604030504040204" pitchFamily="34" charset="0"/>
                          <a:ea typeface="Verdana" panose="020B0604030504040204" pitchFamily="34" charset="0"/>
                          <a:cs typeface="Trebuchet MS"/>
                        </a:rPr>
                        <a:t>sistieron</a:t>
                      </a:r>
                      <a:r>
                        <a:rPr sz="1400" spc="-55" dirty="0">
                          <a:latin typeface="Verdana" panose="020B0604030504040204" pitchFamily="34" charset="0"/>
                          <a:ea typeface="Verdana" panose="020B0604030504040204" pitchFamily="34" charset="0"/>
                          <a:cs typeface="Trebuchet MS"/>
                        </a:rPr>
                        <a:t> </a:t>
                      </a:r>
                      <a:r>
                        <a:rPr sz="1400" dirty="0">
                          <a:latin typeface="Verdana" panose="020B0604030504040204" pitchFamily="34" charset="0"/>
                          <a:ea typeface="Verdana" panose="020B0604030504040204" pitchFamily="34" charset="0"/>
                          <a:cs typeface="Trebuchet MS"/>
                        </a:rPr>
                        <a:t>19</a:t>
                      </a:r>
                      <a:r>
                        <a:rPr sz="1400" spc="-40" dirty="0">
                          <a:latin typeface="Verdana" panose="020B0604030504040204" pitchFamily="34" charset="0"/>
                          <a:ea typeface="Verdana" panose="020B0604030504040204" pitchFamily="34" charset="0"/>
                          <a:cs typeface="Trebuchet MS"/>
                        </a:rPr>
                        <a:t> </a:t>
                      </a:r>
                      <a:r>
                        <a:rPr sz="1400" spc="-10" dirty="0">
                          <a:latin typeface="Verdana" panose="020B0604030504040204" pitchFamily="34" charset="0"/>
                          <a:ea typeface="Verdana" panose="020B0604030504040204" pitchFamily="34" charset="0"/>
                          <a:cs typeface="Trebuchet MS"/>
                        </a:rPr>
                        <a:t>personas.</a:t>
                      </a:r>
                      <a:endParaRPr sz="1400" dirty="0">
                        <a:latin typeface="Verdana" panose="020B0604030504040204" pitchFamily="34" charset="0"/>
                        <a:ea typeface="Verdana" panose="020B0604030504040204" pitchFamily="34" charset="0"/>
                        <a:cs typeface="Trebuchet MS"/>
                      </a:endParaRPr>
                    </a:p>
                  </a:txBody>
                  <a:tcPr marL="0" marR="0" marT="5588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567180">
                        <a:lnSpc>
                          <a:spcPct val="100000"/>
                        </a:lnSpc>
                        <a:spcBef>
                          <a:spcPts val="509"/>
                        </a:spcBef>
                      </a:pPr>
                      <a:r>
                        <a:rPr sz="1400" spc="-10" dirty="0">
                          <a:latin typeface="Verdana" panose="020B0604030504040204" pitchFamily="34" charset="0"/>
                          <a:ea typeface="Verdana" panose="020B0604030504040204" pitchFamily="34" charset="0"/>
                          <a:cs typeface="Trebuchet MS"/>
                        </a:rPr>
                        <a:t>Anorí, Armenia, Belmira, Carolina</a:t>
                      </a:r>
                      <a:r>
                        <a:rPr sz="1400" spc="-105" dirty="0">
                          <a:latin typeface="Verdana" panose="020B0604030504040204" pitchFamily="34" charset="0"/>
                          <a:ea typeface="Verdana" panose="020B0604030504040204" pitchFamily="34" charset="0"/>
                          <a:cs typeface="Trebuchet MS"/>
                        </a:rPr>
                        <a:t> </a:t>
                      </a:r>
                      <a:r>
                        <a:rPr sz="1400" spc="-25" dirty="0">
                          <a:latin typeface="Verdana" panose="020B0604030504040204" pitchFamily="34" charset="0"/>
                          <a:ea typeface="Verdana" panose="020B0604030504040204" pitchFamily="34" charset="0"/>
                          <a:cs typeface="Trebuchet MS"/>
                        </a:rPr>
                        <a:t>del</a:t>
                      </a:r>
                      <a:endParaRPr sz="1400" dirty="0">
                        <a:latin typeface="Verdana" panose="020B0604030504040204" pitchFamily="34" charset="0"/>
                        <a:ea typeface="Verdana" panose="020B0604030504040204" pitchFamily="34" charset="0"/>
                        <a:cs typeface="Trebuchet MS"/>
                      </a:endParaRPr>
                    </a:p>
                    <a:p>
                      <a:pPr marR="1127125">
                        <a:lnSpc>
                          <a:spcPct val="100000"/>
                        </a:lnSpc>
                      </a:pPr>
                      <a:r>
                        <a:rPr sz="1400" spc="-50" dirty="0">
                          <a:latin typeface="Verdana" panose="020B0604030504040204" pitchFamily="34" charset="0"/>
                          <a:ea typeface="Verdana" panose="020B0604030504040204" pitchFamily="34" charset="0"/>
                          <a:cs typeface="Trebuchet MS"/>
                        </a:rPr>
                        <a:t>Príncipe,</a:t>
                      </a:r>
                      <a:r>
                        <a:rPr sz="1400" spc="-40" dirty="0">
                          <a:latin typeface="Verdana" panose="020B0604030504040204" pitchFamily="34" charset="0"/>
                          <a:ea typeface="Verdana" panose="020B0604030504040204" pitchFamily="34" charset="0"/>
                          <a:cs typeface="Trebuchet MS"/>
                        </a:rPr>
                        <a:t> </a:t>
                      </a:r>
                      <a:r>
                        <a:rPr sz="1400" spc="-10" dirty="0">
                          <a:latin typeface="Verdana" panose="020B0604030504040204" pitchFamily="34" charset="0"/>
                          <a:ea typeface="Verdana" panose="020B0604030504040204" pitchFamily="34" charset="0"/>
                          <a:cs typeface="Trebuchet MS"/>
                        </a:rPr>
                        <a:t>Cocorná Granada Heliconia </a:t>
                      </a:r>
                      <a:r>
                        <a:rPr sz="1400" dirty="0">
                          <a:latin typeface="Verdana" panose="020B0604030504040204" pitchFamily="34" charset="0"/>
                          <a:ea typeface="Verdana" panose="020B0604030504040204" pitchFamily="34" charset="0"/>
                          <a:cs typeface="Trebuchet MS"/>
                        </a:rPr>
                        <a:t>Hispania</a:t>
                      </a:r>
                      <a:r>
                        <a:rPr sz="1400" spc="490" dirty="0">
                          <a:latin typeface="Verdana" panose="020B0604030504040204" pitchFamily="34" charset="0"/>
                          <a:ea typeface="Verdana" panose="020B0604030504040204" pitchFamily="34" charset="0"/>
                          <a:cs typeface="Trebuchet MS"/>
                        </a:rPr>
                        <a:t> </a:t>
                      </a:r>
                      <a:r>
                        <a:rPr sz="1400" spc="-35" dirty="0">
                          <a:latin typeface="Verdana" panose="020B0604030504040204" pitchFamily="34" charset="0"/>
                          <a:ea typeface="Verdana" panose="020B0604030504040204" pitchFamily="34" charset="0"/>
                          <a:cs typeface="Trebuchet MS"/>
                        </a:rPr>
                        <a:t>La </a:t>
                      </a:r>
                      <a:r>
                        <a:rPr sz="1400" spc="-10" dirty="0">
                          <a:latin typeface="Verdana" panose="020B0604030504040204" pitchFamily="34" charset="0"/>
                          <a:ea typeface="Verdana" panose="020B0604030504040204" pitchFamily="34" charset="0"/>
                          <a:cs typeface="Trebuchet MS"/>
                        </a:rPr>
                        <a:t>Pintada Pueblorrico </a:t>
                      </a:r>
                      <a:r>
                        <a:rPr sz="1400" spc="-20" dirty="0">
                          <a:latin typeface="Verdana" panose="020B0604030504040204" pitchFamily="34" charset="0"/>
                          <a:ea typeface="Verdana" panose="020B0604030504040204" pitchFamily="34" charset="0"/>
                          <a:cs typeface="Trebuchet MS"/>
                        </a:rPr>
                        <a:t>Puerto</a:t>
                      </a:r>
                      <a:r>
                        <a:rPr sz="1400" spc="-75" dirty="0">
                          <a:latin typeface="Verdana" panose="020B0604030504040204" pitchFamily="34" charset="0"/>
                          <a:ea typeface="Verdana" panose="020B0604030504040204" pitchFamily="34" charset="0"/>
                          <a:cs typeface="Trebuchet MS"/>
                        </a:rPr>
                        <a:t> </a:t>
                      </a:r>
                      <a:r>
                        <a:rPr sz="1400" spc="-10" dirty="0">
                          <a:latin typeface="Verdana" panose="020B0604030504040204" pitchFamily="34" charset="0"/>
                          <a:ea typeface="Verdana" panose="020B0604030504040204" pitchFamily="34" charset="0"/>
                          <a:cs typeface="Trebuchet MS"/>
                        </a:rPr>
                        <a:t>Berrío </a:t>
                      </a:r>
                      <a:r>
                        <a:rPr sz="1400" spc="-20" dirty="0">
                          <a:latin typeface="Verdana" panose="020B0604030504040204" pitchFamily="34" charset="0"/>
                          <a:ea typeface="Verdana" panose="020B0604030504040204" pitchFamily="34" charset="0"/>
                          <a:cs typeface="Trebuchet MS"/>
                        </a:rPr>
                        <a:t>Puerto</a:t>
                      </a:r>
                      <a:r>
                        <a:rPr sz="1400" spc="-70" dirty="0">
                          <a:latin typeface="Verdana" panose="020B0604030504040204" pitchFamily="34" charset="0"/>
                          <a:ea typeface="Verdana" panose="020B0604030504040204" pitchFamily="34" charset="0"/>
                          <a:cs typeface="Trebuchet MS"/>
                        </a:rPr>
                        <a:t> </a:t>
                      </a:r>
                      <a:r>
                        <a:rPr sz="1400" spc="-20" dirty="0">
                          <a:latin typeface="Verdana" panose="020B0604030504040204" pitchFamily="34" charset="0"/>
                          <a:ea typeface="Verdana" panose="020B0604030504040204" pitchFamily="34" charset="0"/>
                          <a:cs typeface="Trebuchet MS"/>
                        </a:rPr>
                        <a:t>Nare Puerto</a:t>
                      </a:r>
                      <a:r>
                        <a:rPr sz="1400" spc="-75" dirty="0">
                          <a:latin typeface="Verdana" panose="020B0604030504040204" pitchFamily="34" charset="0"/>
                          <a:ea typeface="Verdana" panose="020B0604030504040204" pitchFamily="34" charset="0"/>
                          <a:cs typeface="Trebuchet MS"/>
                        </a:rPr>
                        <a:t> </a:t>
                      </a:r>
                      <a:r>
                        <a:rPr sz="1400" spc="-10" dirty="0">
                          <a:latin typeface="Verdana" panose="020B0604030504040204" pitchFamily="34" charset="0"/>
                          <a:ea typeface="Verdana" panose="020B0604030504040204" pitchFamily="34" charset="0"/>
                          <a:cs typeface="Trebuchet MS"/>
                        </a:rPr>
                        <a:t>Triunfo </a:t>
                      </a:r>
                      <a:r>
                        <a:rPr sz="1400" spc="60" dirty="0">
                          <a:latin typeface="Verdana" panose="020B0604030504040204" pitchFamily="34" charset="0"/>
                          <a:ea typeface="Verdana" panose="020B0604030504040204" pitchFamily="34" charset="0"/>
                          <a:cs typeface="Trebuchet MS"/>
                        </a:rPr>
                        <a:t>San</a:t>
                      </a:r>
                      <a:r>
                        <a:rPr sz="1400" spc="-130" dirty="0">
                          <a:latin typeface="Verdana" panose="020B0604030504040204" pitchFamily="34" charset="0"/>
                          <a:ea typeface="Verdana" panose="020B0604030504040204" pitchFamily="34" charset="0"/>
                          <a:cs typeface="Trebuchet MS"/>
                        </a:rPr>
                        <a:t> </a:t>
                      </a:r>
                      <a:r>
                        <a:rPr sz="1400" spc="-10" dirty="0">
                          <a:latin typeface="Verdana" panose="020B0604030504040204" pitchFamily="34" charset="0"/>
                          <a:ea typeface="Verdana" panose="020B0604030504040204" pitchFamily="34" charset="0"/>
                          <a:cs typeface="Trebuchet MS"/>
                        </a:rPr>
                        <a:t>Francisco </a:t>
                      </a:r>
                      <a:r>
                        <a:rPr sz="1400" spc="60" dirty="0">
                          <a:latin typeface="Verdana" panose="020B0604030504040204" pitchFamily="34" charset="0"/>
                          <a:ea typeface="Verdana" panose="020B0604030504040204" pitchFamily="34" charset="0"/>
                          <a:cs typeface="Trebuchet MS"/>
                        </a:rPr>
                        <a:t>San</a:t>
                      </a:r>
                      <a:r>
                        <a:rPr sz="1400" spc="-50" dirty="0">
                          <a:latin typeface="Verdana" panose="020B0604030504040204" pitchFamily="34" charset="0"/>
                          <a:ea typeface="Verdana" panose="020B0604030504040204" pitchFamily="34" charset="0"/>
                          <a:cs typeface="Trebuchet MS"/>
                        </a:rPr>
                        <a:t> </a:t>
                      </a:r>
                      <a:r>
                        <a:rPr sz="1400" dirty="0">
                          <a:latin typeface="Verdana" panose="020B0604030504040204" pitchFamily="34" charset="0"/>
                          <a:ea typeface="Verdana" panose="020B0604030504040204" pitchFamily="34" charset="0"/>
                          <a:cs typeface="Trebuchet MS"/>
                        </a:rPr>
                        <a:t>Juan</a:t>
                      </a:r>
                      <a:r>
                        <a:rPr sz="1400" spc="-40" dirty="0">
                          <a:latin typeface="Verdana" panose="020B0604030504040204" pitchFamily="34" charset="0"/>
                          <a:ea typeface="Verdana" panose="020B0604030504040204" pitchFamily="34" charset="0"/>
                          <a:cs typeface="Trebuchet MS"/>
                        </a:rPr>
                        <a:t> </a:t>
                      </a:r>
                      <a:r>
                        <a:rPr sz="1400" spc="-25" dirty="0">
                          <a:latin typeface="Verdana" panose="020B0604030504040204" pitchFamily="34" charset="0"/>
                          <a:ea typeface="Verdana" panose="020B0604030504040204" pitchFamily="34" charset="0"/>
                          <a:cs typeface="Trebuchet MS"/>
                        </a:rPr>
                        <a:t>de </a:t>
                      </a:r>
                      <a:r>
                        <a:rPr sz="1400" spc="-30" dirty="0">
                          <a:latin typeface="Verdana" panose="020B0604030504040204" pitchFamily="34" charset="0"/>
                          <a:ea typeface="Verdana" panose="020B0604030504040204" pitchFamily="34" charset="0"/>
                          <a:cs typeface="Trebuchet MS"/>
                        </a:rPr>
                        <a:t>Urabá</a:t>
                      </a:r>
                      <a:r>
                        <a:rPr sz="1400" spc="-105" dirty="0">
                          <a:latin typeface="Verdana" panose="020B0604030504040204" pitchFamily="34" charset="0"/>
                          <a:ea typeface="Verdana" panose="020B0604030504040204" pitchFamily="34" charset="0"/>
                          <a:cs typeface="Trebuchet MS"/>
                        </a:rPr>
                        <a:t> </a:t>
                      </a:r>
                      <a:r>
                        <a:rPr sz="1400" spc="60" dirty="0">
                          <a:latin typeface="Verdana" panose="020B0604030504040204" pitchFamily="34" charset="0"/>
                          <a:ea typeface="Verdana" panose="020B0604030504040204" pitchFamily="34" charset="0"/>
                          <a:cs typeface="Trebuchet MS"/>
                        </a:rPr>
                        <a:t>San</a:t>
                      </a:r>
                      <a:r>
                        <a:rPr sz="1400" spc="-114" dirty="0">
                          <a:latin typeface="Verdana" panose="020B0604030504040204" pitchFamily="34" charset="0"/>
                          <a:ea typeface="Verdana" panose="020B0604030504040204" pitchFamily="34" charset="0"/>
                          <a:cs typeface="Trebuchet MS"/>
                        </a:rPr>
                        <a:t> </a:t>
                      </a:r>
                      <a:r>
                        <a:rPr sz="1400" spc="-10" dirty="0">
                          <a:latin typeface="Verdana" panose="020B0604030504040204" pitchFamily="34" charset="0"/>
                          <a:ea typeface="Verdana" panose="020B0604030504040204" pitchFamily="34" charset="0"/>
                          <a:cs typeface="Trebuchet MS"/>
                        </a:rPr>
                        <a:t>Rafael </a:t>
                      </a:r>
                      <a:r>
                        <a:rPr sz="1400" spc="55" dirty="0">
                          <a:latin typeface="Verdana" panose="020B0604030504040204" pitchFamily="34" charset="0"/>
                          <a:ea typeface="Verdana" panose="020B0604030504040204" pitchFamily="34" charset="0"/>
                          <a:cs typeface="Trebuchet MS"/>
                        </a:rPr>
                        <a:t>San</a:t>
                      </a:r>
                      <a:r>
                        <a:rPr sz="1400" spc="-120" dirty="0">
                          <a:latin typeface="Verdana" panose="020B0604030504040204" pitchFamily="34" charset="0"/>
                          <a:ea typeface="Verdana" panose="020B0604030504040204" pitchFamily="34" charset="0"/>
                          <a:cs typeface="Trebuchet MS"/>
                        </a:rPr>
                        <a:t> </a:t>
                      </a:r>
                      <a:r>
                        <a:rPr sz="1400" spc="-10" dirty="0">
                          <a:latin typeface="Verdana" panose="020B0604030504040204" pitchFamily="34" charset="0"/>
                          <a:ea typeface="Verdana" panose="020B0604030504040204" pitchFamily="34" charset="0"/>
                          <a:cs typeface="Trebuchet MS"/>
                        </a:rPr>
                        <a:t>Vicente</a:t>
                      </a:r>
                      <a:endParaRPr sz="1400" dirty="0">
                        <a:latin typeface="Verdana" panose="020B0604030504040204" pitchFamily="34" charset="0"/>
                        <a:ea typeface="Verdana" panose="020B0604030504040204" pitchFamily="34" charset="0"/>
                        <a:cs typeface="Trebuchet MS"/>
                      </a:endParaRPr>
                    </a:p>
                    <a:p>
                      <a:pPr>
                        <a:lnSpc>
                          <a:spcPts val="1635"/>
                        </a:lnSpc>
                        <a:spcBef>
                          <a:spcPts val="5"/>
                        </a:spcBef>
                      </a:pPr>
                      <a:r>
                        <a:rPr sz="1400" spc="-20" dirty="0">
                          <a:latin typeface="Verdana" panose="020B0604030504040204" pitchFamily="34" charset="0"/>
                          <a:ea typeface="Verdana" panose="020B0604030504040204" pitchFamily="34" charset="0"/>
                          <a:cs typeface="Trebuchet MS"/>
                        </a:rPr>
                        <a:t>Yalí</a:t>
                      </a:r>
                      <a:endParaRPr sz="1400" dirty="0">
                        <a:latin typeface="Verdana" panose="020B0604030504040204" pitchFamily="34" charset="0"/>
                        <a:ea typeface="Verdana" panose="020B0604030504040204" pitchFamily="34" charset="0"/>
                        <a:cs typeface="Trebuchet MS"/>
                      </a:endParaRPr>
                    </a:p>
                  </a:txBody>
                  <a:tcPr marL="0" marR="0" marT="6476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3189" marR="309245" indent="-5080" algn="ctr">
                        <a:lnSpc>
                          <a:spcPct val="100000"/>
                        </a:lnSpc>
                        <a:spcBef>
                          <a:spcPts val="509"/>
                        </a:spcBef>
                      </a:pPr>
                      <a:r>
                        <a:rPr sz="1400" spc="-45" dirty="0">
                          <a:latin typeface="Verdana" panose="020B0604030504040204" pitchFamily="34" charset="0"/>
                          <a:ea typeface="Verdana" panose="020B0604030504040204" pitchFamily="34" charset="0"/>
                          <a:cs typeface="Trebuchet MS"/>
                        </a:rPr>
                        <a:t>Oriente</a:t>
                      </a:r>
                      <a:r>
                        <a:rPr sz="1400" spc="-75" dirty="0">
                          <a:latin typeface="Verdana" panose="020B0604030504040204" pitchFamily="34" charset="0"/>
                          <a:ea typeface="Verdana" panose="020B0604030504040204" pitchFamily="34" charset="0"/>
                          <a:cs typeface="Trebuchet MS"/>
                        </a:rPr>
                        <a:t> </a:t>
                      </a:r>
                      <a:r>
                        <a:rPr sz="1400" spc="-50" dirty="0">
                          <a:latin typeface="Verdana" panose="020B0604030504040204" pitchFamily="34" charset="0"/>
                          <a:ea typeface="Verdana" panose="020B0604030504040204" pitchFamily="34" charset="0"/>
                          <a:cs typeface="Trebuchet MS"/>
                        </a:rPr>
                        <a:t>/ </a:t>
                      </a:r>
                      <a:r>
                        <a:rPr sz="1400" spc="10" dirty="0">
                          <a:latin typeface="Verdana" panose="020B0604030504040204" pitchFamily="34" charset="0"/>
                          <a:ea typeface="Verdana" panose="020B0604030504040204" pitchFamily="34" charset="0"/>
                          <a:cs typeface="Trebuchet MS"/>
                        </a:rPr>
                        <a:t>Magdalena</a:t>
                      </a:r>
                      <a:r>
                        <a:rPr sz="1400" spc="-30" dirty="0">
                          <a:latin typeface="Verdana" panose="020B0604030504040204" pitchFamily="34" charset="0"/>
                          <a:ea typeface="Verdana" panose="020B0604030504040204" pitchFamily="34" charset="0"/>
                          <a:cs typeface="Trebuchet MS"/>
                        </a:rPr>
                        <a:t> </a:t>
                      </a:r>
                      <a:r>
                        <a:rPr sz="1400" dirty="0">
                          <a:latin typeface="Verdana" panose="020B0604030504040204" pitchFamily="34" charset="0"/>
                          <a:ea typeface="Verdana" panose="020B0604030504040204" pitchFamily="34" charset="0"/>
                          <a:cs typeface="Trebuchet MS"/>
                        </a:rPr>
                        <a:t>medio</a:t>
                      </a:r>
                      <a:r>
                        <a:rPr sz="1400" spc="-5" dirty="0">
                          <a:latin typeface="Verdana" panose="020B0604030504040204" pitchFamily="34" charset="0"/>
                          <a:ea typeface="Verdana" panose="020B0604030504040204" pitchFamily="34" charset="0"/>
                          <a:cs typeface="Trebuchet MS"/>
                        </a:rPr>
                        <a:t> </a:t>
                      </a:r>
                      <a:r>
                        <a:rPr sz="1400" spc="-110" dirty="0">
                          <a:latin typeface="Verdana" panose="020B0604030504040204" pitchFamily="34" charset="0"/>
                          <a:ea typeface="Verdana" panose="020B0604030504040204" pitchFamily="34" charset="0"/>
                          <a:cs typeface="Trebuchet MS"/>
                        </a:rPr>
                        <a:t>/ </a:t>
                      </a:r>
                      <a:r>
                        <a:rPr sz="1400" spc="-20" dirty="0">
                          <a:latin typeface="Verdana" panose="020B0604030504040204" pitchFamily="34" charset="0"/>
                          <a:ea typeface="Verdana" panose="020B0604030504040204" pitchFamily="34" charset="0"/>
                          <a:cs typeface="Trebuchet MS"/>
                        </a:rPr>
                        <a:t>Uraba</a:t>
                      </a:r>
                      <a:r>
                        <a:rPr sz="1400" spc="-85" dirty="0">
                          <a:latin typeface="Verdana" panose="020B0604030504040204" pitchFamily="34" charset="0"/>
                          <a:ea typeface="Verdana" panose="020B0604030504040204" pitchFamily="34" charset="0"/>
                          <a:cs typeface="Trebuchet MS"/>
                        </a:rPr>
                        <a:t> </a:t>
                      </a:r>
                      <a:r>
                        <a:rPr sz="1400" spc="-170" dirty="0">
                          <a:latin typeface="Verdana" panose="020B0604030504040204" pitchFamily="34" charset="0"/>
                          <a:ea typeface="Verdana" panose="020B0604030504040204" pitchFamily="34" charset="0"/>
                          <a:cs typeface="Trebuchet MS"/>
                        </a:rPr>
                        <a:t>/</a:t>
                      </a:r>
                      <a:r>
                        <a:rPr sz="1400" spc="-65" dirty="0">
                          <a:latin typeface="Verdana" panose="020B0604030504040204" pitchFamily="34" charset="0"/>
                          <a:ea typeface="Verdana" panose="020B0604030504040204" pitchFamily="34" charset="0"/>
                          <a:cs typeface="Trebuchet MS"/>
                        </a:rPr>
                        <a:t> </a:t>
                      </a:r>
                      <a:r>
                        <a:rPr sz="1400" spc="-10" dirty="0">
                          <a:latin typeface="Verdana" panose="020B0604030504040204" pitchFamily="34" charset="0"/>
                          <a:ea typeface="Verdana" panose="020B0604030504040204" pitchFamily="34" charset="0"/>
                          <a:cs typeface="Trebuchet MS"/>
                        </a:rPr>
                        <a:t>suroeste</a:t>
                      </a:r>
                      <a:endParaRPr sz="1400">
                        <a:latin typeface="Verdana" panose="020B0604030504040204" pitchFamily="34" charset="0"/>
                        <a:ea typeface="Verdana" panose="020B0604030504040204" pitchFamily="34" charset="0"/>
                        <a:cs typeface="Trebuchet MS"/>
                      </a:endParaRPr>
                    </a:p>
                    <a:p>
                      <a:pPr marR="191135" algn="ctr">
                        <a:lnSpc>
                          <a:spcPct val="100000"/>
                        </a:lnSpc>
                      </a:pPr>
                      <a:r>
                        <a:rPr sz="1400" spc="-10" dirty="0">
                          <a:latin typeface="Verdana" panose="020B0604030504040204" pitchFamily="34" charset="0"/>
                          <a:ea typeface="Verdana" panose="020B0604030504040204" pitchFamily="34" charset="0"/>
                          <a:cs typeface="Trebuchet MS"/>
                        </a:rPr>
                        <a:t>/Nordeste</a:t>
                      </a:r>
                      <a:endParaRPr sz="1400">
                        <a:latin typeface="Verdana" panose="020B0604030504040204" pitchFamily="34" charset="0"/>
                        <a:ea typeface="Verdana" panose="020B0604030504040204" pitchFamily="34" charset="0"/>
                        <a:cs typeface="Trebuchet MS"/>
                      </a:endParaRPr>
                    </a:p>
                    <a:p>
                      <a:pPr marL="88265" algn="ctr">
                        <a:lnSpc>
                          <a:spcPct val="100000"/>
                        </a:lnSpc>
                      </a:pPr>
                      <a:r>
                        <a:rPr sz="1400" spc="-10" dirty="0">
                          <a:latin typeface="Verdana" panose="020B0604030504040204" pitchFamily="34" charset="0"/>
                          <a:ea typeface="Verdana" panose="020B0604030504040204" pitchFamily="34" charset="0"/>
                          <a:cs typeface="Trebuchet MS"/>
                        </a:rPr>
                        <a:t>/norte</a:t>
                      </a:r>
                      <a:endParaRPr sz="1400">
                        <a:latin typeface="Verdana" panose="020B0604030504040204" pitchFamily="34" charset="0"/>
                        <a:ea typeface="Verdana" panose="020B0604030504040204" pitchFamily="34" charset="0"/>
                        <a:cs typeface="Trebuchet MS"/>
                      </a:endParaRPr>
                    </a:p>
                  </a:txBody>
                  <a:tcPr marL="0" marR="0" marT="6476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400" dirty="0">
                        <a:latin typeface="Verdana" panose="020B0604030504040204" pitchFamily="34" charset="0"/>
                        <a:ea typeface="Verdana" panose="020B0604030504040204" pitchFamily="34" charset="0"/>
                        <a:cs typeface="Times New Roman"/>
                      </a:endParaRPr>
                    </a:p>
                    <a:p>
                      <a:pPr>
                        <a:lnSpc>
                          <a:spcPct val="100000"/>
                        </a:lnSpc>
                        <a:spcBef>
                          <a:spcPts val="1085"/>
                        </a:spcBef>
                      </a:pPr>
                      <a:endParaRPr sz="1400" dirty="0">
                        <a:latin typeface="Verdana" panose="020B0604030504040204" pitchFamily="34" charset="0"/>
                        <a:ea typeface="Verdana" panose="020B0604030504040204" pitchFamily="34" charset="0"/>
                        <a:cs typeface="Times New Roman"/>
                      </a:endParaRPr>
                    </a:p>
                    <a:p>
                      <a:pPr algn="ctr">
                        <a:lnSpc>
                          <a:spcPct val="100000"/>
                        </a:lnSpc>
                      </a:pPr>
                      <a:r>
                        <a:rPr sz="1400" spc="-25" dirty="0">
                          <a:latin typeface="Verdana" panose="020B0604030504040204" pitchFamily="34" charset="0"/>
                          <a:ea typeface="Verdana" panose="020B0604030504040204" pitchFamily="34" charset="0"/>
                          <a:cs typeface="Trebuchet MS"/>
                        </a:rPr>
                        <a:t>19</a:t>
                      </a:r>
                      <a:endParaRPr sz="1400" dirty="0">
                        <a:latin typeface="Verdana" panose="020B0604030504040204" pitchFamily="34" charset="0"/>
                        <a:ea typeface="Verdana" panose="020B0604030504040204" pitchFamily="34" charset="0"/>
                        <a:cs typeface="Trebuchet MS"/>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5"/>
                  </a:ext>
                </a:extLst>
              </a:tr>
              <a:tr h="354330">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575757"/>
                    </a:solidFill>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575757"/>
                    </a:solidFill>
                  </a:tcPr>
                </a:tc>
                <a:tc>
                  <a:txBody>
                    <a:bodyPr/>
                    <a:lstStyle/>
                    <a:p>
                      <a:pPr marL="88265" algn="ctr">
                        <a:lnSpc>
                          <a:spcPct val="100000"/>
                        </a:lnSpc>
                        <a:spcBef>
                          <a:spcPts val="480"/>
                        </a:spcBef>
                      </a:pPr>
                      <a:r>
                        <a:rPr sz="1600" b="1" spc="-10" dirty="0">
                          <a:solidFill>
                            <a:srgbClr val="FFFFFF"/>
                          </a:solidFill>
                          <a:latin typeface="Trebuchet MS"/>
                          <a:cs typeface="Trebuchet MS"/>
                        </a:rPr>
                        <a:t>Total</a:t>
                      </a:r>
                      <a:endParaRPr sz="1600">
                        <a:latin typeface="Trebuchet MS"/>
                        <a:cs typeface="Trebuchet MS"/>
                      </a:endParaRPr>
                    </a:p>
                  </a:txBody>
                  <a:tcPr marL="0" marR="0" marT="609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575757"/>
                    </a:solidFill>
                  </a:tcPr>
                </a:tc>
                <a:tc>
                  <a:txBody>
                    <a:bodyPr/>
                    <a:lstStyle/>
                    <a:p>
                      <a:pPr algn="ctr">
                        <a:lnSpc>
                          <a:spcPts val="1735"/>
                        </a:lnSpc>
                      </a:pPr>
                      <a:r>
                        <a:rPr sz="1600" b="1" spc="-25" dirty="0">
                          <a:solidFill>
                            <a:srgbClr val="FFFFFF"/>
                          </a:solidFill>
                          <a:latin typeface="Trebuchet MS"/>
                          <a:cs typeface="Trebuchet MS"/>
                        </a:rPr>
                        <a:t>261</a:t>
                      </a:r>
                      <a:endParaRPr sz="1600">
                        <a:latin typeface="Trebuchet MS"/>
                        <a:cs typeface="Trebuchet MS"/>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575757"/>
                    </a:solidFill>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575757"/>
                    </a:solidFill>
                  </a:tcPr>
                </a:tc>
                <a:tc>
                  <a:txBody>
                    <a:bodyPr/>
                    <a:lstStyle/>
                    <a:p>
                      <a:pPr>
                        <a:lnSpc>
                          <a:spcPct val="100000"/>
                        </a:lnSpc>
                      </a:pPr>
                      <a:endParaRPr sz="1400" dirty="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575757"/>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972310" cy="3944620"/>
            <a:chOff x="0" y="0"/>
            <a:chExt cx="1972310" cy="3944620"/>
          </a:xfrm>
        </p:grpSpPr>
        <p:sp>
          <p:nvSpPr>
            <p:cNvPr id="3" name="object 3"/>
            <p:cNvSpPr/>
            <p:nvPr/>
          </p:nvSpPr>
          <p:spPr>
            <a:xfrm>
              <a:off x="0" y="0"/>
              <a:ext cx="1808480" cy="2881630"/>
            </a:xfrm>
            <a:custGeom>
              <a:avLst/>
              <a:gdLst/>
              <a:ahLst/>
              <a:cxnLst/>
              <a:rect l="l" t="t" r="r" b="b"/>
              <a:pathLst>
                <a:path w="1808480" h="2881630">
                  <a:moveTo>
                    <a:pt x="1640586" y="0"/>
                  </a:moveTo>
                  <a:lnTo>
                    <a:pt x="0" y="2881629"/>
                  </a:lnTo>
                  <a:lnTo>
                    <a:pt x="13528" y="2879979"/>
                  </a:lnTo>
                  <a:lnTo>
                    <a:pt x="60144" y="2872994"/>
                  </a:lnTo>
                  <a:lnTo>
                    <a:pt x="106418" y="2864993"/>
                  </a:lnTo>
                  <a:lnTo>
                    <a:pt x="152336" y="2856103"/>
                  </a:lnTo>
                  <a:lnTo>
                    <a:pt x="197891" y="2846070"/>
                  </a:lnTo>
                  <a:lnTo>
                    <a:pt x="243065" y="2835021"/>
                  </a:lnTo>
                  <a:lnTo>
                    <a:pt x="287845" y="2823082"/>
                  </a:lnTo>
                  <a:lnTo>
                    <a:pt x="332232" y="2810129"/>
                  </a:lnTo>
                  <a:lnTo>
                    <a:pt x="376199" y="2796285"/>
                  </a:lnTo>
                  <a:lnTo>
                    <a:pt x="419734" y="2781427"/>
                  </a:lnTo>
                  <a:lnTo>
                    <a:pt x="462838" y="2765679"/>
                  </a:lnTo>
                  <a:lnTo>
                    <a:pt x="505485" y="2749042"/>
                  </a:lnTo>
                  <a:lnTo>
                    <a:pt x="547674" y="2731516"/>
                  </a:lnTo>
                  <a:lnTo>
                    <a:pt x="589394" y="2713101"/>
                  </a:lnTo>
                  <a:lnTo>
                    <a:pt x="630618" y="2693670"/>
                  </a:lnTo>
                  <a:lnTo>
                    <a:pt x="671347" y="2673477"/>
                  </a:lnTo>
                  <a:lnTo>
                    <a:pt x="711568" y="2652395"/>
                  </a:lnTo>
                  <a:lnTo>
                    <a:pt x="751255" y="2630551"/>
                  </a:lnTo>
                  <a:lnTo>
                    <a:pt x="790422" y="2607691"/>
                  </a:lnTo>
                  <a:lnTo>
                    <a:pt x="829043" y="2584196"/>
                  </a:lnTo>
                  <a:lnTo>
                    <a:pt x="867092" y="2559811"/>
                  </a:lnTo>
                  <a:lnTo>
                    <a:pt x="904582" y="2534666"/>
                  </a:lnTo>
                  <a:lnTo>
                    <a:pt x="941489" y="2508630"/>
                  </a:lnTo>
                  <a:lnTo>
                    <a:pt x="977798" y="2481960"/>
                  </a:lnTo>
                  <a:lnTo>
                    <a:pt x="1013510" y="2454402"/>
                  </a:lnTo>
                  <a:lnTo>
                    <a:pt x="1048600" y="2426207"/>
                  </a:lnTo>
                  <a:lnTo>
                    <a:pt x="1083056" y="2397125"/>
                  </a:lnTo>
                  <a:lnTo>
                    <a:pt x="1116863" y="2367406"/>
                  </a:lnTo>
                  <a:lnTo>
                    <a:pt x="1150035" y="2337054"/>
                  </a:lnTo>
                  <a:lnTo>
                    <a:pt x="1182522" y="2305939"/>
                  </a:lnTo>
                  <a:lnTo>
                    <a:pt x="1214348" y="2274061"/>
                  </a:lnTo>
                  <a:lnTo>
                    <a:pt x="1245476" y="2241550"/>
                  </a:lnTo>
                  <a:lnTo>
                    <a:pt x="1275842" y="2208403"/>
                  </a:lnTo>
                  <a:lnTo>
                    <a:pt x="1305560" y="2174621"/>
                  </a:lnTo>
                  <a:lnTo>
                    <a:pt x="1334643" y="2140204"/>
                  </a:lnTo>
                  <a:lnTo>
                    <a:pt x="1362837" y="2105025"/>
                  </a:lnTo>
                  <a:lnTo>
                    <a:pt x="1390396" y="2069338"/>
                  </a:lnTo>
                  <a:lnTo>
                    <a:pt x="1417066" y="2033016"/>
                  </a:lnTo>
                  <a:lnTo>
                    <a:pt x="1443101" y="1996185"/>
                  </a:lnTo>
                  <a:lnTo>
                    <a:pt x="1468247" y="1958721"/>
                  </a:lnTo>
                  <a:lnTo>
                    <a:pt x="1492631" y="1920621"/>
                  </a:lnTo>
                  <a:lnTo>
                    <a:pt x="1516126" y="1882013"/>
                  </a:lnTo>
                  <a:lnTo>
                    <a:pt x="1538986" y="1842770"/>
                  </a:lnTo>
                  <a:lnTo>
                    <a:pt x="1560830" y="1803146"/>
                  </a:lnTo>
                  <a:lnTo>
                    <a:pt x="1581912" y="1762886"/>
                  </a:lnTo>
                  <a:lnTo>
                    <a:pt x="1602105" y="1722247"/>
                  </a:lnTo>
                  <a:lnTo>
                    <a:pt x="1621536" y="1680972"/>
                  </a:lnTo>
                  <a:lnTo>
                    <a:pt x="1639951" y="1639189"/>
                  </a:lnTo>
                  <a:lnTo>
                    <a:pt x="1657477" y="1597025"/>
                  </a:lnTo>
                  <a:lnTo>
                    <a:pt x="1674114" y="1554352"/>
                  </a:lnTo>
                  <a:lnTo>
                    <a:pt x="1689862" y="1511300"/>
                  </a:lnTo>
                  <a:lnTo>
                    <a:pt x="1704720" y="1467739"/>
                  </a:lnTo>
                  <a:lnTo>
                    <a:pt x="1718564" y="1423797"/>
                  </a:lnTo>
                  <a:lnTo>
                    <a:pt x="1731518" y="1379474"/>
                  </a:lnTo>
                  <a:lnTo>
                    <a:pt x="1743456" y="1334643"/>
                  </a:lnTo>
                  <a:lnTo>
                    <a:pt x="1754505" y="1289430"/>
                  </a:lnTo>
                  <a:lnTo>
                    <a:pt x="1764411" y="1243965"/>
                  </a:lnTo>
                  <a:lnTo>
                    <a:pt x="1773427" y="1197991"/>
                  </a:lnTo>
                  <a:lnTo>
                    <a:pt x="1781429" y="1151763"/>
                  </a:lnTo>
                  <a:lnTo>
                    <a:pt x="1788414" y="1105153"/>
                  </a:lnTo>
                  <a:lnTo>
                    <a:pt x="1794256" y="1058164"/>
                  </a:lnTo>
                  <a:lnTo>
                    <a:pt x="1799208" y="1010920"/>
                  </a:lnTo>
                  <a:lnTo>
                    <a:pt x="1803019" y="963295"/>
                  </a:lnTo>
                  <a:lnTo>
                    <a:pt x="1805686" y="915416"/>
                  </a:lnTo>
                  <a:lnTo>
                    <a:pt x="1807337" y="867282"/>
                  </a:lnTo>
                  <a:lnTo>
                    <a:pt x="1807972" y="818896"/>
                  </a:lnTo>
                  <a:lnTo>
                    <a:pt x="1807337" y="770508"/>
                  </a:lnTo>
                  <a:lnTo>
                    <a:pt x="1805686" y="722249"/>
                  </a:lnTo>
                  <a:lnTo>
                    <a:pt x="1803019" y="674370"/>
                  </a:lnTo>
                  <a:lnTo>
                    <a:pt x="1799208" y="626872"/>
                  </a:lnTo>
                  <a:lnTo>
                    <a:pt x="1794256" y="579627"/>
                  </a:lnTo>
                  <a:lnTo>
                    <a:pt x="1788414" y="532638"/>
                  </a:lnTo>
                  <a:lnTo>
                    <a:pt x="1781429" y="486028"/>
                  </a:lnTo>
                  <a:lnTo>
                    <a:pt x="1773427" y="439800"/>
                  </a:lnTo>
                  <a:lnTo>
                    <a:pt x="1764411" y="393826"/>
                  </a:lnTo>
                  <a:lnTo>
                    <a:pt x="1754505" y="348233"/>
                  </a:lnTo>
                  <a:lnTo>
                    <a:pt x="1743456" y="303149"/>
                  </a:lnTo>
                  <a:lnTo>
                    <a:pt x="1731518" y="258318"/>
                  </a:lnTo>
                  <a:lnTo>
                    <a:pt x="1718564" y="213995"/>
                  </a:lnTo>
                  <a:lnTo>
                    <a:pt x="1704720" y="169925"/>
                  </a:lnTo>
                  <a:lnTo>
                    <a:pt x="1689862" y="126492"/>
                  </a:lnTo>
                  <a:lnTo>
                    <a:pt x="1674114" y="83311"/>
                  </a:lnTo>
                  <a:lnTo>
                    <a:pt x="1657477" y="40640"/>
                  </a:lnTo>
                  <a:lnTo>
                    <a:pt x="1640586" y="0"/>
                  </a:lnTo>
                  <a:close/>
                </a:path>
              </a:pathLst>
            </a:custGeom>
            <a:solidFill>
              <a:srgbClr val="1C5639"/>
            </a:solidFill>
          </p:spPr>
          <p:txBody>
            <a:bodyPr wrap="square" lIns="0" tIns="0" rIns="0" bIns="0" rtlCol="0"/>
            <a:lstStyle/>
            <a:p>
              <a:endParaRPr/>
            </a:p>
          </p:txBody>
        </p:sp>
        <p:pic>
          <p:nvPicPr>
            <p:cNvPr id="4" name="object 4"/>
            <p:cNvPicPr/>
            <p:nvPr/>
          </p:nvPicPr>
          <p:blipFill>
            <a:blip r:embed="rId2" cstate="print"/>
            <a:stretch>
              <a:fillRect/>
            </a:stretch>
          </p:blipFill>
          <p:spPr>
            <a:xfrm>
              <a:off x="0" y="0"/>
              <a:ext cx="1972055" cy="3944112"/>
            </a:xfrm>
            <a:prstGeom prst="rect">
              <a:avLst/>
            </a:prstGeom>
          </p:spPr>
        </p:pic>
      </p:grpSp>
      <p:sp>
        <p:nvSpPr>
          <p:cNvPr id="5" name="object 5"/>
          <p:cNvSpPr txBox="1">
            <a:spLocks noGrp="1"/>
          </p:cNvSpPr>
          <p:nvPr>
            <p:ph type="title"/>
          </p:nvPr>
        </p:nvSpPr>
        <p:spPr>
          <a:xfrm>
            <a:off x="2212085" y="1052830"/>
            <a:ext cx="471805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00632C"/>
                </a:solidFill>
                <a:latin typeface="Tahoma"/>
                <a:cs typeface="Tahoma"/>
              </a:rPr>
              <a:t>Inversión por</a:t>
            </a:r>
            <a:r>
              <a:rPr sz="2400" b="1" spc="75" dirty="0">
                <a:solidFill>
                  <a:srgbClr val="00632C"/>
                </a:solidFill>
                <a:latin typeface="Tahoma"/>
                <a:cs typeface="Tahoma"/>
              </a:rPr>
              <a:t> </a:t>
            </a:r>
            <a:r>
              <a:rPr sz="2400" b="1" spc="50" dirty="0">
                <a:solidFill>
                  <a:srgbClr val="00632C"/>
                </a:solidFill>
                <a:latin typeface="Tahoma"/>
                <a:cs typeface="Tahoma"/>
              </a:rPr>
              <a:t>Subregión</a:t>
            </a:r>
            <a:r>
              <a:rPr sz="2400" b="1" spc="125" dirty="0">
                <a:solidFill>
                  <a:srgbClr val="00632C"/>
                </a:solidFill>
                <a:latin typeface="Tahoma"/>
                <a:cs typeface="Tahoma"/>
              </a:rPr>
              <a:t> </a:t>
            </a:r>
            <a:r>
              <a:rPr sz="2400" b="1" spc="-20" dirty="0">
                <a:solidFill>
                  <a:srgbClr val="00632C"/>
                </a:solidFill>
                <a:latin typeface="Tahoma"/>
                <a:cs typeface="Tahoma"/>
              </a:rPr>
              <a:t>2024</a:t>
            </a:r>
            <a:endParaRPr sz="2400">
              <a:latin typeface="Tahoma"/>
              <a:cs typeface="Tahoma"/>
            </a:endParaRPr>
          </a:p>
        </p:txBody>
      </p:sp>
      <p:sp>
        <p:nvSpPr>
          <p:cNvPr id="6" name="object 6"/>
          <p:cNvSpPr txBox="1"/>
          <p:nvPr/>
        </p:nvSpPr>
        <p:spPr>
          <a:xfrm>
            <a:off x="2212085" y="1398219"/>
            <a:ext cx="7988300" cy="577850"/>
          </a:xfrm>
          <a:prstGeom prst="rect">
            <a:avLst/>
          </a:prstGeom>
        </p:spPr>
        <p:txBody>
          <a:bodyPr vert="horz" wrap="square" lIns="0" tIns="12700" rIns="0" bIns="0" rtlCol="0">
            <a:spAutoFit/>
          </a:bodyPr>
          <a:lstStyle/>
          <a:p>
            <a:pPr marL="12700">
              <a:lnSpc>
                <a:spcPct val="100000"/>
              </a:lnSpc>
              <a:spcBef>
                <a:spcPts val="100"/>
              </a:spcBef>
            </a:pPr>
            <a:r>
              <a:rPr sz="1800" b="1" spc="-70" dirty="0">
                <a:solidFill>
                  <a:srgbClr val="7D7D7D"/>
                </a:solidFill>
                <a:latin typeface="Verdana"/>
                <a:cs typeface="Verdana"/>
              </a:rPr>
              <a:t>PROGRAMA</a:t>
            </a:r>
            <a:r>
              <a:rPr sz="1800" b="1" spc="-95" dirty="0">
                <a:solidFill>
                  <a:srgbClr val="7D7D7D"/>
                </a:solidFill>
                <a:latin typeface="Verdana"/>
                <a:cs typeface="Verdana"/>
              </a:rPr>
              <a:t> </a:t>
            </a:r>
            <a:r>
              <a:rPr sz="1800" b="1" spc="-204" dirty="0">
                <a:solidFill>
                  <a:srgbClr val="7D7D7D"/>
                </a:solidFill>
                <a:latin typeface="Verdana"/>
                <a:cs typeface="Verdana"/>
              </a:rPr>
              <a:t>2.3.7.</a:t>
            </a:r>
            <a:r>
              <a:rPr sz="1800" b="1" spc="-245" dirty="0">
                <a:solidFill>
                  <a:srgbClr val="7D7D7D"/>
                </a:solidFill>
                <a:latin typeface="Verdana"/>
                <a:cs typeface="Verdana"/>
              </a:rPr>
              <a:t> </a:t>
            </a:r>
            <a:r>
              <a:rPr sz="1800" b="1" spc="-80" dirty="0">
                <a:solidFill>
                  <a:srgbClr val="7D7D7D"/>
                </a:solidFill>
                <a:latin typeface="Verdana"/>
                <a:cs typeface="Verdana"/>
              </a:rPr>
              <a:t>Cultura</a:t>
            </a:r>
            <a:r>
              <a:rPr sz="1800" b="1" spc="-204" dirty="0">
                <a:solidFill>
                  <a:srgbClr val="7D7D7D"/>
                </a:solidFill>
                <a:latin typeface="Verdana"/>
                <a:cs typeface="Verdana"/>
              </a:rPr>
              <a:t> </a:t>
            </a:r>
            <a:r>
              <a:rPr sz="1800" b="1" spc="-85" dirty="0">
                <a:solidFill>
                  <a:srgbClr val="7D7D7D"/>
                </a:solidFill>
                <a:latin typeface="Verdana"/>
                <a:cs typeface="Verdana"/>
              </a:rPr>
              <a:t>para</a:t>
            </a:r>
            <a:r>
              <a:rPr sz="1800" b="1" spc="-204" dirty="0">
                <a:solidFill>
                  <a:srgbClr val="7D7D7D"/>
                </a:solidFill>
                <a:latin typeface="Verdana"/>
                <a:cs typeface="Verdana"/>
              </a:rPr>
              <a:t> </a:t>
            </a:r>
            <a:r>
              <a:rPr sz="1800" b="1" spc="-110" dirty="0">
                <a:solidFill>
                  <a:srgbClr val="7D7D7D"/>
                </a:solidFill>
                <a:latin typeface="Verdana"/>
                <a:cs typeface="Verdana"/>
              </a:rPr>
              <a:t>vivir</a:t>
            </a:r>
            <a:r>
              <a:rPr sz="1800" b="1" spc="-204" dirty="0">
                <a:solidFill>
                  <a:srgbClr val="7D7D7D"/>
                </a:solidFill>
                <a:latin typeface="Verdana"/>
                <a:cs typeface="Verdana"/>
              </a:rPr>
              <a:t> </a:t>
            </a:r>
            <a:r>
              <a:rPr sz="1800" b="1" spc="-50" dirty="0">
                <a:solidFill>
                  <a:srgbClr val="7D7D7D"/>
                </a:solidFill>
                <a:latin typeface="Verdana"/>
                <a:cs typeface="Verdana"/>
              </a:rPr>
              <a:t>en</a:t>
            </a:r>
            <a:r>
              <a:rPr sz="1800" b="1" spc="-145" dirty="0">
                <a:solidFill>
                  <a:srgbClr val="7D7D7D"/>
                </a:solidFill>
                <a:latin typeface="Verdana"/>
                <a:cs typeface="Verdana"/>
              </a:rPr>
              <a:t> </a:t>
            </a:r>
            <a:r>
              <a:rPr sz="1800" b="1" spc="-50" dirty="0">
                <a:solidFill>
                  <a:srgbClr val="7D7D7D"/>
                </a:solidFill>
                <a:latin typeface="Verdana"/>
                <a:cs typeface="Verdana"/>
              </a:rPr>
              <a:t>un</a:t>
            </a:r>
            <a:r>
              <a:rPr sz="1800" b="1" spc="-120" dirty="0">
                <a:solidFill>
                  <a:srgbClr val="7D7D7D"/>
                </a:solidFill>
                <a:latin typeface="Verdana"/>
                <a:cs typeface="Verdana"/>
              </a:rPr>
              <a:t> </a:t>
            </a:r>
            <a:r>
              <a:rPr sz="1800" b="1" spc="-110" dirty="0">
                <a:solidFill>
                  <a:srgbClr val="7D7D7D"/>
                </a:solidFill>
                <a:latin typeface="Verdana"/>
                <a:cs typeface="Verdana"/>
              </a:rPr>
              <a:t>territorio</a:t>
            </a:r>
            <a:r>
              <a:rPr sz="1800" b="1" spc="-145" dirty="0">
                <a:solidFill>
                  <a:srgbClr val="7D7D7D"/>
                </a:solidFill>
                <a:latin typeface="Verdana"/>
                <a:cs typeface="Verdana"/>
              </a:rPr>
              <a:t> </a:t>
            </a:r>
            <a:r>
              <a:rPr sz="1800" b="1" spc="-110" dirty="0">
                <a:solidFill>
                  <a:srgbClr val="7D7D7D"/>
                </a:solidFill>
                <a:latin typeface="Verdana"/>
                <a:cs typeface="Verdana"/>
              </a:rPr>
              <a:t>diverso</a:t>
            </a:r>
            <a:r>
              <a:rPr sz="1800" b="1" spc="-150" dirty="0">
                <a:solidFill>
                  <a:srgbClr val="7D7D7D"/>
                </a:solidFill>
                <a:latin typeface="Verdana"/>
                <a:cs typeface="Verdana"/>
              </a:rPr>
              <a:t> </a:t>
            </a:r>
            <a:r>
              <a:rPr sz="1800" b="1" spc="-20" dirty="0">
                <a:solidFill>
                  <a:srgbClr val="7D7D7D"/>
                </a:solidFill>
                <a:latin typeface="Verdana"/>
                <a:cs typeface="Verdana"/>
              </a:rPr>
              <a:t>y</a:t>
            </a:r>
            <a:r>
              <a:rPr sz="1800" b="1" spc="-220" dirty="0">
                <a:solidFill>
                  <a:srgbClr val="7D7D7D"/>
                </a:solidFill>
                <a:latin typeface="Verdana"/>
                <a:cs typeface="Verdana"/>
              </a:rPr>
              <a:t> </a:t>
            </a:r>
            <a:r>
              <a:rPr sz="1800" b="1" spc="-50" dirty="0">
                <a:solidFill>
                  <a:srgbClr val="7D7D7D"/>
                </a:solidFill>
                <a:latin typeface="Verdana"/>
                <a:cs typeface="Verdana"/>
              </a:rPr>
              <a:t>en</a:t>
            </a:r>
            <a:r>
              <a:rPr sz="1800" b="1" spc="-145" dirty="0">
                <a:solidFill>
                  <a:srgbClr val="7D7D7D"/>
                </a:solidFill>
                <a:latin typeface="Verdana"/>
                <a:cs typeface="Verdana"/>
              </a:rPr>
              <a:t> </a:t>
            </a:r>
            <a:r>
              <a:rPr sz="1800" b="1" spc="-25" dirty="0">
                <a:solidFill>
                  <a:srgbClr val="7D7D7D"/>
                </a:solidFill>
                <a:latin typeface="Verdana"/>
                <a:cs typeface="Verdana"/>
              </a:rPr>
              <a:t>paz</a:t>
            </a:r>
            <a:endParaRPr sz="1800">
              <a:latin typeface="Verdana"/>
              <a:cs typeface="Verdana"/>
            </a:endParaRPr>
          </a:p>
          <a:p>
            <a:pPr marL="12700">
              <a:lnSpc>
                <a:spcPct val="100000"/>
              </a:lnSpc>
              <a:spcBef>
                <a:spcPts val="25"/>
              </a:spcBef>
            </a:pPr>
            <a:r>
              <a:rPr sz="1800" b="1" spc="-110" dirty="0">
                <a:solidFill>
                  <a:srgbClr val="397C5A"/>
                </a:solidFill>
                <a:latin typeface="Verdana"/>
                <a:cs typeface="Verdana"/>
              </a:rPr>
              <a:t>Proyecto:</a:t>
            </a:r>
            <a:r>
              <a:rPr sz="1800" b="1" spc="-110" dirty="0">
                <a:solidFill>
                  <a:srgbClr val="7D7D7D"/>
                </a:solidFill>
                <a:latin typeface="Verdana"/>
                <a:cs typeface="Verdana"/>
              </a:rPr>
              <a:t>Antioquia</a:t>
            </a:r>
            <a:r>
              <a:rPr sz="1800" b="1" spc="-105" dirty="0">
                <a:solidFill>
                  <a:srgbClr val="7D7D7D"/>
                </a:solidFill>
                <a:latin typeface="Verdana"/>
                <a:cs typeface="Verdana"/>
              </a:rPr>
              <a:t> </a:t>
            </a:r>
            <a:r>
              <a:rPr sz="1800" b="1" spc="-20" dirty="0">
                <a:solidFill>
                  <a:srgbClr val="7D7D7D"/>
                </a:solidFill>
                <a:latin typeface="Verdana"/>
                <a:cs typeface="Verdana"/>
              </a:rPr>
              <a:t>Vive</a:t>
            </a:r>
            <a:endParaRPr sz="1800">
              <a:latin typeface="Verdana"/>
              <a:cs typeface="Verdana"/>
            </a:endParaRPr>
          </a:p>
        </p:txBody>
      </p:sp>
      <p:pic>
        <p:nvPicPr>
          <p:cNvPr id="7" name="object 7"/>
          <p:cNvPicPr/>
          <p:nvPr/>
        </p:nvPicPr>
        <p:blipFill>
          <a:blip r:embed="rId3" cstate="print"/>
          <a:stretch>
            <a:fillRect/>
          </a:stretch>
        </p:blipFill>
        <p:spPr>
          <a:xfrm>
            <a:off x="7866364" y="9203878"/>
            <a:ext cx="2398611" cy="870673"/>
          </a:xfrm>
          <a:prstGeom prst="rect">
            <a:avLst/>
          </a:prstGeom>
        </p:spPr>
      </p:pic>
      <p:graphicFrame>
        <p:nvGraphicFramePr>
          <p:cNvPr id="8" name="object 8"/>
          <p:cNvGraphicFramePr>
            <a:graphicFrameLocks noGrp="1"/>
          </p:cNvGraphicFramePr>
          <p:nvPr>
            <p:extLst>
              <p:ext uri="{D42A27DB-BD31-4B8C-83A1-F6EECF244321}">
                <p14:modId xmlns:p14="http://schemas.microsoft.com/office/powerpoint/2010/main" val="2520677587"/>
              </p:ext>
            </p:extLst>
          </p:nvPr>
        </p:nvGraphicFramePr>
        <p:xfrm>
          <a:off x="1600200" y="2747396"/>
          <a:ext cx="16102962" cy="5685155"/>
        </p:xfrm>
        <a:graphic>
          <a:graphicData uri="http://schemas.openxmlformats.org/drawingml/2006/table">
            <a:tbl>
              <a:tblPr firstRow="1" bandRow="1">
                <a:tableStyleId>{2D5ABB26-0587-4C30-8999-92F81FD0307C}</a:tableStyleId>
              </a:tblPr>
              <a:tblGrid>
                <a:gridCol w="3260090">
                  <a:extLst>
                    <a:ext uri="{9D8B030D-6E8A-4147-A177-3AD203B41FA5}">
                      <a16:colId xmlns:a16="http://schemas.microsoft.com/office/drawing/2014/main" val="20000"/>
                    </a:ext>
                  </a:extLst>
                </a:gridCol>
                <a:gridCol w="2308225">
                  <a:extLst>
                    <a:ext uri="{9D8B030D-6E8A-4147-A177-3AD203B41FA5}">
                      <a16:colId xmlns:a16="http://schemas.microsoft.com/office/drawing/2014/main" val="20001"/>
                    </a:ext>
                  </a:extLst>
                </a:gridCol>
                <a:gridCol w="2494280">
                  <a:extLst>
                    <a:ext uri="{9D8B030D-6E8A-4147-A177-3AD203B41FA5}">
                      <a16:colId xmlns:a16="http://schemas.microsoft.com/office/drawing/2014/main" val="20002"/>
                    </a:ext>
                  </a:extLst>
                </a:gridCol>
                <a:gridCol w="2868929">
                  <a:extLst>
                    <a:ext uri="{9D8B030D-6E8A-4147-A177-3AD203B41FA5}">
                      <a16:colId xmlns:a16="http://schemas.microsoft.com/office/drawing/2014/main" val="20003"/>
                    </a:ext>
                  </a:extLst>
                </a:gridCol>
                <a:gridCol w="2585719">
                  <a:extLst>
                    <a:ext uri="{9D8B030D-6E8A-4147-A177-3AD203B41FA5}">
                      <a16:colId xmlns:a16="http://schemas.microsoft.com/office/drawing/2014/main" val="20004"/>
                    </a:ext>
                  </a:extLst>
                </a:gridCol>
                <a:gridCol w="2585719">
                  <a:extLst>
                    <a:ext uri="{9D8B030D-6E8A-4147-A177-3AD203B41FA5}">
                      <a16:colId xmlns:a16="http://schemas.microsoft.com/office/drawing/2014/main" val="20005"/>
                    </a:ext>
                  </a:extLst>
                </a:gridCol>
              </a:tblGrid>
              <a:tr h="597535">
                <a:tc>
                  <a:txBody>
                    <a:bodyPr/>
                    <a:lstStyle/>
                    <a:p>
                      <a:pPr marR="505459" algn="r">
                        <a:lnSpc>
                          <a:spcPct val="100000"/>
                        </a:lnSpc>
                        <a:spcBef>
                          <a:spcPts val="484"/>
                        </a:spcBef>
                      </a:pPr>
                      <a:r>
                        <a:rPr sz="1400" b="1" dirty="0">
                          <a:solidFill>
                            <a:srgbClr val="FFFFFF"/>
                          </a:solidFill>
                          <a:latin typeface="Trebuchet MS"/>
                          <a:cs typeface="Trebuchet MS"/>
                        </a:rPr>
                        <a:t>ACTIVIDADES</a:t>
                      </a:r>
                      <a:r>
                        <a:rPr sz="1400" b="1" spc="484" dirty="0">
                          <a:solidFill>
                            <a:srgbClr val="FFFFFF"/>
                          </a:solidFill>
                          <a:latin typeface="Trebuchet MS"/>
                          <a:cs typeface="Trebuchet MS"/>
                        </a:rPr>
                        <a:t> </a:t>
                      </a:r>
                      <a:r>
                        <a:rPr sz="1400" b="1" spc="-10" dirty="0">
                          <a:solidFill>
                            <a:srgbClr val="FFFFFF"/>
                          </a:solidFill>
                          <a:latin typeface="Trebuchet MS"/>
                          <a:cs typeface="Trebuchet MS"/>
                        </a:rPr>
                        <a:t>REALIZADAS</a:t>
                      </a:r>
                      <a:endParaRPr sz="1400">
                        <a:latin typeface="Trebuchet MS"/>
                        <a:cs typeface="Trebuchet MS"/>
                      </a:endParaRPr>
                    </a:p>
                  </a:txBody>
                  <a:tcPr marL="0" marR="0" marT="6159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a:lnSpc>
                          <a:spcPct val="100000"/>
                        </a:lnSpc>
                        <a:spcBef>
                          <a:spcPts val="150"/>
                        </a:spcBef>
                      </a:pPr>
                      <a:endParaRPr sz="1400">
                        <a:latin typeface="Times New Roman"/>
                        <a:cs typeface="Times New Roman"/>
                      </a:endParaRPr>
                    </a:p>
                    <a:p>
                      <a:pPr marL="315595">
                        <a:lnSpc>
                          <a:spcPct val="100000"/>
                        </a:lnSpc>
                      </a:pPr>
                      <a:r>
                        <a:rPr sz="1400" b="1" spc="-10" dirty="0">
                          <a:solidFill>
                            <a:srgbClr val="FFFFFF"/>
                          </a:solidFill>
                          <a:latin typeface="Trebuchet MS"/>
                          <a:cs typeface="Trebuchet MS"/>
                        </a:rPr>
                        <a:t>MUNICIPIO</a:t>
                      </a:r>
                      <a:endParaRPr sz="1400">
                        <a:latin typeface="Trebuchet MS"/>
                        <a:cs typeface="Trebuchet MS"/>
                      </a:endParaRPr>
                    </a:p>
                  </a:txBody>
                  <a:tcPr marL="0" marR="0" marT="1905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a:lnSpc>
                          <a:spcPct val="100000"/>
                        </a:lnSpc>
                        <a:spcBef>
                          <a:spcPts val="150"/>
                        </a:spcBef>
                      </a:pPr>
                      <a:endParaRPr sz="1400">
                        <a:latin typeface="Times New Roman"/>
                        <a:cs typeface="Times New Roman"/>
                      </a:endParaRPr>
                    </a:p>
                    <a:p>
                      <a:pPr marL="344805">
                        <a:lnSpc>
                          <a:spcPct val="100000"/>
                        </a:lnSpc>
                      </a:pPr>
                      <a:r>
                        <a:rPr sz="1400" b="1" spc="-10" dirty="0">
                          <a:solidFill>
                            <a:srgbClr val="FFFFFF"/>
                          </a:solidFill>
                          <a:latin typeface="Trebuchet MS"/>
                          <a:cs typeface="Trebuchet MS"/>
                        </a:rPr>
                        <a:t>SUBREGIÓN</a:t>
                      </a:r>
                      <a:endParaRPr sz="1400">
                        <a:latin typeface="Trebuchet MS"/>
                        <a:cs typeface="Trebuchet MS"/>
                      </a:endParaRPr>
                    </a:p>
                  </a:txBody>
                  <a:tcPr marL="0" marR="0" marT="1905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a:lnSpc>
                          <a:spcPct val="100000"/>
                        </a:lnSpc>
                        <a:spcBef>
                          <a:spcPts val="150"/>
                        </a:spcBef>
                      </a:pPr>
                      <a:endParaRPr sz="1400">
                        <a:latin typeface="Times New Roman"/>
                        <a:cs typeface="Times New Roman"/>
                      </a:endParaRPr>
                    </a:p>
                    <a:p>
                      <a:pPr marL="233679">
                        <a:lnSpc>
                          <a:spcPct val="100000"/>
                        </a:lnSpc>
                      </a:pPr>
                      <a:r>
                        <a:rPr sz="1400" b="1" spc="-10" dirty="0">
                          <a:solidFill>
                            <a:srgbClr val="FFFFFF"/>
                          </a:solidFill>
                          <a:latin typeface="Trebuchet MS"/>
                          <a:cs typeface="Trebuchet MS"/>
                        </a:rPr>
                        <a:t>BENEFICIARIOS</a:t>
                      </a:r>
                      <a:endParaRPr sz="1400">
                        <a:latin typeface="Trebuchet MS"/>
                        <a:cs typeface="Trebuchet MS"/>
                      </a:endParaRPr>
                    </a:p>
                  </a:txBody>
                  <a:tcPr marL="0" marR="0" marT="1905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a:lnSpc>
                          <a:spcPct val="100000"/>
                        </a:lnSpc>
                        <a:spcBef>
                          <a:spcPts val="150"/>
                        </a:spcBef>
                      </a:pPr>
                      <a:endParaRPr sz="1400">
                        <a:latin typeface="Times New Roman"/>
                        <a:cs typeface="Times New Roman"/>
                      </a:endParaRPr>
                    </a:p>
                    <a:p>
                      <a:pPr marL="288925">
                        <a:lnSpc>
                          <a:spcPct val="100000"/>
                        </a:lnSpc>
                      </a:pPr>
                      <a:r>
                        <a:rPr sz="1400" b="1" spc="-10" dirty="0">
                          <a:solidFill>
                            <a:srgbClr val="FFFFFF"/>
                          </a:solidFill>
                          <a:latin typeface="Trebuchet MS"/>
                          <a:cs typeface="Trebuchet MS"/>
                        </a:rPr>
                        <a:t>INVERSIÓN</a:t>
                      </a:r>
                      <a:endParaRPr sz="1400">
                        <a:latin typeface="Trebuchet MS"/>
                        <a:cs typeface="Trebuchet MS"/>
                      </a:endParaRPr>
                    </a:p>
                  </a:txBody>
                  <a:tcPr marL="0" marR="0" marT="1905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a:lnSpc>
                          <a:spcPct val="100000"/>
                        </a:lnSpc>
                        <a:spcBef>
                          <a:spcPts val="150"/>
                        </a:spcBef>
                      </a:pPr>
                      <a:endParaRPr sz="1400" dirty="0">
                        <a:latin typeface="Times New Roman"/>
                        <a:cs typeface="Times New Roman"/>
                      </a:endParaRPr>
                    </a:p>
                    <a:p>
                      <a:pPr marL="278130">
                        <a:lnSpc>
                          <a:spcPct val="100000"/>
                        </a:lnSpc>
                      </a:pPr>
                      <a:r>
                        <a:rPr sz="1400" b="1" spc="-10" dirty="0">
                          <a:solidFill>
                            <a:srgbClr val="FFFFFF"/>
                          </a:solidFill>
                          <a:latin typeface="Trebuchet MS"/>
                          <a:cs typeface="Trebuchet MS"/>
                        </a:rPr>
                        <a:t>EJECUCIÓN</a:t>
                      </a:r>
                      <a:endParaRPr sz="1400" dirty="0">
                        <a:latin typeface="Trebuchet MS"/>
                        <a:cs typeface="Trebuchet MS"/>
                      </a:endParaRPr>
                    </a:p>
                  </a:txBody>
                  <a:tcPr marL="0" marR="0" marT="1905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extLst>
                  <a:ext uri="{0D108BD9-81ED-4DB2-BD59-A6C34878D82A}">
                    <a16:rowId xmlns:a16="http://schemas.microsoft.com/office/drawing/2014/main" val="10000"/>
                  </a:ext>
                </a:extLst>
              </a:tr>
              <a:tr h="4744085">
                <a:tc>
                  <a:txBody>
                    <a:bodyPr/>
                    <a:lstStyle/>
                    <a:p>
                      <a:pPr marR="483234" algn="r">
                        <a:lnSpc>
                          <a:spcPct val="100000"/>
                        </a:lnSpc>
                        <a:spcBef>
                          <a:spcPts val="515"/>
                        </a:spcBef>
                      </a:pPr>
                      <a:r>
                        <a:rPr sz="1400" spc="70" dirty="0">
                          <a:latin typeface="Trebuchet MS"/>
                          <a:cs typeface="Trebuchet MS"/>
                        </a:rPr>
                        <a:t>Los</a:t>
                      </a:r>
                      <a:r>
                        <a:rPr sz="1400" spc="-90" dirty="0">
                          <a:latin typeface="Trebuchet MS"/>
                          <a:cs typeface="Trebuchet MS"/>
                        </a:rPr>
                        <a:t> </a:t>
                      </a:r>
                      <a:r>
                        <a:rPr sz="1400" spc="-25" dirty="0">
                          <a:latin typeface="Trebuchet MS"/>
                          <a:cs typeface="Trebuchet MS"/>
                        </a:rPr>
                        <a:t>resultados</a:t>
                      </a:r>
                      <a:r>
                        <a:rPr sz="1400" spc="-60" dirty="0">
                          <a:latin typeface="Trebuchet MS"/>
                          <a:cs typeface="Trebuchet MS"/>
                        </a:rPr>
                        <a:t> </a:t>
                      </a:r>
                      <a:r>
                        <a:rPr sz="1400" spc="-10" dirty="0">
                          <a:latin typeface="Trebuchet MS"/>
                          <a:cs typeface="Trebuchet MS"/>
                        </a:rPr>
                        <a:t>de</a:t>
                      </a:r>
                      <a:r>
                        <a:rPr sz="1400" spc="-80" dirty="0">
                          <a:latin typeface="Trebuchet MS"/>
                          <a:cs typeface="Trebuchet MS"/>
                        </a:rPr>
                        <a:t> </a:t>
                      </a:r>
                      <a:r>
                        <a:rPr sz="1400" spc="-45" dirty="0">
                          <a:latin typeface="Trebuchet MS"/>
                          <a:cs typeface="Trebuchet MS"/>
                        </a:rPr>
                        <a:t>la</a:t>
                      </a:r>
                      <a:r>
                        <a:rPr sz="1400" spc="-114" dirty="0">
                          <a:latin typeface="Trebuchet MS"/>
                          <a:cs typeface="Trebuchet MS"/>
                        </a:rPr>
                        <a:t> </a:t>
                      </a:r>
                      <a:r>
                        <a:rPr sz="1400" spc="-10" dirty="0">
                          <a:latin typeface="Trebuchet MS"/>
                          <a:cs typeface="Trebuchet MS"/>
                        </a:rPr>
                        <a:t>Convocatoria</a:t>
                      </a:r>
                      <a:endParaRPr sz="1400">
                        <a:latin typeface="Trebuchet MS"/>
                        <a:cs typeface="Trebuchet MS"/>
                      </a:endParaRPr>
                    </a:p>
                  </a:txBody>
                  <a:tcPr marL="0" marR="0" marT="654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5725">
                        <a:lnSpc>
                          <a:spcPct val="100000"/>
                        </a:lnSpc>
                        <a:spcBef>
                          <a:spcPts val="515"/>
                        </a:spcBef>
                      </a:pPr>
                      <a:r>
                        <a:rPr sz="1400" spc="-10" dirty="0">
                          <a:latin typeface="Trebuchet MS"/>
                          <a:cs typeface="Trebuchet MS"/>
                        </a:rPr>
                        <a:t>2.Encuentros</a:t>
                      </a:r>
                      <a:r>
                        <a:rPr sz="1400" spc="-95" dirty="0">
                          <a:latin typeface="Trebuchet MS"/>
                          <a:cs typeface="Trebuchet MS"/>
                        </a:rPr>
                        <a:t> </a:t>
                      </a:r>
                      <a:r>
                        <a:rPr sz="1400" spc="-10" dirty="0">
                          <a:latin typeface="Trebuchet MS"/>
                          <a:cs typeface="Trebuchet MS"/>
                        </a:rPr>
                        <a:t>Realizados:</a:t>
                      </a:r>
                      <a:endParaRPr sz="1400" dirty="0">
                        <a:latin typeface="Trebuchet MS"/>
                        <a:cs typeface="Trebuchet MS"/>
                      </a:endParaRPr>
                    </a:p>
                    <a:p>
                      <a:pPr>
                        <a:lnSpc>
                          <a:spcPct val="100000"/>
                        </a:lnSpc>
                      </a:pPr>
                      <a:endParaRPr sz="1400" dirty="0">
                        <a:latin typeface="Times New Roman"/>
                        <a:cs typeface="Times New Roman"/>
                      </a:endParaRPr>
                    </a:p>
                    <a:p>
                      <a:pPr>
                        <a:lnSpc>
                          <a:spcPct val="100000"/>
                        </a:lnSpc>
                      </a:pPr>
                      <a:endParaRPr sz="1400" dirty="0">
                        <a:latin typeface="Times New Roman"/>
                        <a:cs typeface="Times New Roman"/>
                      </a:endParaRPr>
                    </a:p>
                    <a:p>
                      <a:pPr>
                        <a:lnSpc>
                          <a:spcPct val="100000"/>
                        </a:lnSpc>
                      </a:pPr>
                      <a:endParaRPr sz="1400" dirty="0">
                        <a:latin typeface="Times New Roman"/>
                        <a:cs typeface="Times New Roman"/>
                      </a:endParaRPr>
                    </a:p>
                    <a:p>
                      <a:pPr>
                        <a:lnSpc>
                          <a:spcPct val="100000"/>
                        </a:lnSpc>
                      </a:pPr>
                      <a:endParaRPr sz="1400" dirty="0">
                        <a:latin typeface="Times New Roman"/>
                        <a:cs typeface="Times New Roman"/>
                      </a:endParaRPr>
                    </a:p>
                    <a:p>
                      <a:pPr>
                        <a:lnSpc>
                          <a:spcPct val="100000"/>
                        </a:lnSpc>
                      </a:pPr>
                      <a:endParaRPr sz="1400" dirty="0">
                        <a:latin typeface="Times New Roman"/>
                        <a:cs typeface="Times New Roman"/>
                      </a:endParaRPr>
                    </a:p>
                    <a:p>
                      <a:pPr>
                        <a:lnSpc>
                          <a:spcPct val="100000"/>
                        </a:lnSpc>
                      </a:pPr>
                      <a:endParaRPr sz="1400" dirty="0">
                        <a:latin typeface="Times New Roman"/>
                        <a:cs typeface="Times New Roman"/>
                      </a:endParaRPr>
                    </a:p>
                    <a:p>
                      <a:pPr>
                        <a:lnSpc>
                          <a:spcPct val="100000"/>
                        </a:lnSpc>
                      </a:pPr>
                      <a:endParaRPr sz="1400" dirty="0">
                        <a:latin typeface="Times New Roman"/>
                        <a:cs typeface="Times New Roman"/>
                      </a:endParaRPr>
                    </a:p>
                    <a:p>
                      <a:pPr>
                        <a:lnSpc>
                          <a:spcPct val="100000"/>
                        </a:lnSpc>
                      </a:pPr>
                      <a:endParaRPr sz="1400" dirty="0">
                        <a:latin typeface="Times New Roman"/>
                        <a:cs typeface="Times New Roman"/>
                      </a:endParaRPr>
                    </a:p>
                    <a:p>
                      <a:pPr>
                        <a:lnSpc>
                          <a:spcPct val="100000"/>
                        </a:lnSpc>
                      </a:pPr>
                      <a:endParaRPr sz="1400" dirty="0">
                        <a:latin typeface="Times New Roman"/>
                        <a:cs typeface="Times New Roman"/>
                      </a:endParaRPr>
                    </a:p>
                    <a:p>
                      <a:pPr>
                        <a:lnSpc>
                          <a:spcPct val="100000"/>
                        </a:lnSpc>
                      </a:pPr>
                      <a:endParaRPr sz="1400" dirty="0">
                        <a:latin typeface="Times New Roman"/>
                        <a:cs typeface="Times New Roman"/>
                      </a:endParaRPr>
                    </a:p>
                    <a:p>
                      <a:pPr>
                        <a:lnSpc>
                          <a:spcPct val="100000"/>
                        </a:lnSpc>
                      </a:pPr>
                      <a:endParaRPr sz="1400" dirty="0">
                        <a:latin typeface="Times New Roman"/>
                        <a:cs typeface="Times New Roman"/>
                      </a:endParaRPr>
                    </a:p>
                    <a:p>
                      <a:pPr>
                        <a:lnSpc>
                          <a:spcPct val="100000"/>
                        </a:lnSpc>
                        <a:spcBef>
                          <a:spcPts val="1335"/>
                        </a:spcBef>
                      </a:pPr>
                      <a:endParaRPr sz="1400" dirty="0">
                        <a:latin typeface="Times New Roman"/>
                        <a:cs typeface="Times New Roman"/>
                      </a:endParaRPr>
                    </a:p>
                    <a:p>
                      <a:pPr marL="85725" marR="445134">
                        <a:lnSpc>
                          <a:spcPct val="212600"/>
                        </a:lnSpc>
                      </a:pPr>
                      <a:r>
                        <a:rPr sz="1400" spc="-10" dirty="0">
                          <a:latin typeface="Trebuchet MS"/>
                          <a:cs typeface="Trebuchet MS"/>
                        </a:rPr>
                        <a:t>(Concepción</a:t>
                      </a:r>
                      <a:r>
                        <a:rPr sz="1400" spc="-140" dirty="0">
                          <a:latin typeface="Trebuchet MS"/>
                          <a:cs typeface="Trebuchet MS"/>
                        </a:rPr>
                        <a:t> </a:t>
                      </a:r>
                      <a:r>
                        <a:rPr sz="1400" spc="400" dirty="0">
                          <a:latin typeface="Trebuchet MS"/>
                          <a:cs typeface="Trebuchet MS"/>
                        </a:rPr>
                        <a:t>–</a:t>
                      </a:r>
                      <a:r>
                        <a:rPr sz="1400" spc="-165" dirty="0">
                          <a:latin typeface="Trebuchet MS"/>
                          <a:cs typeface="Trebuchet MS"/>
                        </a:rPr>
                        <a:t> </a:t>
                      </a:r>
                      <a:r>
                        <a:rPr sz="1400" spc="-55" dirty="0">
                          <a:latin typeface="Trebuchet MS"/>
                          <a:cs typeface="Trebuchet MS"/>
                        </a:rPr>
                        <a:t>Oriente) </a:t>
                      </a:r>
                      <a:r>
                        <a:rPr sz="1400" spc="-35" dirty="0">
                          <a:latin typeface="Trebuchet MS"/>
                          <a:cs typeface="Trebuchet MS"/>
                        </a:rPr>
                        <a:t>y</a:t>
                      </a:r>
                      <a:r>
                        <a:rPr sz="1400" spc="-130" dirty="0">
                          <a:latin typeface="Trebuchet MS"/>
                          <a:cs typeface="Trebuchet MS"/>
                        </a:rPr>
                        <a:t> </a:t>
                      </a:r>
                      <a:r>
                        <a:rPr sz="1400" spc="-10" dirty="0">
                          <a:latin typeface="Trebuchet MS"/>
                          <a:cs typeface="Trebuchet MS"/>
                        </a:rPr>
                        <a:t>(Donmatias</a:t>
                      </a:r>
                      <a:r>
                        <a:rPr sz="1400" spc="-110" dirty="0">
                          <a:latin typeface="Trebuchet MS"/>
                          <a:cs typeface="Trebuchet MS"/>
                        </a:rPr>
                        <a:t> </a:t>
                      </a:r>
                      <a:r>
                        <a:rPr sz="1400" spc="-50" dirty="0">
                          <a:latin typeface="Trebuchet MS"/>
                          <a:cs typeface="Trebuchet MS"/>
                        </a:rPr>
                        <a:t>-</a:t>
                      </a:r>
                      <a:endParaRPr sz="1400" dirty="0">
                        <a:latin typeface="Trebuchet MS"/>
                        <a:cs typeface="Trebuchet MS"/>
                      </a:endParaRPr>
                    </a:p>
                    <a:p>
                      <a:pPr marL="85725">
                        <a:lnSpc>
                          <a:spcPct val="100000"/>
                        </a:lnSpc>
                        <a:spcBef>
                          <a:spcPts val="110"/>
                        </a:spcBef>
                      </a:pPr>
                      <a:r>
                        <a:rPr sz="1400" spc="-10" dirty="0">
                          <a:latin typeface="Trebuchet MS"/>
                          <a:cs typeface="Trebuchet MS"/>
                        </a:rPr>
                        <a:t>Norte)</a:t>
                      </a:r>
                      <a:endParaRPr sz="1400" dirty="0">
                        <a:latin typeface="Trebuchet MS"/>
                        <a:cs typeface="Trebuchet MS"/>
                      </a:endParaRPr>
                    </a:p>
                  </a:txBody>
                  <a:tcPr marL="0" marR="0" marT="654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5725">
                        <a:lnSpc>
                          <a:spcPct val="100000"/>
                        </a:lnSpc>
                        <a:spcBef>
                          <a:spcPts val="515"/>
                        </a:spcBef>
                      </a:pPr>
                      <a:r>
                        <a:rPr sz="1400" dirty="0">
                          <a:latin typeface="Trebuchet MS"/>
                          <a:cs typeface="Trebuchet MS"/>
                        </a:rPr>
                        <a:t>9</a:t>
                      </a:r>
                      <a:r>
                        <a:rPr sz="1400" spc="-45" dirty="0">
                          <a:latin typeface="Trebuchet MS"/>
                          <a:cs typeface="Trebuchet MS"/>
                        </a:rPr>
                        <a:t> </a:t>
                      </a:r>
                      <a:r>
                        <a:rPr sz="1400" spc="-10" dirty="0">
                          <a:latin typeface="Trebuchet MS"/>
                          <a:cs typeface="Trebuchet MS"/>
                        </a:rPr>
                        <a:t>nueve</a:t>
                      </a:r>
                      <a:r>
                        <a:rPr sz="1400" spc="-80" dirty="0">
                          <a:latin typeface="Trebuchet MS"/>
                          <a:cs typeface="Trebuchet MS"/>
                        </a:rPr>
                        <a:t> </a:t>
                      </a:r>
                      <a:r>
                        <a:rPr sz="1400" spc="-10" dirty="0">
                          <a:latin typeface="Trebuchet MS"/>
                          <a:cs typeface="Trebuchet MS"/>
                        </a:rPr>
                        <a:t>subregiones</a:t>
                      </a:r>
                      <a:endParaRPr sz="1400" dirty="0">
                        <a:latin typeface="Trebuchet MS"/>
                        <a:cs typeface="Trebuchet MS"/>
                      </a:endParaRPr>
                    </a:p>
                  </a:txBody>
                  <a:tcPr marL="0" marR="0" marT="654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5725" marR="44450">
                        <a:lnSpc>
                          <a:spcPct val="100000"/>
                        </a:lnSpc>
                        <a:spcBef>
                          <a:spcPts val="515"/>
                        </a:spcBef>
                      </a:pPr>
                      <a:r>
                        <a:rPr sz="1400" dirty="0">
                          <a:latin typeface="Trebuchet MS"/>
                          <a:cs typeface="Trebuchet MS"/>
                        </a:rPr>
                        <a:t>313</a:t>
                      </a:r>
                      <a:r>
                        <a:rPr sz="1400" spc="-5" dirty="0">
                          <a:latin typeface="Trebuchet MS"/>
                          <a:cs typeface="Trebuchet MS"/>
                        </a:rPr>
                        <a:t> </a:t>
                      </a:r>
                      <a:r>
                        <a:rPr sz="1400" spc="-25" dirty="0">
                          <a:latin typeface="Trebuchet MS"/>
                          <a:cs typeface="Trebuchet MS"/>
                        </a:rPr>
                        <a:t>beneficiarios</a:t>
                      </a:r>
                      <a:r>
                        <a:rPr sz="1400" spc="-30" dirty="0">
                          <a:latin typeface="Trebuchet MS"/>
                          <a:cs typeface="Trebuchet MS"/>
                        </a:rPr>
                        <a:t> </a:t>
                      </a:r>
                      <a:r>
                        <a:rPr sz="1400" dirty="0">
                          <a:latin typeface="Trebuchet MS"/>
                          <a:cs typeface="Trebuchet MS"/>
                        </a:rPr>
                        <a:t>de</a:t>
                      </a:r>
                      <a:r>
                        <a:rPr sz="1400" spc="-10" dirty="0">
                          <a:latin typeface="Trebuchet MS"/>
                          <a:cs typeface="Trebuchet MS"/>
                        </a:rPr>
                        <a:t> </a:t>
                      </a:r>
                      <a:r>
                        <a:rPr sz="1400" dirty="0">
                          <a:latin typeface="Trebuchet MS"/>
                          <a:cs typeface="Trebuchet MS"/>
                        </a:rPr>
                        <a:t>14</a:t>
                      </a:r>
                      <a:r>
                        <a:rPr sz="1400" spc="-5" dirty="0">
                          <a:latin typeface="Trebuchet MS"/>
                          <a:cs typeface="Trebuchet MS"/>
                        </a:rPr>
                        <a:t> </a:t>
                      </a:r>
                      <a:r>
                        <a:rPr sz="1400" spc="-10" dirty="0">
                          <a:latin typeface="Trebuchet MS"/>
                          <a:cs typeface="Trebuchet MS"/>
                        </a:rPr>
                        <a:t>municipios </a:t>
                      </a:r>
                      <a:r>
                        <a:rPr sz="1400" dirty="0">
                          <a:latin typeface="Trebuchet MS"/>
                          <a:cs typeface="Trebuchet MS"/>
                        </a:rPr>
                        <a:t>de</a:t>
                      </a:r>
                      <a:r>
                        <a:rPr sz="1400" spc="10" dirty="0">
                          <a:latin typeface="Trebuchet MS"/>
                          <a:cs typeface="Trebuchet MS"/>
                        </a:rPr>
                        <a:t> </a:t>
                      </a:r>
                      <a:r>
                        <a:rPr sz="1400" dirty="0">
                          <a:latin typeface="Trebuchet MS"/>
                          <a:cs typeface="Trebuchet MS"/>
                        </a:rPr>
                        <a:t>las</a:t>
                      </a:r>
                      <a:r>
                        <a:rPr sz="1400" spc="20" dirty="0">
                          <a:latin typeface="Trebuchet MS"/>
                          <a:cs typeface="Trebuchet MS"/>
                        </a:rPr>
                        <a:t> </a:t>
                      </a:r>
                      <a:r>
                        <a:rPr sz="1400" dirty="0">
                          <a:latin typeface="Trebuchet MS"/>
                          <a:cs typeface="Trebuchet MS"/>
                        </a:rPr>
                        <a:t>9</a:t>
                      </a:r>
                      <a:r>
                        <a:rPr sz="1400" spc="30" dirty="0">
                          <a:latin typeface="Trebuchet MS"/>
                          <a:cs typeface="Trebuchet MS"/>
                        </a:rPr>
                        <a:t> </a:t>
                      </a:r>
                      <a:r>
                        <a:rPr sz="1400" dirty="0">
                          <a:latin typeface="Trebuchet MS"/>
                          <a:cs typeface="Trebuchet MS"/>
                        </a:rPr>
                        <a:t>subregiones</a:t>
                      </a:r>
                      <a:r>
                        <a:rPr sz="1400" spc="5" dirty="0">
                          <a:latin typeface="Trebuchet MS"/>
                          <a:cs typeface="Trebuchet MS"/>
                        </a:rPr>
                        <a:t> </a:t>
                      </a:r>
                      <a:r>
                        <a:rPr sz="1400" spc="-10" dirty="0">
                          <a:latin typeface="Trebuchet MS"/>
                          <a:cs typeface="Trebuchet MS"/>
                        </a:rPr>
                        <a:t>(Amalfi, </a:t>
                      </a:r>
                      <a:r>
                        <a:rPr sz="1400" spc="-30" dirty="0">
                          <a:latin typeface="Trebuchet MS"/>
                          <a:cs typeface="Trebuchet MS"/>
                        </a:rPr>
                        <a:t>Apartadó,</a:t>
                      </a:r>
                      <a:r>
                        <a:rPr sz="1400" spc="-75" dirty="0">
                          <a:latin typeface="Trebuchet MS"/>
                          <a:cs typeface="Trebuchet MS"/>
                        </a:rPr>
                        <a:t> </a:t>
                      </a:r>
                      <a:r>
                        <a:rPr sz="1400" spc="-50" dirty="0">
                          <a:latin typeface="Trebuchet MS"/>
                          <a:cs typeface="Trebuchet MS"/>
                        </a:rPr>
                        <a:t>Bello, </a:t>
                      </a:r>
                      <a:r>
                        <a:rPr sz="1400" spc="-10" dirty="0">
                          <a:latin typeface="Trebuchet MS"/>
                          <a:cs typeface="Trebuchet MS"/>
                        </a:rPr>
                        <a:t>Caucasia, Chigorodó,</a:t>
                      </a:r>
                      <a:r>
                        <a:rPr sz="1400" spc="-55" dirty="0">
                          <a:latin typeface="Trebuchet MS"/>
                          <a:cs typeface="Trebuchet MS"/>
                        </a:rPr>
                        <a:t> </a:t>
                      </a:r>
                      <a:r>
                        <a:rPr sz="1400" spc="-10" dirty="0">
                          <a:latin typeface="Trebuchet MS"/>
                          <a:cs typeface="Trebuchet MS"/>
                        </a:rPr>
                        <a:t>Concepción,</a:t>
                      </a:r>
                      <a:r>
                        <a:rPr sz="1400" spc="-65" dirty="0">
                          <a:latin typeface="Trebuchet MS"/>
                          <a:cs typeface="Trebuchet MS"/>
                        </a:rPr>
                        <a:t> </a:t>
                      </a:r>
                      <a:r>
                        <a:rPr sz="1400" spc="-10" dirty="0">
                          <a:latin typeface="Trebuchet MS"/>
                          <a:cs typeface="Trebuchet MS"/>
                        </a:rPr>
                        <a:t>Guarne, </a:t>
                      </a:r>
                      <a:r>
                        <a:rPr sz="1400" dirty="0">
                          <a:latin typeface="Trebuchet MS"/>
                          <a:cs typeface="Trebuchet MS"/>
                        </a:rPr>
                        <a:t>La</a:t>
                      </a:r>
                      <a:r>
                        <a:rPr sz="1400" spc="-60" dirty="0">
                          <a:latin typeface="Trebuchet MS"/>
                          <a:cs typeface="Trebuchet MS"/>
                        </a:rPr>
                        <a:t> </a:t>
                      </a:r>
                      <a:r>
                        <a:rPr sz="1400" spc="-30" dirty="0">
                          <a:latin typeface="Trebuchet MS"/>
                          <a:cs typeface="Trebuchet MS"/>
                        </a:rPr>
                        <a:t>Ceja</a:t>
                      </a:r>
                      <a:r>
                        <a:rPr sz="1400" spc="-45" dirty="0">
                          <a:latin typeface="Trebuchet MS"/>
                          <a:cs typeface="Trebuchet MS"/>
                        </a:rPr>
                        <a:t> </a:t>
                      </a:r>
                      <a:r>
                        <a:rPr sz="1400" spc="-30" dirty="0">
                          <a:latin typeface="Trebuchet MS"/>
                          <a:cs typeface="Trebuchet MS"/>
                        </a:rPr>
                        <a:t>del</a:t>
                      </a:r>
                      <a:r>
                        <a:rPr sz="1400" spc="-60" dirty="0">
                          <a:latin typeface="Trebuchet MS"/>
                          <a:cs typeface="Trebuchet MS"/>
                        </a:rPr>
                        <a:t> </a:t>
                      </a:r>
                      <a:r>
                        <a:rPr sz="1400" spc="-20" dirty="0">
                          <a:latin typeface="Trebuchet MS"/>
                          <a:cs typeface="Trebuchet MS"/>
                        </a:rPr>
                        <a:t>Tambo,</a:t>
                      </a:r>
                      <a:r>
                        <a:rPr sz="1400" spc="-75" dirty="0">
                          <a:latin typeface="Trebuchet MS"/>
                          <a:cs typeface="Trebuchet MS"/>
                        </a:rPr>
                        <a:t> </a:t>
                      </a:r>
                      <a:r>
                        <a:rPr sz="1400" spc="-10" dirty="0">
                          <a:latin typeface="Trebuchet MS"/>
                          <a:cs typeface="Trebuchet MS"/>
                        </a:rPr>
                        <a:t>Pueblorrico, Puerto</a:t>
                      </a:r>
                      <a:r>
                        <a:rPr sz="1400" spc="-80" dirty="0">
                          <a:latin typeface="Trebuchet MS"/>
                          <a:cs typeface="Trebuchet MS"/>
                        </a:rPr>
                        <a:t> </a:t>
                      </a:r>
                      <a:r>
                        <a:rPr sz="1400" spc="-50" dirty="0">
                          <a:latin typeface="Trebuchet MS"/>
                          <a:cs typeface="Trebuchet MS"/>
                        </a:rPr>
                        <a:t>Nare,</a:t>
                      </a:r>
                      <a:r>
                        <a:rPr sz="1400" spc="-75" dirty="0">
                          <a:latin typeface="Trebuchet MS"/>
                          <a:cs typeface="Trebuchet MS"/>
                        </a:rPr>
                        <a:t> </a:t>
                      </a:r>
                      <a:r>
                        <a:rPr sz="1400" spc="60" dirty="0">
                          <a:latin typeface="Trebuchet MS"/>
                          <a:cs typeface="Trebuchet MS"/>
                        </a:rPr>
                        <a:t>San</a:t>
                      </a:r>
                      <a:r>
                        <a:rPr sz="1400" spc="-70" dirty="0">
                          <a:latin typeface="Trebuchet MS"/>
                          <a:cs typeface="Trebuchet MS"/>
                        </a:rPr>
                        <a:t> </a:t>
                      </a:r>
                      <a:r>
                        <a:rPr sz="1400" dirty="0">
                          <a:latin typeface="Trebuchet MS"/>
                          <a:cs typeface="Trebuchet MS"/>
                        </a:rPr>
                        <a:t>Pedro</a:t>
                      </a:r>
                      <a:r>
                        <a:rPr sz="1400" spc="-90" dirty="0">
                          <a:latin typeface="Trebuchet MS"/>
                          <a:cs typeface="Trebuchet MS"/>
                        </a:rPr>
                        <a:t> </a:t>
                      </a:r>
                      <a:r>
                        <a:rPr sz="1400" dirty="0">
                          <a:latin typeface="Trebuchet MS"/>
                          <a:cs typeface="Trebuchet MS"/>
                        </a:rPr>
                        <a:t>de</a:t>
                      </a:r>
                      <a:r>
                        <a:rPr sz="1400" spc="-60" dirty="0">
                          <a:latin typeface="Trebuchet MS"/>
                          <a:cs typeface="Trebuchet MS"/>
                        </a:rPr>
                        <a:t> </a:t>
                      </a:r>
                      <a:r>
                        <a:rPr sz="1400" spc="-25" dirty="0">
                          <a:latin typeface="Trebuchet MS"/>
                          <a:cs typeface="Trebuchet MS"/>
                        </a:rPr>
                        <a:t>los </a:t>
                      </a:r>
                      <a:r>
                        <a:rPr sz="1400" dirty="0">
                          <a:latin typeface="Trebuchet MS"/>
                          <a:cs typeface="Trebuchet MS"/>
                        </a:rPr>
                        <a:t>Milagros,</a:t>
                      </a:r>
                      <a:r>
                        <a:rPr sz="1400" spc="-55" dirty="0">
                          <a:latin typeface="Trebuchet MS"/>
                          <a:cs typeface="Trebuchet MS"/>
                        </a:rPr>
                        <a:t> </a:t>
                      </a:r>
                      <a:r>
                        <a:rPr sz="1400" dirty="0">
                          <a:latin typeface="Trebuchet MS"/>
                          <a:cs typeface="Trebuchet MS"/>
                        </a:rPr>
                        <a:t>Santa</a:t>
                      </a:r>
                      <a:r>
                        <a:rPr sz="1400" spc="-45" dirty="0">
                          <a:latin typeface="Trebuchet MS"/>
                          <a:cs typeface="Trebuchet MS"/>
                        </a:rPr>
                        <a:t> </a:t>
                      </a:r>
                      <a:r>
                        <a:rPr sz="1400" dirty="0">
                          <a:latin typeface="Trebuchet MS"/>
                          <a:cs typeface="Trebuchet MS"/>
                        </a:rPr>
                        <a:t>Fe</a:t>
                      </a:r>
                      <a:r>
                        <a:rPr sz="1400" spc="-35" dirty="0">
                          <a:latin typeface="Trebuchet MS"/>
                          <a:cs typeface="Trebuchet MS"/>
                        </a:rPr>
                        <a:t> </a:t>
                      </a:r>
                      <a:r>
                        <a:rPr sz="1400" dirty="0">
                          <a:latin typeface="Trebuchet MS"/>
                          <a:cs typeface="Trebuchet MS"/>
                        </a:rPr>
                        <a:t>de</a:t>
                      </a:r>
                      <a:r>
                        <a:rPr sz="1400" spc="-45" dirty="0">
                          <a:latin typeface="Trebuchet MS"/>
                          <a:cs typeface="Trebuchet MS"/>
                        </a:rPr>
                        <a:t> </a:t>
                      </a:r>
                      <a:r>
                        <a:rPr sz="1400" spc="-10" dirty="0">
                          <a:latin typeface="Trebuchet MS"/>
                          <a:cs typeface="Trebuchet MS"/>
                        </a:rPr>
                        <a:t>Antioquia, </a:t>
                      </a:r>
                      <a:r>
                        <a:rPr sz="1400" spc="-40" dirty="0">
                          <a:latin typeface="Trebuchet MS"/>
                          <a:cs typeface="Trebuchet MS"/>
                        </a:rPr>
                        <a:t>Toledo,</a:t>
                      </a:r>
                      <a:r>
                        <a:rPr sz="1400" spc="-50" dirty="0">
                          <a:latin typeface="Trebuchet MS"/>
                          <a:cs typeface="Trebuchet MS"/>
                        </a:rPr>
                        <a:t> </a:t>
                      </a:r>
                      <a:r>
                        <a:rPr sz="1400" spc="-10" dirty="0">
                          <a:latin typeface="Trebuchet MS"/>
                          <a:cs typeface="Trebuchet MS"/>
                        </a:rPr>
                        <a:t>Yalí).</a:t>
                      </a:r>
                      <a:endParaRPr sz="1400" dirty="0">
                        <a:latin typeface="Trebuchet MS"/>
                        <a:cs typeface="Trebuchet MS"/>
                      </a:endParaRPr>
                    </a:p>
                    <a:p>
                      <a:pPr>
                        <a:lnSpc>
                          <a:spcPct val="100000"/>
                        </a:lnSpc>
                      </a:pPr>
                      <a:endParaRPr sz="1400" dirty="0">
                        <a:latin typeface="Times New Roman"/>
                        <a:cs typeface="Times New Roman"/>
                      </a:endParaRPr>
                    </a:p>
                    <a:p>
                      <a:pPr>
                        <a:lnSpc>
                          <a:spcPct val="100000"/>
                        </a:lnSpc>
                        <a:spcBef>
                          <a:spcPts val="1040"/>
                        </a:spcBef>
                      </a:pPr>
                      <a:endParaRPr sz="1400" dirty="0">
                        <a:latin typeface="Times New Roman"/>
                        <a:cs typeface="Times New Roman"/>
                      </a:endParaRPr>
                    </a:p>
                    <a:p>
                      <a:pPr marL="85725" marR="143510">
                        <a:lnSpc>
                          <a:spcPct val="100000"/>
                        </a:lnSpc>
                      </a:pPr>
                      <a:r>
                        <a:rPr sz="1400" dirty="0">
                          <a:latin typeface="Trebuchet MS"/>
                          <a:cs typeface="Trebuchet MS"/>
                        </a:rPr>
                        <a:t>475</a:t>
                      </a:r>
                      <a:r>
                        <a:rPr sz="1400" spc="-20" dirty="0">
                          <a:latin typeface="Trebuchet MS"/>
                          <a:cs typeface="Trebuchet MS"/>
                        </a:rPr>
                        <a:t> </a:t>
                      </a:r>
                      <a:r>
                        <a:rPr sz="1400" spc="-25" dirty="0">
                          <a:latin typeface="Trebuchet MS"/>
                          <a:cs typeface="Trebuchet MS"/>
                        </a:rPr>
                        <a:t>beneficiarios</a:t>
                      </a:r>
                      <a:r>
                        <a:rPr sz="1400" spc="-40" dirty="0">
                          <a:latin typeface="Trebuchet MS"/>
                          <a:cs typeface="Trebuchet MS"/>
                        </a:rPr>
                        <a:t> </a:t>
                      </a:r>
                      <a:r>
                        <a:rPr sz="1400" dirty="0">
                          <a:latin typeface="Trebuchet MS"/>
                          <a:cs typeface="Trebuchet MS"/>
                        </a:rPr>
                        <a:t>de</a:t>
                      </a:r>
                      <a:r>
                        <a:rPr sz="1400" spc="-20" dirty="0">
                          <a:latin typeface="Trebuchet MS"/>
                          <a:cs typeface="Trebuchet MS"/>
                        </a:rPr>
                        <a:t> </a:t>
                      </a:r>
                      <a:r>
                        <a:rPr sz="1400" dirty="0">
                          <a:latin typeface="Trebuchet MS"/>
                          <a:cs typeface="Trebuchet MS"/>
                        </a:rPr>
                        <a:t>9</a:t>
                      </a:r>
                      <a:r>
                        <a:rPr sz="1400" spc="-5" dirty="0">
                          <a:latin typeface="Trebuchet MS"/>
                          <a:cs typeface="Trebuchet MS"/>
                        </a:rPr>
                        <a:t> </a:t>
                      </a:r>
                      <a:r>
                        <a:rPr sz="1400" spc="-10" dirty="0">
                          <a:latin typeface="Trebuchet MS"/>
                          <a:cs typeface="Trebuchet MS"/>
                        </a:rPr>
                        <a:t>municipios </a:t>
                      </a:r>
                      <a:r>
                        <a:rPr sz="1400" spc="-30" dirty="0">
                          <a:latin typeface="Trebuchet MS"/>
                          <a:cs typeface="Trebuchet MS"/>
                        </a:rPr>
                        <a:t>del</a:t>
                      </a:r>
                      <a:r>
                        <a:rPr sz="1400" spc="-65" dirty="0">
                          <a:latin typeface="Trebuchet MS"/>
                          <a:cs typeface="Trebuchet MS"/>
                        </a:rPr>
                        <a:t> </a:t>
                      </a:r>
                      <a:r>
                        <a:rPr sz="1400" spc="-25" dirty="0">
                          <a:latin typeface="Trebuchet MS"/>
                          <a:cs typeface="Trebuchet MS"/>
                        </a:rPr>
                        <a:t>Norte</a:t>
                      </a:r>
                      <a:r>
                        <a:rPr sz="1400" spc="-55" dirty="0">
                          <a:latin typeface="Trebuchet MS"/>
                          <a:cs typeface="Trebuchet MS"/>
                        </a:rPr>
                        <a:t> </a:t>
                      </a:r>
                      <a:r>
                        <a:rPr sz="1400" spc="-20" dirty="0">
                          <a:latin typeface="Trebuchet MS"/>
                          <a:cs typeface="Trebuchet MS"/>
                        </a:rPr>
                        <a:t>(Carolina</a:t>
                      </a:r>
                      <a:r>
                        <a:rPr sz="1400" spc="-60" dirty="0">
                          <a:latin typeface="Trebuchet MS"/>
                          <a:cs typeface="Trebuchet MS"/>
                        </a:rPr>
                        <a:t> </a:t>
                      </a:r>
                      <a:r>
                        <a:rPr sz="1400" spc="-30" dirty="0">
                          <a:latin typeface="Trebuchet MS"/>
                          <a:cs typeface="Trebuchet MS"/>
                        </a:rPr>
                        <a:t>del</a:t>
                      </a:r>
                      <a:r>
                        <a:rPr sz="1400" spc="-60" dirty="0">
                          <a:latin typeface="Trebuchet MS"/>
                          <a:cs typeface="Trebuchet MS"/>
                        </a:rPr>
                        <a:t> </a:t>
                      </a:r>
                      <a:r>
                        <a:rPr sz="1400" spc="-10" dirty="0">
                          <a:latin typeface="Trebuchet MS"/>
                          <a:cs typeface="Trebuchet MS"/>
                        </a:rPr>
                        <a:t>Príncipe, Donmatías,</a:t>
                      </a:r>
                      <a:r>
                        <a:rPr sz="1400" spc="-35" dirty="0">
                          <a:latin typeface="Trebuchet MS"/>
                          <a:cs typeface="Trebuchet MS"/>
                        </a:rPr>
                        <a:t> </a:t>
                      </a:r>
                      <a:r>
                        <a:rPr sz="1400" spc="-45" dirty="0">
                          <a:latin typeface="Trebuchet MS"/>
                          <a:cs typeface="Trebuchet MS"/>
                        </a:rPr>
                        <a:t>Entrerríos,</a:t>
                      </a:r>
                      <a:r>
                        <a:rPr sz="1400" spc="-30" dirty="0">
                          <a:latin typeface="Trebuchet MS"/>
                          <a:cs typeface="Trebuchet MS"/>
                        </a:rPr>
                        <a:t> </a:t>
                      </a:r>
                      <a:r>
                        <a:rPr sz="1400" spc="-20" dirty="0">
                          <a:latin typeface="Trebuchet MS"/>
                          <a:cs typeface="Trebuchet MS"/>
                        </a:rPr>
                        <a:t>Gómez </a:t>
                      </a:r>
                      <a:r>
                        <a:rPr sz="1400" spc="-50" dirty="0">
                          <a:latin typeface="Trebuchet MS"/>
                          <a:cs typeface="Trebuchet MS"/>
                        </a:rPr>
                        <a:t>Plata,</a:t>
                      </a:r>
                      <a:r>
                        <a:rPr sz="1400" spc="-75" dirty="0">
                          <a:latin typeface="Trebuchet MS"/>
                          <a:cs typeface="Trebuchet MS"/>
                        </a:rPr>
                        <a:t> </a:t>
                      </a:r>
                      <a:r>
                        <a:rPr sz="1400" spc="65" dirty="0">
                          <a:latin typeface="Trebuchet MS"/>
                          <a:cs typeface="Trebuchet MS"/>
                        </a:rPr>
                        <a:t>San</a:t>
                      </a:r>
                      <a:r>
                        <a:rPr sz="1400" spc="-80" dirty="0">
                          <a:latin typeface="Trebuchet MS"/>
                          <a:cs typeface="Trebuchet MS"/>
                        </a:rPr>
                        <a:t> </a:t>
                      </a:r>
                      <a:r>
                        <a:rPr sz="1400" spc="70" dirty="0">
                          <a:latin typeface="Trebuchet MS"/>
                          <a:cs typeface="Trebuchet MS"/>
                        </a:rPr>
                        <a:t>José</a:t>
                      </a:r>
                      <a:r>
                        <a:rPr sz="1400" spc="-85" dirty="0">
                          <a:latin typeface="Trebuchet MS"/>
                          <a:cs typeface="Trebuchet MS"/>
                        </a:rPr>
                        <a:t> </a:t>
                      </a:r>
                      <a:r>
                        <a:rPr sz="1400" dirty="0">
                          <a:latin typeface="Trebuchet MS"/>
                          <a:cs typeface="Trebuchet MS"/>
                        </a:rPr>
                        <a:t>de</a:t>
                      </a:r>
                      <a:r>
                        <a:rPr sz="1400" spc="-85" dirty="0">
                          <a:latin typeface="Trebuchet MS"/>
                          <a:cs typeface="Trebuchet MS"/>
                        </a:rPr>
                        <a:t> </a:t>
                      </a:r>
                      <a:r>
                        <a:rPr sz="1400" spc="-35" dirty="0">
                          <a:latin typeface="Trebuchet MS"/>
                          <a:cs typeface="Trebuchet MS"/>
                        </a:rPr>
                        <a:t>la</a:t>
                      </a:r>
                      <a:r>
                        <a:rPr sz="1400" spc="-70" dirty="0">
                          <a:latin typeface="Trebuchet MS"/>
                          <a:cs typeface="Trebuchet MS"/>
                        </a:rPr>
                        <a:t> </a:t>
                      </a:r>
                      <a:r>
                        <a:rPr sz="1400" spc="-10" dirty="0">
                          <a:latin typeface="Trebuchet MS"/>
                          <a:cs typeface="Trebuchet MS"/>
                        </a:rPr>
                        <a:t>Montaña, </a:t>
                      </a:r>
                      <a:r>
                        <a:rPr sz="1400" spc="60" dirty="0">
                          <a:latin typeface="Trebuchet MS"/>
                          <a:cs typeface="Trebuchet MS"/>
                        </a:rPr>
                        <a:t>San</a:t>
                      </a:r>
                      <a:r>
                        <a:rPr sz="1400" spc="-40" dirty="0">
                          <a:latin typeface="Trebuchet MS"/>
                          <a:cs typeface="Trebuchet MS"/>
                        </a:rPr>
                        <a:t> </a:t>
                      </a:r>
                      <a:r>
                        <a:rPr sz="1400" dirty="0">
                          <a:latin typeface="Trebuchet MS"/>
                          <a:cs typeface="Trebuchet MS"/>
                        </a:rPr>
                        <a:t>Pedro</a:t>
                      </a:r>
                      <a:r>
                        <a:rPr sz="1400" spc="-60" dirty="0">
                          <a:latin typeface="Trebuchet MS"/>
                          <a:cs typeface="Trebuchet MS"/>
                        </a:rPr>
                        <a:t> </a:t>
                      </a:r>
                      <a:r>
                        <a:rPr sz="1400" dirty="0">
                          <a:latin typeface="Trebuchet MS"/>
                          <a:cs typeface="Trebuchet MS"/>
                        </a:rPr>
                        <a:t>de</a:t>
                      </a:r>
                      <a:r>
                        <a:rPr sz="1400" spc="-25" dirty="0">
                          <a:latin typeface="Trebuchet MS"/>
                          <a:cs typeface="Trebuchet MS"/>
                        </a:rPr>
                        <a:t> </a:t>
                      </a:r>
                      <a:r>
                        <a:rPr sz="1400" dirty="0">
                          <a:latin typeface="Trebuchet MS"/>
                          <a:cs typeface="Trebuchet MS"/>
                        </a:rPr>
                        <a:t>los</a:t>
                      </a:r>
                      <a:r>
                        <a:rPr sz="1400" spc="-30" dirty="0">
                          <a:latin typeface="Trebuchet MS"/>
                          <a:cs typeface="Trebuchet MS"/>
                        </a:rPr>
                        <a:t> </a:t>
                      </a:r>
                      <a:r>
                        <a:rPr sz="1400" dirty="0">
                          <a:latin typeface="Trebuchet MS"/>
                          <a:cs typeface="Trebuchet MS"/>
                        </a:rPr>
                        <a:t>Milagros,</a:t>
                      </a:r>
                      <a:r>
                        <a:rPr sz="1400" spc="-45" dirty="0">
                          <a:latin typeface="Trebuchet MS"/>
                          <a:cs typeface="Trebuchet MS"/>
                        </a:rPr>
                        <a:t> </a:t>
                      </a:r>
                      <a:r>
                        <a:rPr sz="1400" spc="-20" dirty="0">
                          <a:latin typeface="Trebuchet MS"/>
                          <a:cs typeface="Trebuchet MS"/>
                        </a:rPr>
                        <a:t>Santa </a:t>
                      </a:r>
                      <a:r>
                        <a:rPr sz="1400" spc="70" dirty="0">
                          <a:latin typeface="Trebuchet MS"/>
                          <a:cs typeface="Trebuchet MS"/>
                        </a:rPr>
                        <a:t>Rosa</a:t>
                      </a:r>
                      <a:r>
                        <a:rPr sz="1400" spc="-40" dirty="0">
                          <a:latin typeface="Trebuchet MS"/>
                          <a:cs typeface="Trebuchet MS"/>
                        </a:rPr>
                        <a:t> </a:t>
                      </a:r>
                      <a:r>
                        <a:rPr sz="1400" dirty="0">
                          <a:latin typeface="Trebuchet MS"/>
                          <a:cs typeface="Trebuchet MS"/>
                        </a:rPr>
                        <a:t>de</a:t>
                      </a:r>
                      <a:r>
                        <a:rPr sz="1400" spc="-45" dirty="0">
                          <a:latin typeface="Trebuchet MS"/>
                          <a:cs typeface="Trebuchet MS"/>
                        </a:rPr>
                        <a:t> </a:t>
                      </a:r>
                      <a:r>
                        <a:rPr sz="1400" dirty="0">
                          <a:latin typeface="Trebuchet MS"/>
                          <a:cs typeface="Trebuchet MS"/>
                        </a:rPr>
                        <a:t>Osos,</a:t>
                      </a:r>
                      <a:r>
                        <a:rPr sz="1400" spc="-25" dirty="0">
                          <a:latin typeface="Trebuchet MS"/>
                          <a:cs typeface="Trebuchet MS"/>
                        </a:rPr>
                        <a:t> </a:t>
                      </a:r>
                      <a:r>
                        <a:rPr sz="1400" spc="-40" dirty="0">
                          <a:latin typeface="Trebuchet MS"/>
                          <a:cs typeface="Trebuchet MS"/>
                        </a:rPr>
                        <a:t>Toledo,</a:t>
                      </a:r>
                      <a:r>
                        <a:rPr sz="1400" spc="-65" dirty="0">
                          <a:latin typeface="Trebuchet MS"/>
                          <a:cs typeface="Trebuchet MS"/>
                        </a:rPr>
                        <a:t> </a:t>
                      </a:r>
                      <a:r>
                        <a:rPr sz="1400" spc="-10" dirty="0">
                          <a:latin typeface="Trebuchet MS"/>
                          <a:cs typeface="Trebuchet MS"/>
                        </a:rPr>
                        <a:t>Yarumal).</a:t>
                      </a:r>
                      <a:endParaRPr sz="1400" dirty="0">
                        <a:latin typeface="Trebuchet MS"/>
                        <a:cs typeface="Trebuchet MS"/>
                      </a:endParaRPr>
                    </a:p>
                  </a:txBody>
                  <a:tcPr marL="0" marR="0" marT="654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5725">
                        <a:lnSpc>
                          <a:spcPct val="100000"/>
                        </a:lnSpc>
                        <a:spcBef>
                          <a:spcPts val="520"/>
                        </a:spcBef>
                      </a:pPr>
                      <a:r>
                        <a:rPr sz="1400" dirty="0">
                          <a:latin typeface="Trebuchet MS"/>
                          <a:cs typeface="Trebuchet MS"/>
                        </a:rPr>
                        <a:t>Jurados</a:t>
                      </a:r>
                      <a:r>
                        <a:rPr sz="1400" spc="110" dirty="0">
                          <a:latin typeface="Trebuchet MS"/>
                          <a:cs typeface="Trebuchet MS"/>
                        </a:rPr>
                        <a:t> </a:t>
                      </a:r>
                      <a:r>
                        <a:rPr sz="1400" spc="-10" dirty="0">
                          <a:latin typeface="Trebuchet MS"/>
                          <a:cs typeface="Trebuchet MS"/>
                        </a:rPr>
                        <a:t>$31.533.550</a:t>
                      </a:r>
                      <a:endParaRPr sz="1400">
                        <a:latin typeface="Trebuchet MS"/>
                        <a:cs typeface="Trebuchet MS"/>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spcBef>
                          <a:spcPts val="1165"/>
                        </a:spcBef>
                      </a:pPr>
                      <a:endParaRPr sz="1400">
                        <a:latin typeface="Times New Roman"/>
                        <a:cs typeface="Times New Roman"/>
                      </a:endParaRPr>
                    </a:p>
                    <a:p>
                      <a:pPr marL="635" marR="524510">
                        <a:lnSpc>
                          <a:spcPct val="318200"/>
                        </a:lnSpc>
                        <a:spcBef>
                          <a:spcPts val="5"/>
                        </a:spcBef>
                      </a:pPr>
                      <a:r>
                        <a:rPr sz="1400" dirty="0">
                          <a:latin typeface="Trebuchet MS"/>
                          <a:cs typeface="Trebuchet MS"/>
                        </a:rPr>
                        <a:t>Concepción</a:t>
                      </a:r>
                      <a:r>
                        <a:rPr sz="1400" spc="-25" dirty="0">
                          <a:latin typeface="Trebuchet MS"/>
                          <a:cs typeface="Trebuchet MS"/>
                        </a:rPr>
                        <a:t> </a:t>
                      </a:r>
                      <a:r>
                        <a:rPr sz="1400" spc="-10" dirty="0">
                          <a:latin typeface="Trebuchet MS"/>
                          <a:cs typeface="Trebuchet MS"/>
                        </a:rPr>
                        <a:t>$460.013.310 Donmatías$326.929258</a:t>
                      </a:r>
                      <a:endParaRPr sz="1400">
                        <a:latin typeface="Trebuchet MS"/>
                        <a:cs typeface="Trebuchet MS"/>
                      </a:endParaRPr>
                    </a:p>
                  </a:txBody>
                  <a:tcPr marL="0" marR="0" marT="6604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lang="es-MX" sz="1400" dirty="0">
                        <a:latin typeface="Times New Roman"/>
                        <a:cs typeface="Times New Roman"/>
                      </a:endParaRPr>
                    </a:p>
                    <a:p>
                      <a:pPr>
                        <a:lnSpc>
                          <a:spcPct val="100000"/>
                        </a:lnSpc>
                      </a:pPr>
                      <a:endParaRPr lang="es-MX" sz="1400" dirty="0">
                        <a:latin typeface="Times New Roman"/>
                        <a:cs typeface="Times New Roman"/>
                      </a:endParaRPr>
                    </a:p>
                    <a:p>
                      <a:pPr>
                        <a:lnSpc>
                          <a:spcPct val="100000"/>
                        </a:lnSpc>
                      </a:pPr>
                      <a:endParaRPr lang="es-MX" sz="1400" dirty="0">
                        <a:latin typeface="Times New Roman"/>
                        <a:cs typeface="Times New Roman"/>
                      </a:endParaRPr>
                    </a:p>
                    <a:p>
                      <a:pPr>
                        <a:lnSpc>
                          <a:spcPct val="100000"/>
                        </a:lnSpc>
                      </a:pPr>
                      <a:endParaRPr lang="es-MX" sz="1400" dirty="0">
                        <a:latin typeface="Times New Roman"/>
                        <a:cs typeface="Times New Roman"/>
                      </a:endParaRPr>
                    </a:p>
                    <a:p>
                      <a:pPr>
                        <a:lnSpc>
                          <a:spcPct val="100000"/>
                        </a:lnSpc>
                      </a:pPr>
                      <a:endParaRPr lang="es-MX" sz="1400" dirty="0">
                        <a:latin typeface="Times New Roman"/>
                        <a:cs typeface="Times New Roman"/>
                      </a:endParaRPr>
                    </a:p>
                    <a:p>
                      <a:pPr>
                        <a:lnSpc>
                          <a:spcPct val="100000"/>
                        </a:lnSpc>
                      </a:pPr>
                      <a:endParaRPr lang="es-MX" sz="1400" dirty="0">
                        <a:latin typeface="Times New Roman"/>
                        <a:cs typeface="Times New Roman"/>
                      </a:endParaRPr>
                    </a:p>
                    <a:p>
                      <a:pPr>
                        <a:lnSpc>
                          <a:spcPct val="100000"/>
                        </a:lnSpc>
                      </a:pPr>
                      <a:endParaRPr lang="es-MX" sz="1400" dirty="0">
                        <a:latin typeface="Times New Roman"/>
                        <a:cs typeface="Times New Roman"/>
                      </a:endParaRPr>
                    </a:p>
                    <a:p>
                      <a:pPr>
                        <a:lnSpc>
                          <a:spcPct val="100000"/>
                        </a:lnSpc>
                      </a:pPr>
                      <a:endParaRPr lang="es-MX" sz="1400" dirty="0">
                        <a:latin typeface="Times New Roman"/>
                        <a:cs typeface="Times New Roman"/>
                      </a:endParaRPr>
                    </a:p>
                    <a:p>
                      <a:pPr>
                        <a:lnSpc>
                          <a:spcPct val="100000"/>
                        </a:lnSpc>
                      </a:pPr>
                      <a:endParaRPr lang="es-MX" sz="1400" dirty="0">
                        <a:latin typeface="Times New Roman"/>
                        <a:cs typeface="Times New Roman"/>
                      </a:endParaRPr>
                    </a:p>
                    <a:p>
                      <a:pPr algn="ctr">
                        <a:lnSpc>
                          <a:spcPct val="100000"/>
                        </a:lnSpc>
                      </a:pPr>
                      <a:r>
                        <a:rPr lang="es-MX" sz="1400" dirty="0">
                          <a:latin typeface="Times New Roman"/>
                          <a:cs typeface="Times New Roman"/>
                        </a:rPr>
                        <a:t>100%</a:t>
                      </a:r>
                      <a:endParaRPr sz="1400" dirty="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1"/>
                  </a:ext>
                </a:extLst>
              </a:tr>
              <a:tr h="343535">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575757"/>
                    </a:solidFill>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575757"/>
                    </a:solidFill>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575757"/>
                    </a:solidFill>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575757"/>
                    </a:solidFill>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575757"/>
                    </a:solidFill>
                  </a:tcPr>
                </a:tc>
                <a:tc>
                  <a:txBody>
                    <a:bodyPr/>
                    <a:lstStyle/>
                    <a:p>
                      <a:pPr marL="1281430">
                        <a:lnSpc>
                          <a:spcPct val="100000"/>
                        </a:lnSpc>
                        <a:spcBef>
                          <a:spcPts val="585"/>
                        </a:spcBef>
                      </a:pPr>
                      <a:r>
                        <a:rPr sz="1600" b="1" spc="-10" dirty="0">
                          <a:solidFill>
                            <a:srgbClr val="FFFFFF"/>
                          </a:solidFill>
                          <a:latin typeface="Calibri"/>
                          <a:cs typeface="Calibri"/>
                        </a:rPr>
                        <a:t>$786.942.568</a:t>
                      </a:r>
                      <a:endParaRPr sz="1600" dirty="0">
                        <a:latin typeface="Calibri"/>
                        <a:cs typeface="Calibri"/>
                      </a:endParaRPr>
                    </a:p>
                  </a:txBody>
                  <a:tcPr marL="0" marR="0" marT="742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575757"/>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2277110" cy="1430019"/>
          </a:xfrm>
          <a:prstGeom prst="rect">
            <a:avLst/>
          </a:prstGeom>
        </p:spPr>
      </p:pic>
      <p:sp>
        <p:nvSpPr>
          <p:cNvPr id="3" name="object 3"/>
          <p:cNvSpPr txBox="1">
            <a:spLocks noGrp="1"/>
          </p:cNvSpPr>
          <p:nvPr>
            <p:ph type="title"/>
          </p:nvPr>
        </p:nvSpPr>
        <p:spPr>
          <a:xfrm>
            <a:off x="2575051" y="57150"/>
            <a:ext cx="471932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00632C"/>
                </a:solidFill>
                <a:latin typeface="Tahoma"/>
                <a:cs typeface="Tahoma"/>
              </a:rPr>
              <a:t>Inversión por</a:t>
            </a:r>
            <a:r>
              <a:rPr sz="2400" b="1" spc="70" dirty="0">
                <a:solidFill>
                  <a:srgbClr val="00632C"/>
                </a:solidFill>
                <a:latin typeface="Tahoma"/>
                <a:cs typeface="Tahoma"/>
              </a:rPr>
              <a:t> </a:t>
            </a:r>
            <a:r>
              <a:rPr sz="2400" b="1" spc="50" dirty="0">
                <a:solidFill>
                  <a:srgbClr val="00632C"/>
                </a:solidFill>
                <a:latin typeface="Tahoma"/>
                <a:cs typeface="Tahoma"/>
              </a:rPr>
              <a:t>Subregión</a:t>
            </a:r>
            <a:r>
              <a:rPr sz="2400" b="1" spc="125" dirty="0">
                <a:solidFill>
                  <a:srgbClr val="00632C"/>
                </a:solidFill>
                <a:latin typeface="Tahoma"/>
                <a:cs typeface="Tahoma"/>
              </a:rPr>
              <a:t> </a:t>
            </a:r>
            <a:r>
              <a:rPr sz="2400" b="1" spc="-20" dirty="0">
                <a:solidFill>
                  <a:srgbClr val="00632C"/>
                </a:solidFill>
                <a:latin typeface="Tahoma"/>
                <a:cs typeface="Tahoma"/>
              </a:rPr>
              <a:t>2024</a:t>
            </a:r>
            <a:endParaRPr sz="2400">
              <a:latin typeface="Tahoma"/>
              <a:cs typeface="Tahoma"/>
            </a:endParaRPr>
          </a:p>
        </p:txBody>
      </p:sp>
      <p:sp>
        <p:nvSpPr>
          <p:cNvPr id="4" name="object 4"/>
          <p:cNvSpPr txBox="1"/>
          <p:nvPr/>
        </p:nvSpPr>
        <p:spPr>
          <a:xfrm>
            <a:off x="2575051" y="488442"/>
            <a:ext cx="6115685" cy="607695"/>
          </a:xfrm>
          <a:prstGeom prst="rect">
            <a:avLst/>
          </a:prstGeom>
        </p:spPr>
        <p:txBody>
          <a:bodyPr vert="horz" wrap="square" lIns="0" tIns="29209" rIns="0" bIns="0" rtlCol="0">
            <a:spAutoFit/>
          </a:bodyPr>
          <a:lstStyle/>
          <a:p>
            <a:pPr marL="12700">
              <a:lnSpc>
                <a:spcPct val="100000"/>
              </a:lnSpc>
              <a:spcBef>
                <a:spcPts val="229"/>
              </a:spcBef>
            </a:pPr>
            <a:r>
              <a:rPr sz="1800" b="1" spc="-65" dirty="0">
                <a:solidFill>
                  <a:srgbClr val="7D7D7D"/>
                </a:solidFill>
                <a:latin typeface="Verdana"/>
                <a:cs typeface="Verdana"/>
              </a:rPr>
              <a:t>PROGRAMA</a:t>
            </a:r>
            <a:r>
              <a:rPr sz="1800" b="1" spc="-80" dirty="0">
                <a:solidFill>
                  <a:srgbClr val="7D7D7D"/>
                </a:solidFill>
                <a:latin typeface="Verdana"/>
                <a:cs typeface="Verdana"/>
              </a:rPr>
              <a:t> </a:t>
            </a:r>
            <a:r>
              <a:rPr sz="1800" b="1" spc="-35" dirty="0">
                <a:solidFill>
                  <a:srgbClr val="7D7D7D"/>
                </a:solidFill>
                <a:latin typeface="Verdana"/>
                <a:cs typeface="Verdana"/>
              </a:rPr>
              <a:t>3.</a:t>
            </a:r>
            <a:endParaRPr sz="1800">
              <a:latin typeface="Verdana"/>
              <a:cs typeface="Verdana"/>
            </a:endParaRPr>
          </a:p>
          <a:p>
            <a:pPr marL="12700">
              <a:lnSpc>
                <a:spcPct val="100000"/>
              </a:lnSpc>
              <a:spcBef>
                <a:spcPts val="130"/>
              </a:spcBef>
            </a:pPr>
            <a:r>
              <a:rPr sz="1800" b="1" spc="-65" dirty="0">
                <a:solidFill>
                  <a:srgbClr val="397C5A"/>
                </a:solidFill>
                <a:latin typeface="Verdana"/>
                <a:cs typeface="Verdana"/>
              </a:rPr>
              <a:t>Proyecto:</a:t>
            </a:r>
            <a:r>
              <a:rPr sz="1800" b="1" spc="-65" dirty="0">
                <a:solidFill>
                  <a:srgbClr val="7D7D7D"/>
                </a:solidFill>
                <a:latin typeface="Trebuchet MS"/>
                <a:cs typeface="Trebuchet MS"/>
              </a:rPr>
              <a:t>Apropiación</a:t>
            </a:r>
            <a:r>
              <a:rPr sz="1800" b="1" spc="-60" dirty="0">
                <a:solidFill>
                  <a:srgbClr val="7D7D7D"/>
                </a:solidFill>
                <a:latin typeface="Trebuchet MS"/>
                <a:cs typeface="Trebuchet MS"/>
              </a:rPr>
              <a:t> </a:t>
            </a:r>
            <a:r>
              <a:rPr sz="1800" b="1" spc="-75" dirty="0">
                <a:solidFill>
                  <a:srgbClr val="7D7D7D"/>
                </a:solidFill>
                <a:latin typeface="Trebuchet MS"/>
                <a:cs typeface="Trebuchet MS"/>
              </a:rPr>
              <a:t>y</a:t>
            </a:r>
            <a:r>
              <a:rPr sz="1800" b="1" spc="-90" dirty="0">
                <a:solidFill>
                  <a:srgbClr val="7D7D7D"/>
                </a:solidFill>
                <a:latin typeface="Trebuchet MS"/>
                <a:cs typeface="Trebuchet MS"/>
              </a:rPr>
              <a:t> </a:t>
            </a:r>
            <a:r>
              <a:rPr sz="1800" b="1" spc="-65" dirty="0">
                <a:solidFill>
                  <a:srgbClr val="7D7D7D"/>
                </a:solidFill>
                <a:latin typeface="Trebuchet MS"/>
                <a:cs typeface="Trebuchet MS"/>
              </a:rPr>
              <a:t>divulgación</a:t>
            </a:r>
            <a:r>
              <a:rPr sz="1800" b="1" spc="-45" dirty="0">
                <a:solidFill>
                  <a:srgbClr val="7D7D7D"/>
                </a:solidFill>
                <a:latin typeface="Trebuchet MS"/>
                <a:cs typeface="Trebuchet MS"/>
              </a:rPr>
              <a:t> </a:t>
            </a:r>
            <a:r>
              <a:rPr sz="1800" b="1" spc="-65" dirty="0">
                <a:solidFill>
                  <a:srgbClr val="7D7D7D"/>
                </a:solidFill>
                <a:latin typeface="Trebuchet MS"/>
                <a:cs typeface="Trebuchet MS"/>
              </a:rPr>
              <a:t>del</a:t>
            </a:r>
            <a:r>
              <a:rPr sz="1800" b="1" spc="-60" dirty="0">
                <a:solidFill>
                  <a:srgbClr val="7D7D7D"/>
                </a:solidFill>
                <a:latin typeface="Trebuchet MS"/>
                <a:cs typeface="Trebuchet MS"/>
              </a:rPr>
              <a:t> </a:t>
            </a:r>
            <a:r>
              <a:rPr sz="1800" b="1" spc="-65" dirty="0">
                <a:solidFill>
                  <a:srgbClr val="7D7D7D"/>
                </a:solidFill>
                <a:latin typeface="Trebuchet MS"/>
                <a:cs typeface="Trebuchet MS"/>
              </a:rPr>
              <a:t>Patrimonio</a:t>
            </a:r>
            <a:r>
              <a:rPr sz="1800" b="1" spc="-70" dirty="0">
                <a:solidFill>
                  <a:srgbClr val="7D7D7D"/>
                </a:solidFill>
                <a:latin typeface="Trebuchet MS"/>
                <a:cs typeface="Trebuchet MS"/>
              </a:rPr>
              <a:t> </a:t>
            </a:r>
            <a:r>
              <a:rPr sz="1800" b="1" spc="-10" dirty="0">
                <a:solidFill>
                  <a:srgbClr val="7D7D7D"/>
                </a:solidFill>
                <a:latin typeface="Trebuchet MS"/>
                <a:cs typeface="Trebuchet MS"/>
              </a:rPr>
              <a:t>cultural</a:t>
            </a:r>
            <a:endParaRPr sz="1800">
              <a:latin typeface="Trebuchet MS"/>
              <a:cs typeface="Trebuchet MS"/>
            </a:endParaRPr>
          </a:p>
        </p:txBody>
      </p:sp>
      <p:pic>
        <p:nvPicPr>
          <p:cNvPr id="5" name="object 5"/>
          <p:cNvPicPr/>
          <p:nvPr/>
        </p:nvPicPr>
        <p:blipFill>
          <a:blip r:embed="rId3" cstate="print"/>
          <a:stretch>
            <a:fillRect/>
          </a:stretch>
        </p:blipFill>
        <p:spPr>
          <a:xfrm>
            <a:off x="15721071" y="97171"/>
            <a:ext cx="2399747" cy="868058"/>
          </a:xfrm>
          <a:prstGeom prst="rect">
            <a:avLst/>
          </a:prstGeom>
        </p:spPr>
      </p:pic>
      <p:graphicFrame>
        <p:nvGraphicFramePr>
          <p:cNvPr id="6" name="object 6"/>
          <p:cNvGraphicFramePr>
            <a:graphicFrameLocks noGrp="1"/>
          </p:cNvGraphicFramePr>
          <p:nvPr>
            <p:extLst>
              <p:ext uri="{D42A27DB-BD31-4B8C-83A1-F6EECF244321}">
                <p14:modId xmlns:p14="http://schemas.microsoft.com/office/powerpoint/2010/main" val="2946272592"/>
              </p:ext>
            </p:extLst>
          </p:nvPr>
        </p:nvGraphicFramePr>
        <p:xfrm>
          <a:off x="1177449" y="1200659"/>
          <a:ext cx="15933102" cy="9029191"/>
        </p:xfrm>
        <a:graphic>
          <a:graphicData uri="http://schemas.openxmlformats.org/drawingml/2006/table">
            <a:tbl>
              <a:tblPr firstRow="1" bandRow="1">
                <a:tableStyleId>{2D5ABB26-0587-4C30-8999-92F81FD0307C}</a:tableStyleId>
              </a:tblPr>
              <a:tblGrid>
                <a:gridCol w="10979093">
                  <a:extLst>
                    <a:ext uri="{9D8B030D-6E8A-4147-A177-3AD203B41FA5}">
                      <a16:colId xmlns:a16="http://schemas.microsoft.com/office/drawing/2014/main" val="20000"/>
                    </a:ext>
                  </a:extLst>
                </a:gridCol>
                <a:gridCol w="1640967">
                  <a:extLst>
                    <a:ext uri="{9D8B030D-6E8A-4147-A177-3AD203B41FA5}">
                      <a16:colId xmlns:a16="http://schemas.microsoft.com/office/drawing/2014/main" val="20001"/>
                    </a:ext>
                  </a:extLst>
                </a:gridCol>
                <a:gridCol w="1652247">
                  <a:extLst>
                    <a:ext uri="{9D8B030D-6E8A-4147-A177-3AD203B41FA5}">
                      <a16:colId xmlns:a16="http://schemas.microsoft.com/office/drawing/2014/main" val="20002"/>
                    </a:ext>
                  </a:extLst>
                </a:gridCol>
                <a:gridCol w="1660795">
                  <a:extLst>
                    <a:ext uri="{9D8B030D-6E8A-4147-A177-3AD203B41FA5}">
                      <a16:colId xmlns:a16="http://schemas.microsoft.com/office/drawing/2014/main" val="20004"/>
                    </a:ext>
                  </a:extLst>
                </a:gridCol>
              </a:tblGrid>
              <a:tr h="360045">
                <a:tc>
                  <a:txBody>
                    <a:bodyPr/>
                    <a:lstStyle/>
                    <a:p>
                      <a:pPr marL="8890" algn="ctr">
                        <a:lnSpc>
                          <a:spcPct val="100000"/>
                        </a:lnSpc>
                        <a:spcBef>
                          <a:spcPts val="495"/>
                        </a:spcBef>
                      </a:pPr>
                      <a:r>
                        <a:rPr sz="1050" b="1" dirty="0">
                          <a:solidFill>
                            <a:srgbClr val="FFFFFF"/>
                          </a:solidFill>
                          <a:latin typeface="Trebuchet MS"/>
                          <a:cs typeface="Trebuchet MS"/>
                        </a:rPr>
                        <a:t>ACTIVIDADES</a:t>
                      </a:r>
                      <a:r>
                        <a:rPr sz="1050" b="1" spc="475" dirty="0">
                          <a:solidFill>
                            <a:srgbClr val="FFFFFF"/>
                          </a:solidFill>
                          <a:latin typeface="Trebuchet MS"/>
                          <a:cs typeface="Trebuchet MS"/>
                        </a:rPr>
                        <a:t> </a:t>
                      </a:r>
                      <a:r>
                        <a:rPr sz="1050" b="1" spc="-10" dirty="0">
                          <a:solidFill>
                            <a:srgbClr val="FFFFFF"/>
                          </a:solidFill>
                          <a:latin typeface="Trebuchet MS"/>
                          <a:cs typeface="Trebuchet MS"/>
                        </a:rPr>
                        <a:t>REALIZADAS</a:t>
                      </a:r>
                      <a:endParaRPr sz="1050">
                        <a:latin typeface="Trebuchet MS"/>
                        <a:cs typeface="Trebuchet MS"/>
                      </a:endParaRPr>
                    </a:p>
                  </a:txBody>
                  <a:tcPr marL="0" marR="0" marT="6286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a:lnSpc>
                          <a:spcPct val="100000"/>
                        </a:lnSpc>
                        <a:spcBef>
                          <a:spcPts val="145"/>
                        </a:spcBef>
                      </a:pPr>
                      <a:endParaRPr sz="1050">
                        <a:latin typeface="Times New Roman"/>
                        <a:cs typeface="Times New Roman"/>
                      </a:endParaRPr>
                    </a:p>
                    <a:p>
                      <a:pPr marL="619760">
                        <a:lnSpc>
                          <a:spcPct val="100000"/>
                        </a:lnSpc>
                      </a:pPr>
                      <a:r>
                        <a:rPr sz="1050" b="1" spc="-10" dirty="0">
                          <a:solidFill>
                            <a:srgbClr val="FFFFFF"/>
                          </a:solidFill>
                          <a:latin typeface="Trebuchet MS"/>
                          <a:cs typeface="Trebuchet MS"/>
                        </a:rPr>
                        <a:t>MUNICIPIO</a:t>
                      </a:r>
                      <a:endParaRPr sz="1050">
                        <a:latin typeface="Trebuchet MS"/>
                        <a:cs typeface="Trebuchet MS"/>
                      </a:endParaRPr>
                    </a:p>
                  </a:txBody>
                  <a:tcPr marL="0" marR="0" marT="1841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a:lnSpc>
                          <a:spcPct val="100000"/>
                        </a:lnSpc>
                        <a:spcBef>
                          <a:spcPts val="145"/>
                        </a:spcBef>
                      </a:pPr>
                      <a:endParaRPr sz="1050">
                        <a:latin typeface="Times New Roman"/>
                        <a:cs typeface="Times New Roman"/>
                      </a:endParaRPr>
                    </a:p>
                    <a:p>
                      <a:pPr marL="636270">
                        <a:lnSpc>
                          <a:spcPct val="100000"/>
                        </a:lnSpc>
                      </a:pPr>
                      <a:r>
                        <a:rPr sz="1050" b="1" spc="-10" dirty="0">
                          <a:solidFill>
                            <a:srgbClr val="FFFFFF"/>
                          </a:solidFill>
                          <a:latin typeface="Trebuchet MS"/>
                          <a:cs typeface="Trebuchet MS"/>
                        </a:rPr>
                        <a:t>SUBREGIÓN</a:t>
                      </a:r>
                      <a:endParaRPr sz="1050">
                        <a:latin typeface="Trebuchet MS"/>
                        <a:cs typeface="Trebuchet MS"/>
                      </a:endParaRPr>
                    </a:p>
                  </a:txBody>
                  <a:tcPr marL="0" marR="0" marT="1841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a:lnSpc>
                          <a:spcPct val="100000"/>
                        </a:lnSpc>
                        <a:spcBef>
                          <a:spcPts val="145"/>
                        </a:spcBef>
                      </a:pPr>
                      <a:endParaRPr sz="1050" dirty="0">
                        <a:latin typeface="Times New Roman"/>
                        <a:cs typeface="Times New Roman"/>
                      </a:endParaRPr>
                    </a:p>
                    <a:p>
                      <a:pPr marL="584200">
                        <a:lnSpc>
                          <a:spcPct val="100000"/>
                        </a:lnSpc>
                      </a:pPr>
                      <a:r>
                        <a:rPr sz="1050" b="1" spc="-10" dirty="0">
                          <a:solidFill>
                            <a:srgbClr val="FFFFFF"/>
                          </a:solidFill>
                          <a:latin typeface="Trebuchet MS"/>
                          <a:cs typeface="Trebuchet MS"/>
                        </a:rPr>
                        <a:t>INVERSIÓN</a:t>
                      </a:r>
                      <a:endParaRPr sz="1050" dirty="0">
                        <a:latin typeface="Trebuchet MS"/>
                        <a:cs typeface="Trebuchet MS"/>
                      </a:endParaRPr>
                    </a:p>
                  </a:txBody>
                  <a:tcPr marL="0" marR="0" marT="18415" marB="0">
                    <a:lnL w="9525" cap="flat" cmpd="sng" algn="ctr">
                      <a:solidFill>
                        <a:srgbClr val="000000"/>
                      </a:solidFill>
                      <a:prstDash val="solid"/>
                      <a:round/>
                      <a:headEnd type="none" w="med" len="med"/>
                      <a:tailEnd type="none" w="med" len="med"/>
                    </a:lnL>
                    <a:lnR w="9525">
                      <a:solidFill>
                        <a:srgbClr val="000000"/>
                      </a:solidFill>
                      <a:prstDash val="solid"/>
                    </a:lnR>
                    <a:lnT w="9525">
                      <a:solidFill>
                        <a:srgbClr val="000000"/>
                      </a:solidFill>
                      <a:prstDash val="solid"/>
                    </a:lnT>
                    <a:lnB w="9525" cap="flat" cmpd="sng" algn="ctr">
                      <a:solidFill>
                        <a:srgbClr val="000000"/>
                      </a:solidFill>
                      <a:prstDash val="solid"/>
                      <a:round/>
                      <a:headEnd type="none" w="med" len="med"/>
                      <a:tailEnd type="none" w="med" len="med"/>
                    </a:lnB>
                    <a:solidFill>
                      <a:srgbClr val="00632C"/>
                    </a:solidFill>
                  </a:tcPr>
                </a:tc>
                <a:extLst>
                  <a:ext uri="{0D108BD9-81ED-4DB2-BD59-A6C34878D82A}">
                    <a16:rowId xmlns:a16="http://schemas.microsoft.com/office/drawing/2014/main" val="10000"/>
                  </a:ext>
                </a:extLst>
              </a:tr>
              <a:tr h="1384300">
                <a:tc>
                  <a:txBody>
                    <a:bodyPr/>
                    <a:lstStyle/>
                    <a:p>
                      <a:pPr marL="147955">
                        <a:lnSpc>
                          <a:spcPct val="100000"/>
                        </a:lnSpc>
                        <a:spcBef>
                          <a:spcPts val="345"/>
                        </a:spcBef>
                      </a:pPr>
                      <a:r>
                        <a:rPr sz="1300" b="1" spc="-10" dirty="0">
                          <a:latin typeface="Verdana" panose="020B0604030504040204" pitchFamily="34" charset="0"/>
                          <a:ea typeface="Verdana" panose="020B0604030504040204" pitchFamily="34" charset="0"/>
                          <a:cs typeface="Calibri"/>
                        </a:rPr>
                        <a:t>Investigaciones:</a:t>
                      </a:r>
                      <a:endParaRPr sz="1300">
                        <a:latin typeface="Verdana" panose="020B0604030504040204" pitchFamily="34" charset="0"/>
                        <a:ea typeface="Verdana" panose="020B0604030504040204" pitchFamily="34" charset="0"/>
                        <a:cs typeface="Calibri"/>
                      </a:endParaRPr>
                    </a:p>
                    <a:p>
                      <a:pPr marL="434340" indent="-286385">
                        <a:lnSpc>
                          <a:spcPct val="100000"/>
                        </a:lnSpc>
                        <a:spcBef>
                          <a:spcPts val="515"/>
                        </a:spcBef>
                        <a:buFont typeface="Arial"/>
                        <a:buChar char="•"/>
                        <a:tabLst>
                          <a:tab pos="434340" algn="l"/>
                        </a:tabLst>
                      </a:pPr>
                      <a:r>
                        <a:rPr sz="1300" dirty="0">
                          <a:latin typeface="Verdana" panose="020B0604030504040204" pitchFamily="34" charset="0"/>
                          <a:ea typeface="Verdana" panose="020B0604030504040204" pitchFamily="34" charset="0"/>
                          <a:cs typeface="Calibri"/>
                        </a:rPr>
                        <a:t>Investigación:</a:t>
                      </a:r>
                      <a:r>
                        <a:rPr sz="1300" spc="-4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José</a:t>
                      </a:r>
                      <a:r>
                        <a:rPr sz="1300" spc="-5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María</a:t>
                      </a:r>
                      <a:r>
                        <a:rPr sz="1300" spc="-45" dirty="0">
                          <a:latin typeface="Verdana" panose="020B0604030504040204" pitchFamily="34" charset="0"/>
                          <a:ea typeface="Verdana" panose="020B0604030504040204" pitchFamily="34" charset="0"/>
                          <a:cs typeface="Calibri"/>
                        </a:rPr>
                        <a:t> </a:t>
                      </a:r>
                      <a:r>
                        <a:rPr sz="1300" spc="-10" dirty="0">
                          <a:latin typeface="Verdana" panose="020B0604030504040204" pitchFamily="34" charset="0"/>
                          <a:ea typeface="Verdana" panose="020B0604030504040204" pitchFamily="34" charset="0"/>
                          <a:cs typeface="Calibri"/>
                        </a:rPr>
                        <a:t>Córdoba</a:t>
                      </a:r>
                      <a:endParaRPr sz="1300">
                        <a:latin typeface="Verdana" panose="020B0604030504040204" pitchFamily="34" charset="0"/>
                        <a:ea typeface="Verdana" panose="020B0604030504040204" pitchFamily="34" charset="0"/>
                        <a:cs typeface="Calibri"/>
                      </a:endParaRPr>
                    </a:p>
                    <a:p>
                      <a:pPr marL="434340" indent="-286385">
                        <a:lnSpc>
                          <a:spcPct val="100000"/>
                        </a:lnSpc>
                        <a:spcBef>
                          <a:spcPts val="515"/>
                        </a:spcBef>
                        <a:buFont typeface="Arial"/>
                        <a:buChar char="•"/>
                        <a:tabLst>
                          <a:tab pos="434340" algn="l"/>
                        </a:tabLst>
                      </a:pPr>
                      <a:r>
                        <a:rPr sz="1300" dirty="0">
                          <a:latin typeface="Verdana" panose="020B0604030504040204" pitchFamily="34" charset="0"/>
                          <a:ea typeface="Verdana" panose="020B0604030504040204" pitchFamily="34" charset="0"/>
                          <a:cs typeface="Calibri"/>
                        </a:rPr>
                        <a:t>Investigación:</a:t>
                      </a:r>
                      <a:r>
                        <a:rPr sz="1300" spc="-8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Repositorio</a:t>
                      </a:r>
                      <a:r>
                        <a:rPr sz="1300" spc="-75" dirty="0">
                          <a:latin typeface="Verdana" panose="020B0604030504040204" pitchFamily="34" charset="0"/>
                          <a:ea typeface="Verdana" panose="020B0604030504040204" pitchFamily="34" charset="0"/>
                          <a:cs typeface="Calibri"/>
                        </a:rPr>
                        <a:t> </a:t>
                      </a:r>
                      <a:r>
                        <a:rPr sz="1300" spc="-10" dirty="0">
                          <a:latin typeface="Verdana" panose="020B0604030504040204" pitchFamily="34" charset="0"/>
                          <a:ea typeface="Verdana" panose="020B0604030504040204" pitchFamily="34" charset="0"/>
                          <a:cs typeface="Calibri"/>
                        </a:rPr>
                        <a:t>Histórico</a:t>
                      </a:r>
                      <a:endParaRPr sz="1300">
                        <a:latin typeface="Verdana" panose="020B0604030504040204" pitchFamily="34" charset="0"/>
                        <a:ea typeface="Verdana" panose="020B0604030504040204" pitchFamily="34" charset="0"/>
                        <a:cs typeface="Calibri"/>
                      </a:endParaRPr>
                    </a:p>
                    <a:p>
                      <a:pPr marL="434340" indent="-286385">
                        <a:lnSpc>
                          <a:spcPct val="100000"/>
                        </a:lnSpc>
                        <a:spcBef>
                          <a:spcPts val="515"/>
                        </a:spcBef>
                        <a:buFont typeface="Arial"/>
                        <a:buChar char="•"/>
                        <a:tabLst>
                          <a:tab pos="434340" algn="l"/>
                        </a:tabLst>
                      </a:pPr>
                      <a:r>
                        <a:rPr sz="1300" dirty="0">
                          <a:latin typeface="Verdana" panose="020B0604030504040204" pitchFamily="34" charset="0"/>
                          <a:ea typeface="Verdana" panose="020B0604030504040204" pitchFamily="34" charset="0"/>
                          <a:cs typeface="Calibri"/>
                        </a:rPr>
                        <a:t>Investigación</a:t>
                      </a:r>
                      <a:r>
                        <a:rPr sz="1300" spc="-3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a:t>
                      </a:r>
                      <a:r>
                        <a:rPr sz="1300" spc="-4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Defensa</a:t>
                      </a:r>
                      <a:r>
                        <a:rPr sz="1300" spc="-35" dirty="0">
                          <a:latin typeface="Verdana" panose="020B0604030504040204" pitchFamily="34" charset="0"/>
                          <a:ea typeface="Verdana" panose="020B0604030504040204" pitchFamily="34" charset="0"/>
                          <a:cs typeface="Calibri"/>
                        </a:rPr>
                        <a:t> </a:t>
                      </a:r>
                      <a:r>
                        <a:rPr sz="1300" spc="-10" dirty="0">
                          <a:latin typeface="Verdana" panose="020B0604030504040204" pitchFamily="34" charset="0"/>
                          <a:ea typeface="Verdana" panose="020B0604030504040204" pitchFamily="34" charset="0"/>
                          <a:cs typeface="Calibri"/>
                        </a:rPr>
                        <a:t>Frontino</a:t>
                      </a:r>
                      <a:endParaRPr sz="1300">
                        <a:latin typeface="Verdana" panose="020B0604030504040204" pitchFamily="34" charset="0"/>
                        <a:ea typeface="Verdana" panose="020B0604030504040204" pitchFamily="34" charset="0"/>
                        <a:cs typeface="Calibri"/>
                      </a:endParaRPr>
                    </a:p>
                    <a:p>
                      <a:pPr marL="434340" indent="-286385">
                        <a:lnSpc>
                          <a:spcPts val="1660"/>
                        </a:lnSpc>
                        <a:spcBef>
                          <a:spcPts val="535"/>
                        </a:spcBef>
                        <a:buFont typeface="Arial"/>
                        <a:buChar char="•"/>
                        <a:tabLst>
                          <a:tab pos="434340" algn="l"/>
                        </a:tabLst>
                      </a:pPr>
                      <a:r>
                        <a:rPr sz="1300" dirty="0">
                          <a:latin typeface="Verdana" panose="020B0604030504040204" pitchFamily="34" charset="0"/>
                          <a:ea typeface="Verdana" panose="020B0604030504040204" pitchFamily="34" charset="0"/>
                          <a:cs typeface="Calibri"/>
                        </a:rPr>
                        <a:t>Investigación:</a:t>
                      </a:r>
                      <a:r>
                        <a:rPr sz="1300" spc="-25" dirty="0">
                          <a:latin typeface="Verdana" panose="020B0604030504040204" pitchFamily="34" charset="0"/>
                          <a:ea typeface="Verdana" panose="020B0604030504040204" pitchFamily="34" charset="0"/>
                          <a:cs typeface="Calibri"/>
                        </a:rPr>
                        <a:t> </a:t>
                      </a:r>
                      <a:r>
                        <a:rPr sz="1300" spc="-10" dirty="0">
                          <a:latin typeface="Verdana" panose="020B0604030504040204" pitchFamily="34" charset="0"/>
                          <a:ea typeface="Verdana" panose="020B0604030504040204" pitchFamily="34" charset="0"/>
                          <a:cs typeface="Calibri"/>
                        </a:rPr>
                        <a:t>Talladores</a:t>
                      </a:r>
                      <a:r>
                        <a:rPr sz="1300" spc="-3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y</a:t>
                      </a:r>
                      <a:r>
                        <a:rPr sz="1300" spc="-35" dirty="0">
                          <a:latin typeface="Verdana" panose="020B0604030504040204" pitchFamily="34" charset="0"/>
                          <a:ea typeface="Verdana" panose="020B0604030504040204" pitchFamily="34" charset="0"/>
                          <a:cs typeface="Calibri"/>
                        </a:rPr>
                        <a:t> </a:t>
                      </a:r>
                      <a:r>
                        <a:rPr sz="1300" spc="-10" dirty="0">
                          <a:latin typeface="Verdana" panose="020B0604030504040204" pitchFamily="34" charset="0"/>
                          <a:ea typeface="Verdana" panose="020B0604030504040204" pitchFamily="34" charset="0"/>
                          <a:cs typeface="Calibri"/>
                        </a:rPr>
                        <a:t>escultores</a:t>
                      </a:r>
                      <a:endParaRPr sz="1300">
                        <a:latin typeface="Verdana" panose="020B0604030504040204" pitchFamily="34" charset="0"/>
                        <a:ea typeface="Verdana" panose="020B0604030504040204" pitchFamily="34" charset="0"/>
                        <a:cs typeface="Calibri"/>
                      </a:endParaRPr>
                    </a:p>
                  </a:txBody>
                  <a:tcPr marL="0" marR="0" marT="4381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467359" marR="296545" indent="48260">
                        <a:lnSpc>
                          <a:spcPct val="100000"/>
                        </a:lnSpc>
                        <a:spcBef>
                          <a:spcPts val="459"/>
                        </a:spcBef>
                      </a:pPr>
                      <a:r>
                        <a:rPr sz="1300" dirty="0">
                          <a:latin typeface="Verdana" panose="020B0604030504040204" pitchFamily="34" charset="0"/>
                          <a:ea typeface="Verdana" panose="020B0604030504040204" pitchFamily="34" charset="0"/>
                          <a:cs typeface="Calibri"/>
                        </a:rPr>
                        <a:t>Todos</a:t>
                      </a:r>
                      <a:r>
                        <a:rPr sz="1300" spc="-35" dirty="0">
                          <a:latin typeface="Verdana" panose="020B0604030504040204" pitchFamily="34" charset="0"/>
                          <a:ea typeface="Verdana" panose="020B0604030504040204" pitchFamily="34" charset="0"/>
                          <a:cs typeface="Calibri"/>
                        </a:rPr>
                        <a:t> </a:t>
                      </a:r>
                      <a:r>
                        <a:rPr sz="1300" spc="-25" dirty="0">
                          <a:latin typeface="Verdana" panose="020B0604030504040204" pitchFamily="34" charset="0"/>
                          <a:ea typeface="Verdana" panose="020B0604030504040204" pitchFamily="34" charset="0"/>
                          <a:cs typeface="Calibri"/>
                        </a:rPr>
                        <a:t>los </a:t>
                      </a:r>
                      <a:r>
                        <a:rPr sz="1300" spc="-10" dirty="0">
                          <a:latin typeface="Verdana" panose="020B0604030504040204" pitchFamily="34" charset="0"/>
                          <a:ea typeface="Verdana" panose="020B0604030504040204" pitchFamily="34" charset="0"/>
                          <a:cs typeface="Calibri"/>
                        </a:rPr>
                        <a:t>municipios</a:t>
                      </a:r>
                      <a:endParaRPr sz="1300">
                        <a:latin typeface="Verdana" panose="020B0604030504040204" pitchFamily="34" charset="0"/>
                        <a:ea typeface="Verdana" panose="020B0604030504040204" pitchFamily="34" charset="0"/>
                        <a:cs typeface="Calibri"/>
                      </a:endParaRPr>
                    </a:p>
                  </a:txBody>
                  <a:tcPr marL="0" marR="0" marT="5841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300">
                        <a:latin typeface="Verdana" panose="020B0604030504040204" pitchFamily="34" charset="0"/>
                        <a:ea typeface="Verdana" panose="020B0604030504040204" pitchFamily="34" charset="0"/>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9525" cap="flat" cmpd="sng" algn="ctr">
                      <a:solidFill>
                        <a:srgbClr val="000000"/>
                      </a:solidFill>
                      <a:prstDash val="solid"/>
                      <a:round/>
                      <a:headEnd type="none" w="med" len="med"/>
                      <a:tailEnd type="none" w="med" len="med"/>
                    </a:lnL>
                    <a:lnR w="9525">
                      <a:solidFill>
                        <a:srgbClr val="000000"/>
                      </a:solidFill>
                      <a:prstDash val="soli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93264">
                <a:tc>
                  <a:txBody>
                    <a:bodyPr/>
                    <a:lstStyle/>
                    <a:p>
                      <a:pPr marL="147955" algn="just">
                        <a:lnSpc>
                          <a:spcPct val="100000"/>
                        </a:lnSpc>
                        <a:spcBef>
                          <a:spcPts val="345"/>
                        </a:spcBef>
                      </a:pPr>
                      <a:r>
                        <a:rPr sz="1300" dirty="0">
                          <a:latin typeface="Verdana" panose="020B0604030504040204" pitchFamily="34" charset="0"/>
                          <a:ea typeface="Verdana" panose="020B0604030504040204" pitchFamily="34" charset="0"/>
                          <a:cs typeface="Calibri"/>
                        </a:rPr>
                        <a:t>Asesoría</a:t>
                      </a:r>
                      <a:r>
                        <a:rPr sz="1300" spc="-4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técnica</a:t>
                      </a:r>
                      <a:r>
                        <a:rPr sz="1300" spc="-1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a</a:t>
                      </a:r>
                      <a:r>
                        <a:rPr sz="1300" spc="-30" dirty="0">
                          <a:latin typeface="Verdana" panose="020B0604030504040204" pitchFamily="34" charset="0"/>
                          <a:ea typeface="Verdana" panose="020B0604030504040204" pitchFamily="34" charset="0"/>
                          <a:cs typeface="Calibri"/>
                        </a:rPr>
                        <a:t> </a:t>
                      </a:r>
                      <a:r>
                        <a:rPr sz="1300" spc="-10" dirty="0">
                          <a:latin typeface="Verdana" panose="020B0604030504040204" pitchFamily="34" charset="0"/>
                          <a:ea typeface="Verdana" panose="020B0604030504040204" pitchFamily="34" charset="0"/>
                          <a:cs typeface="Calibri"/>
                        </a:rPr>
                        <a:t>municipios:</a:t>
                      </a:r>
                      <a:endParaRPr sz="1300">
                        <a:latin typeface="Verdana" panose="020B0604030504040204" pitchFamily="34" charset="0"/>
                        <a:ea typeface="Verdana" panose="020B0604030504040204" pitchFamily="34" charset="0"/>
                        <a:cs typeface="Calibri"/>
                      </a:endParaRPr>
                    </a:p>
                    <a:p>
                      <a:pPr marL="147955" marR="509905" algn="just">
                        <a:lnSpc>
                          <a:spcPct val="112999"/>
                        </a:lnSpc>
                        <a:spcBef>
                          <a:spcPts val="284"/>
                        </a:spcBef>
                      </a:pPr>
                      <a:r>
                        <a:rPr sz="1300" dirty="0">
                          <a:latin typeface="Verdana" panose="020B0604030504040204" pitchFamily="34" charset="0"/>
                          <a:ea typeface="Verdana" panose="020B0604030504040204" pitchFamily="34" charset="0"/>
                          <a:cs typeface="Calibri"/>
                        </a:rPr>
                        <a:t>1-</a:t>
                      </a:r>
                      <a:r>
                        <a:rPr sz="1300" spc="39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Santa</a:t>
                      </a:r>
                      <a:r>
                        <a:rPr sz="1300" spc="38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fe</a:t>
                      </a:r>
                      <a:r>
                        <a:rPr sz="1300" spc="38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a:t>
                      </a:r>
                      <a:r>
                        <a:rPr sz="1300" spc="38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Antioquia:</a:t>
                      </a:r>
                      <a:r>
                        <a:rPr sz="1300" spc="38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Asesora</a:t>
                      </a:r>
                      <a:r>
                        <a:rPr sz="1300" spc="39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en</a:t>
                      </a:r>
                      <a:r>
                        <a:rPr sz="1300" spc="39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la</a:t>
                      </a:r>
                      <a:r>
                        <a:rPr sz="1300" spc="39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construcción</a:t>
                      </a:r>
                      <a:r>
                        <a:rPr sz="1300" spc="38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del</a:t>
                      </a:r>
                      <a:r>
                        <a:rPr sz="1300" spc="40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documento</a:t>
                      </a:r>
                      <a:r>
                        <a:rPr sz="1300" spc="40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a:t>
                      </a:r>
                      <a:r>
                        <a:rPr sz="1300" spc="38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la</a:t>
                      </a:r>
                      <a:r>
                        <a:rPr sz="1300" spc="40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Semana</a:t>
                      </a:r>
                      <a:r>
                        <a:rPr sz="1300" spc="39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Santa</a:t>
                      </a:r>
                      <a:r>
                        <a:rPr sz="1300" spc="39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que</a:t>
                      </a:r>
                      <a:r>
                        <a:rPr sz="1300" spc="39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busca</a:t>
                      </a:r>
                      <a:r>
                        <a:rPr sz="1300" spc="38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estar</a:t>
                      </a:r>
                      <a:r>
                        <a:rPr sz="1300" spc="38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en</a:t>
                      </a:r>
                      <a:r>
                        <a:rPr sz="1300" spc="40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la</a:t>
                      </a:r>
                      <a:r>
                        <a:rPr sz="1300" spc="385" dirty="0">
                          <a:latin typeface="Verdana" panose="020B0604030504040204" pitchFamily="34" charset="0"/>
                          <a:ea typeface="Verdana" panose="020B0604030504040204" pitchFamily="34" charset="0"/>
                          <a:cs typeface="Calibri"/>
                        </a:rPr>
                        <a:t> </a:t>
                      </a:r>
                      <a:r>
                        <a:rPr sz="1300" spc="-10" dirty="0">
                          <a:latin typeface="Verdana" panose="020B0604030504040204" pitchFamily="34" charset="0"/>
                          <a:ea typeface="Verdana" panose="020B0604030504040204" pitchFamily="34" charset="0"/>
                          <a:cs typeface="Calibri"/>
                        </a:rPr>
                        <a:t>lista </a:t>
                      </a:r>
                      <a:r>
                        <a:rPr sz="1300" dirty="0">
                          <a:latin typeface="Verdana" panose="020B0604030504040204" pitchFamily="34" charset="0"/>
                          <a:ea typeface="Verdana" panose="020B0604030504040204" pitchFamily="34" charset="0"/>
                          <a:cs typeface="Calibri"/>
                        </a:rPr>
                        <a:t>representativa de</a:t>
                      </a:r>
                      <a:r>
                        <a:rPr sz="1300" spc="-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patrimonio</a:t>
                      </a:r>
                      <a:r>
                        <a:rPr sz="1300" spc="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cultural inmaterial. Asesoría por</a:t>
                      </a:r>
                      <a:r>
                        <a:rPr sz="1300" spc="-1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parte</a:t>
                      </a:r>
                      <a:r>
                        <a:rPr sz="1300" spc="-1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del</a:t>
                      </a:r>
                      <a:r>
                        <a:rPr sz="1300" spc="-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arquitecto en</a:t>
                      </a:r>
                      <a:r>
                        <a:rPr sz="1300" spc="30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el</a:t>
                      </a:r>
                      <a:r>
                        <a:rPr sz="1300" spc="-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contrato</a:t>
                      </a:r>
                      <a:r>
                        <a:rPr sz="1300" spc="-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a:t>
                      </a:r>
                      <a:r>
                        <a:rPr sz="1300" spc="-1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la</a:t>
                      </a:r>
                      <a:r>
                        <a:rPr sz="1300" spc="-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casa</a:t>
                      </a:r>
                      <a:r>
                        <a:rPr sz="1300" spc="-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a:t>
                      </a:r>
                      <a:r>
                        <a:rPr sz="1300" spc="-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Restauración</a:t>
                      </a:r>
                      <a:r>
                        <a:rPr sz="1300" spc="5" dirty="0">
                          <a:latin typeface="Verdana" panose="020B0604030504040204" pitchFamily="34" charset="0"/>
                          <a:ea typeface="Verdana" panose="020B0604030504040204" pitchFamily="34" charset="0"/>
                          <a:cs typeface="Calibri"/>
                        </a:rPr>
                        <a:t> </a:t>
                      </a:r>
                      <a:r>
                        <a:rPr sz="1300" spc="-25" dirty="0">
                          <a:latin typeface="Verdana" panose="020B0604030504040204" pitchFamily="34" charset="0"/>
                          <a:ea typeface="Verdana" panose="020B0604030504040204" pitchFamily="34" charset="0"/>
                          <a:cs typeface="Calibri"/>
                        </a:rPr>
                        <a:t>de </a:t>
                      </a:r>
                      <a:r>
                        <a:rPr sz="1300" dirty="0">
                          <a:latin typeface="Verdana" panose="020B0604030504040204" pitchFamily="34" charset="0"/>
                          <a:ea typeface="Verdana" panose="020B0604030504040204" pitchFamily="34" charset="0"/>
                          <a:cs typeface="Calibri"/>
                        </a:rPr>
                        <a:t>la</a:t>
                      </a:r>
                      <a:r>
                        <a:rPr sz="1300" spc="6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casa</a:t>
                      </a:r>
                      <a:r>
                        <a:rPr sz="1300" spc="6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a:t>
                      </a:r>
                      <a:r>
                        <a:rPr sz="1300" spc="6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la</a:t>
                      </a:r>
                      <a:r>
                        <a:rPr sz="1300" spc="6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Cultura</a:t>
                      </a:r>
                      <a:r>
                        <a:rPr sz="1300" spc="7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o</a:t>
                      </a:r>
                      <a:r>
                        <a:rPr sz="1300" spc="7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"Casa</a:t>
                      </a:r>
                      <a:r>
                        <a:rPr sz="1300" spc="5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negra".</a:t>
                      </a:r>
                      <a:r>
                        <a:rPr sz="1300" spc="6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Sonsón:</a:t>
                      </a:r>
                      <a:r>
                        <a:rPr sz="1300" spc="5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asesoría</a:t>
                      </a:r>
                      <a:r>
                        <a:rPr sz="1300" spc="6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del</a:t>
                      </a:r>
                      <a:r>
                        <a:rPr sz="1300" spc="6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arquitecto</a:t>
                      </a:r>
                      <a:r>
                        <a:rPr sz="1300" spc="6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para</a:t>
                      </a:r>
                      <a:r>
                        <a:rPr sz="1300" spc="6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el</a:t>
                      </a:r>
                      <a:r>
                        <a:rPr sz="1300" spc="6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ajuste</a:t>
                      </a:r>
                      <a:r>
                        <a:rPr sz="1300" spc="7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del</a:t>
                      </a:r>
                      <a:r>
                        <a:rPr sz="1300" spc="6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proyecto</a:t>
                      </a:r>
                      <a:r>
                        <a:rPr sz="1300" spc="7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con</a:t>
                      </a:r>
                      <a:r>
                        <a:rPr sz="1300" spc="5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los</a:t>
                      </a:r>
                      <a:r>
                        <a:rPr sz="1300" spc="5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recursos</a:t>
                      </a:r>
                      <a:r>
                        <a:rPr sz="1300" spc="7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a:t>
                      </a:r>
                      <a:r>
                        <a:rPr sz="1300" spc="55" dirty="0">
                          <a:latin typeface="Verdana" panose="020B0604030504040204" pitchFamily="34" charset="0"/>
                          <a:ea typeface="Verdana" panose="020B0604030504040204" pitchFamily="34" charset="0"/>
                          <a:cs typeface="Calibri"/>
                        </a:rPr>
                        <a:t> </a:t>
                      </a:r>
                      <a:r>
                        <a:rPr sz="1300" spc="-10" dirty="0">
                          <a:latin typeface="Verdana" panose="020B0604030504040204" pitchFamily="34" charset="0"/>
                          <a:ea typeface="Verdana" panose="020B0604030504040204" pitchFamily="34" charset="0"/>
                          <a:cs typeface="Calibri"/>
                        </a:rPr>
                        <a:t>INC*2023. </a:t>
                      </a:r>
                      <a:r>
                        <a:rPr sz="1300" dirty="0">
                          <a:latin typeface="Verdana" panose="020B0604030504040204" pitchFamily="34" charset="0"/>
                          <a:ea typeface="Verdana" panose="020B0604030504040204" pitchFamily="34" charset="0"/>
                          <a:cs typeface="Calibri"/>
                        </a:rPr>
                        <a:t>Medellín:</a:t>
                      </a:r>
                      <a:r>
                        <a:rPr sz="1300" spc="27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tres</a:t>
                      </a:r>
                      <a:r>
                        <a:rPr sz="1300" spc="27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reuniones</a:t>
                      </a:r>
                      <a:r>
                        <a:rPr sz="1300" spc="27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para</a:t>
                      </a:r>
                      <a:r>
                        <a:rPr sz="1300" spc="27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la</a:t>
                      </a:r>
                      <a:r>
                        <a:rPr sz="1300" spc="27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evolución</a:t>
                      </a:r>
                      <a:r>
                        <a:rPr sz="1300" spc="27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del</a:t>
                      </a:r>
                      <a:r>
                        <a:rPr sz="1300" spc="28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PES</a:t>
                      </a:r>
                      <a:r>
                        <a:rPr sz="1300" spc="27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a:t>
                      </a:r>
                      <a:r>
                        <a:rPr sz="1300" spc="27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la</a:t>
                      </a:r>
                      <a:r>
                        <a:rPr sz="1300" spc="28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cultura</a:t>
                      </a:r>
                      <a:r>
                        <a:rPr sz="1300" spc="28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silletera.</a:t>
                      </a:r>
                      <a:r>
                        <a:rPr sz="1300" spc="28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Buriticá:</a:t>
                      </a:r>
                      <a:r>
                        <a:rPr sz="1300" spc="27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reunión</a:t>
                      </a:r>
                      <a:r>
                        <a:rPr sz="1300" spc="28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para</a:t>
                      </a:r>
                      <a:r>
                        <a:rPr sz="1300" spc="27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asesoría</a:t>
                      </a:r>
                      <a:r>
                        <a:rPr sz="1300" spc="27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a:t>
                      </a:r>
                      <a:r>
                        <a:rPr sz="1300" spc="27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proyecto</a:t>
                      </a:r>
                      <a:r>
                        <a:rPr sz="1300" spc="280" dirty="0">
                          <a:latin typeface="Verdana" panose="020B0604030504040204" pitchFamily="34" charset="0"/>
                          <a:ea typeface="Verdana" panose="020B0604030504040204" pitchFamily="34" charset="0"/>
                          <a:cs typeface="Calibri"/>
                        </a:rPr>
                        <a:t> </a:t>
                      </a:r>
                      <a:r>
                        <a:rPr sz="1300" spc="-25" dirty="0">
                          <a:latin typeface="Verdana" panose="020B0604030504040204" pitchFamily="34" charset="0"/>
                          <a:ea typeface="Verdana" panose="020B0604030504040204" pitchFamily="34" charset="0"/>
                          <a:cs typeface="Calibri"/>
                        </a:rPr>
                        <a:t>de </a:t>
                      </a:r>
                      <a:r>
                        <a:rPr sz="1300" dirty="0">
                          <a:latin typeface="Verdana" panose="020B0604030504040204" pitchFamily="34" charset="0"/>
                          <a:ea typeface="Verdana" panose="020B0604030504040204" pitchFamily="34" charset="0"/>
                          <a:cs typeface="Calibri"/>
                        </a:rPr>
                        <a:t>INC*2023.</a:t>
                      </a:r>
                      <a:r>
                        <a:rPr sz="1300" spc="4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Salgar:</a:t>
                      </a:r>
                      <a:r>
                        <a:rPr sz="1300" spc="3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acompañamiento</a:t>
                      </a:r>
                      <a:r>
                        <a:rPr sz="1300" spc="5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con</a:t>
                      </a:r>
                      <a:r>
                        <a:rPr sz="1300" spc="4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charla</a:t>
                      </a:r>
                      <a:r>
                        <a:rPr sz="1300" spc="4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sobre</a:t>
                      </a:r>
                      <a:r>
                        <a:rPr sz="1300" spc="4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arqueología.</a:t>
                      </a:r>
                      <a:r>
                        <a:rPr sz="1300" spc="4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Girardota:</a:t>
                      </a:r>
                      <a:r>
                        <a:rPr sz="1300" spc="4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participación</a:t>
                      </a:r>
                      <a:r>
                        <a:rPr sz="1300" spc="4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en</a:t>
                      </a:r>
                      <a:r>
                        <a:rPr sz="1300" spc="4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la</a:t>
                      </a:r>
                      <a:r>
                        <a:rPr sz="1300" spc="3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presentación</a:t>
                      </a:r>
                      <a:r>
                        <a:rPr sz="1300" spc="4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del</a:t>
                      </a:r>
                      <a:r>
                        <a:rPr sz="1300" spc="3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proyecto</a:t>
                      </a:r>
                      <a:r>
                        <a:rPr sz="1300" spc="50" dirty="0">
                          <a:latin typeface="Verdana" panose="020B0604030504040204" pitchFamily="34" charset="0"/>
                          <a:ea typeface="Verdana" panose="020B0604030504040204" pitchFamily="34" charset="0"/>
                          <a:cs typeface="Calibri"/>
                        </a:rPr>
                        <a:t> </a:t>
                      </a:r>
                      <a:r>
                        <a:rPr sz="1300" spc="-25" dirty="0">
                          <a:latin typeface="Verdana" panose="020B0604030504040204" pitchFamily="34" charset="0"/>
                          <a:ea typeface="Verdana" panose="020B0604030504040204" pitchFamily="34" charset="0"/>
                          <a:cs typeface="Calibri"/>
                        </a:rPr>
                        <a:t>que </a:t>
                      </a:r>
                      <a:r>
                        <a:rPr sz="1300" dirty="0">
                          <a:latin typeface="Verdana" panose="020B0604030504040204" pitchFamily="34" charset="0"/>
                          <a:ea typeface="Verdana" panose="020B0604030504040204" pitchFamily="34" charset="0"/>
                          <a:cs typeface="Calibri"/>
                        </a:rPr>
                        <a:t>busca</a:t>
                      </a:r>
                      <a:r>
                        <a:rPr sz="1300" spc="3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"declarar</a:t>
                      </a:r>
                      <a:r>
                        <a:rPr sz="1300" spc="3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el</a:t>
                      </a:r>
                      <a:r>
                        <a:rPr sz="1300" spc="4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sainete</a:t>
                      </a:r>
                      <a:r>
                        <a:rPr sz="1300" spc="3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y</a:t>
                      </a:r>
                      <a:r>
                        <a:rPr sz="1300" spc="39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las</a:t>
                      </a:r>
                      <a:r>
                        <a:rPr sz="1300" spc="4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fiestas</a:t>
                      </a:r>
                      <a:r>
                        <a:rPr sz="1300" spc="4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afro</a:t>
                      </a:r>
                      <a:r>
                        <a:rPr sz="1300" spc="4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ancestrales</a:t>
                      </a:r>
                      <a:r>
                        <a:rPr sz="1300" spc="4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a:t>
                      </a:r>
                      <a:r>
                        <a:rPr sz="1300" spc="3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la</a:t>
                      </a:r>
                      <a:r>
                        <a:rPr sz="1300" spc="4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danza,</a:t>
                      </a:r>
                      <a:r>
                        <a:rPr sz="1300" spc="3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la</a:t>
                      </a:r>
                      <a:r>
                        <a:rPr sz="1300" spc="4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música</a:t>
                      </a:r>
                      <a:r>
                        <a:rPr sz="1300" spc="3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y</a:t>
                      </a:r>
                      <a:r>
                        <a:rPr sz="1300" spc="3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el</a:t>
                      </a:r>
                      <a:r>
                        <a:rPr sz="1300" spc="4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sainete,</a:t>
                      </a:r>
                      <a:r>
                        <a:rPr sz="1300" spc="3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como</a:t>
                      </a:r>
                      <a:r>
                        <a:rPr sz="1300" spc="4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patrimonio</a:t>
                      </a:r>
                      <a:r>
                        <a:rPr sz="1300" spc="4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cultural</a:t>
                      </a:r>
                      <a:r>
                        <a:rPr sz="1300" spc="40" dirty="0">
                          <a:latin typeface="Verdana" panose="020B0604030504040204" pitchFamily="34" charset="0"/>
                          <a:ea typeface="Verdana" panose="020B0604030504040204" pitchFamily="34" charset="0"/>
                          <a:cs typeface="Calibri"/>
                        </a:rPr>
                        <a:t> </a:t>
                      </a:r>
                      <a:r>
                        <a:rPr sz="1300" spc="-10" dirty="0">
                          <a:latin typeface="Verdana" panose="020B0604030504040204" pitchFamily="34" charset="0"/>
                          <a:ea typeface="Verdana" panose="020B0604030504040204" pitchFamily="34" charset="0"/>
                          <a:cs typeface="Calibri"/>
                        </a:rPr>
                        <a:t>inmaterial </a:t>
                      </a:r>
                      <a:r>
                        <a:rPr sz="1300" dirty="0">
                          <a:latin typeface="Verdana" panose="020B0604030504040204" pitchFamily="34" charset="0"/>
                          <a:ea typeface="Verdana" panose="020B0604030504040204" pitchFamily="34" charset="0"/>
                          <a:cs typeface="Calibri"/>
                        </a:rPr>
                        <a:t>de</a:t>
                      </a:r>
                      <a:r>
                        <a:rPr sz="1300" spc="-1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la</a:t>
                      </a:r>
                      <a:r>
                        <a:rPr sz="1300" spc="-20" dirty="0">
                          <a:latin typeface="Verdana" panose="020B0604030504040204" pitchFamily="34" charset="0"/>
                          <a:ea typeface="Verdana" panose="020B0604030504040204" pitchFamily="34" charset="0"/>
                          <a:cs typeface="Calibri"/>
                        </a:rPr>
                        <a:t> </a:t>
                      </a:r>
                      <a:r>
                        <a:rPr sz="1300" spc="-10" dirty="0">
                          <a:latin typeface="Verdana" panose="020B0604030504040204" pitchFamily="34" charset="0"/>
                          <a:ea typeface="Verdana" panose="020B0604030504040204" pitchFamily="34" charset="0"/>
                          <a:cs typeface="Calibri"/>
                        </a:rPr>
                        <a:t>nación".</a:t>
                      </a:r>
                      <a:endParaRPr sz="1300">
                        <a:latin typeface="Verdana" panose="020B0604030504040204" pitchFamily="34" charset="0"/>
                        <a:ea typeface="Verdana" panose="020B0604030504040204" pitchFamily="34" charset="0"/>
                        <a:cs typeface="Calibri"/>
                      </a:endParaRPr>
                    </a:p>
                  </a:txBody>
                  <a:tcPr marL="0" marR="0" marT="4381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87325" marR="549910" algn="ctr">
                        <a:lnSpc>
                          <a:spcPct val="112999"/>
                        </a:lnSpc>
                        <a:spcBef>
                          <a:spcPts val="360"/>
                        </a:spcBef>
                      </a:pPr>
                      <a:r>
                        <a:rPr sz="1300" dirty="0">
                          <a:latin typeface="Verdana" panose="020B0604030504040204" pitchFamily="34" charset="0"/>
                          <a:ea typeface="Verdana" panose="020B0604030504040204" pitchFamily="34" charset="0"/>
                          <a:cs typeface="Calibri"/>
                        </a:rPr>
                        <a:t>Santa</a:t>
                      </a:r>
                      <a:r>
                        <a:rPr sz="1300" spc="-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fé</a:t>
                      </a:r>
                      <a:r>
                        <a:rPr sz="1300" spc="-25" dirty="0">
                          <a:latin typeface="Verdana" panose="020B0604030504040204" pitchFamily="34" charset="0"/>
                          <a:ea typeface="Verdana" panose="020B0604030504040204" pitchFamily="34" charset="0"/>
                          <a:cs typeface="Calibri"/>
                        </a:rPr>
                        <a:t> de </a:t>
                      </a:r>
                      <a:r>
                        <a:rPr sz="1300" spc="-10" dirty="0">
                          <a:latin typeface="Verdana" panose="020B0604030504040204" pitchFamily="34" charset="0"/>
                          <a:ea typeface="Verdana" panose="020B0604030504040204" pitchFamily="34" charset="0"/>
                          <a:cs typeface="Calibri"/>
                        </a:rPr>
                        <a:t>Antioquia, Sonsón, Medellín, Buriticá, Salgar, Girardota</a:t>
                      </a:r>
                      <a:endParaRPr sz="1300">
                        <a:latin typeface="Verdana" panose="020B0604030504040204" pitchFamily="34" charset="0"/>
                        <a:ea typeface="Verdana" panose="020B0604030504040204" pitchFamily="34" charset="0"/>
                        <a:cs typeface="Calibri"/>
                      </a:endParaRPr>
                    </a:p>
                  </a:txBody>
                  <a:tcPr marL="0" marR="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3355" marR="535305" indent="635" algn="ctr">
                        <a:lnSpc>
                          <a:spcPct val="113100"/>
                        </a:lnSpc>
                        <a:spcBef>
                          <a:spcPts val="360"/>
                        </a:spcBef>
                      </a:pPr>
                      <a:r>
                        <a:rPr sz="1300" spc="-10" dirty="0">
                          <a:latin typeface="Verdana" panose="020B0604030504040204" pitchFamily="34" charset="0"/>
                          <a:ea typeface="Verdana" panose="020B0604030504040204" pitchFamily="34" charset="0"/>
                          <a:cs typeface="Calibri"/>
                        </a:rPr>
                        <a:t>Occidente, </a:t>
                      </a:r>
                      <a:r>
                        <a:rPr sz="1300" dirty="0">
                          <a:latin typeface="Verdana" panose="020B0604030504040204" pitchFamily="34" charset="0"/>
                          <a:ea typeface="Verdana" panose="020B0604030504040204" pitchFamily="34" charset="0"/>
                          <a:cs typeface="Calibri"/>
                        </a:rPr>
                        <a:t>Oriente,</a:t>
                      </a:r>
                      <a:r>
                        <a:rPr sz="1300" spc="-60" dirty="0">
                          <a:latin typeface="Verdana" panose="020B0604030504040204" pitchFamily="34" charset="0"/>
                          <a:ea typeface="Verdana" panose="020B0604030504040204" pitchFamily="34" charset="0"/>
                          <a:cs typeface="Calibri"/>
                        </a:rPr>
                        <a:t> </a:t>
                      </a:r>
                      <a:r>
                        <a:rPr sz="1300" spc="-10" dirty="0">
                          <a:latin typeface="Verdana" panose="020B0604030504040204" pitchFamily="34" charset="0"/>
                          <a:ea typeface="Verdana" panose="020B0604030504040204" pitchFamily="34" charset="0"/>
                          <a:cs typeface="Calibri"/>
                        </a:rPr>
                        <a:t>Valle </a:t>
                      </a:r>
                      <a:r>
                        <a:rPr sz="1300" dirty="0">
                          <a:latin typeface="Verdana" panose="020B0604030504040204" pitchFamily="34" charset="0"/>
                          <a:ea typeface="Verdana" panose="020B0604030504040204" pitchFamily="34" charset="0"/>
                          <a:cs typeface="Calibri"/>
                        </a:rPr>
                        <a:t>de</a:t>
                      </a:r>
                      <a:r>
                        <a:rPr sz="1300" spc="-20" dirty="0">
                          <a:latin typeface="Verdana" panose="020B0604030504040204" pitchFamily="34" charset="0"/>
                          <a:ea typeface="Verdana" panose="020B0604030504040204" pitchFamily="34" charset="0"/>
                          <a:cs typeface="Calibri"/>
                        </a:rPr>
                        <a:t> </a:t>
                      </a:r>
                      <a:r>
                        <a:rPr sz="1300" spc="-10" dirty="0">
                          <a:latin typeface="Verdana" panose="020B0604030504040204" pitchFamily="34" charset="0"/>
                          <a:ea typeface="Verdana" panose="020B0604030504040204" pitchFamily="34" charset="0"/>
                          <a:cs typeface="Calibri"/>
                        </a:rPr>
                        <a:t>Aburra, Norte, Suroeste,</a:t>
                      </a:r>
                      <a:endParaRPr sz="1300">
                        <a:latin typeface="Verdana" panose="020B0604030504040204" pitchFamily="34" charset="0"/>
                        <a:ea typeface="Verdana" panose="020B0604030504040204" pitchFamily="34" charset="0"/>
                        <a:cs typeface="Calibri"/>
                      </a:endParaRPr>
                    </a:p>
                  </a:txBody>
                  <a:tcPr marL="0" marR="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9525" cap="flat" cmpd="sng" algn="ctr">
                      <a:solidFill>
                        <a:srgbClr val="000000"/>
                      </a:solidFill>
                      <a:prstDash val="solid"/>
                      <a:round/>
                      <a:headEnd type="none" w="med" len="med"/>
                      <a:tailEnd type="none" w="med" len="med"/>
                    </a:lnL>
                    <a:lnR w="9525">
                      <a:solidFill>
                        <a:srgbClr val="000000"/>
                      </a:solidFill>
                      <a:prstDash val="soli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70000">
                <a:tc>
                  <a:txBody>
                    <a:bodyPr/>
                    <a:lstStyle/>
                    <a:p>
                      <a:pPr marL="147955" algn="just">
                        <a:lnSpc>
                          <a:spcPct val="100000"/>
                        </a:lnSpc>
                        <a:spcBef>
                          <a:spcPts val="345"/>
                        </a:spcBef>
                      </a:pPr>
                      <a:r>
                        <a:rPr sz="1300" spc="-10" dirty="0">
                          <a:latin typeface="Verdana" panose="020B0604030504040204" pitchFamily="34" charset="0"/>
                          <a:ea typeface="Verdana" panose="020B0604030504040204" pitchFamily="34" charset="0"/>
                          <a:cs typeface="Calibri"/>
                        </a:rPr>
                        <a:t>Transferencia</a:t>
                      </a:r>
                      <a:r>
                        <a:rPr sz="1300" spc="5" dirty="0">
                          <a:latin typeface="Verdana" panose="020B0604030504040204" pitchFamily="34" charset="0"/>
                          <a:ea typeface="Verdana" panose="020B0604030504040204" pitchFamily="34" charset="0"/>
                          <a:cs typeface="Calibri"/>
                        </a:rPr>
                        <a:t> </a:t>
                      </a:r>
                      <a:r>
                        <a:rPr sz="1300" spc="-20" dirty="0">
                          <a:latin typeface="Verdana" panose="020B0604030504040204" pitchFamily="34" charset="0"/>
                          <a:ea typeface="Verdana" panose="020B0604030504040204" pitchFamily="34" charset="0"/>
                          <a:cs typeface="Calibri"/>
                        </a:rPr>
                        <a:t>INC:</a:t>
                      </a:r>
                      <a:endParaRPr sz="1300" dirty="0">
                        <a:latin typeface="Verdana" panose="020B0604030504040204" pitchFamily="34" charset="0"/>
                        <a:ea typeface="Verdana" panose="020B0604030504040204" pitchFamily="34" charset="0"/>
                        <a:cs typeface="Calibri"/>
                      </a:endParaRPr>
                    </a:p>
                    <a:p>
                      <a:pPr marL="147955" marR="511175" algn="just">
                        <a:lnSpc>
                          <a:spcPct val="113199"/>
                        </a:lnSpc>
                        <a:spcBef>
                          <a:spcPts val="270"/>
                        </a:spcBef>
                      </a:pPr>
                      <a:r>
                        <a:rPr sz="1300" dirty="0">
                          <a:latin typeface="Verdana" panose="020B0604030504040204" pitchFamily="34" charset="0"/>
                          <a:ea typeface="Verdana" panose="020B0604030504040204" pitchFamily="34" charset="0"/>
                          <a:cs typeface="Calibri"/>
                        </a:rPr>
                        <a:t>Un</a:t>
                      </a:r>
                      <a:r>
                        <a:rPr sz="1300" spc="9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Municipio</a:t>
                      </a:r>
                      <a:r>
                        <a:rPr sz="1300" spc="114"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Sonsón</a:t>
                      </a:r>
                      <a:r>
                        <a:rPr sz="1300" spc="10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CI</a:t>
                      </a:r>
                      <a:r>
                        <a:rPr sz="1300" spc="110" dirty="0">
                          <a:latin typeface="Verdana" panose="020B0604030504040204" pitchFamily="34" charset="0"/>
                          <a:ea typeface="Verdana" panose="020B0604030504040204" pitchFamily="34" charset="0"/>
                          <a:cs typeface="Calibri"/>
                        </a:rPr>
                        <a:t> </a:t>
                      </a:r>
                      <a:r>
                        <a:rPr sz="1300" spc="-10" dirty="0">
                          <a:latin typeface="Verdana" panose="020B0604030504040204" pitchFamily="34" charset="0"/>
                          <a:ea typeface="Verdana" panose="020B0604030504040204" pitchFamily="34" charset="0"/>
                          <a:cs typeface="Calibri"/>
                        </a:rPr>
                        <a:t>074-</a:t>
                      </a:r>
                      <a:r>
                        <a:rPr sz="1300" dirty="0">
                          <a:latin typeface="Verdana" panose="020B0604030504040204" pitchFamily="34" charset="0"/>
                          <a:ea typeface="Verdana" panose="020B0604030504040204" pitchFamily="34" charset="0"/>
                          <a:cs typeface="Calibri"/>
                        </a:rPr>
                        <a:t>2024</a:t>
                      </a:r>
                      <a:r>
                        <a:rPr sz="1300" spc="9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Municipio</a:t>
                      </a:r>
                      <a:r>
                        <a:rPr sz="1300" spc="114"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a:t>
                      </a:r>
                      <a:r>
                        <a:rPr sz="1300" spc="10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Sonsón</a:t>
                      </a:r>
                      <a:r>
                        <a:rPr sz="1300" spc="10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Objeto</a:t>
                      </a:r>
                      <a:r>
                        <a:rPr sz="1300" spc="11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"Autorizar</a:t>
                      </a:r>
                      <a:r>
                        <a:rPr sz="1300" spc="10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al</a:t>
                      </a:r>
                      <a:r>
                        <a:rPr sz="1300" spc="10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Municipio</a:t>
                      </a:r>
                      <a:r>
                        <a:rPr sz="1300" spc="11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a:t>
                      </a:r>
                      <a:r>
                        <a:rPr sz="1300" spc="10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Sonsón,</a:t>
                      </a:r>
                      <a:r>
                        <a:rPr sz="1300" spc="10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para</a:t>
                      </a:r>
                      <a:r>
                        <a:rPr sz="1300" spc="10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ejecutar</a:t>
                      </a:r>
                      <a:r>
                        <a:rPr sz="1300" spc="10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los</a:t>
                      </a:r>
                      <a:r>
                        <a:rPr sz="1300" spc="110" dirty="0">
                          <a:latin typeface="Verdana" panose="020B0604030504040204" pitchFamily="34" charset="0"/>
                          <a:ea typeface="Verdana" panose="020B0604030504040204" pitchFamily="34" charset="0"/>
                          <a:cs typeface="Calibri"/>
                        </a:rPr>
                        <a:t> </a:t>
                      </a:r>
                      <a:r>
                        <a:rPr sz="1300" spc="-10" dirty="0">
                          <a:latin typeface="Verdana" panose="020B0604030504040204" pitchFamily="34" charset="0"/>
                          <a:ea typeface="Verdana" panose="020B0604030504040204" pitchFamily="34" charset="0"/>
                          <a:cs typeface="Calibri"/>
                        </a:rPr>
                        <a:t>recursos </a:t>
                      </a:r>
                      <a:r>
                        <a:rPr sz="1300" dirty="0">
                          <a:latin typeface="Verdana" panose="020B0604030504040204" pitchFamily="34" charset="0"/>
                          <a:ea typeface="Verdana" panose="020B0604030504040204" pitchFamily="34" charset="0"/>
                          <a:cs typeface="Calibri"/>
                        </a:rPr>
                        <a:t>correspondientes</a:t>
                      </a:r>
                      <a:r>
                        <a:rPr sz="1300" spc="5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al</a:t>
                      </a:r>
                      <a:r>
                        <a:rPr sz="1300" spc="6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proyecto</a:t>
                      </a:r>
                      <a:r>
                        <a:rPr sz="1300" spc="4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"Realizar</a:t>
                      </a:r>
                      <a:r>
                        <a:rPr sz="1300" spc="4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las</a:t>
                      </a:r>
                      <a:r>
                        <a:rPr sz="1300" spc="4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obras</a:t>
                      </a:r>
                      <a:r>
                        <a:rPr sz="1300" spc="4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a:t>
                      </a:r>
                      <a:r>
                        <a:rPr sz="1300" spc="4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mantenimiento</a:t>
                      </a:r>
                      <a:r>
                        <a:rPr sz="1300" spc="5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y</a:t>
                      </a:r>
                      <a:r>
                        <a:rPr sz="1300" spc="4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reparaciones</a:t>
                      </a:r>
                      <a:r>
                        <a:rPr sz="1300" spc="5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locativas</a:t>
                      </a:r>
                      <a:r>
                        <a:rPr sz="1300" spc="5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del</a:t>
                      </a:r>
                      <a:r>
                        <a:rPr sz="1300" spc="5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inmueble</a:t>
                      </a:r>
                      <a:r>
                        <a:rPr sz="1300" spc="4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denominado:</a:t>
                      </a:r>
                      <a:r>
                        <a:rPr sz="1300" spc="45" dirty="0">
                          <a:latin typeface="Verdana" panose="020B0604030504040204" pitchFamily="34" charset="0"/>
                          <a:ea typeface="Verdana" panose="020B0604030504040204" pitchFamily="34" charset="0"/>
                          <a:cs typeface="Calibri"/>
                        </a:rPr>
                        <a:t> </a:t>
                      </a:r>
                      <a:r>
                        <a:rPr sz="1300" spc="-10" dirty="0">
                          <a:latin typeface="Verdana" panose="020B0604030504040204" pitchFamily="34" charset="0"/>
                          <a:ea typeface="Verdana" panose="020B0604030504040204" pitchFamily="34" charset="0"/>
                          <a:cs typeface="Calibri"/>
                        </a:rPr>
                        <a:t>Balcón </a:t>
                      </a:r>
                      <a:r>
                        <a:rPr sz="1300" dirty="0">
                          <a:latin typeface="Verdana" panose="020B0604030504040204" pitchFamily="34" charset="0"/>
                          <a:ea typeface="Verdana" panose="020B0604030504040204" pitchFamily="34" charset="0"/>
                          <a:cs typeface="Calibri"/>
                        </a:rPr>
                        <a:t>más</a:t>
                      </a:r>
                      <a:r>
                        <a:rPr sz="1300" spc="27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lindo</a:t>
                      </a:r>
                      <a:r>
                        <a:rPr sz="1300" spc="27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a:t>
                      </a:r>
                      <a:r>
                        <a:rPr sz="1300" spc="26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Antioquia,</a:t>
                      </a:r>
                      <a:r>
                        <a:rPr sz="1300" spc="27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Bien</a:t>
                      </a:r>
                      <a:r>
                        <a:rPr sz="1300" spc="26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a:t>
                      </a:r>
                      <a:r>
                        <a:rPr sz="1300" spc="26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Interés</a:t>
                      </a:r>
                      <a:r>
                        <a:rPr sz="1300" spc="27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Cultural</a:t>
                      </a:r>
                      <a:r>
                        <a:rPr sz="1300" spc="27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(BIC)</a:t>
                      </a:r>
                      <a:r>
                        <a:rPr sz="1300" spc="27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del</a:t>
                      </a:r>
                      <a:r>
                        <a:rPr sz="1300" spc="28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ámbito</a:t>
                      </a:r>
                      <a:r>
                        <a:rPr sz="1300" spc="27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municipal</a:t>
                      </a:r>
                      <a:r>
                        <a:rPr sz="1300" spc="27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ubicado</a:t>
                      </a:r>
                      <a:r>
                        <a:rPr sz="1300" spc="27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en</a:t>
                      </a:r>
                      <a:r>
                        <a:rPr sz="1300" spc="27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el</a:t>
                      </a:r>
                      <a:r>
                        <a:rPr sz="1300" spc="27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Centro</a:t>
                      </a:r>
                      <a:r>
                        <a:rPr sz="1300" spc="27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Histórico</a:t>
                      </a:r>
                      <a:r>
                        <a:rPr sz="1300" spc="27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a:t>
                      </a:r>
                      <a:r>
                        <a:rPr sz="1300" spc="25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Sonsón"</a:t>
                      </a:r>
                      <a:r>
                        <a:rPr sz="1300" spc="275" dirty="0">
                          <a:latin typeface="Verdana" panose="020B0604030504040204" pitchFamily="34" charset="0"/>
                          <a:ea typeface="Verdana" panose="020B0604030504040204" pitchFamily="34" charset="0"/>
                          <a:cs typeface="Calibri"/>
                        </a:rPr>
                        <a:t> </a:t>
                      </a:r>
                      <a:r>
                        <a:rPr sz="1300" spc="-5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priorizado</a:t>
                      </a:r>
                      <a:r>
                        <a:rPr sz="1300" spc="23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en</a:t>
                      </a:r>
                      <a:r>
                        <a:rPr sz="1300" spc="-3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la</a:t>
                      </a:r>
                      <a:r>
                        <a:rPr sz="1300" spc="-2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convocatoria</a:t>
                      </a:r>
                      <a:r>
                        <a:rPr sz="1300" spc="-5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pública</a:t>
                      </a:r>
                      <a:r>
                        <a:rPr sz="1300" spc="-1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para</a:t>
                      </a:r>
                      <a:r>
                        <a:rPr sz="1300" spc="-2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proyectos</a:t>
                      </a:r>
                      <a:r>
                        <a:rPr sz="1300" spc="-3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a:t>
                      </a:r>
                      <a:r>
                        <a:rPr sz="1300" spc="-40" dirty="0">
                          <a:latin typeface="Verdana" panose="020B0604030504040204" pitchFamily="34" charset="0"/>
                          <a:ea typeface="Verdana" panose="020B0604030504040204" pitchFamily="34" charset="0"/>
                          <a:cs typeface="Calibri"/>
                        </a:rPr>
                        <a:t> </a:t>
                      </a:r>
                      <a:r>
                        <a:rPr sz="1300" spc="-10" dirty="0">
                          <a:latin typeface="Verdana" panose="020B0604030504040204" pitchFamily="34" charset="0"/>
                          <a:ea typeface="Verdana" panose="020B0604030504040204" pitchFamily="34" charset="0"/>
                          <a:cs typeface="Calibri"/>
                        </a:rPr>
                        <a:t>INC*2023</a:t>
                      </a:r>
                      <a:endParaRPr sz="1300" dirty="0">
                        <a:latin typeface="Verdana" panose="020B0604030504040204" pitchFamily="34" charset="0"/>
                        <a:ea typeface="Verdana" panose="020B0604030504040204" pitchFamily="34" charset="0"/>
                        <a:cs typeface="Calibri"/>
                      </a:endParaRPr>
                    </a:p>
                  </a:txBody>
                  <a:tcPr marL="0" marR="0" marT="4381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28930">
                        <a:lnSpc>
                          <a:spcPct val="100000"/>
                        </a:lnSpc>
                        <a:spcBef>
                          <a:spcPts val="585"/>
                        </a:spcBef>
                      </a:pPr>
                      <a:r>
                        <a:rPr sz="1300" spc="-10" dirty="0">
                          <a:latin typeface="Verdana" panose="020B0604030504040204" pitchFamily="34" charset="0"/>
                          <a:ea typeface="Verdana" panose="020B0604030504040204" pitchFamily="34" charset="0"/>
                          <a:cs typeface="Calibri"/>
                        </a:rPr>
                        <a:t>Sonsón</a:t>
                      </a:r>
                      <a:endParaRPr sz="1300">
                        <a:latin typeface="Verdana" panose="020B0604030504040204" pitchFamily="34" charset="0"/>
                        <a:ea typeface="Verdana" panose="020B0604030504040204" pitchFamily="34" charset="0"/>
                        <a:cs typeface="Calibri"/>
                      </a:endParaRPr>
                    </a:p>
                  </a:txBody>
                  <a:tcPr marL="0" marR="0" marT="742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94335">
                        <a:lnSpc>
                          <a:spcPct val="100000"/>
                        </a:lnSpc>
                        <a:spcBef>
                          <a:spcPts val="585"/>
                        </a:spcBef>
                      </a:pPr>
                      <a:r>
                        <a:rPr sz="1300" spc="-10" dirty="0">
                          <a:latin typeface="Verdana" panose="020B0604030504040204" pitchFamily="34" charset="0"/>
                          <a:ea typeface="Verdana" panose="020B0604030504040204" pitchFamily="34" charset="0"/>
                          <a:cs typeface="Calibri"/>
                        </a:rPr>
                        <a:t>Oriente</a:t>
                      </a:r>
                      <a:endParaRPr sz="1300">
                        <a:latin typeface="Verdana" panose="020B0604030504040204" pitchFamily="34" charset="0"/>
                        <a:ea typeface="Verdana" panose="020B0604030504040204" pitchFamily="34" charset="0"/>
                        <a:cs typeface="Calibri"/>
                      </a:endParaRPr>
                    </a:p>
                  </a:txBody>
                  <a:tcPr marL="0" marR="0" marT="742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9525" cap="flat" cmpd="sng" algn="ctr">
                      <a:solidFill>
                        <a:srgbClr val="000000"/>
                      </a:solidFill>
                      <a:prstDash val="solid"/>
                      <a:round/>
                      <a:headEnd type="none" w="med" len="med"/>
                      <a:tailEnd type="none" w="med" len="med"/>
                    </a:lnL>
                    <a:lnR w="9525">
                      <a:solidFill>
                        <a:srgbClr val="000000"/>
                      </a:solidFill>
                      <a:prstDash val="soli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70000">
                <a:tc>
                  <a:txBody>
                    <a:bodyPr/>
                    <a:lstStyle/>
                    <a:p>
                      <a:pPr marL="147955" algn="just">
                        <a:lnSpc>
                          <a:spcPct val="100000"/>
                        </a:lnSpc>
                        <a:spcBef>
                          <a:spcPts val="350"/>
                        </a:spcBef>
                      </a:pPr>
                      <a:r>
                        <a:rPr sz="1300" dirty="0">
                          <a:latin typeface="Verdana" panose="020B0604030504040204" pitchFamily="34" charset="0"/>
                          <a:ea typeface="Verdana" panose="020B0604030504040204" pitchFamily="34" charset="0"/>
                          <a:cs typeface="Calibri"/>
                        </a:rPr>
                        <a:t>Formación</a:t>
                      </a:r>
                      <a:r>
                        <a:rPr sz="1300" spc="-5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en</a:t>
                      </a:r>
                      <a:r>
                        <a:rPr sz="1300" spc="-15" dirty="0">
                          <a:latin typeface="Verdana" panose="020B0604030504040204" pitchFamily="34" charset="0"/>
                          <a:ea typeface="Verdana" panose="020B0604030504040204" pitchFamily="34" charset="0"/>
                          <a:cs typeface="Calibri"/>
                        </a:rPr>
                        <a:t> </a:t>
                      </a:r>
                      <a:r>
                        <a:rPr sz="1300" spc="-10" dirty="0">
                          <a:latin typeface="Verdana" panose="020B0604030504040204" pitchFamily="34" charset="0"/>
                          <a:ea typeface="Verdana" panose="020B0604030504040204" pitchFamily="34" charset="0"/>
                          <a:cs typeface="Calibri"/>
                        </a:rPr>
                        <a:t>patrimonio:</a:t>
                      </a:r>
                      <a:endParaRPr sz="1300" dirty="0">
                        <a:latin typeface="Verdana" panose="020B0604030504040204" pitchFamily="34" charset="0"/>
                        <a:ea typeface="Verdana" panose="020B0604030504040204" pitchFamily="34" charset="0"/>
                        <a:cs typeface="Calibri"/>
                      </a:endParaRPr>
                    </a:p>
                    <a:p>
                      <a:pPr marL="147955" marR="510540" algn="just">
                        <a:lnSpc>
                          <a:spcPct val="113100"/>
                        </a:lnSpc>
                        <a:spcBef>
                          <a:spcPts val="270"/>
                        </a:spcBef>
                      </a:pPr>
                      <a:r>
                        <a:rPr sz="1300" dirty="0">
                          <a:latin typeface="Verdana" panose="020B0604030504040204" pitchFamily="34" charset="0"/>
                          <a:ea typeface="Verdana" panose="020B0604030504040204" pitchFamily="34" charset="0"/>
                          <a:cs typeface="Calibri"/>
                        </a:rPr>
                        <a:t>Para</a:t>
                      </a:r>
                      <a:r>
                        <a:rPr sz="1300" spc="12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este</a:t>
                      </a:r>
                      <a:r>
                        <a:rPr sz="1300" spc="12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año</a:t>
                      </a:r>
                      <a:r>
                        <a:rPr sz="1300" spc="13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patrimonio</a:t>
                      </a:r>
                      <a:r>
                        <a:rPr sz="1300" spc="12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tiene</a:t>
                      </a:r>
                      <a:r>
                        <a:rPr sz="1300" spc="12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4</a:t>
                      </a:r>
                      <a:r>
                        <a:rPr sz="1300" spc="114"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procesos</a:t>
                      </a:r>
                      <a:r>
                        <a:rPr sz="1300" spc="12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a:t>
                      </a:r>
                      <a:r>
                        <a:rPr sz="1300" spc="12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formación:</a:t>
                      </a:r>
                      <a:r>
                        <a:rPr sz="1300" spc="114"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encuentro</a:t>
                      </a:r>
                      <a:r>
                        <a:rPr sz="1300" spc="12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a:t>
                      </a:r>
                      <a:r>
                        <a:rPr sz="1300" spc="12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vigías</a:t>
                      </a:r>
                      <a:r>
                        <a:rPr sz="1300" spc="13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del</a:t>
                      </a:r>
                      <a:r>
                        <a:rPr sz="1300" spc="12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patrimonio,</a:t>
                      </a:r>
                      <a:r>
                        <a:rPr sz="1300" spc="12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encuentro</a:t>
                      </a:r>
                      <a:r>
                        <a:rPr sz="1300" spc="12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Arqueológico</a:t>
                      </a:r>
                      <a:r>
                        <a:rPr sz="1300" spc="12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con</a:t>
                      </a:r>
                      <a:r>
                        <a:rPr sz="1300" spc="120" dirty="0">
                          <a:latin typeface="Verdana" panose="020B0604030504040204" pitchFamily="34" charset="0"/>
                          <a:ea typeface="Verdana" panose="020B0604030504040204" pitchFamily="34" charset="0"/>
                          <a:cs typeface="Calibri"/>
                        </a:rPr>
                        <a:t> </a:t>
                      </a:r>
                      <a:r>
                        <a:rPr sz="1300" spc="-25" dirty="0">
                          <a:latin typeface="Verdana" panose="020B0604030504040204" pitchFamily="34" charset="0"/>
                          <a:ea typeface="Verdana" panose="020B0604030504040204" pitchFamily="34" charset="0"/>
                          <a:cs typeface="Calibri"/>
                        </a:rPr>
                        <a:t>el </a:t>
                      </a:r>
                      <a:r>
                        <a:rPr sz="1300" dirty="0">
                          <a:latin typeface="Verdana" panose="020B0604030504040204" pitchFamily="34" charset="0"/>
                          <a:ea typeface="Verdana" panose="020B0604030504040204" pitchFamily="34" charset="0"/>
                          <a:cs typeface="Calibri"/>
                        </a:rPr>
                        <a:t>objetivo</a:t>
                      </a:r>
                      <a:r>
                        <a:rPr sz="1300" spc="36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a:t>
                      </a:r>
                      <a:r>
                        <a:rPr sz="1300" spc="35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capacitar</a:t>
                      </a:r>
                      <a:r>
                        <a:rPr sz="1300" spc="36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en</a:t>
                      </a:r>
                      <a:r>
                        <a:rPr sz="1300" spc="35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la</a:t>
                      </a:r>
                      <a:r>
                        <a:rPr sz="1300" spc="35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formulación</a:t>
                      </a:r>
                      <a:r>
                        <a:rPr sz="1300" spc="36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del</a:t>
                      </a:r>
                      <a:r>
                        <a:rPr sz="1300" spc="35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Plan</a:t>
                      </a:r>
                      <a:r>
                        <a:rPr sz="1300" spc="35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arqueológico</a:t>
                      </a:r>
                      <a:r>
                        <a:rPr sz="1300" spc="35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Municipal,</a:t>
                      </a:r>
                      <a:r>
                        <a:rPr sz="1300" spc="35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encuentro</a:t>
                      </a:r>
                      <a:r>
                        <a:rPr sz="1300" spc="37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a:t>
                      </a:r>
                      <a:r>
                        <a:rPr sz="1300" spc="35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centros</a:t>
                      </a:r>
                      <a:r>
                        <a:rPr sz="1300" spc="36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históricos,</a:t>
                      </a:r>
                      <a:r>
                        <a:rPr sz="1300" spc="36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y</a:t>
                      </a:r>
                      <a:r>
                        <a:rPr sz="1300" spc="345" dirty="0">
                          <a:latin typeface="Verdana" panose="020B0604030504040204" pitchFamily="34" charset="0"/>
                          <a:ea typeface="Verdana" panose="020B0604030504040204" pitchFamily="34" charset="0"/>
                          <a:cs typeface="Calibri"/>
                        </a:rPr>
                        <a:t> </a:t>
                      </a:r>
                      <a:r>
                        <a:rPr sz="1300" spc="-10" dirty="0">
                          <a:latin typeface="Verdana" panose="020B0604030504040204" pitchFamily="34" charset="0"/>
                          <a:ea typeface="Verdana" panose="020B0604030504040204" pitchFamily="34" charset="0"/>
                          <a:cs typeface="Calibri"/>
                        </a:rPr>
                        <a:t>finalmente </a:t>
                      </a:r>
                      <a:r>
                        <a:rPr sz="1300" dirty="0">
                          <a:latin typeface="Verdana" panose="020B0604030504040204" pitchFamily="34" charset="0"/>
                          <a:ea typeface="Verdana" panose="020B0604030504040204" pitchFamily="34" charset="0"/>
                          <a:cs typeface="Calibri"/>
                        </a:rPr>
                        <a:t>articulación</a:t>
                      </a:r>
                      <a:r>
                        <a:rPr sz="1300" spc="7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del</a:t>
                      </a:r>
                      <a:r>
                        <a:rPr sz="1300" spc="7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Consejo</a:t>
                      </a:r>
                      <a:r>
                        <a:rPr sz="1300" spc="5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departamental</a:t>
                      </a:r>
                      <a:r>
                        <a:rPr sz="1300" spc="8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a:t>
                      </a:r>
                      <a:r>
                        <a:rPr sz="1300" spc="6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patrimonio</a:t>
                      </a:r>
                      <a:r>
                        <a:rPr sz="1300" spc="6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con</a:t>
                      </a:r>
                      <a:r>
                        <a:rPr sz="1300" spc="6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el</a:t>
                      </a:r>
                      <a:r>
                        <a:rPr sz="1300" spc="6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Encuentro</a:t>
                      </a:r>
                      <a:r>
                        <a:rPr sz="1300" spc="6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a:t>
                      </a:r>
                      <a:r>
                        <a:rPr sz="1300" spc="6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la</a:t>
                      </a:r>
                      <a:r>
                        <a:rPr sz="1300" spc="6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red</a:t>
                      </a:r>
                      <a:r>
                        <a:rPr sz="1300" spc="6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a:t>
                      </a:r>
                      <a:r>
                        <a:rPr sz="1300" spc="6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museos</a:t>
                      </a:r>
                      <a:r>
                        <a:rPr sz="1300" spc="6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en</a:t>
                      </a:r>
                      <a:r>
                        <a:rPr sz="1300" spc="7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Santa</a:t>
                      </a:r>
                      <a:r>
                        <a:rPr sz="1300" spc="7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fe</a:t>
                      </a:r>
                      <a:r>
                        <a:rPr sz="1300" spc="5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a:t>
                      </a:r>
                      <a:r>
                        <a:rPr sz="1300" spc="6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Antioquia.</a:t>
                      </a:r>
                      <a:r>
                        <a:rPr sz="1300" spc="7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CI</a:t>
                      </a:r>
                      <a:r>
                        <a:rPr sz="1300" spc="65" dirty="0">
                          <a:latin typeface="Verdana" panose="020B0604030504040204" pitchFamily="34" charset="0"/>
                          <a:ea typeface="Verdana" panose="020B0604030504040204" pitchFamily="34" charset="0"/>
                          <a:cs typeface="Calibri"/>
                        </a:rPr>
                        <a:t> </a:t>
                      </a:r>
                      <a:r>
                        <a:rPr sz="1300" spc="-20" dirty="0">
                          <a:latin typeface="Verdana" panose="020B0604030504040204" pitchFamily="34" charset="0"/>
                          <a:ea typeface="Verdana" panose="020B0604030504040204" pitchFamily="34" charset="0"/>
                          <a:cs typeface="Calibri"/>
                        </a:rPr>
                        <a:t>080- </a:t>
                      </a:r>
                      <a:r>
                        <a:rPr sz="1300" dirty="0">
                          <a:latin typeface="Verdana" panose="020B0604030504040204" pitchFamily="34" charset="0"/>
                          <a:ea typeface="Verdana" panose="020B0604030504040204" pitchFamily="34" charset="0"/>
                          <a:cs typeface="Calibri"/>
                        </a:rPr>
                        <a:t>2024</a:t>
                      </a:r>
                      <a:r>
                        <a:rPr sz="1300" spc="-1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está</a:t>
                      </a:r>
                      <a:r>
                        <a:rPr sz="1300" spc="-3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en</a:t>
                      </a:r>
                      <a:r>
                        <a:rPr sz="1300" spc="-3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proceso</a:t>
                      </a:r>
                      <a:r>
                        <a:rPr sz="1300" spc="-2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a:t>
                      </a:r>
                      <a:r>
                        <a:rPr sz="1300" spc="-40" dirty="0">
                          <a:latin typeface="Verdana" panose="020B0604030504040204" pitchFamily="34" charset="0"/>
                          <a:ea typeface="Verdana" panose="020B0604030504040204" pitchFamily="34" charset="0"/>
                          <a:cs typeface="Calibri"/>
                        </a:rPr>
                        <a:t> </a:t>
                      </a:r>
                      <a:r>
                        <a:rPr sz="1300" spc="-10" dirty="0">
                          <a:latin typeface="Verdana" panose="020B0604030504040204" pitchFamily="34" charset="0"/>
                          <a:ea typeface="Verdana" panose="020B0604030504040204" pitchFamily="34" charset="0"/>
                          <a:cs typeface="Calibri"/>
                        </a:rPr>
                        <a:t>legalización.</a:t>
                      </a:r>
                      <a:endParaRPr sz="1300" dirty="0">
                        <a:latin typeface="Verdana" panose="020B0604030504040204" pitchFamily="34" charset="0"/>
                        <a:ea typeface="Verdana" panose="020B0604030504040204" pitchFamily="34" charset="0"/>
                        <a:cs typeface="Calibri"/>
                      </a:endParaRPr>
                    </a:p>
                  </a:txBody>
                  <a:tcPr marL="0" marR="0" marT="4445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482600">
                        <a:lnSpc>
                          <a:spcPct val="100000"/>
                        </a:lnSpc>
                        <a:spcBef>
                          <a:spcPts val="585"/>
                        </a:spcBef>
                      </a:pPr>
                      <a:r>
                        <a:rPr sz="1300" spc="-25" dirty="0">
                          <a:latin typeface="Verdana" panose="020B0604030504040204" pitchFamily="34" charset="0"/>
                          <a:ea typeface="Verdana" panose="020B0604030504040204" pitchFamily="34" charset="0"/>
                          <a:cs typeface="Calibri"/>
                        </a:rPr>
                        <a:t>NA</a:t>
                      </a:r>
                      <a:endParaRPr sz="1300">
                        <a:latin typeface="Verdana" panose="020B0604030504040204" pitchFamily="34" charset="0"/>
                        <a:ea typeface="Verdana" panose="020B0604030504040204" pitchFamily="34" charset="0"/>
                        <a:cs typeface="Calibri"/>
                      </a:endParaRPr>
                    </a:p>
                  </a:txBody>
                  <a:tcPr marL="0" marR="0" marT="742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560070">
                        <a:lnSpc>
                          <a:spcPct val="100000"/>
                        </a:lnSpc>
                        <a:spcBef>
                          <a:spcPts val="585"/>
                        </a:spcBef>
                      </a:pPr>
                      <a:r>
                        <a:rPr sz="1300" spc="-25" dirty="0">
                          <a:latin typeface="Verdana" panose="020B0604030504040204" pitchFamily="34" charset="0"/>
                          <a:ea typeface="Verdana" panose="020B0604030504040204" pitchFamily="34" charset="0"/>
                          <a:cs typeface="Calibri"/>
                        </a:rPr>
                        <a:t>NA</a:t>
                      </a:r>
                      <a:endParaRPr sz="1300">
                        <a:latin typeface="Verdana" panose="020B0604030504040204" pitchFamily="34" charset="0"/>
                        <a:ea typeface="Verdana" panose="020B0604030504040204" pitchFamily="34" charset="0"/>
                        <a:cs typeface="Calibri"/>
                      </a:endParaRPr>
                    </a:p>
                  </a:txBody>
                  <a:tcPr marL="0" marR="0" marT="742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362585" algn="ctr">
                        <a:lnSpc>
                          <a:spcPct val="100000"/>
                        </a:lnSpc>
                        <a:spcBef>
                          <a:spcPts val="30"/>
                        </a:spcBef>
                      </a:pPr>
                      <a:r>
                        <a:rPr sz="1200" dirty="0">
                          <a:latin typeface="Calibri"/>
                          <a:cs typeface="Calibri"/>
                        </a:rPr>
                        <a:t>Valor</a:t>
                      </a:r>
                      <a:r>
                        <a:rPr sz="1200" spc="-45" dirty="0">
                          <a:latin typeface="Calibri"/>
                          <a:cs typeface="Calibri"/>
                        </a:rPr>
                        <a:t> </a:t>
                      </a:r>
                      <a:r>
                        <a:rPr sz="1200" spc="-10" dirty="0">
                          <a:latin typeface="Calibri"/>
                          <a:cs typeface="Calibri"/>
                        </a:rPr>
                        <a:t>total</a:t>
                      </a:r>
                      <a:endParaRPr sz="1200">
                        <a:latin typeface="Calibri"/>
                        <a:cs typeface="Calibri"/>
                      </a:endParaRPr>
                    </a:p>
                    <a:p>
                      <a:pPr marR="361950" algn="ctr">
                        <a:lnSpc>
                          <a:spcPct val="100000"/>
                        </a:lnSpc>
                        <a:spcBef>
                          <a:spcPts val="180"/>
                        </a:spcBef>
                      </a:pPr>
                      <a:r>
                        <a:rPr sz="1200" spc="-10" dirty="0">
                          <a:latin typeface="Calibri"/>
                          <a:cs typeface="Calibri"/>
                        </a:rPr>
                        <a:t>$425.000.000</a:t>
                      </a:r>
                      <a:endParaRPr sz="1200">
                        <a:latin typeface="Calibri"/>
                        <a:cs typeface="Calibri"/>
                      </a:endParaRPr>
                    </a:p>
                    <a:p>
                      <a:pPr marL="170815" marR="534035" algn="ctr">
                        <a:lnSpc>
                          <a:spcPct val="112999"/>
                        </a:lnSpc>
                        <a:spcBef>
                          <a:spcPts val="5"/>
                        </a:spcBef>
                      </a:pPr>
                      <a:r>
                        <a:rPr sz="1200" dirty="0">
                          <a:latin typeface="Calibri"/>
                          <a:cs typeface="Calibri"/>
                        </a:rPr>
                        <a:t>,</a:t>
                      </a:r>
                      <a:r>
                        <a:rPr sz="1200" spc="10" dirty="0">
                          <a:latin typeface="Calibri"/>
                          <a:cs typeface="Calibri"/>
                        </a:rPr>
                        <a:t> </a:t>
                      </a:r>
                      <a:r>
                        <a:rPr sz="1200" spc="-10" dirty="0">
                          <a:latin typeface="Calibri"/>
                          <a:cs typeface="Calibri"/>
                        </a:rPr>
                        <a:t>inversión</a:t>
                      </a:r>
                      <a:r>
                        <a:rPr sz="1200" dirty="0">
                          <a:latin typeface="Calibri"/>
                          <a:cs typeface="Calibri"/>
                        </a:rPr>
                        <a:t> </a:t>
                      </a:r>
                      <a:r>
                        <a:rPr sz="1200" spc="-25" dirty="0">
                          <a:latin typeface="Calibri"/>
                          <a:cs typeface="Calibri"/>
                        </a:rPr>
                        <a:t>en </a:t>
                      </a:r>
                      <a:r>
                        <a:rPr sz="1200" spc="-10" dirty="0">
                          <a:latin typeface="Calibri"/>
                          <a:cs typeface="Calibri"/>
                        </a:rPr>
                        <a:t>patrimonio </a:t>
                      </a:r>
                      <a:r>
                        <a:rPr sz="1200" spc="-25" dirty="0">
                          <a:latin typeface="Calibri"/>
                          <a:cs typeface="Calibri"/>
                        </a:rPr>
                        <a:t>de</a:t>
                      </a:r>
                      <a:endParaRPr sz="1200">
                        <a:latin typeface="Calibri"/>
                        <a:cs typeface="Calibri"/>
                      </a:endParaRPr>
                    </a:p>
                    <a:p>
                      <a:pPr marR="361950" algn="ctr">
                        <a:lnSpc>
                          <a:spcPct val="100000"/>
                        </a:lnSpc>
                        <a:spcBef>
                          <a:spcPts val="190"/>
                        </a:spcBef>
                      </a:pPr>
                      <a:r>
                        <a:rPr sz="1200" spc="-10" dirty="0">
                          <a:latin typeface="Calibri"/>
                          <a:cs typeface="Calibri"/>
                        </a:rPr>
                        <a:t>$150.000.000</a:t>
                      </a:r>
                      <a:endParaRPr sz="1200">
                        <a:latin typeface="Calibri"/>
                        <a:cs typeface="Calibri"/>
                      </a:endParaRPr>
                    </a:p>
                  </a:txBody>
                  <a:tcPr marL="0" marR="0" marT="3810" marB="0">
                    <a:lnL w="9525" cap="flat" cmpd="sng" algn="ctr">
                      <a:solidFill>
                        <a:srgbClr val="000000"/>
                      </a:solidFill>
                      <a:prstDash val="solid"/>
                      <a:round/>
                      <a:headEnd type="none" w="med" len="med"/>
                      <a:tailEnd type="none" w="med" len="med"/>
                    </a:lnL>
                    <a:lnR w="9525">
                      <a:solidFill>
                        <a:srgbClr val="000000"/>
                      </a:solidFill>
                      <a:prstDash val="soli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87400">
                <a:tc>
                  <a:txBody>
                    <a:bodyPr/>
                    <a:lstStyle/>
                    <a:p>
                      <a:pPr marL="147955">
                        <a:lnSpc>
                          <a:spcPct val="100000"/>
                        </a:lnSpc>
                        <a:spcBef>
                          <a:spcPts val="350"/>
                        </a:spcBef>
                      </a:pPr>
                      <a:r>
                        <a:rPr sz="1300" dirty="0">
                          <a:latin typeface="Verdana" panose="020B0604030504040204" pitchFamily="34" charset="0"/>
                          <a:ea typeface="Verdana" panose="020B0604030504040204" pitchFamily="34" charset="0"/>
                          <a:cs typeface="Calibri"/>
                        </a:rPr>
                        <a:t>P.E.S.</a:t>
                      </a:r>
                      <a:r>
                        <a:rPr sz="1300" spc="-4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y</a:t>
                      </a:r>
                      <a:r>
                        <a:rPr sz="1300" spc="5" dirty="0">
                          <a:latin typeface="Verdana" panose="020B0604030504040204" pitchFamily="34" charset="0"/>
                          <a:ea typeface="Verdana" panose="020B0604030504040204" pitchFamily="34" charset="0"/>
                          <a:cs typeface="Calibri"/>
                        </a:rPr>
                        <a:t> </a:t>
                      </a:r>
                      <a:r>
                        <a:rPr sz="1300" spc="-10" dirty="0">
                          <a:latin typeface="Verdana" panose="020B0604030504040204" pitchFamily="34" charset="0"/>
                          <a:ea typeface="Verdana" panose="020B0604030504040204" pitchFamily="34" charset="0"/>
                          <a:cs typeface="Calibri"/>
                        </a:rPr>
                        <a:t>P.EM.P:</a:t>
                      </a:r>
                      <a:endParaRPr sz="1300">
                        <a:latin typeface="Verdana" panose="020B0604030504040204" pitchFamily="34" charset="0"/>
                        <a:ea typeface="Verdana" panose="020B0604030504040204" pitchFamily="34" charset="0"/>
                        <a:cs typeface="Calibri"/>
                      </a:endParaRPr>
                    </a:p>
                    <a:p>
                      <a:pPr marL="147955" marR="508000">
                        <a:lnSpc>
                          <a:spcPct val="112900"/>
                        </a:lnSpc>
                        <a:spcBef>
                          <a:spcPts val="280"/>
                        </a:spcBef>
                      </a:pPr>
                      <a:r>
                        <a:rPr sz="1300" dirty="0">
                          <a:latin typeface="Verdana" panose="020B0604030504040204" pitchFamily="34" charset="0"/>
                          <a:ea typeface="Verdana" panose="020B0604030504040204" pitchFamily="34" charset="0"/>
                          <a:cs typeface="Calibri"/>
                        </a:rPr>
                        <a:t>Medellín</a:t>
                      </a:r>
                      <a:r>
                        <a:rPr sz="1300" spc="5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revisión</a:t>
                      </a:r>
                      <a:r>
                        <a:rPr sz="1300" spc="6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del</a:t>
                      </a:r>
                      <a:r>
                        <a:rPr sz="1300" spc="7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Plan</a:t>
                      </a:r>
                      <a:r>
                        <a:rPr sz="1300" spc="5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especial</a:t>
                      </a:r>
                      <a:r>
                        <a:rPr sz="1300" spc="7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a:t>
                      </a:r>
                      <a:r>
                        <a:rPr sz="1300" spc="6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Salvaguardia</a:t>
                      </a:r>
                      <a:r>
                        <a:rPr sz="1300" spc="6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a:t>
                      </a:r>
                      <a:r>
                        <a:rPr sz="1300" spc="5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la</a:t>
                      </a:r>
                      <a:r>
                        <a:rPr sz="1300" spc="6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Cultura</a:t>
                      </a:r>
                      <a:r>
                        <a:rPr sz="1300" spc="6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Silletera</a:t>
                      </a:r>
                      <a:r>
                        <a:rPr sz="1300" spc="6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y</a:t>
                      </a:r>
                      <a:r>
                        <a:rPr sz="1300" spc="6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con</a:t>
                      </a:r>
                      <a:r>
                        <a:rPr sz="1300" spc="5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Medellín</a:t>
                      </a:r>
                      <a:r>
                        <a:rPr sz="1300" spc="6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presentación</a:t>
                      </a:r>
                      <a:r>
                        <a:rPr sz="1300" spc="7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a:t>
                      </a:r>
                      <a:r>
                        <a:rPr sz="1300" spc="5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revisión</a:t>
                      </a:r>
                      <a:r>
                        <a:rPr sz="1300" spc="6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y</a:t>
                      </a:r>
                      <a:r>
                        <a:rPr sz="1300" spc="60" dirty="0">
                          <a:latin typeface="Verdana" panose="020B0604030504040204" pitchFamily="34" charset="0"/>
                          <a:ea typeface="Verdana" panose="020B0604030504040204" pitchFamily="34" charset="0"/>
                          <a:cs typeface="Calibri"/>
                        </a:rPr>
                        <a:t> </a:t>
                      </a:r>
                      <a:r>
                        <a:rPr sz="1300" spc="-10" dirty="0">
                          <a:latin typeface="Verdana" panose="020B0604030504040204" pitchFamily="34" charset="0"/>
                          <a:ea typeface="Verdana" panose="020B0604030504040204" pitchFamily="34" charset="0"/>
                          <a:cs typeface="Calibri"/>
                        </a:rPr>
                        <a:t>autorización </a:t>
                      </a:r>
                      <a:r>
                        <a:rPr sz="1300" dirty="0">
                          <a:latin typeface="Verdana" panose="020B0604030504040204" pitchFamily="34" charset="0"/>
                          <a:ea typeface="Verdana" panose="020B0604030504040204" pitchFamily="34" charset="0"/>
                          <a:cs typeface="Calibri"/>
                        </a:rPr>
                        <a:t>por</a:t>
                      </a:r>
                      <a:r>
                        <a:rPr sz="1300" spc="-3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parte</a:t>
                      </a:r>
                      <a:r>
                        <a:rPr sz="1300" spc="-3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del</a:t>
                      </a:r>
                      <a:r>
                        <a:rPr sz="1300" spc="-2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Consejo</a:t>
                      </a:r>
                      <a:r>
                        <a:rPr sz="1300" spc="-3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departamental de</a:t>
                      </a:r>
                      <a:r>
                        <a:rPr sz="1300" spc="-3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patrimonio</a:t>
                      </a:r>
                      <a:r>
                        <a:rPr sz="1300" spc="-3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del</a:t>
                      </a:r>
                      <a:r>
                        <a:rPr sz="1300" spc="-2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PEMP</a:t>
                      </a:r>
                      <a:r>
                        <a:rPr sz="1300" spc="-2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a:t>
                      </a:r>
                      <a:r>
                        <a:rPr sz="1300" spc="-3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la</a:t>
                      </a:r>
                      <a:r>
                        <a:rPr sz="1300" spc="-25" dirty="0">
                          <a:latin typeface="Verdana" panose="020B0604030504040204" pitchFamily="34" charset="0"/>
                          <a:ea typeface="Verdana" panose="020B0604030504040204" pitchFamily="34" charset="0"/>
                          <a:cs typeface="Calibri"/>
                        </a:rPr>
                        <a:t> </a:t>
                      </a:r>
                      <a:r>
                        <a:rPr sz="1300" spc="-10" dirty="0">
                          <a:latin typeface="Verdana" panose="020B0604030504040204" pitchFamily="34" charset="0"/>
                          <a:ea typeface="Verdana" panose="020B0604030504040204" pitchFamily="34" charset="0"/>
                          <a:cs typeface="Calibri"/>
                        </a:rPr>
                        <a:t>Macarena</a:t>
                      </a:r>
                      <a:endParaRPr sz="1300">
                        <a:latin typeface="Verdana" panose="020B0604030504040204" pitchFamily="34" charset="0"/>
                        <a:ea typeface="Verdana" panose="020B0604030504040204" pitchFamily="34" charset="0"/>
                        <a:cs typeface="Calibri"/>
                      </a:endParaRPr>
                    </a:p>
                  </a:txBody>
                  <a:tcPr marL="0" marR="0" marT="4445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72415">
                        <a:lnSpc>
                          <a:spcPct val="100000"/>
                        </a:lnSpc>
                        <a:spcBef>
                          <a:spcPts val="585"/>
                        </a:spcBef>
                      </a:pPr>
                      <a:r>
                        <a:rPr sz="1300" spc="-10" dirty="0">
                          <a:latin typeface="Verdana" panose="020B0604030504040204" pitchFamily="34" charset="0"/>
                          <a:ea typeface="Verdana" panose="020B0604030504040204" pitchFamily="34" charset="0"/>
                          <a:cs typeface="Calibri"/>
                        </a:rPr>
                        <a:t>Medellín</a:t>
                      </a:r>
                      <a:endParaRPr sz="1300">
                        <a:latin typeface="Verdana" panose="020B0604030504040204" pitchFamily="34" charset="0"/>
                        <a:ea typeface="Verdana" panose="020B0604030504040204" pitchFamily="34" charset="0"/>
                        <a:cs typeface="Calibri"/>
                      </a:endParaRPr>
                    </a:p>
                  </a:txBody>
                  <a:tcPr marL="0" marR="0" marT="742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420370" marR="742315" indent="-40005">
                        <a:lnSpc>
                          <a:spcPct val="112900"/>
                        </a:lnSpc>
                        <a:spcBef>
                          <a:spcPts val="370"/>
                        </a:spcBef>
                      </a:pPr>
                      <a:r>
                        <a:rPr sz="1300" dirty="0">
                          <a:latin typeface="Verdana" panose="020B0604030504040204" pitchFamily="34" charset="0"/>
                          <a:ea typeface="Verdana" panose="020B0604030504040204" pitchFamily="34" charset="0"/>
                          <a:cs typeface="Calibri"/>
                        </a:rPr>
                        <a:t>Valle</a:t>
                      </a:r>
                      <a:r>
                        <a:rPr sz="1300" spc="-30" dirty="0">
                          <a:latin typeface="Verdana" panose="020B0604030504040204" pitchFamily="34" charset="0"/>
                          <a:ea typeface="Verdana" panose="020B0604030504040204" pitchFamily="34" charset="0"/>
                          <a:cs typeface="Calibri"/>
                        </a:rPr>
                        <a:t> </a:t>
                      </a:r>
                      <a:r>
                        <a:rPr sz="1300" spc="-25" dirty="0">
                          <a:latin typeface="Verdana" panose="020B0604030504040204" pitchFamily="34" charset="0"/>
                          <a:ea typeface="Verdana" panose="020B0604030504040204" pitchFamily="34" charset="0"/>
                          <a:cs typeface="Calibri"/>
                        </a:rPr>
                        <a:t>de </a:t>
                      </a:r>
                      <a:r>
                        <a:rPr sz="1300" spc="-10" dirty="0">
                          <a:latin typeface="Verdana" panose="020B0604030504040204" pitchFamily="34" charset="0"/>
                          <a:ea typeface="Verdana" panose="020B0604030504040204" pitchFamily="34" charset="0"/>
                          <a:cs typeface="Calibri"/>
                        </a:rPr>
                        <a:t>Aburra</a:t>
                      </a:r>
                      <a:endParaRPr sz="1300">
                        <a:latin typeface="Verdana" panose="020B0604030504040204" pitchFamily="34" charset="0"/>
                        <a:ea typeface="Verdana" panose="020B0604030504040204" pitchFamily="34" charset="0"/>
                        <a:cs typeface="Calibri"/>
                      </a:endParaRPr>
                    </a:p>
                  </a:txBody>
                  <a:tcPr marL="0" marR="0" marT="4699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9525" cap="flat" cmpd="sng" algn="ctr">
                      <a:solidFill>
                        <a:srgbClr val="000000"/>
                      </a:solidFill>
                      <a:prstDash val="solid"/>
                      <a:round/>
                      <a:headEnd type="none" w="med" len="med"/>
                      <a:tailEnd type="none" w="med" len="med"/>
                    </a:lnL>
                    <a:lnR w="9525">
                      <a:solidFill>
                        <a:srgbClr val="000000"/>
                      </a:solidFill>
                      <a:prstDash val="soli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46735">
                <a:tc>
                  <a:txBody>
                    <a:bodyPr/>
                    <a:lstStyle/>
                    <a:p>
                      <a:pPr marL="147955">
                        <a:lnSpc>
                          <a:spcPct val="100000"/>
                        </a:lnSpc>
                        <a:spcBef>
                          <a:spcPts val="355"/>
                        </a:spcBef>
                      </a:pPr>
                      <a:r>
                        <a:rPr sz="1300" spc="-10" dirty="0">
                          <a:latin typeface="Verdana" panose="020B0604030504040204" pitchFamily="34" charset="0"/>
                          <a:ea typeface="Verdana" panose="020B0604030504040204" pitchFamily="34" charset="0"/>
                          <a:cs typeface="Calibri"/>
                        </a:rPr>
                        <a:t>Inventarios</a:t>
                      </a:r>
                      <a:r>
                        <a:rPr sz="1300" spc="-2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bienes</a:t>
                      </a:r>
                      <a:r>
                        <a:rPr sz="1300" spc="-10" dirty="0">
                          <a:latin typeface="Verdana" panose="020B0604030504040204" pitchFamily="34" charset="0"/>
                          <a:ea typeface="Verdana" panose="020B0604030504040204" pitchFamily="34" charset="0"/>
                          <a:cs typeface="Calibri"/>
                        </a:rPr>
                        <a:t> interés:</a:t>
                      </a:r>
                      <a:endParaRPr sz="1300">
                        <a:latin typeface="Verdana" panose="020B0604030504040204" pitchFamily="34" charset="0"/>
                        <a:ea typeface="Verdana" panose="020B0604030504040204" pitchFamily="34" charset="0"/>
                        <a:cs typeface="Calibri"/>
                      </a:endParaRPr>
                    </a:p>
                    <a:p>
                      <a:pPr marL="147955">
                        <a:lnSpc>
                          <a:spcPts val="1655"/>
                        </a:lnSpc>
                        <a:spcBef>
                          <a:spcPts val="515"/>
                        </a:spcBef>
                      </a:pPr>
                      <a:r>
                        <a:rPr sz="1300" dirty="0">
                          <a:latin typeface="Verdana" panose="020B0604030504040204" pitchFamily="34" charset="0"/>
                          <a:ea typeface="Verdana" panose="020B0604030504040204" pitchFamily="34" charset="0"/>
                          <a:cs typeface="Calibri"/>
                        </a:rPr>
                        <a:t>Asesorías</a:t>
                      </a:r>
                      <a:r>
                        <a:rPr sz="1300" spc="-3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a</a:t>
                      </a:r>
                      <a:r>
                        <a:rPr sz="1300" spc="-2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los</a:t>
                      </a:r>
                      <a:r>
                        <a:rPr sz="1300" spc="-25" dirty="0">
                          <a:latin typeface="Verdana" panose="020B0604030504040204" pitchFamily="34" charset="0"/>
                          <a:ea typeface="Verdana" panose="020B0604030504040204" pitchFamily="34" charset="0"/>
                          <a:cs typeface="Calibri"/>
                        </a:rPr>
                        <a:t> </a:t>
                      </a:r>
                      <a:r>
                        <a:rPr sz="1300" spc="-10" dirty="0">
                          <a:latin typeface="Verdana" panose="020B0604030504040204" pitchFamily="34" charset="0"/>
                          <a:ea typeface="Verdana" panose="020B0604030504040204" pitchFamily="34" charset="0"/>
                          <a:cs typeface="Calibri"/>
                        </a:rPr>
                        <a:t>municipios</a:t>
                      </a:r>
                      <a:r>
                        <a:rPr sz="1300" spc="-2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e</a:t>
                      </a:r>
                      <a:r>
                        <a:rPr sz="1300" spc="-20" dirty="0">
                          <a:latin typeface="Verdana" panose="020B0604030504040204" pitchFamily="34" charset="0"/>
                          <a:ea typeface="Verdana" panose="020B0604030504040204" pitchFamily="34" charset="0"/>
                          <a:cs typeface="Calibri"/>
                        </a:rPr>
                        <a:t> </a:t>
                      </a:r>
                      <a:r>
                        <a:rPr sz="1300" spc="-10" dirty="0">
                          <a:latin typeface="Verdana" panose="020B0604030504040204" pitchFamily="34" charset="0"/>
                          <a:ea typeface="Verdana" panose="020B0604030504040204" pitchFamily="34" charset="0"/>
                          <a:cs typeface="Calibri"/>
                        </a:rPr>
                        <a:t>interesados </a:t>
                      </a:r>
                      <a:r>
                        <a:rPr sz="1300" dirty="0">
                          <a:latin typeface="Verdana" panose="020B0604030504040204" pitchFamily="34" charset="0"/>
                          <a:ea typeface="Verdana" panose="020B0604030504040204" pitchFamily="34" charset="0"/>
                          <a:cs typeface="Calibri"/>
                        </a:rPr>
                        <a:t>para</a:t>
                      </a:r>
                      <a:r>
                        <a:rPr sz="1300" spc="-1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adelantar</a:t>
                      </a:r>
                      <a:r>
                        <a:rPr sz="1300" spc="-5" dirty="0">
                          <a:latin typeface="Verdana" panose="020B0604030504040204" pitchFamily="34" charset="0"/>
                          <a:ea typeface="Verdana" panose="020B0604030504040204" pitchFamily="34" charset="0"/>
                          <a:cs typeface="Calibri"/>
                        </a:rPr>
                        <a:t> </a:t>
                      </a:r>
                      <a:r>
                        <a:rPr sz="1300" spc="-10" dirty="0">
                          <a:latin typeface="Verdana" panose="020B0604030504040204" pitchFamily="34" charset="0"/>
                          <a:ea typeface="Verdana" panose="020B0604030504040204" pitchFamily="34" charset="0"/>
                          <a:cs typeface="Calibri"/>
                        </a:rPr>
                        <a:t>declaratorias</a:t>
                      </a:r>
                      <a:endParaRPr sz="1300">
                        <a:latin typeface="Verdana" panose="020B0604030504040204" pitchFamily="34" charset="0"/>
                        <a:ea typeface="Verdana" panose="020B0604030504040204" pitchFamily="34" charset="0"/>
                        <a:cs typeface="Calibri"/>
                      </a:endParaRPr>
                    </a:p>
                  </a:txBody>
                  <a:tcPr marL="0" marR="0" marT="4508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482600">
                        <a:lnSpc>
                          <a:spcPct val="100000"/>
                        </a:lnSpc>
                        <a:spcBef>
                          <a:spcPts val="585"/>
                        </a:spcBef>
                      </a:pPr>
                      <a:r>
                        <a:rPr sz="1300" spc="-25" dirty="0">
                          <a:latin typeface="Verdana" panose="020B0604030504040204" pitchFamily="34" charset="0"/>
                          <a:ea typeface="Verdana" panose="020B0604030504040204" pitchFamily="34" charset="0"/>
                          <a:cs typeface="Calibri"/>
                        </a:rPr>
                        <a:t>NA</a:t>
                      </a:r>
                      <a:endParaRPr sz="1300">
                        <a:latin typeface="Verdana" panose="020B0604030504040204" pitchFamily="34" charset="0"/>
                        <a:ea typeface="Verdana" panose="020B0604030504040204" pitchFamily="34" charset="0"/>
                        <a:cs typeface="Calibri"/>
                      </a:endParaRPr>
                    </a:p>
                  </a:txBody>
                  <a:tcPr marL="0" marR="0" marT="742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560070">
                        <a:lnSpc>
                          <a:spcPct val="100000"/>
                        </a:lnSpc>
                        <a:spcBef>
                          <a:spcPts val="585"/>
                        </a:spcBef>
                      </a:pPr>
                      <a:r>
                        <a:rPr sz="1300" spc="-25" dirty="0">
                          <a:latin typeface="Verdana" panose="020B0604030504040204" pitchFamily="34" charset="0"/>
                          <a:ea typeface="Verdana" panose="020B0604030504040204" pitchFamily="34" charset="0"/>
                          <a:cs typeface="Calibri"/>
                        </a:rPr>
                        <a:t>NA</a:t>
                      </a:r>
                      <a:endParaRPr sz="1300">
                        <a:latin typeface="Verdana" panose="020B0604030504040204" pitchFamily="34" charset="0"/>
                        <a:ea typeface="Verdana" panose="020B0604030504040204" pitchFamily="34" charset="0"/>
                        <a:cs typeface="Calibri"/>
                      </a:endParaRPr>
                    </a:p>
                  </a:txBody>
                  <a:tcPr marL="0" marR="0" marT="742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9525" cap="flat" cmpd="sng" algn="ctr">
                      <a:solidFill>
                        <a:srgbClr val="000000"/>
                      </a:solidFill>
                      <a:prstDash val="solid"/>
                      <a:round/>
                      <a:headEnd type="none" w="med" len="med"/>
                      <a:tailEnd type="none" w="med" len="med"/>
                    </a:lnL>
                    <a:lnR w="9525">
                      <a:solidFill>
                        <a:srgbClr val="000000"/>
                      </a:solidFill>
                      <a:prstDash val="soli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28700">
                <a:tc>
                  <a:txBody>
                    <a:bodyPr/>
                    <a:lstStyle/>
                    <a:p>
                      <a:pPr marL="147955" algn="just">
                        <a:lnSpc>
                          <a:spcPct val="100000"/>
                        </a:lnSpc>
                        <a:spcBef>
                          <a:spcPts val="355"/>
                        </a:spcBef>
                      </a:pPr>
                      <a:r>
                        <a:rPr sz="1300" spc="-10" dirty="0">
                          <a:latin typeface="Verdana" panose="020B0604030504040204" pitchFamily="34" charset="0"/>
                          <a:ea typeface="Verdana" panose="020B0604030504040204" pitchFamily="34" charset="0"/>
                          <a:cs typeface="Calibri"/>
                        </a:rPr>
                        <a:t>Intervenciones</a:t>
                      </a:r>
                      <a:r>
                        <a:rPr sz="1300" spc="1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bien</a:t>
                      </a:r>
                      <a:r>
                        <a:rPr sz="1300" spc="5" dirty="0">
                          <a:latin typeface="Verdana" panose="020B0604030504040204" pitchFamily="34" charset="0"/>
                          <a:ea typeface="Verdana" panose="020B0604030504040204" pitchFamily="34" charset="0"/>
                          <a:cs typeface="Calibri"/>
                        </a:rPr>
                        <a:t> </a:t>
                      </a:r>
                      <a:r>
                        <a:rPr sz="1300" spc="-10" dirty="0">
                          <a:latin typeface="Verdana" panose="020B0604030504040204" pitchFamily="34" charset="0"/>
                          <a:ea typeface="Verdana" panose="020B0604030504040204" pitchFamily="34" charset="0"/>
                          <a:cs typeface="Calibri"/>
                        </a:rPr>
                        <a:t>muebles:</a:t>
                      </a:r>
                      <a:endParaRPr sz="1300" dirty="0">
                        <a:latin typeface="Verdana" panose="020B0604030504040204" pitchFamily="34" charset="0"/>
                        <a:ea typeface="Verdana" panose="020B0604030504040204" pitchFamily="34" charset="0"/>
                        <a:cs typeface="Calibri"/>
                      </a:endParaRPr>
                    </a:p>
                    <a:p>
                      <a:pPr marL="147955" marR="508634" algn="just">
                        <a:lnSpc>
                          <a:spcPct val="112900"/>
                        </a:lnSpc>
                        <a:spcBef>
                          <a:spcPts val="280"/>
                        </a:spcBef>
                      </a:pPr>
                      <a:r>
                        <a:rPr sz="1300" spc="-10" dirty="0">
                          <a:latin typeface="Verdana" panose="020B0604030504040204" pitchFamily="34" charset="0"/>
                          <a:ea typeface="Verdana" panose="020B0604030504040204" pitchFamily="34" charset="0"/>
                          <a:cs typeface="Calibri"/>
                        </a:rPr>
                        <a:t>1-</a:t>
                      </a:r>
                      <a:r>
                        <a:rPr sz="1300" dirty="0">
                          <a:latin typeface="Verdana" panose="020B0604030504040204" pitchFamily="34" charset="0"/>
                          <a:ea typeface="Verdana" panose="020B0604030504040204" pitchFamily="34" charset="0"/>
                          <a:cs typeface="Calibri"/>
                        </a:rPr>
                        <a:t>Un</a:t>
                      </a:r>
                      <a:r>
                        <a:rPr sz="1300" spc="27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proyecto</a:t>
                      </a:r>
                      <a:r>
                        <a:rPr sz="1300" spc="29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con</a:t>
                      </a:r>
                      <a:r>
                        <a:rPr sz="1300" spc="29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INC*2024</a:t>
                      </a:r>
                      <a:r>
                        <a:rPr sz="1300" spc="29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con</a:t>
                      </a:r>
                      <a:r>
                        <a:rPr sz="1300" spc="28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la</a:t>
                      </a:r>
                      <a:r>
                        <a:rPr sz="1300" spc="29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Unión</a:t>
                      </a:r>
                      <a:r>
                        <a:rPr sz="1300" spc="28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"Conformación</a:t>
                      </a:r>
                      <a:r>
                        <a:rPr sz="1300" spc="29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del</a:t>
                      </a:r>
                      <a:r>
                        <a:rPr sz="1300" spc="28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archivo</a:t>
                      </a:r>
                      <a:r>
                        <a:rPr sz="1300" spc="29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histórico</a:t>
                      </a:r>
                      <a:r>
                        <a:rPr sz="1300" spc="29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a:t>
                      </a:r>
                      <a:r>
                        <a:rPr sz="1300" spc="28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La</a:t>
                      </a:r>
                      <a:r>
                        <a:rPr sz="1300" spc="28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Unión,</a:t>
                      </a:r>
                      <a:r>
                        <a:rPr sz="1300" spc="29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Antioquia</a:t>
                      </a:r>
                      <a:r>
                        <a:rPr sz="1300" spc="28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referente</a:t>
                      </a:r>
                      <a:r>
                        <a:rPr sz="1300" spc="30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para</a:t>
                      </a:r>
                      <a:r>
                        <a:rPr sz="1300" spc="290" dirty="0">
                          <a:latin typeface="Verdana" panose="020B0604030504040204" pitchFamily="34" charset="0"/>
                          <a:ea typeface="Verdana" panose="020B0604030504040204" pitchFamily="34" charset="0"/>
                          <a:cs typeface="Calibri"/>
                        </a:rPr>
                        <a:t> </a:t>
                      </a:r>
                      <a:r>
                        <a:rPr sz="1300" spc="-25" dirty="0">
                          <a:latin typeface="Verdana" panose="020B0604030504040204" pitchFamily="34" charset="0"/>
                          <a:ea typeface="Verdana" panose="020B0604030504040204" pitchFamily="34" charset="0"/>
                          <a:cs typeface="Calibri"/>
                        </a:rPr>
                        <a:t>la </a:t>
                      </a:r>
                      <a:r>
                        <a:rPr sz="1300" dirty="0">
                          <a:latin typeface="Verdana" panose="020B0604030504040204" pitchFamily="34" charset="0"/>
                          <a:ea typeface="Verdana" panose="020B0604030504040204" pitchFamily="34" charset="0"/>
                          <a:cs typeface="Calibri"/>
                        </a:rPr>
                        <a:t>investigación,</a:t>
                      </a:r>
                      <a:r>
                        <a:rPr sz="1300" spc="2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la</a:t>
                      </a:r>
                      <a:r>
                        <a:rPr sz="1300" spc="1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conservación</a:t>
                      </a:r>
                      <a:r>
                        <a:rPr sz="1300" spc="1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y</a:t>
                      </a:r>
                      <a:r>
                        <a:rPr sz="1300" spc="1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la</a:t>
                      </a:r>
                      <a:r>
                        <a:rPr sz="1300" spc="1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difusión</a:t>
                      </a:r>
                      <a:r>
                        <a:rPr sz="1300" spc="1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del</a:t>
                      </a:r>
                      <a:r>
                        <a:rPr sz="1300" spc="2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patrimonio</a:t>
                      </a:r>
                      <a:r>
                        <a:rPr sz="1300" spc="2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cultural</a:t>
                      </a:r>
                      <a:r>
                        <a:rPr sz="1300" spc="2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mueble</a:t>
                      </a:r>
                      <a:r>
                        <a:rPr sz="1300" spc="2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a:t>
                      </a:r>
                      <a:r>
                        <a:rPr sz="1300" spc="1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la</a:t>
                      </a:r>
                      <a:r>
                        <a:rPr sz="1300" spc="1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localidad".</a:t>
                      </a:r>
                      <a:r>
                        <a:rPr sz="1300" spc="2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2-</a:t>
                      </a:r>
                      <a:r>
                        <a:rPr sz="1300" spc="2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Gestión</a:t>
                      </a:r>
                      <a:r>
                        <a:rPr sz="1300" spc="2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a:t>
                      </a:r>
                      <a:r>
                        <a:rPr sz="1300" spc="2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tramites</a:t>
                      </a:r>
                      <a:r>
                        <a:rPr sz="1300" spc="3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por</a:t>
                      </a:r>
                      <a:r>
                        <a:rPr sz="1300" spc="1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mes</a:t>
                      </a:r>
                      <a:r>
                        <a:rPr sz="1300" spc="15" dirty="0">
                          <a:latin typeface="Verdana" panose="020B0604030504040204" pitchFamily="34" charset="0"/>
                          <a:ea typeface="Verdana" panose="020B0604030504040204" pitchFamily="34" charset="0"/>
                          <a:cs typeface="Calibri"/>
                        </a:rPr>
                        <a:t> </a:t>
                      </a:r>
                      <a:r>
                        <a:rPr sz="1300" spc="-20" dirty="0">
                          <a:latin typeface="Verdana" panose="020B0604030504040204" pitchFamily="34" charset="0"/>
                          <a:ea typeface="Verdana" panose="020B0604030504040204" pitchFamily="34" charset="0"/>
                          <a:cs typeface="Calibri"/>
                        </a:rPr>
                        <a:t>para </a:t>
                      </a:r>
                      <a:r>
                        <a:rPr sz="1300" dirty="0">
                          <a:latin typeface="Verdana" panose="020B0604030504040204" pitchFamily="34" charset="0"/>
                          <a:ea typeface="Verdana" panose="020B0604030504040204" pitchFamily="34" charset="0"/>
                          <a:cs typeface="Calibri"/>
                        </a:rPr>
                        <a:t>salida</a:t>
                      </a:r>
                      <a:r>
                        <a:rPr sz="1300" spc="-3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a:t>
                      </a:r>
                      <a:r>
                        <a:rPr sz="1300" spc="-4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bienes</a:t>
                      </a:r>
                      <a:r>
                        <a:rPr sz="1300" spc="-3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culturales</a:t>
                      </a:r>
                      <a:r>
                        <a:rPr sz="1300" spc="-1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de</a:t>
                      </a:r>
                      <a:r>
                        <a:rPr sz="1300" spc="-35"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libre</a:t>
                      </a:r>
                      <a:r>
                        <a:rPr sz="1300" spc="-4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circulación</a:t>
                      </a:r>
                      <a:r>
                        <a:rPr sz="1300" spc="-4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64</a:t>
                      </a:r>
                      <a:r>
                        <a:rPr sz="1300" spc="-40" dirty="0">
                          <a:latin typeface="Verdana" panose="020B0604030504040204" pitchFamily="34" charset="0"/>
                          <a:ea typeface="Verdana" panose="020B0604030504040204" pitchFamily="34" charset="0"/>
                          <a:cs typeface="Calibri"/>
                        </a:rPr>
                        <a:t> </a:t>
                      </a:r>
                      <a:r>
                        <a:rPr sz="1300" dirty="0">
                          <a:latin typeface="Verdana" panose="020B0604030504040204" pitchFamily="34" charset="0"/>
                          <a:ea typeface="Verdana" panose="020B0604030504040204" pitchFamily="34" charset="0"/>
                          <a:cs typeface="Calibri"/>
                        </a:rPr>
                        <a:t>en</a:t>
                      </a:r>
                      <a:r>
                        <a:rPr sz="1300" spc="-35" dirty="0">
                          <a:latin typeface="Verdana" panose="020B0604030504040204" pitchFamily="34" charset="0"/>
                          <a:ea typeface="Verdana" panose="020B0604030504040204" pitchFamily="34" charset="0"/>
                          <a:cs typeface="Calibri"/>
                        </a:rPr>
                        <a:t> </a:t>
                      </a:r>
                      <a:r>
                        <a:rPr sz="1300" spc="-10" dirty="0">
                          <a:latin typeface="Verdana" panose="020B0604030504040204" pitchFamily="34" charset="0"/>
                          <a:ea typeface="Verdana" panose="020B0604030504040204" pitchFamily="34" charset="0"/>
                          <a:cs typeface="Calibri"/>
                        </a:rPr>
                        <a:t>promedio</a:t>
                      </a:r>
                      <a:endParaRPr sz="1300" dirty="0">
                        <a:latin typeface="Verdana" panose="020B0604030504040204" pitchFamily="34" charset="0"/>
                        <a:ea typeface="Verdana" panose="020B0604030504040204" pitchFamily="34" charset="0"/>
                        <a:cs typeface="Calibri"/>
                      </a:endParaRPr>
                    </a:p>
                  </a:txBody>
                  <a:tcPr marL="0" marR="0" marT="4508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73685">
                        <a:lnSpc>
                          <a:spcPct val="100000"/>
                        </a:lnSpc>
                        <a:spcBef>
                          <a:spcPts val="590"/>
                        </a:spcBef>
                      </a:pPr>
                      <a:r>
                        <a:rPr sz="1300" dirty="0">
                          <a:latin typeface="Verdana" panose="020B0604030504040204" pitchFamily="34" charset="0"/>
                          <a:ea typeface="Verdana" panose="020B0604030504040204" pitchFamily="34" charset="0"/>
                          <a:cs typeface="Calibri"/>
                        </a:rPr>
                        <a:t>La</a:t>
                      </a:r>
                      <a:r>
                        <a:rPr sz="1300" spc="-20" dirty="0">
                          <a:latin typeface="Verdana" panose="020B0604030504040204" pitchFamily="34" charset="0"/>
                          <a:ea typeface="Verdana" panose="020B0604030504040204" pitchFamily="34" charset="0"/>
                          <a:cs typeface="Calibri"/>
                        </a:rPr>
                        <a:t> </a:t>
                      </a:r>
                      <a:r>
                        <a:rPr sz="1300" spc="-10" dirty="0">
                          <a:latin typeface="Verdana" panose="020B0604030504040204" pitchFamily="34" charset="0"/>
                          <a:ea typeface="Verdana" panose="020B0604030504040204" pitchFamily="34" charset="0"/>
                          <a:cs typeface="Calibri"/>
                        </a:rPr>
                        <a:t>Unión</a:t>
                      </a:r>
                      <a:endParaRPr sz="1300">
                        <a:latin typeface="Verdana" panose="020B0604030504040204" pitchFamily="34" charset="0"/>
                        <a:ea typeface="Verdana" panose="020B0604030504040204" pitchFamily="34" charset="0"/>
                        <a:cs typeface="Calibri"/>
                      </a:endParaRPr>
                    </a:p>
                  </a:txBody>
                  <a:tcPr marL="0" marR="0" marT="7493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94335">
                        <a:lnSpc>
                          <a:spcPct val="100000"/>
                        </a:lnSpc>
                        <a:spcBef>
                          <a:spcPts val="590"/>
                        </a:spcBef>
                      </a:pPr>
                      <a:r>
                        <a:rPr sz="1300" spc="-10" dirty="0">
                          <a:latin typeface="Verdana" panose="020B0604030504040204" pitchFamily="34" charset="0"/>
                          <a:ea typeface="Verdana" panose="020B0604030504040204" pitchFamily="34" charset="0"/>
                          <a:cs typeface="Calibri"/>
                        </a:rPr>
                        <a:t>Oriente</a:t>
                      </a:r>
                      <a:endParaRPr sz="1300" dirty="0">
                        <a:latin typeface="Verdana" panose="020B0604030504040204" pitchFamily="34" charset="0"/>
                        <a:ea typeface="Verdana" panose="020B0604030504040204" pitchFamily="34" charset="0"/>
                        <a:cs typeface="Calibri"/>
                      </a:endParaRPr>
                    </a:p>
                  </a:txBody>
                  <a:tcPr marL="0" marR="0" marT="7493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400">
                        <a:latin typeface="Times New Roman"/>
                        <a:cs typeface="Times New Roman"/>
                      </a:endParaRPr>
                    </a:p>
                  </a:txBody>
                  <a:tcPr marL="0" marR="0" marT="0" marB="0">
                    <a:lnL w="9525" cap="flat" cmpd="sng" algn="ctr">
                      <a:solidFill>
                        <a:srgbClr val="000000"/>
                      </a:solidFill>
                      <a:prstDash val="solid"/>
                      <a:round/>
                      <a:headEnd type="none" w="med" len="med"/>
                      <a:tailEnd type="none" w="med" len="med"/>
                    </a:lnL>
                    <a:lnR w="9525">
                      <a:solidFill>
                        <a:srgbClr val="000000"/>
                      </a:solidFill>
                      <a:prstDash val="soli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55270">
                <a:tc>
                  <a:txBody>
                    <a:bodyPr/>
                    <a:lstStyle/>
                    <a:p>
                      <a:pPr marL="85090">
                        <a:lnSpc>
                          <a:spcPct val="100000"/>
                        </a:lnSpc>
                        <a:spcBef>
                          <a:spcPts val="530"/>
                        </a:spcBef>
                      </a:pPr>
                      <a:r>
                        <a:rPr sz="1000" b="1" spc="-10" dirty="0">
                          <a:solidFill>
                            <a:srgbClr val="FFFFFF"/>
                          </a:solidFill>
                          <a:latin typeface="Trebuchet MS"/>
                          <a:cs typeface="Trebuchet MS"/>
                        </a:rPr>
                        <a:t>TOTAL</a:t>
                      </a:r>
                      <a:endParaRPr sz="1000">
                        <a:latin typeface="Trebuchet MS"/>
                        <a:cs typeface="Trebuchet MS"/>
                      </a:endParaRPr>
                    </a:p>
                  </a:txBody>
                  <a:tcPr marL="0" marR="0" marT="673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575757"/>
                    </a:solidFill>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575757"/>
                    </a:solidFill>
                  </a:tcPr>
                </a:tc>
                <a:tc>
                  <a:txBody>
                    <a:bodyPr/>
                    <a:lstStyle/>
                    <a:p>
                      <a:pPr>
                        <a:lnSpc>
                          <a:spcPct val="100000"/>
                        </a:lnSpc>
                      </a:pPr>
                      <a:endParaRPr sz="1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575757"/>
                    </a:solidFill>
                  </a:tcPr>
                </a:tc>
                <a:tc>
                  <a:txBody>
                    <a:bodyPr/>
                    <a:lstStyle/>
                    <a:p>
                      <a:pPr>
                        <a:lnSpc>
                          <a:spcPct val="100000"/>
                        </a:lnSpc>
                      </a:pPr>
                      <a:endParaRPr sz="1400" dirty="0">
                        <a:latin typeface="Times New Roman"/>
                        <a:cs typeface="Times New Roman"/>
                      </a:endParaRPr>
                    </a:p>
                  </a:txBody>
                  <a:tcPr marL="0" marR="0" marT="0" marB="0">
                    <a:lnL w="9525" cap="flat" cmpd="sng" algn="ctr">
                      <a:solidFill>
                        <a:srgbClr val="000000"/>
                      </a:solidFill>
                      <a:prstDash val="solid"/>
                      <a:round/>
                      <a:headEnd type="none" w="med" len="med"/>
                      <a:tailEnd type="none" w="med" len="med"/>
                    </a:lnL>
                    <a:lnR w="9525">
                      <a:solidFill>
                        <a:srgbClr val="000000"/>
                      </a:solidFill>
                      <a:prstDash val="solid"/>
                    </a:lnR>
                    <a:lnT w="9525" cap="flat" cmpd="sng" algn="ctr">
                      <a:solidFill>
                        <a:srgbClr val="000000"/>
                      </a:solidFill>
                      <a:prstDash val="solid"/>
                      <a:round/>
                      <a:headEnd type="none" w="med" len="med"/>
                      <a:tailEnd type="none" w="med" len="med"/>
                    </a:lnT>
                    <a:lnB w="9525">
                      <a:solidFill>
                        <a:srgbClr val="000000"/>
                      </a:solidFill>
                      <a:prstDash val="solid"/>
                    </a:lnB>
                    <a:solidFill>
                      <a:srgbClr val="575757"/>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972310" cy="3944620"/>
            <a:chOff x="0" y="0"/>
            <a:chExt cx="1972310" cy="3944620"/>
          </a:xfrm>
        </p:grpSpPr>
        <p:sp>
          <p:nvSpPr>
            <p:cNvPr id="3" name="object 3"/>
            <p:cNvSpPr/>
            <p:nvPr/>
          </p:nvSpPr>
          <p:spPr>
            <a:xfrm>
              <a:off x="0" y="0"/>
              <a:ext cx="1808480" cy="2881630"/>
            </a:xfrm>
            <a:custGeom>
              <a:avLst/>
              <a:gdLst/>
              <a:ahLst/>
              <a:cxnLst/>
              <a:rect l="l" t="t" r="r" b="b"/>
              <a:pathLst>
                <a:path w="1808480" h="2881630">
                  <a:moveTo>
                    <a:pt x="1640586" y="0"/>
                  </a:moveTo>
                  <a:lnTo>
                    <a:pt x="0" y="2881629"/>
                  </a:lnTo>
                  <a:lnTo>
                    <a:pt x="13528" y="2879979"/>
                  </a:lnTo>
                  <a:lnTo>
                    <a:pt x="60144" y="2872994"/>
                  </a:lnTo>
                  <a:lnTo>
                    <a:pt x="106418" y="2864993"/>
                  </a:lnTo>
                  <a:lnTo>
                    <a:pt x="152336" y="2856103"/>
                  </a:lnTo>
                  <a:lnTo>
                    <a:pt x="197891" y="2846070"/>
                  </a:lnTo>
                  <a:lnTo>
                    <a:pt x="243065" y="2835021"/>
                  </a:lnTo>
                  <a:lnTo>
                    <a:pt x="287845" y="2823082"/>
                  </a:lnTo>
                  <a:lnTo>
                    <a:pt x="332232" y="2810129"/>
                  </a:lnTo>
                  <a:lnTo>
                    <a:pt x="376199" y="2796285"/>
                  </a:lnTo>
                  <a:lnTo>
                    <a:pt x="419734" y="2781427"/>
                  </a:lnTo>
                  <a:lnTo>
                    <a:pt x="462838" y="2765679"/>
                  </a:lnTo>
                  <a:lnTo>
                    <a:pt x="505485" y="2749042"/>
                  </a:lnTo>
                  <a:lnTo>
                    <a:pt x="547674" y="2731516"/>
                  </a:lnTo>
                  <a:lnTo>
                    <a:pt x="589394" y="2713101"/>
                  </a:lnTo>
                  <a:lnTo>
                    <a:pt x="630618" y="2693670"/>
                  </a:lnTo>
                  <a:lnTo>
                    <a:pt x="671347" y="2673477"/>
                  </a:lnTo>
                  <a:lnTo>
                    <a:pt x="711568" y="2652395"/>
                  </a:lnTo>
                  <a:lnTo>
                    <a:pt x="751255" y="2630551"/>
                  </a:lnTo>
                  <a:lnTo>
                    <a:pt x="790422" y="2607691"/>
                  </a:lnTo>
                  <a:lnTo>
                    <a:pt x="829043" y="2584196"/>
                  </a:lnTo>
                  <a:lnTo>
                    <a:pt x="867092" y="2559811"/>
                  </a:lnTo>
                  <a:lnTo>
                    <a:pt x="904582" y="2534666"/>
                  </a:lnTo>
                  <a:lnTo>
                    <a:pt x="941489" y="2508630"/>
                  </a:lnTo>
                  <a:lnTo>
                    <a:pt x="977798" y="2481960"/>
                  </a:lnTo>
                  <a:lnTo>
                    <a:pt x="1013510" y="2454402"/>
                  </a:lnTo>
                  <a:lnTo>
                    <a:pt x="1048600" y="2426207"/>
                  </a:lnTo>
                  <a:lnTo>
                    <a:pt x="1083056" y="2397125"/>
                  </a:lnTo>
                  <a:lnTo>
                    <a:pt x="1116863" y="2367406"/>
                  </a:lnTo>
                  <a:lnTo>
                    <a:pt x="1150035" y="2337054"/>
                  </a:lnTo>
                  <a:lnTo>
                    <a:pt x="1182522" y="2305939"/>
                  </a:lnTo>
                  <a:lnTo>
                    <a:pt x="1214348" y="2274061"/>
                  </a:lnTo>
                  <a:lnTo>
                    <a:pt x="1245476" y="2241550"/>
                  </a:lnTo>
                  <a:lnTo>
                    <a:pt x="1275842" y="2208403"/>
                  </a:lnTo>
                  <a:lnTo>
                    <a:pt x="1305560" y="2174621"/>
                  </a:lnTo>
                  <a:lnTo>
                    <a:pt x="1334643" y="2140204"/>
                  </a:lnTo>
                  <a:lnTo>
                    <a:pt x="1362837" y="2105025"/>
                  </a:lnTo>
                  <a:lnTo>
                    <a:pt x="1390396" y="2069338"/>
                  </a:lnTo>
                  <a:lnTo>
                    <a:pt x="1417066" y="2033016"/>
                  </a:lnTo>
                  <a:lnTo>
                    <a:pt x="1443101" y="1996185"/>
                  </a:lnTo>
                  <a:lnTo>
                    <a:pt x="1468247" y="1958721"/>
                  </a:lnTo>
                  <a:lnTo>
                    <a:pt x="1492631" y="1920621"/>
                  </a:lnTo>
                  <a:lnTo>
                    <a:pt x="1516126" y="1882013"/>
                  </a:lnTo>
                  <a:lnTo>
                    <a:pt x="1538986" y="1842770"/>
                  </a:lnTo>
                  <a:lnTo>
                    <a:pt x="1560830" y="1803146"/>
                  </a:lnTo>
                  <a:lnTo>
                    <a:pt x="1581912" y="1762886"/>
                  </a:lnTo>
                  <a:lnTo>
                    <a:pt x="1602105" y="1722247"/>
                  </a:lnTo>
                  <a:lnTo>
                    <a:pt x="1621536" y="1680972"/>
                  </a:lnTo>
                  <a:lnTo>
                    <a:pt x="1639951" y="1639189"/>
                  </a:lnTo>
                  <a:lnTo>
                    <a:pt x="1657477" y="1597025"/>
                  </a:lnTo>
                  <a:lnTo>
                    <a:pt x="1674114" y="1554352"/>
                  </a:lnTo>
                  <a:lnTo>
                    <a:pt x="1689862" y="1511300"/>
                  </a:lnTo>
                  <a:lnTo>
                    <a:pt x="1704720" y="1467739"/>
                  </a:lnTo>
                  <a:lnTo>
                    <a:pt x="1718564" y="1423797"/>
                  </a:lnTo>
                  <a:lnTo>
                    <a:pt x="1731518" y="1379474"/>
                  </a:lnTo>
                  <a:lnTo>
                    <a:pt x="1743456" y="1334643"/>
                  </a:lnTo>
                  <a:lnTo>
                    <a:pt x="1754505" y="1289430"/>
                  </a:lnTo>
                  <a:lnTo>
                    <a:pt x="1764411" y="1243965"/>
                  </a:lnTo>
                  <a:lnTo>
                    <a:pt x="1773427" y="1197991"/>
                  </a:lnTo>
                  <a:lnTo>
                    <a:pt x="1781429" y="1151763"/>
                  </a:lnTo>
                  <a:lnTo>
                    <a:pt x="1788414" y="1105153"/>
                  </a:lnTo>
                  <a:lnTo>
                    <a:pt x="1794256" y="1058164"/>
                  </a:lnTo>
                  <a:lnTo>
                    <a:pt x="1799208" y="1010920"/>
                  </a:lnTo>
                  <a:lnTo>
                    <a:pt x="1803019" y="963295"/>
                  </a:lnTo>
                  <a:lnTo>
                    <a:pt x="1805686" y="915416"/>
                  </a:lnTo>
                  <a:lnTo>
                    <a:pt x="1807337" y="867282"/>
                  </a:lnTo>
                  <a:lnTo>
                    <a:pt x="1807972" y="818896"/>
                  </a:lnTo>
                  <a:lnTo>
                    <a:pt x="1807337" y="770508"/>
                  </a:lnTo>
                  <a:lnTo>
                    <a:pt x="1805686" y="722249"/>
                  </a:lnTo>
                  <a:lnTo>
                    <a:pt x="1803019" y="674370"/>
                  </a:lnTo>
                  <a:lnTo>
                    <a:pt x="1799208" y="626872"/>
                  </a:lnTo>
                  <a:lnTo>
                    <a:pt x="1794256" y="579627"/>
                  </a:lnTo>
                  <a:lnTo>
                    <a:pt x="1788414" y="532638"/>
                  </a:lnTo>
                  <a:lnTo>
                    <a:pt x="1781429" y="486028"/>
                  </a:lnTo>
                  <a:lnTo>
                    <a:pt x="1773427" y="439800"/>
                  </a:lnTo>
                  <a:lnTo>
                    <a:pt x="1764411" y="393826"/>
                  </a:lnTo>
                  <a:lnTo>
                    <a:pt x="1754505" y="348233"/>
                  </a:lnTo>
                  <a:lnTo>
                    <a:pt x="1743456" y="303149"/>
                  </a:lnTo>
                  <a:lnTo>
                    <a:pt x="1731518" y="258318"/>
                  </a:lnTo>
                  <a:lnTo>
                    <a:pt x="1718564" y="213995"/>
                  </a:lnTo>
                  <a:lnTo>
                    <a:pt x="1704720" y="169925"/>
                  </a:lnTo>
                  <a:lnTo>
                    <a:pt x="1689862" y="126492"/>
                  </a:lnTo>
                  <a:lnTo>
                    <a:pt x="1674114" y="83311"/>
                  </a:lnTo>
                  <a:lnTo>
                    <a:pt x="1657477" y="40640"/>
                  </a:lnTo>
                  <a:lnTo>
                    <a:pt x="1640586" y="0"/>
                  </a:lnTo>
                  <a:close/>
                </a:path>
              </a:pathLst>
            </a:custGeom>
            <a:solidFill>
              <a:srgbClr val="1C5639"/>
            </a:solidFill>
          </p:spPr>
          <p:txBody>
            <a:bodyPr wrap="square" lIns="0" tIns="0" rIns="0" bIns="0" rtlCol="0"/>
            <a:lstStyle/>
            <a:p>
              <a:endParaRPr/>
            </a:p>
          </p:txBody>
        </p:sp>
        <p:pic>
          <p:nvPicPr>
            <p:cNvPr id="4" name="object 4"/>
            <p:cNvPicPr/>
            <p:nvPr/>
          </p:nvPicPr>
          <p:blipFill>
            <a:blip r:embed="rId2" cstate="print"/>
            <a:stretch>
              <a:fillRect/>
            </a:stretch>
          </p:blipFill>
          <p:spPr>
            <a:xfrm>
              <a:off x="0" y="0"/>
              <a:ext cx="1972055" cy="3944112"/>
            </a:xfrm>
            <a:prstGeom prst="rect">
              <a:avLst/>
            </a:prstGeom>
          </p:spPr>
        </p:pic>
      </p:grpSp>
      <p:sp>
        <p:nvSpPr>
          <p:cNvPr id="5" name="object 5"/>
          <p:cNvSpPr txBox="1">
            <a:spLocks noGrp="1"/>
          </p:cNvSpPr>
          <p:nvPr>
            <p:ph type="title"/>
          </p:nvPr>
        </p:nvSpPr>
        <p:spPr>
          <a:xfrm>
            <a:off x="2212085" y="1052830"/>
            <a:ext cx="471805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00632C"/>
                </a:solidFill>
                <a:latin typeface="Tahoma"/>
                <a:cs typeface="Tahoma"/>
              </a:rPr>
              <a:t>Inversión por</a:t>
            </a:r>
            <a:r>
              <a:rPr sz="2400" b="1" spc="75" dirty="0">
                <a:solidFill>
                  <a:srgbClr val="00632C"/>
                </a:solidFill>
                <a:latin typeface="Tahoma"/>
                <a:cs typeface="Tahoma"/>
              </a:rPr>
              <a:t> </a:t>
            </a:r>
            <a:r>
              <a:rPr sz="2400" b="1" spc="50" dirty="0">
                <a:solidFill>
                  <a:srgbClr val="00632C"/>
                </a:solidFill>
                <a:latin typeface="Tahoma"/>
                <a:cs typeface="Tahoma"/>
              </a:rPr>
              <a:t>Subregión</a:t>
            </a:r>
            <a:r>
              <a:rPr sz="2400" b="1" spc="125" dirty="0">
                <a:solidFill>
                  <a:srgbClr val="00632C"/>
                </a:solidFill>
                <a:latin typeface="Tahoma"/>
                <a:cs typeface="Tahoma"/>
              </a:rPr>
              <a:t> </a:t>
            </a:r>
            <a:r>
              <a:rPr sz="2400" b="1" spc="-20" dirty="0">
                <a:solidFill>
                  <a:srgbClr val="00632C"/>
                </a:solidFill>
                <a:latin typeface="Tahoma"/>
                <a:cs typeface="Tahoma"/>
              </a:rPr>
              <a:t>2024</a:t>
            </a:r>
            <a:endParaRPr sz="2400">
              <a:latin typeface="Tahoma"/>
              <a:cs typeface="Tahoma"/>
            </a:endParaRPr>
          </a:p>
        </p:txBody>
      </p:sp>
      <p:sp>
        <p:nvSpPr>
          <p:cNvPr id="6" name="object 6"/>
          <p:cNvSpPr txBox="1"/>
          <p:nvPr/>
        </p:nvSpPr>
        <p:spPr>
          <a:xfrm>
            <a:off x="2212085" y="1381239"/>
            <a:ext cx="3568065" cy="608965"/>
          </a:xfrm>
          <a:prstGeom prst="rect">
            <a:avLst/>
          </a:prstGeom>
        </p:spPr>
        <p:txBody>
          <a:bodyPr vert="horz" wrap="square" lIns="0" tIns="29845" rIns="0" bIns="0" rtlCol="0">
            <a:spAutoFit/>
          </a:bodyPr>
          <a:lstStyle/>
          <a:p>
            <a:pPr marL="12700">
              <a:lnSpc>
                <a:spcPct val="100000"/>
              </a:lnSpc>
              <a:spcBef>
                <a:spcPts val="235"/>
              </a:spcBef>
            </a:pPr>
            <a:r>
              <a:rPr sz="1800" b="1" spc="-70" dirty="0">
                <a:solidFill>
                  <a:srgbClr val="7D7D7D"/>
                </a:solidFill>
                <a:latin typeface="Verdana"/>
                <a:cs typeface="Verdana"/>
              </a:rPr>
              <a:t>PROGRAMA</a:t>
            </a:r>
            <a:r>
              <a:rPr sz="1800" b="1" spc="-75" dirty="0">
                <a:solidFill>
                  <a:srgbClr val="7D7D7D"/>
                </a:solidFill>
                <a:latin typeface="Verdana"/>
                <a:cs typeface="Verdana"/>
              </a:rPr>
              <a:t> </a:t>
            </a:r>
            <a:r>
              <a:rPr sz="1800" b="1" spc="-25" dirty="0">
                <a:solidFill>
                  <a:srgbClr val="7D7D7D"/>
                </a:solidFill>
                <a:latin typeface="Verdana"/>
                <a:cs typeface="Verdana"/>
              </a:rPr>
              <a:t>3.</a:t>
            </a:r>
            <a:endParaRPr sz="1800">
              <a:latin typeface="Verdana"/>
              <a:cs typeface="Verdana"/>
            </a:endParaRPr>
          </a:p>
          <a:p>
            <a:pPr marL="12700">
              <a:lnSpc>
                <a:spcPct val="100000"/>
              </a:lnSpc>
              <a:spcBef>
                <a:spcPts val="135"/>
              </a:spcBef>
            </a:pPr>
            <a:r>
              <a:rPr sz="1800" b="1" spc="-70" dirty="0">
                <a:solidFill>
                  <a:srgbClr val="397C5A"/>
                </a:solidFill>
                <a:latin typeface="Verdana"/>
                <a:cs typeface="Verdana"/>
              </a:rPr>
              <a:t>Proyecto:</a:t>
            </a:r>
            <a:r>
              <a:rPr sz="1800" b="1" spc="-70" dirty="0">
                <a:solidFill>
                  <a:srgbClr val="7D7D7D"/>
                </a:solidFill>
                <a:latin typeface="Trebuchet MS"/>
                <a:cs typeface="Trebuchet MS"/>
              </a:rPr>
              <a:t>Infraestructura</a:t>
            </a:r>
            <a:r>
              <a:rPr sz="1800" b="1" spc="85" dirty="0">
                <a:solidFill>
                  <a:srgbClr val="7D7D7D"/>
                </a:solidFill>
                <a:latin typeface="Trebuchet MS"/>
                <a:cs typeface="Trebuchet MS"/>
              </a:rPr>
              <a:t> </a:t>
            </a:r>
            <a:r>
              <a:rPr sz="1800" b="1" spc="-30" dirty="0">
                <a:solidFill>
                  <a:srgbClr val="7D7D7D"/>
                </a:solidFill>
                <a:latin typeface="Trebuchet MS"/>
                <a:cs typeface="Trebuchet MS"/>
              </a:rPr>
              <a:t>Cultural</a:t>
            </a:r>
            <a:endParaRPr sz="1800">
              <a:latin typeface="Trebuchet MS"/>
              <a:cs typeface="Trebuchet MS"/>
            </a:endParaRPr>
          </a:p>
        </p:txBody>
      </p:sp>
      <p:pic>
        <p:nvPicPr>
          <p:cNvPr id="7" name="object 7"/>
          <p:cNvPicPr/>
          <p:nvPr/>
        </p:nvPicPr>
        <p:blipFill>
          <a:blip r:embed="rId3" cstate="print"/>
          <a:stretch>
            <a:fillRect/>
          </a:stretch>
        </p:blipFill>
        <p:spPr>
          <a:xfrm>
            <a:off x="7866364" y="9203878"/>
            <a:ext cx="2398611" cy="870673"/>
          </a:xfrm>
          <a:prstGeom prst="rect">
            <a:avLst/>
          </a:prstGeom>
        </p:spPr>
      </p:pic>
      <p:graphicFrame>
        <p:nvGraphicFramePr>
          <p:cNvPr id="8" name="object 8"/>
          <p:cNvGraphicFramePr>
            <a:graphicFrameLocks noGrp="1"/>
          </p:cNvGraphicFramePr>
          <p:nvPr>
            <p:extLst>
              <p:ext uri="{D42A27DB-BD31-4B8C-83A1-F6EECF244321}">
                <p14:modId xmlns:p14="http://schemas.microsoft.com/office/powerpoint/2010/main" val="302734852"/>
              </p:ext>
            </p:extLst>
          </p:nvPr>
        </p:nvGraphicFramePr>
        <p:xfrm>
          <a:off x="1066801" y="2514282"/>
          <a:ext cx="16453165" cy="6694701"/>
        </p:xfrm>
        <a:graphic>
          <a:graphicData uri="http://schemas.openxmlformats.org/drawingml/2006/table">
            <a:tbl>
              <a:tblPr firstRow="1" bandRow="1">
                <a:tableStyleId>{2D5ABB26-0587-4C30-8999-92F81FD0307C}</a:tableStyleId>
              </a:tblPr>
              <a:tblGrid>
                <a:gridCol w="4692937">
                  <a:extLst>
                    <a:ext uri="{9D8B030D-6E8A-4147-A177-3AD203B41FA5}">
                      <a16:colId xmlns:a16="http://schemas.microsoft.com/office/drawing/2014/main" val="20000"/>
                    </a:ext>
                  </a:extLst>
                </a:gridCol>
                <a:gridCol w="1665235">
                  <a:extLst>
                    <a:ext uri="{9D8B030D-6E8A-4147-A177-3AD203B41FA5}">
                      <a16:colId xmlns:a16="http://schemas.microsoft.com/office/drawing/2014/main" val="20001"/>
                    </a:ext>
                  </a:extLst>
                </a:gridCol>
                <a:gridCol w="2724931">
                  <a:extLst>
                    <a:ext uri="{9D8B030D-6E8A-4147-A177-3AD203B41FA5}">
                      <a16:colId xmlns:a16="http://schemas.microsoft.com/office/drawing/2014/main" val="20002"/>
                    </a:ext>
                  </a:extLst>
                </a:gridCol>
                <a:gridCol w="1662580">
                  <a:extLst>
                    <a:ext uri="{9D8B030D-6E8A-4147-A177-3AD203B41FA5}">
                      <a16:colId xmlns:a16="http://schemas.microsoft.com/office/drawing/2014/main" val="20003"/>
                    </a:ext>
                  </a:extLst>
                </a:gridCol>
                <a:gridCol w="2853741">
                  <a:extLst>
                    <a:ext uri="{9D8B030D-6E8A-4147-A177-3AD203B41FA5}">
                      <a16:colId xmlns:a16="http://schemas.microsoft.com/office/drawing/2014/main" val="20004"/>
                    </a:ext>
                  </a:extLst>
                </a:gridCol>
                <a:gridCol w="2853741">
                  <a:extLst>
                    <a:ext uri="{9D8B030D-6E8A-4147-A177-3AD203B41FA5}">
                      <a16:colId xmlns:a16="http://schemas.microsoft.com/office/drawing/2014/main" val="20005"/>
                    </a:ext>
                  </a:extLst>
                </a:gridCol>
              </a:tblGrid>
              <a:tr h="533815">
                <a:tc>
                  <a:txBody>
                    <a:bodyPr/>
                    <a:lstStyle/>
                    <a:p>
                      <a:pPr marL="374650">
                        <a:lnSpc>
                          <a:spcPct val="100000"/>
                        </a:lnSpc>
                        <a:spcBef>
                          <a:spcPts val="475"/>
                        </a:spcBef>
                      </a:pPr>
                      <a:r>
                        <a:rPr sz="1400" b="1" dirty="0">
                          <a:solidFill>
                            <a:srgbClr val="FFFFFF"/>
                          </a:solidFill>
                          <a:latin typeface="Verdana" panose="020B0604030504040204" pitchFamily="34" charset="0"/>
                          <a:ea typeface="Verdana" panose="020B0604030504040204" pitchFamily="34" charset="0"/>
                          <a:cs typeface="Trebuchet MS"/>
                        </a:rPr>
                        <a:t>ACTIVIDADES</a:t>
                      </a:r>
                      <a:r>
                        <a:rPr sz="1400" b="1" spc="20" dirty="0">
                          <a:solidFill>
                            <a:srgbClr val="FFFFFF"/>
                          </a:solidFill>
                          <a:latin typeface="Verdana" panose="020B0604030504040204" pitchFamily="34" charset="0"/>
                          <a:ea typeface="Verdana" panose="020B0604030504040204" pitchFamily="34" charset="0"/>
                          <a:cs typeface="Trebuchet MS"/>
                        </a:rPr>
                        <a:t>  </a:t>
                      </a:r>
                      <a:r>
                        <a:rPr sz="1400" b="1" spc="-10" dirty="0">
                          <a:solidFill>
                            <a:srgbClr val="FFFFFF"/>
                          </a:solidFill>
                          <a:latin typeface="Verdana" panose="020B0604030504040204" pitchFamily="34" charset="0"/>
                          <a:ea typeface="Verdana" panose="020B0604030504040204" pitchFamily="34" charset="0"/>
                          <a:cs typeface="Trebuchet MS"/>
                        </a:rPr>
                        <a:t>REALIZADAS</a:t>
                      </a:r>
                      <a:endParaRPr sz="1400">
                        <a:latin typeface="Verdana" panose="020B0604030504040204" pitchFamily="34" charset="0"/>
                        <a:ea typeface="Verdana" panose="020B0604030504040204" pitchFamily="34" charset="0"/>
                        <a:cs typeface="Trebuchet MS"/>
                      </a:endParaRPr>
                    </a:p>
                  </a:txBody>
                  <a:tcPr marL="0" marR="0" marT="6032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a:lnSpc>
                          <a:spcPct val="100000"/>
                        </a:lnSpc>
                        <a:spcBef>
                          <a:spcPts val="150"/>
                        </a:spcBef>
                      </a:pPr>
                      <a:endParaRPr sz="1400">
                        <a:latin typeface="Verdana" panose="020B0604030504040204" pitchFamily="34" charset="0"/>
                        <a:ea typeface="Verdana" panose="020B0604030504040204" pitchFamily="34" charset="0"/>
                        <a:cs typeface="Times New Roman"/>
                      </a:endParaRPr>
                    </a:p>
                    <a:p>
                      <a:pPr marL="309880">
                        <a:lnSpc>
                          <a:spcPts val="1889"/>
                        </a:lnSpc>
                        <a:spcBef>
                          <a:spcPts val="5"/>
                        </a:spcBef>
                      </a:pPr>
                      <a:r>
                        <a:rPr sz="1400" b="1" spc="-10" dirty="0">
                          <a:solidFill>
                            <a:srgbClr val="FFFFFF"/>
                          </a:solidFill>
                          <a:latin typeface="Verdana" panose="020B0604030504040204" pitchFamily="34" charset="0"/>
                          <a:ea typeface="Verdana" panose="020B0604030504040204" pitchFamily="34" charset="0"/>
                          <a:cs typeface="Trebuchet MS"/>
                        </a:rPr>
                        <a:t>MUNICIPIO</a:t>
                      </a:r>
                      <a:endParaRPr sz="1400">
                        <a:latin typeface="Verdana" panose="020B0604030504040204" pitchFamily="34" charset="0"/>
                        <a:ea typeface="Verdana" panose="020B0604030504040204" pitchFamily="34" charset="0"/>
                        <a:cs typeface="Trebuchet MS"/>
                      </a:endParaRPr>
                    </a:p>
                  </a:txBody>
                  <a:tcPr marL="0" marR="0" marT="1905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a:lnSpc>
                          <a:spcPct val="100000"/>
                        </a:lnSpc>
                        <a:spcBef>
                          <a:spcPts val="150"/>
                        </a:spcBef>
                      </a:pPr>
                      <a:endParaRPr sz="1400">
                        <a:latin typeface="Verdana" panose="020B0604030504040204" pitchFamily="34" charset="0"/>
                        <a:ea typeface="Verdana" panose="020B0604030504040204" pitchFamily="34" charset="0"/>
                        <a:cs typeface="Times New Roman"/>
                      </a:endParaRPr>
                    </a:p>
                    <a:p>
                      <a:pPr marL="218440">
                        <a:lnSpc>
                          <a:spcPts val="1889"/>
                        </a:lnSpc>
                        <a:spcBef>
                          <a:spcPts val="5"/>
                        </a:spcBef>
                      </a:pPr>
                      <a:r>
                        <a:rPr sz="1400" b="1" spc="-10" dirty="0">
                          <a:solidFill>
                            <a:srgbClr val="FFFFFF"/>
                          </a:solidFill>
                          <a:latin typeface="Verdana" panose="020B0604030504040204" pitchFamily="34" charset="0"/>
                          <a:ea typeface="Verdana" panose="020B0604030504040204" pitchFamily="34" charset="0"/>
                          <a:cs typeface="Trebuchet MS"/>
                        </a:rPr>
                        <a:t>SUBREGIÓN</a:t>
                      </a:r>
                      <a:endParaRPr sz="1400">
                        <a:latin typeface="Verdana" panose="020B0604030504040204" pitchFamily="34" charset="0"/>
                        <a:ea typeface="Verdana" panose="020B0604030504040204" pitchFamily="34" charset="0"/>
                        <a:cs typeface="Trebuchet MS"/>
                      </a:endParaRPr>
                    </a:p>
                  </a:txBody>
                  <a:tcPr marL="0" marR="0" marT="1905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a:lnSpc>
                          <a:spcPct val="100000"/>
                        </a:lnSpc>
                        <a:spcBef>
                          <a:spcPts val="150"/>
                        </a:spcBef>
                      </a:pPr>
                      <a:endParaRPr sz="1400">
                        <a:latin typeface="Verdana" panose="020B0604030504040204" pitchFamily="34" charset="0"/>
                        <a:ea typeface="Verdana" panose="020B0604030504040204" pitchFamily="34" charset="0"/>
                        <a:cs typeface="Times New Roman"/>
                      </a:endParaRPr>
                    </a:p>
                    <a:p>
                      <a:pPr marL="146685">
                        <a:lnSpc>
                          <a:spcPts val="1889"/>
                        </a:lnSpc>
                        <a:spcBef>
                          <a:spcPts val="5"/>
                        </a:spcBef>
                      </a:pPr>
                      <a:r>
                        <a:rPr sz="1400" b="1" spc="-10" dirty="0">
                          <a:solidFill>
                            <a:srgbClr val="FFFFFF"/>
                          </a:solidFill>
                          <a:latin typeface="Verdana" panose="020B0604030504040204" pitchFamily="34" charset="0"/>
                          <a:ea typeface="Verdana" panose="020B0604030504040204" pitchFamily="34" charset="0"/>
                          <a:cs typeface="Trebuchet MS"/>
                        </a:rPr>
                        <a:t>BENEFICIARIOS</a:t>
                      </a:r>
                      <a:endParaRPr sz="1400">
                        <a:latin typeface="Verdana" panose="020B0604030504040204" pitchFamily="34" charset="0"/>
                        <a:ea typeface="Verdana" panose="020B0604030504040204" pitchFamily="34" charset="0"/>
                        <a:cs typeface="Trebuchet MS"/>
                      </a:endParaRPr>
                    </a:p>
                  </a:txBody>
                  <a:tcPr marL="0" marR="0" marT="1905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a:lnSpc>
                          <a:spcPct val="100000"/>
                        </a:lnSpc>
                        <a:spcBef>
                          <a:spcPts val="150"/>
                        </a:spcBef>
                      </a:pPr>
                      <a:endParaRPr sz="1400">
                        <a:latin typeface="Verdana" panose="020B0604030504040204" pitchFamily="34" charset="0"/>
                        <a:ea typeface="Verdana" panose="020B0604030504040204" pitchFamily="34" charset="0"/>
                        <a:cs typeface="Times New Roman"/>
                      </a:endParaRPr>
                    </a:p>
                    <a:p>
                      <a:pPr marL="635">
                        <a:lnSpc>
                          <a:spcPts val="1889"/>
                        </a:lnSpc>
                        <a:spcBef>
                          <a:spcPts val="5"/>
                        </a:spcBef>
                      </a:pPr>
                      <a:r>
                        <a:rPr sz="1400" b="1" spc="-10" dirty="0">
                          <a:solidFill>
                            <a:srgbClr val="FFFFFF"/>
                          </a:solidFill>
                          <a:latin typeface="Verdana" panose="020B0604030504040204" pitchFamily="34" charset="0"/>
                          <a:ea typeface="Verdana" panose="020B0604030504040204" pitchFamily="34" charset="0"/>
                          <a:cs typeface="Trebuchet MS"/>
                        </a:rPr>
                        <a:t>INVERSIÓN</a:t>
                      </a:r>
                      <a:endParaRPr sz="1400">
                        <a:latin typeface="Verdana" panose="020B0604030504040204" pitchFamily="34" charset="0"/>
                        <a:ea typeface="Verdana" panose="020B0604030504040204" pitchFamily="34" charset="0"/>
                        <a:cs typeface="Trebuchet MS"/>
                      </a:endParaRPr>
                    </a:p>
                  </a:txBody>
                  <a:tcPr marL="0" marR="0" marT="1905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tc>
                  <a:txBody>
                    <a:bodyPr/>
                    <a:lstStyle/>
                    <a:p>
                      <a:pPr>
                        <a:lnSpc>
                          <a:spcPct val="100000"/>
                        </a:lnSpc>
                        <a:spcBef>
                          <a:spcPts val="150"/>
                        </a:spcBef>
                      </a:pPr>
                      <a:endParaRPr sz="1400">
                        <a:latin typeface="Verdana" panose="020B0604030504040204" pitchFamily="34" charset="0"/>
                        <a:ea typeface="Verdana" panose="020B0604030504040204" pitchFamily="34" charset="0"/>
                        <a:cs typeface="Times New Roman"/>
                      </a:endParaRPr>
                    </a:p>
                    <a:p>
                      <a:pPr marL="1270">
                        <a:lnSpc>
                          <a:spcPts val="1889"/>
                        </a:lnSpc>
                        <a:spcBef>
                          <a:spcPts val="5"/>
                        </a:spcBef>
                      </a:pPr>
                      <a:r>
                        <a:rPr sz="1400" b="1" spc="-10" dirty="0">
                          <a:solidFill>
                            <a:srgbClr val="FFFFFF"/>
                          </a:solidFill>
                          <a:latin typeface="Verdana" panose="020B0604030504040204" pitchFamily="34" charset="0"/>
                          <a:ea typeface="Verdana" panose="020B0604030504040204" pitchFamily="34" charset="0"/>
                          <a:cs typeface="Trebuchet MS"/>
                        </a:rPr>
                        <a:t>EJECUCIÓN</a:t>
                      </a:r>
                      <a:endParaRPr sz="1400">
                        <a:latin typeface="Verdana" panose="020B0604030504040204" pitchFamily="34" charset="0"/>
                        <a:ea typeface="Verdana" panose="020B0604030504040204" pitchFamily="34" charset="0"/>
                        <a:cs typeface="Trebuchet MS"/>
                      </a:endParaRPr>
                    </a:p>
                  </a:txBody>
                  <a:tcPr marL="0" marR="0" marT="1905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00632C"/>
                    </a:solidFill>
                  </a:tcPr>
                </a:tc>
                <a:extLst>
                  <a:ext uri="{0D108BD9-81ED-4DB2-BD59-A6C34878D82A}">
                    <a16:rowId xmlns:a16="http://schemas.microsoft.com/office/drawing/2014/main" val="10000"/>
                  </a:ext>
                </a:extLst>
              </a:tr>
              <a:tr h="312788">
                <a:tc>
                  <a:txBody>
                    <a:bodyPr/>
                    <a:lstStyle/>
                    <a:p>
                      <a:pPr marL="147320">
                        <a:lnSpc>
                          <a:spcPct val="100000"/>
                        </a:lnSpc>
                        <a:spcBef>
                          <a:spcPts val="320"/>
                        </a:spcBef>
                        <a:tabLst>
                          <a:tab pos="445134" algn="l"/>
                          <a:tab pos="1290955" algn="l"/>
                          <a:tab pos="2176145" algn="l"/>
                          <a:tab pos="2515870" algn="l"/>
                          <a:tab pos="3360420" algn="l"/>
                        </a:tabLst>
                      </a:pPr>
                      <a:r>
                        <a:rPr sz="1400" spc="-25" dirty="0">
                          <a:latin typeface="Verdana" panose="020B0604030504040204" pitchFamily="34" charset="0"/>
                          <a:ea typeface="Verdana" panose="020B0604030504040204" pitchFamily="34" charset="0"/>
                          <a:cs typeface="Calibri"/>
                        </a:rPr>
                        <a:t>CI</a:t>
                      </a:r>
                      <a:r>
                        <a:rPr sz="140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074-</a:t>
                      </a:r>
                      <a:r>
                        <a:rPr sz="1400" spc="-20" dirty="0">
                          <a:latin typeface="Verdana" panose="020B0604030504040204" pitchFamily="34" charset="0"/>
                          <a:ea typeface="Verdana" panose="020B0604030504040204" pitchFamily="34" charset="0"/>
                          <a:cs typeface="Calibri"/>
                        </a:rPr>
                        <a:t>2024</a:t>
                      </a:r>
                      <a:r>
                        <a:rPr sz="140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Municipio</a:t>
                      </a:r>
                      <a:r>
                        <a:rPr sz="1400" dirty="0">
                          <a:latin typeface="Verdana" panose="020B0604030504040204" pitchFamily="34" charset="0"/>
                          <a:ea typeface="Verdana" panose="020B0604030504040204" pitchFamily="34" charset="0"/>
                          <a:cs typeface="Calibri"/>
                        </a:rPr>
                        <a:t>	</a:t>
                      </a:r>
                      <a:r>
                        <a:rPr sz="1400" spc="-25" dirty="0">
                          <a:latin typeface="Verdana" panose="020B0604030504040204" pitchFamily="34" charset="0"/>
                          <a:ea typeface="Verdana" panose="020B0604030504040204" pitchFamily="34" charset="0"/>
                          <a:cs typeface="Calibri"/>
                        </a:rPr>
                        <a:t>de</a:t>
                      </a:r>
                      <a:r>
                        <a:rPr sz="140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Sonsón</a:t>
                      </a:r>
                      <a:r>
                        <a:rPr sz="140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Objeto</a:t>
                      </a:r>
                      <a:endParaRPr sz="1400" dirty="0">
                        <a:latin typeface="Verdana" panose="020B0604030504040204" pitchFamily="34" charset="0"/>
                        <a:ea typeface="Verdana" panose="020B0604030504040204" pitchFamily="34" charset="0"/>
                        <a:cs typeface="Calibri"/>
                      </a:endParaRPr>
                    </a:p>
                  </a:txBody>
                  <a:tcPr marL="0" marR="0" marT="40640" marB="0">
                    <a:lnL w="9525">
                      <a:solidFill>
                        <a:srgbClr val="000000"/>
                      </a:solidFill>
                      <a:prstDash val="solid"/>
                    </a:lnL>
                    <a:lnR w="9525">
                      <a:solidFill>
                        <a:srgbClr val="000000"/>
                      </a:solidFill>
                      <a:prstDash val="solid"/>
                    </a:lnR>
                    <a:lnT w="9525">
                      <a:solidFill>
                        <a:srgbClr val="000000"/>
                      </a:solidFill>
                      <a:prstDash val="solid"/>
                    </a:lnT>
                  </a:tcPr>
                </a:tc>
                <a:tc>
                  <a:txBody>
                    <a:bodyPr/>
                    <a:lstStyle/>
                    <a:p>
                      <a:pPr marL="613410">
                        <a:lnSpc>
                          <a:spcPct val="100000"/>
                        </a:lnSpc>
                        <a:spcBef>
                          <a:spcPts val="390"/>
                        </a:spcBef>
                      </a:pPr>
                      <a:r>
                        <a:rPr sz="1400" spc="-10" dirty="0">
                          <a:latin typeface="Verdana" panose="020B0604030504040204" pitchFamily="34" charset="0"/>
                          <a:ea typeface="Verdana" panose="020B0604030504040204" pitchFamily="34" charset="0"/>
                          <a:cs typeface="Calibri"/>
                        </a:rPr>
                        <a:t>Sonsón</a:t>
                      </a:r>
                      <a:endParaRPr sz="1400">
                        <a:latin typeface="Verdana" panose="020B0604030504040204" pitchFamily="34" charset="0"/>
                        <a:ea typeface="Verdana" panose="020B0604030504040204" pitchFamily="34" charset="0"/>
                        <a:cs typeface="Calibri"/>
                      </a:endParaRPr>
                    </a:p>
                  </a:txBody>
                  <a:tcPr marL="0" marR="0" marT="49530" marB="0">
                    <a:lnL w="9525">
                      <a:solidFill>
                        <a:srgbClr val="000000"/>
                      </a:solidFill>
                      <a:prstDash val="solid"/>
                    </a:lnL>
                    <a:lnR w="9525">
                      <a:solidFill>
                        <a:srgbClr val="000000"/>
                      </a:solidFill>
                      <a:prstDash val="solid"/>
                    </a:lnR>
                    <a:lnT w="9525">
                      <a:solidFill>
                        <a:srgbClr val="000000"/>
                      </a:solidFill>
                      <a:prstDash val="solid"/>
                    </a:lnT>
                  </a:tcPr>
                </a:tc>
                <a:tc>
                  <a:txBody>
                    <a:bodyPr/>
                    <a:lstStyle/>
                    <a:p>
                      <a:pPr marL="86360" algn="ctr">
                        <a:lnSpc>
                          <a:spcPct val="100000"/>
                        </a:lnSpc>
                        <a:spcBef>
                          <a:spcPts val="390"/>
                        </a:spcBef>
                      </a:pPr>
                      <a:r>
                        <a:rPr sz="1400" spc="-10" dirty="0">
                          <a:latin typeface="Verdana" panose="020B0604030504040204" pitchFamily="34" charset="0"/>
                          <a:ea typeface="Verdana" panose="020B0604030504040204" pitchFamily="34" charset="0"/>
                          <a:cs typeface="Calibri"/>
                        </a:rPr>
                        <a:t>Oriente</a:t>
                      </a:r>
                      <a:endParaRPr sz="1400">
                        <a:latin typeface="Verdana" panose="020B0604030504040204" pitchFamily="34" charset="0"/>
                        <a:ea typeface="Verdana" panose="020B0604030504040204" pitchFamily="34" charset="0"/>
                        <a:cs typeface="Calibri"/>
                      </a:endParaRPr>
                    </a:p>
                  </a:txBody>
                  <a:tcPr marL="0" marR="0" marT="49530" marB="0">
                    <a:lnL w="9525">
                      <a:solidFill>
                        <a:srgbClr val="000000"/>
                      </a:solidFill>
                      <a:prstDash val="solid"/>
                    </a:lnL>
                    <a:lnR w="9525">
                      <a:solidFill>
                        <a:srgbClr val="000000"/>
                      </a:solidFill>
                      <a:prstDash val="solid"/>
                    </a:lnR>
                    <a:lnT w="9525">
                      <a:solidFill>
                        <a:srgbClr val="000000"/>
                      </a:solidFill>
                      <a:prstDash val="solid"/>
                    </a:lnT>
                  </a:tcPr>
                </a:tc>
                <a:tc>
                  <a:txBody>
                    <a:bodyPr/>
                    <a:lstStyle/>
                    <a:p>
                      <a:pPr marL="1270" algn="ctr">
                        <a:lnSpc>
                          <a:spcPts val="1255"/>
                        </a:lnSpc>
                      </a:pPr>
                      <a:r>
                        <a:rPr sz="1400" spc="55" dirty="0">
                          <a:latin typeface="Verdana" panose="020B0604030504040204" pitchFamily="34" charset="0"/>
                          <a:ea typeface="Verdana" panose="020B0604030504040204" pitchFamily="34" charset="0"/>
                          <a:cs typeface="Trebuchet MS"/>
                        </a:rPr>
                        <a:t>NA</a:t>
                      </a:r>
                      <a:endParaRPr sz="1400">
                        <a:latin typeface="Verdana" panose="020B0604030504040204" pitchFamily="34" charset="0"/>
                        <a:ea typeface="Verdana" panose="020B0604030504040204" pitchFamily="34" charset="0"/>
                        <a:cs typeface="Trebuchet MS"/>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tcPr>
                </a:tc>
                <a:extLst>
                  <a:ext uri="{0D108BD9-81ED-4DB2-BD59-A6C34878D82A}">
                    <a16:rowId xmlns:a16="http://schemas.microsoft.com/office/drawing/2014/main" val="10001"/>
                  </a:ext>
                </a:extLst>
              </a:tr>
              <a:tr h="505685">
                <a:tc>
                  <a:txBody>
                    <a:bodyPr/>
                    <a:lstStyle/>
                    <a:p>
                      <a:pPr marL="147320">
                        <a:lnSpc>
                          <a:spcPts val="1565"/>
                        </a:lnSpc>
                      </a:pPr>
                      <a:r>
                        <a:rPr sz="1400" dirty="0">
                          <a:latin typeface="Verdana" panose="020B0604030504040204" pitchFamily="34" charset="0"/>
                          <a:ea typeface="Verdana" panose="020B0604030504040204" pitchFamily="34" charset="0"/>
                          <a:cs typeface="Calibri"/>
                        </a:rPr>
                        <a:t>"Autorizar</a:t>
                      </a:r>
                      <a:r>
                        <a:rPr sz="1400" spc="23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al</a:t>
                      </a:r>
                      <a:r>
                        <a:rPr sz="1400" spc="229"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Municipio</a:t>
                      </a:r>
                      <a:r>
                        <a:rPr sz="1400" spc="24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a:t>
                      </a:r>
                      <a:r>
                        <a:rPr sz="1400" spc="2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Sonsón,</a:t>
                      </a:r>
                      <a:r>
                        <a:rPr sz="1400" spc="23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para</a:t>
                      </a:r>
                      <a:r>
                        <a:rPr sz="1400" spc="235"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ejecutar</a:t>
                      </a:r>
                      <a:endParaRPr sz="1400" dirty="0">
                        <a:latin typeface="Verdana" panose="020B0604030504040204" pitchFamily="34" charset="0"/>
                        <a:ea typeface="Verdana" panose="020B0604030504040204" pitchFamily="34" charset="0"/>
                        <a:cs typeface="Calibri"/>
                      </a:endParaRPr>
                    </a:p>
                    <a:p>
                      <a:pPr marL="147320">
                        <a:lnSpc>
                          <a:spcPct val="100000"/>
                        </a:lnSpc>
                        <a:spcBef>
                          <a:spcPts val="215"/>
                        </a:spcBef>
                      </a:pPr>
                      <a:r>
                        <a:rPr sz="1400" dirty="0">
                          <a:latin typeface="Verdana" panose="020B0604030504040204" pitchFamily="34" charset="0"/>
                          <a:ea typeface="Verdana" panose="020B0604030504040204" pitchFamily="34" charset="0"/>
                          <a:cs typeface="Calibri"/>
                        </a:rPr>
                        <a:t>los</a:t>
                      </a:r>
                      <a:r>
                        <a:rPr sz="1400" spc="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recursos</a:t>
                      </a:r>
                      <a:r>
                        <a:rPr sz="1400" spc="5"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correspondientes</a:t>
                      </a:r>
                      <a:r>
                        <a:rPr sz="1400" spc="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al</a:t>
                      </a:r>
                      <a:r>
                        <a:rPr sz="1400" spc="-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proyecto</a:t>
                      </a:r>
                      <a:r>
                        <a:rPr sz="1400" spc="5"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"Realizar</a:t>
                      </a:r>
                      <a:endParaRPr sz="1400" dirty="0">
                        <a:latin typeface="Verdana" panose="020B0604030504040204" pitchFamily="34" charset="0"/>
                        <a:ea typeface="Verdana" panose="020B0604030504040204" pitchFamily="34" charset="0"/>
                        <a:cs typeface="Calibri"/>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400" dirty="0">
                        <a:latin typeface="Verdana" panose="020B0604030504040204" pitchFamily="34" charset="0"/>
                        <a:ea typeface="Verdana" panose="020B0604030504040204" pitchFamily="34" charset="0"/>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marL="2540" algn="ctr">
                        <a:lnSpc>
                          <a:spcPct val="100000"/>
                        </a:lnSpc>
                        <a:spcBef>
                          <a:spcPts val="120"/>
                        </a:spcBef>
                      </a:pPr>
                      <a:r>
                        <a:rPr sz="1400" spc="-10" dirty="0">
                          <a:latin typeface="Verdana" panose="020B0604030504040204" pitchFamily="34" charset="0"/>
                          <a:ea typeface="Verdana" panose="020B0604030504040204" pitchFamily="34" charset="0"/>
                          <a:cs typeface="Calibri"/>
                        </a:rPr>
                        <a:t>$96,000,000</a:t>
                      </a:r>
                      <a:endParaRPr sz="1400">
                        <a:latin typeface="Verdana" panose="020B0604030504040204" pitchFamily="34" charset="0"/>
                        <a:ea typeface="Verdana" panose="020B0604030504040204" pitchFamily="34" charset="0"/>
                        <a:cs typeface="Calibri"/>
                      </a:endParaRPr>
                    </a:p>
                  </a:txBody>
                  <a:tcPr marL="0" marR="0" marT="15240" marB="0">
                    <a:lnL w="9525">
                      <a:solidFill>
                        <a:srgbClr val="000000"/>
                      </a:solidFill>
                      <a:prstDash val="solid"/>
                    </a:lnL>
                    <a:lnR w="9525">
                      <a:solidFill>
                        <a:srgbClr val="000000"/>
                      </a:solidFill>
                      <a:prstDash val="solid"/>
                    </a:lnR>
                  </a:tcPr>
                </a:tc>
                <a:tc>
                  <a:txBody>
                    <a:bodyPr/>
                    <a:lstStyle/>
                    <a:p>
                      <a:pPr marL="267970" marR="80645" indent="-177165">
                        <a:lnSpc>
                          <a:spcPct val="77100"/>
                        </a:lnSpc>
                        <a:spcBef>
                          <a:spcPts val="229"/>
                        </a:spcBef>
                      </a:pPr>
                      <a:r>
                        <a:rPr sz="1400" dirty="0">
                          <a:latin typeface="Verdana" panose="020B0604030504040204" pitchFamily="34" charset="0"/>
                          <a:ea typeface="Verdana" panose="020B0604030504040204" pitchFamily="34" charset="0"/>
                          <a:cs typeface="Calibri"/>
                        </a:rPr>
                        <a:t>Proceso</a:t>
                      </a:r>
                      <a:r>
                        <a:rPr sz="1400" spc="-3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a:t>
                      </a:r>
                      <a:r>
                        <a:rPr sz="1400" spc="-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contracción.</a:t>
                      </a:r>
                      <a:r>
                        <a:rPr sz="1400" spc="-3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Ya</a:t>
                      </a:r>
                      <a:r>
                        <a:rPr sz="1400" spc="-1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se</a:t>
                      </a:r>
                      <a:r>
                        <a:rPr sz="1400" spc="-25" dirty="0">
                          <a:latin typeface="Verdana" panose="020B0604030504040204" pitchFamily="34" charset="0"/>
                          <a:ea typeface="Verdana" panose="020B0604030504040204" pitchFamily="34" charset="0"/>
                          <a:cs typeface="Calibri"/>
                        </a:rPr>
                        <a:t> </a:t>
                      </a:r>
                      <a:r>
                        <a:rPr sz="1400" spc="-20" dirty="0">
                          <a:latin typeface="Verdana" panose="020B0604030504040204" pitchFamily="34" charset="0"/>
                          <a:ea typeface="Verdana" panose="020B0604030504040204" pitchFamily="34" charset="0"/>
                          <a:cs typeface="Calibri"/>
                        </a:rPr>
                        <a:t>tiene </a:t>
                      </a:r>
                      <a:r>
                        <a:rPr sz="1400" dirty="0">
                          <a:latin typeface="Verdana" panose="020B0604030504040204" pitchFamily="34" charset="0"/>
                          <a:ea typeface="Verdana" panose="020B0604030504040204" pitchFamily="34" charset="0"/>
                          <a:cs typeface="Calibri"/>
                        </a:rPr>
                        <a:t>Acta</a:t>
                      </a:r>
                      <a:r>
                        <a:rPr sz="1400" spc="-1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a:t>
                      </a:r>
                      <a:r>
                        <a:rPr sz="1400" spc="-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inicio</a:t>
                      </a:r>
                      <a:r>
                        <a:rPr sz="1400" spc="-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con</a:t>
                      </a:r>
                      <a:r>
                        <a:rPr sz="1400" spc="-30" dirty="0">
                          <a:latin typeface="Verdana" panose="020B0604030504040204" pitchFamily="34" charset="0"/>
                          <a:ea typeface="Verdana" panose="020B0604030504040204" pitchFamily="34" charset="0"/>
                          <a:cs typeface="Calibri"/>
                        </a:rPr>
                        <a:t> </a:t>
                      </a:r>
                      <a:r>
                        <a:rPr sz="1400" dirty="0" err="1">
                          <a:latin typeface="Verdana" panose="020B0604030504040204" pitchFamily="34" charset="0"/>
                          <a:ea typeface="Verdana" panose="020B0604030504040204" pitchFamily="34" charset="0"/>
                          <a:cs typeface="Calibri"/>
                        </a:rPr>
                        <a:t>el</a:t>
                      </a:r>
                      <a:r>
                        <a:rPr sz="1400" spc="-15"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municipio</a:t>
                      </a:r>
                      <a:r>
                        <a:rPr lang="es-MX" sz="1400" spc="-10" dirty="0">
                          <a:latin typeface="Verdana" panose="020B0604030504040204" pitchFamily="34" charset="0"/>
                          <a:ea typeface="Verdana" panose="020B0604030504040204" pitchFamily="34" charset="0"/>
                          <a:cs typeface="Calibri"/>
                        </a:rPr>
                        <a:t>.</a:t>
                      </a:r>
                      <a:endParaRPr sz="1400" dirty="0">
                        <a:latin typeface="Verdana" panose="020B0604030504040204" pitchFamily="34" charset="0"/>
                        <a:ea typeface="Verdana" panose="020B0604030504040204" pitchFamily="34" charset="0"/>
                        <a:cs typeface="Calibri"/>
                      </a:endParaRPr>
                    </a:p>
                  </a:txBody>
                  <a:tcPr marL="0" marR="0" marT="29209" marB="0">
                    <a:lnL w="9525">
                      <a:solidFill>
                        <a:srgbClr val="000000"/>
                      </a:solidFill>
                      <a:prstDash val="solid"/>
                    </a:lnL>
                    <a:lnR w="9525">
                      <a:solidFill>
                        <a:srgbClr val="000000"/>
                      </a:solidFill>
                      <a:prstDash val="solid"/>
                    </a:lnR>
                  </a:tcPr>
                </a:tc>
                <a:extLst>
                  <a:ext uri="{0D108BD9-81ED-4DB2-BD59-A6C34878D82A}">
                    <a16:rowId xmlns:a16="http://schemas.microsoft.com/office/drawing/2014/main" val="10002"/>
                  </a:ext>
                </a:extLst>
              </a:tr>
              <a:tr h="254517">
                <a:tc>
                  <a:txBody>
                    <a:bodyPr/>
                    <a:lstStyle/>
                    <a:p>
                      <a:pPr marL="147320">
                        <a:lnSpc>
                          <a:spcPts val="1580"/>
                        </a:lnSpc>
                        <a:tabLst>
                          <a:tab pos="499745" algn="l"/>
                          <a:tab pos="1060450" algn="l"/>
                          <a:tab pos="1398905" algn="l"/>
                          <a:tab pos="2679065" algn="l"/>
                          <a:tab pos="2915285" algn="l"/>
                        </a:tabLst>
                      </a:pPr>
                      <a:r>
                        <a:rPr sz="1400" spc="-25" dirty="0">
                          <a:latin typeface="Verdana" panose="020B0604030504040204" pitchFamily="34" charset="0"/>
                          <a:ea typeface="Verdana" panose="020B0604030504040204" pitchFamily="34" charset="0"/>
                          <a:cs typeface="Calibri"/>
                        </a:rPr>
                        <a:t>las</a:t>
                      </a:r>
                      <a:r>
                        <a:rPr sz="140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obras</a:t>
                      </a:r>
                      <a:r>
                        <a:rPr sz="1400" dirty="0">
                          <a:latin typeface="Verdana" panose="020B0604030504040204" pitchFamily="34" charset="0"/>
                          <a:ea typeface="Verdana" panose="020B0604030504040204" pitchFamily="34" charset="0"/>
                          <a:cs typeface="Calibri"/>
                        </a:rPr>
                        <a:t>	</a:t>
                      </a:r>
                      <a:r>
                        <a:rPr sz="1400" spc="-25" dirty="0">
                          <a:latin typeface="Verdana" panose="020B0604030504040204" pitchFamily="34" charset="0"/>
                          <a:ea typeface="Verdana" panose="020B0604030504040204" pitchFamily="34" charset="0"/>
                          <a:cs typeface="Calibri"/>
                        </a:rPr>
                        <a:t>de</a:t>
                      </a:r>
                      <a:r>
                        <a:rPr sz="140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mantenimiento</a:t>
                      </a:r>
                      <a:r>
                        <a:rPr sz="1400" dirty="0">
                          <a:latin typeface="Verdana" panose="020B0604030504040204" pitchFamily="34" charset="0"/>
                          <a:ea typeface="Verdana" panose="020B0604030504040204" pitchFamily="34" charset="0"/>
                          <a:cs typeface="Calibri"/>
                        </a:rPr>
                        <a:t>	</a:t>
                      </a:r>
                      <a:r>
                        <a:rPr sz="1400" spc="-50" dirty="0">
                          <a:latin typeface="Verdana" panose="020B0604030504040204" pitchFamily="34" charset="0"/>
                          <a:ea typeface="Verdana" panose="020B0604030504040204" pitchFamily="34" charset="0"/>
                          <a:cs typeface="Calibri"/>
                        </a:rPr>
                        <a:t>y</a:t>
                      </a:r>
                      <a:r>
                        <a:rPr sz="140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reparaciones</a:t>
                      </a:r>
                      <a:endParaRPr sz="1400" dirty="0">
                        <a:latin typeface="Verdana" panose="020B0604030504040204" pitchFamily="34" charset="0"/>
                        <a:ea typeface="Verdana" panose="020B0604030504040204" pitchFamily="34" charset="0"/>
                        <a:cs typeface="Calibri"/>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txBody>
                  <a:tcPr marL="0" marR="0" marT="0" marB="0">
                    <a:lnL w="9525">
                      <a:solidFill>
                        <a:srgbClr val="000000"/>
                      </a:solidFill>
                      <a:prstDash val="solid"/>
                    </a:lnL>
                    <a:lnR w="9525">
                      <a:solidFill>
                        <a:srgbClr val="000000"/>
                      </a:solidFill>
                      <a:prstDash val="solid"/>
                    </a:lnR>
                  </a:tcPr>
                </a:tc>
                <a:extLst>
                  <a:ext uri="{0D108BD9-81ED-4DB2-BD59-A6C34878D82A}">
                    <a16:rowId xmlns:a16="http://schemas.microsoft.com/office/drawing/2014/main" val="10003"/>
                  </a:ext>
                </a:extLst>
              </a:tr>
              <a:tr h="254517">
                <a:tc>
                  <a:txBody>
                    <a:bodyPr/>
                    <a:lstStyle/>
                    <a:p>
                      <a:pPr marL="147320">
                        <a:lnSpc>
                          <a:spcPts val="1585"/>
                        </a:lnSpc>
                      </a:pPr>
                      <a:r>
                        <a:rPr sz="1400" dirty="0">
                          <a:latin typeface="Verdana" panose="020B0604030504040204" pitchFamily="34" charset="0"/>
                          <a:ea typeface="Verdana" panose="020B0604030504040204" pitchFamily="34" charset="0"/>
                          <a:cs typeface="Calibri"/>
                        </a:rPr>
                        <a:t>locativas</a:t>
                      </a:r>
                      <a:r>
                        <a:rPr sz="1400" spc="31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del</a:t>
                      </a:r>
                      <a:r>
                        <a:rPr sz="1400" spc="30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inmueble</a:t>
                      </a:r>
                      <a:r>
                        <a:rPr sz="1400" spc="30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denominado:</a:t>
                      </a:r>
                      <a:r>
                        <a:rPr sz="1400" spc="29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Balcón</a:t>
                      </a:r>
                      <a:r>
                        <a:rPr sz="1400" spc="300" dirty="0">
                          <a:latin typeface="Verdana" panose="020B0604030504040204" pitchFamily="34" charset="0"/>
                          <a:ea typeface="Verdana" panose="020B0604030504040204" pitchFamily="34" charset="0"/>
                          <a:cs typeface="Calibri"/>
                        </a:rPr>
                        <a:t> </a:t>
                      </a:r>
                      <a:r>
                        <a:rPr sz="1400" spc="-25" dirty="0">
                          <a:latin typeface="Verdana" panose="020B0604030504040204" pitchFamily="34" charset="0"/>
                          <a:ea typeface="Verdana" panose="020B0604030504040204" pitchFamily="34" charset="0"/>
                          <a:cs typeface="Calibri"/>
                        </a:rPr>
                        <a:t>más</a:t>
                      </a:r>
                      <a:endParaRPr sz="1400" dirty="0">
                        <a:latin typeface="Verdana" panose="020B0604030504040204" pitchFamily="34" charset="0"/>
                        <a:ea typeface="Verdana" panose="020B0604030504040204" pitchFamily="34" charset="0"/>
                        <a:cs typeface="Calibri"/>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txBody>
                  <a:tcPr marL="0" marR="0" marT="0" marB="0">
                    <a:lnL w="9525">
                      <a:solidFill>
                        <a:srgbClr val="000000"/>
                      </a:solidFill>
                      <a:prstDash val="solid"/>
                    </a:lnL>
                    <a:lnR w="9525">
                      <a:solidFill>
                        <a:srgbClr val="000000"/>
                      </a:solidFill>
                      <a:prstDash val="solid"/>
                    </a:lnR>
                  </a:tcPr>
                </a:tc>
                <a:extLst>
                  <a:ext uri="{0D108BD9-81ED-4DB2-BD59-A6C34878D82A}">
                    <a16:rowId xmlns:a16="http://schemas.microsoft.com/office/drawing/2014/main" val="10004"/>
                  </a:ext>
                </a:extLst>
              </a:tr>
              <a:tr h="253847">
                <a:tc>
                  <a:txBody>
                    <a:bodyPr/>
                    <a:lstStyle/>
                    <a:p>
                      <a:pPr marL="147320">
                        <a:lnSpc>
                          <a:spcPts val="1580"/>
                        </a:lnSpc>
                      </a:pPr>
                      <a:r>
                        <a:rPr sz="1400" dirty="0">
                          <a:latin typeface="Verdana" panose="020B0604030504040204" pitchFamily="34" charset="0"/>
                          <a:ea typeface="Verdana" panose="020B0604030504040204" pitchFamily="34" charset="0"/>
                          <a:cs typeface="Calibri"/>
                        </a:rPr>
                        <a:t>lindo</a:t>
                      </a:r>
                      <a:r>
                        <a:rPr sz="1400" spc="19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a:t>
                      </a:r>
                      <a:r>
                        <a:rPr sz="1400" spc="17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Antioquia,</a:t>
                      </a:r>
                      <a:r>
                        <a:rPr sz="1400" spc="19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Bien</a:t>
                      </a:r>
                      <a:r>
                        <a:rPr sz="1400" spc="18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a:t>
                      </a:r>
                      <a:r>
                        <a:rPr sz="1400" spc="17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Interés</a:t>
                      </a:r>
                      <a:r>
                        <a:rPr sz="1400" spc="19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Cultural</a:t>
                      </a:r>
                      <a:r>
                        <a:rPr sz="1400" spc="19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(BIC)</a:t>
                      </a:r>
                      <a:endParaRPr sz="1400" dirty="0">
                        <a:latin typeface="Verdana" panose="020B0604030504040204" pitchFamily="34" charset="0"/>
                        <a:ea typeface="Verdana" panose="020B0604030504040204" pitchFamily="34" charset="0"/>
                        <a:cs typeface="Calibri"/>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txBody>
                  <a:tcPr marL="0" marR="0" marT="0" marB="0">
                    <a:lnL w="9525">
                      <a:solidFill>
                        <a:srgbClr val="000000"/>
                      </a:solidFill>
                      <a:prstDash val="solid"/>
                    </a:lnL>
                    <a:lnR w="9525">
                      <a:solidFill>
                        <a:srgbClr val="000000"/>
                      </a:solidFill>
                      <a:prstDash val="solid"/>
                    </a:lnR>
                  </a:tcPr>
                </a:tc>
                <a:extLst>
                  <a:ext uri="{0D108BD9-81ED-4DB2-BD59-A6C34878D82A}">
                    <a16:rowId xmlns:a16="http://schemas.microsoft.com/office/drawing/2014/main" val="10005"/>
                  </a:ext>
                </a:extLst>
              </a:tr>
              <a:tr h="253847">
                <a:tc>
                  <a:txBody>
                    <a:bodyPr/>
                    <a:lstStyle/>
                    <a:p>
                      <a:pPr marL="147320">
                        <a:lnSpc>
                          <a:spcPts val="1580"/>
                        </a:lnSpc>
                        <a:tabLst>
                          <a:tab pos="516890" algn="l"/>
                          <a:tab pos="1179830" algn="l"/>
                          <a:tab pos="2034539" algn="l"/>
                          <a:tab pos="2757170" algn="l"/>
                          <a:tab pos="3086100" algn="l"/>
                          <a:tab pos="3363595" algn="l"/>
                        </a:tabLst>
                      </a:pPr>
                      <a:r>
                        <a:rPr sz="1400" spc="-25" dirty="0">
                          <a:latin typeface="Verdana" panose="020B0604030504040204" pitchFamily="34" charset="0"/>
                          <a:ea typeface="Verdana" panose="020B0604030504040204" pitchFamily="34" charset="0"/>
                          <a:cs typeface="Calibri"/>
                        </a:rPr>
                        <a:t>del</a:t>
                      </a:r>
                      <a:r>
                        <a:rPr sz="140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ámbito</a:t>
                      </a:r>
                      <a:r>
                        <a:rPr sz="140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municipal</a:t>
                      </a:r>
                      <a:r>
                        <a:rPr sz="140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ubicado</a:t>
                      </a:r>
                      <a:r>
                        <a:rPr sz="1400" dirty="0">
                          <a:latin typeface="Verdana" panose="020B0604030504040204" pitchFamily="34" charset="0"/>
                          <a:ea typeface="Verdana" panose="020B0604030504040204" pitchFamily="34" charset="0"/>
                          <a:cs typeface="Calibri"/>
                        </a:rPr>
                        <a:t>	</a:t>
                      </a:r>
                      <a:r>
                        <a:rPr sz="1400" spc="-25" dirty="0">
                          <a:latin typeface="Verdana" panose="020B0604030504040204" pitchFamily="34" charset="0"/>
                          <a:ea typeface="Verdana" panose="020B0604030504040204" pitchFamily="34" charset="0"/>
                          <a:cs typeface="Calibri"/>
                        </a:rPr>
                        <a:t>en</a:t>
                      </a:r>
                      <a:r>
                        <a:rPr sz="1400" dirty="0">
                          <a:latin typeface="Verdana" panose="020B0604030504040204" pitchFamily="34" charset="0"/>
                          <a:ea typeface="Verdana" panose="020B0604030504040204" pitchFamily="34" charset="0"/>
                          <a:cs typeface="Calibri"/>
                        </a:rPr>
                        <a:t>	</a:t>
                      </a:r>
                      <a:r>
                        <a:rPr sz="1400" spc="-25" dirty="0">
                          <a:latin typeface="Verdana" panose="020B0604030504040204" pitchFamily="34" charset="0"/>
                          <a:ea typeface="Verdana" panose="020B0604030504040204" pitchFamily="34" charset="0"/>
                          <a:cs typeface="Calibri"/>
                        </a:rPr>
                        <a:t>el</a:t>
                      </a:r>
                      <a:r>
                        <a:rPr sz="140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Centro</a:t>
                      </a:r>
                      <a:endParaRPr sz="1400" dirty="0">
                        <a:latin typeface="Verdana" panose="020B0604030504040204" pitchFamily="34" charset="0"/>
                        <a:ea typeface="Verdana" panose="020B0604030504040204" pitchFamily="34" charset="0"/>
                        <a:cs typeface="Calibri"/>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txBody>
                  <a:tcPr marL="0" marR="0" marT="0" marB="0">
                    <a:lnL w="9525">
                      <a:solidFill>
                        <a:srgbClr val="000000"/>
                      </a:solidFill>
                      <a:prstDash val="solid"/>
                    </a:lnL>
                    <a:lnR w="9525">
                      <a:solidFill>
                        <a:srgbClr val="000000"/>
                      </a:solidFill>
                      <a:prstDash val="solid"/>
                    </a:lnR>
                  </a:tcPr>
                </a:tc>
                <a:extLst>
                  <a:ext uri="{0D108BD9-81ED-4DB2-BD59-A6C34878D82A}">
                    <a16:rowId xmlns:a16="http://schemas.microsoft.com/office/drawing/2014/main" val="10006"/>
                  </a:ext>
                </a:extLst>
              </a:tr>
              <a:tr h="253847">
                <a:tc>
                  <a:txBody>
                    <a:bodyPr/>
                    <a:lstStyle/>
                    <a:p>
                      <a:pPr marL="147320">
                        <a:lnSpc>
                          <a:spcPts val="1580"/>
                        </a:lnSpc>
                        <a:tabLst>
                          <a:tab pos="967740" algn="l"/>
                          <a:tab pos="1318260" algn="l"/>
                          <a:tab pos="2086610" algn="l"/>
                          <a:tab pos="2301240" algn="l"/>
                          <a:tab pos="3376929" algn="l"/>
                          <a:tab pos="3729354" algn="l"/>
                        </a:tabLst>
                      </a:pPr>
                      <a:r>
                        <a:rPr sz="1400" spc="-10" dirty="0">
                          <a:latin typeface="Verdana" panose="020B0604030504040204" pitchFamily="34" charset="0"/>
                          <a:ea typeface="Verdana" panose="020B0604030504040204" pitchFamily="34" charset="0"/>
                          <a:cs typeface="Calibri"/>
                        </a:rPr>
                        <a:t>Histórico</a:t>
                      </a:r>
                      <a:r>
                        <a:rPr sz="1400" dirty="0">
                          <a:latin typeface="Verdana" panose="020B0604030504040204" pitchFamily="34" charset="0"/>
                          <a:ea typeface="Verdana" panose="020B0604030504040204" pitchFamily="34" charset="0"/>
                          <a:cs typeface="Calibri"/>
                        </a:rPr>
                        <a:t>	</a:t>
                      </a:r>
                      <a:r>
                        <a:rPr sz="1400" spc="-25" dirty="0">
                          <a:latin typeface="Verdana" panose="020B0604030504040204" pitchFamily="34" charset="0"/>
                          <a:ea typeface="Verdana" panose="020B0604030504040204" pitchFamily="34" charset="0"/>
                          <a:cs typeface="Calibri"/>
                        </a:rPr>
                        <a:t>de</a:t>
                      </a:r>
                      <a:r>
                        <a:rPr sz="140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Sonsón"</a:t>
                      </a:r>
                      <a:r>
                        <a:rPr sz="1400" dirty="0">
                          <a:latin typeface="Verdana" panose="020B0604030504040204" pitchFamily="34" charset="0"/>
                          <a:ea typeface="Verdana" panose="020B0604030504040204" pitchFamily="34" charset="0"/>
                          <a:cs typeface="Calibri"/>
                        </a:rPr>
                        <a:t>	</a:t>
                      </a:r>
                      <a:r>
                        <a:rPr sz="1400" spc="-50" dirty="0">
                          <a:latin typeface="Verdana" panose="020B0604030504040204" pitchFamily="34" charset="0"/>
                          <a:ea typeface="Verdana" panose="020B0604030504040204" pitchFamily="34" charset="0"/>
                          <a:cs typeface="Calibri"/>
                        </a:rPr>
                        <a:t>,</a:t>
                      </a:r>
                      <a:r>
                        <a:rPr sz="140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priorizado</a:t>
                      </a:r>
                      <a:r>
                        <a:rPr sz="1400" dirty="0">
                          <a:latin typeface="Verdana" panose="020B0604030504040204" pitchFamily="34" charset="0"/>
                          <a:ea typeface="Verdana" panose="020B0604030504040204" pitchFamily="34" charset="0"/>
                          <a:cs typeface="Calibri"/>
                        </a:rPr>
                        <a:t>	</a:t>
                      </a:r>
                      <a:r>
                        <a:rPr sz="1400" spc="-25" dirty="0">
                          <a:latin typeface="Verdana" panose="020B0604030504040204" pitchFamily="34" charset="0"/>
                          <a:ea typeface="Verdana" panose="020B0604030504040204" pitchFamily="34" charset="0"/>
                          <a:cs typeface="Calibri"/>
                        </a:rPr>
                        <a:t>en</a:t>
                      </a:r>
                      <a:r>
                        <a:rPr sz="1400" dirty="0">
                          <a:latin typeface="Verdana" panose="020B0604030504040204" pitchFamily="34" charset="0"/>
                          <a:ea typeface="Verdana" panose="020B0604030504040204" pitchFamily="34" charset="0"/>
                          <a:cs typeface="Calibri"/>
                        </a:rPr>
                        <a:t>	</a:t>
                      </a:r>
                      <a:r>
                        <a:rPr sz="1400" spc="-25" dirty="0">
                          <a:latin typeface="Verdana" panose="020B0604030504040204" pitchFamily="34" charset="0"/>
                          <a:ea typeface="Verdana" panose="020B0604030504040204" pitchFamily="34" charset="0"/>
                          <a:cs typeface="Calibri"/>
                        </a:rPr>
                        <a:t>la</a:t>
                      </a:r>
                      <a:endParaRPr sz="1400" dirty="0">
                        <a:latin typeface="Verdana" panose="020B0604030504040204" pitchFamily="34" charset="0"/>
                        <a:ea typeface="Verdana" panose="020B0604030504040204" pitchFamily="34" charset="0"/>
                        <a:cs typeface="Calibri"/>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txBody>
                  <a:tcPr marL="0" marR="0" marT="0" marB="0">
                    <a:lnL w="9525">
                      <a:solidFill>
                        <a:srgbClr val="000000"/>
                      </a:solidFill>
                      <a:prstDash val="solid"/>
                    </a:lnL>
                    <a:lnR w="9525">
                      <a:solidFill>
                        <a:srgbClr val="000000"/>
                      </a:solidFill>
                      <a:prstDash val="solid"/>
                    </a:lnR>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txBody>
                  <a:tcPr marL="0" marR="0" marT="0" marB="0">
                    <a:lnL w="9525">
                      <a:solidFill>
                        <a:srgbClr val="000000"/>
                      </a:solidFill>
                      <a:prstDash val="solid"/>
                    </a:lnL>
                    <a:lnR w="9525">
                      <a:solidFill>
                        <a:srgbClr val="000000"/>
                      </a:solidFill>
                      <a:prstDash val="solid"/>
                    </a:lnR>
                  </a:tcPr>
                </a:tc>
                <a:extLst>
                  <a:ext uri="{0D108BD9-81ED-4DB2-BD59-A6C34878D82A}">
                    <a16:rowId xmlns:a16="http://schemas.microsoft.com/office/drawing/2014/main" val="10007"/>
                  </a:ext>
                </a:extLst>
              </a:tr>
              <a:tr h="225046">
                <a:tc>
                  <a:txBody>
                    <a:bodyPr/>
                    <a:lstStyle/>
                    <a:p>
                      <a:pPr marL="147320">
                        <a:lnSpc>
                          <a:spcPts val="1570"/>
                        </a:lnSpc>
                      </a:pPr>
                      <a:r>
                        <a:rPr sz="1400" dirty="0">
                          <a:latin typeface="Verdana" panose="020B0604030504040204" pitchFamily="34" charset="0"/>
                          <a:ea typeface="Verdana" panose="020B0604030504040204" pitchFamily="34" charset="0"/>
                          <a:cs typeface="Calibri"/>
                        </a:rPr>
                        <a:t>convocatoria</a:t>
                      </a:r>
                      <a:r>
                        <a:rPr sz="1400" spc="-5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pública</a:t>
                      </a:r>
                      <a:r>
                        <a:rPr sz="1400" spc="-3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para</a:t>
                      </a:r>
                      <a:r>
                        <a:rPr sz="1400" spc="-3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proyectos</a:t>
                      </a:r>
                      <a:r>
                        <a:rPr sz="1400" spc="-4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a:t>
                      </a:r>
                      <a:r>
                        <a:rPr sz="1400" spc="-4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INC*2023</a:t>
                      </a:r>
                      <a:endParaRPr sz="1400" dirty="0">
                        <a:latin typeface="Verdana" panose="020B0604030504040204" pitchFamily="34" charset="0"/>
                        <a:ea typeface="Verdana" panose="020B0604030504040204" pitchFamily="34" charset="0"/>
                        <a:cs typeface="Calibri"/>
                      </a:endParaRPr>
                    </a:p>
                  </a:txBody>
                  <a:tcPr marL="0" marR="0" marT="0" marB="0">
                    <a:lnL w="9525">
                      <a:solidFill>
                        <a:srgbClr val="000000"/>
                      </a:solidFill>
                      <a:prstDash val="solid"/>
                    </a:lnL>
                    <a:lnR w="9525">
                      <a:solidFill>
                        <a:srgbClr val="000000"/>
                      </a:solidFill>
                      <a:prstDash val="solid"/>
                    </a:lnR>
                    <a:lnB w="9525">
                      <a:solidFill>
                        <a:srgbClr val="000000"/>
                      </a:solidFill>
                      <a:prstDash val="solid"/>
                    </a:lnB>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txBody>
                  <a:tcPr marL="0" marR="0" marT="0" marB="0">
                    <a:lnL w="9525">
                      <a:solidFill>
                        <a:srgbClr val="000000"/>
                      </a:solidFill>
                      <a:prstDash val="solid"/>
                    </a:lnL>
                    <a:lnR w="9525">
                      <a:solidFill>
                        <a:srgbClr val="000000"/>
                      </a:solidFill>
                      <a:prstDash val="solid"/>
                    </a:lnR>
                    <a:lnB w="9525">
                      <a:solidFill>
                        <a:srgbClr val="000000"/>
                      </a:solidFill>
                      <a:prstDash val="solid"/>
                    </a:lnB>
                  </a:tcPr>
                </a:tc>
                <a:tc>
                  <a:txBody>
                    <a:bodyPr/>
                    <a:lstStyle/>
                    <a:p>
                      <a:pPr>
                        <a:lnSpc>
                          <a:spcPct val="100000"/>
                        </a:lnSpc>
                      </a:pPr>
                      <a:endParaRPr sz="1400" dirty="0">
                        <a:latin typeface="Verdana" panose="020B0604030504040204" pitchFamily="34" charset="0"/>
                        <a:ea typeface="Verdana" panose="020B0604030504040204" pitchFamily="34" charset="0"/>
                        <a:cs typeface="Times New Roman"/>
                      </a:endParaRPr>
                    </a:p>
                  </a:txBody>
                  <a:tcPr marL="0" marR="0" marT="0" marB="0">
                    <a:lnL w="9525">
                      <a:solidFill>
                        <a:srgbClr val="000000"/>
                      </a:solidFill>
                      <a:prstDash val="solid"/>
                    </a:lnL>
                    <a:lnR w="9525">
                      <a:solidFill>
                        <a:srgbClr val="000000"/>
                      </a:solidFill>
                      <a:prstDash val="solid"/>
                    </a:lnR>
                    <a:lnB w="9525">
                      <a:solidFill>
                        <a:srgbClr val="000000"/>
                      </a:solidFill>
                      <a:prstDash val="solid"/>
                    </a:lnB>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txBody>
                  <a:tcPr marL="0" marR="0" marT="0" marB="0">
                    <a:lnL w="9525">
                      <a:solidFill>
                        <a:srgbClr val="000000"/>
                      </a:solidFill>
                      <a:prstDash val="solid"/>
                    </a:lnL>
                    <a:lnR w="9525">
                      <a:solidFill>
                        <a:srgbClr val="000000"/>
                      </a:solidFill>
                      <a:prstDash val="solid"/>
                    </a:lnR>
                    <a:lnB w="9525">
                      <a:solidFill>
                        <a:srgbClr val="000000"/>
                      </a:solidFill>
                      <a:prstDash val="solid"/>
                    </a:lnB>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txBody>
                  <a:tcPr marL="0" marR="0" marT="0" marB="0">
                    <a:lnL w="9525">
                      <a:solidFill>
                        <a:srgbClr val="000000"/>
                      </a:solidFill>
                      <a:prstDash val="solid"/>
                    </a:lnL>
                    <a:lnR w="9525">
                      <a:solidFill>
                        <a:srgbClr val="000000"/>
                      </a:solidFill>
                      <a:prstDash val="solid"/>
                    </a:lnR>
                    <a:lnB w="9525">
                      <a:solidFill>
                        <a:srgbClr val="000000"/>
                      </a:solidFill>
                      <a:prstDash val="solid"/>
                    </a:lnB>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txBody>
                  <a:tcPr marL="0" marR="0" marT="0" marB="0">
                    <a:lnL w="9525">
                      <a:solidFill>
                        <a:srgbClr val="000000"/>
                      </a:solidFill>
                      <a:prstDash val="solid"/>
                    </a:lnL>
                    <a:lnR w="9525">
                      <a:solidFill>
                        <a:srgbClr val="000000"/>
                      </a:solidFill>
                      <a:prstDash val="solid"/>
                    </a:lnR>
                    <a:lnB w="9525">
                      <a:solidFill>
                        <a:srgbClr val="000000"/>
                      </a:solidFill>
                      <a:prstDash val="solid"/>
                    </a:lnB>
                  </a:tcPr>
                </a:tc>
                <a:extLst>
                  <a:ext uri="{0D108BD9-81ED-4DB2-BD59-A6C34878D82A}">
                    <a16:rowId xmlns:a16="http://schemas.microsoft.com/office/drawing/2014/main" val="10008"/>
                  </a:ext>
                </a:extLst>
              </a:tr>
              <a:tr h="2905510">
                <a:tc>
                  <a:txBody>
                    <a:bodyPr/>
                    <a:lstStyle/>
                    <a:p>
                      <a:pPr marL="147320" algn="just">
                        <a:lnSpc>
                          <a:spcPct val="100000"/>
                        </a:lnSpc>
                        <a:spcBef>
                          <a:spcPts val="345"/>
                        </a:spcBef>
                      </a:pPr>
                      <a:r>
                        <a:rPr sz="1400" dirty="0">
                          <a:latin typeface="Verdana" panose="020B0604030504040204" pitchFamily="34" charset="0"/>
                          <a:ea typeface="Verdana" panose="020B0604030504040204" pitchFamily="34" charset="0"/>
                          <a:cs typeface="Calibri"/>
                        </a:rPr>
                        <a:t>Recuperación</a:t>
                      </a:r>
                      <a:r>
                        <a:rPr sz="1400" spc="-5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Palacio:</a:t>
                      </a:r>
                      <a:endParaRPr sz="1400" dirty="0">
                        <a:latin typeface="Verdana" panose="020B0604030504040204" pitchFamily="34" charset="0"/>
                        <a:ea typeface="Verdana" panose="020B0604030504040204" pitchFamily="34" charset="0"/>
                        <a:cs typeface="Calibri"/>
                      </a:endParaRPr>
                    </a:p>
                    <a:p>
                      <a:pPr>
                        <a:lnSpc>
                          <a:spcPct val="100000"/>
                        </a:lnSpc>
                        <a:spcBef>
                          <a:spcPts val="860"/>
                        </a:spcBef>
                      </a:pPr>
                      <a:endParaRPr sz="1400" dirty="0">
                        <a:latin typeface="Verdana" panose="020B0604030504040204" pitchFamily="34" charset="0"/>
                        <a:ea typeface="Verdana" panose="020B0604030504040204" pitchFamily="34" charset="0"/>
                        <a:cs typeface="Times New Roman"/>
                      </a:endParaRPr>
                    </a:p>
                    <a:p>
                      <a:pPr marL="147320" marR="509905" algn="just">
                        <a:lnSpc>
                          <a:spcPct val="113100"/>
                        </a:lnSpc>
                      </a:pPr>
                      <a:r>
                        <a:rPr sz="1400" dirty="0">
                          <a:latin typeface="Verdana" panose="020B0604030504040204" pitchFamily="34" charset="0"/>
                          <a:ea typeface="Verdana" panose="020B0604030504040204" pitchFamily="34" charset="0"/>
                          <a:cs typeface="Calibri"/>
                        </a:rPr>
                        <a:t>Contrato</a:t>
                      </a:r>
                      <a:r>
                        <a:rPr sz="1400" spc="19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interadministrativo</a:t>
                      </a:r>
                      <a:r>
                        <a:rPr sz="1400" spc="204"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C.I.A.D.</a:t>
                      </a:r>
                      <a:r>
                        <a:rPr sz="1400" spc="38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066-</a:t>
                      </a:r>
                      <a:r>
                        <a:rPr sz="1400" spc="-20" dirty="0">
                          <a:latin typeface="Verdana" panose="020B0604030504040204" pitchFamily="34" charset="0"/>
                          <a:ea typeface="Verdana" panose="020B0604030504040204" pitchFamily="34" charset="0"/>
                          <a:cs typeface="Calibri"/>
                        </a:rPr>
                        <a:t>2026 </a:t>
                      </a:r>
                      <a:r>
                        <a:rPr sz="1400" dirty="0">
                          <a:latin typeface="Verdana" panose="020B0604030504040204" pitchFamily="34" charset="0"/>
                          <a:ea typeface="Verdana" panose="020B0604030504040204" pitchFamily="34" charset="0"/>
                          <a:cs typeface="Calibri"/>
                        </a:rPr>
                        <a:t>Objeto</a:t>
                      </a:r>
                      <a:r>
                        <a:rPr sz="1400" spc="30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"Mandato</a:t>
                      </a:r>
                      <a:r>
                        <a:rPr sz="1400" spc="32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sin</a:t>
                      </a:r>
                      <a:r>
                        <a:rPr sz="1400" spc="30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representación</a:t>
                      </a:r>
                      <a:r>
                        <a:rPr sz="1400" spc="31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para</a:t>
                      </a:r>
                      <a:r>
                        <a:rPr sz="1400" spc="310" dirty="0">
                          <a:latin typeface="Verdana" panose="020B0604030504040204" pitchFamily="34" charset="0"/>
                          <a:ea typeface="Verdana" panose="020B0604030504040204" pitchFamily="34" charset="0"/>
                          <a:cs typeface="Calibri"/>
                        </a:rPr>
                        <a:t>  </a:t>
                      </a:r>
                      <a:r>
                        <a:rPr sz="1400" spc="-25" dirty="0">
                          <a:latin typeface="Verdana" panose="020B0604030504040204" pitchFamily="34" charset="0"/>
                          <a:ea typeface="Verdana" panose="020B0604030504040204" pitchFamily="34" charset="0"/>
                          <a:cs typeface="Calibri"/>
                        </a:rPr>
                        <a:t>la </a:t>
                      </a:r>
                      <a:r>
                        <a:rPr sz="1400" dirty="0">
                          <a:latin typeface="Verdana" panose="020B0604030504040204" pitchFamily="34" charset="0"/>
                          <a:ea typeface="Verdana" panose="020B0604030504040204" pitchFamily="34" charset="0"/>
                          <a:cs typeface="Calibri"/>
                        </a:rPr>
                        <a:t>administración</a:t>
                      </a:r>
                      <a:r>
                        <a:rPr sz="1400" spc="27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delegada</a:t>
                      </a:r>
                      <a:r>
                        <a:rPr sz="1400" spc="27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a:t>
                      </a:r>
                      <a:r>
                        <a:rPr sz="1400" spc="26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recursos</a:t>
                      </a:r>
                      <a:r>
                        <a:rPr sz="1400" spc="26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destinados</a:t>
                      </a:r>
                      <a:r>
                        <a:rPr sz="1400" spc="275" dirty="0">
                          <a:latin typeface="Verdana" panose="020B0604030504040204" pitchFamily="34" charset="0"/>
                          <a:ea typeface="Verdana" panose="020B0604030504040204" pitchFamily="34" charset="0"/>
                          <a:cs typeface="Calibri"/>
                        </a:rPr>
                        <a:t> </a:t>
                      </a:r>
                      <a:r>
                        <a:rPr sz="1400" spc="-50" dirty="0">
                          <a:latin typeface="Verdana" panose="020B0604030504040204" pitchFamily="34" charset="0"/>
                          <a:ea typeface="Verdana" panose="020B0604030504040204" pitchFamily="34" charset="0"/>
                          <a:cs typeface="Calibri"/>
                        </a:rPr>
                        <a:t>a </a:t>
                      </a:r>
                      <a:r>
                        <a:rPr sz="1400" dirty="0">
                          <a:latin typeface="Verdana" panose="020B0604030504040204" pitchFamily="34" charset="0"/>
                          <a:ea typeface="Verdana" panose="020B0604030504040204" pitchFamily="34" charset="0"/>
                          <a:cs typeface="Calibri"/>
                        </a:rPr>
                        <a:t>llevar</a:t>
                      </a:r>
                      <a:r>
                        <a:rPr sz="1400" spc="10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a</a:t>
                      </a:r>
                      <a:r>
                        <a:rPr sz="1400" spc="10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cabo</a:t>
                      </a:r>
                      <a:r>
                        <a:rPr sz="1400" spc="11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las</a:t>
                      </a:r>
                      <a:r>
                        <a:rPr sz="1400" spc="10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actividades</a:t>
                      </a:r>
                      <a:r>
                        <a:rPr sz="1400" spc="11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a:t>
                      </a:r>
                      <a:r>
                        <a:rPr sz="1400" spc="105"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mantenimiento </a:t>
                      </a:r>
                      <a:r>
                        <a:rPr sz="1400" dirty="0">
                          <a:latin typeface="Verdana" panose="020B0604030504040204" pitchFamily="34" charset="0"/>
                          <a:ea typeface="Verdana" panose="020B0604030504040204" pitchFamily="34" charset="0"/>
                          <a:cs typeface="Calibri"/>
                        </a:rPr>
                        <a:t>correctivo</a:t>
                      </a:r>
                      <a:r>
                        <a:rPr sz="1400" spc="13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y</a:t>
                      </a:r>
                      <a:r>
                        <a:rPr sz="1400" spc="13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preventivo,</a:t>
                      </a:r>
                      <a:r>
                        <a:rPr sz="1400" spc="13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así</a:t>
                      </a:r>
                      <a:r>
                        <a:rPr sz="1400" spc="13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como</a:t>
                      </a:r>
                      <a:r>
                        <a:rPr sz="1400" spc="13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adecuaciones </a:t>
                      </a:r>
                      <a:r>
                        <a:rPr sz="1400" dirty="0">
                          <a:latin typeface="Verdana" panose="020B0604030504040204" pitchFamily="34" charset="0"/>
                          <a:ea typeface="Verdana" panose="020B0604030504040204" pitchFamily="34" charset="0"/>
                          <a:cs typeface="Calibri"/>
                        </a:rPr>
                        <a:t>locativas</a:t>
                      </a:r>
                      <a:r>
                        <a:rPr sz="1400" spc="229"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del</a:t>
                      </a:r>
                      <a:r>
                        <a:rPr sz="1400" spc="22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palacio</a:t>
                      </a:r>
                      <a:r>
                        <a:rPr sz="1400" spc="229"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a:t>
                      </a:r>
                      <a:r>
                        <a:rPr sz="1400" spc="21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la</a:t>
                      </a:r>
                      <a:r>
                        <a:rPr sz="1400" spc="23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cultura</a:t>
                      </a:r>
                      <a:r>
                        <a:rPr sz="1400" spc="2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Rafael</a:t>
                      </a:r>
                      <a:r>
                        <a:rPr sz="1400" spc="2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Uribe</a:t>
                      </a:r>
                      <a:r>
                        <a:rPr sz="1400" spc="215" dirty="0">
                          <a:latin typeface="Verdana" panose="020B0604030504040204" pitchFamily="34" charset="0"/>
                          <a:ea typeface="Verdana" panose="020B0604030504040204" pitchFamily="34" charset="0"/>
                          <a:cs typeface="Calibri"/>
                        </a:rPr>
                        <a:t> </a:t>
                      </a:r>
                      <a:r>
                        <a:rPr sz="1400" spc="-25" dirty="0">
                          <a:latin typeface="Verdana" panose="020B0604030504040204" pitchFamily="34" charset="0"/>
                          <a:ea typeface="Verdana" panose="020B0604030504040204" pitchFamily="34" charset="0"/>
                          <a:cs typeface="Calibri"/>
                        </a:rPr>
                        <a:t>fe, </a:t>
                      </a:r>
                      <a:r>
                        <a:rPr sz="1400" dirty="0">
                          <a:latin typeface="Verdana" panose="020B0604030504040204" pitchFamily="34" charset="0"/>
                          <a:ea typeface="Verdana" panose="020B0604030504040204" pitchFamily="34" charset="0"/>
                          <a:cs typeface="Calibri"/>
                        </a:rPr>
                        <a:t>Bien</a:t>
                      </a:r>
                      <a:r>
                        <a:rPr sz="1400" spc="33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a:t>
                      </a:r>
                      <a:r>
                        <a:rPr sz="1400" spc="33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Interés</a:t>
                      </a:r>
                      <a:r>
                        <a:rPr sz="1400" spc="33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(BIC)</a:t>
                      </a:r>
                      <a:r>
                        <a:rPr sz="1400" spc="33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a</a:t>
                      </a:r>
                      <a:r>
                        <a:rPr sz="1400" spc="33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nivel</a:t>
                      </a:r>
                      <a:r>
                        <a:rPr sz="1400" spc="33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nacional</a:t>
                      </a:r>
                      <a:r>
                        <a:rPr sz="1400" spc="35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y</a:t>
                      </a:r>
                      <a:r>
                        <a:rPr sz="1400" spc="33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sede</a:t>
                      </a:r>
                      <a:r>
                        <a:rPr sz="1400" spc="335" dirty="0">
                          <a:latin typeface="Verdana" panose="020B0604030504040204" pitchFamily="34" charset="0"/>
                          <a:ea typeface="Verdana" panose="020B0604030504040204" pitchFamily="34" charset="0"/>
                          <a:cs typeface="Calibri"/>
                        </a:rPr>
                        <a:t> </a:t>
                      </a:r>
                      <a:r>
                        <a:rPr sz="1400" spc="-25" dirty="0">
                          <a:latin typeface="Verdana" panose="020B0604030504040204" pitchFamily="34" charset="0"/>
                          <a:ea typeface="Verdana" panose="020B0604030504040204" pitchFamily="34" charset="0"/>
                          <a:cs typeface="Calibri"/>
                        </a:rPr>
                        <a:t>del </a:t>
                      </a:r>
                      <a:r>
                        <a:rPr sz="1400" dirty="0">
                          <a:latin typeface="Verdana" panose="020B0604030504040204" pitchFamily="34" charset="0"/>
                          <a:ea typeface="Verdana" panose="020B0604030504040204" pitchFamily="34" charset="0"/>
                          <a:cs typeface="Calibri"/>
                        </a:rPr>
                        <a:t>Instituto</a:t>
                      </a:r>
                      <a:r>
                        <a:rPr sz="1400" spc="3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a:t>
                      </a:r>
                      <a:r>
                        <a:rPr sz="1400" spc="3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Cultura</a:t>
                      </a:r>
                      <a:r>
                        <a:rPr sz="1400" spc="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y</a:t>
                      </a:r>
                      <a:r>
                        <a:rPr sz="1400" spc="4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Patrimonio</a:t>
                      </a:r>
                      <a:r>
                        <a:rPr sz="1400" spc="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a:t>
                      </a:r>
                      <a:r>
                        <a:rPr sz="1400" spc="3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Antioquia"</a:t>
                      </a:r>
                      <a:r>
                        <a:rPr sz="1400" spc="380" dirty="0">
                          <a:latin typeface="Verdana" panose="020B0604030504040204" pitchFamily="34" charset="0"/>
                          <a:ea typeface="Verdana" panose="020B0604030504040204" pitchFamily="34" charset="0"/>
                          <a:cs typeface="Calibri"/>
                        </a:rPr>
                        <a:t> </a:t>
                      </a:r>
                      <a:r>
                        <a:rPr sz="1400" spc="-25" dirty="0">
                          <a:latin typeface="Verdana" panose="020B0604030504040204" pitchFamily="34" charset="0"/>
                          <a:ea typeface="Verdana" panose="020B0604030504040204" pitchFamily="34" charset="0"/>
                          <a:cs typeface="Calibri"/>
                        </a:rPr>
                        <a:t>con </a:t>
                      </a:r>
                      <a:r>
                        <a:rPr sz="1400" spc="-10" dirty="0">
                          <a:latin typeface="Verdana" panose="020B0604030504040204" pitchFamily="34" charset="0"/>
                          <a:ea typeface="Verdana" panose="020B0604030504040204" pitchFamily="34" charset="0"/>
                          <a:cs typeface="Calibri"/>
                        </a:rPr>
                        <a:t>RENTAN</a:t>
                      </a:r>
                      <a:endParaRPr sz="1400" dirty="0">
                        <a:latin typeface="Verdana" panose="020B0604030504040204" pitchFamily="34" charset="0"/>
                        <a:ea typeface="Verdana" panose="020B0604030504040204" pitchFamily="34" charset="0"/>
                        <a:cs typeface="Calibri"/>
                      </a:endParaRPr>
                    </a:p>
                  </a:txBody>
                  <a:tcPr marL="0" marR="0" marT="4381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500380">
                        <a:lnSpc>
                          <a:spcPct val="100000"/>
                        </a:lnSpc>
                        <a:spcBef>
                          <a:spcPts val="580"/>
                        </a:spcBef>
                      </a:pPr>
                      <a:r>
                        <a:rPr lang="es-CO" sz="1400" spc="-25" dirty="0">
                          <a:latin typeface="Verdana" panose="020B0604030504040204" pitchFamily="34" charset="0"/>
                          <a:ea typeface="Verdana" panose="020B0604030504040204" pitchFamily="34" charset="0"/>
                          <a:cs typeface="Calibri"/>
                        </a:rPr>
                        <a:t>Medellín</a:t>
                      </a:r>
                      <a:endParaRPr sz="1400" dirty="0">
                        <a:latin typeface="Verdana" panose="020B0604030504040204" pitchFamily="34" charset="0"/>
                        <a:ea typeface="Verdana" panose="020B0604030504040204" pitchFamily="34" charset="0"/>
                        <a:cs typeface="Calibri"/>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361315" algn="ctr">
                        <a:lnSpc>
                          <a:spcPct val="100000"/>
                        </a:lnSpc>
                        <a:spcBef>
                          <a:spcPts val="580"/>
                        </a:spcBef>
                      </a:pPr>
                      <a:r>
                        <a:rPr lang="es-CO" sz="1400" spc="-25" dirty="0">
                          <a:latin typeface="Verdana" panose="020B0604030504040204" pitchFamily="34" charset="0"/>
                          <a:ea typeface="Verdana" panose="020B0604030504040204" pitchFamily="34" charset="0"/>
                          <a:cs typeface="Calibri"/>
                        </a:rPr>
                        <a:t>Valle de Aburrá</a:t>
                      </a:r>
                      <a:endParaRPr sz="1400" dirty="0">
                        <a:latin typeface="Verdana" panose="020B0604030504040204" pitchFamily="34" charset="0"/>
                        <a:ea typeface="Verdana" panose="020B0604030504040204" pitchFamily="34" charset="0"/>
                        <a:cs typeface="Calibri"/>
                      </a:endParaRPr>
                    </a:p>
                  </a:txBody>
                  <a:tcPr marL="0" marR="0" marT="736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499109">
                        <a:lnSpc>
                          <a:spcPct val="100000"/>
                        </a:lnSpc>
                        <a:spcBef>
                          <a:spcPts val="35"/>
                        </a:spcBef>
                      </a:pPr>
                      <a:r>
                        <a:rPr sz="1400" spc="-25" dirty="0">
                          <a:latin typeface="Verdana" panose="020B0604030504040204" pitchFamily="34" charset="0"/>
                          <a:ea typeface="Verdana" panose="020B0604030504040204" pitchFamily="34" charset="0"/>
                          <a:cs typeface="Calibri"/>
                        </a:rPr>
                        <a:t>NA</a:t>
                      </a:r>
                      <a:endParaRPr sz="1400">
                        <a:latin typeface="Verdana" panose="020B0604030504040204" pitchFamily="34" charset="0"/>
                        <a:ea typeface="Verdana" panose="020B0604030504040204" pitchFamily="34" charset="0"/>
                        <a:cs typeface="Calibri"/>
                      </a:endParaRPr>
                    </a:p>
                  </a:txBody>
                  <a:tcPr marL="0" marR="0" marT="44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685165">
                        <a:lnSpc>
                          <a:spcPct val="100000"/>
                        </a:lnSpc>
                        <a:spcBef>
                          <a:spcPts val="35"/>
                        </a:spcBef>
                      </a:pPr>
                      <a:r>
                        <a:rPr sz="1400" spc="-10" dirty="0">
                          <a:latin typeface="Verdana" panose="020B0604030504040204" pitchFamily="34" charset="0"/>
                          <a:ea typeface="Verdana" panose="020B0604030504040204" pitchFamily="34" charset="0"/>
                          <a:cs typeface="Calibri"/>
                        </a:rPr>
                        <a:t>$937,941,280</a:t>
                      </a:r>
                      <a:endParaRPr sz="1400">
                        <a:latin typeface="Verdana" panose="020B0604030504040204" pitchFamily="34" charset="0"/>
                        <a:ea typeface="Verdana" panose="020B0604030504040204" pitchFamily="34" charset="0"/>
                        <a:cs typeface="Calibri"/>
                      </a:endParaRPr>
                    </a:p>
                  </a:txBody>
                  <a:tcPr marL="0" marR="0" marT="44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59410">
                        <a:lnSpc>
                          <a:spcPct val="100000"/>
                        </a:lnSpc>
                        <a:spcBef>
                          <a:spcPts val="35"/>
                        </a:spcBef>
                      </a:pPr>
                      <a:r>
                        <a:rPr sz="1400" dirty="0">
                          <a:latin typeface="Verdana" panose="020B0604030504040204" pitchFamily="34" charset="0"/>
                          <a:ea typeface="Verdana" panose="020B0604030504040204" pitchFamily="34" charset="0"/>
                          <a:cs typeface="Calibri"/>
                        </a:rPr>
                        <a:t>Ya</a:t>
                      </a:r>
                      <a:r>
                        <a:rPr sz="1400" spc="-2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tiene</a:t>
                      </a:r>
                      <a:r>
                        <a:rPr sz="1400" spc="-2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Acta</a:t>
                      </a:r>
                      <a:r>
                        <a:rPr sz="1400" spc="-2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a:t>
                      </a:r>
                      <a:r>
                        <a:rPr sz="1400" spc="-2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inicio,</a:t>
                      </a:r>
                      <a:endParaRPr sz="1400" dirty="0">
                        <a:latin typeface="Verdana" panose="020B0604030504040204" pitchFamily="34" charset="0"/>
                        <a:ea typeface="Verdana" panose="020B0604030504040204" pitchFamily="34" charset="0"/>
                        <a:cs typeface="Calibri"/>
                      </a:endParaRPr>
                    </a:p>
                    <a:p>
                      <a:pPr marL="252729" marR="614680" indent="112395">
                        <a:lnSpc>
                          <a:spcPct val="112900"/>
                        </a:lnSpc>
                      </a:pPr>
                      <a:r>
                        <a:rPr sz="1400" dirty="0">
                          <a:latin typeface="Verdana" panose="020B0604030504040204" pitchFamily="34" charset="0"/>
                          <a:ea typeface="Verdana" panose="020B0604030504040204" pitchFamily="34" charset="0"/>
                          <a:cs typeface="Calibri"/>
                        </a:rPr>
                        <a:t>están</a:t>
                      </a:r>
                      <a:r>
                        <a:rPr sz="1400" spc="-3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en</a:t>
                      </a:r>
                      <a:r>
                        <a:rPr sz="1400" spc="-3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el</a:t>
                      </a:r>
                      <a:r>
                        <a:rPr sz="1400" spc="-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proceso</a:t>
                      </a:r>
                      <a:r>
                        <a:rPr sz="1400" spc="-45" dirty="0">
                          <a:latin typeface="Verdana" panose="020B0604030504040204" pitchFamily="34" charset="0"/>
                          <a:ea typeface="Verdana" panose="020B0604030504040204" pitchFamily="34" charset="0"/>
                          <a:cs typeface="Calibri"/>
                        </a:rPr>
                        <a:t> </a:t>
                      </a:r>
                      <a:r>
                        <a:rPr sz="1400" spc="-25" dirty="0">
                          <a:latin typeface="Verdana" panose="020B0604030504040204" pitchFamily="34" charset="0"/>
                          <a:ea typeface="Verdana" panose="020B0604030504040204" pitchFamily="34" charset="0"/>
                          <a:cs typeface="Calibri"/>
                        </a:rPr>
                        <a:t>de </a:t>
                      </a:r>
                      <a:r>
                        <a:rPr sz="1400" dirty="0">
                          <a:latin typeface="Verdana" panose="020B0604030504040204" pitchFamily="34" charset="0"/>
                          <a:ea typeface="Verdana" panose="020B0604030504040204" pitchFamily="34" charset="0"/>
                          <a:cs typeface="Calibri"/>
                        </a:rPr>
                        <a:t>contratación</a:t>
                      </a:r>
                      <a:r>
                        <a:rPr sz="1400" spc="-4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a:t>
                      </a:r>
                      <a:r>
                        <a:rPr sz="1400" spc="-4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personal.</a:t>
                      </a:r>
                      <a:endParaRPr sz="1400" dirty="0">
                        <a:latin typeface="Verdana" panose="020B0604030504040204" pitchFamily="34" charset="0"/>
                        <a:ea typeface="Verdana" panose="020B0604030504040204" pitchFamily="34" charset="0"/>
                        <a:cs typeface="Calibri"/>
                      </a:endParaRPr>
                    </a:p>
                  </a:txBody>
                  <a:tcPr marL="0" marR="0" marT="44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9"/>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972310" cy="3944620"/>
            <a:chOff x="0" y="0"/>
            <a:chExt cx="1972310" cy="3944620"/>
          </a:xfrm>
        </p:grpSpPr>
        <p:sp>
          <p:nvSpPr>
            <p:cNvPr id="3" name="object 3"/>
            <p:cNvSpPr/>
            <p:nvPr/>
          </p:nvSpPr>
          <p:spPr>
            <a:xfrm>
              <a:off x="0" y="0"/>
              <a:ext cx="1808480" cy="2881630"/>
            </a:xfrm>
            <a:custGeom>
              <a:avLst/>
              <a:gdLst/>
              <a:ahLst/>
              <a:cxnLst/>
              <a:rect l="l" t="t" r="r" b="b"/>
              <a:pathLst>
                <a:path w="1808480" h="2881630">
                  <a:moveTo>
                    <a:pt x="1640586" y="0"/>
                  </a:moveTo>
                  <a:lnTo>
                    <a:pt x="0" y="2881629"/>
                  </a:lnTo>
                  <a:lnTo>
                    <a:pt x="13528" y="2879979"/>
                  </a:lnTo>
                  <a:lnTo>
                    <a:pt x="60144" y="2872994"/>
                  </a:lnTo>
                  <a:lnTo>
                    <a:pt x="106418" y="2864993"/>
                  </a:lnTo>
                  <a:lnTo>
                    <a:pt x="152336" y="2856103"/>
                  </a:lnTo>
                  <a:lnTo>
                    <a:pt x="197891" y="2846070"/>
                  </a:lnTo>
                  <a:lnTo>
                    <a:pt x="243065" y="2835021"/>
                  </a:lnTo>
                  <a:lnTo>
                    <a:pt x="287845" y="2823082"/>
                  </a:lnTo>
                  <a:lnTo>
                    <a:pt x="332232" y="2810129"/>
                  </a:lnTo>
                  <a:lnTo>
                    <a:pt x="376199" y="2796285"/>
                  </a:lnTo>
                  <a:lnTo>
                    <a:pt x="419734" y="2781427"/>
                  </a:lnTo>
                  <a:lnTo>
                    <a:pt x="462838" y="2765679"/>
                  </a:lnTo>
                  <a:lnTo>
                    <a:pt x="505485" y="2749042"/>
                  </a:lnTo>
                  <a:lnTo>
                    <a:pt x="547674" y="2731516"/>
                  </a:lnTo>
                  <a:lnTo>
                    <a:pt x="589394" y="2713101"/>
                  </a:lnTo>
                  <a:lnTo>
                    <a:pt x="630618" y="2693670"/>
                  </a:lnTo>
                  <a:lnTo>
                    <a:pt x="671347" y="2673477"/>
                  </a:lnTo>
                  <a:lnTo>
                    <a:pt x="711568" y="2652395"/>
                  </a:lnTo>
                  <a:lnTo>
                    <a:pt x="751255" y="2630551"/>
                  </a:lnTo>
                  <a:lnTo>
                    <a:pt x="790422" y="2607691"/>
                  </a:lnTo>
                  <a:lnTo>
                    <a:pt x="829043" y="2584196"/>
                  </a:lnTo>
                  <a:lnTo>
                    <a:pt x="867092" y="2559811"/>
                  </a:lnTo>
                  <a:lnTo>
                    <a:pt x="904582" y="2534666"/>
                  </a:lnTo>
                  <a:lnTo>
                    <a:pt x="941489" y="2508630"/>
                  </a:lnTo>
                  <a:lnTo>
                    <a:pt x="977798" y="2481960"/>
                  </a:lnTo>
                  <a:lnTo>
                    <a:pt x="1013510" y="2454402"/>
                  </a:lnTo>
                  <a:lnTo>
                    <a:pt x="1048600" y="2426207"/>
                  </a:lnTo>
                  <a:lnTo>
                    <a:pt x="1083056" y="2397125"/>
                  </a:lnTo>
                  <a:lnTo>
                    <a:pt x="1116863" y="2367406"/>
                  </a:lnTo>
                  <a:lnTo>
                    <a:pt x="1150035" y="2337054"/>
                  </a:lnTo>
                  <a:lnTo>
                    <a:pt x="1182522" y="2305939"/>
                  </a:lnTo>
                  <a:lnTo>
                    <a:pt x="1214348" y="2274061"/>
                  </a:lnTo>
                  <a:lnTo>
                    <a:pt x="1245476" y="2241550"/>
                  </a:lnTo>
                  <a:lnTo>
                    <a:pt x="1275842" y="2208403"/>
                  </a:lnTo>
                  <a:lnTo>
                    <a:pt x="1305560" y="2174621"/>
                  </a:lnTo>
                  <a:lnTo>
                    <a:pt x="1334643" y="2140204"/>
                  </a:lnTo>
                  <a:lnTo>
                    <a:pt x="1362837" y="2105025"/>
                  </a:lnTo>
                  <a:lnTo>
                    <a:pt x="1390396" y="2069338"/>
                  </a:lnTo>
                  <a:lnTo>
                    <a:pt x="1417066" y="2033016"/>
                  </a:lnTo>
                  <a:lnTo>
                    <a:pt x="1443101" y="1996185"/>
                  </a:lnTo>
                  <a:lnTo>
                    <a:pt x="1468247" y="1958721"/>
                  </a:lnTo>
                  <a:lnTo>
                    <a:pt x="1492631" y="1920621"/>
                  </a:lnTo>
                  <a:lnTo>
                    <a:pt x="1516126" y="1882013"/>
                  </a:lnTo>
                  <a:lnTo>
                    <a:pt x="1538986" y="1842770"/>
                  </a:lnTo>
                  <a:lnTo>
                    <a:pt x="1560830" y="1803146"/>
                  </a:lnTo>
                  <a:lnTo>
                    <a:pt x="1581912" y="1762886"/>
                  </a:lnTo>
                  <a:lnTo>
                    <a:pt x="1602105" y="1722247"/>
                  </a:lnTo>
                  <a:lnTo>
                    <a:pt x="1621536" y="1680972"/>
                  </a:lnTo>
                  <a:lnTo>
                    <a:pt x="1639951" y="1639189"/>
                  </a:lnTo>
                  <a:lnTo>
                    <a:pt x="1657477" y="1597025"/>
                  </a:lnTo>
                  <a:lnTo>
                    <a:pt x="1674114" y="1554352"/>
                  </a:lnTo>
                  <a:lnTo>
                    <a:pt x="1689862" y="1511300"/>
                  </a:lnTo>
                  <a:lnTo>
                    <a:pt x="1704720" y="1467739"/>
                  </a:lnTo>
                  <a:lnTo>
                    <a:pt x="1718564" y="1423797"/>
                  </a:lnTo>
                  <a:lnTo>
                    <a:pt x="1731518" y="1379474"/>
                  </a:lnTo>
                  <a:lnTo>
                    <a:pt x="1743456" y="1334643"/>
                  </a:lnTo>
                  <a:lnTo>
                    <a:pt x="1754505" y="1289430"/>
                  </a:lnTo>
                  <a:lnTo>
                    <a:pt x="1764411" y="1243965"/>
                  </a:lnTo>
                  <a:lnTo>
                    <a:pt x="1773427" y="1197991"/>
                  </a:lnTo>
                  <a:lnTo>
                    <a:pt x="1781429" y="1151763"/>
                  </a:lnTo>
                  <a:lnTo>
                    <a:pt x="1788414" y="1105153"/>
                  </a:lnTo>
                  <a:lnTo>
                    <a:pt x="1794256" y="1058164"/>
                  </a:lnTo>
                  <a:lnTo>
                    <a:pt x="1799208" y="1010920"/>
                  </a:lnTo>
                  <a:lnTo>
                    <a:pt x="1803019" y="963295"/>
                  </a:lnTo>
                  <a:lnTo>
                    <a:pt x="1805686" y="915416"/>
                  </a:lnTo>
                  <a:lnTo>
                    <a:pt x="1807337" y="867282"/>
                  </a:lnTo>
                  <a:lnTo>
                    <a:pt x="1807972" y="818896"/>
                  </a:lnTo>
                  <a:lnTo>
                    <a:pt x="1807337" y="770508"/>
                  </a:lnTo>
                  <a:lnTo>
                    <a:pt x="1805686" y="722249"/>
                  </a:lnTo>
                  <a:lnTo>
                    <a:pt x="1803019" y="674370"/>
                  </a:lnTo>
                  <a:lnTo>
                    <a:pt x="1799208" y="626872"/>
                  </a:lnTo>
                  <a:lnTo>
                    <a:pt x="1794256" y="579627"/>
                  </a:lnTo>
                  <a:lnTo>
                    <a:pt x="1788414" y="532638"/>
                  </a:lnTo>
                  <a:lnTo>
                    <a:pt x="1781429" y="486028"/>
                  </a:lnTo>
                  <a:lnTo>
                    <a:pt x="1773427" y="439800"/>
                  </a:lnTo>
                  <a:lnTo>
                    <a:pt x="1764411" y="393826"/>
                  </a:lnTo>
                  <a:lnTo>
                    <a:pt x="1754505" y="348233"/>
                  </a:lnTo>
                  <a:lnTo>
                    <a:pt x="1743456" y="303149"/>
                  </a:lnTo>
                  <a:lnTo>
                    <a:pt x="1731518" y="258318"/>
                  </a:lnTo>
                  <a:lnTo>
                    <a:pt x="1718564" y="213995"/>
                  </a:lnTo>
                  <a:lnTo>
                    <a:pt x="1704720" y="169925"/>
                  </a:lnTo>
                  <a:lnTo>
                    <a:pt x="1689862" y="126492"/>
                  </a:lnTo>
                  <a:lnTo>
                    <a:pt x="1674114" y="83311"/>
                  </a:lnTo>
                  <a:lnTo>
                    <a:pt x="1657477" y="40640"/>
                  </a:lnTo>
                  <a:lnTo>
                    <a:pt x="1640586" y="0"/>
                  </a:lnTo>
                  <a:close/>
                </a:path>
              </a:pathLst>
            </a:custGeom>
            <a:solidFill>
              <a:srgbClr val="1C5639"/>
            </a:solidFill>
          </p:spPr>
          <p:txBody>
            <a:bodyPr wrap="square" lIns="0" tIns="0" rIns="0" bIns="0" rtlCol="0"/>
            <a:lstStyle/>
            <a:p>
              <a:endParaRPr/>
            </a:p>
          </p:txBody>
        </p:sp>
        <p:pic>
          <p:nvPicPr>
            <p:cNvPr id="4" name="object 4"/>
            <p:cNvPicPr/>
            <p:nvPr/>
          </p:nvPicPr>
          <p:blipFill>
            <a:blip r:embed="rId2" cstate="print"/>
            <a:stretch>
              <a:fillRect/>
            </a:stretch>
          </p:blipFill>
          <p:spPr>
            <a:xfrm>
              <a:off x="0" y="0"/>
              <a:ext cx="1972055" cy="3944112"/>
            </a:xfrm>
            <a:prstGeom prst="rect">
              <a:avLst/>
            </a:prstGeom>
          </p:spPr>
        </p:pic>
      </p:grpSp>
      <p:sp>
        <p:nvSpPr>
          <p:cNvPr id="5" name="object 5"/>
          <p:cNvSpPr txBox="1">
            <a:spLocks noGrp="1"/>
          </p:cNvSpPr>
          <p:nvPr>
            <p:ph type="title"/>
          </p:nvPr>
        </p:nvSpPr>
        <p:spPr>
          <a:xfrm>
            <a:off x="2449829" y="397839"/>
            <a:ext cx="4718050" cy="391795"/>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82CE00"/>
                </a:solidFill>
                <a:latin typeface="Tahoma"/>
                <a:cs typeface="Tahoma"/>
              </a:rPr>
              <a:t>Inversión</a:t>
            </a:r>
            <a:r>
              <a:rPr sz="2400" b="1" spc="5" dirty="0">
                <a:solidFill>
                  <a:srgbClr val="82CE00"/>
                </a:solidFill>
                <a:latin typeface="Tahoma"/>
                <a:cs typeface="Tahoma"/>
              </a:rPr>
              <a:t> </a:t>
            </a:r>
            <a:r>
              <a:rPr sz="2400" b="1" dirty="0">
                <a:solidFill>
                  <a:srgbClr val="82CE00"/>
                </a:solidFill>
                <a:latin typeface="Tahoma"/>
                <a:cs typeface="Tahoma"/>
              </a:rPr>
              <a:t>por</a:t>
            </a:r>
            <a:r>
              <a:rPr sz="2400" b="1" spc="90" dirty="0">
                <a:solidFill>
                  <a:srgbClr val="82CE00"/>
                </a:solidFill>
                <a:latin typeface="Tahoma"/>
                <a:cs typeface="Tahoma"/>
              </a:rPr>
              <a:t> </a:t>
            </a:r>
            <a:r>
              <a:rPr sz="2400" b="1" spc="50" dirty="0">
                <a:solidFill>
                  <a:srgbClr val="82CE00"/>
                </a:solidFill>
                <a:latin typeface="Tahoma"/>
                <a:cs typeface="Tahoma"/>
              </a:rPr>
              <a:t>Subregión</a:t>
            </a:r>
            <a:r>
              <a:rPr sz="2400" b="1" spc="140" dirty="0">
                <a:solidFill>
                  <a:srgbClr val="82CE00"/>
                </a:solidFill>
                <a:latin typeface="Tahoma"/>
                <a:cs typeface="Tahoma"/>
              </a:rPr>
              <a:t> </a:t>
            </a:r>
            <a:r>
              <a:rPr sz="2400" b="1" spc="-20" dirty="0">
                <a:solidFill>
                  <a:srgbClr val="82CE00"/>
                </a:solidFill>
                <a:latin typeface="Tahoma"/>
                <a:cs typeface="Tahoma"/>
              </a:rPr>
              <a:t>2024</a:t>
            </a:r>
            <a:endParaRPr sz="2400">
              <a:latin typeface="Tahoma"/>
              <a:cs typeface="Tahoma"/>
            </a:endParaRPr>
          </a:p>
        </p:txBody>
      </p:sp>
      <p:pic>
        <p:nvPicPr>
          <p:cNvPr id="6" name="object 6"/>
          <p:cNvPicPr/>
          <p:nvPr/>
        </p:nvPicPr>
        <p:blipFill>
          <a:blip r:embed="rId3" cstate="print"/>
          <a:stretch>
            <a:fillRect/>
          </a:stretch>
        </p:blipFill>
        <p:spPr>
          <a:xfrm>
            <a:off x="15392400" y="178113"/>
            <a:ext cx="2398611" cy="870673"/>
          </a:xfrm>
          <a:prstGeom prst="rect">
            <a:avLst/>
          </a:prstGeom>
        </p:spPr>
      </p:pic>
      <p:sp>
        <p:nvSpPr>
          <p:cNvPr id="7" name="object 7"/>
          <p:cNvSpPr txBox="1"/>
          <p:nvPr/>
        </p:nvSpPr>
        <p:spPr>
          <a:xfrm>
            <a:off x="2296414" y="996188"/>
            <a:ext cx="8780780" cy="1684020"/>
          </a:xfrm>
          <a:prstGeom prst="rect">
            <a:avLst/>
          </a:prstGeom>
        </p:spPr>
        <p:txBody>
          <a:bodyPr vert="horz" wrap="square" lIns="0" tIns="12700" rIns="0" bIns="0" rtlCol="0">
            <a:spAutoFit/>
          </a:bodyPr>
          <a:lstStyle/>
          <a:p>
            <a:pPr marL="12700" marR="5080">
              <a:lnSpc>
                <a:spcPct val="100000"/>
              </a:lnSpc>
              <a:spcBef>
                <a:spcPts val="100"/>
              </a:spcBef>
            </a:pPr>
            <a:r>
              <a:rPr sz="1800" b="1" dirty="0">
                <a:solidFill>
                  <a:srgbClr val="A3C637"/>
                </a:solidFill>
                <a:latin typeface="Arial"/>
                <a:cs typeface="Arial"/>
              </a:rPr>
              <a:t>PROYECTO</a:t>
            </a:r>
            <a:r>
              <a:rPr sz="1800" b="1" spc="-80" dirty="0">
                <a:solidFill>
                  <a:srgbClr val="A3C637"/>
                </a:solidFill>
                <a:latin typeface="Arial"/>
                <a:cs typeface="Arial"/>
              </a:rPr>
              <a:t> </a:t>
            </a:r>
            <a:r>
              <a:rPr sz="1800" b="1" spc="-45" dirty="0">
                <a:solidFill>
                  <a:srgbClr val="A3C637"/>
                </a:solidFill>
                <a:latin typeface="Arial"/>
                <a:cs typeface="Arial"/>
              </a:rPr>
              <a:t>FORTALECIMIENTO</a:t>
            </a:r>
            <a:r>
              <a:rPr sz="1800" b="1" spc="-20" dirty="0">
                <a:solidFill>
                  <a:srgbClr val="A3C637"/>
                </a:solidFill>
                <a:latin typeface="Arial"/>
                <a:cs typeface="Arial"/>
              </a:rPr>
              <a:t> </a:t>
            </a:r>
            <a:r>
              <a:rPr sz="1800" b="1" dirty="0">
                <a:solidFill>
                  <a:srgbClr val="A3C637"/>
                </a:solidFill>
                <a:latin typeface="Arial"/>
                <a:cs typeface="Arial"/>
              </a:rPr>
              <a:t>DE</a:t>
            </a:r>
            <a:r>
              <a:rPr sz="1800" b="1" spc="-65" dirty="0">
                <a:solidFill>
                  <a:srgbClr val="A3C637"/>
                </a:solidFill>
                <a:latin typeface="Arial"/>
                <a:cs typeface="Arial"/>
              </a:rPr>
              <a:t> </a:t>
            </a:r>
            <a:r>
              <a:rPr sz="1800" b="1" dirty="0">
                <a:solidFill>
                  <a:srgbClr val="A3C637"/>
                </a:solidFill>
                <a:latin typeface="Arial"/>
                <a:cs typeface="Arial"/>
              </a:rPr>
              <a:t>PROCESOS</a:t>
            </a:r>
            <a:r>
              <a:rPr sz="1800" b="1" spc="-215" dirty="0">
                <a:solidFill>
                  <a:srgbClr val="A3C637"/>
                </a:solidFill>
                <a:latin typeface="Arial"/>
                <a:cs typeface="Arial"/>
              </a:rPr>
              <a:t> </a:t>
            </a:r>
            <a:r>
              <a:rPr sz="1800" b="1" spc="-10" dirty="0">
                <a:solidFill>
                  <a:srgbClr val="A3C637"/>
                </a:solidFill>
                <a:latin typeface="Arial"/>
                <a:cs typeface="Arial"/>
              </a:rPr>
              <a:t>ARTÍSTICOS</a:t>
            </a:r>
            <a:r>
              <a:rPr sz="1800" b="1" spc="-105" dirty="0">
                <a:solidFill>
                  <a:srgbClr val="A3C637"/>
                </a:solidFill>
                <a:latin typeface="Arial"/>
                <a:cs typeface="Arial"/>
              </a:rPr>
              <a:t> </a:t>
            </a:r>
            <a:r>
              <a:rPr sz="1800" b="1" dirty="0">
                <a:solidFill>
                  <a:srgbClr val="A3C637"/>
                </a:solidFill>
                <a:latin typeface="Arial"/>
                <a:cs typeface="Arial"/>
              </a:rPr>
              <a:t>Y</a:t>
            </a:r>
            <a:r>
              <a:rPr sz="1800" b="1" spc="-145" dirty="0">
                <a:solidFill>
                  <a:srgbClr val="A3C637"/>
                </a:solidFill>
                <a:latin typeface="Arial"/>
                <a:cs typeface="Arial"/>
              </a:rPr>
              <a:t> </a:t>
            </a:r>
            <a:r>
              <a:rPr sz="1800" b="1" spc="-35" dirty="0">
                <a:solidFill>
                  <a:srgbClr val="7D7D7D"/>
                </a:solidFill>
                <a:latin typeface="Arial"/>
                <a:cs typeface="Arial"/>
              </a:rPr>
              <a:t>CULTURALES</a:t>
            </a:r>
            <a:r>
              <a:rPr sz="1800" b="1" spc="-25" dirty="0">
                <a:solidFill>
                  <a:srgbClr val="7D7D7D"/>
                </a:solidFill>
                <a:latin typeface="Arial"/>
                <a:cs typeface="Arial"/>
              </a:rPr>
              <a:t> EN </a:t>
            </a:r>
            <a:r>
              <a:rPr sz="1800" b="1" dirty="0">
                <a:solidFill>
                  <a:srgbClr val="7D7D7D"/>
                </a:solidFill>
                <a:latin typeface="Arial"/>
                <a:cs typeface="Arial"/>
              </a:rPr>
              <a:t>MUNICIPIOS</a:t>
            </a:r>
            <a:r>
              <a:rPr sz="1800" b="1" spc="-70" dirty="0">
                <a:solidFill>
                  <a:srgbClr val="7D7D7D"/>
                </a:solidFill>
                <a:latin typeface="Arial"/>
                <a:cs typeface="Arial"/>
              </a:rPr>
              <a:t> </a:t>
            </a:r>
            <a:r>
              <a:rPr sz="1800" b="1" dirty="0">
                <a:solidFill>
                  <a:srgbClr val="7D7D7D"/>
                </a:solidFill>
                <a:latin typeface="Arial"/>
                <a:cs typeface="Arial"/>
              </a:rPr>
              <a:t>DEL</a:t>
            </a:r>
            <a:r>
              <a:rPr sz="1800" b="1" spc="-130" dirty="0">
                <a:solidFill>
                  <a:srgbClr val="7D7D7D"/>
                </a:solidFill>
                <a:latin typeface="Arial"/>
                <a:cs typeface="Arial"/>
              </a:rPr>
              <a:t> </a:t>
            </a:r>
            <a:r>
              <a:rPr sz="1800" b="1" spc="-75" dirty="0">
                <a:solidFill>
                  <a:srgbClr val="7D7D7D"/>
                </a:solidFill>
                <a:latin typeface="Arial"/>
                <a:cs typeface="Arial"/>
              </a:rPr>
              <a:t>DEPARTAMENTO</a:t>
            </a:r>
            <a:r>
              <a:rPr sz="1800" b="1" spc="-50" dirty="0">
                <a:solidFill>
                  <a:srgbClr val="7D7D7D"/>
                </a:solidFill>
                <a:latin typeface="Arial"/>
                <a:cs typeface="Arial"/>
              </a:rPr>
              <a:t> </a:t>
            </a:r>
            <a:r>
              <a:rPr sz="1800" b="1" spc="-10" dirty="0">
                <a:solidFill>
                  <a:srgbClr val="7D7D7D"/>
                </a:solidFill>
                <a:latin typeface="Arial"/>
                <a:cs typeface="Arial"/>
              </a:rPr>
              <a:t>DE</a:t>
            </a:r>
            <a:r>
              <a:rPr sz="1800" b="1" spc="-204" dirty="0">
                <a:solidFill>
                  <a:srgbClr val="7D7D7D"/>
                </a:solidFill>
                <a:latin typeface="Arial"/>
                <a:cs typeface="Arial"/>
              </a:rPr>
              <a:t> </a:t>
            </a:r>
            <a:r>
              <a:rPr sz="1800" b="1" spc="-10" dirty="0">
                <a:solidFill>
                  <a:srgbClr val="7D7D7D"/>
                </a:solidFill>
                <a:latin typeface="Arial"/>
                <a:cs typeface="Arial"/>
              </a:rPr>
              <a:t>ANTIOQUIA</a:t>
            </a:r>
            <a:endParaRPr sz="1800">
              <a:latin typeface="Arial"/>
              <a:cs typeface="Arial"/>
            </a:endParaRPr>
          </a:p>
          <a:p>
            <a:pPr>
              <a:lnSpc>
                <a:spcPct val="100000"/>
              </a:lnSpc>
              <a:spcBef>
                <a:spcPts val="185"/>
              </a:spcBef>
            </a:pPr>
            <a:endParaRPr sz="1800">
              <a:latin typeface="Arial"/>
              <a:cs typeface="Arial"/>
            </a:endParaRPr>
          </a:p>
          <a:p>
            <a:pPr marL="12700">
              <a:lnSpc>
                <a:spcPct val="100000"/>
              </a:lnSpc>
            </a:pPr>
            <a:r>
              <a:rPr sz="1800" dirty="0">
                <a:solidFill>
                  <a:srgbClr val="27AAC0"/>
                </a:solidFill>
                <a:latin typeface="Arial"/>
                <a:cs typeface="Arial"/>
              </a:rPr>
              <a:t>Fuentes</a:t>
            </a:r>
            <a:r>
              <a:rPr sz="1800" spc="-35" dirty="0">
                <a:solidFill>
                  <a:srgbClr val="27AAC0"/>
                </a:solidFill>
                <a:latin typeface="Arial"/>
                <a:cs typeface="Arial"/>
              </a:rPr>
              <a:t> </a:t>
            </a:r>
            <a:r>
              <a:rPr sz="1800" dirty="0">
                <a:solidFill>
                  <a:srgbClr val="27AAC0"/>
                </a:solidFill>
                <a:latin typeface="Arial"/>
                <a:cs typeface="Arial"/>
              </a:rPr>
              <a:t>de</a:t>
            </a:r>
            <a:r>
              <a:rPr sz="1800" spc="-30" dirty="0">
                <a:solidFill>
                  <a:srgbClr val="27AAC0"/>
                </a:solidFill>
                <a:latin typeface="Arial"/>
                <a:cs typeface="Arial"/>
              </a:rPr>
              <a:t> </a:t>
            </a:r>
            <a:r>
              <a:rPr sz="1800" spc="-10" dirty="0">
                <a:solidFill>
                  <a:srgbClr val="27AAC0"/>
                </a:solidFill>
                <a:latin typeface="Arial"/>
                <a:cs typeface="Arial"/>
              </a:rPr>
              <a:t>financiación:</a:t>
            </a:r>
            <a:endParaRPr sz="1800">
              <a:latin typeface="Arial"/>
              <a:cs typeface="Arial"/>
            </a:endParaRPr>
          </a:p>
          <a:p>
            <a:pPr marL="297180" indent="-284480">
              <a:lnSpc>
                <a:spcPct val="100000"/>
              </a:lnSpc>
              <a:buFont typeface="Arial"/>
              <a:buChar char="-"/>
              <a:tabLst>
                <a:tab pos="297180" algn="l"/>
              </a:tabLst>
            </a:pPr>
            <a:r>
              <a:rPr sz="1800" b="1" dirty="0">
                <a:solidFill>
                  <a:srgbClr val="7D7D7D"/>
                </a:solidFill>
                <a:latin typeface="Arial"/>
                <a:cs typeface="Arial"/>
              </a:rPr>
              <a:t>Sistema</a:t>
            </a:r>
            <a:r>
              <a:rPr sz="1800" b="1" spc="-45" dirty="0">
                <a:solidFill>
                  <a:srgbClr val="7D7D7D"/>
                </a:solidFill>
                <a:latin typeface="Arial"/>
                <a:cs typeface="Arial"/>
              </a:rPr>
              <a:t> </a:t>
            </a:r>
            <a:r>
              <a:rPr sz="1800" b="1" dirty="0">
                <a:solidFill>
                  <a:srgbClr val="7D7D7D"/>
                </a:solidFill>
                <a:latin typeface="Arial"/>
                <a:cs typeface="Arial"/>
              </a:rPr>
              <a:t>General</a:t>
            </a:r>
            <a:r>
              <a:rPr sz="1800" b="1" spc="-35" dirty="0">
                <a:solidFill>
                  <a:srgbClr val="7D7D7D"/>
                </a:solidFill>
                <a:latin typeface="Arial"/>
                <a:cs typeface="Arial"/>
              </a:rPr>
              <a:t> </a:t>
            </a:r>
            <a:r>
              <a:rPr sz="1800" b="1" dirty="0">
                <a:solidFill>
                  <a:srgbClr val="7D7D7D"/>
                </a:solidFill>
                <a:latin typeface="Arial"/>
                <a:cs typeface="Arial"/>
              </a:rPr>
              <a:t>de</a:t>
            </a:r>
            <a:r>
              <a:rPr sz="1800" b="1" spc="-50" dirty="0">
                <a:solidFill>
                  <a:srgbClr val="7D7D7D"/>
                </a:solidFill>
                <a:latin typeface="Arial"/>
                <a:cs typeface="Arial"/>
              </a:rPr>
              <a:t> </a:t>
            </a:r>
            <a:r>
              <a:rPr sz="1800" b="1" dirty="0">
                <a:solidFill>
                  <a:srgbClr val="7D7D7D"/>
                </a:solidFill>
                <a:latin typeface="Arial"/>
                <a:cs typeface="Arial"/>
              </a:rPr>
              <a:t>Regalías</a:t>
            </a:r>
            <a:r>
              <a:rPr sz="1800" b="1" spc="-30" dirty="0">
                <a:solidFill>
                  <a:srgbClr val="7D7D7D"/>
                </a:solidFill>
                <a:latin typeface="Arial"/>
                <a:cs typeface="Arial"/>
              </a:rPr>
              <a:t> </a:t>
            </a:r>
            <a:r>
              <a:rPr sz="1800" dirty="0">
                <a:solidFill>
                  <a:srgbClr val="7D7D7D"/>
                </a:solidFill>
                <a:latin typeface="Arial"/>
                <a:cs typeface="Arial"/>
              </a:rPr>
              <a:t>–</a:t>
            </a:r>
            <a:r>
              <a:rPr sz="1800" spc="-25" dirty="0">
                <a:solidFill>
                  <a:srgbClr val="7D7D7D"/>
                </a:solidFill>
                <a:latin typeface="Arial"/>
                <a:cs typeface="Arial"/>
              </a:rPr>
              <a:t> </a:t>
            </a:r>
            <a:r>
              <a:rPr sz="1800" b="1" dirty="0">
                <a:solidFill>
                  <a:srgbClr val="92D050"/>
                </a:solidFill>
                <a:latin typeface="Arial"/>
                <a:cs typeface="Arial"/>
              </a:rPr>
              <a:t>SGR:</a:t>
            </a:r>
            <a:r>
              <a:rPr sz="1800" b="1" spc="-35" dirty="0">
                <a:solidFill>
                  <a:srgbClr val="92D050"/>
                </a:solidFill>
                <a:latin typeface="Arial"/>
                <a:cs typeface="Arial"/>
              </a:rPr>
              <a:t> </a:t>
            </a:r>
            <a:r>
              <a:rPr sz="1800" b="1" dirty="0">
                <a:solidFill>
                  <a:srgbClr val="92D050"/>
                </a:solidFill>
                <a:latin typeface="Arial"/>
                <a:cs typeface="Arial"/>
              </a:rPr>
              <a:t>$</a:t>
            </a:r>
            <a:r>
              <a:rPr sz="1800" b="1" spc="-35" dirty="0">
                <a:solidFill>
                  <a:srgbClr val="92D050"/>
                </a:solidFill>
                <a:latin typeface="Arial"/>
                <a:cs typeface="Arial"/>
              </a:rPr>
              <a:t> </a:t>
            </a:r>
            <a:r>
              <a:rPr sz="1800" b="1" spc="-10" dirty="0">
                <a:solidFill>
                  <a:srgbClr val="92D050"/>
                </a:solidFill>
                <a:latin typeface="Arial"/>
                <a:cs typeface="Arial"/>
              </a:rPr>
              <a:t>3.500.000.000</a:t>
            </a:r>
            <a:endParaRPr sz="1800">
              <a:latin typeface="Arial"/>
              <a:cs typeface="Arial"/>
            </a:endParaRPr>
          </a:p>
          <a:p>
            <a:pPr marL="297180" indent="-284480">
              <a:lnSpc>
                <a:spcPct val="100000"/>
              </a:lnSpc>
              <a:buChar char="-"/>
              <a:tabLst>
                <a:tab pos="297180" algn="l"/>
              </a:tabLst>
            </a:pPr>
            <a:r>
              <a:rPr sz="1800" dirty="0">
                <a:solidFill>
                  <a:srgbClr val="7D7D7D"/>
                </a:solidFill>
                <a:latin typeface="Arial"/>
                <a:cs typeface="Arial"/>
              </a:rPr>
              <a:t>Recursos</a:t>
            </a:r>
            <a:r>
              <a:rPr sz="1800" spc="-55" dirty="0">
                <a:solidFill>
                  <a:srgbClr val="7D7D7D"/>
                </a:solidFill>
                <a:latin typeface="Arial"/>
                <a:cs typeface="Arial"/>
              </a:rPr>
              <a:t> </a:t>
            </a:r>
            <a:r>
              <a:rPr sz="1800" dirty="0">
                <a:solidFill>
                  <a:srgbClr val="7D7D7D"/>
                </a:solidFill>
                <a:latin typeface="Arial"/>
                <a:cs typeface="Arial"/>
              </a:rPr>
              <a:t>en</a:t>
            </a:r>
            <a:r>
              <a:rPr sz="1800" spc="-75" dirty="0">
                <a:solidFill>
                  <a:srgbClr val="7D7D7D"/>
                </a:solidFill>
                <a:latin typeface="Arial"/>
                <a:cs typeface="Arial"/>
              </a:rPr>
              <a:t> </a:t>
            </a:r>
            <a:r>
              <a:rPr sz="1800" dirty="0">
                <a:solidFill>
                  <a:srgbClr val="7D7D7D"/>
                </a:solidFill>
                <a:latin typeface="Arial"/>
                <a:cs typeface="Arial"/>
              </a:rPr>
              <a:t>especie</a:t>
            </a:r>
            <a:r>
              <a:rPr sz="1800" spc="-70" dirty="0">
                <a:solidFill>
                  <a:srgbClr val="7D7D7D"/>
                </a:solidFill>
                <a:latin typeface="Arial"/>
                <a:cs typeface="Arial"/>
              </a:rPr>
              <a:t> </a:t>
            </a:r>
            <a:r>
              <a:rPr sz="1800" spc="-30" dirty="0">
                <a:solidFill>
                  <a:srgbClr val="7D7D7D"/>
                </a:solidFill>
                <a:latin typeface="Arial"/>
                <a:cs typeface="Arial"/>
              </a:rPr>
              <a:t>ICPA:</a:t>
            </a:r>
            <a:r>
              <a:rPr sz="1800" spc="-70" dirty="0">
                <a:solidFill>
                  <a:srgbClr val="7D7D7D"/>
                </a:solidFill>
                <a:latin typeface="Arial"/>
                <a:cs typeface="Arial"/>
              </a:rPr>
              <a:t> </a:t>
            </a:r>
            <a:r>
              <a:rPr sz="1800" dirty="0">
                <a:solidFill>
                  <a:srgbClr val="7D7D7D"/>
                </a:solidFill>
                <a:latin typeface="Arial"/>
                <a:cs typeface="Arial"/>
              </a:rPr>
              <a:t>$</a:t>
            </a:r>
            <a:r>
              <a:rPr sz="1800" spc="-70" dirty="0">
                <a:solidFill>
                  <a:srgbClr val="7D7D7D"/>
                </a:solidFill>
                <a:latin typeface="Arial"/>
                <a:cs typeface="Arial"/>
              </a:rPr>
              <a:t> </a:t>
            </a:r>
            <a:r>
              <a:rPr sz="1800" spc="-10" dirty="0">
                <a:solidFill>
                  <a:srgbClr val="7D7D7D"/>
                </a:solidFill>
                <a:latin typeface="Arial"/>
                <a:cs typeface="Arial"/>
              </a:rPr>
              <a:t>251.266.034</a:t>
            </a:r>
            <a:endParaRPr sz="1800">
              <a:latin typeface="Arial"/>
              <a:cs typeface="Arial"/>
            </a:endParaRPr>
          </a:p>
        </p:txBody>
      </p:sp>
      <p:graphicFrame>
        <p:nvGraphicFramePr>
          <p:cNvPr id="8" name="object 8"/>
          <p:cNvGraphicFramePr>
            <a:graphicFrameLocks noGrp="1"/>
          </p:cNvGraphicFramePr>
          <p:nvPr>
            <p:extLst>
              <p:ext uri="{D42A27DB-BD31-4B8C-83A1-F6EECF244321}">
                <p14:modId xmlns:p14="http://schemas.microsoft.com/office/powerpoint/2010/main" val="2167562076"/>
              </p:ext>
            </p:extLst>
          </p:nvPr>
        </p:nvGraphicFramePr>
        <p:xfrm>
          <a:off x="986027" y="3313304"/>
          <a:ext cx="16306801" cy="6438265"/>
        </p:xfrm>
        <a:graphic>
          <a:graphicData uri="http://schemas.openxmlformats.org/drawingml/2006/table">
            <a:tbl>
              <a:tblPr firstRow="1" bandRow="1">
                <a:tableStyleId>{2D5ABB26-0587-4C30-8999-92F81FD0307C}</a:tableStyleId>
              </a:tblPr>
              <a:tblGrid>
                <a:gridCol w="6811729">
                  <a:extLst>
                    <a:ext uri="{9D8B030D-6E8A-4147-A177-3AD203B41FA5}">
                      <a16:colId xmlns:a16="http://schemas.microsoft.com/office/drawing/2014/main" val="20000"/>
                    </a:ext>
                  </a:extLst>
                </a:gridCol>
                <a:gridCol w="2465615">
                  <a:extLst>
                    <a:ext uri="{9D8B030D-6E8A-4147-A177-3AD203B41FA5}">
                      <a16:colId xmlns:a16="http://schemas.microsoft.com/office/drawing/2014/main" val="20001"/>
                    </a:ext>
                  </a:extLst>
                </a:gridCol>
                <a:gridCol w="4766591">
                  <a:extLst>
                    <a:ext uri="{9D8B030D-6E8A-4147-A177-3AD203B41FA5}">
                      <a16:colId xmlns:a16="http://schemas.microsoft.com/office/drawing/2014/main" val="20002"/>
                    </a:ext>
                  </a:extLst>
                </a:gridCol>
                <a:gridCol w="2262866">
                  <a:extLst>
                    <a:ext uri="{9D8B030D-6E8A-4147-A177-3AD203B41FA5}">
                      <a16:colId xmlns:a16="http://schemas.microsoft.com/office/drawing/2014/main" val="20004"/>
                    </a:ext>
                  </a:extLst>
                </a:gridCol>
              </a:tblGrid>
              <a:tr h="400685">
                <a:tc>
                  <a:txBody>
                    <a:bodyPr/>
                    <a:lstStyle/>
                    <a:p>
                      <a:pPr marL="922019">
                        <a:lnSpc>
                          <a:spcPct val="100000"/>
                        </a:lnSpc>
                        <a:spcBef>
                          <a:spcPts val="815"/>
                        </a:spcBef>
                      </a:pPr>
                      <a:r>
                        <a:rPr sz="1600" b="1" dirty="0">
                          <a:solidFill>
                            <a:srgbClr val="FFFFFF"/>
                          </a:solidFill>
                          <a:latin typeface="Arial"/>
                          <a:cs typeface="Arial"/>
                        </a:rPr>
                        <a:t>ACTIVIDADES</a:t>
                      </a:r>
                      <a:r>
                        <a:rPr sz="1600" b="1" spc="140" dirty="0">
                          <a:solidFill>
                            <a:srgbClr val="FFFFFF"/>
                          </a:solidFill>
                          <a:latin typeface="Arial"/>
                          <a:cs typeface="Arial"/>
                        </a:rPr>
                        <a:t> </a:t>
                      </a:r>
                      <a:r>
                        <a:rPr sz="1600" b="1" spc="-10" dirty="0">
                          <a:solidFill>
                            <a:srgbClr val="FFFFFF"/>
                          </a:solidFill>
                          <a:latin typeface="Arial"/>
                          <a:cs typeface="Arial"/>
                        </a:rPr>
                        <a:t>REALIZADAS</a:t>
                      </a:r>
                      <a:endParaRPr sz="1600">
                        <a:latin typeface="Arial"/>
                        <a:cs typeface="Arial"/>
                      </a:endParaRPr>
                    </a:p>
                  </a:txBody>
                  <a:tcPr marL="0" marR="0" marT="10350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632C"/>
                    </a:solidFill>
                  </a:tcPr>
                </a:tc>
                <a:tc>
                  <a:txBody>
                    <a:bodyPr/>
                    <a:lstStyle/>
                    <a:p>
                      <a:pPr marL="1056640">
                        <a:lnSpc>
                          <a:spcPts val="1855"/>
                        </a:lnSpc>
                        <a:spcBef>
                          <a:spcPts val="1200"/>
                        </a:spcBef>
                      </a:pPr>
                      <a:r>
                        <a:rPr sz="1600" b="1" spc="-10" dirty="0">
                          <a:solidFill>
                            <a:srgbClr val="FFFFFF"/>
                          </a:solidFill>
                          <a:latin typeface="Arial"/>
                          <a:cs typeface="Arial"/>
                        </a:rPr>
                        <a:t>SUBREGION</a:t>
                      </a:r>
                      <a:endParaRPr sz="1600">
                        <a:latin typeface="Arial"/>
                        <a:cs typeface="Arial"/>
                      </a:endParaRPr>
                    </a:p>
                  </a:txBody>
                  <a:tcPr marL="0" marR="0" marT="1524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632C"/>
                    </a:solidFill>
                  </a:tcPr>
                </a:tc>
                <a:tc>
                  <a:txBody>
                    <a:bodyPr/>
                    <a:lstStyle/>
                    <a:p>
                      <a:pPr marL="767080">
                        <a:lnSpc>
                          <a:spcPts val="1855"/>
                        </a:lnSpc>
                        <a:spcBef>
                          <a:spcPts val="1200"/>
                        </a:spcBef>
                      </a:pPr>
                      <a:r>
                        <a:rPr sz="1600" b="1" spc="-10" dirty="0">
                          <a:solidFill>
                            <a:srgbClr val="FFFFFF"/>
                          </a:solidFill>
                          <a:latin typeface="Arial"/>
                          <a:cs typeface="Arial"/>
                        </a:rPr>
                        <a:t>MUNICIPIOS</a:t>
                      </a:r>
                      <a:endParaRPr sz="1600">
                        <a:latin typeface="Arial"/>
                        <a:cs typeface="Arial"/>
                      </a:endParaRPr>
                    </a:p>
                  </a:txBody>
                  <a:tcPr marL="0" marR="0" marT="1524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632C"/>
                    </a:solidFill>
                  </a:tcPr>
                </a:tc>
                <a:tc>
                  <a:txBody>
                    <a:bodyPr/>
                    <a:lstStyle/>
                    <a:p>
                      <a:pPr marL="932180">
                        <a:lnSpc>
                          <a:spcPts val="1855"/>
                        </a:lnSpc>
                        <a:spcBef>
                          <a:spcPts val="1200"/>
                        </a:spcBef>
                      </a:pPr>
                      <a:r>
                        <a:rPr sz="1600" b="1" spc="-10" dirty="0">
                          <a:solidFill>
                            <a:srgbClr val="FFFFFF"/>
                          </a:solidFill>
                          <a:latin typeface="Arial"/>
                          <a:cs typeface="Arial"/>
                        </a:rPr>
                        <a:t>INVERSIÓN</a:t>
                      </a:r>
                      <a:endParaRPr sz="1600">
                        <a:latin typeface="Arial"/>
                        <a:cs typeface="Arial"/>
                      </a:endParaRPr>
                    </a:p>
                  </a:txBody>
                  <a:tcPr marL="0" marR="0" marT="152400"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rgbClr val="00632C"/>
                    </a:solidFill>
                  </a:tcPr>
                </a:tc>
                <a:extLst>
                  <a:ext uri="{0D108BD9-81ED-4DB2-BD59-A6C34878D82A}">
                    <a16:rowId xmlns:a16="http://schemas.microsoft.com/office/drawing/2014/main" val="10000"/>
                  </a:ext>
                </a:extLst>
              </a:tr>
              <a:tr h="1195070">
                <a:tc>
                  <a:txBody>
                    <a:bodyPr/>
                    <a:lstStyle/>
                    <a:p>
                      <a:pPr marL="6985">
                        <a:lnSpc>
                          <a:spcPct val="100000"/>
                        </a:lnSpc>
                        <a:spcBef>
                          <a:spcPts val="5"/>
                        </a:spcBef>
                      </a:pPr>
                      <a:r>
                        <a:rPr lang="es-CO" sz="1400" dirty="0">
                          <a:latin typeface="Verdana" panose="020B0604030504040204" pitchFamily="34" charset="0"/>
                          <a:ea typeface="Verdana" panose="020B0604030504040204" pitchFamily="34" charset="0"/>
                          <a:cs typeface="Calibri"/>
                        </a:rPr>
                        <a:t>C</a:t>
                      </a:r>
                      <a:r>
                        <a:rPr sz="1400" dirty="0" err="1">
                          <a:latin typeface="Verdana" panose="020B0604030504040204" pitchFamily="34" charset="0"/>
                          <a:ea typeface="Verdana" panose="020B0604030504040204" pitchFamily="34" charset="0"/>
                          <a:cs typeface="Calibri"/>
                        </a:rPr>
                        <a:t>onvocatoria</a:t>
                      </a:r>
                      <a:r>
                        <a:rPr sz="1400" spc="-3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a:t>
                      </a:r>
                      <a:r>
                        <a:rPr sz="1400" spc="-1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Estímulos</a:t>
                      </a:r>
                      <a:r>
                        <a:rPr sz="1400" spc="-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con</a:t>
                      </a:r>
                      <a:r>
                        <a:rPr sz="1400" spc="-1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enfoque</a:t>
                      </a:r>
                      <a:r>
                        <a:rPr sz="1400" spc="-4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"Tejiendo</a:t>
                      </a:r>
                      <a:r>
                        <a:rPr sz="1400" spc="-4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territorios"</a:t>
                      </a:r>
                      <a:r>
                        <a:rPr sz="1400" spc="-5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2024.</a:t>
                      </a:r>
                      <a:r>
                        <a:rPr sz="1400" spc="-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En</a:t>
                      </a:r>
                      <a:r>
                        <a:rPr sz="1400" spc="-2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el</a:t>
                      </a:r>
                      <a:r>
                        <a:rPr sz="1400" spc="-1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marco</a:t>
                      </a:r>
                      <a:r>
                        <a:rPr sz="1400" spc="-20" dirty="0">
                          <a:latin typeface="Verdana" panose="020B0604030504040204" pitchFamily="34" charset="0"/>
                          <a:ea typeface="Verdana" panose="020B0604030504040204" pitchFamily="34" charset="0"/>
                          <a:cs typeface="Calibri"/>
                        </a:rPr>
                        <a:t> </a:t>
                      </a:r>
                      <a:r>
                        <a:rPr sz="1400" spc="-25" dirty="0">
                          <a:latin typeface="Verdana" panose="020B0604030504040204" pitchFamily="34" charset="0"/>
                          <a:ea typeface="Verdana" panose="020B0604030504040204" pitchFamily="34" charset="0"/>
                          <a:cs typeface="Calibri"/>
                        </a:rPr>
                        <a:t>de</a:t>
                      </a:r>
                      <a:endParaRPr sz="1400" dirty="0">
                        <a:latin typeface="Verdana" panose="020B0604030504040204" pitchFamily="34" charset="0"/>
                        <a:ea typeface="Verdana" panose="020B0604030504040204" pitchFamily="34" charset="0"/>
                        <a:cs typeface="Calibri"/>
                      </a:endParaRPr>
                    </a:p>
                    <a:p>
                      <a:pPr marL="6985">
                        <a:lnSpc>
                          <a:spcPct val="100000"/>
                        </a:lnSpc>
                      </a:pPr>
                      <a:r>
                        <a:rPr sz="1400" dirty="0">
                          <a:latin typeface="Verdana" panose="020B0604030504040204" pitchFamily="34" charset="0"/>
                          <a:ea typeface="Verdana" panose="020B0604030504040204" pitchFamily="34" charset="0"/>
                          <a:cs typeface="Calibri"/>
                        </a:rPr>
                        <a:t>esta</a:t>
                      </a:r>
                      <a:r>
                        <a:rPr sz="1400" spc="-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convocatoria</a:t>
                      </a:r>
                      <a:r>
                        <a:rPr sz="1400" spc="-3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se</a:t>
                      </a:r>
                      <a:r>
                        <a:rPr sz="1400" spc="-1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asignaron</a:t>
                      </a:r>
                      <a:r>
                        <a:rPr sz="1400" spc="-3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22</a:t>
                      </a:r>
                      <a:r>
                        <a:rPr sz="1400" spc="-2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estímulos</a:t>
                      </a:r>
                      <a:endParaRPr sz="1400" dirty="0">
                        <a:latin typeface="Verdana" panose="020B0604030504040204" pitchFamily="34" charset="0"/>
                        <a:ea typeface="Verdana" panose="020B0604030504040204" pitchFamily="34" charset="0"/>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p>
                      <a:pPr>
                        <a:lnSpc>
                          <a:spcPct val="100000"/>
                        </a:lnSpc>
                        <a:spcBef>
                          <a:spcPts val="890"/>
                        </a:spcBef>
                      </a:pPr>
                      <a:endParaRPr sz="1400">
                        <a:latin typeface="Verdana" panose="020B0604030504040204" pitchFamily="34" charset="0"/>
                        <a:ea typeface="Verdana" panose="020B0604030504040204" pitchFamily="34" charset="0"/>
                        <a:cs typeface="Times New Roman"/>
                      </a:endParaRPr>
                    </a:p>
                    <a:p>
                      <a:pPr marL="6985">
                        <a:lnSpc>
                          <a:spcPct val="100000"/>
                        </a:lnSpc>
                      </a:pPr>
                      <a:r>
                        <a:rPr sz="1400" dirty="0">
                          <a:latin typeface="Verdana" panose="020B0604030504040204" pitchFamily="34" charset="0"/>
                          <a:ea typeface="Verdana" panose="020B0604030504040204" pitchFamily="34" charset="0"/>
                          <a:cs typeface="Calibri"/>
                        </a:rPr>
                        <a:t>Bajo</a:t>
                      </a:r>
                      <a:r>
                        <a:rPr sz="1400" spc="-2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Cauca,</a:t>
                      </a:r>
                      <a:r>
                        <a:rPr sz="1400" spc="-4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Magdalena</a:t>
                      </a:r>
                      <a:r>
                        <a:rPr sz="1400" spc="-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Medio</a:t>
                      </a:r>
                      <a:r>
                        <a:rPr sz="1400" spc="-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y</a:t>
                      </a:r>
                      <a:r>
                        <a:rPr sz="1400" spc="-3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Nordeste</a:t>
                      </a:r>
                      <a:endParaRPr sz="1400">
                        <a:latin typeface="Verdana" panose="020B0604030504040204" pitchFamily="34" charset="0"/>
                        <a:ea typeface="Verdana" panose="020B0604030504040204" pitchFamily="34" charset="0"/>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985" marR="6985">
                        <a:lnSpc>
                          <a:spcPts val="1560"/>
                        </a:lnSpc>
                        <a:spcBef>
                          <a:spcPts val="30"/>
                        </a:spcBef>
                      </a:pPr>
                      <a:r>
                        <a:rPr sz="1400" dirty="0">
                          <a:latin typeface="Verdana" panose="020B0604030504040204" pitchFamily="34" charset="0"/>
                          <a:ea typeface="Verdana" panose="020B0604030504040204" pitchFamily="34" charset="0"/>
                          <a:cs typeface="Calibri"/>
                        </a:rPr>
                        <a:t>Amalfi,</a:t>
                      </a:r>
                      <a:r>
                        <a:rPr sz="1400" spc="-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Santo</a:t>
                      </a:r>
                      <a:r>
                        <a:rPr sz="1400" spc="-1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Domingo,</a:t>
                      </a:r>
                      <a:r>
                        <a:rPr sz="1400" spc="-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El</a:t>
                      </a:r>
                      <a:r>
                        <a:rPr sz="1400" spc="-3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Bagre,</a:t>
                      </a:r>
                      <a:r>
                        <a:rPr sz="1400" spc="-3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Puerto </a:t>
                      </a:r>
                      <a:r>
                        <a:rPr sz="1400" dirty="0">
                          <a:latin typeface="Verdana" panose="020B0604030504040204" pitchFamily="34" charset="0"/>
                          <a:ea typeface="Verdana" panose="020B0604030504040204" pitchFamily="34" charset="0"/>
                          <a:cs typeface="Calibri"/>
                        </a:rPr>
                        <a:t>Berrío,</a:t>
                      </a:r>
                      <a:r>
                        <a:rPr sz="1400" spc="-3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Tarazá,</a:t>
                      </a:r>
                      <a:r>
                        <a:rPr sz="1400" spc="-3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Puerto</a:t>
                      </a:r>
                      <a:r>
                        <a:rPr sz="1400" spc="-1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Triunfo,</a:t>
                      </a:r>
                      <a:r>
                        <a:rPr sz="1400" spc="-30" dirty="0">
                          <a:latin typeface="Verdana" panose="020B0604030504040204" pitchFamily="34" charset="0"/>
                          <a:ea typeface="Verdana" panose="020B0604030504040204" pitchFamily="34" charset="0"/>
                          <a:cs typeface="Calibri"/>
                        </a:rPr>
                        <a:t> </a:t>
                      </a:r>
                      <a:r>
                        <a:rPr sz="1400" spc="-20" dirty="0">
                          <a:latin typeface="Verdana" panose="020B0604030504040204" pitchFamily="34" charset="0"/>
                          <a:ea typeface="Verdana" panose="020B0604030504040204" pitchFamily="34" charset="0"/>
                          <a:cs typeface="Calibri"/>
                        </a:rPr>
                        <a:t>Yalí, </a:t>
                      </a:r>
                      <a:r>
                        <a:rPr sz="1400" dirty="0">
                          <a:latin typeface="Verdana" panose="020B0604030504040204" pitchFamily="34" charset="0"/>
                          <a:ea typeface="Verdana" panose="020B0604030504040204" pitchFamily="34" charset="0"/>
                          <a:cs typeface="Calibri"/>
                        </a:rPr>
                        <a:t>Zaragoza,</a:t>
                      </a:r>
                      <a:r>
                        <a:rPr sz="1400" spc="-5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Remedios,</a:t>
                      </a:r>
                      <a:r>
                        <a:rPr sz="1400" spc="-3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Caucasia,</a:t>
                      </a:r>
                      <a:r>
                        <a:rPr sz="1400" spc="-4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Segovia,</a:t>
                      </a:r>
                      <a:endParaRPr sz="1400">
                        <a:latin typeface="Verdana" panose="020B0604030504040204" pitchFamily="34" charset="0"/>
                        <a:ea typeface="Verdana" panose="020B0604030504040204" pitchFamily="34" charset="0"/>
                        <a:cs typeface="Calibri"/>
                      </a:endParaRPr>
                    </a:p>
                    <a:p>
                      <a:pPr marL="6985" marR="13970">
                        <a:lnSpc>
                          <a:spcPts val="1560"/>
                        </a:lnSpc>
                      </a:pPr>
                      <a:r>
                        <a:rPr sz="1400" dirty="0">
                          <a:latin typeface="Verdana" panose="020B0604030504040204" pitchFamily="34" charset="0"/>
                          <a:ea typeface="Verdana" panose="020B0604030504040204" pitchFamily="34" charset="0"/>
                          <a:cs typeface="Calibri"/>
                        </a:rPr>
                        <a:t>Vegachí,</a:t>
                      </a:r>
                      <a:r>
                        <a:rPr sz="1400" spc="-3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Yolombó,</a:t>
                      </a:r>
                      <a:r>
                        <a:rPr sz="1400" spc="-2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Maceo</a:t>
                      </a:r>
                      <a:r>
                        <a:rPr sz="1400" spc="-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(estos</a:t>
                      </a:r>
                      <a:r>
                        <a:rPr sz="1400" spc="-1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son</a:t>
                      </a:r>
                      <a:r>
                        <a:rPr sz="1400" spc="-30" dirty="0">
                          <a:latin typeface="Verdana" panose="020B0604030504040204" pitchFamily="34" charset="0"/>
                          <a:ea typeface="Verdana" panose="020B0604030504040204" pitchFamily="34" charset="0"/>
                          <a:cs typeface="Calibri"/>
                        </a:rPr>
                        <a:t> </a:t>
                      </a:r>
                      <a:r>
                        <a:rPr sz="1400" spc="-25" dirty="0">
                          <a:latin typeface="Verdana" panose="020B0604030504040204" pitchFamily="34" charset="0"/>
                          <a:ea typeface="Verdana" panose="020B0604030504040204" pitchFamily="34" charset="0"/>
                          <a:cs typeface="Calibri"/>
                        </a:rPr>
                        <a:t>los </a:t>
                      </a:r>
                      <a:r>
                        <a:rPr sz="1400" dirty="0">
                          <a:latin typeface="Verdana" panose="020B0604030504040204" pitchFamily="34" charset="0"/>
                          <a:ea typeface="Verdana" panose="020B0604030504040204" pitchFamily="34" charset="0"/>
                          <a:cs typeface="Calibri"/>
                        </a:rPr>
                        <a:t>municipios</a:t>
                      </a:r>
                      <a:r>
                        <a:rPr sz="1400" spc="-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a:t>
                      </a:r>
                      <a:r>
                        <a:rPr sz="1400" spc="-1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los</a:t>
                      </a:r>
                      <a:r>
                        <a:rPr sz="1400" spc="-1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22</a:t>
                      </a:r>
                      <a:r>
                        <a:rPr sz="1400" spc="-2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estímulos entregados)</a:t>
                      </a:r>
                      <a:endParaRPr sz="1400">
                        <a:latin typeface="Verdana" panose="020B0604030504040204" pitchFamily="34" charset="0"/>
                        <a:ea typeface="Verdana" panose="020B0604030504040204" pitchFamily="34" charset="0"/>
                        <a:cs typeface="Calibri"/>
                      </a:endParaRPr>
                    </a:p>
                  </a:txBody>
                  <a:tcPr marL="0" marR="0" marT="38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60425">
                        <a:lnSpc>
                          <a:spcPct val="100000"/>
                        </a:lnSpc>
                      </a:pPr>
                      <a:endParaRPr lang="es-CO" sz="1400" dirty="0">
                        <a:latin typeface="Verdana" panose="020B0604030504040204" pitchFamily="34" charset="0"/>
                        <a:ea typeface="Verdana" panose="020B0604030504040204" pitchFamily="34" charset="0"/>
                        <a:cs typeface="Times New Roman"/>
                      </a:endParaRPr>
                    </a:p>
                    <a:p>
                      <a:pPr marL="860425">
                        <a:lnSpc>
                          <a:spcPct val="100000"/>
                        </a:lnSpc>
                      </a:pPr>
                      <a:endParaRPr lang="es-CO" sz="1400" dirty="0">
                        <a:latin typeface="Verdana" panose="020B0604030504040204" pitchFamily="34" charset="0"/>
                        <a:ea typeface="Verdana" panose="020B0604030504040204" pitchFamily="34" charset="0"/>
                        <a:cs typeface="Times New Roman"/>
                      </a:endParaRPr>
                    </a:p>
                    <a:p>
                      <a:pPr marL="860425">
                        <a:lnSpc>
                          <a:spcPct val="100000"/>
                        </a:lnSpc>
                      </a:pPr>
                      <a:r>
                        <a:rPr sz="1400" dirty="0">
                          <a:latin typeface="Verdana" panose="020B0604030504040204" pitchFamily="34" charset="0"/>
                          <a:ea typeface="Verdana" panose="020B0604030504040204" pitchFamily="34" charset="0"/>
                          <a:cs typeface="Calibri"/>
                        </a:rPr>
                        <a:t>$</a:t>
                      </a:r>
                      <a:r>
                        <a:rPr sz="1400" spc="-5"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389.812.157</a:t>
                      </a:r>
                      <a:endParaRPr sz="1400" dirty="0">
                        <a:latin typeface="Verdana" panose="020B0604030504040204" pitchFamily="34" charset="0"/>
                        <a:ea typeface="Verdana" panose="020B0604030504040204" pitchFamily="34" charset="0"/>
                        <a:cs typeface="Calibri"/>
                      </a:endParaRPr>
                    </a:p>
                  </a:txBody>
                  <a:tcPr marL="0" marR="0" marT="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86510">
                <a:tc>
                  <a:txBody>
                    <a:bodyPr/>
                    <a:lstStyle/>
                    <a:p>
                      <a:pPr marL="6985" marR="90170">
                        <a:lnSpc>
                          <a:spcPts val="1440"/>
                        </a:lnSpc>
                        <a:spcBef>
                          <a:spcPts val="35"/>
                        </a:spcBef>
                      </a:pPr>
                      <a:r>
                        <a:rPr sz="1400" dirty="0">
                          <a:latin typeface="Verdana" panose="020B0604030504040204" pitchFamily="34" charset="0"/>
                          <a:ea typeface="Verdana" panose="020B0604030504040204" pitchFamily="34" charset="0"/>
                          <a:cs typeface="Calibri"/>
                        </a:rPr>
                        <a:t>Bootcamp</a:t>
                      </a:r>
                      <a:r>
                        <a:rPr sz="1400" spc="-10" dirty="0">
                          <a:latin typeface="Verdana" panose="020B0604030504040204" pitchFamily="34" charset="0"/>
                          <a:ea typeface="Verdana" panose="020B0604030504040204" pitchFamily="34" charset="0"/>
                          <a:cs typeface="Calibri"/>
                        </a:rPr>
                        <a:t> emprendimiento</a:t>
                      </a:r>
                      <a:r>
                        <a:rPr sz="1400" spc="-4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Tejiendo</a:t>
                      </a:r>
                      <a:r>
                        <a:rPr sz="1400" spc="-3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Territorios.</a:t>
                      </a:r>
                      <a:r>
                        <a:rPr sz="1400" spc="-3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El</a:t>
                      </a:r>
                      <a:r>
                        <a:rPr sz="1400" spc="-1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ICPA</a:t>
                      </a:r>
                      <a:r>
                        <a:rPr sz="1400" spc="-1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en</a:t>
                      </a:r>
                      <a:r>
                        <a:rPr sz="1400" spc="-2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alianza</a:t>
                      </a:r>
                      <a:r>
                        <a:rPr sz="1400" spc="-3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con</a:t>
                      </a:r>
                      <a:r>
                        <a:rPr sz="1400" spc="-5"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Comfama, desarrollaron</a:t>
                      </a:r>
                      <a:r>
                        <a:rPr sz="1400" spc="-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un</a:t>
                      </a:r>
                      <a:r>
                        <a:rPr sz="1400" spc="2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programa</a:t>
                      </a:r>
                      <a:r>
                        <a:rPr sz="1400" spc="1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a:t>
                      </a:r>
                      <a:r>
                        <a:rPr sz="1400" spc="25"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fortalecimiento</a:t>
                      </a:r>
                      <a:r>
                        <a:rPr sz="1400" dirty="0">
                          <a:latin typeface="Verdana" panose="020B0604030504040204" pitchFamily="34" charset="0"/>
                          <a:ea typeface="Verdana" panose="020B0604030504040204" pitchFamily="34" charset="0"/>
                          <a:cs typeface="Calibri"/>
                        </a:rPr>
                        <a:t> en</a:t>
                      </a:r>
                      <a:r>
                        <a:rPr sz="1400" spc="25"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habilidades</a:t>
                      </a:r>
                      <a:r>
                        <a:rPr sz="1400" spc="-5"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empresariales </a:t>
                      </a:r>
                      <a:r>
                        <a:rPr sz="1400" dirty="0">
                          <a:latin typeface="Verdana" panose="020B0604030504040204" pitchFamily="34" charset="0"/>
                          <a:ea typeface="Verdana" panose="020B0604030504040204" pitchFamily="34" charset="0"/>
                          <a:cs typeface="Calibri"/>
                        </a:rPr>
                        <a:t>dirigido</a:t>
                      </a:r>
                      <a:r>
                        <a:rPr sz="1400" spc="-5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a</a:t>
                      </a:r>
                      <a:r>
                        <a:rPr sz="1400" spc="-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los</a:t>
                      </a:r>
                      <a:r>
                        <a:rPr sz="1400" spc="-1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proyectos</a:t>
                      </a:r>
                      <a:r>
                        <a:rPr sz="1400" spc="-3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artísticos,</a:t>
                      </a:r>
                      <a:r>
                        <a:rPr sz="1400" spc="-3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culturales</a:t>
                      </a:r>
                      <a:r>
                        <a:rPr sz="1400" spc="-4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y</a:t>
                      </a:r>
                      <a:r>
                        <a:rPr sz="1400" spc="-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creativos</a:t>
                      </a:r>
                      <a:r>
                        <a:rPr sz="1400" spc="-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ganadores</a:t>
                      </a:r>
                      <a:r>
                        <a:rPr sz="1400" spc="-5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a:t>
                      </a:r>
                      <a:r>
                        <a:rPr sz="1400" spc="-30" dirty="0">
                          <a:latin typeface="Verdana" panose="020B0604030504040204" pitchFamily="34" charset="0"/>
                          <a:ea typeface="Verdana" panose="020B0604030504040204" pitchFamily="34" charset="0"/>
                          <a:cs typeface="Calibri"/>
                        </a:rPr>
                        <a:t> </a:t>
                      </a:r>
                      <a:r>
                        <a:rPr sz="1400" spc="-25" dirty="0">
                          <a:latin typeface="Verdana" panose="020B0604030504040204" pitchFamily="34" charset="0"/>
                          <a:ea typeface="Verdana" panose="020B0604030504040204" pitchFamily="34" charset="0"/>
                          <a:cs typeface="Calibri"/>
                        </a:rPr>
                        <a:t>la</a:t>
                      </a:r>
                      <a:endParaRPr sz="1400">
                        <a:latin typeface="Verdana" panose="020B0604030504040204" pitchFamily="34" charset="0"/>
                        <a:ea typeface="Verdana" panose="020B0604030504040204" pitchFamily="34" charset="0"/>
                        <a:cs typeface="Calibri"/>
                      </a:endParaRPr>
                    </a:p>
                    <a:p>
                      <a:pPr marL="6985" marR="160655">
                        <a:lnSpc>
                          <a:spcPts val="1440"/>
                        </a:lnSpc>
                      </a:pPr>
                      <a:r>
                        <a:rPr sz="1400" dirty="0">
                          <a:latin typeface="Verdana" panose="020B0604030504040204" pitchFamily="34" charset="0"/>
                          <a:ea typeface="Verdana" panose="020B0604030504040204" pitchFamily="34" charset="0"/>
                          <a:cs typeface="Calibri"/>
                        </a:rPr>
                        <a:t>convocatoria</a:t>
                      </a:r>
                      <a:r>
                        <a:rPr sz="1400" spc="-3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“Tejiendo</a:t>
                      </a:r>
                      <a:r>
                        <a:rPr sz="1400" spc="-4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Territorios</a:t>
                      </a:r>
                      <a:r>
                        <a:rPr sz="1400" spc="-3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2024”;</a:t>
                      </a:r>
                      <a:r>
                        <a:rPr sz="1400" spc="-1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esto</a:t>
                      </a:r>
                      <a:r>
                        <a:rPr sz="1400" spc="-1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con</a:t>
                      </a:r>
                      <a:r>
                        <a:rPr sz="1400" spc="-2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el</a:t>
                      </a:r>
                      <a:r>
                        <a:rPr sz="1400" spc="-1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fin</a:t>
                      </a:r>
                      <a:r>
                        <a:rPr sz="1400" spc="-3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a:t>
                      </a:r>
                      <a:r>
                        <a:rPr sz="1400" spc="-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potencializar</a:t>
                      </a:r>
                      <a:r>
                        <a:rPr sz="1400" spc="-45" dirty="0">
                          <a:latin typeface="Verdana" panose="020B0604030504040204" pitchFamily="34" charset="0"/>
                          <a:ea typeface="Verdana" panose="020B0604030504040204" pitchFamily="34" charset="0"/>
                          <a:cs typeface="Calibri"/>
                        </a:rPr>
                        <a:t> </a:t>
                      </a:r>
                      <a:r>
                        <a:rPr sz="1400" spc="-25" dirty="0">
                          <a:latin typeface="Verdana" panose="020B0604030504040204" pitchFamily="34" charset="0"/>
                          <a:ea typeface="Verdana" panose="020B0604030504040204" pitchFamily="34" charset="0"/>
                          <a:cs typeface="Calibri"/>
                        </a:rPr>
                        <a:t>las </a:t>
                      </a:r>
                      <a:r>
                        <a:rPr sz="1400" spc="-10" dirty="0">
                          <a:latin typeface="Verdana" panose="020B0604030504040204" pitchFamily="34" charset="0"/>
                          <a:ea typeface="Verdana" panose="020B0604030504040204" pitchFamily="34" charset="0"/>
                          <a:cs typeface="Calibri"/>
                        </a:rPr>
                        <a:t>habilidades</a:t>
                      </a:r>
                      <a:r>
                        <a:rPr sz="1400" spc="5"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empresariales</a:t>
                      </a:r>
                      <a:r>
                        <a:rPr sz="1400" spc="3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a:t>
                      </a:r>
                      <a:r>
                        <a:rPr sz="1400" spc="4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los</a:t>
                      </a:r>
                      <a:r>
                        <a:rPr sz="1400" spc="65"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participantes,</a:t>
                      </a:r>
                      <a:r>
                        <a:rPr sz="1400" spc="25"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promoviendo</a:t>
                      </a:r>
                      <a:r>
                        <a:rPr sz="1400" spc="1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la</a:t>
                      </a:r>
                      <a:r>
                        <a:rPr sz="1400" spc="45"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sostenibilidad</a:t>
                      </a:r>
                      <a:r>
                        <a:rPr sz="1400" dirty="0">
                          <a:latin typeface="Verdana" panose="020B0604030504040204" pitchFamily="34" charset="0"/>
                          <a:ea typeface="Verdana" panose="020B0604030504040204" pitchFamily="34" charset="0"/>
                          <a:cs typeface="Calibri"/>
                        </a:rPr>
                        <a:t> </a:t>
                      </a:r>
                      <a:r>
                        <a:rPr sz="1400" spc="-25" dirty="0">
                          <a:latin typeface="Verdana" panose="020B0604030504040204" pitchFamily="34" charset="0"/>
                          <a:ea typeface="Verdana" panose="020B0604030504040204" pitchFamily="34" charset="0"/>
                          <a:cs typeface="Calibri"/>
                        </a:rPr>
                        <a:t>de </a:t>
                      </a:r>
                      <a:r>
                        <a:rPr sz="1400" dirty="0">
                          <a:latin typeface="Verdana" panose="020B0604030504040204" pitchFamily="34" charset="0"/>
                          <a:ea typeface="Verdana" panose="020B0604030504040204" pitchFamily="34" charset="0"/>
                          <a:cs typeface="Calibri"/>
                        </a:rPr>
                        <a:t>sus</a:t>
                      </a:r>
                      <a:r>
                        <a:rPr sz="1400" spc="-1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proyectos</a:t>
                      </a:r>
                      <a:r>
                        <a:rPr sz="1400" spc="-2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a</a:t>
                      </a:r>
                      <a:r>
                        <a:rPr sz="1400" spc="-1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través</a:t>
                      </a:r>
                      <a:r>
                        <a:rPr sz="1400" spc="-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a:t>
                      </a:r>
                      <a:r>
                        <a:rPr sz="1400" spc="-15"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asesorías</a:t>
                      </a:r>
                      <a:r>
                        <a:rPr sz="1400" spc="-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grupales</a:t>
                      </a:r>
                      <a:r>
                        <a:rPr sz="1400" spc="-3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y</a:t>
                      </a:r>
                      <a:r>
                        <a:rPr sz="1400" spc="-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personalizadas,</a:t>
                      </a:r>
                      <a:r>
                        <a:rPr sz="1400" spc="-5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talleres</a:t>
                      </a:r>
                      <a:r>
                        <a:rPr sz="1400" spc="-2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y</a:t>
                      </a:r>
                      <a:r>
                        <a:rPr sz="1400" spc="-15"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espacios</a:t>
                      </a:r>
                      <a:endParaRPr sz="1400">
                        <a:latin typeface="Verdana" panose="020B0604030504040204" pitchFamily="34" charset="0"/>
                        <a:ea typeface="Verdana" panose="020B0604030504040204" pitchFamily="34" charset="0"/>
                        <a:cs typeface="Calibri"/>
                      </a:endParaRPr>
                    </a:p>
                    <a:p>
                      <a:pPr marL="6985">
                        <a:lnSpc>
                          <a:spcPts val="1360"/>
                        </a:lnSpc>
                      </a:pPr>
                      <a:r>
                        <a:rPr sz="1400" dirty="0">
                          <a:latin typeface="Verdana" panose="020B0604030504040204" pitchFamily="34" charset="0"/>
                          <a:ea typeface="Verdana" panose="020B0604030504040204" pitchFamily="34" charset="0"/>
                          <a:cs typeface="Calibri"/>
                        </a:rPr>
                        <a:t>de</a:t>
                      </a:r>
                      <a:r>
                        <a:rPr sz="1400" spc="-3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aprendizaje</a:t>
                      </a:r>
                      <a:r>
                        <a:rPr sz="1400" spc="-5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lúdico</a:t>
                      </a:r>
                      <a:endParaRPr sz="1400">
                        <a:latin typeface="Verdana" panose="020B0604030504040204" pitchFamily="34" charset="0"/>
                        <a:ea typeface="Verdana" panose="020B0604030504040204" pitchFamily="34" charset="0"/>
                        <a:cs typeface="Calibri"/>
                      </a:endParaRPr>
                    </a:p>
                  </a:txBody>
                  <a:tcPr marL="0" marR="0" marT="44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p>
                      <a:pPr>
                        <a:lnSpc>
                          <a:spcPct val="100000"/>
                        </a:lnSpc>
                        <a:spcBef>
                          <a:spcPts val="1250"/>
                        </a:spcBef>
                      </a:pPr>
                      <a:endParaRPr sz="1400">
                        <a:latin typeface="Verdana" panose="020B0604030504040204" pitchFamily="34" charset="0"/>
                        <a:ea typeface="Verdana" panose="020B0604030504040204" pitchFamily="34" charset="0"/>
                        <a:cs typeface="Times New Roman"/>
                      </a:endParaRPr>
                    </a:p>
                    <a:p>
                      <a:pPr marL="6985">
                        <a:lnSpc>
                          <a:spcPct val="100000"/>
                        </a:lnSpc>
                      </a:pPr>
                      <a:r>
                        <a:rPr sz="1400" dirty="0">
                          <a:latin typeface="Verdana" panose="020B0604030504040204" pitchFamily="34" charset="0"/>
                          <a:ea typeface="Verdana" panose="020B0604030504040204" pitchFamily="34" charset="0"/>
                          <a:cs typeface="Calibri"/>
                        </a:rPr>
                        <a:t>Bajo</a:t>
                      </a:r>
                      <a:r>
                        <a:rPr sz="1400" spc="-2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Cauca,</a:t>
                      </a:r>
                      <a:r>
                        <a:rPr sz="1400" spc="-4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Magdalena</a:t>
                      </a:r>
                      <a:r>
                        <a:rPr sz="1400" spc="-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Medio</a:t>
                      </a:r>
                      <a:r>
                        <a:rPr sz="1400" spc="-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y</a:t>
                      </a:r>
                      <a:r>
                        <a:rPr sz="1400" spc="-3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Nordeste</a:t>
                      </a:r>
                      <a:endParaRPr sz="1400">
                        <a:latin typeface="Verdana" panose="020B0604030504040204" pitchFamily="34" charset="0"/>
                        <a:ea typeface="Verdana" panose="020B0604030504040204" pitchFamily="34" charset="0"/>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985" marR="6985">
                        <a:lnSpc>
                          <a:spcPct val="100000"/>
                        </a:lnSpc>
                        <a:spcBef>
                          <a:spcPts val="340"/>
                        </a:spcBef>
                      </a:pPr>
                      <a:r>
                        <a:rPr sz="1400" dirty="0">
                          <a:latin typeface="Verdana" panose="020B0604030504040204" pitchFamily="34" charset="0"/>
                          <a:ea typeface="Verdana" panose="020B0604030504040204" pitchFamily="34" charset="0"/>
                          <a:cs typeface="Calibri"/>
                        </a:rPr>
                        <a:t>Amalfi,</a:t>
                      </a:r>
                      <a:r>
                        <a:rPr sz="1400" spc="-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Santo</a:t>
                      </a:r>
                      <a:r>
                        <a:rPr sz="1400" spc="-1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Domingo,</a:t>
                      </a:r>
                      <a:r>
                        <a:rPr sz="1400" spc="-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El</a:t>
                      </a:r>
                      <a:r>
                        <a:rPr sz="1400" spc="-3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Bagre,</a:t>
                      </a:r>
                      <a:r>
                        <a:rPr sz="1400" spc="-3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Puerto </a:t>
                      </a:r>
                      <a:r>
                        <a:rPr sz="1400" dirty="0">
                          <a:latin typeface="Verdana" panose="020B0604030504040204" pitchFamily="34" charset="0"/>
                          <a:ea typeface="Verdana" panose="020B0604030504040204" pitchFamily="34" charset="0"/>
                          <a:cs typeface="Calibri"/>
                        </a:rPr>
                        <a:t>Berrío,</a:t>
                      </a:r>
                      <a:r>
                        <a:rPr sz="1400" spc="-3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Tarazá,</a:t>
                      </a:r>
                      <a:r>
                        <a:rPr sz="1400" spc="-3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Puerto</a:t>
                      </a:r>
                      <a:r>
                        <a:rPr sz="1400" spc="-1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Triunfo,</a:t>
                      </a:r>
                      <a:r>
                        <a:rPr sz="1400" spc="-30" dirty="0">
                          <a:latin typeface="Verdana" panose="020B0604030504040204" pitchFamily="34" charset="0"/>
                          <a:ea typeface="Verdana" panose="020B0604030504040204" pitchFamily="34" charset="0"/>
                          <a:cs typeface="Calibri"/>
                        </a:rPr>
                        <a:t> </a:t>
                      </a:r>
                      <a:r>
                        <a:rPr sz="1400" spc="-20" dirty="0">
                          <a:latin typeface="Verdana" panose="020B0604030504040204" pitchFamily="34" charset="0"/>
                          <a:ea typeface="Verdana" panose="020B0604030504040204" pitchFamily="34" charset="0"/>
                          <a:cs typeface="Calibri"/>
                        </a:rPr>
                        <a:t>Yalí, </a:t>
                      </a:r>
                      <a:r>
                        <a:rPr sz="1400" dirty="0">
                          <a:latin typeface="Verdana" panose="020B0604030504040204" pitchFamily="34" charset="0"/>
                          <a:ea typeface="Verdana" panose="020B0604030504040204" pitchFamily="34" charset="0"/>
                          <a:cs typeface="Calibri"/>
                        </a:rPr>
                        <a:t>Zaragoza,</a:t>
                      </a:r>
                      <a:r>
                        <a:rPr sz="1400" spc="-4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Remedios,</a:t>
                      </a:r>
                      <a:r>
                        <a:rPr sz="1400" spc="-4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Caucasia,</a:t>
                      </a:r>
                      <a:r>
                        <a:rPr sz="1400" spc="-3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Segovia, </a:t>
                      </a:r>
                      <a:r>
                        <a:rPr sz="1400" dirty="0">
                          <a:latin typeface="Verdana" panose="020B0604030504040204" pitchFamily="34" charset="0"/>
                          <a:ea typeface="Verdana" panose="020B0604030504040204" pitchFamily="34" charset="0"/>
                          <a:cs typeface="Calibri"/>
                        </a:rPr>
                        <a:t>Vegachí,</a:t>
                      </a:r>
                      <a:r>
                        <a:rPr sz="1400" spc="-3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Yolombó,</a:t>
                      </a:r>
                      <a:r>
                        <a:rPr sz="1400" spc="-2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Maceo</a:t>
                      </a:r>
                      <a:r>
                        <a:rPr sz="1400" spc="-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(estos</a:t>
                      </a:r>
                      <a:r>
                        <a:rPr sz="1400" spc="-1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son</a:t>
                      </a:r>
                      <a:r>
                        <a:rPr sz="1400" spc="-30" dirty="0">
                          <a:latin typeface="Verdana" panose="020B0604030504040204" pitchFamily="34" charset="0"/>
                          <a:ea typeface="Verdana" panose="020B0604030504040204" pitchFamily="34" charset="0"/>
                          <a:cs typeface="Calibri"/>
                        </a:rPr>
                        <a:t> </a:t>
                      </a:r>
                      <a:r>
                        <a:rPr sz="1400" spc="-25" dirty="0">
                          <a:latin typeface="Verdana" panose="020B0604030504040204" pitchFamily="34" charset="0"/>
                          <a:ea typeface="Verdana" panose="020B0604030504040204" pitchFamily="34" charset="0"/>
                          <a:cs typeface="Calibri"/>
                        </a:rPr>
                        <a:t>los </a:t>
                      </a:r>
                      <a:r>
                        <a:rPr sz="1400" dirty="0">
                          <a:latin typeface="Verdana" panose="020B0604030504040204" pitchFamily="34" charset="0"/>
                          <a:ea typeface="Verdana" panose="020B0604030504040204" pitchFamily="34" charset="0"/>
                          <a:cs typeface="Calibri"/>
                        </a:rPr>
                        <a:t>municipios</a:t>
                      </a:r>
                      <a:r>
                        <a:rPr sz="1400" spc="-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a:t>
                      </a:r>
                      <a:r>
                        <a:rPr sz="1400" spc="-1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los</a:t>
                      </a:r>
                      <a:r>
                        <a:rPr sz="1400" spc="-1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22</a:t>
                      </a:r>
                      <a:r>
                        <a:rPr sz="1400" spc="-2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estímulos entregados)</a:t>
                      </a:r>
                      <a:endParaRPr sz="1400" dirty="0">
                        <a:latin typeface="Verdana" panose="020B0604030504040204" pitchFamily="34" charset="0"/>
                        <a:ea typeface="Verdana" panose="020B0604030504040204" pitchFamily="34" charset="0"/>
                        <a:cs typeface="Calibri"/>
                      </a:endParaRPr>
                    </a:p>
                  </a:txBody>
                  <a:tcPr marL="0" marR="0" marT="431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591820">
                        <a:lnSpc>
                          <a:spcPct val="100000"/>
                        </a:lnSpc>
                      </a:pPr>
                      <a:endParaRPr lang="es-MX" sz="1400" dirty="0">
                        <a:latin typeface="Verdana" panose="020B0604030504040204" pitchFamily="34" charset="0"/>
                        <a:ea typeface="Verdana" panose="020B0604030504040204" pitchFamily="34" charset="0"/>
                        <a:cs typeface="Times New Roman"/>
                      </a:endParaRPr>
                    </a:p>
                    <a:p>
                      <a:pPr marL="591820">
                        <a:lnSpc>
                          <a:spcPct val="100000"/>
                        </a:lnSpc>
                      </a:pPr>
                      <a:r>
                        <a:rPr sz="1400" dirty="0" err="1">
                          <a:latin typeface="Verdana" panose="020B0604030504040204" pitchFamily="34" charset="0"/>
                          <a:ea typeface="Verdana" panose="020B0604030504040204" pitchFamily="34" charset="0"/>
                          <a:cs typeface="Calibri"/>
                        </a:rPr>
                        <a:t>Recursos</a:t>
                      </a:r>
                      <a:r>
                        <a:rPr sz="1400" spc="-2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a:t>
                      </a:r>
                      <a:r>
                        <a:rPr sz="1400" spc="-20" dirty="0">
                          <a:latin typeface="Verdana" panose="020B0604030504040204" pitchFamily="34" charset="0"/>
                          <a:ea typeface="Verdana" panose="020B0604030504040204" pitchFamily="34" charset="0"/>
                          <a:cs typeface="Calibri"/>
                        </a:rPr>
                        <a:t> </a:t>
                      </a:r>
                      <a:r>
                        <a:rPr sz="1400" spc="-10" dirty="0" err="1">
                          <a:latin typeface="Verdana" panose="020B0604030504040204" pitchFamily="34" charset="0"/>
                          <a:ea typeface="Verdana" panose="020B0604030504040204" pitchFamily="34" charset="0"/>
                          <a:cs typeface="Calibri"/>
                        </a:rPr>
                        <a:t>Comfama</a:t>
                      </a:r>
                      <a:r>
                        <a:rPr lang="es-MX" sz="1400" spc="-10" dirty="0">
                          <a:latin typeface="Verdana" panose="020B0604030504040204" pitchFamily="34" charset="0"/>
                          <a:ea typeface="Verdana" panose="020B0604030504040204" pitchFamily="34" charset="0"/>
                          <a:cs typeface="Calibri"/>
                        </a:rPr>
                        <a:t> (ALIADO ESTRATÉGICO)</a:t>
                      </a:r>
                      <a:endParaRPr sz="1400" dirty="0">
                        <a:latin typeface="Verdana" panose="020B0604030504040204" pitchFamily="34" charset="0"/>
                        <a:ea typeface="Verdana" panose="020B0604030504040204" pitchFamily="34" charset="0"/>
                        <a:cs typeface="Calibri"/>
                      </a:endParaRPr>
                    </a:p>
                  </a:txBody>
                  <a:tcPr marL="0" marR="0" marT="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93190">
                <a:tc>
                  <a:txBody>
                    <a:bodyPr/>
                    <a:lstStyle/>
                    <a:p>
                      <a:pPr>
                        <a:lnSpc>
                          <a:spcPct val="100000"/>
                        </a:lnSpc>
                      </a:pPr>
                      <a:endParaRPr sz="1400" dirty="0">
                        <a:latin typeface="Verdana" panose="020B0604030504040204" pitchFamily="34" charset="0"/>
                        <a:ea typeface="Verdana" panose="020B0604030504040204" pitchFamily="34" charset="0"/>
                        <a:cs typeface="Times New Roman"/>
                      </a:endParaRPr>
                    </a:p>
                    <a:p>
                      <a:pPr marL="6985" marR="27940">
                        <a:lnSpc>
                          <a:spcPct val="100000"/>
                        </a:lnSpc>
                        <a:spcBef>
                          <a:spcPts val="5"/>
                        </a:spcBef>
                      </a:pPr>
                      <a:r>
                        <a:rPr lang="es-CO" sz="1400" dirty="0">
                          <a:latin typeface="Verdana" panose="020B0604030504040204" pitchFamily="34" charset="0"/>
                          <a:ea typeface="Verdana" panose="020B0604030504040204" pitchFamily="34" charset="0"/>
                          <a:cs typeface="Calibri"/>
                        </a:rPr>
                        <a:t>A</a:t>
                      </a:r>
                      <a:r>
                        <a:rPr sz="1400" dirty="0" err="1">
                          <a:latin typeface="Verdana" panose="020B0604030504040204" pitchFamily="34" charset="0"/>
                          <a:ea typeface="Verdana" panose="020B0604030504040204" pitchFamily="34" charset="0"/>
                          <a:cs typeface="Calibri"/>
                        </a:rPr>
                        <a:t>dquisición</a:t>
                      </a:r>
                      <a:r>
                        <a:rPr sz="1400" spc="-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a:t>
                      </a:r>
                      <a:r>
                        <a:rPr sz="1400" spc="-1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luces,</a:t>
                      </a:r>
                      <a:r>
                        <a:rPr sz="1400" spc="-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maquillaje</a:t>
                      </a:r>
                      <a:r>
                        <a:rPr sz="1400" spc="-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y</a:t>
                      </a:r>
                      <a:r>
                        <a:rPr sz="1400" spc="-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material</a:t>
                      </a:r>
                      <a:r>
                        <a:rPr sz="1400" spc="-3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bibliográfico</a:t>
                      </a:r>
                      <a:r>
                        <a:rPr sz="1400" spc="-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para</a:t>
                      </a:r>
                      <a:r>
                        <a:rPr sz="1400" spc="-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dotar</a:t>
                      </a:r>
                      <a:r>
                        <a:rPr sz="1400" spc="-3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a</a:t>
                      </a:r>
                      <a:r>
                        <a:rPr sz="1400" spc="-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24</a:t>
                      </a:r>
                      <a:r>
                        <a:rPr sz="1400" spc="-5"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municipios </a:t>
                      </a:r>
                      <a:r>
                        <a:rPr sz="1400" dirty="0">
                          <a:latin typeface="Verdana" panose="020B0604030504040204" pitchFamily="34" charset="0"/>
                          <a:ea typeface="Verdana" panose="020B0604030504040204" pitchFamily="34" charset="0"/>
                          <a:cs typeface="Calibri"/>
                        </a:rPr>
                        <a:t>del</a:t>
                      </a:r>
                      <a:r>
                        <a:rPr sz="1400" spc="-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departamento</a:t>
                      </a:r>
                      <a:r>
                        <a:rPr sz="1400" spc="-4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(Nota:</a:t>
                      </a:r>
                      <a:r>
                        <a:rPr sz="1400" b="1" spc="-2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esta</a:t>
                      </a:r>
                      <a:r>
                        <a:rPr sz="1400" b="1" spc="-3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dotación</a:t>
                      </a:r>
                      <a:r>
                        <a:rPr sz="1400" b="1" spc="-2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ya</a:t>
                      </a:r>
                      <a:r>
                        <a:rPr sz="1400" b="1" spc="-2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se</a:t>
                      </a:r>
                      <a:r>
                        <a:rPr sz="1400" b="1" spc="-3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encuentra</a:t>
                      </a:r>
                      <a:r>
                        <a:rPr sz="1400" b="1" spc="-3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contratada,</a:t>
                      </a:r>
                      <a:r>
                        <a:rPr sz="1400" b="1" spc="-3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pero</a:t>
                      </a:r>
                      <a:r>
                        <a:rPr sz="1400" b="1" spc="-1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aún</a:t>
                      </a:r>
                      <a:r>
                        <a:rPr sz="1400" b="1" spc="-10" dirty="0">
                          <a:latin typeface="Verdana" panose="020B0604030504040204" pitchFamily="34" charset="0"/>
                          <a:ea typeface="Verdana" panose="020B0604030504040204" pitchFamily="34" charset="0"/>
                          <a:cs typeface="Calibri"/>
                        </a:rPr>
                        <a:t> </a:t>
                      </a:r>
                      <a:r>
                        <a:rPr sz="1400" b="1" spc="-25" dirty="0">
                          <a:latin typeface="Verdana" panose="020B0604030504040204" pitchFamily="34" charset="0"/>
                          <a:ea typeface="Verdana" panose="020B0604030504040204" pitchFamily="34" charset="0"/>
                          <a:cs typeface="Calibri"/>
                        </a:rPr>
                        <a:t>no </a:t>
                      </a:r>
                      <a:r>
                        <a:rPr sz="1400" b="1" dirty="0">
                          <a:latin typeface="Verdana" panose="020B0604030504040204" pitchFamily="34" charset="0"/>
                          <a:ea typeface="Verdana" panose="020B0604030504040204" pitchFamily="34" charset="0"/>
                          <a:cs typeface="Calibri"/>
                        </a:rPr>
                        <a:t>se</a:t>
                      </a:r>
                      <a:r>
                        <a:rPr sz="1400" b="1" spc="-3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realiza</a:t>
                      </a:r>
                      <a:r>
                        <a:rPr sz="1400" b="1" spc="-3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la</a:t>
                      </a:r>
                      <a:r>
                        <a:rPr sz="1400" b="1" spc="-2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entrega</a:t>
                      </a:r>
                      <a:r>
                        <a:rPr sz="1400" b="1" spc="-2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a</a:t>
                      </a:r>
                      <a:r>
                        <a:rPr sz="1400" b="1" spc="-2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los</a:t>
                      </a:r>
                      <a:r>
                        <a:rPr sz="1400" b="1" spc="-1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municipios</a:t>
                      </a:r>
                      <a:r>
                        <a:rPr sz="1400" b="1" spc="-15" dirty="0">
                          <a:latin typeface="Verdana" panose="020B0604030504040204" pitchFamily="34" charset="0"/>
                          <a:ea typeface="Verdana" panose="020B0604030504040204" pitchFamily="34" charset="0"/>
                          <a:cs typeface="Calibri"/>
                        </a:rPr>
                        <a:t> </a:t>
                      </a:r>
                      <a:r>
                        <a:rPr sz="1400" b="1" spc="-10" dirty="0">
                          <a:latin typeface="Verdana" panose="020B0604030504040204" pitchFamily="34" charset="0"/>
                          <a:ea typeface="Verdana" panose="020B0604030504040204" pitchFamily="34" charset="0"/>
                          <a:cs typeface="Calibri"/>
                        </a:rPr>
                        <a:t>beneficiarios)</a:t>
                      </a:r>
                      <a:endParaRPr sz="1400" dirty="0">
                        <a:latin typeface="Verdana" panose="020B0604030504040204" pitchFamily="34" charset="0"/>
                        <a:ea typeface="Verdana" panose="020B0604030504040204" pitchFamily="34" charset="0"/>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985" marR="234315" algn="just">
                        <a:lnSpc>
                          <a:spcPct val="100000"/>
                        </a:lnSpc>
                      </a:pPr>
                      <a:r>
                        <a:rPr sz="1400" dirty="0" err="1">
                          <a:latin typeface="Verdana" panose="020B0604030504040204" pitchFamily="34" charset="0"/>
                          <a:ea typeface="Verdana" panose="020B0604030504040204" pitchFamily="34" charset="0"/>
                          <a:cs typeface="Calibri"/>
                        </a:rPr>
                        <a:t>Suroeste</a:t>
                      </a:r>
                      <a:r>
                        <a:rPr sz="1400" dirty="0">
                          <a:latin typeface="Verdana" panose="020B0604030504040204" pitchFamily="34" charset="0"/>
                          <a:ea typeface="Verdana" panose="020B0604030504040204" pitchFamily="34" charset="0"/>
                          <a:cs typeface="Calibri"/>
                        </a:rPr>
                        <a:t>,</a:t>
                      </a:r>
                      <a:r>
                        <a:rPr sz="1400" spc="-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Norte,</a:t>
                      </a:r>
                      <a:r>
                        <a:rPr sz="1400" spc="-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Bajo</a:t>
                      </a:r>
                      <a:r>
                        <a:rPr sz="1400" spc="-2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Cauca,</a:t>
                      </a:r>
                      <a:r>
                        <a:rPr sz="1400" spc="-4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Nordeste, </a:t>
                      </a:r>
                      <a:r>
                        <a:rPr sz="1400" dirty="0">
                          <a:latin typeface="Verdana" panose="020B0604030504040204" pitchFamily="34" charset="0"/>
                          <a:ea typeface="Verdana" panose="020B0604030504040204" pitchFamily="34" charset="0"/>
                          <a:cs typeface="Calibri"/>
                        </a:rPr>
                        <a:t>Oriente,</a:t>
                      </a:r>
                      <a:r>
                        <a:rPr sz="1400" spc="-3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Occidente,</a:t>
                      </a:r>
                      <a:r>
                        <a:rPr sz="1400" spc="-3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Urabá,</a:t>
                      </a:r>
                      <a:r>
                        <a:rPr sz="1400" spc="-45"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Magdalena Medio</a:t>
                      </a:r>
                      <a:endParaRPr sz="1400" dirty="0">
                        <a:latin typeface="Verdana" panose="020B0604030504040204" pitchFamily="34" charset="0"/>
                        <a:ea typeface="Verdana" panose="020B0604030504040204" pitchFamily="34" charset="0"/>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985" marR="9525">
                        <a:lnSpc>
                          <a:spcPts val="1560"/>
                        </a:lnSpc>
                      </a:pPr>
                      <a:r>
                        <a:rPr sz="1400" dirty="0">
                          <a:latin typeface="Verdana" panose="020B0604030504040204" pitchFamily="34" charset="0"/>
                          <a:ea typeface="Verdana" panose="020B0604030504040204" pitchFamily="34" charset="0"/>
                          <a:cs typeface="Calibri"/>
                        </a:rPr>
                        <a:t>Angelópolis,</a:t>
                      </a:r>
                      <a:r>
                        <a:rPr sz="1400" spc="-3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Angostura,</a:t>
                      </a:r>
                      <a:r>
                        <a:rPr sz="1400" spc="-3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Belmira</a:t>
                      </a:r>
                      <a:r>
                        <a:rPr sz="1400" spc="-45"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Betulia, </a:t>
                      </a:r>
                      <a:r>
                        <a:rPr sz="1400" dirty="0">
                          <a:latin typeface="Verdana" panose="020B0604030504040204" pitchFamily="34" charset="0"/>
                          <a:ea typeface="Verdana" panose="020B0604030504040204" pitchFamily="34" charset="0"/>
                          <a:cs typeface="Calibri"/>
                        </a:rPr>
                        <a:t>Briceño,</a:t>
                      </a:r>
                      <a:r>
                        <a:rPr sz="1400" spc="-3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Cáceres,</a:t>
                      </a:r>
                      <a:r>
                        <a:rPr sz="1400" spc="-5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Caramanta,</a:t>
                      </a:r>
                      <a:r>
                        <a:rPr sz="1400" spc="-35"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Cisneros, </a:t>
                      </a:r>
                      <a:r>
                        <a:rPr sz="1400" dirty="0">
                          <a:latin typeface="Verdana" panose="020B0604030504040204" pitchFamily="34" charset="0"/>
                          <a:ea typeface="Verdana" panose="020B0604030504040204" pitchFamily="34" charset="0"/>
                          <a:cs typeface="Calibri"/>
                        </a:rPr>
                        <a:t>Concepción,</a:t>
                      </a:r>
                      <a:r>
                        <a:rPr sz="1400" spc="-4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Ebéjico,</a:t>
                      </a:r>
                      <a:r>
                        <a:rPr sz="1400" spc="-45"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Guadalupe, </a:t>
                      </a:r>
                      <a:r>
                        <a:rPr sz="1400" dirty="0">
                          <a:latin typeface="Verdana" panose="020B0604030504040204" pitchFamily="34" charset="0"/>
                          <a:ea typeface="Verdana" panose="020B0604030504040204" pitchFamily="34" charset="0"/>
                          <a:cs typeface="Calibri"/>
                        </a:rPr>
                        <a:t>Hispania,</a:t>
                      </a:r>
                      <a:r>
                        <a:rPr sz="1400" spc="-4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Liborina,</a:t>
                      </a:r>
                      <a:r>
                        <a:rPr sz="1400" spc="-4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Montebello,</a:t>
                      </a:r>
                      <a:r>
                        <a:rPr sz="1400" spc="-4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Mutatá, </a:t>
                      </a:r>
                      <a:r>
                        <a:rPr sz="1400" dirty="0">
                          <a:latin typeface="Verdana" panose="020B0604030504040204" pitchFamily="34" charset="0"/>
                          <a:ea typeface="Verdana" panose="020B0604030504040204" pitchFamily="34" charset="0"/>
                          <a:cs typeface="Calibri"/>
                        </a:rPr>
                        <a:t>Nariño,</a:t>
                      </a:r>
                      <a:r>
                        <a:rPr sz="1400" spc="-3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Nechí,</a:t>
                      </a:r>
                      <a:r>
                        <a:rPr sz="1400" spc="-3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Puerto</a:t>
                      </a:r>
                      <a:r>
                        <a:rPr sz="1400" spc="-1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Nare,</a:t>
                      </a:r>
                      <a:r>
                        <a:rPr sz="1400" spc="-35"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Puerto </a:t>
                      </a:r>
                      <a:r>
                        <a:rPr sz="1400" dirty="0">
                          <a:latin typeface="Verdana" panose="020B0604030504040204" pitchFamily="34" charset="0"/>
                          <a:ea typeface="Verdana" panose="020B0604030504040204" pitchFamily="34" charset="0"/>
                          <a:cs typeface="Calibri"/>
                        </a:rPr>
                        <a:t>Triunfo,</a:t>
                      </a:r>
                      <a:r>
                        <a:rPr sz="1400" spc="-2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San</a:t>
                      </a:r>
                      <a:r>
                        <a:rPr sz="1400" spc="-2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José</a:t>
                      </a:r>
                      <a:r>
                        <a:rPr sz="1400" spc="-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a:t>
                      </a:r>
                      <a:r>
                        <a:rPr sz="1400" spc="-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la</a:t>
                      </a:r>
                      <a:r>
                        <a:rPr sz="1400" spc="-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Montaña,</a:t>
                      </a:r>
                      <a:r>
                        <a:rPr sz="1400" spc="15"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Tarso, </a:t>
                      </a:r>
                      <a:r>
                        <a:rPr sz="1400" dirty="0">
                          <a:latin typeface="Verdana" panose="020B0604030504040204" pitchFamily="34" charset="0"/>
                          <a:ea typeface="Verdana" panose="020B0604030504040204" pitchFamily="34" charset="0"/>
                          <a:cs typeface="Calibri"/>
                        </a:rPr>
                        <a:t>Tarazá,</a:t>
                      </a:r>
                      <a:r>
                        <a:rPr sz="1400" spc="-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Uramita,</a:t>
                      </a:r>
                      <a:r>
                        <a:rPr sz="1400" spc="-1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Vigía</a:t>
                      </a:r>
                      <a:r>
                        <a:rPr sz="1400" spc="-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del</a:t>
                      </a:r>
                      <a:r>
                        <a:rPr sz="1400" spc="-25"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Fuerte,</a:t>
                      </a:r>
                      <a:endParaRPr sz="1400">
                        <a:latin typeface="Verdana" panose="020B0604030504040204" pitchFamily="34" charset="0"/>
                        <a:ea typeface="Verdana" panose="020B0604030504040204" pitchFamily="34" charset="0"/>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400" dirty="0">
                        <a:latin typeface="Verdana" panose="020B0604030504040204" pitchFamily="34" charset="0"/>
                        <a:ea typeface="Verdana" panose="020B0604030504040204" pitchFamily="34" charset="0"/>
                        <a:cs typeface="Times New Roman"/>
                      </a:endParaRPr>
                    </a:p>
                    <a:p>
                      <a:pPr>
                        <a:lnSpc>
                          <a:spcPct val="100000"/>
                        </a:lnSpc>
                      </a:pPr>
                      <a:endParaRPr sz="1400" dirty="0">
                        <a:latin typeface="Verdana" panose="020B0604030504040204" pitchFamily="34" charset="0"/>
                        <a:ea typeface="Verdana" panose="020B0604030504040204" pitchFamily="34" charset="0"/>
                        <a:cs typeface="Times New Roman"/>
                      </a:endParaRPr>
                    </a:p>
                    <a:p>
                      <a:pPr>
                        <a:lnSpc>
                          <a:spcPct val="100000"/>
                        </a:lnSpc>
                        <a:spcBef>
                          <a:spcPts val="180"/>
                        </a:spcBef>
                      </a:pPr>
                      <a:endParaRPr sz="1400" dirty="0">
                        <a:latin typeface="Verdana" panose="020B0604030504040204" pitchFamily="34" charset="0"/>
                        <a:ea typeface="Verdana" panose="020B0604030504040204" pitchFamily="34" charset="0"/>
                        <a:cs typeface="Times New Roman"/>
                      </a:endParaRPr>
                    </a:p>
                    <a:p>
                      <a:pPr marL="1270" algn="ctr">
                        <a:lnSpc>
                          <a:spcPct val="100000"/>
                        </a:lnSpc>
                      </a:pPr>
                      <a:r>
                        <a:rPr sz="1400" dirty="0">
                          <a:latin typeface="Verdana" panose="020B0604030504040204" pitchFamily="34" charset="0"/>
                          <a:ea typeface="Verdana" panose="020B0604030504040204" pitchFamily="34" charset="0"/>
                          <a:cs typeface="Calibri"/>
                        </a:rPr>
                        <a:t>$</a:t>
                      </a:r>
                      <a:r>
                        <a:rPr sz="1400" spc="-5"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45.837.720</a:t>
                      </a:r>
                      <a:endParaRPr sz="1400" dirty="0">
                        <a:latin typeface="Verdana" panose="020B0604030504040204" pitchFamily="34" charset="0"/>
                        <a:ea typeface="Verdana" panose="020B0604030504040204" pitchFamily="34" charset="0"/>
                        <a:cs typeface="Calibri"/>
                      </a:endParaRPr>
                    </a:p>
                  </a:txBody>
                  <a:tcPr marL="0" marR="0" marT="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96950">
                <a:tc>
                  <a:txBody>
                    <a:bodyPr/>
                    <a:lstStyle/>
                    <a:p>
                      <a:pPr>
                        <a:lnSpc>
                          <a:spcPct val="100000"/>
                        </a:lnSpc>
                      </a:pPr>
                      <a:endParaRPr sz="1400" dirty="0">
                        <a:latin typeface="Verdana" panose="020B0604030504040204" pitchFamily="34" charset="0"/>
                        <a:ea typeface="Verdana" panose="020B0604030504040204" pitchFamily="34" charset="0"/>
                        <a:cs typeface="Times New Roman"/>
                      </a:endParaRPr>
                    </a:p>
                    <a:p>
                      <a:pPr marL="6985" marR="117475">
                        <a:lnSpc>
                          <a:spcPct val="99600"/>
                        </a:lnSpc>
                      </a:pPr>
                      <a:r>
                        <a:rPr sz="1400" dirty="0" err="1">
                          <a:latin typeface="Verdana" panose="020B0604030504040204" pitchFamily="34" charset="0"/>
                          <a:ea typeface="Verdana" panose="020B0604030504040204" pitchFamily="34" charset="0"/>
                          <a:cs typeface="Calibri"/>
                        </a:rPr>
                        <a:t>Adquisición</a:t>
                      </a:r>
                      <a:r>
                        <a:rPr sz="1400" spc="-3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a:t>
                      </a:r>
                      <a:r>
                        <a:rPr sz="1400" spc="-1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mobiliario</a:t>
                      </a:r>
                      <a:r>
                        <a:rPr sz="1400" spc="-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para</a:t>
                      </a:r>
                      <a:r>
                        <a:rPr sz="1400" spc="-35"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bibliotecas</a:t>
                      </a:r>
                      <a:r>
                        <a:rPr sz="1400" spc="-2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para</a:t>
                      </a:r>
                      <a:r>
                        <a:rPr sz="1400" spc="-3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dotar</a:t>
                      </a:r>
                      <a:r>
                        <a:rPr sz="1400" spc="-3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a</a:t>
                      </a:r>
                      <a:r>
                        <a:rPr sz="1400" spc="30" dirty="0">
                          <a:latin typeface="Verdana" panose="020B0604030504040204" pitchFamily="34" charset="0"/>
                          <a:ea typeface="Verdana" panose="020B0604030504040204" pitchFamily="34" charset="0"/>
                          <a:cs typeface="Calibri"/>
                        </a:rPr>
                        <a:t> </a:t>
                      </a:r>
                      <a:r>
                        <a:rPr sz="1400" dirty="0">
                          <a:solidFill>
                            <a:srgbClr val="FF0000"/>
                          </a:solidFill>
                          <a:latin typeface="Verdana" panose="020B0604030504040204" pitchFamily="34" charset="0"/>
                          <a:ea typeface="Verdana" panose="020B0604030504040204" pitchFamily="34" charset="0"/>
                          <a:cs typeface="Calibri"/>
                        </a:rPr>
                        <a:t>15</a:t>
                      </a:r>
                      <a:r>
                        <a:rPr sz="1400" spc="-10" dirty="0">
                          <a:solidFill>
                            <a:srgbClr val="FF0000"/>
                          </a:solidFill>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municipios</a:t>
                      </a:r>
                      <a:r>
                        <a:rPr sz="1400" b="1" spc="-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(Nota:</a:t>
                      </a:r>
                      <a:r>
                        <a:rPr sz="1400" b="1" spc="-30" dirty="0">
                          <a:latin typeface="Verdana" panose="020B0604030504040204" pitchFamily="34" charset="0"/>
                          <a:ea typeface="Verdana" panose="020B0604030504040204" pitchFamily="34" charset="0"/>
                          <a:cs typeface="Calibri"/>
                        </a:rPr>
                        <a:t> </a:t>
                      </a:r>
                      <a:r>
                        <a:rPr sz="1400" b="1" spc="-20" dirty="0">
                          <a:latin typeface="Verdana" panose="020B0604030504040204" pitchFamily="34" charset="0"/>
                          <a:ea typeface="Verdana" panose="020B0604030504040204" pitchFamily="34" charset="0"/>
                          <a:cs typeface="Calibri"/>
                        </a:rPr>
                        <a:t>esta </a:t>
                      </a:r>
                      <a:r>
                        <a:rPr sz="1400" b="1" dirty="0">
                          <a:latin typeface="Verdana" panose="020B0604030504040204" pitchFamily="34" charset="0"/>
                          <a:ea typeface="Verdana" panose="020B0604030504040204" pitchFamily="34" charset="0"/>
                          <a:cs typeface="Calibri"/>
                        </a:rPr>
                        <a:t>dotación</a:t>
                      </a:r>
                      <a:r>
                        <a:rPr sz="1400" b="1" spc="-1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ya</a:t>
                      </a:r>
                      <a:r>
                        <a:rPr sz="1400" b="1" spc="-3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se</a:t>
                      </a:r>
                      <a:r>
                        <a:rPr sz="1400" b="1" spc="-2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encuentra</a:t>
                      </a:r>
                      <a:r>
                        <a:rPr sz="1400" b="1" spc="-3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contratada,</a:t>
                      </a:r>
                      <a:r>
                        <a:rPr sz="1400" b="1" spc="-3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pero</a:t>
                      </a:r>
                      <a:r>
                        <a:rPr sz="1400" b="1" spc="-1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aún</a:t>
                      </a:r>
                      <a:r>
                        <a:rPr sz="1400" b="1" spc="-1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no</a:t>
                      </a:r>
                      <a:r>
                        <a:rPr sz="1400" b="1" spc="-1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se</a:t>
                      </a:r>
                      <a:r>
                        <a:rPr sz="1400" b="1" spc="-3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realiza</a:t>
                      </a:r>
                      <a:r>
                        <a:rPr sz="1400" b="1" spc="-2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la</a:t>
                      </a:r>
                      <a:r>
                        <a:rPr sz="1400" b="1" spc="-2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entrega</a:t>
                      </a:r>
                      <a:r>
                        <a:rPr sz="1400" b="1" spc="-2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a</a:t>
                      </a:r>
                      <a:r>
                        <a:rPr sz="1400" b="1" spc="-20" dirty="0">
                          <a:latin typeface="Verdana" panose="020B0604030504040204" pitchFamily="34" charset="0"/>
                          <a:ea typeface="Verdana" panose="020B0604030504040204" pitchFamily="34" charset="0"/>
                          <a:cs typeface="Calibri"/>
                        </a:rPr>
                        <a:t> </a:t>
                      </a:r>
                      <a:r>
                        <a:rPr sz="1400" b="1" spc="-25" dirty="0">
                          <a:latin typeface="Verdana" panose="020B0604030504040204" pitchFamily="34" charset="0"/>
                          <a:ea typeface="Verdana" panose="020B0604030504040204" pitchFamily="34" charset="0"/>
                          <a:cs typeface="Calibri"/>
                        </a:rPr>
                        <a:t>los </a:t>
                      </a:r>
                      <a:r>
                        <a:rPr sz="1400" b="1" dirty="0">
                          <a:latin typeface="Verdana" panose="020B0604030504040204" pitchFamily="34" charset="0"/>
                          <a:ea typeface="Verdana" panose="020B0604030504040204" pitchFamily="34" charset="0"/>
                          <a:cs typeface="Calibri"/>
                        </a:rPr>
                        <a:t>municipios</a:t>
                      </a:r>
                      <a:r>
                        <a:rPr sz="1400" b="1" spc="-50" dirty="0">
                          <a:latin typeface="Verdana" panose="020B0604030504040204" pitchFamily="34" charset="0"/>
                          <a:ea typeface="Verdana" panose="020B0604030504040204" pitchFamily="34" charset="0"/>
                          <a:cs typeface="Calibri"/>
                        </a:rPr>
                        <a:t> </a:t>
                      </a:r>
                      <a:r>
                        <a:rPr sz="1400" b="1" spc="-10" dirty="0">
                          <a:latin typeface="Verdana" panose="020B0604030504040204" pitchFamily="34" charset="0"/>
                          <a:ea typeface="Verdana" panose="020B0604030504040204" pitchFamily="34" charset="0"/>
                          <a:cs typeface="Calibri"/>
                        </a:rPr>
                        <a:t>beneficiarios)</a:t>
                      </a:r>
                      <a:endParaRPr sz="1400" dirty="0">
                        <a:latin typeface="Verdana" panose="020B0604030504040204" pitchFamily="34" charset="0"/>
                        <a:ea typeface="Verdana" panose="020B0604030504040204" pitchFamily="34" charset="0"/>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985" marR="630555" algn="just">
                        <a:lnSpc>
                          <a:spcPct val="99600"/>
                        </a:lnSpc>
                      </a:pPr>
                      <a:r>
                        <a:rPr sz="1400" dirty="0" err="1">
                          <a:latin typeface="Verdana" panose="020B0604030504040204" pitchFamily="34" charset="0"/>
                          <a:ea typeface="Verdana" panose="020B0604030504040204" pitchFamily="34" charset="0"/>
                          <a:cs typeface="Calibri"/>
                        </a:rPr>
                        <a:t>Occidente</a:t>
                      </a:r>
                      <a:r>
                        <a:rPr sz="1400" dirty="0">
                          <a:latin typeface="Verdana" panose="020B0604030504040204" pitchFamily="34" charset="0"/>
                          <a:ea typeface="Verdana" panose="020B0604030504040204" pitchFamily="34" charset="0"/>
                          <a:cs typeface="Calibri"/>
                        </a:rPr>
                        <a:t>,</a:t>
                      </a:r>
                      <a:r>
                        <a:rPr sz="1400" spc="-3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Suroeste,</a:t>
                      </a:r>
                      <a:r>
                        <a:rPr sz="1400" spc="-1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Bajo</a:t>
                      </a:r>
                      <a:r>
                        <a:rPr sz="1400" spc="-35"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Cauca, </a:t>
                      </a:r>
                      <a:r>
                        <a:rPr sz="1400" dirty="0">
                          <a:latin typeface="Verdana" panose="020B0604030504040204" pitchFamily="34" charset="0"/>
                          <a:ea typeface="Verdana" panose="020B0604030504040204" pitchFamily="34" charset="0"/>
                          <a:cs typeface="Calibri"/>
                        </a:rPr>
                        <a:t>Magdalena</a:t>
                      </a:r>
                      <a:r>
                        <a:rPr sz="1400" spc="-2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Medio,</a:t>
                      </a:r>
                      <a:r>
                        <a:rPr sz="1400" spc="-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Norte,</a:t>
                      </a:r>
                      <a:r>
                        <a:rPr sz="1400" spc="-3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Urabá, </a:t>
                      </a:r>
                      <a:r>
                        <a:rPr sz="1400" dirty="0">
                          <a:latin typeface="Verdana" panose="020B0604030504040204" pitchFamily="34" charset="0"/>
                          <a:ea typeface="Verdana" panose="020B0604030504040204" pitchFamily="34" charset="0"/>
                          <a:cs typeface="Calibri"/>
                        </a:rPr>
                        <a:t>Occidente,</a:t>
                      </a:r>
                      <a:r>
                        <a:rPr sz="1400" spc="-45"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Nordeste</a:t>
                      </a:r>
                      <a:endParaRPr sz="1400" dirty="0">
                        <a:latin typeface="Verdana" panose="020B0604030504040204" pitchFamily="34" charset="0"/>
                        <a:ea typeface="Verdana" panose="020B0604030504040204" pitchFamily="34" charset="0"/>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985" marR="116205">
                        <a:lnSpc>
                          <a:spcPts val="1560"/>
                        </a:lnSpc>
                        <a:spcBef>
                          <a:spcPts val="35"/>
                        </a:spcBef>
                      </a:pPr>
                      <a:r>
                        <a:rPr sz="1400" dirty="0">
                          <a:latin typeface="Verdana" panose="020B0604030504040204" pitchFamily="34" charset="0"/>
                          <a:ea typeface="Verdana" panose="020B0604030504040204" pitchFamily="34" charset="0"/>
                          <a:cs typeface="Calibri"/>
                        </a:rPr>
                        <a:t>Liborina,</a:t>
                      </a:r>
                      <a:r>
                        <a:rPr sz="1400" spc="-3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Betulia,</a:t>
                      </a:r>
                      <a:r>
                        <a:rPr sz="1400" spc="-1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Nechí,</a:t>
                      </a:r>
                      <a:r>
                        <a:rPr sz="1400" spc="-35"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Tarazá, </a:t>
                      </a:r>
                      <a:r>
                        <a:rPr sz="1400" dirty="0">
                          <a:latin typeface="Verdana" panose="020B0604030504040204" pitchFamily="34" charset="0"/>
                          <a:ea typeface="Verdana" panose="020B0604030504040204" pitchFamily="34" charset="0"/>
                          <a:cs typeface="Calibri"/>
                        </a:rPr>
                        <a:t>Cáceres,</a:t>
                      </a:r>
                      <a:r>
                        <a:rPr sz="1400" spc="-3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Puerto</a:t>
                      </a:r>
                      <a:r>
                        <a:rPr sz="1400" spc="-1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Triunfo,</a:t>
                      </a:r>
                      <a:r>
                        <a:rPr sz="1400" spc="-1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San</a:t>
                      </a:r>
                      <a:r>
                        <a:rPr sz="1400" spc="-2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José de</a:t>
                      </a:r>
                      <a:r>
                        <a:rPr sz="1400" spc="-25" dirty="0">
                          <a:latin typeface="Verdana" panose="020B0604030504040204" pitchFamily="34" charset="0"/>
                          <a:ea typeface="Verdana" panose="020B0604030504040204" pitchFamily="34" charset="0"/>
                          <a:cs typeface="Calibri"/>
                        </a:rPr>
                        <a:t> la </a:t>
                      </a:r>
                      <a:r>
                        <a:rPr sz="1400" dirty="0">
                          <a:latin typeface="Verdana" panose="020B0604030504040204" pitchFamily="34" charset="0"/>
                          <a:ea typeface="Verdana" panose="020B0604030504040204" pitchFamily="34" charset="0"/>
                          <a:cs typeface="Calibri"/>
                        </a:rPr>
                        <a:t>Montaña,</a:t>
                      </a:r>
                      <a:r>
                        <a:rPr sz="1400" spc="-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Montebello,</a:t>
                      </a:r>
                      <a:r>
                        <a:rPr sz="1400" spc="-1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Tarso,</a:t>
                      </a:r>
                      <a:r>
                        <a:rPr sz="1400" spc="-4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Vigía</a:t>
                      </a:r>
                      <a:r>
                        <a:rPr sz="1400" spc="-45" dirty="0">
                          <a:latin typeface="Verdana" panose="020B0604030504040204" pitchFamily="34" charset="0"/>
                          <a:ea typeface="Verdana" panose="020B0604030504040204" pitchFamily="34" charset="0"/>
                          <a:cs typeface="Calibri"/>
                        </a:rPr>
                        <a:t> </a:t>
                      </a:r>
                      <a:r>
                        <a:rPr sz="1400" spc="-25" dirty="0">
                          <a:latin typeface="Verdana" panose="020B0604030504040204" pitchFamily="34" charset="0"/>
                          <a:ea typeface="Verdana" panose="020B0604030504040204" pitchFamily="34" charset="0"/>
                          <a:cs typeface="Calibri"/>
                        </a:rPr>
                        <a:t>del</a:t>
                      </a:r>
                      <a:endParaRPr sz="1400">
                        <a:latin typeface="Verdana" panose="020B0604030504040204" pitchFamily="34" charset="0"/>
                        <a:ea typeface="Verdana" panose="020B0604030504040204" pitchFamily="34" charset="0"/>
                        <a:cs typeface="Calibri"/>
                      </a:endParaRPr>
                    </a:p>
                    <a:p>
                      <a:pPr marL="6985" marR="356235">
                        <a:lnSpc>
                          <a:spcPts val="1550"/>
                        </a:lnSpc>
                      </a:pPr>
                      <a:r>
                        <a:rPr sz="1400" dirty="0">
                          <a:latin typeface="Verdana" panose="020B0604030504040204" pitchFamily="34" charset="0"/>
                          <a:ea typeface="Verdana" panose="020B0604030504040204" pitchFamily="34" charset="0"/>
                          <a:cs typeface="Calibri"/>
                        </a:rPr>
                        <a:t>Fuerte,</a:t>
                      </a:r>
                      <a:r>
                        <a:rPr sz="1400" spc="-3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Uramita,</a:t>
                      </a:r>
                      <a:r>
                        <a:rPr sz="1400" spc="-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Belmira,</a:t>
                      </a:r>
                      <a:r>
                        <a:rPr sz="1400" spc="-2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Cisneros, </a:t>
                      </a:r>
                      <a:r>
                        <a:rPr sz="1400" dirty="0">
                          <a:latin typeface="Verdana" panose="020B0604030504040204" pitchFamily="34" charset="0"/>
                          <a:ea typeface="Verdana" panose="020B0604030504040204" pitchFamily="34" charset="0"/>
                          <a:cs typeface="Calibri"/>
                        </a:rPr>
                        <a:t>Hispania,</a:t>
                      </a:r>
                      <a:r>
                        <a:rPr sz="1400" spc="-3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Mutatá</a:t>
                      </a:r>
                      <a:endParaRPr sz="1400">
                        <a:latin typeface="Verdana" panose="020B0604030504040204" pitchFamily="34" charset="0"/>
                        <a:ea typeface="Verdana" panose="020B0604030504040204" pitchFamily="34" charset="0"/>
                        <a:cs typeface="Calibri"/>
                      </a:endParaRPr>
                    </a:p>
                  </a:txBody>
                  <a:tcPr marL="0" marR="0" marT="44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400" dirty="0">
                        <a:latin typeface="Verdana" panose="020B0604030504040204" pitchFamily="34" charset="0"/>
                        <a:ea typeface="Verdana" panose="020B0604030504040204" pitchFamily="34" charset="0"/>
                        <a:cs typeface="Times New Roman"/>
                      </a:endParaRPr>
                    </a:p>
                    <a:p>
                      <a:pPr>
                        <a:lnSpc>
                          <a:spcPct val="100000"/>
                        </a:lnSpc>
                        <a:spcBef>
                          <a:spcPts val="114"/>
                        </a:spcBef>
                      </a:pPr>
                      <a:endParaRPr sz="1400" dirty="0">
                        <a:latin typeface="Verdana" panose="020B0604030504040204" pitchFamily="34" charset="0"/>
                        <a:ea typeface="Verdana" panose="020B0604030504040204" pitchFamily="34" charset="0"/>
                        <a:cs typeface="Times New Roman"/>
                      </a:endParaRPr>
                    </a:p>
                    <a:p>
                      <a:pPr marL="540385">
                        <a:lnSpc>
                          <a:spcPct val="100000"/>
                        </a:lnSpc>
                        <a:tabLst>
                          <a:tab pos="1419225" algn="l"/>
                        </a:tabLst>
                      </a:pPr>
                      <a:r>
                        <a:rPr sz="1400" spc="-50" dirty="0">
                          <a:latin typeface="Verdana" panose="020B0604030504040204" pitchFamily="34" charset="0"/>
                          <a:ea typeface="Verdana" panose="020B0604030504040204" pitchFamily="34" charset="0"/>
                          <a:cs typeface="Calibri"/>
                        </a:rPr>
                        <a:t>$</a:t>
                      </a:r>
                      <a:r>
                        <a:rPr sz="1400" spc="-10" dirty="0">
                          <a:latin typeface="Verdana" panose="020B0604030504040204" pitchFamily="34" charset="0"/>
                          <a:ea typeface="Verdana" panose="020B0604030504040204" pitchFamily="34" charset="0"/>
                          <a:cs typeface="Calibri"/>
                        </a:rPr>
                        <a:t>96.520.200</a:t>
                      </a:r>
                      <a:endParaRPr sz="1400" dirty="0">
                        <a:latin typeface="Verdana" panose="020B0604030504040204" pitchFamily="34" charset="0"/>
                        <a:ea typeface="Verdana" panose="020B0604030504040204" pitchFamily="34" charset="0"/>
                        <a:cs typeface="Calibri"/>
                      </a:endParaRPr>
                    </a:p>
                  </a:txBody>
                  <a:tcPr marL="0" marR="0" marT="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64515">
                <a:tc gridSpan="3">
                  <a:txBody>
                    <a:bodyPr/>
                    <a:lstStyle/>
                    <a:p>
                      <a:pPr marL="89535" algn="ctr">
                        <a:lnSpc>
                          <a:spcPct val="100000"/>
                        </a:lnSpc>
                        <a:spcBef>
                          <a:spcPts val="409"/>
                        </a:spcBef>
                      </a:pPr>
                      <a:r>
                        <a:rPr sz="1400" b="1" spc="-10" dirty="0">
                          <a:solidFill>
                            <a:srgbClr val="FFFFFF"/>
                          </a:solidFill>
                          <a:latin typeface="Verdana" panose="020B0604030504040204" pitchFamily="34" charset="0"/>
                          <a:ea typeface="Verdana" panose="020B0604030504040204" pitchFamily="34" charset="0"/>
                          <a:cs typeface="Arial"/>
                        </a:rPr>
                        <a:t>TOTAL</a:t>
                      </a:r>
                      <a:endParaRPr sz="1400" dirty="0">
                        <a:latin typeface="Verdana" panose="020B0604030504040204" pitchFamily="34" charset="0"/>
                        <a:ea typeface="Verdana" panose="020B0604030504040204" pitchFamily="34" charset="0"/>
                        <a:cs typeface="Arial"/>
                      </a:endParaRPr>
                    </a:p>
                  </a:txBody>
                  <a:tcPr marL="0" marR="0" marT="520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404040"/>
                    </a:solidFill>
                  </a:tcPr>
                </a:tc>
                <a:tc hMerge="1">
                  <a:txBody>
                    <a:bodyPr/>
                    <a:lstStyle/>
                    <a:p>
                      <a:endParaRPr/>
                    </a:p>
                  </a:txBody>
                  <a:tcPr marL="0" marR="0" marT="0" marB="0"/>
                </a:tc>
                <a:tc hMerge="1">
                  <a:txBody>
                    <a:bodyPr/>
                    <a:lstStyle/>
                    <a:p>
                      <a:endParaRPr/>
                    </a:p>
                  </a:txBody>
                  <a:tcPr marL="0" marR="0" marT="0" marB="0"/>
                </a:tc>
                <a:tc>
                  <a:txBody>
                    <a:bodyPr/>
                    <a:lstStyle/>
                    <a:p>
                      <a:pPr marL="1122680">
                        <a:lnSpc>
                          <a:spcPct val="100000"/>
                        </a:lnSpc>
                      </a:pPr>
                      <a:r>
                        <a:rPr lang="es-CO" sz="1400" spc="-10" dirty="0">
                          <a:solidFill>
                            <a:srgbClr val="FFFFFF"/>
                          </a:solidFill>
                          <a:latin typeface="Verdana" panose="020B0604030504040204" pitchFamily="34" charset="0"/>
                          <a:ea typeface="Verdana" panose="020B0604030504040204" pitchFamily="34" charset="0"/>
                          <a:cs typeface="Arial"/>
                        </a:rPr>
                        <a:t>$ </a:t>
                      </a:r>
                      <a:r>
                        <a:rPr sz="1400" spc="-10" dirty="0">
                          <a:solidFill>
                            <a:srgbClr val="FFFFFF"/>
                          </a:solidFill>
                          <a:latin typeface="Verdana" panose="020B0604030504040204" pitchFamily="34" charset="0"/>
                          <a:ea typeface="Verdana" panose="020B0604030504040204" pitchFamily="34" charset="0"/>
                          <a:cs typeface="Arial"/>
                        </a:rPr>
                        <a:t>721.611.854</a:t>
                      </a:r>
                      <a:endParaRPr sz="1400" dirty="0">
                        <a:latin typeface="Verdana" panose="020B0604030504040204" pitchFamily="34" charset="0"/>
                        <a:ea typeface="Verdana" panose="020B0604030504040204" pitchFamily="34" charset="0"/>
                        <a:cs typeface="Arial"/>
                      </a:endParaRPr>
                    </a:p>
                  </a:txBody>
                  <a:tcPr marL="0" marR="0" marT="40005"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solidFill>
                      <a:srgbClr val="404040"/>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solidFill>
            <a:srgbClr val="1C5639">
              <a:alpha val="60783"/>
            </a:srgbClr>
          </a:solidFill>
        </p:spPr>
        <p:txBody>
          <a:bodyPr wrap="square" lIns="0" tIns="0" rIns="0" bIns="0" rtlCol="0"/>
          <a:lstStyle/>
          <a:p>
            <a:endParaRPr/>
          </a:p>
        </p:txBody>
      </p:sp>
      <p:sp>
        <p:nvSpPr>
          <p:cNvPr id="3" name="object 3"/>
          <p:cNvSpPr txBox="1">
            <a:spLocks noGrp="1"/>
          </p:cNvSpPr>
          <p:nvPr>
            <p:ph type="title"/>
          </p:nvPr>
        </p:nvSpPr>
        <p:spPr>
          <a:xfrm>
            <a:off x="5745607" y="4456633"/>
            <a:ext cx="6800215" cy="1245870"/>
          </a:xfrm>
          <a:prstGeom prst="rect">
            <a:avLst/>
          </a:prstGeom>
        </p:spPr>
        <p:txBody>
          <a:bodyPr vert="horz" wrap="square" lIns="0" tIns="13335" rIns="0" bIns="0" rtlCol="0">
            <a:spAutoFit/>
          </a:bodyPr>
          <a:lstStyle/>
          <a:p>
            <a:pPr marL="12700">
              <a:lnSpc>
                <a:spcPct val="100000"/>
              </a:lnSpc>
              <a:spcBef>
                <a:spcPts val="105"/>
              </a:spcBef>
            </a:pPr>
            <a:r>
              <a:rPr sz="8000" b="1" spc="-285" dirty="0">
                <a:latin typeface="Verdana"/>
                <a:cs typeface="Verdana"/>
              </a:rPr>
              <a:t>Presupuesto</a:t>
            </a:r>
            <a:endParaRPr sz="8000">
              <a:latin typeface="Verdana"/>
              <a:cs typeface="Verdana"/>
            </a:endParaRPr>
          </a:p>
        </p:txBody>
      </p:sp>
      <p:pic>
        <p:nvPicPr>
          <p:cNvPr id="4" name="object 4"/>
          <p:cNvPicPr/>
          <p:nvPr/>
        </p:nvPicPr>
        <p:blipFill>
          <a:blip r:embed="rId2" cstate="print"/>
          <a:stretch>
            <a:fillRect/>
          </a:stretch>
        </p:blipFill>
        <p:spPr>
          <a:xfrm>
            <a:off x="0" y="0"/>
            <a:ext cx="4785359" cy="4133088"/>
          </a:xfrm>
          <a:prstGeom prst="rect">
            <a:avLst/>
          </a:prstGeom>
        </p:spPr>
      </p:pic>
      <p:pic>
        <p:nvPicPr>
          <p:cNvPr id="5" name="object 5"/>
          <p:cNvPicPr/>
          <p:nvPr/>
        </p:nvPicPr>
        <p:blipFill>
          <a:blip r:embed="rId3" cstate="print"/>
          <a:stretch>
            <a:fillRect/>
          </a:stretch>
        </p:blipFill>
        <p:spPr>
          <a:xfrm>
            <a:off x="16105632" y="7165845"/>
            <a:ext cx="2182367" cy="3118103"/>
          </a:xfrm>
          <a:prstGeom prst="rect">
            <a:avLst/>
          </a:prstGeom>
        </p:spPr>
      </p:pic>
      <p:pic>
        <p:nvPicPr>
          <p:cNvPr id="6" name="object 6"/>
          <p:cNvPicPr/>
          <p:nvPr/>
        </p:nvPicPr>
        <p:blipFill>
          <a:blip r:embed="rId4" cstate="print"/>
          <a:stretch>
            <a:fillRect/>
          </a:stretch>
        </p:blipFill>
        <p:spPr>
          <a:xfrm>
            <a:off x="7045325" y="8828529"/>
            <a:ext cx="3669284" cy="1458467"/>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972310" cy="3944620"/>
            <a:chOff x="0" y="0"/>
            <a:chExt cx="1972310" cy="3944620"/>
          </a:xfrm>
        </p:grpSpPr>
        <p:sp>
          <p:nvSpPr>
            <p:cNvPr id="3" name="object 3"/>
            <p:cNvSpPr/>
            <p:nvPr/>
          </p:nvSpPr>
          <p:spPr>
            <a:xfrm>
              <a:off x="0" y="0"/>
              <a:ext cx="1808480" cy="2881630"/>
            </a:xfrm>
            <a:custGeom>
              <a:avLst/>
              <a:gdLst/>
              <a:ahLst/>
              <a:cxnLst/>
              <a:rect l="l" t="t" r="r" b="b"/>
              <a:pathLst>
                <a:path w="1808480" h="2881630">
                  <a:moveTo>
                    <a:pt x="1640586" y="0"/>
                  </a:moveTo>
                  <a:lnTo>
                    <a:pt x="0" y="2881629"/>
                  </a:lnTo>
                  <a:lnTo>
                    <a:pt x="13528" y="2879979"/>
                  </a:lnTo>
                  <a:lnTo>
                    <a:pt x="60144" y="2872994"/>
                  </a:lnTo>
                  <a:lnTo>
                    <a:pt x="106418" y="2864993"/>
                  </a:lnTo>
                  <a:lnTo>
                    <a:pt x="152336" y="2856103"/>
                  </a:lnTo>
                  <a:lnTo>
                    <a:pt x="197891" y="2846070"/>
                  </a:lnTo>
                  <a:lnTo>
                    <a:pt x="243065" y="2835021"/>
                  </a:lnTo>
                  <a:lnTo>
                    <a:pt x="287845" y="2823082"/>
                  </a:lnTo>
                  <a:lnTo>
                    <a:pt x="332232" y="2810129"/>
                  </a:lnTo>
                  <a:lnTo>
                    <a:pt x="376199" y="2796285"/>
                  </a:lnTo>
                  <a:lnTo>
                    <a:pt x="419734" y="2781427"/>
                  </a:lnTo>
                  <a:lnTo>
                    <a:pt x="462838" y="2765679"/>
                  </a:lnTo>
                  <a:lnTo>
                    <a:pt x="505485" y="2749042"/>
                  </a:lnTo>
                  <a:lnTo>
                    <a:pt x="547674" y="2731516"/>
                  </a:lnTo>
                  <a:lnTo>
                    <a:pt x="589394" y="2713101"/>
                  </a:lnTo>
                  <a:lnTo>
                    <a:pt x="630618" y="2693670"/>
                  </a:lnTo>
                  <a:lnTo>
                    <a:pt x="671347" y="2673477"/>
                  </a:lnTo>
                  <a:lnTo>
                    <a:pt x="711568" y="2652395"/>
                  </a:lnTo>
                  <a:lnTo>
                    <a:pt x="751255" y="2630551"/>
                  </a:lnTo>
                  <a:lnTo>
                    <a:pt x="790422" y="2607691"/>
                  </a:lnTo>
                  <a:lnTo>
                    <a:pt x="829043" y="2584196"/>
                  </a:lnTo>
                  <a:lnTo>
                    <a:pt x="867092" y="2559811"/>
                  </a:lnTo>
                  <a:lnTo>
                    <a:pt x="904582" y="2534666"/>
                  </a:lnTo>
                  <a:lnTo>
                    <a:pt x="941489" y="2508630"/>
                  </a:lnTo>
                  <a:lnTo>
                    <a:pt x="977798" y="2481960"/>
                  </a:lnTo>
                  <a:lnTo>
                    <a:pt x="1013510" y="2454402"/>
                  </a:lnTo>
                  <a:lnTo>
                    <a:pt x="1048600" y="2426207"/>
                  </a:lnTo>
                  <a:lnTo>
                    <a:pt x="1083056" y="2397125"/>
                  </a:lnTo>
                  <a:lnTo>
                    <a:pt x="1116863" y="2367406"/>
                  </a:lnTo>
                  <a:lnTo>
                    <a:pt x="1150035" y="2337054"/>
                  </a:lnTo>
                  <a:lnTo>
                    <a:pt x="1182522" y="2305939"/>
                  </a:lnTo>
                  <a:lnTo>
                    <a:pt x="1214348" y="2274061"/>
                  </a:lnTo>
                  <a:lnTo>
                    <a:pt x="1245476" y="2241550"/>
                  </a:lnTo>
                  <a:lnTo>
                    <a:pt x="1275842" y="2208403"/>
                  </a:lnTo>
                  <a:lnTo>
                    <a:pt x="1305560" y="2174621"/>
                  </a:lnTo>
                  <a:lnTo>
                    <a:pt x="1334643" y="2140204"/>
                  </a:lnTo>
                  <a:lnTo>
                    <a:pt x="1362837" y="2105025"/>
                  </a:lnTo>
                  <a:lnTo>
                    <a:pt x="1390396" y="2069338"/>
                  </a:lnTo>
                  <a:lnTo>
                    <a:pt x="1417066" y="2033016"/>
                  </a:lnTo>
                  <a:lnTo>
                    <a:pt x="1443101" y="1996185"/>
                  </a:lnTo>
                  <a:lnTo>
                    <a:pt x="1468247" y="1958721"/>
                  </a:lnTo>
                  <a:lnTo>
                    <a:pt x="1492631" y="1920621"/>
                  </a:lnTo>
                  <a:lnTo>
                    <a:pt x="1516126" y="1882013"/>
                  </a:lnTo>
                  <a:lnTo>
                    <a:pt x="1538986" y="1842770"/>
                  </a:lnTo>
                  <a:lnTo>
                    <a:pt x="1560830" y="1803146"/>
                  </a:lnTo>
                  <a:lnTo>
                    <a:pt x="1581912" y="1762886"/>
                  </a:lnTo>
                  <a:lnTo>
                    <a:pt x="1602105" y="1722247"/>
                  </a:lnTo>
                  <a:lnTo>
                    <a:pt x="1621536" y="1680972"/>
                  </a:lnTo>
                  <a:lnTo>
                    <a:pt x="1639951" y="1639189"/>
                  </a:lnTo>
                  <a:lnTo>
                    <a:pt x="1657477" y="1597025"/>
                  </a:lnTo>
                  <a:lnTo>
                    <a:pt x="1674114" y="1554352"/>
                  </a:lnTo>
                  <a:lnTo>
                    <a:pt x="1689862" y="1511300"/>
                  </a:lnTo>
                  <a:lnTo>
                    <a:pt x="1704720" y="1467739"/>
                  </a:lnTo>
                  <a:lnTo>
                    <a:pt x="1718564" y="1423797"/>
                  </a:lnTo>
                  <a:lnTo>
                    <a:pt x="1731518" y="1379474"/>
                  </a:lnTo>
                  <a:lnTo>
                    <a:pt x="1743456" y="1334643"/>
                  </a:lnTo>
                  <a:lnTo>
                    <a:pt x="1754505" y="1289430"/>
                  </a:lnTo>
                  <a:lnTo>
                    <a:pt x="1764411" y="1243965"/>
                  </a:lnTo>
                  <a:lnTo>
                    <a:pt x="1773427" y="1197991"/>
                  </a:lnTo>
                  <a:lnTo>
                    <a:pt x="1781429" y="1151763"/>
                  </a:lnTo>
                  <a:lnTo>
                    <a:pt x="1788414" y="1105153"/>
                  </a:lnTo>
                  <a:lnTo>
                    <a:pt x="1794256" y="1058164"/>
                  </a:lnTo>
                  <a:lnTo>
                    <a:pt x="1799208" y="1010920"/>
                  </a:lnTo>
                  <a:lnTo>
                    <a:pt x="1803019" y="963295"/>
                  </a:lnTo>
                  <a:lnTo>
                    <a:pt x="1805686" y="915416"/>
                  </a:lnTo>
                  <a:lnTo>
                    <a:pt x="1807337" y="867282"/>
                  </a:lnTo>
                  <a:lnTo>
                    <a:pt x="1807972" y="818896"/>
                  </a:lnTo>
                  <a:lnTo>
                    <a:pt x="1807337" y="770508"/>
                  </a:lnTo>
                  <a:lnTo>
                    <a:pt x="1805686" y="722249"/>
                  </a:lnTo>
                  <a:lnTo>
                    <a:pt x="1803019" y="674370"/>
                  </a:lnTo>
                  <a:lnTo>
                    <a:pt x="1799208" y="626872"/>
                  </a:lnTo>
                  <a:lnTo>
                    <a:pt x="1794256" y="579627"/>
                  </a:lnTo>
                  <a:lnTo>
                    <a:pt x="1788414" y="532638"/>
                  </a:lnTo>
                  <a:lnTo>
                    <a:pt x="1781429" y="486028"/>
                  </a:lnTo>
                  <a:lnTo>
                    <a:pt x="1773427" y="439800"/>
                  </a:lnTo>
                  <a:lnTo>
                    <a:pt x="1764411" y="393826"/>
                  </a:lnTo>
                  <a:lnTo>
                    <a:pt x="1754505" y="348233"/>
                  </a:lnTo>
                  <a:lnTo>
                    <a:pt x="1743456" y="303149"/>
                  </a:lnTo>
                  <a:lnTo>
                    <a:pt x="1731518" y="258318"/>
                  </a:lnTo>
                  <a:lnTo>
                    <a:pt x="1718564" y="213995"/>
                  </a:lnTo>
                  <a:lnTo>
                    <a:pt x="1704720" y="169925"/>
                  </a:lnTo>
                  <a:lnTo>
                    <a:pt x="1689862" y="126492"/>
                  </a:lnTo>
                  <a:lnTo>
                    <a:pt x="1674114" y="83311"/>
                  </a:lnTo>
                  <a:lnTo>
                    <a:pt x="1657477" y="40640"/>
                  </a:lnTo>
                  <a:lnTo>
                    <a:pt x="1640586" y="0"/>
                  </a:lnTo>
                  <a:close/>
                </a:path>
              </a:pathLst>
            </a:custGeom>
            <a:solidFill>
              <a:srgbClr val="1C5639"/>
            </a:solidFill>
          </p:spPr>
          <p:txBody>
            <a:bodyPr wrap="square" lIns="0" tIns="0" rIns="0" bIns="0" rtlCol="0"/>
            <a:lstStyle/>
            <a:p>
              <a:endParaRPr/>
            </a:p>
          </p:txBody>
        </p:sp>
        <p:pic>
          <p:nvPicPr>
            <p:cNvPr id="4" name="object 4"/>
            <p:cNvPicPr/>
            <p:nvPr/>
          </p:nvPicPr>
          <p:blipFill>
            <a:blip r:embed="rId2" cstate="print"/>
            <a:stretch>
              <a:fillRect/>
            </a:stretch>
          </p:blipFill>
          <p:spPr>
            <a:xfrm>
              <a:off x="0" y="0"/>
              <a:ext cx="1972055" cy="3944112"/>
            </a:xfrm>
            <a:prstGeom prst="rect">
              <a:avLst/>
            </a:prstGeom>
          </p:spPr>
        </p:pic>
      </p:grpSp>
      <p:pic>
        <p:nvPicPr>
          <p:cNvPr id="5" name="object 5"/>
          <p:cNvPicPr/>
          <p:nvPr/>
        </p:nvPicPr>
        <p:blipFill>
          <a:blip r:embed="rId3" cstate="print"/>
          <a:stretch>
            <a:fillRect/>
          </a:stretch>
        </p:blipFill>
        <p:spPr>
          <a:xfrm>
            <a:off x="7866364" y="9203878"/>
            <a:ext cx="2398611" cy="870673"/>
          </a:xfrm>
          <a:prstGeom prst="rect">
            <a:avLst/>
          </a:prstGeom>
        </p:spPr>
      </p:pic>
      <p:graphicFrame>
        <p:nvGraphicFramePr>
          <p:cNvPr id="6" name="object 6"/>
          <p:cNvGraphicFramePr>
            <a:graphicFrameLocks noGrp="1"/>
          </p:cNvGraphicFramePr>
          <p:nvPr>
            <p:extLst>
              <p:ext uri="{D42A27DB-BD31-4B8C-83A1-F6EECF244321}">
                <p14:modId xmlns:p14="http://schemas.microsoft.com/office/powerpoint/2010/main" val="92226984"/>
              </p:ext>
            </p:extLst>
          </p:nvPr>
        </p:nvGraphicFramePr>
        <p:xfrm>
          <a:off x="914400" y="3079750"/>
          <a:ext cx="15969613" cy="6050915"/>
        </p:xfrm>
        <a:graphic>
          <a:graphicData uri="http://schemas.openxmlformats.org/drawingml/2006/table">
            <a:tbl>
              <a:tblPr firstRow="1" bandRow="1">
                <a:tableStyleId>{2D5ABB26-0587-4C30-8999-92F81FD0307C}</a:tableStyleId>
              </a:tblPr>
              <a:tblGrid>
                <a:gridCol w="4160321">
                  <a:extLst>
                    <a:ext uri="{9D8B030D-6E8A-4147-A177-3AD203B41FA5}">
                      <a16:colId xmlns:a16="http://schemas.microsoft.com/office/drawing/2014/main" val="20000"/>
                    </a:ext>
                  </a:extLst>
                </a:gridCol>
                <a:gridCol w="2250093">
                  <a:extLst>
                    <a:ext uri="{9D8B030D-6E8A-4147-A177-3AD203B41FA5}">
                      <a16:colId xmlns:a16="http://schemas.microsoft.com/office/drawing/2014/main" val="20001"/>
                    </a:ext>
                  </a:extLst>
                </a:gridCol>
                <a:gridCol w="1965976">
                  <a:extLst>
                    <a:ext uri="{9D8B030D-6E8A-4147-A177-3AD203B41FA5}">
                      <a16:colId xmlns:a16="http://schemas.microsoft.com/office/drawing/2014/main" val="20002"/>
                    </a:ext>
                  </a:extLst>
                </a:gridCol>
                <a:gridCol w="3609552">
                  <a:extLst>
                    <a:ext uri="{9D8B030D-6E8A-4147-A177-3AD203B41FA5}">
                      <a16:colId xmlns:a16="http://schemas.microsoft.com/office/drawing/2014/main" val="20003"/>
                    </a:ext>
                  </a:extLst>
                </a:gridCol>
                <a:gridCol w="3983671">
                  <a:extLst>
                    <a:ext uri="{9D8B030D-6E8A-4147-A177-3AD203B41FA5}">
                      <a16:colId xmlns:a16="http://schemas.microsoft.com/office/drawing/2014/main" val="20004"/>
                    </a:ext>
                  </a:extLst>
                </a:gridCol>
              </a:tblGrid>
              <a:tr h="525145">
                <a:tc>
                  <a:txBody>
                    <a:bodyPr/>
                    <a:lstStyle/>
                    <a:p>
                      <a:pPr marL="105410" marR="2775585" indent="-5080">
                        <a:lnSpc>
                          <a:spcPct val="100000"/>
                        </a:lnSpc>
                        <a:spcBef>
                          <a:spcPts val="610"/>
                        </a:spcBef>
                      </a:pPr>
                      <a:r>
                        <a:rPr sz="1400" b="1" spc="-10" dirty="0">
                          <a:solidFill>
                            <a:srgbClr val="FFFFFF"/>
                          </a:solidFill>
                          <a:latin typeface="Trebuchet MS"/>
                          <a:cs typeface="Trebuchet MS"/>
                        </a:rPr>
                        <a:t>ACTIVIDADE REALIZADAS</a:t>
                      </a:r>
                      <a:endParaRPr sz="1400" dirty="0">
                        <a:latin typeface="Trebuchet MS"/>
                        <a:cs typeface="Trebuchet MS"/>
                      </a:endParaRPr>
                    </a:p>
                  </a:txBody>
                  <a:tcPr marL="0" marR="0" marT="774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632C"/>
                    </a:solidFill>
                  </a:tcPr>
                </a:tc>
                <a:tc>
                  <a:txBody>
                    <a:bodyPr/>
                    <a:lstStyle/>
                    <a:p>
                      <a:pPr>
                        <a:lnSpc>
                          <a:spcPct val="100000"/>
                        </a:lnSpc>
                        <a:spcBef>
                          <a:spcPts val="50"/>
                        </a:spcBef>
                      </a:pPr>
                      <a:endParaRPr sz="1400">
                        <a:latin typeface="Times New Roman"/>
                        <a:cs typeface="Times New Roman"/>
                      </a:endParaRPr>
                    </a:p>
                    <a:p>
                      <a:pPr marL="722630">
                        <a:lnSpc>
                          <a:spcPct val="100000"/>
                        </a:lnSpc>
                      </a:pPr>
                      <a:r>
                        <a:rPr sz="1400" b="1" spc="-10" dirty="0">
                          <a:solidFill>
                            <a:srgbClr val="FFFFFF"/>
                          </a:solidFill>
                          <a:latin typeface="Trebuchet MS"/>
                          <a:cs typeface="Trebuchet MS"/>
                        </a:rPr>
                        <a:t>SUBREGION</a:t>
                      </a:r>
                      <a:endParaRPr sz="1400">
                        <a:latin typeface="Trebuchet MS"/>
                        <a:cs typeface="Trebuchet MS"/>
                      </a:endParaRPr>
                    </a:p>
                  </a:txBody>
                  <a:tcPr marL="0" marR="0" marT="63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632C"/>
                    </a:solidFill>
                  </a:tcPr>
                </a:tc>
                <a:tc>
                  <a:txBody>
                    <a:bodyPr/>
                    <a:lstStyle/>
                    <a:p>
                      <a:pPr>
                        <a:lnSpc>
                          <a:spcPct val="100000"/>
                        </a:lnSpc>
                        <a:spcBef>
                          <a:spcPts val="50"/>
                        </a:spcBef>
                      </a:pPr>
                      <a:endParaRPr sz="1400">
                        <a:latin typeface="Times New Roman"/>
                        <a:cs typeface="Times New Roman"/>
                      </a:endParaRPr>
                    </a:p>
                    <a:p>
                      <a:pPr marL="3175" algn="ctr">
                        <a:lnSpc>
                          <a:spcPct val="100000"/>
                        </a:lnSpc>
                      </a:pPr>
                      <a:r>
                        <a:rPr sz="1400" b="1" spc="-10" dirty="0">
                          <a:solidFill>
                            <a:srgbClr val="FFFFFF"/>
                          </a:solidFill>
                          <a:latin typeface="Trebuchet MS"/>
                          <a:cs typeface="Trebuchet MS"/>
                        </a:rPr>
                        <a:t>MUNICIPIOS</a:t>
                      </a:r>
                      <a:endParaRPr sz="1400">
                        <a:latin typeface="Trebuchet MS"/>
                        <a:cs typeface="Trebuchet MS"/>
                      </a:endParaRPr>
                    </a:p>
                  </a:txBody>
                  <a:tcPr marL="0" marR="0" marT="63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632C"/>
                    </a:solidFill>
                  </a:tcPr>
                </a:tc>
                <a:tc>
                  <a:txBody>
                    <a:bodyPr/>
                    <a:lstStyle/>
                    <a:p>
                      <a:pPr marL="153670" algn="ctr">
                        <a:lnSpc>
                          <a:spcPts val="1555"/>
                        </a:lnSpc>
                      </a:pPr>
                      <a:r>
                        <a:rPr sz="1400" b="1" spc="-10" dirty="0">
                          <a:solidFill>
                            <a:srgbClr val="FFFFFF"/>
                          </a:solidFill>
                          <a:latin typeface="Trebuchet MS"/>
                          <a:cs typeface="Trebuchet MS"/>
                        </a:rPr>
                        <a:t>ALIADOS</a:t>
                      </a:r>
                      <a:endParaRPr sz="1400">
                        <a:latin typeface="Trebuchet MS"/>
                        <a:cs typeface="Trebuchet MS"/>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632C"/>
                    </a:solidFill>
                  </a:tcPr>
                </a:tc>
                <a:tc>
                  <a:txBody>
                    <a:bodyPr/>
                    <a:lstStyle/>
                    <a:p>
                      <a:pPr marL="151765" algn="ctr">
                        <a:lnSpc>
                          <a:spcPts val="1555"/>
                        </a:lnSpc>
                      </a:pPr>
                      <a:r>
                        <a:rPr sz="1400" b="1" spc="-10" dirty="0">
                          <a:solidFill>
                            <a:srgbClr val="FFFFFF"/>
                          </a:solidFill>
                          <a:latin typeface="Trebuchet MS"/>
                          <a:cs typeface="Trebuchet MS"/>
                        </a:rPr>
                        <a:t>INVERSIÓN</a:t>
                      </a:r>
                      <a:endParaRPr sz="1400">
                        <a:latin typeface="Trebuchet MS"/>
                        <a:cs typeface="Trebuchet MS"/>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632C"/>
                    </a:solidFill>
                  </a:tcPr>
                </a:tc>
                <a:extLst>
                  <a:ext uri="{0D108BD9-81ED-4DB2-BD59-A6C34878D82A}">
                    <a16:rowId xmlns:a16="http://schemas.microsoft.com/office/drawing/2014/main" val="10000"/>
                  </a:ext>
                </a:extLst>
              </a:tr>
              <a:tr h="860425">
                <a:tc>
                  <a:txBody>
                    <a:bodyPr/>
                    <a:lstStyle/>
                    <a:p>
                      <a:pPr>
                        <a:lnSpc>
                          <a:spcPct val="100000"/>
                        </a:lnSpc>
                        <a:spcBef>
                          <a:spcPts val="60"/>
                        </a:spcBef>
                      </a:pPr>
                      <a:endParaRPr sz="1400">
                        <a:latin typeface="Verdana" panose="020B0604030504040204" pitchFamily="34" charset="0"/>
                        <a:ea typeface="Verdana" panose="020B0604030504040204" pitchFamily="34" charset="0"/>
                        <a:cs typeface="Times New Roman"/>
                      </a:endParaRPr>
                    </a:p>
                    <a:p>
                      <a:pPr marL="9525" marR="3810">
                        <a:lnSpc>
                          <a:spcPct val="100000"/>
                        </a:lnSpc>
                      </a:pPr>
                      <a:r>
                        <a:rPr sz="1400" dirty="0">
                          <a:latin typeface="Verdana" panose="020B0604030504040204" pitchFamily="34" charset="0"/>
                          <a:ea typeface="Verdana" panose="020B0604030504040204" pitchFamily="34" charset="0"/>
                          <a:cs typeface="Calibri"/>
                        </a:rPr>
                        <a:t>Se</a:t>
                      </a:r>
                      <a:r>
                        <a:rPr sz="1400" spc="114"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llevó</a:t>
                      </a:r>
                      <a:r>
                        <a:rPr sz="1400" spc="1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a</a:t>
                      </a:r>
                      <a:r>
                        <a:rPr sz="1400" spc="12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cabo</a:t>
                      </a:r>
                      <a:r>
                        <a:rPr sz="1400" spc="12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la</a:t>
                      </a:r>
                      <a:r>
                        <a:rPr sz="1400" spc="12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primera</a:t>
                      </a:r>
                      <a:r>
                        <a:rPr sz="1400" spc="12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reunión</a:t>
                      </a:r>
                      <a:r>
                        <a:rPr sz="1400" spc="1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del</a:t>
                      </a:r>
                      <a:r>
                        <a:rPr sz="1400" spc="12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consejo </a:t>
                      </a:r>
                      <a:r>
                        <a:rPr sz="1400" dirty="0">
                          <a:latin typeface="Verdana" panose="020B0604030504040204" pitchFamily="34" charset="0"/>
                          <a:ea typeface="Verdana" panose="020B0604030504040204" pitchFamily="34" charset="0"/>
                          <a:cs typeface="Calibri"/>
                        </a:rPr>
                        <a:t>departamental</a:t>
                      </a:r>
                      <a:r>
                        <a:rPr sz="1400" spc="-1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a:t>
                      </a:r>
                      <a:r>
                        <a:rPr sz="1400" spc="-4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economía</a:t>
                      </a:r>
                      <a:r>
                        <a:rPr sz="1400" spc="-45"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creativa</a:t>
                      </a:r>
                      <a:endParaRPr sz="1400">
                        <a:latin typeface="Verdana" panose="020B0604030504040204" pitchFamily="34" charset="0"/>
                        <a:ea typeface="Verdana" panose="020B0604030504040204" pitchFamily="34" charset="0"/>
                        <a:cs typeface="Calibri"/>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900"/>
                        </a:spcBef>
                      </a:pPr>
                      <a:endParaRPr sz="1400">
                        <a:latin typeface="Verdana" panose="020B0604030504040204" pitchFamily="34" charset="0"/>
                        <a:ea typeface="Verdana" panose="020B0604030504040204" pitchFamily="34" charset="0"/>
                        <a:cs typeface="Times New Roman"/>
                      </a:endParaRPr>
                    </a:p>
                    <a:p>
                      <a:pPr algn="ctr">
                        <a:lnSpc>
                          <a:spcPct val="100000"/>
                        </a:lnSpc>
                      </a:pPr>
                      <a:r>
                        <a:rPr sz="1400" spc="-25" dirty="0">
                          <a:latin typeface="Verdana" panose="020B0604030504040204" pitchFamily="34" charset="0"/>
                          <a:ea typeface="Verdana" panose="020B0604030504040204" pitchFamily="34" charset="0"/>
                          <a:cs typeface="Calibri"/>
                        </a:rPr>
                        <a:t>NA</a:t>
                      </a:r>
                      <a:endParaRPr sz="1400">
                        <a:latin typeface="Verdana" panose="020B0604030504040204" pitchFamily="34" charset="0"/>
                        <a:ea typeface="Verdana" panose="020B0604030504040204" pitchFamily="34" charset="0"/>
                        <a:cs typeface="Calibri"/>
                      </a:endParaRPr>
                    </a:p>
                  </a:txBody>
                  <a:tcPr marL="0" marR="0" marT="1143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900"/>
                        </a:spcBef>
                      </a:pPr>
                      <a:endParaRPr sz="1400">
                        <a:latin typeface="Verdana" panose="020B0604030504040204" pitchFamily="34" charset="0"/>
                        <a:ea typeface="Verdana" panose="020B0604030504040204" pitchFamily="34" charset="0"/>
                        <a:cs typeface="Times New Roman"/>
                      </a:endParaRPr>
                    </a:p>
                    <a:p>
                      <a:pPr marL="1270" algn="ctr">
                        <a:lnSpc>
                          <a:spcPct val="100000"/>
                        </a:lnSpc>
                      </a:pPr>
                      <a:r>
                        <a:rPr sz="1400" spc="-25" dirty="0">
                          <a:latin typeface="Verdana" panose="020B0604030504040204" pitchFamily="34" charset="0"/>
                          <a:ea typeface="Verdana" panose="020B0604030504040204" pitchFamily="34" charset="0"/>
                          <a:cs typeface="Calibri"/>
                        </a:rPr>
                        <a:t>NA</a:t>
                      </a:r>
                      <a:endParaRPr sz="1400">
                        <a:latin typeface="Verdana" panose="020B0604030504040204" pitchFamily="34" charset="0"/>
                        <a:ea typeface="Verdana" panose="020B0604030504040204" pitchFamily="34" charset="0"/>
                        <a:cs typeface="Calibri"/>
                      </a:endParaRPr>
                    </a:p>
                  </a:txBody>
                  <a:tcPr marL="0" marR="0" marT="1143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900"/>
                        </a:spcBef>
                      </a:pPr>
                      <a:endParaRPr sz="1400">
                        <a:latin typeface="Verdana" panose="020B0604030504040204" pitchFamily="34" charset="0"/>
                        <a:ea typeface="Verdana" panose="020B0604030504040204" pitchFamily="34" charset="0"/>
                        <a:cs typeface="Times New Roman"/>
                      </a:endParaRPr>
                    </a:p>
                    <a:p>
                      <a:pPr marL="756920">
                        <a:lnSpc>
                          <a:spcPct val="100000"/>
                        </a:lnSpc>
                      </a:pPr>
                      <a:r>
                        <a:rPr sz="1400" dirty="0">
                          <a:latin typeface="Verdana" panose="020B0604030504040204" pitchFamily="34" charset="0"/>
                          <a:ea typeface="Verdana" panose="020B0604030504040204" pitchFamily="34" charset="0"/>
                          <a:cs typeface="Calibri"/>
                        </a:rPr>
                        <a:t>Gobernación</a:t>
                      </a:r>
                      <a:r>
                        <a:rPr sz="1400" spc="-3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a:t>
                      </a:r>
                      <a:r>
                        <a:rPr sz="1400" spc="-45"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Antioquia</a:t>
                      </a:r>
                      <a:endParaRPr sz="1400">
                        <a:latin typeface="Verdana" panose="020B0604030504040204" pitchFamily="34" charset="0"/>
                        <a:ea typeface="Verdana" panose="020B0604030504040204" pitchFamily="34" charset="0"/>
                        <a:cs typeface="Calibri"/>
                      </a:endParaRPr>
                    </a:p>
                  </a:txBody>
                  <a:tcPr marL="0" marR="0" marT="1143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900"/>
                        </a:spcBef>
                      </a:pPr>
                      <a:endParaRPr sz="1400" dirty="0">
                        <a:latin typeface="Verdana" panose="020B0604030504040204" pitchFamily="34" charset="0"/>
                        <a:ea typeface="Verdana" panose="020B0604030504040204" pitchFamily="34" charset="0"/>
                        <a:cs typeface="Times New Roman"/>
                      </a:endParaRPr>
                    </a:p>
                    <a:p>
                      <a:pPr marL="1905" algn="ctr">
                        <a:lnSpc>
                          <a:spcPct val="100000"/>
                        </a:lnSpc>
                      </a:pPr>
                      <a:r>
                        <a:rPr sz="1400" spc="-25" dirty="0">
                          <a:latin typeface="Verdana" panose="020B0604030504040204" pitchFamily="34" charset="0"/>
                          <a:ea typeface="Verdana" panose="020B0604030504040204" pitchFamily="34" charset="0"/>
                          <a:cs typeface="Calibri"/>
                        </a:rPr>
                        <a:t>NA</a:t>
                      </a:r>
                      <a:endParaRPr sz="1400" dirty="0">
                        <a:latin typeface="Verdana" panose="020B0604030504040204" pitchFamily="34" charset="0"/>
                        <a:ea typeface="Verdana" panose="020B0604030504040204" pitchFamily="34" charset="0"/>
                        <a:cs typeface="Calibri"/>
                      </a:endParaRPr>
                    </a:p>
                  </a:txBody>
                  <a:tcPr marL="0" marR="0" marT="1143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1289685">
                <a:tc>
                  <a:txBody>
                    <a:bodyPr/>
                    <a:lstStyle/>
                    <a:p>
                      <a:pPr marL="9525" marR="1905" algn="just">
                        <a:lnSpc>
                          <a:spcPct val="100000"/>
                        </a:lnSpc>
                      </a:pPr>
                      <a:r>
                        <a:rPr sz="1400" dirty="0">
                          <a:latin typeface="Verdana" panose="020B0604030504040204" pitchFamily="34" charset="0"/>
                          <a:ea typeface="Verdana" panose="020B0604030504040204" pitchFamily="34" charset="0"/>
                          <a:cs typeface="Calibri"/>
                        </a:rPr>
                        <a:t>Convocatoria</a:t>
                      </a:r>
                      <a:r>
                        <a:rPr sz="1400" spc="254"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pública</a:t>
                      </a:r>
                      <a:r>
                        <a:rPr sz="1400" spc="254"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para</a:t>
                      </a:r>
                      <a:r>
                        <a:rPr sz="1400" spc="26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la</a:t>
                      </a:r>
                      <a:r>
                        <a:rPr sz="1400" spc="26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selección</a:t>
                      </a:r>
                      <a:r>
                        <a:rPr sz="1400" spc="254" dirty="0">
                          <a:latin typeface="Verdana" panose="020B0604030504040204" pitchFamily="34" charset="0"/>
                          <a:ea typeface="Verdana" panose="020B0604030504040204" pitchFamily="34" charset="0"/>
                          <a:cs typeface="Calibri"/>
                        </a:rPr>
                        <a:t>   </a:t>
                      </a:r>
                      <a:r>
                        <a:rPr sz="1400" spc="-25" dirty="0">
                          <a:latin typeface="Verdana" panose="020B0604030504040204" pitchFamily="34" charset="0"/>
                          <a:ea typeface="Verdana" panose="020B0604030504040204" pitchFamily="34" charset="0"/>
                          <a:cs typeface="Calibri"/>
                        </a:rPr>
                        <a:t>de </a:t>
                      </a:r>
                      <a:r>
                        <a:rPr sz="1400" dirty="0">
                          <a:latin typeface="Verdana" panose="020B0604030504040204" pitchFamily="34" charset="0"/>
                          <a:ea typeface="Verdana" panose="020B0604030504040204" pitchFamily="34" charset="0"/>
                          <a:cs typeface="Calibri"/>
                        </a:rPr>
                        <a:t>emprendedores</a:t>
                      </a:r>
                      <a:r>
                        <a:rPr sz="1400" spc="37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culturales</a:t>
                      </a:r>
                      <a:r>
                        <a:rPr sz="1400" spc="37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y</a:t>
                      </a:r>
                      <a:r>
                        <a:rPr sz="1400" spc="37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creativos</a:t>
                      </a:r>
                      <a:r>
                        <a:rPr sz="1400" spc="370" dirty="0">
                          <a:latin typeface="Verdana" panose="020B0604030504040204" pitchFamily="34" charset="0"/>
                          <a:ea typeface="Verdana" panose="020B0604030504040204" pitchFamily="34" charset="0"/>
                          <a:cs typeface="Calibri"/>
                        </a:rPr>
                        <a:t>   </a:t>
                      </a:r>
                      <a:r>
                        <a:rPr sz="1400" spc="-25" dirty="0">
                          <a:latin typeface="Verdana" panose="020B0604030504040204" pitchFamily="34" charset="0"/>
                          <a:ea typeface="Verdana" panose="020B0604030504040204" pitchFamily="34" charset="0"/>
                          <a:cs typeface="Calibri"/>
                        </a:rPr>
                        <a:t>del </a:t>
                      </a:r>
                      <a:r>
                        <a:rPr sz="1400" dirty="0">
                          <a:latin typeface="Verdana" panose="020B0604030504040204" pitchFamily="34" charset="0"/>
                          <a:ea typeface="Verdana" panose="020B0604030504040204" pitchFamily="34" charset="0"/>
                          <a:cs typeface="Calibri"/>
                        </a:rPr>
                        <a:t>departamento</a:t>
                      </a:r>
                      <a:r>
                        <a:rPr sz="1400" spc="204"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a:t>
                      </a:r>
                      <a:r>
                        <a:rPr sz="1400" spc="204"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Antioquia</a:t>
                      </a:r>
                      <a:r>
                        <a:rPr sz="1400" spc="204"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que</a:t>
                      </a:r>
                      <a:r>
                        <a:rPr sz="1400" spc="20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participarán</a:t>
                      </a:r>
                      <a:r>
                        <a:rPr sz="1400" spc="195" dirty="0">
                          <a:latin typeface="Verdana" panose="020B0604030504040204" pitchFamily="34" charset="0"/>
                          <a:ea typeface="Verdana" panose="020B0604030504040204" pitchFamily="34" charset="0"/>
                          <a:cs typeface="Calibri"/>
                        </a:rPr>
                        <a:t>  </a:t>
                      </a:r>
                      <a:r>
                        <a:rPr sz="1400" spc="-25" dirty="0">
                          <a:latin typeface="Verdana" panose="020B0604030504040204" pitchFamily="34" charset="0"/>
                          <a:ea typeface="Verdana" panose="020B0604030504040204" pitchFamily="34" charset="0"/>
                          <a:cs typeface="Calibri"/>
                        </a:rPr>
                        <a:t>el </a:t>
                      </a:r>
                      <a:r>
                        <a:rPr sz="1400" dirty="0">
                          <a:latin typeface="Verdana" panose="020B0604030504040204" pitchFamily="34" charset="0"/>
                          <a:ea typeface="Verdana" panose="020B0604030504040204" pitchFamily="34" charset="0"/>
                          <a:cs typeface="Calibri"/>
                        </a:rPr>
                        <a:t>bootcamp</a:t>
                      </a:r>
                      <a:r>
                        <a:rPr sz="1400" spc="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2024</a:t>
                      </a:r>
                      <a:r>
                        <a:rPr sz="1400" spc="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“empoderando</a:t>
                      </a:r>
                      <a:r>
                        <a:rPr sz="1400" spc="3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tu</a:t>
                      </a:r>
                      <a:r>
                        <a:rPr sz="1400" spc="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visión</a:t>
                      </a:r>
                      <a:r>
                        <a:rPr sz="1400" spc="40" dirty="0">
                          <a:latin typeface="Verdana" panose="020B0604030504040204" pitchFamily="34" charset="0"/>
                          <a:ea typeface="Verdana" panose="020B0604030504040204" pitchFamily="34" charset="0"/>
                          <a:cs typeface="Calibri"/>
                        </a:rPr>
                        <a:t> </a:t>
                      </a:r>
                      <a:r>
                        <a:rPr sz="1400" dirty="0" err="1">
                          <a:latin typeface="Verdana" panose="020B0604030504040204" pitchFamily="34" charset="0"/>
                          <a:ea typeface="Verdana" panose="020B0604030504040204" pitchFamily="34" charset="0"/>
                          <a:cs typeface="Calibri"/>
                        </a:rPr>
                        <a:t>creativa</a:t>
                      </a:r>
                      <a:r>
                        <a:rPr sz="1400" b="1" dirty="0">
                          <a:latin typeface="Verdana" panose="020B0604030504040204" pitchFamily="34" charset="0"/>
                          <a:ea typeface="Verdana" panose="020B0604030504040204" pitchFamily="34" charset="0"/>
                          <a:cs typeface="Calibri"/>
                        </a:rPr>
                        <a:t>”</a:t>
                      </a:r>
                      <a:endParaRPr sz="1400" dirty="0">
                        <a:latin typeface="Verdana" panose="020B0604030504040204" pitchFamily="34" charset="0"/>
                        <a:ea typeface="Verdana" panose="020B0604030504040204" pitchFamily="34" charset="0"/>
                        <a:cs typeface="Calibri"/>
                      </a:endParaRPr>
                    </a:p>
                  </a:txBody>
                  <a:tcPr marL="0" marR="0" marT="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65"/>
                        </a:spcBef>
                      </a:pPr>
                      <a:endParaRPr sz="1400">
                        <a:latin typeface="Verdana" panose="020B0604030504040204" pitchFamily="34" charset="0"/>
                        <a:ea typeface="Verdana" panose="020B0604030504040204" pitchFamily="34" charset="0"/>
                        <a:cs typeface="Times New Roman"/>
                      </a:endParaRPr>
                    </a:p>
                    <a:p>
                      <a:pPr marL="15875" marR="8890" indent="1270" algn="ctr">
                        <a:lnSpc>
                          <a:spcPct val="100000"/>
                        </a:lnSpc>
                        <a:spcBef>
                          <a:spcPts val="5"/>
                        </a:spcBef>
                      </a:pPr>
                      <a:r>
                        <a:rPr sz="1400" dirty="0">
                          <a:latin typeface="Verdana" panose="020B0604030504040204" pitchFamily="34" charset="0"/>
                          <a:ea typeface="Verdana" panose="020B0604030504040204" pitchFamily="34" charset="0"/>
                          <a:cs typeface="Calibri"/>
                        </a:rPr>
                        <a:t>Suroeste,</a:t>
                      </a:r>
                      <a:r>
                        <a:rPr sz="1400" spc="-4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Urabá,</a:t>
                      </a:r>
                      <a:r>
                        <a:rPr sz="1400" spc="-35"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Oriente, </a:t>
                      </a:r>
                      <a:r>
                        <a:rPr sz="1400" dirty="0">
                          <a:latin typeface="Verdana" panose="020B0604030504040204" pitchFamily="34" charset="0"/>
                          <a:ea typeface="Verdana" panose="020B0604030504040204" pitchFamily="34" charset="0"/>
                          <a:cs typeface="Calibri"/>
                        </a:rPr>
                        <a:t>Occidente,</a:t>
                      </a:r>
                      <a:r>
                        <a:rPr sz="1400" spc="-3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Valle</a:t>
                      </a:r>
                      <a:r>
                        <a:rPr sz="1400" spc="-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a:t>
                      </a:r>
                      <a:r>
                        <a:rPr sz="1400" spc="-4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Aburrá, </a:t>
                      </a:r>
                      <a:r>
                        <a:rPr sz="1400" dirty="0">
                          <a:latin typeface="Verdana" panose="020B0604030504040204" pitchFamily="34" charset="0"/>
                          <a:ea typeface="Verdana" panose="020B0604030504040204" pitchFamily="34" charset="0"/>
                          <a:cs typeface="Calibri"/>
                        </a:rPr>
                        <a:t>Norte,</a:t>
                      </a:r>
                      <a:r>
                        <a:rPr sz="1400" spc="-5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Nordeste,</a:t>
                      </a:r>
                      <a:r>
                        <a:rPr sz="1400" spc="-4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Bajo</a:t>
                      </a:r>
                      <a:r>
                        <a:rPr sz="1400" spc="-4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Cauca, Magdalena Medio</a:t>
                      </a:r>
                      <a:endParaRPr sz="1400">
                        <a:latin typeface="Verdana" panose="020B0604030504040204" pitchFamily="34" charset="0"/>
                        <a:ea typeface="Verdana" panose="020B0604030504040204" pitchFamily="34" charset="0"/>
                        <a:cs typeface="Calibri"/>
                      </a:endParaRPr>
                    </a:p>
                  </a:txBody>
                  <a:tcPr marL="0" marR="0" marT="82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400" dirty="0">
                        <a:latin typeface="Verdana" panose="020B0604030504040204" pitchFamily="34" charset="0"/>
                        <a:ea typeface="Verdana" panose="020B0604030504040204" pitchFamily="34" charset="0"/>
                        <a:cs typeface="Times New Roman"/>
                      </a:endParaRPr>
                    </a:p>
                    <a:p>
                      <a:pPr>
                        <a:lnSpc>
                          <a:spcPct val="100000"/>
                        </a:lnSpc>
                        <a:spcBef>
                          <a:spcPts val="980"/>
                        </a:spcBef>
                      </a:pPr>
                      <a:endParaRPr sz="1400" dirty="0">
                        <a:latin typeface="Verdana" panose="020B0604030504040204" pitchFamily="34" charset="0"/>
                        <a:ea typeface="Verdana" panose="020B0604030504040204" pitchFamily="34" charset="0"/>
                        <a:cs typeface="Times New Roman"/>
                      </a:endParaRPr>
                    </a:p>
                    <a:p>
                      <a:pPr marL="635" algn="ctr">
                        <a:lnSpc>
                          <a:spcPct val="100000"/>
                        </a:lnSpc>
                      </a:pPr>
                      <a:r>
                        <a:rPr lang="es-MX" sz="1400" dirty="0">
                          <a:latin typeface="Verdana" panose="020B0604030504040204" pitchFamily="34" charset="0"/>
                          <a:ea typeface="Verdana" panose="020B0604030504040204" pitchFamily="34" charset="0"/>
                          <a:cs typeface="Calibri"/>
                        </a:rPr>
                        <a:t>En evaluación</a:t>
                      </a:r>
                      <a:endParaRPr sz="1400" dirty="0">
                        <a:latin typeface="Verdana" panose="020B0604030504040204" pitchFamily="34" charset="0"/>
                        <a:ea typeface="Verdana" panose="020B0604030504040204" pitchFamily="34" charset="0"/>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p>
                      <a:pPr>
                        <a:lnSpc>
                          <a:spcPct val="100000"/>
                        </a:lnSpc>
                        <a:spcBef>
                          <a:spcPts val="980"/>
                        </a:spcBef>
                      </a:pPr>
                      <a:endParaRPr sz="1400">
                        <a:latin typeface="Verdana" panose="020B0604030504040204" pitchFamily="34" charset="0"/>
                        <a:ea typeface="Verdana" panose="020B0604030504040204" pitchFamily="34" charset="0"/>
                        <a:cs typeface="Times New Roman"/>
                      </a:endParaRPr>
                    </a:p>
                    <a:p>
                      <a:pPr marL="1905" algn="ctr">
                        <a:lnSpc>
                          <a:spcPct val="100000"/>
                        </a:lnSpc>
                      </a:pPr>
                      <a:r>
                        <a:rPr sz="1400" spc="-25" dirty="0">
                          <a:latin typeface="Verdana" panose="020B0604030504040204" pitchFamily="34" charset="0"/>
                          <a:ea typeface="Verdana" panose="020B0604030504040204" pitchFamily="34" charset="0"/>
                          <a:cs typeface="Calibri"/>
                        </a:rPr>
                        <a:t>NA</a:t>
                      </a:r>
                      <a:endParaRPr sz="1400">
                        <a:latin typeface="Verdana" panose="020B0604030504040204" pitchFamily="34" charset="0"/>
                        <a:ea typeface="Verdana" panose="020B0604030504040204" pitchFamily="34" charset="0"/>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400" dirty="0">
                        <a:latin typeface="Verdana" panose="020B0604030504040204" pitchFamily="34" charset="0"/>
                        <a:ea typeface="Verdana" panose="020B0604030504040204" pitchFamily="34" charset="0"/>
                        <a:cs typeface="Times New Roman"/>
                      </a:endParaRPr>
                    </a:p>
                    <a:p>
                      <a:pPr marL="1905" algn="ctr">
                        <a:lnSpc>
                          <a:spcPct val="100000"/>
                        </a:lnSpc>
                        <a:spcBef>
                          <a:spcPts val="980"/>
                        </a:spcBef>
                      </a:pPr>
                      <a:r>
                        <a:rPr lang="es-MX" sz="1400" spc="-25" dirty="0">
                          <a:solidFill>
                            <a:schemeClr val="tx1"/>
                          </a:solidFill>
                          <a:latin typeface="Verdana" panose="020B0604030504040204" pitchFamily="34" charset="0"/>
                          <a:ea typeface="Verdana" panose="020B0604030504040204" pitchFamily="34" charset="0"/>
                          <a:cs typeface="Calibri"/>
                        </a:rPr>
                        <a:t>$ 250.000.000</a:t>
                      </a:r>
                      <a:endParaRPr sz="1400" spc="-25" dirty="0">
                        <a:solidFill>
                          <a:schemeClr val="tx1"/>
                        </a:solidFill>
                        <a:latin typeface="Verdana" panose="020B0604030504040204" pitchFamily="34" charset="0"/>
                        <a:ea typeface="Verdana" panose="020B0604030504040204" pitchFamily="34" charset="0"/>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2356485">
                <a:tc>
                  <a:txBody>
                    <a:bodyPr/>
                    <a:lstStyle/>
                    <a:p>
                      <a:pPr marL="9525" marR="1905" algn="just">
                        <a:lnSpc>
                          <a:spcPct val="100000"/>
                        </a:lnSpc>
                      </a:pPr>
                      <a:r>
                        <a:rPr sz="1400" dirty="0">
                          <a:latin typeface="Verdana" panose="020B0604030504040204" pitchFamily="34" charset="0"/>
                          <a:ea typeface="Verdana" panose="020B0604030504040204" pitchFamily="34" charset="0"/>
                          <a:cs typeface="Calibri"/>
                        </a:rPr>
                        <a:t>Bootcamp</a:t>
                      </a:r>
                      <a:r>
                        <a:rPr sz="1400" spc="37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emprendimiento</a:t>
                      </a:r>
                      <a:r>
                        <a:rPr sz="1400" spc="39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Tejiendo</a:t>
                      </a:r>
                      <a:r>
                        <a:rPr sz="1400" spc="39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Territorios.</a:t>
                      </a:r>
                      <a:r>
                        <a:rPr sz="1400" spc="385" dirty="0">
                          <a:latin typeface="Verdana" panose="020B0604030504040204" pitchFamily="34" charset="0"/>
                          <a:ea typeface="Verdana" panose="020B0604030504040204" pitchFamily="34" charset="0"/>
                          <a:cs typeface="Calibri"/>
                        </a:rPr>
                        <a:t> </a:t>
                      </a:r>
                      <a:r>
                        <a:rPr sz="1400" spc="-25" dirty="0">
                          <a:latin typeface="Verdana" panose="020B0604030504040204" pitchFamily="34" charset="0"/>
                          <a:ea typeface="Verdana" panose="020B0604030504040204" pitchFamily="34" charset="0"/>
                          <a:cs typeface="Calibri"/>
                        </a:rPr>
                        <a:t>El </a:t>
                      </a:r>
                      <a:r>
                        <a:rPr sz="1400" dirty="0">
                          <a:latin typeface="Verdana" panose="020B0604030504040204" pitchFamily="34" charset="0"/>
                          <a:ea typeface="Verdana" panose="020B0604030504040204" pitchFamily="34" charset="0"/>
                          <a:cs typeface="Calibri"/>
                        </a:rPr>
                        <a:t>ICPA</a:t>
                      </a:r>
                      <a:r>
                        <a:rPr sz="1400" spc="14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en</a:t>
                      </a:r>
                      <a:r>
                        <a:rPr sz="1400" spc="14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alianza</a:t>
                      </a:r>
                      <a:r>
                        <a:rPr sz="1400" spc="14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con</a:t>
                      </a:r>
                      <a:r>
                        <a:rPr sz="1400" spc="14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Comfama,</a:t>
                      </a:r>
                      <a:r>
                        <a:rPr sz="1400" spc="14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desarrollaron</a:t>
                      </a:r>
                      <a:r>
                        <a:rPr sz="1400" spc="140" dirty="0">
                          <a:latin typeface="Verdana" panose="020B0604030504040204" pitchFamily="34" charset="0"/>
                          <a:ea typeface="Verdana" panose="020B0604030504040204" pitchFamily="34" charset="0"/>
                          <a:cs typeface="Calibri"/>
                        </a:rPr>
                        <a:t>  </a:t>
                      </a:r>
                      <a:r>
                        <a:rPr sz="1400" spc="-25" dirty="0">
                          <a:latin typeface="Verdana" panose="020B0604030504040204" pitchFamily="34" charset="0"/>
                          <a:ea typeface="Verdana" panose="020B0604030504040204" pitchFamily="34" charset="0"/>
                          <a:cs typeface="Calibri"/>
                        </a:rPr>
                        <a:t>un </a:t>
                      </a:r>
                      <a:r>
                        <a:rPr sz="1400" dirty="0">
                          <a:latin typeface="Verdana" panose="020B0604030504040204" pitchFamily="34" charset="0"/>
                          <a:ea typeface="Verdana" panose="020B0604030504040204" pitchFamily="34" charset="0"/>
                          <a:cs typeface="Calibri"/>
                        </a:rPr>
                        <a:t>programa</a:t>
                      </a:r>
                      <a:r>
                        <a:rPr sz="1400" spc="25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a:t>
                      </a:r>
                      <a:r>
                        <a:rPr sz="1400" spc="25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fortalecimiento</a:t>
                      </a:r>
                      <a:r>
                        <a:rPr sz="1400" spc="254"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en</a:t>
                      </a:r>
                      <a:r>
                        <a:rPr sz="1400" spc="254"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habilidades </a:t>
                      </a:r>
                      <a:r>
                        <a:rPr sz="1400" dirty="0">
                          <a:latin typeface="Verdana" panose="020B0604030504040204" pitchFamily="34" charset="0"/>
                          <a:ea typeface="Verdana" panose="020B0604030504040204" pitchFamily="34" charset="0"/>
                          <a:cs typeface="Calibri"/>
                        </a:rPr>
                        <a:t>empresariales</a:t>
                      </a:r>
                      <a:r>
                        <a:rPr sz="1400" spc="15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dirigido</a:t>
                      </a:r>
                      <a:r>
                        <a:rPr sz="1400" spc="16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a</a:t>
                      </a:r>
                      <a:r>
                        <a:rPr sz="1400" spc="16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los</a:t>
                      </a:r>
                      <a:r>
                        <a:rPr sz="1400" spc="16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proyectos</a:t>
                      </a:r>
                      <a:r>
                        <a:rPr sz="1400" spc="165"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artísticos, </a:t>
                      </a:r>
                      <a:r>
                        <a:rPr sz="1400" dirty="0">
                          <a:latin typeface="Verdana" panose="020B0604030504040204" pitchFamily="34" charset="0"/>
                          <a:ea typeface="Verdana" panose="020B0604030504040204" pitchFamily="34" charset="0"/>
                          <a:cs typeface="Calibri"/>
                        </a:rPr>
                        <a:t>culturales</a:t>
                      </a:r>
                      <a:r>
                        <a:rPr sz="1400" spc="23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y</a:t>
                      </a:r>
                      <a:r>
                        <a:rPr sz="1400" spc="229"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creativos</a:t>
                      </a:r>
                      <a:r>
                        <a:rPr sz="1400" spc="24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ganadores</a:t>
                      </a:r>
                      <a:r>
                        <a:rPr sz="1400" spc="23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a:t>
                      </a:r>
                      <a:r>
                        <a:rPr sz="1400" spc="24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la</a:t>
                      </a:r>
                      <a:r>
                        <a:rPr sz="1400" spc="229"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convocatoria </a:t>
                      </a:r>
                      <a:r>
                        <a:rPr sz="1400" dirty="0">
                          <a:latin typeface="Verdana" panose="020B0604030504040204" pitchFamily="34" charset="0"/>
                          <a:ea typeface="Verdana" panose="020B0604030504040204" pitchFamily="34" charset="0"/>
                          <a:cs typeface="Calibri"/>
                        </a:rPr>
                        <a:t>“Tejiendo</a:t>
                      </a:r>
                      <a:r>
                        <a:rPr sz="1400" spc="16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Territorios</a:t>
                      </a:r>
                      <a:r>
                        <a:rPr sz="1400" spc="17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2024”;</a:t>
                      </a:r>
                      <a:r>
                        <a:rPr sz="1400" spc="16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esto</a:t>
                      </a:r>
                      <a:r>
                        <a:rPr sz="1400" spc="16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con</a:t>
                      </a:r>
                      <a:r>
                        <a:rPr sz="1400" spc="17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el</a:t>
                      </a:r>
                      <a:r>
                        <a:rPr sz="1400" spc="16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fin</a:t>
                      </a:r>
                      <a:r>
                        <a:rPr sz="1400" spc="165" dirty="0">
                          <a:latin typeface="Verdana" panose="020B0604030504040204" pitchFamily="34" charset="0"/>
                          <a:ea typeface="Verdana" panose="020B0604030504040204" pitchFamily="34" charset="0"/>
                          <a:cs typeface="Calibri"/>
                        </a:rPr>
                        <a:t>  </a:t>
                      </a:r>
                      <a:r>
                        <a:rPr sz="1400" spc="-25" dirty="0">
                          <a:latin typeface="Verdana" panose="020B0604030504040204" pitchFamily="34" charset="0"/>
                          <a:ea typeface="Verdana" panose="020B0604030504040204" pitchFamily="34" charset="0"/>
                          <a:cs typeface="Calibri"/>
                        </a:rPr>
                        <a:t>de </a:t>
                      </a:r>
                      <a:r>
                        <a:rPr sz="1400" dirty="0">
                          <a:latin typeface="Verdana" panose="020B0604030504040204" pitchFamily="34" charset="0"/>
                          <a:ea typeface="Verdana" panose="020B0604030504040204" pitchFamily="34" charset="0"/>
                          <a:cs typeface="Calibri"/>
                        </a:rPr>
                        <a:t>potencializar</a:t>
                      </a:r>
                      <a:r>
                        <a:rPr sz="1400" spc="47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las</a:t>
                      </a:r>
                      <a:r>
                        <a:rPr sz="1400" spc="47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habilidades</a:t>
                      </a:r>
                      <a:r>
                        <a:rPr sz="1400" spc="47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empresariales</a:t>
                      </a:r>
                      <a:r>
                        <a:rPr sz="1400" spc="48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a:t>
                      </a:r>
                      <a:r>
                        <a:rPr sz="1400" spc="475" dirty="0">
                          <a:latin typeface="Verdana" panose="020B0604030504040204" pitchFamily="34" charset="0"/>
                          <a:ea typeface="Verdana" panose="020B0604030504040204" pitchFamily="34" charset="0"/>
                          <a:cs typeface="Calibri"/>
                        </a:rPr>
                        <a:t> </a:t>
                      </a:r>
                      <a:r>
                        <a:rPr sz="1400" spc="-25" dirty="0">
                          <a:latin typeface="Verdana" panose="020B0604030504040204" pitchFamily="34" charset="0"/>
                          <a:ea typeface="Verdana" panose="020B0604030504040204" pitchFamily="34" charset="0"/>
                          <a:cs typeface="Calibri"/>
                        </a:rPr>
                        <a:t>los </a:t>
                      </a:r>
                      <a:r>
                        <a:rPr sz="1400" dirty="0">
                          <a:latin typeface="Verdana" panose="020B0604030504040204" pitchFamily="34" charset="0"/>
                          <a:ea typeface="Verdana" panose="020B0604030504040204" pitchFamily="34" charset="0"/>
                          <a:cs typeface="Calibri"/>
                        </a:rPr>
                        <a:t>participantes,</a:t>
                      </a:r>
                      <a:r>
                        <a:rPr sz="1400" spc="23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promoviendo</a:t>
                      </a:r>
                      <a:r>
                        <a:rPr sz="1400" spc="24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la</a:t>
                      </a:r>
                      <a:r>
                        <a:rPr sz="1400" spc="24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sostenibilidad</a:t>
                      </a:r>
                      <a:r>
                        <a:rPr sz="1400" spc="24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a:t>
                      </a:r>
                      <a:r>
                        <a:rPr sz="1400" spc="225" dirty="0">
                          <a:latin typeface="Verdana" panose="020B0604030504040204" pitchFamily="34" charset="0"/>
                          <a:ea typeface="Verdana" panose="020B0604030504040204" pitchFamily="34" charset="0"/>
                          <a:cs typeface="Calibri"/>
                        </a:rPr>
                        <a:t> </a:t>
                      </a:r>
                      <a:r>
                        <a:rPr sz="1400" spc="-25" dirty="0">
                          <a:latin typeface="Verdana" panose="020B0604030504040204" pitchFamily="34" charset="0"/>
                          <a:ea typeface="Verdana" panose="020B0604030504040204" pitchFamily="34" charset="0"/>
                          <a:cs typeface="Calibri"/>
                        </a:rPr>
                        <a:t>sus </a:t>
                      </a:r>
                      <a:r>
                        <a:rPr sz="1400" dirty="0">
                          <a:latin typeface="Verdana" panose="020B0604030504040204" pitchFamily="34" charset="0"/>
                          <a:ea typeface="Verdana" panose="020B0604030504040204" pitchFamily="34" charset="0"/>
                          <a:cs typeface="Calibri"/>
                        </a:rPr>
                        <a:t>proyectos</a:t>
                      </a:r>
                      <a:r>
                        <a:rPr sz="1400" spc="38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a</a:t>
                      </a:r>
                      <a:r>
                        <a:rPr sz="1400" spc="38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través</a:t>
                      </a:r>
                      <a:r>
                        <a:rPr sz="1400" spc="38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a:t>
                      </a:r>
                      <a:r>
                        <a:rPr sz="1400" spc="38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asesorías</a:t>
                      </a:r>
                      <a:r>
                        <a:rPr sz="1400" spc="39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grupales</a:t>
                      </a:r>
                      <a:r>
                        <a:rPr sz="1400" spc="390" dirty="0">
                          <a:latin typeface="Verdana" panose="020B0604030504040204" pitchFamily="34" charset="0"/>
                          <a:ea typeface="Verdana" panose="020B0604030504040204" pitchFamily="34" charset="0"/>
                          <a:cs typeface="Calibri"/>
                        </a:rPr>
                        <a:t>  </a:t>
                      </a:r>
                      <a:r>
                        <a:rPr sz="1400" spc="-50" dirty="0">
                          <a:latin typeface="Verdana" panose="020B0604030504040204" pitchFamily="34" charset="0"/>
                          <a:ea typeface="Verdana" panose="020B0604030504040204" pitchFamily="34" charset="0"/>
                          <a:cs typeface="Calibri"/>
                        </a:rPr>
                        <a:t>y </a:t>
                      </a:r>
                      <a:r>
                        <a:rPr sz="1400" dirty="0">
                          <a:latin typeface="Verdana" panose="020B0604030504040204" pitchFamily="34" charset="0"/>
                          <a:ea typeface="Verdana" panose="020B0604030504040204" pitchFamily="34" charset="0"/>
                          <a:cs typeface="Calibri"/>
                        </a:rPr>
                        <a:t>personalizadas,</a:t>
                      </a:r>
                      <a:r>
                        <a:rPr sz="1400" spc="47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talleres</a:t>
                      </a:r>
                      <a:r>
                        <a:rPr sz="1400" spc="459"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y</a:t>
                      </a:r>
                      <a:r>
                        <a:rPr sz="1400" spc="459"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espacios</a:t>
                      </a:r>
                      <a:r>
                        <a:rPr sz="1400" spc="459"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a:t>
                      </a:r>
                      <a:r>
                        <a:rPr sz="1400" spc="465"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aprendizaje lúdico</a:t>
                      </a:r>
                      <a:endParaRPr sz="1400" dirty="0">
                        <a:latin typeface="Verdana" panose="020B0604030504040204" pitchFamily="34" charset="0"/>
                        <a:ea typeface="Verdana" panose="020B0604030504040204" pitchFamily="34" charset="0"/>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p>
                      <a:pPr>
                        <a:lnSpc>
                          <a:spcPct val="100000"/>
                        </a:lnSpc>
                      </a:pPr>
                      <a:endParaRPr sz="1400">
                        <a:latin typeface="Verdana" panose="020B0604030504040204" pitchFamily="34" charset="0"/>
                        <a:ea typeface="Verdana" panose="020B0604030504040204" pitchFamily="34" charset="0"/>
                        <a:cs typeface="Times New Roman"/>
                      </a:endParaRPr>
                    </a:p>
                    <a:p>
                      <a:pPr>
                        <a:lnSpc>
                          <a:spcPct val="100000"/>
                        </a:lnSpc>
                      </a:pPr>
                      <a:endParaRPr sz="1400">
                        <a:latin typeface="Verdana" panose="020B0604030504040204" pitchFamily="34" charset="0"/>
                        <a:ea typeface="Verdana" panose="020B0604030504040204" pitchFamily="34" charset="0"/>
                        <a:cs typeface="Times New Roman"/>
                      </a:endParaRPr>
                    </a:p>
                    <a:p>
                      <a:pPr>
                        <a:lnSpc>
                          <a:spcPct val="100000"/>
                        </a:lnSpc>
                        <a:spcBef>
                          <a:spcPts val="1120"/>
                        </a:spcBef>
                      </a:pPr>
                      <a:endParaRPr sz="1400">
                        <a:latin typeface="Verdana" panose="020B0604030504040204" pitchFamily="34" charset="0"/>
                        <a:ea typeface="Verdana" panose="020B0604030504040204" pitchFamily="34" charset="0"/>
                        <a:cs typeface="Times New Roman"/>
                      </a:endParaRPr>
                    </a:p>
                    <a:p>
                      <a:pPr marL="412115" marR="213995" indent="-192405">
                        <a:lnSpc>
                          <a:spcPct val="100000"/>
                        </a:lnSpc>
                        <a:spcBef>
                          <a:spcPts val="5"/>
                        </a:spcBef>
                      </a:pPr>
                      <a:r>
                        <a:rPr sz="1400" dirty="0">
                          <a:latin typeface="Verdana" panose="020B0604030504040204" pitchFamily="34" charset="0"/>
                          <a:ea typeface="Verdana" panose="020B0604030504040204" pitchFamily="34" charset="0"/>
                          <a:cs typeface="Calibri"/>
                        </a:rPr>
                        <a:t>Bajo</a:t>
                      </a:r>
                      <a:r>
                        <a:rPr sz="1400" spc="-5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Cauca,</a:t>
                      </a:r>
                      <a:r>
                        <a:rPr sz="1400" spc="-3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Magdalena </a:t>
                      </a:r>
                      <a:r>
                        <a:rPr sz="1400" dirty="0">
                          <a:latin typeface="Verdana" panose="020B0604030504040204" pitchFamily="34" charset="0"/>
                          <a:ea typeface="Verdana" panose="020B0604030504040204" pitchFamily="34" charset="0"/>
                          <a:cs typeface="Calibri"/>
                        </a:rPr>
                        <a:t>Medio</a:t>
                      </a:r>
                      <a:r>
                        <a:rPr sz="1400" spc="-3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y</a:t>
                      </a:r>
                      <a:r>
                        <a:rPr sz="1400" spc="-25"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Nordeste</a:t>
                      </a:r>
                      <a:endParaRPr sz="1400">
                        <a:latin typeface="Verdana" panose="020B0604030504040204" pitchFamily="34" charset="0"/>
                        <a:ea typeface="Verdana" panose="020B0604030504040204" pitchFamily="34" charset="0"/>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70"/>
                        </a:spcBef>
                      </a:pPr>
                      <a:endParaRPr sz="1400" dirty="0">
                        <a:latin typeface="Verdana" panose="020B0604030504040204" pitchFamily="34" charset="0"/>
                        <a:ea typeface="Verdana" panose="020B0604030504040204" pitchFamily="34" charset="0"/>
                        <a:cs typeface="Times New Roman"/>
                      </a:endParaRPr>
                    </a:p>
                    <a:p>
                      <a:pPr marL="13335" marR="5080" algn="ctr">
                        <a:lnSpc>
                          <a:spcPct val="100000"/>
                        </a:lnSpc>
                      </a:pPr>
                      <a:r>
                        <a:rPr sz="1400" dirty="0">
                          <a:latin typeface="Verdana" panose="020B0604030504040204" pitchFamily="34" charset="0"/>
                          <a:ea typeface="Verdana" panose="020B0604030504040204" pitchFamily="34" charset="0"/>
                          <a:cs typeface="Calibri"/>
                        </a:rPr>
                        <a:t>Amalfi,</a:t>
                      </a:r>
                      <a:r>
                        <a:rPr sz="1400" spc="-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Santo </a:t>
                      </a:r>
                      <a:r>
                        <a:rPr sz="1400" spc="-10" dirty="0">
                          <a:latin typeface="Verdana" panose="020B0604030504040204" pitchFamily="34" charset="0"/>
                          <a:ea typeface="Verdana" panose="020B0604030504040204" pitchFamily="34" charset="0"/>
                          <a:cs typeface="Calibri"/>
                        </a:rPr>
                        <a:t>Domingo, </a:t>
                      </a:r>
                      <a:r>
                        <a:rPr sz="1400" dirty="0">
                          <a:latin typeface="Verdana" panose="020B0604030504040204" pitchFamily="34" charset="0"/>
                          <a:ea typeface="Verdana" panose="020B0604030504040204" pitchFamily="34" charset="0"/>
                          <a:cs typeface="Calibri"/>
                        </a:rPr>
                        <a:t>El</a:t>
                      </a:r>
                      <a:r>
                        <a:rPr sz="1400" spc="-2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Bagre,</a:t>
                      </a:r>
                      <a:r>
                        <a:rPr sz="1400" spc="-1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Puerto</a:t>
                      </a:r>
                      <a:r>
                        <a:rPr sz="1400" spc="-25"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Berrío, </a:t>
                      </a:r>
                      <a:r>
                        <a:rPr sz="1400" dirty="0">
                          <a:latin typeface="Verdana" panose="020B0604030504040204" pitchFamily="34" charset="0"/>
                          <a:ea typeface="Verdana" panose="020B0604030504040204" pitchFamily="34" charset="0"/>
                          <a:cs typeface="Calibri"/>
                        </a:rPr>
                        <a:t>Tarazá,</a:t>
                      </a:r>
                      <a:r>
                        <a:rPr sz="1400" spc="-5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Puerto</a:t>
                      </a:r>
                      <a:r>
                        <a:rPr sz="1400" spc="-45"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Triunfo, </a:t>
                      </a:r>
                      <a:r>
                        <a:rPr sz="1400" dirty="0">
                          <a:latin typeface="Verdana" panose="020B0604030504040204" pitchFamily="34" charset="0"/>
                          <a:ea typeface="Verdana" panose="020B0604030504040204" pitchFamily="34" charset="0"/>
                          <a:cs typeface="Calibri"/>
                        </a:rPr>
                        <a:t>Yalí,</a:t>
                      </a:r>
                      <a:r>
                        <a:rPr sz="1400" spc="-1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Zaragoza,</a:t>
                      </a:r>
                      <a:r>
                        <a:rPr sz="1400" spc="-3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Remedios, </a:t>
                      </a:r>
                      <a:r>
                        <a:rPr sz="1400" dirty="0">
                          <a:latin typeface="Verdana" panose="020B0604030504040204" pitchFamily="34" charset="0"/>
                          <a:ea typeface="Verdana" panose="020B0604030504040204" pitchFamily="34" charset="0"/>
                          <a:cs typeface="Calibri"/>
                        </a:rPr>
                        <a:t>Caucasia,</a:t>
                      </a:r>
                      <a:r>
                        <a:rPr sz="1400" spc="-6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Segovia, </a:t>
                      </a:r>
                      <a:r>
                        <a:rPr sz="1400" dirty="0">
                          <a:latin typeface="Verdana" panose="020B0604030504040204" pitchFamily="34" charset="0"/>
                          <a:ea typeface="Verdana" panose="020B0604030504040204" pitchFamily="34" charset="0"/>
                          <a:cs typeface="Calibri"/>
                        </a:rPr>
                        <a:t>Vegachí,</a:t>
                      </a:r>
                      <a:r>
                        <a:rPr sz="1400" spc="-40"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Yolombó, </a:t>
                      </a:r>
                      <a:r>
                        <a:rPr sz="1400" dirty="0">
                          <a:latin typeface="Verdana" panose="020B0604030504040204" pitchFamily="34" charset="0"/>
                          <a:ea typeface="Verdana" panose="020B0604030504040204" pitchFamily="34" charset="0"/>
                          <a:cs typeface="Calibri"/>
                        </a:rPr>
                        <a:t>Maceo</a:t>
                      </a:r>
                      <a:r>
                        <a:rPr sz="1400" spc="-3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(estos</a:t>
                      </a:r>
                      <a:r>
                        <a:rPr sz="1400" spc="-2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son</a:t>
                      </a:r>
                      <a:r>
                        <a:rPr sz="1400" spc="-50" dirty="0">
                          <a:latin typeface="Verdana" panose="020B0604030504040204" pitchFamily="34" charset="0"/>
                          <a:ea typeface="Verdana" panose="020B0604030504040204" pitchFamily="34" charset="0"/>
                          <a:cs typeface="Calibri"/>
                        </a:rPr>
                        <a:t> </a:t>
                      </a:r>
                      <a:r>
                        <a:rPr sz="1400" spc="-25" dirty="0">
                          <a:latin typeface="Verdana" panose="020B0604030504040204" pitchFamily="34" charset="0"/>
                          <a:ea typeface="Verdana" panose="020B0604030504040204" pitchFamily="34" charset="0"/>
                          <a:cs typeface="Calibri"/>
                        </a:rPr>
                        <a:t>los </a:t>
                      </a:r>
                      <a:r>
                        <a:rPr sz="1400" dirty="0">
                          <a:latin typeface="Verdana" panose="020B0604030504040204" pitchFamily="34" charset="0"/>
                          <a:ea typeface="Verdana" panose="020B0604030504040204" pitchFamily="34" charset="0"/>
                          <a:cs typeface="Calibri"/>
                        </a:rPr>
                        <a:t>municipios</a:t>
                      </a:r>
                      <a:r>
                        <a:rPr sz="1400" spc="-30"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a:t>
                      </a:r>
                      <a:r>
                        <a:rPr sz="1400" spc="-4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los</a:t>
                      </a:r>
                      <a:r>
                        <a:rPr sz="1400" spc="-35" dirty="0">
                          <a:latin typeface="Verdana" panose="020B0604030504040204" pitchFamily="34" charset="0"/>
                          <a:ea typeface="Verdana" panose="020B0604030504040204" pitchFamily="34" charset="0"/>
                          <a:cs typeface="Calibri"/>
                        </a:rPr>
                        <a:t> </a:t>
                      </a:r>
                      <a:r>
                        <a:rPr sz="1400" spc="-25" dirty="0">
                          <a:latin typeface="Verdana" panose="020B0604030504040204" pitchFamily="34" charset="0"/>
                          <a:ea typeface="Verdana" panose="020B0604030504040204" pitchFamily="34" charset="0"/>
                          <a:cs typeface="Calibri"/>
                        </a:rPr>
                        <a:t>22 </a:t>
                      </a:r>
                      <a:r>
                        <a:rPr sz="1400" dirty="0">
                          <a:latin typeface="Verdana" panose="020B0604030504040204" pitchFamily="34" charset="0"/>
                          <a:ea typeface="Verdana" panose="020B0604030504040204" pitchFamily="34" charset="0"/>
                          <a:cs typeface="Calibri"/>
                        </a:rPr>
                        <a:t>estímulos</a:t>
                      </a:r>
                      <a:r>
                        <a:rPr sz="1400" spc="-65" dirty="0">
                          <a:latin typeface="Verdana" panose="020B0604030504040204" pitchFamily="34" charset="0"/>
                          <a:ea typeface="Verdana" panose="020B0604030504040204" pitchFamily="34" charset="0"/>
                          <a:cs typeface="Calibri"/>
                        </a:rPr>
                        <a:t> </a:t>
                      </a:r>
                      <a:r>
                        <a:rPr sz="1400" spc="-10" dirty="0">
                          <a:latin typeface="Verdana" panose="020B0604030504040204" pitchFamily="34" charset="0"/>
                          <a:ea typeface="Verdana" panose="020B0604030504040204" pitchFamily="34" charset="0"/>
                          <a:cs typeface="Calibri"/>
                        </a:rPr>
                        <a:t>entregados)</a:t>
                      </a:r>
                      <a:endParaRPr sz="1400" dirty="0">
                        <a:latin typeface="Verdana" panose="020B0604030504040204" pitchFamily="34" charset="0"/>
                        <a:ea typeface="Verdana" panose="020B0604030504040204" pitchFamily="34" charset="0"/>
                        <a:cs typeface="Calibri"/>
                      </a:endParaRPr>
                    </a:p>
                  </a:txBody>
                  <a:tcPr marL="0" marR="0" marT="88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p>
                      <a:pPr>
                        <a:lnSpc>
                          <a:spcPct val="100000"/>
                        </a:lnSpc>
                      </a:pPr>
                      <a:endParaRPr sz="1400">
                        <a:latin typeface="Verdana" panose="020B0604030504040204" pitchFamily="34" charset="0"/>
                        <a:ea typeface="Verdana" panose="020B0604030504040204" pitchFamily="34" charset="0"/>
                        <a:cs typeface="Times New Roman"/>
                      </a:endParaRPr>
                    </a:p>
                    <a:p>
                      <a:pPr>
                        <a:lnSpc>
                          <a:spcPct val="100000"/>
                        </a:lnSpc>
                      </a:pPr>
                      <a:endParaRPr sz="1400">
                        <a:latin typeface="Verdana" panose="020B0604030504040204" pitchFamily="34" charset="0"/>
                        <a:ea typeface="Verdana" panose="020B0604030504040204" pitchFamily="34" charset="0"/>
                        <a:cs typeface="Times New Roman"/>
                      </a:endParaRPr>
                    </a:p>
                    <a:p>
                      <a:pPr>
                        <a:lnSpc>
                          <a:spcPct val="100000"/>
                        </a:lnSpc>
                      </a:pPr>
                      <a:endParaRPr sz="1400">
                        <a:latin typeface="Verdana" panose="020B0604030504040204" pitchFamily="34" charset="0"/>
                        <a:ea typeface="Verdana" panose="020B0604030504040204" pitchFamily="34" charset="0"/>
                        <a:cs typeface="Times New Roman"/>
                      </a:endParaRPr>
                    </a:p>
                    <a:p>
                      <a:pPr>
                        <a:lnSpc>
                          <a:spcPct val="100000"/>
                        </a:lnSpc>
                        <a:spcBef>
                          <a:spcPts val="350"/>
                        </a:spcBef>
                      </a:pPr>
                      <a:endParaRPr sz="1400">
                        <a:latin typeface="Verdana" panose="020B0604030504040204" pitchFamily="34" charset="0"/>
                        <a:ea typeface="Verdana" panose="020B0604030504040204" pitchFamily="34" charset="0"/>
                        <a:cs typeface="Times New Roman"/>
                      </a:endParaRPr>
                    </a:p>
                    <a:p>
                      <a:pPr marL="1905" algn="ctr">
                        <a:lnSpc>
                          <a:spcPct val="100000"/>
                        </a:lnSpc>
                        <a:spcBef>
                          <a:spcPts val="5"/>
                        </a:spcBef>
                      </a:pPr>
                      <a:r>
                        <a:rPr sz="1400" spc="-10" dirty="0">
                          <a:latin typeface="Verdana" panose="020B0604030504040204" pitchFamily="34" charset="0"/>
                          <a:ea typeface="Verdana" panose="020B0604030504040204" pitchFamily="34" charset="0"/>
                          <a:cs typeface="Calibri"/>
                        </a:rPr>
                        <a:t>Comfama</a:t>
                      </a:r>
                      <a:endParaRPr sz="1400">
                        <a:latin typeface="Verdana" panose="020B0604030504040204" pitchFamily="34" charset="0"/>
                        <a:ea typeface="Verdana" panose="020B0604030504040204" pitchFamily="34" charset="0"/>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400" dirty="0">
                        <a:latin typeface="Verdana" panose="020B0604030504040204" pitchFamily="34" charset="0"/>
                        <a:ea typeface="Verdana" panose="020B0604030504040204" pitchFamily="34" charset="0"/>
                        <a:cs typeface="Times New Roman"/>
                      </a:endParaRPr>
                    </a:p>
                    <a:p>
                      <a:pPr>
                        <a:lnSpc>
                          <a:spcPct val="100000"/>
                        </a:lnSpc>
                      </a:pPr>
                      <a:endParaRPr sz="1400" dirty="0">
                        <a:latin typeface="Verdana" panose="020B0604030504040204" pitchFamily="34" charset="0"/>
                        <a:ea typeface="Verdana" panose="020B0604030504040204" pitchFamily="34" charset="0"/>
                        <a:cs typeface="Times New Roman"/>
                      </a:endParaRPr>
                    </a:p>
                    <a:p>
                      <a:pPr>
                        <a:lnSpc>
                          <a:spcPct val="100000"/>
                        </a:lnSpc>
                      </a:pPr>
                      <a:endParaRPr sz="1400" dirty="0">
                        <a:latin typeface="Verdana" panose="020B0604030504040204" pitchFamily="34" charset="0"/>
                        <a:ea typeface="Verdana" panose="020B0604030504040204" pitchFamily="34" charset="0"/>
                        <a:cs typeface="Times New Roman"/>
                      </a:endParaRPr>
                    </a:p>
                    <a:p>
                      <a:pPr>
                        <a:lnSpc>
                          <a:spcPct val="100000"/>
                        </a:lnSpc>
                      </a:pPr>
                      <a:endParaRPr sz="1400" dirty="0">
                        <a:latin typeface="Verdana" panose="020B0604030504040204" pitchFamily="34" charset="0"/>
                        <a:ea typeface="Verdana" panose="020B0604030504040204" pitchFamily="34" charset="0"/>
                        <a:cs typeface="Times New Roman"/>
                      </a:endParaRPr>
                    </a:p>
                    <a:p>
                      <a:pPr>
                        <a:lnSpc>
                          <a:spcPct val="100000"/>
                        </a:lnSpc>
                        <a:spcBef>
                          <a:spcPts val="350"/>
                        </a:spcBef>
                      </a:pPr>
                      <a:endParaRPr sz="1400" dirty="0">
                        <a:latin typeface="Verdana" panose="020B0604030504040204" pitchFamily="34" charset="0"/>
                        <a:ea typeface="Verdana" panose="020B0604030504040204" pitchFamily="34" charset="0"/>
                        <a:cs typeface="Times New Roman"/>
                      </a:endParaRPr>
                    </a:p>
                    <a:p>
                      <a:pPr marL="1078865">
                        <a:lnSpc>
                          <a:spcPct val="100000"/>
                        </a:lnSpc>
                        <a:spcBef>
                          <a:spcPts val="5"/>
                        </a:spcBef>
                      </a:pPr>
                      <a:r>
                        <a:rPr sz="1400" dirty="0" err="1">
                          <a:latin typeface="Verdana" panose="020B0604030504040204" pitchFamily="34" charset="0"/>
                          <a:ea typeface="Verdana" panose="020B0604030504040204" pitchFamily="34" charset="0"/>
                          <a:cs typeface="Calibri"/>
                        </a:rPr>
                        <a:t>Recursos</a:t>
                      </a:r>
                      <a:r>
                        <a:rPr sz="1400" spc="-45" dirty="0">
                          <a:latin typeface="Verdana" panose="020B0604030504040204" pitchFamily="34" charset="0"/>
                          <a:ea typeface="Verdana" panose="020B0604030504040204" pitchFamily="34" charset="0"/>
                          <a:cs typeface="Calibri"/>
                        </a:rPr>
                        <a:t> </a:t>
                      </a:r>
                      <a:r>
                        <a:rPr sz="1400" dirty="0">
                          <a:latin typeface="Verdana" panose="020B0604030504040204" pitchFamily="34" charset="0"/>
                          <a:ea typeface="Verdana" panose="020B0604030504040204" pitchFamily="34" charset="0"/>
                          <a:cs typeface="Calibri"/>
                        </a:rPr>
                        <a:t>de</a:t>
                      </a:r>
                      <a:r>
                        <a:rPr sz="1400" spc="-25" dirty="0">
                          <a:latin typeface="Verdana" panose="020B0604030504040204" pitchFamily="34" charset="0"/>
                          <a:ea typeface="Verdana" panose="020B0604030504040204" pitchFamily="34" charset="0"/>
                          <a:cs typeface="Calibri"/>
                        </a:rPr>
                        <a:t> </a:t>
                      </a:r>
                      <a:r>
                        <a:rPr sz="1400" spc="-10" dirty="0" err="1">
                          <a:latin typeface="Verdana" panose="020B0604030504040204" pitchFamily="34" charset="0"/>
                          <a:ea typeface="Verdana" panose="020B0604030504040204" pitchFamily="34" charset="0"/>
                          <a:cs typeface="Calibri"/>
                        </a:rPr>
                        <a:t>Comfama</a:t>
                      </a:r>
                      <a:endParaRPr sz="1400" dirty="0">
                        <a:latin typeface="Verdana" panose="020B0604030504040204" pitchFamily="34" charset="0"/>
                        <a:ea typeface="Verdana" panose="020B0604030504040204" pitchFamily="34" charset="0"/>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593090">
                <a:tc>
                  <a:txBody>
                    <a:bodyPr/>
                    <a:lstStyle/>
                    <a:p>
                      <a:pPr marL="85090">
                        <a:lnSpc>
                          <a:spcPct val="100000"/>
                        </a:lnSpc>
                        <a:spcBef>
                          <a:spcPts val="560"/>
                        </a:spcBef>
                      </a:pPr>
                      <a:r>
                        <a:rPr sz="1400" b="1" spc="-10" dirty="0">
                          <a:solidFill>
                            <a:srgbClr val="FFFFFF"/>
                          </a:solidFill>
                          <a:latin typeface="Verdana" panose="020B0604030504040204" pitchFamily="34" charset="0"/>
                          <a:ea typeface="Verdana" panose="020B0604030504040204" pitchFamily="34" charset="0"/>
                          <a:cs typeface="Calibri"/>
                        </a:rPr>
                        <a:t>TOTAL</a:t>
                      </a:r>
                      <a:endParaRPr sz="1400">
                        <a:latin typeface="Verdana" panose="020B0604030504040204" pitchFamily="34" charset="0"/>
                        <a:ea typeface="Verdana" panose="020B0604030504040204" pitchFamily="34" charset="0"/>
                        <a:cs typeface="Calibri"/>
                      </a:endParaRPr>
                    </a:p>
                  </a:txBody>
                  <a:tcPr marL="0" marR="0" marT="711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575757"/>
                    </a:solidFill>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575757"/>
                    </a:solidFill>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575757"/>
                    </a:solidFill>
                  </a:tcPr>
                </a:tc>
                <a:tc>
                  <a:txBody>
                    <a:bodyPr/>
                    <a:lstStyle/>
                    <a:p>
                      <a:pPr>
                        <a:lnSpc>
                          <a:spcPct val="100000"/>
                        </a:lnSpc>
                      </a:pPr>
                      <a:endParaRPr sz="1400">
                        <a:latin typeface="Verdana" panose="020B0604030504040204" pitchFamily="34" charset="0"/>
                        <a:ea typeface="Verdana" panose="020B0604030504040204" pitchFamily="34" charset="0"/>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575757"/>
                    </a:solidFill>
                  </a:tcPr>
                </a:tc>
                <a:tc>
                  <a:txBody>
                    <a:bodyPr/>
                    <a:lstStyle/>
                    <a:p>
                      <a:pPr marL="88900" algn="ctr">
                        <a:lnSpc>
                          <a:spcPct val="100000"/>
                        </a:lnSpc>
                        <a:spcBef>
                          <a:spcPts val="1445"/>
                        </a:spcBef>
                      </a:pPr>
                      <a:r>
                        <a:rPr sz="1400" spc="-10" dirty="0">
                          <a:solidFill>
                            <a:srgbClr val="FFFFFF"/>
                          </a:solidFill>
                          <a:latin typeface="Verdana" panose="020B0604030504040204" pitchFamily="34" charset="0"/>
                          <a:ea typeface="Verdana" panose="020B0604030504040204" pitchFamily="34" charset="0"/>
                          <a:cs typeface="Calibri"/>
                        </a:rPr>
                        <a:t>GESTIÓN</a:t>
                      </a:r>
                      <a:endParaRPr sz="1400" dirty="0">
                        <a:latin typeface="Verdana" panose="020B0604030504040204" pitchFamily="34" charset="0"/>
                        <a:ea typeface="Verdana" panose="020B0604030504040204" pitchFamily="34" charset="0"/>
                        <a:cs typeface="Calibri"/>
                      </a:endParaRPr>
                    </a:p>
                  </a:txBody>
                  <a:tcPr marL="0" marR="0" marT="1835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575757"/>
                    </a:solidFill>
                  </a:tcPr>
                </a:tc>
                <a:extLst>
                  <a:ext uri="{0D108BD9-81ED-4DB2-BD59-A6C34878D82A}">
                    <a16:rowId xmlns:a16="http://schemas.microsoft.com/office/drawing/2014/main" val="10004"/>
                  </a:ext>
                </a:extLst>
              </a:tr>
            </a:tbl>
          </a:graphicData>
        </a:graphic>
      </p:graphicFrame>
      <p:sp>
        <p:nvSpPr>
          <p:cNvPr id="7" name="object 7"/>
          <p:cNvSpPr txBox="1"/>
          <p:nvPr/>
        </p:nvSpPr>
        <p:spPr>
          <a:xfrm>
            <a:off x="1846326" y="1052830"/>
            <a:ext cx="5799455" cy="1481455"/>
          </a:xfrm>
          <a:prstGeom prst="rect">
            <a:avLst/>
          </a:prstGeom>
        </p:spPr>
        <p:txBody>
          <a:bodyPr vert="horz" wrap="square" lIns="0" tIns="12700" rIns="0" bIns="0" rtlCol="0">
            <a:spAutoFit/>
          </a:bodyPr>
          <a:lstStyle/>
          <a:p>
            <a:pPr marL="378460">
              <a:lnSpc>
                <a:spcPct val="100000"/>
              </a:lnSpc>
              <a:spcBef>
                <a:spcPts val="100"/>
              </a:spcBef>
            </a:pPr>
            <a:r>
              <a:rPr sz="2400" b="1" dirty="0">
                <a:solidFill>
                  <a:srgbClr val="00632C"/>
                </a:solidFill>
                <a:latin typeface="Tahoma"/>
                <a:cs typeface="Tahoma"/>
              </a:rPr>
              <a:t>Inversión por</a:t>
            </a:r>
            <a:r>
              <a:rPr sz="2400" b="1" spc="75" dirty="0">
                <a:solidFill>
                  <a:srgbClr val="00632C"/>
                </a:solidFill>
                <a:latin typeface="Tahoma"/>
                <a:cs typeface="Tahoma"/>
              </a:rPr>
              <a:t> </a:t>
            </a:r>
            <a:r>
              <a:rPr sz="2400" b="1" spc="50" dirty="0">
                <a:solidFill>
                  <a:srgbClr val="00632C"/>
                </a:solidFill>
                <a:latin typeface="Tahoma"/>
                <a:cs typeface="Tahoma"/>
              </a:rPr>
              <a:t>Subregión</a:t>
            </a:r>
            <a:r>
              <a:rPr sz="2400" b="1" spc="125" dirty="0">
                <a:solidFill>
                  <a:srgbClr val="00632C"/>
                </a:solidFill>
                <a:latin typeface="Tahoma"/>
                <a:cs typeface="Tahoma"/>
              </a:rPr>
              <a:t> </a:t>
            </a:r>
            <a:r>
              <a:rPr sz="2400" b="1" spc="-20" dirty="0">
                <a:solidFill>
                  <a:srgbClr val="00632C"/>
                </a:solidFill>
                <a:latin typeface="Tahoma"/>
                <a:cs typeface="Tahoma"/>
              </a:rPr>
              <a:t>2024</a:t>
            </a:r>
            <a:endParaRPr sz="2400" dirty="0">
              <a:latin typeface="Tahoma"/>
              <a:cs typeface="Tahoma"/>
            </a:endParaRPr>
          </a:p>
          <a:p>
            <a:pPr>
              <a:lnSpc>
                <a:spcPct val="100000"/>
              </a:lnSpc>
              <a:spcBef>
                <a:spcPts val="254"/>
              </a:spcBef>
            </a:pPr>
            <a:endParaRPr sz="2400" dirty="0">
              <a:latin typeface="Tahoma"/>
              <a:cs typeface="Tahoma"/>
            </a:endParaRPr>
          </a:p>
          <a:p>
            <a:pPr marL="12700">
              <a:lnSpc>
                <a:spcPct val="100000"/>
              </a:lnSpc>
            </a:pPr>
            <a:r>
              <a:rPr sz="2500" spc="-55" dirty="0">
                <a:solidFill>
                  <a:srgbClr val="7D7D7D"/>
                </a:solidFill>
                <a:latin typeface="Calibri"/>
                <a:cs typeface="Calibri"/>
              </a:rPr>
              <a:t>PROYECTO</a:t>
            </a:r>
            <a:r>
              <a:rPr sz="2500" spc="-65" dirty="0">
                <a:solidFill>
                  <a:srgbClr val="7D7D7D"/>
                </a:solidFill>
                <a:latin typeface="Calibri"/>
                <a:cs typeface="Calibri"/>
              </a:rPr>
              <a:t> </a:t>
            </a:r>
            <a:r>
              <a:rPr sz="2500" b="1" spc="-25" dirty="0">
                <a:solidFill>
                  <a:srgbClr val="00632C"/>
                </a:solidFill>
                <a:latin typeface="Calibri"/>
                <a:cs typeface="Calibri"/>
              </a:rPr>
              <a:t>EMPRENDIMIENTOS</a:t>
            </a:r>
            <a:r>
              <a:rPr sz="2500" b="1" spc="-15" dirty="0">
                <a:solidFill>
                  <a:srgbClr val="00632C"/>
                </a:solidFill>
                <a:latin typeface="Calibri"/>
                <a:cs typeface="Calibri"/>
              </a:rPr>
              <a:t> </a:t>
            </a:r>
            <a:r>
              <a:rPr sz="2500" b="1" spc="-10" dirty="0">
                <a:solidFill>
                  <a:srgbClr val="00632C"/>
                </a:solidFill>
                <a:latin typeface="Calibri"/>
                <a:cs typeface="Calibri"/>
              </a:rPr>
              <a:t>CULTURALES</a:t>
            </a:r>
            <a:endParaRPr sz="2500" dirty="0">
              <a:latin typeface="Calibri"/>
              <a:cs typeface="Calibri"/>
            </a:endParaRPr>
          </a:p>
          <a:p>
            <a:pPr marL="12700">
              <a:lnSpc>
                <a:spcPct val="100000"/>
              </a:lnSpc>
              <a:spcBef>
                <a:spcPts val="30"/>
              </a:spcBef>
            </a:pPr>
            <a:r>
              <a:rPr sz="2000" dirty="0">
                <a:solidFill>
                  <a:srgbClr val="7D7D7D"/>
                </a:solidFill>
                <a:latin typeface="Calibri"/>
                <a:cs typeface="Calibri"/>
              </a:rPr>
              <a:t>EJECUCIÓN</a:t>
            </a:r>
            <a:r>
              <a:rPr sz="2000" spc="-85" dirty="0">
                <a:solidFill>
                  <a:srgbClr val="7D7D7D"/>
                </a:solidFill>
                <a:latin typeface="Calibri"/>
                <a:cs typeface="Calibri"/>
              </a:rPr>
              <a:t> </a:t>
            </a:r>
            <a:r>
              <a:rPr sz="2000" dirty="0">
                <a:solidFill>
                  <a:srgbClr val="7D7D7D"/>
                </a:solidFill>
                <a:latin typeface="Calibri"/>
                <a:cs typeface="Calibri"/>
              </a:rPr>
              <a:t>DE</a:t>
            </a:r>
            <a:r>
              <a:rPr sz="2000" spc="-55" dirty="0">
                <a:solidFill>
                  <a:srgbClr val="7D7D7D"/>
                </a:solidFill>
                <a:latin typeface="Calibri"/>
                <a:cs typeface="Calibri"/>
              </a:rPr>
              <a:t> </a:t>
            </a:r>
            <a:r>
              <a:rPr sz="2000" spc="-25" dirty="0">
                <a:solidFill>
                  <a:srgbClr val="7D7D7D"/>
                </a:solidFill>
                <a:latin typeface="Calibri"/>
                <a:cs typeface="Calibri"/>
              </a:rPr>
              <a:t>ACTIVIDADES</a:t>
            </a:r>
            <a:r>
              <a:rPr sz="2000" spc="-85" dirty="0">
                <a:solidFill>
                  <a:srgbClr val="7D7D7D"/>
                </a:solidFill>
                <a:latin typeface="Calibri"/>
                <a:cs typeface="Calibri"/>
              </a:rPr>
              <a:t> </a:t>
            </a:r>
            <a:r>
              <a:rPr sz="2000" dirty="0">
                <a:solidFill>
                  <a:srgbClr val="7D7D7D"/>
                </a:solidFill>
                <a:latin typeface="Calibri"/>
                <a:cs typeface="Calibri"/>
              </a:rPr>
              <a:t>A</a:t>
            </a:r>
            <a:r>
              <a:rPr sz="2000" spc="-10" dirty="0">
                <a:solidFill>
                  <a:srgbClr val="7D7D7D"/>
                </a:solidFill>
                <a:latin typeface="Calibri"/>
                <a:cs typeface="Calibri"/>
              </a:rPr>
              <a:t> </a:t>
            </a:r>
            <a:r>
              <a:rPr lang="es-ES" sz="2000" dirty="0">
                <a:solidFill>
                  <a:srgbClr val="7D7D7D"/>
                </a:solidFill>
                <a:latin typeface="Calibri"/>
                <a:cs typeface="Calibri"/>
              </a:rPr>
              <a:t>NOVIEMBRE 30 </a:t>
            </a:r>
            <a:r>
              <a:rPr sz="2000" dirty="0">
                <a:solidFill>
                  <a:srgbClr val="7D7D7D"/>
                </a:solidFill>
                <a:latin typeface="Calibri"/>
                <a:cs typeface="Calibri"/>
              </a:rPr>
              <a:t>DE</a:t>
            </a:r>
            <a:r>
              <a:rPr sz="2000" spc="-55" dirty="0">
                <a:solidFill>
                  <a:srgbClr val="7D7D7D"/>
                </a:solidFill>
                <a:latin typeface="Calibri"/>
                <a:cs typeface="Calibri"/>
              </a:rPr>
              <a:t> </a:t>
            </a:r>
            <a:r>
              <a:rPr sz="2000" spc="-20" dirty="0">
                <a:solidFill>
                  <a:srgbClr val="7D7D7D"/>
                </a:solidFill>
                <a:latin typeface="Calibri"/>
                <a:cs typeface="Calibri"/>
              </a:rPr>
              <a:t>2024</a:t>
            </a:r>
            <a:endParaRPr sz="2000" dirty="0">
              <a:latin typeface="Calibri"/>
              <a:cs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972310" cy="3944620"/>
            <a:chOff x="0" y="0"/>
            <a:chExt cx="1972310" cy="3944620"/>
          </a:xfrm>
        </p:grpSpPr>
        <p:sp>
          <p:nvSpPr>
            <p:cNvPr id="3" name="object 3"/>
            <p:cNvSpPr/>
            <p:nvPr/>
          </p:nvSpPr>
          <p:spPr>
            <a:xfrm>
              <a:off x="0" y="0"/>
              <a:ext cx="1808480" cy="2881630"/>
            </a:xfrm>
            <a:custGeom>
              <a:avLst/>
              <a:gdLst/>
              <a:ahLst/>
              <a:cxnLst/>
              <a:rect l="l" t="t" r="r" b="b"/>
              <a:pathLst>
                <a:path w="1808480" h="2881630">
                  <a:moveTo>
                    <a:pt x="1640586" y="0"/>
                  </a:moveTo>
                  <a:lnTo>
                    <a:pt x="0" y="2881629"/>
                  </a:lnTo>
                  <a:lnTo>
                    <a:pt x="13528" y="2879979"/>
                  </a:lnTo>
                  <a:lnTo>
                    <a:pt x="60144" y="2872994"/>
                  </a:lnTo>
                  <a:lnTo>
                    <a:pt x="106418" y="2864993"/>
                  </a:lnTo>
                  <a:lnTo>
                    <a:pt x="152336" y="2856103"/>
                  </a:lnTo>
                  <a:lnTo>
                    <a:pt x="197891" y="2846070"/>
                  </a:lnTo>
                  <a:lnTo>
                    <a:pt x="243065" y="2835021"/>
                  </a:lnTo>
                  <a:lnTo>
                    <a:pt x="287845" y="2823082"/>
                  </a:lnTo>
                  <a:lnTo>
                    <a:pt x="332232" y="2810129"/>
                  </a:lnTo>
                  <a:lnTo>
                    <a:pt x="376199" y="2796285"/>
                  </a:lnTo>
                  <a:lnTo>
                    <a:pt x="419734" y="2781427"/>
                  </a:lnTo>
                  <a:lnTo>
                    <a:pt x="462838" y="2765679"/>
                  </a:lnTo>
                  <a:lnTo>
                    <a:pt x="505485" y="2749042"/>
                  </a:lnTo>
                  <a:lnTo>
                    <a:pt x="547674" y="2731516"/>
                  </a:lnTo>
                  <a:lnTo>
                    <a:pt x="589394" y="2713101"/>
                  </a:lnTo>
                  <a:lnTo>
                    <a:pt x="630618" y="2693670"/>
                  </a:lnTo>
                  <a:lnTo>
                    <a:pt x="671347" y="2673477"/>
                  </a:lnTo>
                  <a:lnTo>
                    <a:pt x="711568" y="2652395"/>
                  </a:lnTo>
                  <a:lnTo>
                    <a:pt x="751255" y="2630551"/>
                  </a:lnTo>
                  <a:lnTo>
                    <a:pt x="790422" y="2607691"/>
                  </a:lnTo>
                  <a:lnTo>
                    <a:pt x="829043" y="2584196"/>
                  </a:lnTo>
                  <a:lnTo>
                    <a:pt x="867092" y="2559811"/>
                  </a:lnTo>
                  <a:lnTo>
                    <a:pt x="904582" y="2534666"/>
                  </a:lnTo>
                  <a:lnTo>
                    <a:pt x="941489" y="2508630"/>
                  </a:lnTo>
                  <a:lnTo>
                    <a:pt x="977798" y="2481960"/>
                  </a:lnTo>
                  <a:lnTo>
                    <a:pt x="1013510" y="2454402"/>
                  </a:lnTo>
                  <a:lnTo>
                    <a:pt x="1048600" y="2426207"/>
                  </a:lnTo>
                  <a:lnTo>
                    <a:pt x="1083056" y="2397125"/>
                  </a:lnTo>
                  <a:lnTo>
                    <a:pt x="1116863" y="2367406"/>
                  </a:lnTo>
                  <a:lnTo>
                    <a:pt x="1150035" y="2337054"/>
                  </a:lnTo>
                  <a:lnTo>
                    <a:pt x="1182522" y="2305939"/>
                  </a:lnTo>
                  <a:lnTo>
                    <a:pt x="1214348" y="2274061"/>
                  </a:lnTo>
                  <a:lnTo>
                    <a:pt x="1245476" y="2241550"/>
                  </a:lnTo>
                  <a:lnTo>
                    <a:pt x="1275842" y="2208403"/>
                  </a:lnTo>
                  <a:lnTo>
                    <a:pt x="1305560" y="2174621"/>
                  </a:lnTo>
                  <a:lnTo>
                    <a:pt x="1334643" y="2140204"/>
                  </a:lnTo>
                  <a:lnTo>
                    <a:pt x="1362837" y="2105025"/>
                  </a:lnTo>
                  <a:lnTo>
                    <a:pt x="1390396" y="2069338"/>
                  </a:lnTo>
                  <a:lnTo>
                    <a:pt x="1417066" y="2033016"/>
                  </a:lnTo>
                  <a:lnTo>
                    <a:pt x="1443101" y="1996185"/>
                  </a:lnTo>
                  <a:lnTo>
                    <a:pt x="1468247" y="1958721"/>
                  </a:lnTo>
                  <a:lnTo>
                    <a:pt x="1492631" y="1920621"/>
                  </a:lnTo>
                  <a:lnTo>
                    <a:pt x="1516126" y="1882013"/>
                  </a:lnTo>
                  <a:lnTo>
                    <a:pt x="1538986" y="1842770"/>
                  </a:lnTo>
                  <a:lnTo>
                    <a:pt x="1560830" y="1803146"/>
                  </a:lnTo>
                  <a:lnTo>
                    <a:pt x="1581912" y="1762886"/>
                  </a:lnTo>
                  <a:lnTo>
                    <a:pt x="1602105" y="1722247"/>
                  </a:lnTo>
                  <a:lnTo>
                    <a:pt x="1621536" y="1680972"/>
                  </a:lnTo>
                  <a:lnTo>
                    <a:pt x="1639951" y="1639189"/>
                  </a:lnTo>
                  <a:lnTo>
                    <a:pt x="1657477" y="1597025"/>
                  </a:lnTo>
                  <a:lnTo>
                    <a:pt x="1674114" y="1554352"/>
                  </a:lnTo>
                  <a:lnTo>
                    <a:pt x="1689862" y="1511300"/>
                  </a:lnTo>
                  <a:lnTo>
                    <a:pt x="1704720" y="1467739"/>
                  </a:lnTo>
                  <a:lnTo>
                    <a:pt x="1718564" y="1423797"/>
                  </a:lnTo>
                  <a:lnTo>
                    <a:pt x="1731518" y="1379474"/>
                  </a:lnTo>
                  <a:lnTo>
                    <a:pt x="1743456" y="1334643"/>
                  </a:lnTo>
                  <a:lnTo>
                    <a:pt x="1754505" y="1289430"/>
                  </a:lnTo>
                  <a:lnTo>
                    <a:pt x="1764411" y="1243965"/>
                  </a:lnTo>
                  <a:lnTo>
                    <a:pt x="1773427" y="1197991"/>
                  </a:lnTo>
                  <a:lnTo>
                    <a:pt x="1781429" y="1151763"/>
                  </a:lnTo>
                  <a:lnTo>
                    <a:pt x="1788414" y="1105153"/>
                  </a:lnTo>
                  <a:lnTo>
                    <a:pt x="1794256" y="1058164"/>
                  </a:lnTo>
                  <a:lnTo>
                    <a:pt x="1799208" y="1010920"/>
                  </a:lnTo>
                  <a:lnTo>
                    <a:pt x="1803019" y="963295"/>
                  </a:lnTo>
                  <a:lnTo>
                    <a:pt x="1805686" y="915416"/>
                  </a:lnTo>
                  <a:lnTo>
                    <a:pt x="1807337" y="867282"/>
                  </a:lnTo>
                  <a:lnTo>
                    <a:pt x="1807972" y="818896"/>
                  </a:lnTo>
                  <a:lnTo>
                    <a:pt x="1807337" y="770508"/>
                  </a:lnTo>
                  <a:lnTo>
                    <a:pt x="1805686" y="722249"/>
                  </a:lnTo>
                  <a:lnTo>
                    <a:pt x="1803019" y="674370"/>
                  </a:lnTo>
                  <a:lnTo>
                    <a:pt x="1799208" y="626872"/>
                  </a:lnTo>
                  <a:lnTo>
                    <a:pt x="1794256" y="579627"/>
                  </a:lnTo>
                  <a:lnTo>
                    <a:pt x="1788414" y="532638"/>
                  </a:lnTo>
                  <a:lnTo>
                    <a:pt x="1781429" y="486028"/>
                  </a:lnTo>
                  <a:lnTo>
                    <a:pt x="1773427" y="439800"/>
                  </a:lnTo>
                  <a:lnTo>
                    <a:pt x="1764411" y="393826"/>
                  </a:lnTo>
                  <a:lnTo>
                    <a:pt x="1754505" y="348233"/>
                  </a:lnTo>
                  <a:lnTo>
                    <a:pt x="1743456" y="303149"/>
                  </a:lnTo>
                  <a:lnTo>
                    <a:pt x="1731518" y="258318"/>
                  </a:lnTo>
                  <a:lnTo>
                    <a:pt x="1718564" y="213995"/>
                  </a:lnTo>
                  <a:lnTo>
                    <a:pt x="1704720" y="169925"/>
                  </a:lnTo>
                  <a:lnTo>
                    <a:pt x="1689862" y="126492"/>
                  </a:lnTo>
                  <a:lnTo>
                    <a:pt x="1674114" y="83311"/>
                  </a:lnTo>
                  <a:lnTo>
                    <a:pt x="1657477" y="40640"/>
                  </a:lnTo>
                  <a:lnTo>
                    <a:pt x="1640586" y="0"/>
                  </a:lnTo>
                  <a:close/>
                </a:path>
              </a:pathLst>
            </a:custGeom>
            <a:solidFill>
              <a:srgbClr val="1C5639"/>
            </a:solidFill>
          </p:spPr>
          <p:txBody>
            <a:bodyPr wrap="square" lIns="0" tIns="0" rIns="0" bIns="0" rtlCol="0"/>
            <a:lstStyle/>
            <a:p>
              <a:endParaRPr/>
            </a:p>
          </p:txBody>
        </p:sp>
        <p:pic>
          <p:nvPicPr>
            <p:cNvPr id="4" name="object 4"/>
            <p:cNvPicPr/>
            <p:nvPr/>
          </p:nvPicPr>
          <p:blipFill>
            <a:blip r:embed="rId2" cstate="print"/>
            <a:stretch>
              <a:fillRect/>
            </a:stretch>
          </p:blipFill>
          <p:spPr>
            <a:xfrm>
              <a:off x="0" y="0"/>
              <a:ext cx="1972055" cy="3944112"/>
            </a:xfrm>
            <a:prstGeom prst="rect">
              <a:avLst/>
            </a:prstGeom>
          </p:spPr>
        </p:pic>
      </p:grpSp>
      <p:sp>
        <p:nvSpPr>
          <p:cNvPr id="5" name="object 5"/>
          <p:cNvSpPr txBox="1"/>
          <p:nvPr/>
        </p:nvSpPr>
        <p:spPr>
          <a:xfrm>
            <a:off x="1971801" y="1052830"/>
            <a:ext cx="6656070" cy="1453515"/>
          </a:xfrm>
          <a:prstGeom prst="rect">
            <a:avLst/>
          </a:prstGeom>
        </p:spPr>
        <p:txBody>
          <a:bodyPr vert="horz" wrap="square" lIns="0" tIns="12700" rIns="0" bIns="0" rtlCol="0">
            <a:spAutoFit/>
          </a:bodyPr>
          <a:lstStyle/>
          <a:p>
            <a:pPr marL="252729">
              <a:lnSpc>
                <a:spcPct val="100000"/>
              </a:lnSpc>
              <a:spcBef>
                <a:spcPts val="100"/>
              </a:spcBef>
            </a:pPr>
            <a:r>
              <a:rPr sz="2400" b="1" dirty="0">
                <a:solidFill>
                  <a:srgbClr val="00632C"/>
                </a:solidFill>
                <a:latin typeface="Tahoma"/>
                <a:cs typeface="Tahoma"/>
              </a:rPr>
              <a:t>Inversión por</a:t>
            </a:r>
            <a:r>
              <a:rPr sz="2400" b="1" spc="75" dirty="0">
                <a:solidFill>
                  <a:srgbClr val="00632C"/>
                </a:solidFill>
                <a:latin typeface="Tahoma"/>
                <a:cs typeface="Tahoma"/>
              </a:rPr>
              <a:t> </a:t>
            </a:r>
            <a:r>
              <a:rPr sz="2400" b="1" spc="50" dirty="0">
                <a:solidFill>
                  <a:srgbClr val="00632C"/>
                </a:solidFill>
                <a:latin typeface="Tahoma"/>
                <a:cs typeface="Tahoma"/>
              </a:rPr>
              <a:t>Subregión</a:t>
            </a:r>
            <a:r>
              <a:rPr sz="2400" b="1" spc="125" dirty="0">
                <a:solidFill>
                  <a:srgbClr val="00632C"/>
                </a:solidFill>
                <a:latin typeface="Tahoma"/>
                <a:cs typeface="Tahoma"/>
              </a:rPr>
              <a:t> </a:t>
            </a:r>
            <a:r>
              <a:rPr sz="2400" b="1" spc="-20" dirty="0">
                <a:solidFill>
                  <a:srgbClr val="00632C"/>
                </a:solidFill>
                <a:latin typeface="Tahoma"/>
                <a:cs typeface="Tahoma"/>
              </a:rPr>
              <a:t>2024</a:t>
            </a:r>
            <a:endParaRPr sz="2400">
              <a:latin typeface="Tahoma"/>
              <a:cs typeface="Tahoma"/>
            </a:endParaRPr>
          </a:p>
          <a:p>
            <a:pPr marL="367665" indent="-352425">
              <a:lnSpc>
                <a:spcPct val="100000"/>
              </a:lnSpc>
              <a:spcBef>
                <a:spcPts val="2230"/>
              </a:spcBef>
              <a:buClr>
                <a:srgbClr val="575757"/>
              </a:buClr>
              <a:buAutoNum type="arabicPeriod" startAt="2"/>
              <a:tabLst>
                <a:tab pos="367665" algn="l"/>
              </a:tabLst>
            </a:pPr>
            <a:r>
              <a:rPr sz="2500" b="1" dirty="0">
                <a:solidFill>
                  <a:srgbClr val="00632C"/>
                </a:solidFill>
                <a:latin typeface="Trebuchet MS"/>
                <a:cs typeface="Trebuchet MS"/>
              </a:rPr>
              <a:t>ACUERDOS</a:t>
            </a:r>
            <a:r>
              <a:rPr sz="2500" b="1" spc="80" dirty="0">
                <a:solidFill>
                  <a:srgbClr val="00632C"/>
                </a:solidFill>
                <a:latin typeface="Trebuchet MS"/>
                <a:cs typeface="Trebuchet MS"/>
              </a:rPr>
              <a:t> </a:t>
            </a:r>
            <a:r>
              <a:rPr sz="2500" b="1" dirty="0">
                <a:solidFill>
                  <a:srgbClr val="7D7D7D"/>
                </a:solidFill>
                <a:latin typeface="Trebuchet MS"/>
                <a:cs typeface="Trebuchet MS"/>
              </a:rPr>
              <a:t>DE</a:t>
            </a:r>
            <a:r>
              <a:rPr sz="2500" b="1" spc="30" dirty="0">
                <a:solidFill>
                  <a:srgbClr val="7D7D7D"/>
                </a:solidFill>
                <a:latin typeface="Trebuchet MS"/>
                <a:cs typeface="Trebuchet MS"/>
              </a:rPr>
              <a:t> </a:t>
            </a:r>
            <a:r>
              <a:rPr sz="2500" b="1" spc="105" dirty="0">
                <a:solidFill>
                  <a:srgbClr val="7D7D7D"/>
                </a:solidFill>
                <a:latin typeface="Trebuchet MS"/>
                <a:cs typeface="Trebuchet MS"/>
              </a:rPr>
              <a:t>PAZ</a:t>
            </a:r>
            <a:endParaRPr sz="2500">
              <a:latin typeface="Trebuchet MS"/>
              <a:cs typeface="Trebuchet MS"/>
            </a:endParaRPr>
          </a:p>
          <a:p>
            <a:pPr marL="335280" lvl="1" indent="-322580">
              <a:lnSpc>
                <a:spcPct val="100000"/>
              </a:lnSpc>
              <a:spcBef>
                <a:spcPts val="730"/>
              </a:spcBef>
              <a:buFont typeface="Arial"/>
              <a:buChar char="●"/>
              <a:tabLst>
                <a:tab pos="335280" algn="l"/>
              </a:tabLst>
            </a:pPr>
            <a:r>
              <a:rPr sz="2000" b="1" spc="-10" dirty="0">
                <a:solidFill>
                  <a:srgbClr val="7D7D7D"/>
                </a:solidFill>
                <a:latin typeface="Trebuchet MS"/>
                <a:cs typeface="Trebuchet MS"/>
              </a:rPr>
              <a:t>Municipios</a:t>
            </a:r>
            <a:r>
              <a:rPr sz="2000" b="1" spc="-135" dirty="0">
                <a:solidFill>
                  <a:srgbClr val="7D7D7D"/>
                </a:solidFill>
                <a:latin typeface="Trebuchet MS"/>
                <a:cs typeface="Trebuchet MS"/>
              </a:rPr>
              <a:t> </a:t>
            </a:r>
            <a:r>
              <a:rPr sz="2000" b="1" spc="-65" dirty="0">
                <a:solidFill>
                  <a:srgbClr val="7D7D7D"/>
                </a:solidFill>
                <a:latin typeface="Trebuchet MS"/>
                <a:cs typeface="Trebuchet MS"/>
              </a:rPr>
              <a:t>y</a:t>
            </a:r>
            <a:r>
              <a:rPr sz="2000" b="1" spc="-90" dirty="0">
                <a:solidFill>
                  <a:srgbClr val="7D7D7D"/>
                </a:solidFill>
                <a:latin typeface="Trebuchet MS"/>
                <a:cs typeface="Trebuchet MS"/>
              </a:rPr>
              <a:t> </a:t>
            </a:r>
            <a:r>
              <a:rPr sz="2000" b="1" spc="-10" dirty="0">
                <a:solidFill>
                  <a:srgbClr val="7D7D7D"/>
                </a:solidFill>
                <a:latin typeface="Trebuchet MS"/>
                <a:cs typeface="Trebuchet MS"/>
              </a:rPr>
              <a:t>subregiones</a:t>
            </a:r>
            <a:r>
              <a:rPr sz="2000" b="1" spc="-135" dirty="0">
                <a:solidFill>
                  <a:srgbClr val="7D7D7D"/>
                </a:solidFill>
                <a:latin typeface="Trebuchet MS"/>
                <a:cs typeface="Trebuchet MS"/>
              </a:rPr>
              <a:t> </a:t>
            </a:r>
            <a:r>
              <a:rPr sz="2000" b="1" spc="-35" dirty="0">
                <a:solidFill>
                  <a:srgbClr val="7D7D7D"/>
                </a:solidFill>
                <a:latin typeface="Trebuchet MS"/>
                <a:cs typeface="Trebuchet MS"/>
              </a:rPr>
              <a:t>con</a:t>
            </a:r>
            <a:r>
              <a:rPr sz="2000" b="1" spc="-100" dirty="0">
                <a:solidFill>
                  <a:srgbClr val="7D7D7D"/>
                </a:solidFill>
                <a:latin typeface="Trebuchet MS"/>
                <a:cs typeface="Trebuchet MS"/>
              </a:rPr>
              <a:t> </a:t>
            </a:r>
            <a:r>
              <a:rPr sz="2000" b="1" spc="-50" dirty="0">
                <a:solidFill>
                  <a:srgbClr val="7D7D7D"/>
                </a:solidFill>
                <a:latin typeface="Trebuchet MS"/>
                <a:cs typeface="Trebuchet MS"/>
              </a:rPr>
              <a:t>inversión</a:t>
            </a:r>
            <a:r>
              <a:rPr sz="2000" b="1" spc="-135" dirty="0">
                <a:solidFill>
                  <a:srgbClr val="7D7D7D"/>
                </a:solidFill>
                <a:latin typeface="Trebuchet MS"/>
                <a:cs typeface="Trebuchet MS"/>
              </a:rPr>
              <a:t> </a:t>
            </a:r>
            <a:r>
              <a:rPr sz="2000" b="1" dirty="0">
                <a:solidFill>
                  <a:srgbClr val="7D7D7D"/>
                </a:solidFill>
                <a:latin typeface="Trebuchet MS"/>
                <a:cs typeface="Trebuchet MS"/>
              </a:rPr>
              <a:t>PDET</a:t>
            </a:r>
            <a:r>
              <a:rPr sz="2000" b="1" spc="-90" dirty="0">
                <a:solidFill>
                  <a:srgbClr val="7D7D7D"/>
                </a:solidFill>
                <a:latin typeface="Trebuchet MS"/>
                <a:cs typeface="Trebuchet MS"/>
              </a:rPr>
              <a:t> </a:t>
            </a:r>
            <a:r>
              <a:rPr sz="2000" b="1" spc="-70" dirty="0">
                <a:solidFill>
                  <a:srgbClr val="7D7D7D"/>
                </a:solidFill>
                <a:latin typeface="Trebuchet MS"/>
                <a:cs typeface="Trebuchet MS"/>
              </a:rPr>
              <a:t>y</a:t>
            </a:r>
            <a:r>
              <a:rPr sz="2000" b="1" spc="-105" dirty="0">
                <a:solidFill>
                  <a:srgbClr val="7D7D7D"/>
                </a:solidFill>
                <a:latin typeface="Trebuchet MS"/>
                <a:cs typeface="Trebuchet MS"/>
              </a:rPr>
              <a:t> </a:t>
            </a:r>
            <a:r>
              <a:rPr sz="2000" b="1" spc="70" dirty="0">
                <a:solidFill>
                  <a:srgbClr val="7D7D7D"/>
                </a:solidFill>
                <a:latin typeface="Trebuchet MS"/>
                <a:cs typeface="Trebuchet MS"/>
              </a:rPr>
              <a:t>ZOMAC</a:t>
            </a:r>
            <a:endParaRPr sz="2000">
              <a:latin typeface="Trebuchet MS"/>
              <a:cs typeface="Trebuchet MS"/>
            </a:endParaRPr>
          </a:p>
        </p:txBody>
      </p:sp>
      <p:pic>
        <p:nvPicPr>
          <p:cNvPr id="6" name="object 6"/>
          <p:cNvPicPr/>
          <p:nvPr/>
        </p:nvPicPr>
        <p:blipFill>
          <a:blip r:embed="rId3" cstate="print"/>
          <a:stretch>
            <a:fillRect/>
          </a:stretch>
        </p:blipFill>
        <p:spPr>
          <a:xfrm>
            <a:off x="7866364" y="9203878"/>
            <a:ext cx="2398611" cy="870673"/>
          </a:xfrm>
          <a:prstGeom prst="rect">
            <a:avLst/>
          </a:prstGeom>
        </p:spPr>
      </p:pic>
      <p:graphicFrame>
        <p:nvGraphicFramePr>
          <p:cNvPr id="7" name="object 7"/>
          <p:cNvGraphicFramePr>
            <a:graphicFrameLocks noGrp="1"/>
          </p:cNvGraphicFramePr>
          <p:nvPr>
            <p:extLst>
              <p:ext uri="{D42A27DB-BD31-4B8C-83A1-F6EECF244321}">
                <p14:modId xmlns:p14="http://schemas.microsoft.com/office/powerpoint/2010/main" val="1898190119"/>
              </p:ext>
            </p:extLst>
          </p:nvPr>
        </p:nvGraphicFramePr>
        <p:xfrm>
          <a:off x="1558925" y="2879089"/>
          <a:ext cx="15927068" cy="5530214"/>
        </p:xfrm>
        <a:graphic>
          <a:graphicData uri="http://schemas.openxmlformats.org/drawingml/2006/table">
            <a:tbl>
              <a:tblPr firstRow="1" bandRow="1">
                <a:tableStyleId>{2D5ABB26-0587-4C30-8999-92F81FD0307C}</a:tableStyleId>
              </a:tblPr>
              <a:tblGrid>
                <a:gridCol w="1840864">
                  <a:extLst>
                    <a:ext uri="{9D8B030D-6E8A-4147-A177-3AD203B41FA5}">
                      <a16:colId xmlns:a16="http://schemas.microsoft.com/office/drawing/2014/main" val="20000"/>
                    </a:ext>
                  </a:extLst>
                </a:gridCol>
                <a:gridCol w="1486535">
                  <a:extLst>
                    <a:ext uri="{9D8B030D-6E8A-4147-A177-3AD203B41FA5}">
                      <a16:colId xmlns:a16="http://schemas.microsoft.com/office/drawing/2014/main" val="20001"/>
                    </a:ext>
                  </a:extLst>
                </a:gridCol>
                <a:gridCol w="1486535">
                  <a:extLst>
                    <a:ext uri="{9D8B030D-6E8A-4147-A177-3AD203B41FA5}">
                      <a16:colId xmlns:a16="http://schemas.microsoft.com/office/drawing/2014/main" val="20002"/>
                    </a:ext>
                  </a:extLst>
                </a:gridCol>
                <a:gridCol w="8975090">
                  <a:extLst>
                    <a:ext uri="{9D8B030D-6E8A-4147-A177-3AD203B41FA5}">
                      <a16:colId xmlns:a16="http://schemas.microsoft.com/office/drawing/2014/main" val="20003"/>
                    </a:ext>
                  </a:extLst>
                </a:gridCol>
                <a:gridCol w="2138044">
                  <a:extLst>
                    <a:ext uri="{9D8B030D-6E8A-4147-A177-3AD203B41FA5}">
                      <a16:colId xmlns:a16="http://schemas.microsoft.com/office/drawing/2014/main" val="20004"/>
                    </a:ext>
                  </a:extLst>
                </a:gridCol>
              </a:tblGrid>
              <a:tr h="342900">
                <a:tc>
                  <a:txBody>
                    <a:bodyPr/>
                    <a:lstStyle/>
                    <a:p>
                      <a:pPr marL="635" algn="ctr">
                        <a:lnSpc>
                          <a:spcPct val="100000"/>
                        </a:lnSpc>
                        <a:spcBef>
                          <a:spcPts val="470"/>
                        </a:spcBef>
                      </a:pPr>
                      <a:r>
                        <a:rPr sz="1600" b="1" spc="-10" dirty="0">
                          <a:solidFill>
                            <a:srgbClr val="FFFFFF"/>
                          </a:solidFill>
                          <a:latin typeface="Calibri"/>
                          <a:cs typeface="Calibri"/>
                        </a:rPr>
                        <a:t>Municipio</a:t>
                      </a:r>
                      <a:endParaRPr sz="1600">
                        <a:latin typeface="Calibri"/>
                        <a:cs typeface="Calibri"/>
                      </a:endParaRPr>
                    </a:p>
                  </a:txBody>
                  <a:tcPr marL="0" marR="0" marT="596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00632C"/>
                    </a:solidFill>
                  </a:tcPr>
                </a:tc>
                <a:tc>
                  <a:txBody>
                    <a:bodyPr/>
                    <a:lstStyle/>
                    <a:p>
                      <a:pPr algn="ctr">
                        <a:lnSpc>
                          <a:spcPct val="100000"/>
                        </a:lnSpc>
                        <a:spcBef>
                          <a:spcPts val="470"/>
                        </a:spcBef>
                      </a:pPr>
                      <a:r>
                        <a:rPr sz="1600" spc="-20" dirty="0">
                          <a:solidFill>
                            <a:srgbClr val="FFFFFF"/>
                          </a:solidFill>
                          <a:latin typeface="Calibri"/>
                          <a:cs typeface="Calibri"/>
                        </a:rPr>
                        <a:t>PDET</a:t>
                      </a:r>
                      <a:endParaRPr sz="1600">
                        <a:latin typeface="Calibri"/>
                        <a:cs typeface="Calibri"/>
                      </a:endParaRPr>
                    </a:p>
                  </a:txBody>
                  <a:tcPr marL="0" marR="0" marT="596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00632C"/>
                    </a:solidFill>
                  </a:tcPr>
                </a:tc>
                <a:tc>
                  <a:txBody>
                    <a:bodyPr/>
                    <a:lstStyle/>
                    <a:p>
                      <a:pPr algn="ctr">
                        <a:lnSpc>
                          <a:spcPct val="100000"/>
                        </a:lnSpc>
                        <a:spcBef>
                          <a:spcPts val="470"/>
                        </a:spcBef>
                      </a:pPr>
                      <a:r>
                        <a:rPr sz="1600" spc="-10" dirty="0">
                          <a:solidFill>
                            <a:srgbClr val="FFFFFF"/>
                          </a:solidFill>
                          <a:latin typeface="Calibri"/>
                          <a:cs typeface="Calibri"/>
                        </a:rPr>
                        <a:t>ZOMAC</a:t>
                      </a:r>
                      <a:endParaRPr sz="1600">
                        <a:latin typeface="Calibri"/>
                        <a:cs typeface="Calibri"/>
                      </a:endParaRPr>
                    </a:p>
                  </a:txBody>
                  <a:tcPr marL="0" marR="0" marT="596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00632C"/>
                    </a:solidFill>
                  </a:tcPr>
                </a:tc>
                <a:tc>
                  <a:txBody>
                    <a:bodyPr/>
                    <a:lstStyle/>
                    <a:p>
                      <a:pPr marL="2540" algn="ctr">
                        <a:lnSpc>
                          <a:spcPct val="100000"/>
                        </a:lnSpc>
                        <a:spcBef>
                          <a:spcPts val="470"/>
                        </a:spcBef>
                      </a:pPr>
                      <a:r>
                        <a:rPr sz="1600" b="1" spc="-10" dirty="0">
                          <a:solidFill>
                            <a:srgbClr val="FFFFFF"/>
                          </a:solidFill>
                          <a:latin typeface="Calibri"/>
                          <a:cs typeface="Calibri"/>
                        </a:rPr>
                        <a:t>Convenio/Contrato</a:t>
                      </a:r>
                      <a:endParaRPr sz="1600">
                        <a:latin typeface="Calibri"/>
                        <a:cs typeface="Calibri"/>
                      </a:endParaRPr>
                    </a:p>
                  </a:txBody>
                  <a:tcPr marL="0" marR="0" marT="596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00632C"/>
                    </a:solidFill>
                  </a:tcPr>
                </a:tc>
                <a:tc>
                  <a:txBody>
                    <a:bodyPr/>
                    <a:lstStyle/>
                    <a:p>
                      <a:pPr marL="40005" algn="ctr">
                        <a:lnSpc>
                          <a:spcPct val="100000"/>
                        </a:lnSpc>
                        <a:spcBef>
                          <a:spcPts val="470"/>
                        </a:spcBef>
                      </a:pPr>
                      <a:r>
                        <a:rPr sz="1600" b="1" dirty="0">
                          <a:solidFill>
                            <a:srgbClr val="FFFFFF"/>
                          </a:solidFill>
                          <a:latin typeface="Calibri"/>
                          <a:cs typeface="Calibri"/>
                        </a:rPr>
                        <a:t>Aporte</a:t>
                      </a:r>
                      <a:r>
                        <a:rPr sz="1600" b="1" spc="-90" dirty="0">
                          <a:solidFill>
                            <a:srgbClr val="FFFFFF"/>
                          </a:solidFill>
                          <a:latin typeface="Calibri"/>
                          <a:cs typeface="Calibri"/>
                        </a:rPr>
                        <a:t> </a:t>
                      </a:r>
                      <a:r>
                        <a:rPr sz="1600" b="1" spc="-20" dirty="0">
                          <a:solidFill>
                            <a:srgbClr val="FFFFFF"/>
                          </a:solidFill>
                          <a:latin typeface="Calibri"/>
                          <a:cs typeface="Calibri"/>
                        </a:rPr>
                        <a:t>ICPA</a:t>
                      </a:r>
                      <a:endParaRPr sz="1600">
                        <a:latin typeface="Calibri"/>
                        <a:cs typeface="Calibri"/>
                      </a:endParaRPr>
                    </a:p>
                  </a:txBody>
                  <a:tcPr marL="0" marR="0" marT="596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00632C"/>
                    </a:solidFill>
                  </a:tcPr>
                </a:tc>
                <a:extLst>
                  <a:ext uri="{0D108BD9-81ED-4DB2-BD59-A6C34878D82A}">
                    <a16:rowId xmlns:a16="http://schemas.microsoft.com/office/drawing/2014/main" val="10000"/>
                  </a:ext>
                </a:extLst>
              </a:tr>
              <a:tr h="372110">
                <a:tc>
                  <a:txBody>
                    <a:bodyPr/>
                    <a:lstStyle/>
                    <a:p>
                      <a:pPr algn="ctr">
                        <a:lnSpc>
                          <a:spcPct val="100000"/>
                        </a:lnSpc>
                        <a:spcBef>
                          <a:spcPts val="575"/>
                        </a:spcBef>
                      </a:pPr>
                      <a:r>
                        <a:rPr sz="1400" spc="-10" dirty="0">
                          <a:latin typeface="Verdana" panose="020B0604030504040204" pitchFamily="34" charset="0"/>
                          <a:ea typeface="Verdana" panose="020B0604030504040204" pitchFamily="34" charset="0"/>
                          <a:cs typeface="Arial" panose="020B0604020202020204" pitchFamily="34" charset="0"/>
                        </a:rPr>
                        <a:t>Amalfi</a:t>
                      </a:r>
                      <a:endParaRPr sz="1400" dirty="0">
                        <a:latin typeface="Verdana" panose="020B0604030504040204" pitchFamily="34" charset="0"/>
                        <a:ea typeface="Verdana" panose="020B0604030504040204" pitchFamily="34" charset="0"/>
                        <a:cs typeface="Arial" panose="020B0604020202020204" pitchFamily="34" charset="0"/>
                      </a:endParaRPr>
                    </a:p>
                  </a:txBody>
                  <a:tcPr marL="0" marR="0" marT="730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575"/>
                        </a:spcBef>
                      </a:pPr>
                      <a:r>
                        <a:rPr sz="1400" spc="-50" dirty="0">
                          <a:latin typeface="Verdana" panose="020B0604030504040204" pitchFamily="34" charset="0"/>
                          <a:ea typeface="Verdana" panose="020B0604030504040204" pitchFamily="34" charset="0"/>
                          <a:cs typeface="Arial" panose="020B0604020202020204" pitchFamily="34" charset="0"/>
                        </a:rPr>
                        <a:t>X</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30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575"/>
                        </a:spcBef>
                      </a:pPr>
                      <a:r>
                        <a:rPr sz="1400" spc="-50" dirty="0">
                          <a:latin typeface="Verdana" panose="020B0604030504040204" pitchFamily="34" charset="0"/>
                          <a:ea typeface="Verdana" panose="020B0604030504040204" pitchFamily="34" charset="0"/>
                          <a:cs typeface="Arial" panose="020B0604020202020204" pitchFamily="34" charset="0"/>
                        </a:rPr>
                        <a:t>X</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30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85">
                        <a:lnSpc>
                          <a:spcPct val="100000"/>
                        </a:lnSpc>
                        <a:spcBef>
                          <a:spcPts val="575"/>
                        </a:spcBef>
                      </a:pPr>
                      <a:r>
                        <a:rPr sz="1400" dirty="0">
                          <a:latin typeface="Verdana" panose="020B0604030504040204" pitchFamily="34" charset="0"/>
                          <a:ea typeface="Verdana" panose="020B0604030504040204" pitchFamily="34" charset="0"/>
                          <a:cs typeface="Arial" panose="020B0604020202020204" pitchFamily="34" charset="0"/>
                        </a:rPr>
                        <a:t>Convocatoria</a:t>
                      </a:r>
                      <a:r>
                        <a:rPr sz="1400" spc="-4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a:t>
                      </a:r>
                      <a:r>
                        <a:rPr sz="1400" spc="-4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Estímulos</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con</a:t>
                      </a:r>
                      <a:r>
                        <a:rPr sz="1400" spc="-5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enfoque</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"Tejiendo</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territorios"</a:t>
                      </a:r>
                      <a:r>
                        <a:rPr sz="1400" spc="-45" dirty="0">
                          <a:latin typeface="Verdana" panose="020B0604030504040204" pitchFamily="34" charset="0"/>
                          <a:ea typeface="Verdana" panose="020B0604030504040204" pitchFamily="34" charset="0"/>
                          <a:cs typeface="Arial" panose="020B0604020202020204" pitchFamily="34" charset="0"/>
                        </a:rPr>
                        <a:t> </a:t>
                      </a:r>
                      <a:r>
                        <a:rPr sz="1400" spc="-20" dirty="0">
                          <a:latin typeface="Verdana" panose="020B0604030504040204" pitchFamily="34" charset="0"/>
                          <a:ea typeface="Verdana" panose="020B0604030504040204" pitchFamily="34" charset="0"/>
                          <a:cs typeface="Arial" panose="020B0604020202020204" pitchFamily="34" charset="0"/>
                        </a:rPr>
                        <a:t>2024</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30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0640" algn="ctr">
                        <a:lnSpc>
                          <a:spcPct val="100000"/>
                        </a:lnSpc>
                        <a:spcBef>
                          <a:spcPts val="575"/>
                        </a:spcBef>
                        <a:tabLst>
                          <a:tab pos="1042035" algn="l"/>
                        </a:tabLst>
                      </a:pPr>
                      <a:r>
                        <a:rPr sz="1400" spc="-50" dirty="0">
                          <a:latin typeface="Verdana" panose="020B0604030504040204" pitchFamily="34" charset="0"/>
                          <a:ea typeface="Verdana" panose="020B0604030504040204" pitchFamily="34" charset="0"/>
                          <a:cs typeface="Arial" panose="020B0604020202020204" pitchFamily="34" charset="0"/>
                        </a:rPr>
                        <a:t>$</a:t>
                      </a:r>
                      <a:r>
                        <a:rPr sz="140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18.000.000</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30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496570">
                <a:tc>
                  <a:txBody>
                    <a:bodyPr/>
                    <a:lstStyle/>
                    <a:p>
                      <a:pPr algn="ctr">
                        <a:lnSpc>
                          <a:spcPct val="100000"/>
                        </a:lnSpc>
                        <a:spcBef>
                          <a:spcPts val="1065"/>
                        </a:spcBef>
                      </a:pPr>
                      <a:r>
                        <a:rPr sz="1400" spc="-10" dirty="0">
                          <a:latin typeface="Verdana" panose="020B0604030504040204" pitchFamily="34" charset="0"/>
                          <a:ea typeface="Verdana" panose="020B0604030504040204" pitchFamily="34" charset="0"/>
                          <a:cs typeface="Arial" panose="020B0604020202020204" pitchFamily="34" charset="0"/>
                        </a:rPr>
                        <a:t>Caucasia</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35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065"/>
                        </a:spcBef>
                      </a:pPr>
                      <a:r>
                        <a:rPr sz="1400" spc="-50" dirty="0">
                          <a:latin typeface="Verdana" panose="020B0604030504040204" pitchFamily="34" charset="0"/>
                          <a:ea typeface="Verdana" panose="020B0604030504040204" pitchFamily="34" charset="0"/>
                          <a:cs typeface="Arial" panose="020B0604020202020204" pitchFamily="34" charset="0"/>
                        </a:rPr>
                        <a:t>X</a:t>
                      </a:r>
                      <a:endParaRPr sz="1400" dirty="0">
                        <a:latin typeface="Verdana" panose="020B0604030504040204" pitchFamily="34" charset="0"/>
                        <a:ea typeface="Verdana" panose="020B0604030504040204" pitchFamily="34" charset="0"/>
                        <a:cs typeface="Arial" panose="020B0604020202020204" pitchFamily="34" charset="0"/>
                      </a:endParaRPr>
                    </a:p>
                  </a:txBody>
                  <a:tcPr marL="0" marR="0" marT="135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065"/>
                        </a:spcBef>
                      </a:pPr>
                      <a:r>
                        <a:rPr sz="1400" spc="-50" dirty="0">
                          <a:latin typeface="Verdana" panose="020B0604030504040204" pitchFamily="34" charset="0"/>
                          <a:ea typeface="Verdana" panose="020B0604030504040204" pitchFamily="34" charset="0"/>
                          <a:cs typeface="Arial" panose="020B0604020202020204" pitchFamily="34" charset="0"/>
                        </a:rPr>
                        <a:t>X</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35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85">
                        <a:lnSpc>
                          <a:spcPct val="100000"/>
                        </a:lnSpc>
                        <a:spcBef>
                          <a:spcPts val="1065"/>
                        </a:spcBef>
                      </a:pPr>
                      <a:r>
                        <a:rPr sz="1400" dirty="0">
                          <a:latin typeface="Verdana" panose="020B0604030504040204" pitchFamily="34" charset="0"/>
                          <a:ea typeface="Verdana" panose="020B0604030504040204" pitchFamily="34" charset="0"/>
                          <a:cs typeface="Arial" panose="020B0604020202020204" pitchFamily="34" charset="0"/>
                        </a:rPr>
                        <a:t>Convocatoria</a:t>
                      </a:r>
                      <a:r>
                        <a:rPr sz="1400" spc="-3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Estímulos</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con</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enfoque</a:t>
                      </a:r>
                      <a:r>
                        <a:rPr sz="1400" spc="-25"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"Tejiendo</a:t>
                      </a:r>
                      <a:r>
                        <a:rPr sz="1400" spc="-2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territorios"</a:t>
                      </a:r>
                      <a:r>
                        <a:rPr sz="1400" spc="-30" dirty="0">
                          <a:latin typeface="Verdana" panose="020B0604030504040204" pitchFamily="34" charset="0"/>
                          <a:ea typeface="Verdana" panose="020B0604030504040204" pitchFamily="34" charset="0"/>
                          <a:cs typeface="Arial" panose="020B0604020202020204" pitchFamily="34" charset="0"/>
                        </a:rPr>
                        <a:t> </a:t>
                      </a:r>
                      <a:r>
                        <a:rPr sz="1400" spc="-20" dirty="0">
                          <a:latin typeface="Verdana" panose="020B0604030504040204" pitchFamily="34" charset="0"/>
                          <a:ea typeface="Verdana" panose="020B0604030504040204" pitchFamily="34" charset="0"/>
                          <a:cs typeface="Arial" panose="020B0604020202020204" pitchFamily="34" charset="0"/>
                        </a:rPr>
                        <a:t>2024</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35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1275" algn="ctr">
                        <a:lnSpc>
                          <a:spcPct val="100000"/>
                        </a:lnSpc>
                        <a:spcBef>
                          <a:spcPts val="1065"/>
                        </a:spcBef>
                        <a:tabLst>
                          <a:tab pos="1043940" algn="l"/>
                        </a:tabLst>
                      </a:pPr>
                      <a:r>
                        <a:rPr sz="1400" spc="-50" dirty="0">
                          <a:latin typeface="Verdana" panose="020B0604030504040204" pitchFamily="34" charset="0"/>
                          <a:ea typeface="Verdana" panose="020B0604030504040204" pitchFamily="34" charset="0"/>
                          <a:cs typeface="Arial" panose="020B0604020202020204" pitchFamily="34" charset="0"/>
                        </a:rPr>
                        <a:t>$</a:t>
                      </a:r>
                      <a:r>
                        <a:rPr sz="140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18.062.715</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352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551815">
                <a:tc>
                  <a:txBody>
                    <a:bodyPr/>
                    <a:lstStyle/>
                    <a:p>
                      <a:pPr marL="635" algn="ctr">
                        <a:lnSpc>
                          <a:spcPct val="100000"/>
                        </a:lnSpc>
                        <a:spcBef>
                          <a:spcPts val="1285"/>
                        </a:spcBef>
                      </a:pPr>
                      <a:r>
                        <a:rPr sz="1400" dirty="0">
                          <a:latin typeface="Verdana" panose="020B0604030504040204" pitchFamily="34" charset="0"/>
                          <a:ea typeface="Verdana" panose="020B0604030504040204" pitchFamily="34" charset="0"/>
                          <a:cs typeface="Arial" panose="020B0604020202020204" pitchFamily="34" charset="0"/>
                        </a:rPr>
                        <a:t>El</a:t>
                      </a:r>
                      <a:r>
                        <a:rPr sz="1400" spc="-2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Bagre</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631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285"/>
                        </a:spcBef>
                      </a:pPr>
                      <a:r>
                        <a:rPr sz="1400" spc="-50" dirty="0">
                          <a:latin typeface="Verdana" panose="020B0604030504040204" pitchFamily="34" charset="0"/>
                          <a:ea typeface="Verdana" panose="020B0604030504040204" pitchFamily="34" charset="0"/>
                          <a:cs typeface="Arial" panose="020B0604020202020204" pitchFamily="34" charset="0"/>
                        </a:rPr>
                        <a:t>X</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631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285"/>
                        </a:spcBef>
                      </a:pPr>
                      <a:r>
                        <a:rPr sz="1400" spc="-50" dirty="0">
                          <a:latin typeface="Verdana" panose="020B0604030504040204" pitchFamily="34" charset="0"/>
                          <a:ea typeface="Verdana" panose="020B0604030504040204" pitchFamily="34" charset="0"/>
                          <a:cs typeface="Arial" panose="020B0604020202020204" pitchFamily="34" charset="0"/>
                        </a:rPr>
                        <a:t>X</a:t>
                      </a:r>
                      <a:endParaRPr sz="1400" dirty="0">
                        <a:latin typeface="Verdana" panose="020B0604030504040204" pitchFamily="34" charset="0"/>
                        <a:ea typeface="Verdana" panose="020B0604030504040204" pitchFamily="34" charset="0"/>
                        <a:cs typeface="Arial" panose="020B0604020202020204" pitchFamily="34" charset="0"/>
                      </a:endParaRPr>
                    </a:p>
                  </a:txBody>
                  <a:tcPr marL="0" marR="0" marT="1631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85">
                        <a:lnSpc>
                          <a:spcPct val="100000"/>
                        </a:lnSpc>
                        <a:spcBef>
                          <a:spcPts val="1285"/>
                        </a:spcBef>
                      </a:pPr>
                      <a:r>
                        <a:rPr sz="1400" dirty="0">
                          <a:latin typeface="Verdana" panose="020B0604030504040204" pitchFamily="34" charset="0"/>
                          <a:ea typeface="Verdana" panose="020B0604030504040204" pitchFamily="34" charset="0"/>
                          <a:cs typeface="Arial" panose="020B0604020202020204" pitchFamily="34" charset="0"/>
                        </a:rPr>
                        <a:t>Convocatoria</a:t>
                      </a:r>
                      <a:r>
                        <a:rPr sz="1400" spc="-3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Estímulos</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con</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enfoque</a:t>
                      </a:r>
                      <a:r>
                        <a:rPr sz="1400" spc="-25"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"Tejiendo</a:t>
                      </a:r>
                      <a:r>
                        <a:rPr sz="1400" spc="-2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territorios"</a:t>
                      </a:r>
                      <a:r>
                        <a:rPr sz="1400" spc="-30" dirty="0">
                          <a:latin typeface="Verdana" panose="020B0604030504040204" pitchFamily="34" charset="0"/>
                          <a:ea typeface="Verdana" panose="020B0604030504040204" pitchFamily="34" charset="0"/>
                          <a:cs typeface="Arial" panose="020B0604020202020204" pitchFamily="34" charset="0"/>
                        </a:rPr>
                        <a:t> </a:t>
                      </a:r>
                      <a:r>
                        <a:rPr sz="1400" spc="-20" dirty="0">
                          <a:latin typeface="Verdana" panose="020B0604030504040204" pitchFamily="34" charset="0"/>
                          <a:ea typeface="Verdana" panose="020B0604030504040204" pitchFamily="34" charset="0"/>
                          <a:cs typeface="Arial" panose="020B0604020202020204" pitchFamily="34" charset="0"/>
                        </a:rPr>
                        <a:t>2024</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631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1275" algn="ctr">
                        <a:lnSpc>
                          <a:spcPct val="100000"/>
                        </a:lnSpc>
                        <a:spcBef>
                          <a:spcPts val="1285"/>
                        </a:spcBef>
                        <a:tabLst>
                          <a:tab pos="1043940" algn="l"/>
                        </a:tabLst>
                      </a:pPr>
                      <a:r>
                        <a:rPr sz="1400" spc="-50" dirty="0">
                          <a:latin typeface="Verdana" panose="020B0604030504040204" pitchFamily="34" charset="0"/>
                          <a:ea typeface="Verdana" panose="020B0604030504040204" pitchFamily="34" charset="0"/>
                          <a:cs typeface="Arial" panose="020B0604020202020204" pitchFamily="34" charset="0"/>
                        </a:rPr>
                        <a:t>$</a:t>
                      </a:r>
                      <a:r>
                        <a:rPr sz="140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30.288.000</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631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372110">
                <a:tc>
                  <a:txBody>
                    <a:bodyPr/>
                    <a:lstStyle/>
                    <a:p>
                      <a:pPr algn="ctr">
                        <a:lnSpc>
                          <a:spcPct val="100000"/>
                        </a:lnSpc>
                        <a:spcBef>
                          <a:spcPts val="580"/>
                        </a:spcBef>
                      </a:pPr>
                      <a:r>
                        <a:rPr sz="1400" spc="-10" dirty="0">
                          <a:latin typeface="Verdana" panose="020B0604030504040204" pitchFamily="34" charset="0"/>
                          <a:ea typeface="Verdana" panose="020B0604030504040204" pitchFamily="34" charset="0"/>
                          <a:cs typeface="Arial" panose="020B0604020202020204" pitchFamily="34" charset="0"/>
                        </a:rPr>
                        <a:t>Tarazá</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36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580"/>
                        </a:spcBef>
                      </a:pPr>
                      <a:r>
                        <a:rPr sz="1400" spc="-50" dirty="0">
                          <a:latin typeface="Verdana" panose="020B0604030504040204" pitchFamily="34" charset="0"/>
                          <a:ea typeface="Verdana" panose="020B0604030504040204" pitchFamily="34" charset="0"/>
                          <a:cs typeface="Arial" panose="020B0604020202020204" pitchFamily="34" charset="0"/>
                        </a:rPr>
                        <a:t>X</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36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580"/>
                        </a:spcBef>
                      </a:pPr>
                      <a:r>
                        <a:rPr sz="1400" spc="-50" dirty="0">
                          <a:latin typeface="Verdana" panose="020B0604030504040204" pitchFamily="34" charset="0"/>
                          <a:ea typeface="Verdana" panose="020B0604030504040204" pitchFamily="34" charset="0"/>
                          <a:cs typeface="Arial" panose="020B0604020202020204" pitchFamily="34" charset="0"/>
                        </a:rPr>
                        <a:t>X</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36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85">
                        <a:lnSpc>
                          <a:spcPct val="100000"/>
                        </a:lnSpc>
                        <a:spcBef>
                          <a:spcPts val="580"/>
                        </a:spcBef>
                      </a:pPr>
                      <a:r>
                        <a:rPr sz="1400" dirty="0">
                          <a:latin typeface="Verdana" panose="020B0604030504040204" pitchFamily="34" charset="0"/>
                          <a:ea typeface="Verdana" panose="020B0604030504040204" pitchFamily="34" charset="0"/>
                          <a:cs typeface="Arial" panose="020B0604020202020204" pitchFamily="34" charset="0"/>
                        </a:rPr>
                        <a:t>Convocatoria</a:t>
                      </a:r>
                      <a:r>
                        <a:rPr sz="1400" spc="-4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a:t>
                      </a:r>
                      <a:r>
                        <a:rPr sz="1400" spc="-4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Estímulos</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con</a:t>
                      </a:r>
                      <a:r>
                        <a:rPr sz="1400" spc="-5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enfoque</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"Tejiendo</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territorios"</a:t>
                      </a:r>
                      <a:r>
                        <a:rPr sz="1400" spc="-45" dirty="0">
                          <a:latin typeface="Verdana" panose="020B0604030504040204" pitchFamily="34" charset="0"/>
                          <a:ea typeface="Verdana" panose="020B0604030504040204" pitchFamily="34" charset="0"/>
                          <a:cs typeface="Arial" panose="020B0604020202020204" pitchFamily="34" charset="0"/>
                        </a:rPr>
                        <a:t> </a:t>
                      </a:r>
                      <a:r>
                        <a:rPr sz="1400" spc="-20" dirty="0">
                          <a:latin typeface="Verdana" panose="020B0604030504040204" pitchFamily="34" charset="0"/>
                          <a:ea typeface="Verdana" panose="020B0604030504040204" pitchFamily="34" charset="0"/>
                          <a:cs typeface="Arial" panose="020B0604020202020204" pitchFamily="34" charset="0"/>
                        </a:rPr>
                        <a:t>2024</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36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0640" algn="ctr">
                        <a:lnSpc>
                          <a:spcPct val="100000"/>
                        </a:lnSpc>
                        <a:spcBef>
                          <a:spcPts val="580"/>
                        </a:spcBef>
                        <a:tabLst>
                          <a:tab pos="1042035" algn="l"/>
                        </a:tabLst>
                      </a:pPr>
                      <a:r>
                        <a:rPr sz="1400" spc="-50" dirty="0">
                          <a:latin typeface="Verdana" panose="020B0604030504040204" pitchFamily="34" charset="0"/>
                          <a:ea typeface="Verdana" panose="020B0604030504040204" pitchFamily="34" charset="0"/>
                          <a:cs typeface="Arial" panose="020B0604020202020204" pitchFamily="34" charset="0"/>
                        </a:rPr>
                        <a:t>$</a:t>
                      </a:r>
                      <a:r>
                        <a:rPr sz="140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36.125.428</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36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551180">
                <a:tc>
                  <a:txBody>
                    <a:bodyPr/>
                    <a:lstStyle/>
                    <a:p>
                      <a:pPr algn="ctr">
                        <a:lnSpc>
                          <a:spcPct val="100000"/>
                        </a:lnSpc>
                        <a:spcBef>
                          <a:spcPts val="1285"/>
                        </a:spcBef>
                      </a:pPr>
                      <a:r>
                        <a:rPr sz="1400" spc="-10" dirty="0">
                          <a:latin typeface="Verdana" panose="020B0604030504040204" pitchFamily="34" charset="0"/>
                          <a:ea typeface="Verdana" panose="020B0604030504040204" pitchFamily="34" charset="0"/>
                          <a:cs typeface="Arial" panose="020B0604020202020204" pitchFamily="34" charset="0"/>
                        </a:rPr>
                        <a:t>Zaragoza</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631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285"/>
                        </a:spcBef>
                      </a:pPr>
                      <a:r>
                        <a:rPr sz="1400" spc="-50" dirty="0">
                          <a:latin typeface="Verdana" panose="020B0604030504040204" pitchFamily="34" charset="0"/>
                          <a:ea typeface="Verdana" panose="020B0604030504040204" pitchFamily="34" charset="0"/>
                          <a:cs typeface="Arial" panose="020B0604020202020204" pitchFamily="34" charset="0"/>
                        </a:rPr>
                        <a:t>X</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631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285"/>
                        </a:spcBef>
                      </a:pPr>
                      <a:r>
                        <a:rPr sz="1400" spc="-50" dirty="0">
                          <a:latin typeface="Verdana" panose="020B0604030504040204" pitchFamily="34" charset="0"/>
                          <a:ea typeface="Verdana" panose="020B0604030504040204" pitchFamily="34" charset="0"/>
                          <a:cs typeface="Arial" panose="020B0604020202020204" pitchFamily="34" charset="0"/>
                        </a:rPr>
                        <a:t>X</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631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85">
                        <a:lnSpc>
                          <a:spcPct val="100000"/>
                        </a:lnSpc>
                        <a:spcBef>
                          <a:spcPts val="1285"/>
                        </a:spcBef>
                      </a:pPr>
                      <a:r>
                        <a:rPr sz="1400" dirty="0">
                          <a:latin typeface="Verdana" panose="020B0604030504040204" pitchFamily="34" charset="0"/>
                          <a:ea typeface="Verdana" panose="020B0604030504040204" pitchFamily="34" charset="0"/>
                          <a:cs typeface="Arial" panose="020B0604020202020204" pitchFamily="34" charset="0"/>
                        </a:rPr>
                        <a:t>Convocatoria</a:t>
                      </a:r>
                      <a:r>
                        <a:rPr sz="1400" spc="-4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a:t>
                      </a:r>
                      <a:r>
                        <a:rPr sz="1400" spc="-4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Estímulos</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con</a:t>
                      </a:r>
                      <a:r>
                        <a:rPr sz="1400" spc="-5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enfoque</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"Tejiendo</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territorios"</a:t>
                      </a:r>
                      <a:r>
                        <a:rPr sz="1400" spc="-45" dirty="0">
                          <a:latin typeface="Verdana" panose="020B0604030504040204" pitchFamily="34" charset="0"/>
                          <a:ea typeface="Verdana" panose="020B0604030504040204" pitchFamily="34" charset="0"/>
                          <a:cs typeface="Arial" panose="020B0604020202020204" pitchFamily="34" charset="0"/>
                        </a:rPr>
                        <a:t> </a:t>
                      </a:r>
                      <a:r>
                        <a:rPr sz="1400" spc="-20" dirty="0">
                          <a:latin typeface="Verdana" panose="020B0604030504040204" pitchFamily="34" charset="0"/>
                          <a:ea typeface="Verdana" panose="020B0604030504040204" pitchFamily="34" charset="0"/>
                          <a:cs typeface="Arial" panose="020B0604020202020204" pitchFamily="34" charset="0"/>
                        </a:rPr>
                        <a:t>2024</a:t>
                      </a:r>
                      <a:endParaRPr sz="1400" dirty="0">
                        <a:latin typeface="Verdana" panose="020B0604030504040204" pitchFamily="34" charset="0"/>
                        <a:ea typeface="Verdana" panose="020B0604030504040204" pitchFamily="34" charset="0"/>
                        <a:cs typeface="Arial" panose="020B0604020202020204" pitchFamily="34" charset="0"/>
                      </a:endParaRPr>
                    </a:p>
                  </a:txBody>
                  <a:tcPr marL="0" marR="0" marT="1631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0640" algn="ctr">
                        <a:lnSpc>
                          <a:spcPct val="100000"/>
                        </a:lnSpc>
                        <a:spcBef>
                          <a:spcPts val="1285"/>
                        </a:spcBef>
                        <a:tabLst>
                          <a:tab pos="1042035" algn="l"/>
                        </a:tabLst>
                      </a:pPr>
                      <a:r>
                        <a:rPr sz="1400" spc="-50" dirty="0">
                          <a:latin typeface="Verdana" panose="020B0604030504040204" pitchFamily="34" charset="0"/>
                          <a:ea typeface="Verdana" panose="020B0604030504040204" pitchFamily="34" charset="0"/>
                          <a:cs typeface="Arial" panose="020B0604020202020204" pitchFamily="34" charset="0"/>
                        </a:rPr>
                        <a:t>$</a:t>
                      </a:r>
                      <a:r>
                        <a:rPr sz="140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36.125.428</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631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368935">
                <a:tc>
                  <a:txBody>
                    <a:bodyPr/>
                    <a:lstStyle/>
                    <a:p>
                      <a:pPr algn="ctr">
                        <a:lnSpc>
                          <a:spcPct val="100000"/>
                        </a:lnSpc>
                        <a:spcBef>
                          <a:spcPts val="565"/>
                        </a:spcBef>
                      </a:pPr>
                      <a:r>
                        <a:rPr sz="1400" spc="-10" dirty="0">
                          <a:latin typeface="Verdana" panose="020B0604030504040204" pitchFamily="34" charset="0"/>
                          <a:ea typeface="Verdana" panose="020B0604030504040204" pitchFamily="34" charset="0"/>
                          <a:cs typeface="Arial" panose="020B0604020202020204" pitchFamily="34" charset="0"/>
                        </a:rPr>
                        <a:t>Remedios</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17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565"/>
                        </a:spcBef>
                      </a:pPr>
                      <a:r>
                        <a:rPr sz="1400" spc="-50" dirty="0">
                          <a:latin typeface="Verdana" panose="020B0604030504040204" pitchFamily="34" charset="0"/>
                          <a:ea typeface="Verdana" panose="020B0604030504040204" pitchFamily="34" charset="0"/>
                          <a:cs typeface="Arial" panose="020B0604020202020204" pitchFamily="34" charset="0"/>
                        </a:rPr>
                        <a:t>X</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17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565"/>
                        </a:spcBef>
                      </a:pPr>
                      <a:r>
                        <a:rPr sz="1400" spc="-50" dirty="0">
                          <a:latin typeface="Verdana" panose="020B0604030504040204" pitchFamily="34" charset="0"/>
                          <a:ea typeface="Verdana" panose="020B0604030504040204" pitchFamily="34" charset="0"/>
                          <a:cs typeface="Arial" panose="020B0604020202020204" pitchFamily="34" charset="0"/>
                        </a:rPr>
                        <a:t>X</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17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85">
                        <a:lnSpc>
                          <a:spcPct val="100000"/>
                        </a:lnSpc>
                        <a:spcBef>
                          <a:spcPts val="565"/>
                        </a:spcBef>
                      </a:pPr>
                      <a:r>
                        <a:rPr sz="1400" dirty="0">
                          <a:latin typeface="Verdana" panose="020B0604030504040204" pitchFamily="34" charset="0"/>
                          <a:ea typeface="Verdana" panose="020B0604030504040204" pitchFamily="34" charset="0"/>
                          <a:cs typeface="Arial" panose="020B0604020202020204" pitchFamily="34" charset="0"/>
                        </a:rPr>
                        <a:t>Convocatoria</a:t>
                      </a:r>
                      <a:r>
                        <a:rPr sz="1400" spc="-4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a:t>
                      </a:r>
                      <a:r>
                        <a:rPr sz="1400" spc="-4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Estímulos</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con</a:t>
                      </a:r>
                      <a:r>
                        <a:rPr sz="1400" spc="-5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enfoque</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"Tejiendo</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territorios"</a:t>
                      </a:r>
                      <a:r>
                        <a:rPr sz="1400" spc="-45" dirty="0">
                          <a:latin typeface="Verdana" panose="020B0604030504040204" pitchFamily="34" charset="0"/>
                          <a:ea typeface="Verdana" panose="020B0604030504040204" pitchFamily="34" charset="0"/>
                          <a:cs typeface="Arial" panose="020B0604020202020204" pitchFamily="34" charset="0"/>
                        </a:rPr>
                        <a:t> </a:t>
                      </a:r>
                      <a:r>
                        <a:rPr sz="1400" spc="-20" dirty="0">
                          <a:latin typeface="Verdana" panose="020B0604030504040204" pitchFamily="34" charset="0"/>
                          <a:ea typeface="Verdana" panose="020B0604030504040204" pitchFamily="34" charset="0"/>
                          <a:cs typeface="Arial" panose="020B0604020202020204" pitchFamily="34" charset="0"/>
                        </a:rPr>
                        <a:t>2024</a:t>
                      </a:r>
                      <a:endParaRPr sz="1400" dirty="0">
                        <a:latin typeface="Verdana" panose="020B0604030504040204" pitchFamily="34" charset="0"/>
                        <a:ea typeface="Verdana" panose="020B0604030504040204" pitchFamily="34" charset="0"/>
                        <a:cs typeface="Arial" panose="020B0604020202020204" pitchFamily="34" charset="0"/>
                      </a:endParaRPr>
                    </a:p>
                  </a:txBody>
                  <a:tcPr marL="0" marR="0" marT="717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0640" algn="ctr">
                        <a:lnSpc>
                          <a:spcPct val="100000"/>
                        </a:lnSpc>
                        <a:spcBef>
                          <a:spcPts val="565"/>
                        </a:spcBef>
                        <a:tabLst>
                          <a:tab pos="1042035" algn="l"/>
                        </a:tabLst>
                      </a:pPr>
                      <a:r>
                        <a:rPr sz="1400" spc="-50" dirty="0">
                          <a:latin typeface="Verdana" panose="020B0604030504040204" pitchFamily="34" charset="0"/>
                          <a:ea typeface="Verdana" panose="020B0604030504040204" pitchFamily="34" charset="0"/>
                          <a:cs typeface="Arial" panose="020B0604020202020204" pitchFamily="34" charset="0"/>
                        </a:rPr>
                        <a:t>$</a:t>
                      </a:r>
                      <a:r>
                        <a:rPr sz="140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35.262.400</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17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496570">
                <a:tc>
                  <a:txBody>
                    <a:bodyPr/>
                    <a:lstStyle/>
                    <a:p>
                      <a:pPr algn="ctr">
                        <a:lnSpc>
                          <a:spcPct val="100000"/>
                        </a:lnSpc>
                        <a:spcBef>
                          <a:spcPts val="1070"/>
                        </a:spcBef>
                      </a:pPr>
                      <a:r>
                        <a:rPr sz="1400" spc="-10" dirty="0">
                          <a:latin typeface="Verdana" panose="020B0604030504040204" pitchFamily="34" charset="0"/>
                          <a:ea typeface="Verdana" panose="020B0604030504040204" pitchFamily="34" charset="0"/>
                          <a:cs typeface="Arial" panose="020B0604020202020204" pitchFamily="34" charset="0"/>
                        </a:rPr>
                        <a:t>Segovia</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35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070"/>
                        </a:spcBef>
                      </a:pPr>
                      <a:r>
                        <a:rPr sz="1400" spc="-50" dirty="0">
                          <a:latin typeface="Verdana" panose="020B0604030504040204" pitchFamily="34" charset="0"/>
                          <a:ea typeface="Verdana" panose="020B0604030504040204" pitchFamily="34" charset="0"/>
                          <a:cs typeface="Arial" panose="020B0604020202020204" pitchFamily="34" charset="0"/>
                        </a:rPr>
                        <a:t>X</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35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070"/>
                        </a:spcBef>
                      </a:pPr>
                      <a:r>
                        <a:rPr sz="1400" spc="-50" dirty="0">
                          <a:latin typeface="Verdana" panose="020B0604030504040204" pitchFamily="34" charset="0"/>
                          <a:ea typeface="Verdana" panose="020B0604030504040204" pitchFamily="34" charset="0"/>
                          <a:cs typeface="Arial" panose="020B0604020202020204" pitchFamily="34" charset="0"/>
                        </a:rPr>
                        <a:t>X</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35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85">
                        <a:lnSpc>
                          <a:spcPct val="100000"/>
                        </a:lnSpc>
                        <a:spcBef>
                          <a:spcPts val="1070"/>
                        </a:spcBef>
                      </a:pPr>
                      <a:r>
                        <a:rPr sz="1400" dirty="0">
                          <a:latin typeface="Verdana" panose="020B0604030504040204" pitchFamily="34" charset="0"/>
                          <a:ea typeface="Verdana" panose="020B0604030504040204" pitchFamily="34" charset="0"/>
                          <a:cs typeface="Arial" panose="020B0604020202020204" pitchFamily="34" charset="0"/>
                        </a:rPr>
                        <a:t>Convocatoria</a:t>
                      </a:r>
                      <a:r>
                        <a:rPr sz="1400" spc="-4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a:t>
                      </a:r>
                      <a:r>
                        <a:rPr sz="1400" spc="-4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Estímulos</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con</a:t>
                      </a:r>
                      <a:r>
                        <a:rPr sz="1400" spc="-5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enfoque</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"Tejiendo</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territorios"</a:t>
                      </a:r>
                      <a:r>
                        <a:rPr sz="1400" spc="-45" dirty="0">
                          <a:latin typeface="Verdana" panose="020B0604030504040204" pitchFamily="34" charset="0"/>
                          <a:ea typeface="Verdana" panose="020B0604030504040204" pitchFamily="34" charset="0"/>
                          <a:cs typeface="Arial" panose="020B0604020202020204" pitchFamily="34" charset="0"/>
                        </a:rPr>
                        <a:t> </a:t>
                      </a:r>
                      <a:r>
                        <a:rPr sz="1400" spc="-20" dirty="0">
                          <a:latin typeface="Verdana" panose="020B0604030504040204" pitchFamily="34" charset="0"/>
                          <a:ea typeface="Verdana" panose="020B0604030504040204" pitchFamily="34" charset="0"/>
                          <a:cs typeface="Arial" panose="020B0604020202020204" pitchFamily="34" charset="0"/>
                        </a:rPr>
                        <a:t>2024</a:t>
                      </a:r>
                      <a:endParaRPr sz="1400" dirty="0">
                        <a:latin typeface="Verdana" panose="020B0604030504040204" pitchFamily="34" charset="0"/>
                        <a:ea typeface="Verdana" panose="020B0604030504040204" pitchFamily="34" charset="0"/>
                        <a:cs typeface="Arial" panose="020B0604020202020204" pitchFamily="34" charset="0"/>
                      </a:endParaRPr>
                    </a:p>
                  </a:txBody>
                  <a:tcPr marL="0" marR="0" marT="135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0640" algn="ctr">
                        <a:lnSpc>
                          <a:spcPct val="100000"/>
                        </a:lnSpc>
                        <a:spcBef>
                          <a:spcPts val="1070"/>
                        </a:spcBef>
                        <a:tabLst>
                          <a:tab pos="1042035" algn="l"/>
                        </a:tabLst>
                      </a:pPr>
                      <a:r>
                        <a:rPr sz="1400" spc="-50" dirty="0">
                          <a:latin typeface="Verdana" panose="020B0604030504040204" pitchFamily="34" charset="0"/>
                          <a:ea typeface="Verdana" panose="020B0604030504040204" pitchFamily="34" charset="0"/>
                          <a:cs typeface="Arial" panose="020B0604020202020204" pitchFamily="34" charset="0"/>
                        </a:rPr>
                        <a:t>$</a:t>
                      </a:r>
                      <a:r>
                        <a:rPr sz="140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17.394.958</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35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r h="368935">
                <a:tc>
                  <a:txBody>
                    <a:bodyPr/>
                    <a:lstStyle/>
                    <a:p>
                      <a:pPr algn="ctr">
                        <a:lnSpc>
                          <a:spcPct val="100000"/>
                        </a:lnSpc>
                        <a:spcBef>
                          <a:spcPts val="565"/>
                        </a:spcBef>
                      </a:pPr>
                      <a:r>
                        <a:rPr sz="1400" dirty="0">
                          <a:latin typeface="Verdana" panose="020B0604030504040204" pitchFamily="34" charset="0"/>
                          <a:ea typeface="Verdana" panose="020B0604030504040204" pitchFamily="34" charset="0"/>
                          <a:cs typeface="Arial" panose="020B0604020202020204" pitchFamily="34" charset="0"/>
                        </a:rPr>
                        <a:t>Santo</a:t>
                      </a:r>
                      <a:r>
                        <a:rPr sz="1400" spc="-5"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Domingo</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17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400">
                        <a:latin typeface="Verdana" panose="020B0604030504040204" pitchFamily="34" charset="0"/>
                        <a:ea typeface="Verdana" panose="020B0604030504040204" pitchFamily="34" charset="0"/>
                        <a:cs typeface="Arial" panose="020B0604020202020204" pitchFamily="34" charset="0"/>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565"/>
                        </a:spcBef>
                      </a:pPr>
                      <a:r>
                        <a:rPr sz="1400" spc="-50" dirty="0">
                          <a:latin typeface="Verdana" panose="020B0604030504040204" pitchFamily="34" charset="0"/>
                          <a:ea typeface="Verdana" panose="020B0604030504040204" pitchFamily="34" charset="0"/>
                          <a:cs typeface="Arial" panose="020B0604020202020204" pitchFamily="34" charset="0"/>
                        </a:rPr>
                        <a:t>x</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17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85">
                        <a:lnSpc>
                          <a:spcPct val="100000"/>
                        </a:lnSpc>
                        <a:spcBef>
                          <a:spcPts val="565"/>
                        </a:spcBef>
                      </a:pPr>
                      <a:r>
                        <a:rPr sz="1400" dirty="0">
                          <a:latin typeface="Verdana" panose="020B0604030504040204" pitchFamily="34" charset="0"/>
                          <a:ea typeface="Verdana" panose="020B0604030504040204" pitchFamily="34" charset="0"/>
                          <a:cs typeface="Arial" panose="020B0604020202020204" pitchFamily="34" charset="0"/>
                        </a:rPr>
                        <a:t>Convocatoria</a:t>
                      </a:r>
                      <a:r>
                        <a:rPr sz="1400" spc="-4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a:t>
                      </a:r>
                      <a:r>
                        <a:rPr sz="1400" spc="-4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Estímulos</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con</a:t>
                      </a:r>
                      <a:r>
                        <a:rPr sz="1400" spc="-5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enfoque</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"Tejiendo</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territorios"</a:t>
                      </a:r>
                      <a:r>
                        <a:rPr sz="1400" spc="-45" dirty="0">
                          <a:latin typeface="Verdana" panose="020B0604030504040204" pitchFamily="34" charset="0"/>
                          <a:ea typeface="Verdana" panose="020B0604030504040204" pitchFamily="34" charset="0"/>
                          <a:cs typeface="Arial" panose="020B0604020202020204" pitchFamily="34" charset="0"/>
                        </a:rPr>
                        <a:t> </a:t>
                      </a:r>
                      <a:r>
                        <a:rPr sz="1400" spc="-20" dirty="0">
                          <a:latin typeface="Verdana" panose="020B0604030504040204" pitchFamily="34" charset="0"/>
                          <a:ea typeface="Verdana" panose="020B0604030504040204" pitchFamily="34" charset="0"/>
                          <a:cs typeface="Arial" panose="020B0604020202020204" pitchFamily="34" charset="0"/>
                        </a:rPr>
                        <a:t>2025</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17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0640" algn="ctr">
                        <a:lnSpc>
                          <a:spcPct val="100000"/>
                        </a:lnSpc>
                        <a:spcBef>
                          <a:spcPts val="565"/>
                        </a:spcBef>
                        <a:tabLst>
                          <a:tab pos="1042035" algn="l"/>
                        </a:tabLst>
                      </a:pPr>
                      <a:r>
                        <a:rPr sz="1400" spc="-50" dirty="0">
                          <a:latin typeface="Verdana" panose="020B0604030504040204" pitchFamily="34" charset="0"/>
                          <a:ea typeface="Verdana" panose="020B0604030504040204" pitchFamily="34" charset="0"/>
                          <a:cs typeface="Arial" panose="020B0604020202020204" pitchFamily="34" charset="0"/>
                        </a:rPr>
                        <a:t>$</a:t>
                      </a:r>
                      <a:r>
                        <a:rPr sz="140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54.150.186</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17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8"/>
                  </a:ext>
                </a:extLst>
              </a:tr>
              <a:tr h="372110">
                <a:tc>
                  <a:txBody>
                    <a:bodyPr/>
                    <a:lstStyle/>
                    <a:p>
                      <a:pPr algn="ctr">
                        <a:lnSpc>
                          <a:spcPct val="100000"/>
                        </a:lnSpc>
                        <a:spcBef>
                          <a:spcPts val="585"/>
                        </a:spcBef>
                      </a:pPr>
                      <a:r>
                        <a:rPr sz="1400" spc="-10" dirty="0">
                          <a:latin typeface="Verdana" panose="020B0604030504040204" pitchFamily="34" charset="0"/>
                          <a:ea typeface="Verdana" panose="020B0604030504040204" pitchFamily="34" charset="0"/>
                          <a:cs typeface="Arial" panose="020B0604020202020204" pitchFamily="34" charset="0"/>
                        </a:rPr>
                        <a:t>Vegachí</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42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400">
                        <a:latin typeface="Verdana" panose="020B0604030504040204" pitchFamily="34" charset="0"/>
                        <a:ea typeface="Verdana" panose="020B0604030504040204" pitchFamily="34" charset="0"/>
                        <a:cs typeface="Arial" panose="020B0604020202020204" pitchFamily="34" charset="0"/>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585"/>
                        </a:spcBef>
                      </a:pPr>
                      <a:r>
                        <a:rPr sz="1400" spc="-50" dirty="0">
                          <a:latin typeface="Verdana" panose="020B0604030504040204" pitchFamily="34" charset="0"/>
                          <a:ea typeface="Verdana" panose="020B0604030504040204" pitchFamily="34" charset="0"/>
                          <a:cs typeface="Arial" panose="020B0604020202020204" pitchFamily="34" charset="0"/>
                        </a:rPr>
                        <a:t>X</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42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85">
                        <a:lnSpc>
                          <a:spcPct val="100000"/>
                        </a:lnSpc>
                        <a:spcBef>
                          <a:spcPts val="585"/>
                        </a:spcBef>
                      </a:pPr>
                      <a:r>
                        <a:rPr sz="1400" dirty="0">
                          <a:latin typeface="Verdana" panose="020B0604030504040204" pitchFamily="34" charset="0"/>
                          <a:ea typeface="Verdana" panose="020B0604030504040204" pitchFamily="34" charset="0"/>
                          <a:cs typeface="Arial" panose="020B0604020202020204" pitchFamily="34" charset="0"/>
                        </a:rPr>
                        <a:t>Convocatoria</a:t>
                      </a:r>
                      <a:r>
                        <a:rPr sz="1400" spc="-4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a:t>
                      </a:r>
                      <a:r>
                        <a:rPr sz="1400" spc="-4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Estímulos</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con</a:t>
                      </a:r>
                      <a:r>
                        <a:rPr sz="1400" spc="-5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enfoque</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"Tejiendo</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territorios"</a:t>
                      </a:r>
                      <a:r>
                        <a:rPr sz="1400" spc="-45" dirty="0">
                          <a:latin typeface="Verdana" panose="020B0604030504040204" pitchFamily="34" charset="0"/>
                          <a:ea typeface="Verdana" panose="020B0604030504040204" pitchFamily="34" charset="0"/>
                          <a:cs typeface="Arial" panose="020B0604020202020204" pitchFamily="34" charset="0"/>
                        </a:rPr>
                        <a:t> </a:t>
                      </a:r>
                      <a:r>
                        <a:rPr sz="1400" spc="-20" dirty="0">
                          <a:latin typeface="Verdana" panose="020B0604030504040204" pitchFamily="34" charset="0"/>
                          <a:ea typeface="Verdana" panose="020B0604030504040204" pitchFamily="34" charset="0"/>
                          <a:cs typeface="Arial" panose="020B0604020202020204" pitchFamily="34" charset="0"/>
                        </a:rPr>
                        <a:t>2026</a:t>
                      </a:r>
                      <a:endParaRPr sz="1400" dirty="0">
                        <a:latin typeface="Verdana" panose="020B0604030504040204" pitchFamily="34" charset="0"/>
                        <a:ea typeface="Verdana" panose="020B0604030504040204" pitchFamily="34" charset="0"/>
                        <a:cs typeface="Arial" panose="020B0604020202020204" pitchFamily="34" charset="0"/>
                      </a:endParaRPr>
                    </a:p>
                  </a:txBody>
                  <a:tcPr marL="0" marR="0" marT="742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0640" algn="ctr">
                        <a:lnSpc>
                          <a:spcPct val="100000"/>
                        </a:lnSpc>
                        <a:spcBef>
                          <a:spcPts val="585"/>
                        </a:spcBef>
                        <a:tabLst>
                          <a:tab pos="1042035" algn="l"/>
                        </a:tabLst>
                      </a:pPr>
                      <a:r>
                        <a:rPr sz="1400" spc="-50" dirty="0">
                          <a:latin typeface="Verdana" panose="020B0604030504040204" pitchFamily="34" charset="0"/>
                          <a:ea typeface="Verdana" panose="020B0604030504040204" pitchFamily="34" charset="0"/>
                          <a:cs typeface="Arial" panose="020B0604020202020204" pitchFamily="34" charset="0"/>
                        </a:rPr>
                        <a:t>$</a:t>
                      </a:r>
                      <a:r>
                        <a:rPr sz="140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18.058.900</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42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9"/>
                  </a:ext>
                </a:extLst>
              </a:tr>
              <a:tr h="372745">
                <a:tc>
                  <a:txBody>
                    <a:bodyPr/>
                    <a:lstStyle/>
                    <a:p>
                      <a:pPr algn="ctr">
                        <a:lnSpc>
                          <a:spcPct val="100000"/>
                        </a:lnSpc>
                        <a:spcBef>
                          <a:spcPts val="585"/>
                        </a:spcBef>
                      </a:pPr>
                      <a:r>
                        <a:rPr sz="1400" dirty="0">
                          <a:latin typeface="Verdana" panose="020B0604030504040204" pitchFamily="34" charset="0"/>
                          <a:ea typeface="Verdana" panose="020B0604030504040204" pitchFamily="34" charset="0"/>
                          <a:cs typeface="Arial" panose="020B0604020202020204" pitchFamily="34" charset="0"/>
                        </a:rPr>
                        <a:t>Puerto</a:t>
                      </a:r>
                      <a:r>
                        <a:rPr sz="1400" spc="-55"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Berrío</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42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400">
                        <a:latin typeface="Verdana" panose="020B0604030504040204" pitchFamily="34" charset="0"/>
                        <a:ea typeface="Verdana" panose="020B0604030504040204" pitchFamily="34" charset="0"/>
                        <a:cs typeface="Arial" panose="020B0604020202020204" pitchFamily="34" charset="0"/>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585"/>
                        </a:spcBef>
                      </a:pPr>
                      <a:r>
                        <a:rPr sz="1400" spc="-50" dirty="0">
                          <a:latin typeface="Verdana" panose="020B0604030504040204" pitchFamily="34" charset="0"/>
                          <a:ea typeface="Verdana" panose="020B0604030504040204" pitchFamily="34" charset="0"/>
                          <a:cs typeface="Arial" panose="020B0604020202020204" pitchFamily="34" charset="0"/>
                        </a:rPr>
                        <a:t>X</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42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85">
                        <a:lnSpc>
                          <a:spcPct val="100000"/>
                        </a:lnSpc>
                        <a:spcBef>
                          <a:spcPts val="585"/>
                        </a:spcBef>
                      </a:pPr>
                      <a:r>
                        <a:rPr sz="1400" dirty="0">
                          <a:latin typeface="Verdana" panose="020B0604030504040204" pitchFamily="34" charset="0"/>
                          <a:ea typeface="Verdana" panose="020B0604030504040204" pitchFamily="34" charset="0"/>
                          <a:cs typeface="Arial" panose="020B0604020202020204" pitchFamily="34" charset="0"/>
                        </a:rPr>
                        <a:t>Convocatoria</a:t>
                      </a:r>
                      <a:r>
                        <a:rPr sz="1400" spc="-4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a:t>
                      </a:r>
                      <a:r>
                        <a:rPr sz="1400" spc="-4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Estímulos</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con</a:t>
                      </a:r>
                      <a:r>
                        <a:rPr sz="1400" spc="-5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enfoque</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"Tejiendo</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territorios"</a:t>
                      </a:r>
                      <a:r>
                        <a:rPr sz="1400" spc="-45" dirty="0">
                          <a:latin typeface="Verdana" panose="020B0604030504040204" pitchFamily="34" charset="0"/>
                          <a:ea typeface="Verdana" panose="020B0604030504040204" pitchFamily="34" charset="0"/>
                          <a:cs typeface="Arial" panose="020B0604020202020204" pitchFamily="34" charset="0"/>
                        </a:rPr>
                        <a:t> </a:t>
                      </a:r>
                      <a:r>
                        <a:rPr sz="1400" spc="-20" dirty="0">
                          <a:latin typeface="Verdana" panose="020B0604030504040204" pitchFamily="34" charset="0"/>
                          <a:ea typeface="Verdana" panose="020B0604030504040204" pitchFamily="34" charset="0"/>
                          <a:cs typeface="Arial" panose="020B0604020202020204" pitchFamily="34" charset="0"/>
                        </a:rPr>
                        <a:t>2027</a:t>
                      </a:r>
                      <a:endParaRPr sz="1400" dirty="0">
                        <a:latin typeface="Verdana" panose="020B0604030504040204" pitchFamily="34" charset="0"/>
                        <a:ea typeface="Verdana" panose="020B0604030504040204" pitchFamily="34" charset="0"/>
                        <a:cs typeface="Arial" panose="020B0604020202020204" pitchFamily="34" charset="0"/>
                      </a:endParaRPr>
                    </a:p>
                  </a:txBody>
                  <a:tcPr marL="0" marR="0" marT="742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0640" algn="ctr">
                        <a:lnSpc>
                          <a:spcPct val="100000"/>
                        </a:lnSpc>
                        <a:spcBef>
                          <a:spcPts val="585"/>
                        </a:spcBef>
                        <a:tabLst>
                          <a:tab pos="1042035" algn="l"/>
                        </a:tabLst>
                      </a:pPr>
                      <a:r>
                        <a:rPr sz="1400" spc="-50" dirty="0">
                          <a:latin typeface="Verdana" panose="020B0604030504040204" pitchFamily="34" charset="0"/>
                          <a:ea typeface="Verdana" panose="020B0604030504040204" pitchFamily="34" charset="0"/>
                          <a:cs typeface="Arial" panose="020B0604020202020204" pitchFamily="34" charset="0"/>
                        </a:rPr>
                        <a:t>$</a:t>
                      </a:r>
                      <a:r>
                        <a:rPr sz="140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54.116.000</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42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0"/>
                  </a:ext>
                </a:extLst>
              </a:tr>
              <a:tr h="495934">
                <a:tc>
                  <a:txBody>
                    <a:bodyPr/>
                    <a:lstStyle/>
                    <a:p>
                      <a:pPr algn="ctr">
                        <a:lnSpc>
                          <a:spcPct val="100000"/>
                        </a:lnSpc>
                        <a:spcBef>
                          <a:spcPts val="1070"/>
                        </a:spcBef>
                      </a:pPr>
                      <a:r>
                        <a:rPr sz="1400" spc="-10" dirty="0">
                          <a:latin typeface="Verdana" panose="020B0604030504040204" pitchFamily="34" charset="0"/>
                          <a:ea typeface="Verdana" panose="020B0604030504040204" pitchFamily="34" charset="0"/>
                          <a:cs typeface="Arial" panose="020B0604020202020204" pitchFamily="34" charset="0"/>
                        </a:rPr>
                        <a:t>Briceño</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35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070"/>
                        </a:spcBef>
                      </a:pPr>
                      <a:r>
                        <a:rPr sz="1400" spc="-50" dirty="0">
                          <a:latin typeface="Verdana" panose="020B0604030504040204" pitchFamily="34" charset="0"/>
                          <a:ea typeface="Verdana" panose="020B0604030504040204" pitchFamily="34" charset="0"/>
                          <a:cs typeface="Arial" panose="020B0604020202020204" pitchFamily="34" charset="0"/>
                        </a:rPr>
                        <a:t>X</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35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070"/>
                        </a:spcBef>
                      </a:pPr>
                      <a:r>
                        <a:rPr sz="1400" spc="-50" dirty="0">
                          <a:latin typeface="Verdana" panose="020B0604030504040204" pitchFamily="34" charset="0"/>
                          <a:ea typeface="Verdana" panose="020B0604030504040204" pitchFamily="34" charset="0"/>
                          <a:cs typeface="Arial" panose="020B0604020202020204" pitchFamily="34" charset="0"/>
                        </a:rPr>
                        <a:t>X</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35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85">
                        <a:lnSpc>
                          <a:spcPct val="100000"/>
                        </a:lnSpc>
                        <a:spcBef>
                          <a:spcPts val="1070"/>
                        </a:spcBef>
                      </a:pPr>
                      <a:r>
                        <a:rPr sz="1400" dirty="0">
                          <a:latin typeface="Verdana" panose="020B0604030504040204" pitchFamily="34" charset="0"/>
                          <a:ea typeface="Verdana" panose="020B0604030504040204" pitchFamily="34" charset="0"/>
                          <a:cs typeface="Arial" panose="020B0604020202020204" pitchFamily="34" charset="0"/>
                        </a:rPr>
                        <a:t>Dotación</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en</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el</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área</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de</a:t>
                      </a:r>
                      <a:r>
                        <a:rPr sz="1400" spc="-2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teatro</a:t>
                      </a:r>
                      <a:endParaRPr sz="1400" dirty="0">
                        <a:latin typeface="Verdana" panose="020B0604030504040204" pitchFamily="34" charset="0"/>
                        <a:ea typeface="Verdana" panose="020B0604030504040204" pitchFamily="34" charset="0"/>
                        <a:cs typeface="Arial" panose="020B0604020202020204" pitchFamily="34" charset="0"/>
                      </a:endParaRPr>
                    </a:p>
                  </a:txBody>
                  <a:tcPr marL="0" marR="0" marT="135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1910" algn="ctr">
                        <a:lnSpc>
                          <a:spcPct val="100000"/>
                        </a:lnSpc>
                        <a:spcBef>
                          <a:spcPts val="1070"/>
                        </a:spcBef>
                        <a:tabLst>
                          <a:tab pos="1122680" algn="l"/>
                        </a:tabLst>
                      </a:pPr>
                      <a:r>
                        <a:rPr sz="1400" spc="-50" dirty="0">
                          <a:latin typeface="Verdana" panose="020B0604030504040204" pitchFamily="34" charset="0"/>
                          <a:ea typeface="Verdana" panose="020B0604030504040204" pitchFamily="34" charset="0"/>
                          <a:cs typeface="Arial" panose="020B0604020202020204" pitchFamily="34" charset="0"/>
                        </a:rPr>
                        <a:t>$</a:t>
                      </a:r>
                      <a:r>
                        <a:rPr sz="140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1.909.905</a:t>
                      </a:r>
                      <a:endParaRPr sz="1400" dirty="0">
                        <a:latin typeface="Verdana" panose="020B0604030504040204" pitchFamily="34" charset="0"/>
                        <a:ea typeface="Verdana" panose="020B0604030504040204" pitchFamily="34" charset="0"/>
                        <a:cs typeface="Arial" panose="020B0604020202020204" pitchFamily="34" charset="0"/>
                      </a:endParaRPr>
                    </a:p>
                  </a:txBody>
                  <a:tcPr marL="0" marR="0" marT="135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1"/>
                  </a:ext>
                </a:extLst>
              </a:tr>
              <a:tr h="368300">
                <a:tc>
                  <a:txBody>
                    <a:bodyPr/>
                    <a:lstStyle/>
                    <a:p>
                      <a:pPr algn="ctr">
                        <a:lnSpc>
                          <a:spcPct val="100000"/>
                        </a:lnSpc>
                        <a:spcBef>
                          <a:spcPts val="570"/>
                        </a:spcBef>
                      </a:pPr>
                      <a:r>
                        <a:rPr sz="1400" spc="-10" dirty="0">
                          <a:latin typeface="Verdana" panose="020B0604030504040204" pitchFamily="34" charset="0"/>
                          <a:ea typeface="Verdana" panose="020B0604030504040204" pitchFamily="34" charset="0"/>
                          <a:cs typeface="Arial" panose="020B0604020202020204" pitchFamily="34" charset="0"/>
                        </a:rPr>
                        <a:t>Cáceres</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23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570"/>
                        </a:spcBef>
                      </a:pPr>
                      <a:r>
                        <a:rPr sz="1400" spc="-50" dirty="0">
                          <a:latin typeface="Verdana" panose="020B0604030504040204" pitchFamily="34" charset="0"/>
                          <a:ea typeface="Verdana" panose="020B0604030504040204" pitchFamily="34" charset="0"/>
                          <a:cs typeface="Arial" panose="020B0604020202020204" pitchFamily="34" charset="0"/>
                        </a:rPr>
                        <a:t>X</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23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570"/>
                        </a:spcBef>
                      </a:pPr>
                      <a:r>
                        <a:rPr sz="1400" spc="-50" dirty="0">
                          <a:latin typeface="Verdana" panose="020B0604030504040204" pitchFamily="34" charset="0"/>
                          <a:ea typeface="Verdana" panose="020B0604030504040204" pitchFamily="34" charset="0"/>
                          <a:cs typeface="Arial" panose="020B0604020202020204" pitchFamily="34" charset="0"/>
                        </a:rPr>
                        <a:t>X</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23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85">
                        <a:lnSpc>
                          <a:spcPct val="100000"/>
                        </a:lnSpc>
                        <a:spcBef>
                          <a:spcPts val="570"/>
                        </a:spcBef>
                      </a:pPr>
                      <a:r>
                        <a:rPr sz="1400" dirty="0">
                          <a:latin typeface="Verdana" panose="020B0604030504040204" pitchFamily="34" charset="0"/>
                          <a:ea typeface="Verdana" panose="020B0604030504040204" pitchFamily="34" charset="0"/>
                          <a:cs typeface="Arial" panose="020B0604020202020204" pitchFamily="34" charset="0"/>
                        </a:rPr>
                        <a:t>Dotación</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en</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el</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área</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de</a:t>
                      </a:r>
                      <a:r>
                        <a:rPr sz="1400" spc="-2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teatro</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23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1910" algn="ctr">
                        <a:lnSpc>
                          <a:spcPct val="100000"/>
                        </a:lnSpc>
                        <a:spcBef>
                          <a:spcPts val="570"/>
                        </a:spcBef>
                        <a:tabLst>
                          <a:tab pos="1122680" algn="l"/>
                        </a:tabLst>
                      </a:pPr>
                      <a:r>
                        <a:rPr sz="1400" spc="-50" dirty="0">
                          <a:latin typeface="Verdana" panose="020B0604030504040204" pitchFamily="34" charset="0"/>
                          <a:ea typeface="Verdana" panose="020B0604030504040204" pitchFamily="34" charset="0"/>
                          <a:cs typeface="Arial" panose="020B0604020202020204" pitchFamily="34" charset="0"/>
                        </a:rPr>
                        <a:t>$</a:t>
                      </a:r>
                      <a:r>
                        <a:rPr sz="140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1.909.905</a:t>
                      </a:r>
                      <a:endParaRPr sz="1400" dirty="0">
                        <a:latin typeface="Verdana" panose="020B0604030504040204" pitchFamily="34" charset="0"/>
                        <a:ea typeface="Verdana" panose="020B0604030504040204" pitchFamily="34" charset="0"/>
                        <a:cs typeface="Arial" panose="020B0604020202020204" pitchFamily="34" charset="0"/>
                      </a:endParaRPr>
                    </a:p>
                  </a:txBody>
                  <a:tcPr marL="0" marR="0" marT="723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2"/>
                  </a:ext>
                </a:extLst>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972310" cy="3944620"/>
            <a:chOff x="0" y="0"/>
            <a:chExt cx="1972310" cy="3944620"/>
          </a:xfrm>
        </p:grpSpPr>
        <p:sp>
          <p:nvSpPr>
            <p:cNvPr id="3" name="object 3"/>
            <p:cNvSpPr/>
            <p:nvPr/>
          </p:nvSpPr>
          <p:spPr>
            <a:xfrm>
              <a:off x="0" y="0"/>
              <a:ext cx="1808480" cy="2881630"/>
            </a:xfrm>
            <a:custGeom>
              <a:avLst/>
              <a:gdLst/>
              <a:ahLst/>
              <a:cxnLst/>
              <a:rect l="l" t="t" r="r" b="b"/>
              <a:pathLst>
                <a:path w="1808480" h="2881630">
                  <a:moveTo>
                    <a:pt x="1640586" y="0"/>
                  </a:moveTo>
                  <a:lnTo>
                    <a:pt x="0" y="2881629"/>
                  </a:lnTo>
                  <a:lnTo>
                    <a:pt x="13528" y="2879979"/>
                  </a:lnTo>
                  <a:lnTo>
                    <a:pt x="60144" y="2872994"/>
                  </a:lnTo>
                  <a:lnTo>
                    <a:pt x="106418" y="2864993"/>
                  </a:lnTo>
                  <a:lnTo>
                    <a:pt x="152336" y="2856103"/>
                  </a:lnTo>
                  <a:lnTo>
                    <a:pt x="197891" y="2846070"/>
                  </a:lnTo>
                  <a:lnTo>
                    <a:pt x="243065" y="2835021"/>
                  </a:lnTo>
                  <a:lnTo>
                    <a:pt x="287845" y="2823082"/>
                  </a:lnTo>
                  <a:lnTo>
                    <a:pt x="332232" y="2810129"/>
                  </a:lnTo>
                  <a:lnTo>
                    <a:pt x="376199" y="2796285"/>
                  </a:lnTo>
                  <a:lnTo>
                    <a:pt x="419734" y="2781427"/>
                  </a:lnTo>
                  <a:lnTo>
                    <a:pt x="462838" y="2765679"/>
                  </a:lnTo>
                  <a:lnTo>
                    <a:pt x="505485" y="2749042"/>
                  </a:lnTo>
                  <a:lnTo>
                    <a:pt x="547674" y="2731516"/>
                  </a:lnTo>
                  <a:lnTo>
                    <a:pt x="589394" y="2713101"/>
                  </a:lnTo>
                  <a:lnTo>
                    <a:pt x="630618" y="2693670"/>
                  </a:lnTo>
                  <a:lnTo>
                    <a:pt x="671347" y="2673477"/>
                  </a:lnTo>
                  <a:lnTo>
                    <a:pt x="711568" y="2652395"/>
                  </a:lnTo>
                  <a:lnTo>
                    <a:pt x="751255" y="2630551"/>
                  </a:lnTo>
                  <a:lnTo>
                    <a:pt x="790422" y="2607691"/>
                  </a:lnTo>
                  <a:lnTo>
                    <a:pt x="829043" y="2584196"/>
                  </a:lnTo>
                  <a:lnTo>
                    <a:pt x="867092" y="2559811"/>
                  </a:lnTo>
                  <a:lnTo>
                    <a:pt x="904582" y="2534666"/>
                  </a:lnTo>
                  <a:lnTo>
                    <a:pt x="941489" y="2508630"/>
                  </a:lnTo>
                  <a:lnTo>
                    <a:pt x="977798" y="2481960"/>
                  </a:lnTo>
                  <a:lnTo>
                    <a:pt x="1013510" y="2454402"/>
                  </a:lnTo>
                  <a:lnTo>
                    <a:pt x="1048600" y="2426207"/>
                  </a:lnTo>
                  <a:lnTo>
                    <a:pt x="1083056" y="2397125"/>
                  </a:lnTo>
                  <a:lnTo>
                    <a:pt x="1116863" y="2367406"/>
                  </a:lnTo>
                  <a:lnTo>
                    <a:pt x="1150035" y="2337054"/>
                  </a:lnTo>
                  <a:lnTo>
                    <a:pt x="1182522" y="2305939"/>
                  </a:lnTo>
                  <a:lnTo>
                    <a:pt x="1214348" y="2274061"/>
                  </a:lnTo>
                  <a:lnTo>
                    <a:pt x="1245476" y="2241550"/>
                  </a:lnTo>
                  <a:lnTo>
                    <a:pt x="1275842" y="2208403"/>
                  </a:lnTo>
                  <a:lnTo>
                    <a:pt x="1305560" y="2174621"/>
                  </a:lnTo>
                  <a:lnTo>
                    <a:pt x="1334643" y="2140204"/>
                  </a:lnTo>
                  <a:lnTo>
                    <a:pt x="1362837" y="2105025"/>
                  </a:lnTo>
                  <a:lnTo>
                    <a:pt x="1390396" y="2069338"/>
                  </a:lnTo>
                  <a:lnTo>
                    <a:pt x="1417066" y="2033016"/>
                  </a:lnTo>
                  <a:lnTo>
                    <a:pt x="1443101" y="1996185"/>
                  </a:lnTo>
                  <a:lnTo>
                    <a:pt x="1468247" y="1958721"/>
                  </a:lnTo>
                  <a:lnTo>
                    <a:pt x="1492631" y="1920621"/>
                  </a:lnTo>
                  <a:lnTo>
                    <a:pt x="1516126" y="1882013"/>
                  </a:lnTo>
                  <a:lnTo>
                    <a:pt x="1538986" y="1842770"/>
                  </a:lnTo>
                  <a:lnTo>
                    <a:pt x="1560830" y="1803146"/>
                  </a:lnTo>
                  <a:lnTo>
                    <a:pt x="1581912" y="1762886"/>
                  </a:lnTo>
                  <a:lnTo>
                    <a:pt x="1602105" y="1722247"/>
                  </a:lnTo>
                  <a:lnTo>
                    <a:pt x="1621536" y="1680972"/>
                  </a:lnTo>
                  <a:lnTo>
                    <a:pt x="1639951" y="1639189"/>
                  </a:lnTo>
                  <a:lnTo>
                    <a:pt x="1657477" y="1597025"/>
                  </a:lnTo>
                  <a:lnTo>
                    <a:pt x="1674114" y="1554352"/>
                  </a:lnTo>
                  <a:lnTo>
                    <a:pt x="1689862" y="1511300"/>
                  </a:lnTo>
                  <a:lnTo>
                    <a:pt x="1704720" y="1467739"/>
                  </a:lnTo>
                  <a:lnTo>
                    <a:pt x="1718564" y="1423797"/>
                  </a:lnTo>
                  <a:lnTo>
                    <a:pt x="1731518" y="1379474"/>
                  </a:lnTo>
                  <a:lnTo>
                    <a:pt x="1743456" y="1334643"/>
                  </a:lnTo>
                  <a:lnTo>
                    <a:pt x="1754505" y="1289430"/>
                  </a:lnTo>
                  <a:lnTo>
                    <a:pt x="1764411" y="1243965"/>
                  </a:lnTo>
                  <a:lnTo>
                    <a:pt x="1773427" y="1197991"/>
                  </a:lnTo>
                  <a:lnTo>
                    <a:pt x="1781429" y="1151763"/>
                  </a:lnTo>
                  <a:lnTo>
                    <a:pt x="1788414" y="1105153"/>
                  </a:lnTo>
                  <a:lnTo>
                    <a:pt x="1794256" y="1058164"/>
                  </a:lnTo>
                  <a:lnTo>
                    <a:pt x="1799208" y="1010920"/>
                  </a:lnTo>
                  <a:lnTo>
                    <a:pt x="1803019" y="963295"/>
                  </a:lnTo>
                  <a:lnTo>
                    <a:pt x="1805686" y="915416"/>
                  </a:lnTo>
                  <a:lnTo>
                    <a:pt x="1807337" y="867282"/>
                  </a:lnTo>
                  <a:lnTo>
                    <a:pt x="1807972" y="818896"/>
                  </a:lnTo>
                  <a:lnTo>
                    <a:pt x="1807337" y="770508"/>
                  </a:lnTo>
                  <a:lnTo>
                    <a:pt x="1805686" y="722249"/>
                  </a:lnTo>
                  <a:lnTo>
                    <a:pt x="1803019" y="674370"/>
                  </a:lnTo>
                  <a:lnTo>
                    <a:pt x="1799208" y="626872"/>
                  </a:lnTo>
                  <a:lnTo>
                    <a:pt x="1794256" y="579627"/>
                  </a:lnTo>
                  <a:lnTo>
                    <a:pt x="1788414" y="532638"/>
                  </a:lnTo>
                  <a:lnTo>
                    <a:pt x="1781429" y="486028"/>
                  </a:lnTo>
                  <a:lnTo>
                    <a:pt x="1773427" y="439800"/>
                  </a:lnTo>
                  <a:lnTo>
                    <a:pt x="1764411" y="393826"/>
                  </a:lnTo>
                  <a:lnTo>
                    <a:pt x="1754505" y="348233"/>
                  </a:lnTo>
                  <a:lnTo>
                    <a:pt x="1743456" y="303149"/>
                  </a:lnTo>
                  <a:lnTo>
                    <a:pt x="1731518" y="258318"/>
                  </a:lnTo>
                  <a:lnTo>
                    <a:pt x="1718564" y="213995"/>
                  </a:lnTo>
                  <a:lnTo>
                    <a:pt x="1704720" y="169925"/>
                  </a:lnTo>
                  <a:lnTo>
                    <a:pt x="1689862" y="126492"/>
                  </a:lnTo>
                  <a:lnTo>
                    <a:pt x="1674114" y="83311"/>
                  </a:lnTo>
                  <a:lnTo>
                    <a:pt x="1657477" y="40640"/>
                  </a:lnTo>
                  <a:lnTo>
                    <a:pt x="1640586" y="0"/>
                  </a:lnTo>
                  <a:close/>
                </a:path>
              </a:pathLst>
            </a:custGeom>
            <a:solidFill>
              <a:srgbClr val="1C5639"/>
            </a:solidFill>
          </p:spPr>
          <p:txBody>
            <a:bodyPr wrap="square" lIns="0" tIns="0" rIns="0" bIns="0" rtlCol="0"/>
            <a:lstStyle/>
            <a:p>
              <a:endParaRPr/>
            </a:p>
          </p:txBody>
        </p:sp>
        <p:pic>
          <p:nvPicPr>
            <p:cNvPr id="4" name="object 4"/>
            <p:cNvPicPr/>
            <p:nvPr/>
          </p:nvPicPr>
          <p:blipFill>
            <a:blip r:embed="rId2" cstate="print"/>
            <a:stretch>
              <a:fillRect/>
            </a:stretch>
          </p:blipFill>
          <p:spPr>
            <a:xfrm>
              <a:off x="0" y="0"/>
              <a:ext cx="1972055" cy="3944112"/>
            </a:xfrm>
            <a:prstGeom prst="rect">
              <a:avLst/>
            </a:prstGeom>
          </p:spPr>
        </p:pic>
      </p:grpSp>
      <p:sp>
        <p:nvSpPr>
          <p:cNvPr id="5" name="object 5"/>
          <p:cNvSpPr txBox="1"/>
          <p:nvPr/>
        </p:nvSpPr>
        <p:spPr>
          <a:xfrm>
            <a:off x="1971801" y="1052830"/>
            <a:ext cx="6647180" cy="1453515"/>
          </a:xfrm>
          <a:prstGeom prst="rect">
            <a:avLst/>
          </a:prstGeom>
        </p:spPr>
        <p:txBody>
          <a:bodyPr vert="horz" wrap="square" lIns="0" tIns="12700" rIns="0" bIns="0" rtlCol="0">
            <a:spAutoFit/>
          </a:bodyPr>
          <a:lstStyle/>
          <a:p>
            <a:pPr marL="252729">
              <a:lnSpc>
                <a:spcPct val="100000"/>
              </a:lnSpc>
              <a:spcBef>
                <a:spcPts val="100"/>
              </a:spcBef>
            </a:pPr>
            <a:r>
              <a:rPr sz="2400" b="1" dirty="0">
                <a:solidFill>
                  <a:srgbClr val="00632C"/>
                </a:solidFill>
                <a:latin typeface="Tahoma"/>
                <a:cs typeface="Tahoma"/>
              </a:rPr>
              <a:t>Inversión por</a:t>
            </a:r>
            <a:r>
              <a:rPr sz="2400" b="1" spc="75" dirty="0">
                <a:solidFill>
                  <a:srgbClr val="00632C"/>
                </a:solidFill>
                <a:latin typeface="Tahoma"/>
                <a:cs typeface="Tahoma"/>
              </a:rPr>
              <a:t> </a:t>
            </a:r>
            <a:r>
              <a:rPr sz="2400" b="1" spc="50" dirty="0">
                <a:solidFill>
                  <a:srgbClr val="00632C"/>
                </a:solidFill>
                <a:latin typeface="Tahoma"/>
                <a:cs typeface="Tahoma"/>
              </a:rPr>
              <a:t>Subregión</a:t>
            </a:r>
            <a:r>
              <a:rPr sz="2400" b="1" spc="125" dirty="0">
                <a:solidFill>
                  <a:srgbClr val="00632C"/>
                </a:solidFill>
                <a:latin typeface="Tahoma"/>
                <a:cs typeface="Tahoma"/>
              </a:rPr>
              <a:t> </a:t>
            </a:r>
            <a:r>
              <a:rPr sz="2400" b="1" spc="-20" dirty="0">
                <a:solidFill>
                  <a:srgbClr val="00632C"/>
                </a:solidFill>
                <a:latin typeface="Tahoma"/>
                <a:cs typeface="Tahoma"/>
              </a:rPr>
              <a:t>2024</a:t>
            </a:r>
            <a:endParaRPr sz="2400" dirty="0">
              <a:latin typeface="Tahoma"/>
              <a:cs typeface="Tahoma"/>
            </a:endParaRPr>
          </a:p>
          <a:p>
            <a:pPr marL="367665" indent="-352425">
              <a:lnSpc>
                <a:spcPct val="100000"/>
              </a:lnSpc>
              <a:spcBef>
                <a:spcPts val="2230"/>
              </a:spcBef>
              <a:buClr>
                <a:srgbClr val="575757"/>
              </a:buClr>
              <a:buAutoNum type="arabicPeriod" startAt="2"/>
              <a:tabLst>
                <a:tab pos="367665" algn="l"/>
              </a:tabLst>
            </a:pPr>
            <a:r>
              <a:rPr sz="2500" b="1" dirty="0">
                <a:solidFill>
                  <a:srgbClr val="00632C"/>
                </a:solidFill>
                <a:latin typeface="Trebuchet MS"/>
                <a:cs typeface="Trebuchet MS"/>
              </a:rPr>
              <a:t>ACUERDOS</a:t>
            </a:r>
            <a:r>
              <a:rPr sz="2500" b="1" spc="80" dirty="0">
                <a:solidFill>
                  <a:srgbClr val="00632C"/>
                </a:solidFill>
                <a:latin typeface="Trebuchet MS"/>
                <a:cs typeface="Trebuchet MS"/>
              </a:rPr>
              <a:t> </a:t>
            </a:r>
            <a:r>
              <a:rPr sz="2500" b="1" dirty="0">
                <a:solidFill>
                  <a:srgbClr val="7D7D7D"/>
                </a:solidFill>
                <a:latin typeface="Trebuchet MS"/>
                <a:cs typeface="Trebuchet MS"/>
              </a:rPr>
              <a:t>DE</a:t>
            </a:r>
            <a:r>
              <a:rPr sz="2500" b="1" spc="30" dirty="0">
                <a:solidFill>
                  <a:srgbClr val="7D7D7D"/>
                </a:solidFill>
                <a:latin typeface="Trebuchet MS"/>
                <a:cs typeface="Trebuchet MS"/>
              </a:rPr>
              <a:t> </a:t>
            </a:r>
            <a:r>
              <a:rPr sz="2500" b="1" spc="105" dirty="0">
                <a:solidFill>
                  <a:srgbClr val="7D7D7D"/>
                </a:solidFill>
                <a:latin typeface="Trebuchet MS"/>
                <a:cs typeface="Trebuchet MS"/>
              </a:rPr>
              <a:t>PAZ</a:t>
            </a:r>
            <a:endParaRPr sz="2500" dirty="0">
              <a:latin typeface="Trebuchet MS"/>
              <a:cs typeface="Trebuchet MS"/>
            </a:endParaRPr>
          </a:p>
          <a:p>
            <a:pPr marL="335280" lvl="1" indent="-322580">
              <a:lnSpc>
                <a:spcPct val="100000"/>
              </a:lnSpc>
              <a:spcBef>
                <a:spcPts val="730"/>
              </a:spcBef>
              <a:buFont typeface="Arial"/>
              <a:buChar char="●"/>
              <a:tabLst>
                <a:tab pos="335280" algn="l"/>
              </a:tabLst>
            </a:pPr>
            <a:r>
              <a:rPr sz="2000" b="1" spc="-10" dirty="0">
                <a:solidFill>
                  <a:srgbClr val="7D7D7D"/>
                </a:solidFill>
                <a:latin typeface="Trebuchet MS"/>
                <a:cs typeface="Trebuchet MS"/>
              </a:rPr>
              <a:t>Municipios</a:t>
            </a:r>
            <a:r>
              <a:rPr sz="2000" b="1" spc="-135" dirty="0">
                <a:solidFill>
                  <a:srgbClr val="7D7D7D"/>
                </a:solidFill>
                <a:latin typeface="Trebuchet MS"/>
                <a:cs typeface="Trebuchet MS"/>
              </a:rPr>
              <a:t> </a:t>
            </a:r>
            <a:r>
              <a:rPr sz="2000" b="1" spc="-65" dirty="0">
                <a:solidFill>
                  <a:srgbClr val="7D7D7D"/>
                </a:solidFill>
                <a:latin typeface="Trebuchet MS"/>
                <a:cs typeface="Trebuchet MS"/>
              </a:rPr>
              <a:t>y</a:t>
            </a:r>
            <a:r>
              <a:rPr sz="2000" b="1" spc="-90" dirty="0">
                <a:solidFill>
                  <a:srgbClr val="7D7D7D"/>
                </a:solidFill>
                <a:latin typeface="Trebuchet MS"/>
                <a:cs typeface="Trebuchet MS"/>
              </a:rPr>
              <a:t> </a:t>
            </a:r>
            <a:r>
              <a:rPr sz="2000" b="1" spc="-10" dirty="0">
                <a:solidFill>
                  <a:srgbClr val="7D7D7D"/>
                </a:solidFill>
                <a:latin typeface="Trebuchet MS"/>
                <a:cs typeface="Trebuchet MS"/>
              </a:rPr>
              <a:t>subregiones</a:t>
            </a:r>
            <a:r>
              <a:rPr sz="2000" b="1" spc="-135" dirty="0">
                <a:solidFill>
                  <a:srgbClr val="7D7D7D"/>
                </a:solidFill>
                <a:latin typeface="Trebuchet MS"/>
                <a:cs typeface="Trebuchet MS"/>
              </a:rPr>
              <a:t> </a:t>
            </a:r>
            <a:r>
              <a:rPr sz="2000" b="1" spc="-35" dirty="0">
                <a:solidFill>
                  <a:srgbClr val="7D7D7D"/>
                </a:solidFill>
                <a:latin typeface="Trebuchet MS"/>
                <a:cs typeface="Trebuchet MS"/>
              </a:rPr>
              <a:t>con</a:t>
            </a:r>
            <a:r>
              <a:rPr sz="2000" b="1" spc="-100" dirty="0">
                <a:solidFill>
                  <a:srgbClr val="7D7D7D"/>
                </a:solidFill>
                <a:latin typeface="Trebuchet MS"/>
                <a:cs typeface="Trebuchet MS"/>
              </a:rPr>
              <a:t> </a:t>
            </a:r>
            <a:r>
              <a:rPr sz="2000" b="1" spc="-50" dirty="0">
                <a:solidFill>
                  <a:srgbClr val="7D7D7D"/>
                </a:solidFill>
                <a:latin typeface="Trebuchet MS"/>
                <a:cs typeface="Trebuchet MS"/>
              </a:rPr>
              <a:t>inversión</a:t>
            </a:r>
            <a:r>
              <a:rPr sz="2000" b="1" spc="-135" dirty="0">
                <a:solidFill>
                  <a:srgbClr val="7D7D7D"/>
                </a:solidFill>
                <a:latin typeface="Trebuchet MS"/>
                <a:cs typeface="Trebuchet MS"/>
              </a:rPr>
              <a:t> </a:t>
            </a:r>
            <a:r>
              <a:rPr sz="2000" b="1" dirty="0">
                <a:solidFill>
                  <a:srgbClr val="7D7D7D"/>
                </a:solidFill>
                <a:latin typeface="Trebuchet MS"/>
                <a:cs typeface="Trebuchet MS"/>
              </a:rPr>
              <a:t>PDET</a:t>
            </a:r>
            <a:r>
              <a:rPr sz="2000" b="1" spc="-90" dirty="0">
                <a:solidFill>
                  <a:srgbClr val="7D7D7D"/>
                </a:solidFill>
                <a:latin typeface="Trebuchet MS"/>
                <a:cs typeface="Trebuchet MS"/>
              </a:rPr>
              <a:t> </a:t>
            </a:r>
            <a:r>
              <a:rPr sz="2000" b="1" spc="-70" dirty="0">
                <a:solidFill>
                  <a:srgbClr val="7D7D7D"/>
                </a:solidFill>
                <a:latin typeface="Trebuchet MS"/>
                <a:cs typeface="Trebuchet MS"/>
              </a:rPr>
              <a:t>y</a:t>
            </a:r>
            <a:r>
              <a:rPr sz="2000" b="1" spc="-105" dirty="0">
                <a:solidFill>
                  <a:srgbClr val="7D7D7D"/>
                </a:solidFill>
                <a:latin typeface="Trebuchet MS"/>
                <a:cs typeface="Trebuchet MS"/>
              </a:rPr>
              <a:t> </a:t>
            </a:r>
            <a:r>
              <a:rPr sz="2000" b="1" spc="50" dirty="0">
                <a:solidFill>
                  <a:srgbClr val="7D7D7D"/>
                </a:solidFill>
                <a:latin typeface="Trebuchet MS"/>
                <a:cs typeface="Trebuchet MS"/>
              </a:rPr>
              <a:t>ZOMA</a:t>
            </a:r>
            <a:r>
              <a:rPr lang="es-CO" sz="2000" b="1" spc="50" dirty="0">
                <a:solidFill>
                  <a:srgbClr val="7D7D7D"/>
                </a:solidFill>
                <a:latin typeface="Trebuchet MS"/>
                <a:cs typeface="Trebuchet MS"/>
              </a:rPr>
              <a:t>C</a:t>
            </a:r>
            <a:endParaRPr sz="2000" dirty="0">
              <a:latin typeface="Trebuchet MS"/>
              <a:cs typeface="Trebuchet MS"/>
            </a:endParaRPr>
          </a:p>
        </p:txBody>
      </p:sp>
      <p:pic>
        <p:nvPicPr>
          <p:cNvPr id="6" name="object 6"/>
          <p:cNvPicPr/>
          <p:nvPr/>
        </p:nvPicPr>
        <p:blipFill>
          <a:blip r:embed="rId3" cstate="print"/>
          <a:stretch>
            <a:fillRect/>
          </a:stretch>
        </p:blipFill>
        <p:spPr>
          <a:xfrm>
            <a:off x="7866364" y="9203878"/>
            <a:ext cx="2398611" cy="870673"/>
          </a:xfrm>
          <a:prstGeom prst="rect">
            <a:avLst/>
          </a:prstGeom>
        </p:spPr>
      </p:pic>
      <p:graphicFrame>
        <p:nvGraphicFramePr>
          <p:cNvPr id="7" name="object 7"/>
          <p:cNvGraphicFramePr>
            <a:graphicFrameLocks noGrp="1"/>
          </p:cNvGraphicFramePr>
          <p:nvPr>
            <p:extLst>
              <p:ext uri="{D42A27DB-BD31-4B8C-83A1-F6EECF244321}">
                <p14:modId xmlns:p14="http://schemas.microsoft.com/office/powerpoint/2010/main" val="1915172781"/>
              </p:ext>
            </p:extLst>
          </p:nvPr>
        </p:nvGraphicFramePr>
        <p:xfrm>
          <a:off x="1591944" y="2777617"/>
          <a:ext cx="14690722" cy="5898514"/>
        </p:xfrm>
        <a:graphic>
          <a:graphicData uri="http://schemas.openxmlformats.org/drawingml/2006/table">
            <a:tbl>
              <a:tblPr firstRow="1" bandRow="1">
                <a:tableStyleId>{2D5ABB26-0587-4C30-8999-92F81FD0307C}</a:tableStyleId>
              </a:tblPr>
              <a:tblGrid>
                <a:gridCol w="1697989">
                  <a:extLst>
                    <a:ext uri="{9D8B030D-6E8A-4147-A177-3AD203B41FA5}">
                      <a16:colId xmlns:a16="http://schemas.microsoft.com/office/drawing/2014/main" val="20000"/>
                    </a:ext>
                  </a:extLst>
                </a:gridCol>
                <a:gridCol w="1370964">
                  <a:extLst>
                    <a:ext uri="{9D8B030D-6E8A-4147-A177-3AD203B41FA5}">
                      <a16:colId xmlns:a16="http://schemas.microsoft.com/office/drawing/2014/main" val="20001"/>
                    </a:ext>
                  </a:extLst>
                </a:gridCol>
                <a:gridCol w="1370964">
                  <a:extLst>
                    <a:ext uri="{9D8B030D-6E8A-4147-A177-3AD203B41FA5}">
                      <a16:colId xmlns:a16="http://schemas.microsoft.com/office/drawing/2014/main" val="20002"/>
                    </a:ext>
                  </a:extLst>
                </a:gridCol>
                <a:gridCol w="5542915">
                  <a:extLst>
                    <a:ext uri="{9D8B030D-6E8A-4147-A177-3AD203B41FA5}">
                      <a16:colId xmlns:a16="http://schemas.microsoft.com/office/drawing/2014/main" val="20003"/>
                    </a:ext>
                  </a:extLst>
                </a:gridCol>
                <a:gridCol w="4707890">
                  <a:extLst>
                    <a:ext uri="{9D8B030D-6E8A-4147-A177-3AD203B41FA5}">
                      <a16:colId xmlns:a16="http://schemas.microsoft.com/office/drawing/2014/main" val="20004"/>
                    </a:ext>
                  </a:extLst>
                </a:gridCol>
              </a:tblGrid>
              <a:tr h="342900">
                <a:tc>
                  <a:txBody>
                    <a:bodyPr/>
                    <a:lstStyle/>
                    <a:p>
                      <a:pPr algn="ctr">
                        <a:lnSpc>
                          <a:spcPct val="100000"/>
                        </a:lnSpc>
                        <a:spcBef>
                          <a:spcPts val="470"/>
                        </a:spcBef>
                      </a:pPr>
                      <a:r>
                        <a:rPr sz="1600" b="1" spc="-10" dirty="0">
                          <a:solidFill>
                            <a:srgbClr val="FFFFFF"/>
                          </a:solidFill>
                          <a:latin typeface="Verdana" panose="020B0604030504040204" pitchFamily="34" charset="0"/>
                          <a:ea typeface="Verdana" panose="020B0604030504040204" pitchFamily="34" charset="0"/>
                          <a:cs typeface="Calibri"/>
                        </a:rPr>
                        <a:t>Municipio</a:t>
                      </a:r>
                      <a:endParaRPr sz="1600">
                        <a:latin typeface="Verdana" panose="020B0604030504040204" pitchFamily="34" charset="0"/>
                        <a:ea typeface="Verdana" panose="020B0604030504040204" pitchFamily="34" charset="0"/>
                        <a:cs typeface="Calibri"/>
                      </a:endParaRPr>
                    </a:p>
                  </a:txBody>
                  <a:tcPr marL="0" marR="0" marT="596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00632C"/>
                    </a:solidFill>
                  </a:tcPr>
                </a:tc>
                <a:tc>
                  <a:txBody>
                    <a:bodyPr/>
                    <a:lstStyle/>
                    <a:p>
                      <a:pPr algn="ctr">
                        <a:lnSpc>
                          <a:spcPct val="100000"/>
                        </a:lnSpc>
                        <a:spcBef>
                          <a:spcPts val="470"/>
                        </a:spcBef>
                      </a:pPr>
                      <a:r>
                        <a:rPr sz="1600" spc="-20" dirty="0">
                          <a:solidFill>
                            <a:srgbClr val="FFFFFF"/>
                          </a:solidFill>
                          <a:latin typeface="Verdana" panose="020B0604030504040204" pitchFamily="34" charset="0"/>
                          <a:ea typeface="Verdana" panose="020B0604030504040204" pitchFamily="34" charset="0"/>
                          <a:cs typeface="Calibri"/>
                        </a:rPr>
                        <a:t>PDET</a:t>
                      </a:r>
                      <a:endParaRPr sz="1600">
                        <a:latin typeface="Verdana" panose="020B0604030504040204" pitchFamily="34" charset="0"/>
                        <a:ea typeface="Verdana" panose="020B0604030504040204" pitchFamily="34" charset="0"/>
                        <a:cs typeface="Calibri"/>
                      </a:endParaRPr>
                    </a:p>
                  </a:txBody>
                  <a:tcPr marL="0" marR="0" marT="596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00632C"/>
                    </a:solidFill>
                  </a:tcPr>
                </a:tc>
                <a:tc>
                  <a:txBody>
                    <a:bodyPr/>
                    <a:lstStyle/>
                    <a:p>
                      <a:pPr algn="ctr">
                        <a:lnSpc>
                          <a:spcPct val="100000"/>
                        </a:lnSpc>
                        <a:spcBef>
                          <a:spcPts val="470"/>
                        </a:spcBef>
                      </a:pPr>
                      <a:r>
                        <a:rPr sz="1600" spc="-10" dirty="0">
                          <a:solidFill>
                            <a:srgbClr val="FFFFFF"/>
                          </a:solidFill>
                          <a:latin typeface="Verdana" panose="020B0604030504040204" pitchFamily="34" charset="0"/>
                          <a:ea typeface="Verdana" panose="020B0604030504040204" pitchFamily="34" charset="0"/>
                          <a:cs typeface="Calibri"/>
                        </a:rPr>
                        <a:t>ZOMAC</a:t>
                      </a:r>
                      <a:endParaRPr sz="1600">
                        <a:latin typeface="Verdana" panose="020B0604030504040204" pitchFamily="34" charset="0"/>
                        <a:ea typeface="Verdana" panose="020B0604030504040204" pitchFamily="34" charset="0"/>
                        <a:cs typeface="Calibri"/>
                      </a:endParaRPr>
                    </a:p>
                  </a:txBody>
                  <a:tcPr marL="0" marR="0" marT="596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00632C"/>
                    </a:solidFill>
                  </a:tcPr>
                </a:tc>
                <a:tc>
                  <a:txBody>
                    <a:bodyPr/>
                    <a:lstStyle/>
                    <a:p>
                      <a:pPr algn="ctr">
                        <a:lnSpc>
                          <a:spcPct val="100000"/>
                        </a:lnSpc>
                        <a:spcBef>
                          <a:spcPts val="470"/>
                        </a:spcBef>
                      </a:pPr>
                      <a:r>
                        <a:rPr sz="1600" b="1" spc="-10" dirty="0">
                          <a:solidFill>
                            <a:srgbClr val="FFFFFF"/>
                          </a:solidFill>
                          <a:latin typeface="Verdana" panose="020B0604030504040204" pitchFamily="34" charset="0"/>
                          <a:ea typeface="Verdana" panose="020B0604030504040204" pitchFamily="34" charset="0"/>
                          <a:cs typeface="Calibri"/>
                        </a:rPr>
                        <a:t>Convenio/Contrato</a:t>
                      </a:r>
                      <a:endParaRPr sz="1600">
                        <a:latin typeface="Verdana" panose="020B0604030504040204" pitchFamily="34" charset="0"/>
                        <a:ea typeface="Verdana" panose="020B0604030504040204" pitchFamily="34" charset="0"/>
                        <a:cs typeface="Calibri"/>
                      </a:endParaRPr>
                    </a:p>
                  </a:txBody>
                  <a:tcPr marL="0" marR="0" marT="596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00632C"/>
                    </a:solidFill>
                  </a:tcPr>
                </a:tc>
                <a:tc>
                  <a:txBody>
                    <a:bodyPr/>
                    <a:lstStyle/>
                    <a:p>
                      <a:pPr marL="38735" algn="ctr">
                        <a:lnSpc>
                          <a:spcPct val="100000"/>
                        </a:lnSpc>
                        <a:spcBef>
                          <a:spcPts val="470"/>
                        </a:spcBef>
                      </a:pPr>
                      <a:r>
                        <a:rPr sz="1600" b="1" dirty="0">
                          <a:solidFill>
                            <a:srgbClr val="FFFFFF"/>
                          </a:solidFill>
                          <a:latin typeface="Verdana" panose="020B0604030504040204" pitchFamily="34" charset="0"/>
                          <a:ea typeface="Verdana" panose="020B0604030504040204" pitchFamily="34" charset="0"/>
                          <a:cs typeface="Calibri"/>
                        </a:rPr>
                        <a:t>Aporte</a:t>
                      </a:r>
                      <a:r>
                        <a:rPr sz="1600" b="1" spc="-90" dirty="0">
                          <a:solidFill>
                            <a:srgbClr val="FFFFFF"/>
                          </a:solidFill>
                          <a:latin typeface="Verdana" panose="020B0604030504040204" pitchFamily="34" charset="0"/>
                          <a:ea typeface="Verdana" panose="020B0604030504040204" pitchFamily="34" charset="0"/>
                          <a:cs typeface="Calibri"/>
                        </a:rPr>
                        <a:t> </a:t>
                      </a:r>
                      <a:r>
                        <a:rPr sz="1600" b="1" spc="-20" dirty="0">
                          <a:solidFill>
                            <a:srgbClr val="FFFFFF"/>
                          </a:solidFill>
                          <a:latin typeface="Verdana" panose="020B0604030504040204" pitchFamily="34" charset="0"/>
                          <a:ea typeface="Verdana" panose="020B0604030504040204" pitchFamily="34" charset="0"/>
                          <a:cs typeface="Calibri"/>
                        </a:rPr>
                        <a:t>ICPA</a:t>
                      </a:r>
                      <a:endParaRPr sz="1600">
                        <a:latin typeface="Verdana" panose="020B0604030504040204" pitchFamily="34" charset="0"/>
                        <a:ea typeface="Verdana" panose="020B0604030504040204" pitchFamily="34" charset="0"/>
                        <a:cs typeface="Calibri"/>
                      </a:endParaRPr>
                    </a:p>
                  </a:txBody>
                  <a:tcPr marL="0" marR="0" marT="596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00632C"/>
                    </a:solidFill>
                  </a:tcPr>
                </a:tc>
                <a:extLst>
                  <a:ext uri="{0D108BD9-81ED-4DB2-BD59-A6C34878D82A}">
                    <a16:rowId xmlns:a16="http://schemas.microsoft.com/office/drawing/2014/main" val="10000"/>
                  </a:ext>
                </a:extLst>
              </a:tr>
              <a:tr h="372110">
                <a:tc>
                  <a:txBody>
                    <a:bodyPr/>
                    <a:lstStyle/>
                    <a:p>
                      <a:pPr algn="ctr">
                        <a:lnSpc>
                          <a:spcPct val="100000"/>
                        </a:lnSpc>
                        <a:spcBef>
                          <a:spcPts val="575"/>
                        </a:spcBef>
                      </a:pPr>
                      <a:r>
                        <a:rPr sz="1400" spc="-10" dirty="0">
                          <a:latin typeface="Verdana" panose="020B0604030504040204" pitchFamily="34" charset="0"/>
                          <a:ea typeface="Verdana" panose="020B0604030504040204" pitchFamily="34" charset="0"/>
                          <a:cs typeface="Arial" panose="020B0604020202020204" pitchFamily="34" charset="0"/>
                        </a:rPr>
                        <a:t>Mutatá</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30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575"/>
                        </a:spcBef>
                      </a:pPr>
                      <a:r>
                        <a:rPr sz="1400" spc="-50" dirty="0">
                          <a:latin typeface="Verdana" panose="020B0604030504040204" pitchFamily="34" charset="0"/>
                          <a:ea typeface="Verdana" panose="020B0604030504040204" pitchFamily="34" charset="0"/>
                          <a:cs typeface="Arial" panose="020B0604020202020204" pitchFamily="34" charset="0"/>
                        </a:rPr>
                        <a:t>X</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30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575"/>
                        </a:spcBef>
                      </a:pPr>
                      <a:r>
                        <a:rPr sz="1400" spc="-50" dirty="0">
                          <a:latin typeface="Verdana" panose="020B0604030504040204" pitchFamily="34" charset="0"/>
                          <a:ea typeface="Verdana" panose="020B0604030504040204" pitchFamily="34" charset="0"/>
                          <a:cs typeface="Arial" panose="020B0604020202020204" pitchFamily="34" charset="0"/>
                        </a:rPr>
                        <a:t>X</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30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620">
                        <a:lnSpc>
                          <a:spcPct val="100000"/>
                        </a:lnSpc>
                        <a:spcBef>
                          <a:spcPts val="575"/>
                        </a:spcBef>
                      </a:pPr>
                      <a:r>
                        <a:rPr sz="1400" dirty="0">
                          <a:latin typeface="Verdana" panose="020B0604030504040204" pitchFamily="34" charset="0"/>
                          <a:ea typeface="Verdana" panose="020B0604030504040204" pitchFamily="34" charset="0"/>
                          <a:cs typeface="Arial" panose="020B0604020202020204" pitchFamily="34" charset="0"/>
                        </a:rPr>
                        <a:t>Dotación</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en</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el</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área</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de</a:t>
                      </a:r>
                      <a:r>
                        <a:rPr sz="1400" spc="-2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teatro</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30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0640" algn="ctr">
                        <a:lnSpc>
                          <a:spcPct val="100000"/>
                        </a:lnSpc>
                        <a:spcBef>
                          <a:spcPts val="575"/>
                        </a:spcBef>
                        <a:tabLst>
                          <a:tab pos="1121410" algn="l"/>
                        </a:tabLst>
                      </a:pPr>
                      <a:r>
                        <a:rPr sz="1400" spc="-50" dirty="0">
                          <a:latin typeface="Verdana" panose="020B0604030504040204" pitchFamily="34" charset="0"/>
                          <a:ea typeface="Verdana" panose="020B0604030504040204" pitchFamily="34" charset="0"/>
                          <a:cs typeface="Arial" panose="020B0604020202020204" pitchFamily="34" charset="0"/>
                        </a:rPr>
                        <a:t>$</a:t>
                      </a:r>
                      <a:r>
                        <a:rPr sz="140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1.909.905</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30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496570">
                <a:tc>
                  <a:txBody>
                    <a:bodyPr/>
                    <a:lstStyle/>
                    <a:p>
                      <a:pPr algn="ctr">
                        <a:lnSpc>
                          <a:spcPct val="100000"/>
                        </a:lnSpc>
                        <a:spcBef>
                          <a:spcPts val="1070"/>
                        </a:spcBef>
                      </a:pPr>
                      <a:r>
                        <a:rPr sz="1400" spc="-10" dirty="0">
                          <a:latin typeface="Verdana" panose="020B0604030504040204" pitchFamily="34" charset="0"/>
                          <a:ea typeface="Verdana" panose="020B0604030504040204" pitchFamily="34" charset="0"/>
                          <a:cs typeface="Arial" panose="020B0604020202020204" pitchFamily="34" charset="0"/>
                        </a:rPr>
                        <a:t>Nechí</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35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070"/>
                        </a:spcBef>
                      </a:pPr>
                      <a:r>
                        <a:rPr sz="1400" spc="-50" dirty="0">
                          <a:latin typeface="Verdana" panose="020B0604030504040204" pitchFamily="34" charset="0"/>
                          <a:ea typeface="Verdana" panose="020B0604030504040204" pitchFamily="34" charset="0"/>
                          <a:cs typeface="Arial" panose="020B0604020202020204" pitchFamily="34" charset="0"/>
                        </a:rPr>
                        <a:t>X</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35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070"/>
                        </a:spcBef>
                      </a:pPr>
                      <a:r>
                        <a:rPr sz="1400" spc="-50" dirty="0">
                          <a:latin typeface="Verdana" panose="020B0604030504040204" pitchFamily="34" charset="0"/>
                          <a:ea typeface="Verdana" panose="020B0604030504040204" pitchFamily="34" charset="0"/>
                          <a:cs typeface="Arial" panose="020B0604020202020204" pitchFamily="34" charset="0"/>
                        </a:rPr>
                        <a:t>X</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35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620">
                        <a:lnSpc>
                          <a:spcPct val="100000"/>
                        </a:lnSpc>
                        <a:spcBef>
                          <a:spcPts val="1070"/>
                        </a:spcBef>
                      </a:pPr>
                      <a:r>
                        <a:rPr sz="1400" dirty="0">
                          <a:latin typeface="Verdana" panose="020B0604030504040204" pitchFamily="34" charset="0"/>
                          <a:ea typeface="Verdana" panose="020B0604030504040204" pitchFamily="34" charset="0"/>
                          <a:cs typeface="Arial" panose="020B0604020202020204" pitchFamily="34" charset="0"/>
                        </a:rPr>
                        <a:t>Dotación</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en</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el</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área</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de</a:t>
                      </a:r>
                      <a:r>
                        <a:rPr sz="1400" spc="-2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teatro</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35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0640" algn="ctr">
                        <a:lnSpc>
                          <a:spcPct val="100000"/>
                        </a:lnSpc>
                        <a:spcBef>
                          <a:spcPts val="1070"/>
                        </a:spcBef>
                        <a:tabLst>
                          <a:tab pos="1121410" algn="l"/>
                        </a:tabLst>
                      </a:pPr>
                      <a:r>
                        <a:rPr sz="1400" spc="-50" dirty="0">
                          <a:latin typeface="Verdana" panose="020B0604030504040204" pitchFamily="34" charset="0"/>
                          <a:ea typeface="Verdana" panose="020B0604030504040204" pitchFamily="34" charset="0"/>
                          <a:cs typeface="Arial" panose="020B0604020202020204" pitchFamily="34" charset="0"/>
                        </a:rPr>
                        <a:t>$</a:t>
                      </a:r>
                      <a:r>
                        <a:rPr sz="140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1.909.905</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35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551180">
                <a:tc>
                  <a:txBody>
                    <a:bodyPr/>
                    <a:lstStyle/>
                    <a:p>
                      <a:pPr marL="635" algn="ctr">
                        <a:lnSpc>
                          <a:spcPct val="100000"/>
                        </a:lnSpc>
                        <a:spcBef>
                          <a:spcPts val="1285"/>
                        </a:spcBef>
                      </a:pPr>
                      <a:r>
                        <a:rPr sz="1400" dirty="0">
                          <a:latin typeface="Verdana" panose="020B0604030504040204" pitchFamily="34" charset="0"/>
                          <a:ea typeface="Verdana" panose="020B0604030504040204" pitchFamily="34" charset="0"/>
                          <a:cs typeface="Arial" panose="020B0604020202020204" pitchFamily="34" charset="0"/>
                        </a:rPr>
                        <a:t>Vigía</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del</a:t>
                      </a:r>
                      <a:r>
                        <a:rPr sz="1400" spc="-25"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Fuerte</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631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285"/>
                        </a:spcBef>
                      </a:pPr>
                      <a:r>
                        <a:rPr sz="1400" spc="-50" dirty="0">
                          <a:latin typeface="Verdana" panose="020B0604030504040204" pitchFamily="34" charset="0"/>
                          <a:ea typeface="Verdana" panose="020B0604030504040204" pitchFamily="34" charset="0"/>
                          <a:cs typeface="Arial" panose="020B0604020202020204" pitchFamily="34" charset="0"/>
                        </a:rPr>
                        <a:t>X</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631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285"/>
                        </a:spcBef>
                      </a:pPr>
                      <a:r>
                        <a:rPr sz="1400" spc="-50" dirty="0">
                          <a:latin typeface="Verdana" panose="020B0604030504040204" pitchFamily="34" charset="0"/>
                          <a:ea typeface="Verdana" panose="020B0604030504040204" pitchFamily="34" charset="0"/>
                          <a:cs typeface="Arial" panose="020B0604020202020204" pitchFamily="34" charset="0"/>
                        </a:rPr>
                        <a:t>X</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631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620">
                        <a:lnSpc>
                          <a:spcPct val="100000"/>
                        </a:lnSpc>
                        <a:spcBef>
                          <a:spcPts val="1285"/>
                        </a:spcBef>
                      </a:pPr>
                      <a:r>
                        <a:rPr sz="1400" dirty="0">
                          <a:latin typeface="Verdana" panose="020B0604030504040204" pitchFamily="34" charset="0"/>
                          <a:ea typeface="Verdana" panose="020B0604030504040204" pitchFamily="34" charset="0"/>
                          <a:cs typeface="Arial" panose="020B0604020202020204" pitchFamily="34" charset="0"/>
                        </a:rPr>
                        <a:t>Dotación</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en</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el</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área</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de</a:t>
                      </a:r>
                      <a:r>
                        <a:rPr sz="1400" spc="-2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teatro</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631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0640" algn="ctr">
                        <a:lnSpc>
                          <a:spcPct val="100000"/>
                        </a:lnSpc>
                        <a:spcBef>
                          <a:spcPts val="1285"/>
                        </a:spcBef>
                        <a:tabLst>
                          <a:tab pos="1121410" algn="l"/>
                        </a:tabLst>
                      </a:pPr>
                      <a:r>
                        <a:rPr sz="1400" spc="-50" dirty="0">
                          <a:latin typeface="Verdana" panose="020B0604030504040204" pitchFamily="34" charset="0"/>
                          <a:ea typeface="Verdana" panose="020B0604030504040204" pitchFamily="34" charset="0"/>
                          <a:cs typeface="Arial" panose="020B0604020202020204" pitchFamily="34" charset="0"/>
                        </a:rPr>
                        <a:t>$</a:t>
                      </a:r>
                      <a:r>
                        <a:rPr sz="140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1.909.905</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631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372110">
                <a:tc>
                  <a:txBody>
                    <a:bodyPr/>
                    <a:lstStyle/>
                    <a:p>
                      <a:pPr algn="ctr">
                        <a:lnSpc>
                          <a:spcPct val="100000"/>
                        </a:lnSpc>
                        <a:spcBef>
                          <a:spcPts val="580"/>
                        </a:spcBef>
                      </a:pPr>
                      <a:r>
                        <a:rPr sz="1400" spc="-10" dirty="0">
                          <a:latin typeface="Verdana" panose="020B0604030504040204" pitchFamily="34" charset="0"/>
                          <a:ea typeface="Verdana" panose="020B0604030504040204" pitchFamily="34" charset="0"/>
                          <a:cs typeface="Arial" panose="020B0604020202020204" pitchFamily="34" charset="0"/>
                        </a:rPr>
                        <a:t>Angostura</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36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400">
                        <a:latin typeface="Verdana" panose="020B0604030504040204" pitchFamily="34" charset="0"/>
                        <a:ea typeface="Verdana" panose="020B0604030504040204" pitchFamily="34" charset="0"/>
                        <a:cs typeface="Arial" panose="020B0604020202020204" pitchFamily="34" charset="0"/>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580"/>
                        </a:spcBef>
                      </a:pPr>
                      <a:r>
                        <a:rPr sz="1400" spc="-50" dirty="0">
                          <a:latin typeface="Verdana" panose="020B0604030504040204" pitchFamily="34" charset="0"/>
                          <a:ea typeface="Verdana" panose="020B0604030504040204" pitchFamily="34" charset="0"/>
                          <a:cs typeface="Arial" panose="020B0604020202020204" pitchFamily="34" charset="0"/>
                        </a:rPr>
                        <a:t>X</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36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620">
                        <a:lnSpc>
                          <a:spcPct val="100000"/>
                        </a:lnSpc>
                        <a:spcBef>
                          <a:spcPts val="580"/>
                        </a:spcBef>
                      </a:pPr>
                      <a:r>
                        <a:rPr sz="1400" dirty="0">
                          <a:latin typeface="Verdana" panose="020B0604030504040204" pitchFamily="34" charset="0"/>
                          <a:ea typeface="Verdana" panose="020B0604030504040204" pitchFamily="34" charset="0"/>
                          <a:cs typeface="Arial" panose="020B0604020202020204" pitchFamily="34" charset="0"/>
                        </a:rPr>
                        <a:t>Dotación</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en</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el</a:t>
                      </a:r>
                      <a:r>
                        <a:rPr sz="1400" spc="-2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área</a:t>
                      </a:r>
                      <a:r>
                        <a:rPr sz="1400" spc="-1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de</a:t>
                      </a:r>
                      <a:r>
                        <a:rPr sz="1400" spc="-15"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teatro</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36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1275" algn="ctr">
                        <a:lnSpc>
                          <a:spcPct val="100000"/>
                        </a:lnSpc>
                        <a:spcBef>
                          <a:spcPts val="580"/>
                        </a:spcBef>
                        <a:tabLst>
                          <a:tab pos="1123950" algn="l"/>
                        </a:tabLst>
                      </a:pPr>
                      <a:r>
                        <a:rPr sz="1400" spc="-50" dirty="0">
                          <a:latin typeface="Verdana" panose="020B0604030504040204" pitchFamily="34" charset="0"/>
                          <a:ea typeface="Verdana" panose="020B0604030504040204" pitchFamily="34" charset="0"/>
                          <a:cs typeface="Arial" panose="020B0604020202020204" pitchFamily="34" charset="0"/>
                        </a:rPr>
                        <a:t>$</a:t>
                      </a:r>
                      <a:r>
                        <a:rPr sz="140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1.909.905</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36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551815">
                <a:tc>
                  <a:txBody>
                    <a:bodyPr/>
                    <a:lstStyle/>
                    <a:p>
                      <a:pPr marL="635" algn="ctr">
                        <a:lnSpc>
                          <a:spcPct val="100000"/>
                        </a:lnSpc>
                        <a:spcBef>
                          <a:spcPts val="1285"/>
                        </a:spcBef>
                      </a:pPr>
                      <a:r>
                        <a:rPr sz="1400" spc="-10" dirty="0">
                          <a:latin typeface="Verdana" panose="020B0604030504040204" pitchFamily="34" charset="0"/>
                          <a:ea typeface="Verdana" panose="020B0604030504040204" pitchFamily="34" charset="0"/>
                          <a:cs typeface="Arial" panose="020B0604020202020204" pitchFamily="34" charset="0"/>
                        </a:rPr>
                        <a:t>Caramanta</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631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400">
                        <a:latin typeface="Verdana" panose="020B0604030504040204" pitchFamily="34" charset="0"/>
                        <a:ea typeface="Verdana" panose="020B0604030504040204" pitchFamily="34" charset="0"/>
                        <a:cs typeface="Arial" panose="020B0604020202020204" pitchFamily="34" charset="0"/>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285"/>
                        </a:spcBef>
                      </a:pPr>
                      <a:r>
                        <a:rPr sz="1400" spc="-50" dirty="0">
                          <a:latin typeface="Verdana" panose="020B0604030504040204" pitchFamily="34" charset="0"/>
                          <a:ea typeface="Verdana" panose="020B0604030504040204" pitchFamily="34" charset="0"/>
                          <a:cs typeface="Arial" panose="020B0604020202020204" pitchFamily="34" charset="0"/>
                        </a:rPr>
                        <a:t>X</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631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620">
                        <a:lnSpc>
                          <a:spcPct val="100000"/>
                        </a:lnSpc>
                        <a:spcBef>
                          <a:spcPts val="1285"/>
                        </a:spcBef>
                      </a:pPr>
                      <a:r>
                        <a:rPr sz="1400" dirty="0">
                          <a:latin typeface="Verdana" panose="020B0604030504040204" pitchFamily="34" charset="0"/>
                          <a:ea typeface="Verdana" panose="020B0604030504040204" pitchFamily="34" charset="0"/>
                          <a:cs typeface="Arial" panose="020B0604020202020204" pitchFamily="34" charset="0"/>
                        </a:rPr>
                        <a:t>Dotación</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en</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el</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área</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de</a:t>
                      </a:r>
                      <a:r>
                        <a:rPr sz="1400" spc="-2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teatro</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631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0640" algn="ctr">
                        <a:lnSpc>
                          <a:spcPct val="100000"/>
                        </a:lnSpc>
                        <a:spcBef>
                          <a:spcPts val="1285"/>
                        </a:spcBef>
                        <a:tabLst>
                          <a:tab pos="1121410" algn="l"/>
                        </a:tabLst>
                      </a:pPr>
                      <a:r>
                        <a:rPr sz="1400" spc="-50" dirty="0">
                          <a:latin typeface="Verdana" panose="020B0604030504040204" pitchFamily="34" charset="0"/>
                          <a:ea typeface="Verdana" panose="020B0604030504040204" pitchFamily="34" charset="0"/>
                          <a:cs typeface="Arial" panose="020B0604020202020204" pitchFamily="34" charset="0"/>
                        </a:rPr>
                        <a:t>$</a:t>
                      </a:r>
                      <a:r>
                        <a:rPr sz="140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1.909.905</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631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368300">
                <a:tc>
                  <a:txBody>
                    <a:bodyPr/>
                    <a:lstStyle/>
                    <a:p>
                      <a:pPr marL="635" algn="ctr">
                        <a:lnSpc>
                          <a:spcPct val="100000"/>
                        </a:lnSpc>
                        <a:spcBef>
                          <a:spcPts val="565"/>
                        </a:spcBef>
                      </a:pPr>
                      <a:r>
                        <a:rPr sz="1400" spc="-10" dirty="0">
                          <a:latin typeface="Verdana" panose="020B0604030504040204" pitchFamily="34" charset="0"/>
                          <a:ea typeface="Verdana" panose="020B0604030504040204" pitchFamily="34" charset="0"/>
                          <a:cs typeface="Arial" panose="020B0604020202020204" pitchFamily="34" charset="0"/>
                        </a:rPr>
                        <a:t>Concepción</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17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400">
                        <a:latin typeface="Verdana" panose="020B0604030504040204" pitchFamily="34" charset="0"/>
                        <a:ea typeface="Verdana" panose="020B0604030504040204" pitchFamily="34" charset="0"/>
                        <a:cs typeface="Arial" panose="020B0604020202020204" pitchFamily="34" charset="0"/>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565"/>
                        </a:spcBef>
                      </a:pPr>
                      <a:r>
                        <a:rPr sz="1400" spc="-50" dirty="0">
                          <a:latin typeface="Verdana" panose="020B0604030504040204" pitchFamily="34" charset="0"/>
                          <a:ea typeface="Verdana" panose="020B0604030504040204" pitchFamily="34" charset="0"/>
                          <a:cs typeface="Arial" panose="020B0604020202020204" pitchFamily="34" charset="0"/>
                        </a:rPr>
                        <a:t>X</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17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620">
                        <a:lnSpc>
                          <a:spcPct val="100000"/>
                        </a:lnSpc>
                        <a:spcBef>
                          <a:spcPts val="565"/>
                        </a:spcBef>
                      </a:pPr>
                      <a:r>
                        <a:rPr sz="1400" dirty="0">
                          <a:latin typeface="Verdana" panose="020B0604030504040204" pitchFamily="34" charset="0"/>
                          <a:ea typeface="Verdana" panose="020B0604030504040204" pitchFamily="34" charset="0"/>
                          <a:cs typeface="Arial" panose="020B0604020202020204" pitchFamily="34" charset="0"/>
                        </a:rPr>
                        <a:t>Dotación</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en</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el</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área</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de</a:t>
                      </a:r>
                      <a:r>
                        <a:rPr sz="1400" spc="-2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teatro</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17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0640" algn="ctr">
                        <a:lnSpc>
                          <a:spcPct val="100000"/>
                        </a:lnSpc>
                        <a:spcBef>
                          <a:spcPts val="565"/>
                        </a:spcBef>
                        <a:tabLst>
                          <a:tab pos="1121410" algn="l"/>
                        </a:tabLst>
                      </a:pPr>
                      <a:r>
                        <a:rPr sz="1400" spc="-50" dirty="0">
                          <a:latin typeface="Verdana" panose="020B0604030504040204" pitchFamily="34" charset="0"/>
                          <a:ea typeface="Verdana" panose="020B0604030504040204" pitchFamily="34" charset="0"/>
                          <a:cs typeface="Arial" panose="020B0604020202020204" pitchFamily="34" charset="0"/>
                        </a:rPr>
                        <a:t>$</a:t>
                      </a:r>
                      <a:r>
                        <a:rPr sz="140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1.909.905</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17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496570">
                <a:tc>
                  <a:txBody>
                    <a:bodyPr/>
                    <a:lstStyle/>
                    <a:p>
                      <a:pPr algn="ctr">
                        <a:lnSpc>
                          <a:spcPct val="100000"/>
                        </a:lnSpc>
                        <a:spcBef>
                          <a:spcPts val="1070"/>
                        </a:spcBef>
                      </a:pPr>
                      <a:r>
                        <a:rPr sz="1400" spc="-10" dirty="0">
                          <a:latin typeface="Verdana" panose="020B0604030504040204" pitchFamily="34" charset="0"/>
                          <a:ea typeface="Verdana" panose="020B0604030504040204" pitchFamily="34" charset="0"/>
                          <a:cs typeface="Arial" panose="020B0604020202020204" pitchFamily="34" charset="0"/>
                        </a:rPr>
                        <a:t>Guadalupe</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35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400">
                        <a:latin typeface="Verdana" panose="020B0604030504040204" pitchFamily="34" charset="0"/>
                        <a:ea typeface="Verdana" panose="020B0604030504040204" pitchFamily="34" charset="0"/>
                        <a:cs typeface="Arial" panose="020B0604020202020204" pitchFamily="34" charset="0"/>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070"/>
                        </a:spcBef>
                      </a:pPr>
                      <a:r>
                        <a:rPr sz="1400" spc="-50" dirty="0">
                          <a:latin typeface="Verdana" panose="020B0604030504040204" pitchFamily="34" charset="0"/>
                          <a:ea typeface="Verdana" panose="020B0604030504040204" pitchFamily="34" charset="0"/>
                          <a:cs typeface="Arial" panose="020B0604020202020204" pitchFamily="34" charset="0"/>
                        </a:rPr>
                        <a:t>X</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35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620">
                        <a:lnSpc>
                          <a:spcPct val="100000"/>
                        </a:lnSpc>
                        <a:spcBef>
                          <a:spcPts val="1070"/>
                        </a:spcBef>
                      </a:pPr>
                      <a:r>
                        <a:rPr sz="1400" dirty="0">
                          <a:latin typeface="Verdana" panose="020B0604030504040204" pitchFamily="34" charset="0"/>
                          <a:ea typeface="Verdana" panose="020B0604030504040204" pitchFamily="34" charset="0"/>
                          <a:cs typeface="Arial" panose="020B0604020202020204" pitchFamily="34" charset="0"/>
                        </a:rPr>
                        <a:t>Dotación</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en</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el</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área</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de</a:t>
                      </a:r>
                      <a:r>
                        <a:rPr sz="1400" spc="-2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teatro</a:t>
                      </a:r>
                      <a:endParaRPr sz="1400" dirty="0">
                        <a:latin typeface="Verdana" panose="020B0604030504040204" pitchFamily="34" charset="0"/>
                        <a:ea typeface="Verdana" panose="020B0604030504040204" pitchFamily="34" charset="0"/>
                        <a:cs typeface="Arial" panose="020B0604020202020204" pitchFamily="34" charset="0"/>
                      </a:endParaRPr>
                    </a:p>
                  </a:txBody>
                  <a:tcPr marL="0" marR="0" marT="135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0640" algn="ctr">
                        <a:lnSpc>
                          <a:spcPct val="100000"/>
                        </a:lnSpc>
                        <a:spcBef>
                          <a:spcPts val="1070"/>
                        </a:spcBef>
                        <a:tabLst>
                          <a:tab pos="1121410" algn="l"/>
                        </a:tabLst>
                      </a:pPr>
                      <a:r>
                        <a:rPr sz="1400" spc="-50" dirty="0">
                          <a:latin typeface="Verdana" panose="020B0604030504040204" pitchFamily="34" charset="0"/>
                          <a:ea typeface="Verdana" panose="020B0604030504040204" pitchFamily="34" charset="0"/>
                          <a:cs typeface="Arial" panose="020B0604020202020204" pitchFamily="34" charset="0"/>
                        </a:rPr>
                        <a:t>$</a:t>
                      </a:r>
                      <a:r>
                        <a:rPr sz="140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1.909.905</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35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r h="368935">
                <a:tc>
                  <a:txBody>
                    <a:bodyPr/>
                    <a:lstStyle/>
                    <a:p>
                      <a:pPr algn="ctr">
                        <a:lnSpc>
                          <a:spcPct val="100000"/>
                        </a:lnSpc>
                        <a:spcBef>
                          <a:spcPts val="565"/>
                        </a:spcBef>
                      </a:pPr>
                      <a:r>
                        <a:rPr sz="1400" spc="-10" dirty="0">
                          <a:latin typeface="Verdana" panose="020B0604030504040204" pitchFamily="34" charset="0"/>
                          <a:ea typeface="Verdana" panose="020B0604030504040204" pitchFamily="34" charset="0"/>
                          <a:cs typeface="Arial" panose="020B0604020202020204" pitchFamily="34" charset="0"/>
                        </a:rPr>
                        <a:t>Montebello</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17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400">
                        <a:latin typeface="Verdana" panose="020B0604030504040204" pitchFamily="34" charset="0"/>
                        <a:ea typeface="Verdana" panose="020B0604030504040204" pitchFamily="34" charset="0"/>
                        <a:cs typeface="Arial" panose="020B0604020202020204" pitchFamily="34" charset="0"/>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565"/>
                        </a:spcBef>
                      </a:pPr>
                      <a:r>
                        <a:rPr sz="1400" spc="-50" dirty="0">
                          <a:latin typeface="Verdana" panose="020B0604030504040204" pitchFamily="34" charset="0"/>
                          <a:ea typeface="Verdana" panose="020B0604030504040204" pitchFamily="34" charset="0"/>
                          <a:cs typeface="Arial" panose="020B0604020202020204" pitchFamily="34" charset="0"/>
                        </a:rPr>
                        <a:t>X</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17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620">
                        <a:lnSpc>
                          <a:spcPct val="100000"/>
                        </a:lnSpc>
                        <a:spcBef>
                          <a:spcPts val="565"/>
                        </a:spcBef>
                      </a:pPr>
                      <a:r>
                        <a:rPr sz="1400" dirty="0">
                          <a:latin typeface="Verdana" panose="020B0604030504040204" pitchFamily="34" charset="0"/>
                          <a:ea typeface="Verdana" panose="020B0604030504040204" pitchFamily="34" charset="0"/>
                          <a:cs typeface="Arial" panose="020B0604020202020204" pitchFamily="34" charset="0"/>
                        </a:rPr>
                        <a:t>Dotación</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en</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el</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área</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de</a:t>
                      </a:r>
                      <a:r>
                        <a:rPr sz="1400" spc="-2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teatro</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17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0640" algn="ctr">
                        <a:lnSpc>
                          <a:spcPct val="100000"/>
                        </a:lnSpc>
                        <a:spcBef>
                          <a:spcPts val="565"/>
                        </a:spcBef>
                        <a:tabLst>
                          <a:tab pos="1121410" algn="l"/>
                        </a:tabLst>
                      </a:pPr>
                      <a:r>
                        <a:rPr sz="1400" spc="-50" dirty="0">
                          <a:latin typeface="Verdana" panose="020B0604030504040204" pitchFamily="34" charset="0"/>
                          <a:ea typeface="Verdana" panose="020B0604030504040204" pitchFamily="34" charset="0"/>
                          <a:cs typeface="Arial" panose="020B0604020202020204" pitchFamily="34" charset="0"/>
                        </a:rPr>
                        <a:t>$</a:t>
                      </a:r>
                      <a:r>
                        <a:rPr sz="140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1.909.905</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17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8"/>
                  </a:ext>
                </a:extLst>
              </a:tr>
              <a:tr h="372110">
                <a:tc>
                  <a:txBody>
                    <a:bodyPr/>
                    <a:lstStyle/>
                    <a:p>
                      <a:pPr algn="ctr">
                        <a:lnSpc>
                          <a:spcPct val="100000"/>
                        </a:lnSpc>
                        <a:spcBef>
                          <a:spcPts val="585"/>
                        </a:spcBef>
                      </a:pPr>
                      <a:r>
                        <a:rPr sz="1400" spc="-10" dirty="0">
                          <a:latin typeface="Verdana" panose="020B0604030504040204" pitchFamily="34" charset="0"/>
                          <a:ea typeface="Verdana" panose="020B0604030504040204" pitchFamily="34" charset="0"/>
                          <a:cs typeface="Arial" panose="020B0604020202020204" pitchFamily="34" charset="0"/>
                        </a:rPr>
                        <a:t>Nariño</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42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400">
                        <a:latin typeface="Verdana" panose="020B0604030504040204" pitchFamily="34" charset="0"/>
                        <a:ea typeface="Verdana" panose="020B0604030504040204" pitchFamily="34" charset="0"/>
                        <a:cs typeface="Arial" panose="020B0604020202020204" pitchFamily="34" charset="0"/>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585"/>
                        </a:spcBef>
                      </a:pPr>
                      <a:r>
                        <a:rPr sz="1400" spc="-50" dirty="0">
                          <a:latin typeface="Verdana" panose="020B0604030504040204" pitchFamily="34" charset="0"/>
                          <a:ea typeface="Verdana" panose="020B0604030504040204" pitchFamily="34" charset="0"/>
                          <a:cs typeface="Arial" panose="020B0604020202020204" pitchFamily="34" charset="0"/>
                        </a:rPr>
                        <a:t>X</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42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620">
                        <a:lnSpc>
                          <a:spcPct val="100000"/>
                        </a:lnSpc>
                        <a:spcBef>
                          <a:spcPts val="585"/>
                        </a:spcBef>
                      </a:pPr>
                      <a:r>
                        <a:rPr sz="1400" dirty="0">
                          <a:latin typeface="Verdana" panose="020B0604030504040204" pitchFamily="34" charset="0"/>
                          <a:ea typeface="Verdana" panose="020B0604030504040204" pitchFamily="34" charset="0"/>
                          <a:cs typeface="Arial" panose="020B0604020202020204" pitchFamily="34" charset="0"/>
                        </a:rPr>
                        <a:t>Dotación</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en</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el</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área</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de</a:t>
                      </a:r>
                      <a:r>
                        <a:rPr sz="1400" spc="-2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teatro</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42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0640" algn="ctr">
                        <a:lnSpc>
                          <a:spcPct val="100000"/>
                        </a:lnSpc>
                        <a:spcBef>
                          <a:spcPts val="585"/>
                        </a:spcBef>
                        <a:tabLst>
                          <a:tab pos="1121410" algn="l"/>
                        </a:tabLst>
                      </a:pPr>
                      <a:r>
                        <a:rPr sz="1400" spc="-50" dirty="0">
                          <a:latin typeface="Verdana" panose="020B0604030504040204" pitchFamily="34" charset="0"/>
                          <a:ea typeface="Verdana" panose="020B0604030504040204" pitchFamily="34" charset="0"/>
                          <a:cs typeface="Arial" panose="020B0604020202020204" pitchFamily="34" charset="0"/>
                        </a:rPr>
                        <a:t>$</a:t>
                      </a:r>
                      <a:r>
                        <a:rPr sz="140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1.909.905</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42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9"/>
                  </a:ext>
                </a:extLst>
              </a:tr>
              <a:tr h="372110">
                <a:tc>
                  <a:txBody>
                    <a:bodyPr/>
                    <a:lstStyle/>
                    <a:p>
                      <a:pPr algn="ctr">
                        <a:lnSpc>
                          <a:spcPct val="100000"/>
                        </a:lnSpc>
                        <a:spcBef>
                          <a:spcPts val="585"/>
                        </a:spcBef>
                      </a:pPr>
                      <a:r>
                        <a:rPr sz="1400" spc="-10" dirty="0">
                          <a:latin typeface="Verdana" panose="020B0604030504040204" pitchFamily="34" charset="0"/>
                          <a:ea typeface="Verdana" panose="020B0604030504040204" pitchFamily="34" charset="0"/>
                          <a:cs typeface="Arial" panose="020B0604020202020204" pitchFamily="34" charset="0"/>
                        </a:rPr>
                        <a:t>Tarso</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42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400">
                        <a:latin typeface="Verdana" panose="020B0604030504040204" pitchFamily="34" charset="0"/>
                        <a:ea typeface="Verdana" panose="020B0604030504040204" pitchFamily="34" charset="0"/>
                        <a:cs typeface="Arial" panose="020B0604020202020204" pitchFamily="34" charset="0"/>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585"/>
                        </a:spcBef>
                      </a:pPr>
                      <a:r>
                        <a:rPr sz="1400" spc="-50" dirty="0">
                          <a:latin typeface="Verdana" panose="020B0604030504040204" pitchFamily="34" charset="0"/>
                          <a:ea typeface="Verdana" panose="020B0604030504040204" pitchFamily="34" charset="0"/>
                          <a:cs typeface="Arial" panose="020B0604020202020204" pitchFamily="34" charset="0"/>
                        </a:rPr>
                        <a:t>X</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42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620">
                        <a:lnSpc>
                          <a:spcPct val="100000"/>
                        </a:lnSpc>
                        <a:spcBef>
                          <a:spcPts val="585"/>
                        </a:spcBef>
                      </a:pPr>
                      <a:r>
                        <a:rPr sz="1400" dirty="0">
                          <a:latin typeface="Verdana" panose="020B0604030504040204" pitchFamily="34" charset="0"/>
                          <a:ea typeface="Verdana" panose="020B0604030504040204" pitchFamily="34" charset="0"/>
                          <a:cs typeface="Arial" panose="020B0604020202020204" pitchFamily="34" charset="0"/>
                        </a:rPr>
                        <a:t>Dotación</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en</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el</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área</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de</a:t>
                      </a:r>
                      <a:r>
                        <a:rPr sz="1400" spc="-2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teatro</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42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0640" algn="ctr">
                        <a:lnSpc>
                          <a:spcPct val="100000"/>
                        </a:lnSpc>
                        <a:spcBef>
                          <a:spcPts val="585"/>
                        </a:spcBef>
                        <a:tabLst>
                          <a:tab pos="1121410" algn="l"/>
                        </a:tabLst>
                      </a:pPr>
                      <a:r>
                        <a:rPr sz="1400" spc="-50" dirty="0">
                          <a:latin typeface="Verdana" panose="020B0604030504040204" pitchFamily="34" charset="0"/>
                          <a:ea typeface="Verdana" panose="020B0604030504040204" pitchFamily="34" charset="0"/>
                          <a:cs typeface="Arial" panose="020B0604020202020204" pitchFamily="34" charset="0"/>
                        </a:rPr>
                        <a:t>$</a:t>
                      </a:r>
                      <a:r>
                        <a:rPr sz="140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1.909.905</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42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0"/>
                  </a:ext>
                </a:extLst>
              </a:tr>
              <a:tr h="495934">
                <a:tc>
                  <a:txBody>
                    <a:bodyPr/>
                    <a:lstStyle/>
                    <a:p>
                      <a:pPr algn="ctr">
                        <a:lnSpc>
                          <a:spcPct val="100000"/>
                        </a:lnSpc>
                        <a:spcBef>
                          <a:spcPts val="1070"/>
                        </a:spcBef>
                      </a:pPr>
                      <a:r>
                        <a:rPr sz="1400" spc="-10" dirty="0">
                          <a:latin typeface="Verdana" panose="020B0604030504040204" pitchFamily="34" charset="0"/>
                          <a:ea typeface="Verdana" panose="020B0604030504040204" pitchFamily="34" charset="0"/>
                          <a:cs typeface="Arial" panose="020B0604020202020204" pitchFamily="34" charset="0"/>
                        </a:rPr>
                        <a:t>Tarazá</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35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070"/>
                        </a:spcBef>
                      </a:pPr>
                      <a:r>
                        <a:rPr sz="1400" spc="-50" dirty="0">
                          <a:latin typeface="Verdana" panose="020B0604030504040204" pitchFamily="34" charset="0"/>
                          <a:ea typeface="Verdana" panose="020B0604030504040204" pitchFamily="34" charset="0"/>
                          <a:cs typeface="Arial" panose="020B0604020202020204" pitchFamily="34" charset="0"/>
                        </a:rPr>
                        <a:t>X</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35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070"/>
                        </a:spcBef>
                      </a:pPr>
                      <a:r>
                        <a:rPr sz="1400" spc="-50" dirty="0">
                          <a:latin typeface="Verdana" panose="020B0604030504040204" pitchFamily="34" charset="0"/>
                          <a:ea typeface="Verdana" panose="020B0604030504040204" pitchFamily="34" charset="0"/>
                          <a:cs typeface="Arial" panose="020B0604020202020204" pitchFamily="34" charset="0"/>
                        </a:rPr>
                        <a:t>X</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35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620">
                        <a:lnSpc>
                          <a:spcPct val="100000"/>
                        </a:lnSpc>
                        <a:spcBef>
                          <a:spcPts val="1070"/>
                        </a:spcBef>
                      </a:pPr>
                      <a:r>
                        <a:rPr sz="1400" dirty="0">
                          <a:latin typeface="Verdana" panose="020B0604030504040204" pitchFamily="34" charset="0"/>
                          <a:ea typeface="Verdana" panose="020B0604030504040204" pitchFamily="34" charset="0"/>
                          <a:cs typeface="Arial" panose="020B0604020202020204" pitchFamily="34" charset="0"/>
                        </a:rPr>
                        <a:t>Dotación</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en</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el</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área</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de</a:t>
                      </a:r>
                      <a:r>
                        <a:rPr sz="1400" spc="-2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teatro</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35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0640" algn="ctr">
                        <a:lnSpc>
                          <a:spcPct val="100000"/>
                        </a:lnSpc>
                        <a:spcBef>
                          <a:spcPts val="1070"/>
                        </a:spcBef>
                        <a:tabLst>
                          <a:tab pos="1121410" algn="l"/>
                        </a:tabLst>
                      </a:pPr>
                      <a:r>
                        <a:rPr sz="1400" spc="-50" dirty="0">
                          <a:latin typeface="Verdana" panose="020B0604030504040204" pitchFamily="34" charset="0"/>
                          <a:ea typeface="Verdana" panose="020B0604030504040204" pitchFamily="34" charset="0"/>
                          <a:cs typeface="Arial" panose="020B0604020202020204" pitchFamily="34" charset="0"/>
                        </a:rPr>
                        <a:t>$</a:t>
                      </a:r>
                      <a:r>
                        <a:rPr sz="140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1.909.905</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358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1"/>
                  </a:ext>
                </a:extLst>
              </a:tr>
              <a:tr h="368935">
                <a:tc>
                  <a:txBody>
                    <a:bodyPr/>
                    <a:lstStyle/>
                    <a:p>
                      <a:pPr algn="ctr">
                        <a:lnSpc>
                          <a:spcPct val="100000"/>
                        </a:lnSpc>
                        <a:spcBef>
                          <a:spcPts val="570"/>
                        </a:spcBef>
                      </a:pPr>
                      <a:r>
                        <a:rPr sz="1400" spc="-10" dirty="0">
                          <a:latin typeface="Verdana" panose="020B0604030504040204" pitchFamily="34" charset="0"/>
                          <a:ea typeface="Verdana" panose="020B0604030504040204" pitchFamily="34" charset="0"/>
                          <a:cs typeface="Arial" panose="020B0604020202020204" pitchFamily="34" charset="0"/>
                        </a:rPr>
                        <a:t>Uramita</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23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400">
                        <a:latin typeface="Verdana" panose="020B0604030504040204" pitchFamily="34" charset="0"/>
                        <a:ea typeface="Verdana" panose="020B0604030504040204" pitchFamily="34" charset="0"/>
                        <a:cs typeface="Arial" panose="020B0604020202020204" pitchFamily="34" charset="0"/>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570"/>
                        </a:spcBef>
                      </a:pPr>
                      <a:r>
                        <a:rPr sz="1400" spc="-50" dirty="0">
                          <a:latin typeface="Verdana" panose="020B0604030504040204" pitchFamily="34" charset="0"/>
                          <a:ea typeface="Verdana" panose="020B0604030504040204" pitchFamily="34" charset="0"/>
                          <a:cs typeface="Arial" panose="020B0604020202020204" pitchFamily="34" charset="0"/>
                        </a:rPr>
                        <a:t>X</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23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620">
                        <a:lnSpc>
                          <a:spcPct val="100000"/>
                        </a:lnSpc>
                        <a:spcBef>
                          <a:spcPts val="570"/>
                        </a:spcBef>
                      </a:pPr>
                      <a:r>
                        <a:rPr sz="1400" dirty="0">
                          <a:latin typeface="Verdana" panose="020B0604030504040204" pitchFamily="34" charset="0"/>
                          <a:ea typeface="Verdana" panose="020B0604030504040204" pitchFamily="34" charset="0"/>
                          <a:cs typeface="Arial" panose="020B0604020202020204" pitchFamily="34" charset="0"/>
                        </a:rPr>
                        <a:t>Dotación</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en</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el</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área</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de</a:t>
                      </a:r>
                      <a:r>
                        <a:rPr sz="1400" spc="-2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teatro</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723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0640" algn="ctr">
                        <a:lnSpc>
                          <a:spcPct val="100000"/>
                        </a:lnSpc>
                        <a:spcBef>
                          <a:spcPts val="570"/>
                        </a:spcBef>
                        <a:tabLst>
                          <a:tab pos="1121410" algn="l"/>
                        </a:tabLst>
                      </a:pPr>
                      <a:r>
                        <a:rPr sz="1400" spc="-50" dirty="0">
                          <a:latin typeface="Verdana" panose="020B0604030504040204" pitchFamily="34" charset="0"/>
                          <a:ea typeface="Verdana" panose="020B0604030504040204" pitchFamily="34" charset="0"/>
                          <a:cs typeface="Arial" panose="020B0604020202020204" pitchFamily="34" charset="0"/>
                        </a:rPr>
                        <a:t>$</a:t>
                      </a:r>
                      <a:r>
                        <a:rPr sz="140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1.909.905</a:t>
                      </a:r>
                      <a:endParaRPr sz="1400" dirty="0">
                        <a:latin typeface="Verdana" panose="020B0604030504040204" pitchFamily="34" charset="0"/>
                        <a:ea typeface="Verdana" panose="020B0604030504040204" pitchFamily="34" charset="0"/>
                        <a:cs typeface="Arial" panose="020B0604020202020204" pitchFamily="34" charset="0"/>
                      </a:endParaRPr>
                    </a:p>
                  </a:txBody>
                  <a:tcPr marL="0" marR="0" marT="723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2"/>
                  </a:ext>
                </a:extLst>
              </a:tr>
              <a:tr h="368935">
                <a:tc>
                  <a:txBody>
                    <a:bodyPr/>
                    <a:lstStyle/>
                    <a:p>
                      <a:pPr>
                        <a:lnSpc>
                          <a:spcPct val="100000"/>
                        </a:lnSpc>
                      </a:pPr>
                      <a:endParaRPr sz="1500">
                        <a:latin typeface="Verdana" panose="020B0604030504040204" pitchFamily="34" charset="0"/>
                        <a:ea typeface="Verdana" panose="020B0604030504040204" pitchFamily="34" charset="0"/>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404040"/>
                    </a:solidFill>
                  </a:tcPr>
                </a:tc>
                <a:tc>
                  <a:txBody>
                    <a:bodyPr/>
                    <a:lstStyle/>
                    <a:p>
                      <a:pPr>
                        <a:lnSpc>
                          <a:spcPct val="100000"/>
                        </a:lnSpc>
                      </a:pPr>
                      <a:endParaRPr sz="1500">
                        <a:latin typeface="Verdana" panose="020B0604030504040204" pitchFamily="34" charset="0"/>
                        <a:ea typeface="Verdana" panose="020B0604030504040204" pitchFamily="34" charset="0"/>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404040"/>
                    </a:solidFill>
                  </a:tcPr>
                </a:tc>
                <a:tc>
                  <a:txBody>
                    <a:bodyPr/>
                    <a:lstStyle/>
                    <a:p>
                      <a:pPr>
                        <a:lnSpc>
                          <a:spcPct val="100000"/>
                        </a:lnSpc>
                      </a:pPr>
                      <a:endParaRPr sz="1500">
                        <a:latin typeface="Verdana" panose="020B0604030504040204" pitchFamily="34" charset="0"/>
                        <a:ea typeface="Verdana" panose="020B0604030504040204" pitchFamily="34" charset="0"/>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404040"/>
                    </a:solidFill>
                  </a:tcPr>
                </a:tc>
                <a:tc>
                  <a:txBody>
                    <a:bodyPr/>
                    <a:lstStyle/>
                    <a:p>
                      <a:pPr marL="7620">
                        <a:lnSpc>
                          <a:spcPct val="100000"/>
                        </a:lnSpc>
                        <a:spcBef>
                          <a:spcPts val="415"/>
                        </a:spcBef>
                      </a:pPr>
                      <a:r>
                        <a:rPr sz="1600" spc="-10" dirty="0">
                          <a:latin typeface="Verdana" panose="020B0604030504040204" pitchFamily="34" charset="0"/>
                          <a:ea typeface="Verdana" panose="020B0604030504040204" pitchFamily="34" charset="0"/>
                          <a:cs typeface="Calibri"/>
                        </a:rPr>
                        <a:t>TOTAL</a:t>
                      </a:r>
                      <a:endParaRPr sz="1600">
                        <a:latin typeface="Verdana" panose="020B0604030504040204" pitchFamily="34" charset="0"/>
                        <a:ea typeface="Verdana" panose="020B0604030504040204" pitchFamily="34" charset="0"/>
                        <a:cs typeface="Calibri"/>
                      </a:endParaRPr>
                    </a:p>
                  </a:txBody>
                  <a:tcPr marL="0" marR="0" marT="527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404040"/>
                    </a:solidFill>
                  </a:tcPr>
                </a:tc>
                <a:tc>
                  <a:txBody>
                    <a:bodyPr/>
                    <a:lstStyle/>
                    <a:p>
                      <a:pPr algn="ctr">
                        <a:lnSpc>
                          <a:spcPct val="100000"/>
                        </a:lnSpc>
                        <a:spcBef>
                          <a:spcPts val="415"/>
                        </a:spcBef>
                      </a:pPr>
                      <a:r>
                        <a:rPr sz="1600" spc="-10" dirty="0">
                          <a:solidFill>
                            <a:srgbClr val="FFFFFF"/>
                          </a:solidFill>
                          <a:latin typeface="Verdana" panose="020B0604030504040204" pitchFamily="34" charset="0"/>
                          <a:ea typeface="Verdana" panose="020B0604030504040204" pitchFamily="34" charset="0"/>
                          <a:cs typeface="Calibri"/>
                        </a:rPr>
                        <a:t>$425.468.159</a:t>
                      </a:r>
                      <a:endParaRPr sz="1600" dirty="0">
                        <a:latin typeface="Verdana" panose="020B0604030504040204" pitchFamily="34" charset="0"/>
                        <a:ea typeface="Verdana" panose="020B0604030504040204" pitchFamily="34" charset="0"/>
                        <a:cs typeface="Calibri"/>
                      </a:endParaRPr>
                    </a:p>
                  </a:txBody>
                  <a:tcPr marL="0" marR="0" marT="527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404040"/>
                    </a:solidFill>
                  </a:tcPr>
                </a:tc>
                <a:extLst>
                  <a:ext uri="{0D108BD9-81ED-4DB2-BD59-A6C34878D82A}">
                    <a16:rowId xmlns:a16="http://schemas.microsoft.com/office/drawing/2014/main" val="10013"/>
                  </a:ext>
                </a:extLst>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519400" y="-1"/>
            <a:ext cx="2768600" cy="10287000"/>
            <a:chOff x="15519400" y="-1"/>
            <a:chExt cx="2768600" cy="10287000"/>
          </a:xfrm>
        </p:grpSpPr>
        <p:sp>
          <p:nvSpPr>
            <p:cNvPr id="3" name="object 3"/>
            <p:cNvSpPr/>
            <p:nvPr/>
          </p:nvSpPr>
          <p:spPr>
            <a:xfrm>
              <a:off x="15519400" y="-1"/>
              <a:ext cx="2768600" cy="10287000"/>
            </a:xfrm>
            <a:custGeom>
              <a:avLst/>
              <a:gdLst/>
              <a:ahLst/>
              <a:cxnLst/>
              <a:rect l="l" t="t" r="r" b="b"/>
              <a:pathLst>
                <a:path w="2768600" h="10287000">
                  <a:moveTo>
                    <a:pt x="2768600" y="0"/>
                  </a:moveTo>
                  <a:lnTo>
                    <a:pt x="0" y="0"/>
                  </a:lnTo>
                  <a:lnTo>
                    <a:pt x="0" y="10287000"/>
                  </a:lnTo>
                  <a:lnTo>
                    <a:pt x="2768600" y="10287000"/>
                  </a:lnTo>
                  <a:lnTo>
                    <a:pt x="2768600" y="0"/>
                  </a:lnTo>
                  <a:close/>
                </a:path>
              </a:pathLst>
            </a:custGeom>
            <a:solidFill>
              <a:srgbClr val="1C5639"/>
            </a:solidFill>
          </p:spPr>
          <p:txBody>
            <a:bodyPr wrap="square" lIns="0" tIns="0" rIns="0" bIns="0" rtlCol="0"/>
            <a:lstStyle/>
            <a:p>
              <a:endParaRPr/>
            </a:p>
          </p:txBody>
        </p:sp>
        <p:pic>
          <p:nvPicPr>
            <p:cNvPr id="4" name="object 4"/>
            <p:cNvPicPr/>
            <p:nvPr/>
          </p:nvPicPr>
          <p:blipFill>
            <a:blip r:embed="rId2" cstate="print"/>
            <a:stretch>
              <a:fillRect/>
            </a:stretch>
          </p:blipFill>
          <p:spPr>
            <a:xfrm>
              <a:off x="16197072" y="0"/>
              <a:ext cx="2090928" cy="2359152"/>
            </a:xfrm>
            <a:prstGeom prst="rect">
              <a:avLst/>
            </a:prstGeom>
          </p:spPr>
        </p:pic>
      </p:grpSp>
      <p:pic>
        <p:nvPicPr>
          <p:cNvPr id="5" name="object 5"/>
          <p:cNvPicPr/>
          <p:nvPr/>
        </p:nvPicPr>
        <p:blipFill>
          <a:blip r:embed="rId3" cstate="print"/>
          <a:stretch>
            <a:fillRect/>
          </a:stretch>
        </p:blipFill>
        <p:spPr>
          <a:xfrm>
            <a:off x="7866364" y="9214581"/>
            <a:ext cx="2398611" cy="870466"/>
          </a:xfrm>
          <a:prstGeom prst="rect">
            <a:avLst/>
          </a:prstGeom>
        </p:spPr>
      </p:pic>
      <p:grpSp>
        <p:nvGrpSpPr>
          <p:cNvPr id="6" name="object 6"/>
          <p:cNvGrpSpPr/>
          <p:nvPr/>
        </p:nvGrpSpPr>
        <p:grpSpPr>
          <a:xfrm>
            <a:off x="0" y="0"/>
            <a:ext cx="1388110" cy="2585720"/>
            <a:chOff x="0" y="0"/>
            <a:chExt cx="1388110" cy="2585720"/>
          </a:xfrm>
        </p:grpSpPr>
        <p:pic>
          <p:nvPicPr>
            <p:cNvPr id="7" name="object 7"/>
            <p:cNvPicPr/>
            <p:nvPr/>
          </p:nvPicPr>
          <p:blipFill>
            <a:blip r:embed="rId4" cstate="print"/>
            <a:stretch>
              <a:fillRect/>
            </a:stretch>
          </p:blipFill>
          <p:spPr>
            <a:xfrm>
              <a:off x="0" y="0"/>
              <a:ext cx="1075943" cy="2433622"/>
            </a:xfrm>
            <a:prstGeom prst="rect">
              <a:avLst/>
            </a:prstGeom>
          </p:spPr>
        </p:pic>
        <p:sp>
          <p:nvSpPr>
            <p:cNvPr id="8" name="object 8"/>
            <p:cNvSpPr/>
            <p:nvPr/>
          </p:nvSpPr>
          <p:spPr>
            <a:xfrm>
              <a:off x="0" y="750569"/>
              <a:ext cx="1388110" cy="1835150"/>
            </a:xfrm>
            <a:custGeom>
              <a:avLst/>
              <a:gdLst/>
              <a:ahLst/>
              <a:cxnLst/>
              <a:rect l="l" t="t" r="r" b="b"/>
              <a:pathLst>
                <a:path w="1388110" h="1835150">
                  <a:moveTo>
                    <a:pt x="1387856" y="0"/>
                  </a:moveTo>
                  <a:lnTo>
                    <a:pt x="0" y="1675209"/>
                  </a:lnTo>
                  <a:lnTo>
                    <a:pt x="0" y="1834588"/>
                  </a:lnTo>
                  <a:lnTo>
                    <a:pt x="45727" y="1799208"/>
                  </a:lnTo>
                  <a:lnTo>
                    <a:pt x="81524" y="1770760"/>
                  </a:lnTo>
                  <a:lnTo>
                    <a:pt x="116978" y="1741931"/>
                  </a:lnTo>
                  <a:lnTo>
                    <a:pt x="152082" y="1712722"/>
                  </a:lnTo>
                  <a:lnTo>
                    <a:pt x="186842" y="1683257"/>
                  </a:lnTo>
                  <a:lnTo>
                    <a:pt x="221259" y="1653412"/>
                  </a:lnTo>
                  <a:lnTo>
                    <a:pt x="255320" y="1623186"/>
                  </a:lnTo>
                  <a:lnTo>
                    <a:pt x="289039" y="1592706"/>
                  </a:lnTo>
                  <a:lnTo>
                    <a:pt x="322389" y="1561846"/>
                  </a:lnTo>
                  <a:lnTo>
                    <a:pt x="355396" y="1530730"/>
                  </a:lnTo>
                  <a:lnTo>
                    <a:pt x="388035" y="1499234"/>
                  </a:lnTo>
                  <a:lnTo>
                    <a:pt x="420319" y="1467484"/>
                  </a:lnTo>
                  <a:lnTo>
                    <a:pt x="452247" y="1435353"/>
                  </a:lnTo>
                  <a:lnTo>
                    <a:pt x="483819" y="1402841"/>
                  </a:lnTo>
                  <a:lnTo>
                    <a:pt x="515010" y="1370076"/>
                  </a:lnTo>
                  <a:lnTo>
                    <a:pt x="545846" y="1337055"/>
                  </a:lnTo>
                  <a:lnTo>
                    <a:pt x="576313" y="1303781"/>
                  </a:lnTo>
                  <a:lnTo>
                    <a:pt x="606412" y="1270127"/>
                  </a:lnTo>
                  <a:lnTo>
                    <a:pt x="636143" y="1236218"/>
                  </a:lnTo>
                  <a:lnTo>
                    <a:pt x="665492" y="1201927"/>
                  </a:lnTo>
                  <a:lnTo>
                    <a:pt x="694486" y="1167383"/>
                  </a:lnTo>
                  <a:lnTo>
                    <a:pt x="723087" y="1132585"/>
                  </a:lnTo>
                  <a:lnTo>
                    <a:pt x="751319" y="1097533"/>
                  </a:lnTo>
                  <a:lnTo>
                    <a:pt x="779157" y="1062227"/>
                  </a:lnTo>
                  <a:lnTo>
                    <a:pt x="806627" y="1026540"/>
                  </a:lnTo>
                  <a:lnTo>
                    <a:pt x="833717" y="990726"/>
                  </a:lnTo>
                  <a:lnTo>
                    <a:pt x="860425" y="954531"/>
                  </a:lnTo>
                  <a:lnTo>
                    <a:pt x="886739" y="918082"/>
                  </a:lnTo>
                  <a:lnTo>
                    <a:pt x="912660" y="881379"/>
                  </a:lnTo>
                  <a:lnTo>
                    <a:pt x="938199" y="844550"/>
                  </a:lnTo>
                  <a:lnTo>
                    <a:pt x="963345" y="807338"/>
                  </a:lnTo>
                  <a:lnTo>
                    <a:pt x="988098" y="769874"/>
                  </a:lnTo>
                  <a:lnTo>
                    <a:pt x="1012456" y="732154"/>
                  </a:lnTo>
                  <a:lnTo>
                    <a:pt x="1036421" y="694308"/>
                  </a:lnTo>
                  <a:lnTo>
                    <a:pt x="1059992" y="656081"/>
                  </a:lnTo>
                  <a:lnTo>
                    <a:pt x="1083157" y="617727"/>
                  </a:lnTo>
                  <a:lnTo>
                    <a:pt x="1105928" y="579120"/>
                  </a:lnTo>
                  <a:lnTo>
                    <a:pt x="1128280" y="540257"/>
                  </a:lnTo>
                  <a:lnTo>
                    <a:pt x="1150239" y="501141"/>
                  </a:lnTo>
                  <a:lnTo>
                    <a:pt x="1171791" y="461899"/>
                  </a:lnTo>
                  <a:lnTo>
                    <a:pt x="1192936" y="422401"/>
                  </a:lnTo>
                  <a:lnTo>
                    <a:pt x="1213675" y="382650"/>
                  </a:lnTo>
                  <a:lnTo>
                    <a:pt x="1233995" y="342646"/>
                  </a:lnTo>
                  <a:lnTo>
                    <a:pt x="1253896" y="302513"/>
                  </a:lnTo>
                  <a:lnTo>
                    <a:pt x="1273429" y="262254"/>
                  </a:lnTo>
                  <a:lnTo>
                    <a:pt x="1292479" y="221614"/>
                  </a:lnTo>
                  <a:lnTo>
                    <a:pt x="1311148" y="180848"/>
                  </a:lnTo>
                  <a:lnTo>
                    <a:pt x="1329309" y="139953"/>
                  </a:lnTo>
                  <a:lnTo>
                    <a:pt x="1347216" y="98805"/>
                  </a:lnTo>
                  <a:lnTo>
                    <a:pt x="1364615" y="57530"/>
                  </a:lnTo>
                  <a:lnTo>
                    <a:pt x="1387856" y="0"/>
                  </a:lnTo>
                  <a:close/>
                </a:path>
              </a:pathLst>
            </a:custGeom>
            <a:solidFill>
              <a:srgbClr val="1C5639"/>
            </a:solidFill>
          </p:spPr>
          <p:txBody>
            <a:bodyPr wrap="square" lIns="0" tIns="0" rIns="0" bIns="0" rtlCol="0"/>
            <a:lstStyle/>
            <a:p>
              <a:endParaRPr/>
            </a:p>
          </p:txBody>
        </p:sp>
      </p:grpSp>
      <p:sp>
        <p:nvSpPr>
          <p:cNvPr id="9" name="object 9"/>
          <p:cNvSpPr txBox="1"/>
          <p:nvPr/>
        </p:nvSpPr>
        <p:spPr>
          <a:xfrm>
            <a:off x="1693926" y="1376883"/>
            <a:ext cx="1899285" cy="787400"/>
          </a:xfrm>
          <a:prstGeom prst="rect">
            <a:avLst/>
          </a:prstGeom>
        </p:spPr>
        <p:txBody>
          <a:bodyPr vert="horz" wrap="square" lIns="0" tIns="12065" rIns="0" bIns="0" rtlCol="0">
            <a:spAutoFit/>
          </a:bodyPr>
          <a:lstStyle/>
          <a:p>
            <a:pPr marL="12700" marR="5080">
              <a:lnSpc>
                <a:spcPct val="100000"/>
              </a:lnSpc>
              <a:spcBef>
                <a:spcPts val="95"/>
              </a:spcBef>
            </a:pPr>
            <a:r>
              <a:rPr sz="2500" b="1" spc="40" dirty="0">
                <a:solidFill>
                  <a:srgbClr val="00632C"/>
                </a:solidFill>
                <a:latin typeface="Trebuchet MS"/>
                <a:cs typeface="Trebuchet MS"/>
              </a:rPr>
              <a:t>ACTIVACIÓN </a:t>
            </a:r>
            <a:r>
              <a:rPr sz="2500" b="1" spc="-10" dirty="0">
                <a:solidFill>
                  <a:srgbClr val="7D7D7D"/>
                </a:solidFill>
                <a:latin typeface="Trebuchet MS"/>
                <a:cs typeface="Trebuchet MS"/>
              </a:rPr>
              <a:t>PALACIO</a:t>
            </a:r>
            <a:endParaRPr sz="2500">
              <a:latin typeface="Trebuchet MS"/>
              <a:cs typeface="Trebuchet MS"/>
            </a:endParaRPr>
          </a:p>
        </p:txBody>
      </p:sp>
      <p:graphicFrame>
        <p:nvGraphicFramePr>
          <p:cNvPr id="10" name="object 10"/>
          <p:cNvGraphicFramePr>
            <a:graphicFrameLocks noGrp="1"/>
          </p:cNvGraphicFramePr>
          <p:nvPr>
            <p:extLst>
              <p:ext uri="{D42A27DB-BD31-4B8C-83A1-F6EECF244321}">
                <p14:modId xmlns:p14="http://schemas.microsoft.com/office/powerpoint/2010/main" val="2405811266"/>
              </p:ext>
            </p:extLst>
          </p:nvPr>
        </p:nvGraphicFramePr>
        <p:xfrm>
          <a:off x="1499361" y="2806954"/>
          <a:ext cx="13354684" cy="6012179"/>
        </p:xfrm>
        <a:graphic>
          <a:graphicData uri="http://schemas.openxmlformats.org/drawingml/2006/table">
            <a:tbl>
              <a:tblPr firstRow="1" bandRow="1">
                <a:tableStyleId>{2D5ABB26-0587-4C30-8999-92F81FD0307C}</a:tableStyleId>
              </a:tblPr>
              <a:tblGrid>
                <a:gridCol w="5281930">
                  <a:extLst>
                    <a:ext uri="{9D8B030D-6E8A-4147-A177-3AD203B41FA5}">
                      <a16:colId xmlns:a16="http://schemas.microsoft.com/office/drawing/2014/main" val="20000"/>
                    </a:ext>
                  </a:extLst>
                </a:gridCol>
                <a:gridCol w="4187825">
                  <a:extLst>
                    <a:ext uri="{9D8B030D-6E8A-4147-A177-3AD203B41FA5}">
                      <a16:colId xmlns:a16="http://schemas.microsoft.com/office/drawing/2014/main" val="20001"/>
                    </a:ext>
                  </a:extLst>
                </a:gridCol>
                <a:gridCol w="3884929">
                  <a:extLst>
                    <a:ext uri="{9D8B030D-6E8A-4147-A177-3AD203B41FA5}">
                      <a16:colId xmlns:a16="http://schemas.microsoft.com/office/drawing/2014/main" val="20002"/>
                    </a:ext>
                  </a:extLst>
                </a:gridCol>
              </a:tblGrid>
              <a:tr h="525145">
                <a:tc>
                  <a:txBody>
                    <a:bodyPr/>
                    <a:lstStyle/>
                    <a:p>
                      <a:pPr marL="1973580">
                        <a:lnSpc>
                          <a:spcPct val="100000"/>
                        </a:lnSpc>
                        <a:spcBef>
                          <a:spcPts val="509"/>
                        </a:spcBef>
                      </a:pPr>
                      <a:r>
                        <a:rPr sz="1400" b="1" dirty="0">
                          <a:solidFill>
                            <a:srgbClr val="FFFFFF"/>
                          </a:solidFill>
                          <a:latin typeface="Arial" panose="020B0604020202020204" pitchFamily="34" charset="0"/>
                          <a:cs typeface="Arial" panose="020B0604020202020204" pitchFamily="34" charset="0"/>
                        </a:rPr>
                        <a:t>ACTIVIDADES</a:t>
                      </a:r>
                      <a:r>
                        <a:rPr sz="1400" b="1" spc="70" dirty="0">
                          <a:solidFill>
                            <a:srgbClr val="FFFFFF"/>
                          </a:solidFill>
                          <a:latin typeface="Arial" panose="020B0604020202020204" pitchFamily="34" charset="0"/>
                          <a:cs typeface="Arial" panose="020B0604020202020204" pitchFamily="34" charset="0"/>
                        </a:rPr>
                        <a:t> </a:t>
                      </a:r>
                      <a:r>
                        <a:rPr sz="1400" b="1" spc="-10" dirty="0">
                          <a:solidFill>
                            <a:srgbClr val="FFFFFF"/>
                          </a:solidFill>
                          <a:latin typeface="Arial" panose="020B0604020202020204" pitchFamily="34" charset="0"/>
                          <a:cs typeface="Arial" panose="020B0604020202020204" pitchFamily="34" charset="0"/>
                        </a:rPr>
                        <a:t>REALIZADAS</a:t>
                      </a:r>
                      <a:endParaRPr sz="1400">
                        <a:latin typeface="Arial" panose="020B0604020202020204" pitchFamily="34" charset="0"/>
                        <a:cs typeface="Arial" panose="020B0604020202020204" pitchFamily="34" charset="0"/>
                      </a:endParaRPr>
                    </a:p>
                  </a:txBody>
                  <a:tcPr marL="0" marR="0" marT="647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632C"/>
                    </a:solidFill>
                  </a:tcPr>
                </a:tc>
                <a:tc>
                  <a:txBody>
                    <a:bodyPr/>
                    <a:lstStyle/>
                    <a:p>
                      <a:pPr>
                        <a:lnSpc>
                          <a:spcPct val="100000"/>
                        </a:lnSpc>
                        <a:spcBef>
                          <a:spcPts val="75"/>
                        </a:spcBef>
                      </a:pPr>
                      <a:endParaRPr sz="1400">
                        <a:latin typeface="Arial" panose="020B0604020202020204" pitchFamily="34" charset="0"/>
                        <a:cs typeface="Arial" panose="020B0604020202020204" pitchFamily="34" charset="0"/>
                      </a:endParaRPr>
                    </a:p>
                    <a:p>
                      <a:pPr marL="286385" algn="ctr">
                        <a:lnSpc>
                          <a:spcPct val="100000"/>
                        </a:lnSpc>
                        <a:spcBef>
                          <a:spcPts val="5"/>
                        </a:spcBef>
                      </a:pPr>
                      <a:r>
                        <a:rPr sz="1400" b="1" spc="-10" dirty="0">
                          <a:solidFill>
                            <a:srgbClr val="FFFFFF"/>
                          </a:solidFill>
                          <a:latin typeface="Arial" panose="020B0604020202020204" pitchFamily="34" charset="0"/>
                          <a:cs typeface="Arial" panose="020B0604020202020204" pitchFamily="34" charset="0"/>
                        </a:rPr>
                        <a:t>BENEFICIARIOS</a:t>
                      </a:r>
                      <a:endParaRPr sz="1400">
                        <a:latin typeface="Arial" panose="020B0604020202020204" pitchFamily="34" charset="0"/>
                        <a:cs typeface="Arial" panose="020B0604020202020204" pitchFamily="34" charset="0"/>
                      </a:endParaRPr>
                    </a:p>
                  </a:txBody>
                  <a:tcPr marL="0" marR="0" marT="952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632C"/>
                    </a:solidFill>
                  </a:tcPr>
                </a:tc>
                <a:tc>
                  <a:txBody>
                    <a:bodyPr/>
                    <a:lstStyle/>
                    <a:p>
                      <a:pPr>
                        <a:lnSpc>
                          <a:spcPct val="100000"/>
                        </a:lnSpc>
                        <a:spcBef>
                          <a:spcPts val="75"/>
                        </a:spcBef>
                      </a:pPr>
                      <a:endParaRPr sz="1400">
                        <a:latin typeface="Arial" panose="020B0604020202020204" pitchFamily="34" charset="0"/>
                        <a:cs typeface="Arial" panose="020B0604020202020204" pitchFamily="34" charset="0"/>
                      </a:endParaRPr>
                    </a:p>
                    <a:p>
                      <a:pPr marL="152400" algn="ctr">
                        <a:lnSpc>
                          <a:spcPct val="100000"/>
                        </a:lnSpc>
                        <a:spcBef>
                          <a:spcPts val="5"/>
                        </a:spcBef>
                      </a:pPr>
                      <a:r>
                        <a:rPr sz="1400" b="1" spc="-10" dirty="0">
                          <a:solidFill>
                            <a:srgbClr val="FFFFFF"/>
                          </a:solidFill>
                          <a:latin typeface="Arial" panose="020B0604020202020204" pitchFamily="34" charset="0"/>
                          <a:cs typeface="Arial" panose="020B0604020202020204" pitchFamily="34" charset="0"/>
                        </a:rPr>
                        <a:t>ALIADOS</a:t>
                      </a:r>
                      <a:endParaRPr sz="1400">
                        <a:latin typeface="Arial" panose="020B0604020202020204" pitchFamily="34" charset="0"/>
                        <a:cs typeface="Arial" panose="020B0604020202020204" pitchFamily="34" charset="0"/>
                      </a:endParaRPr>
                    </a:p>
                  </a:txBody>
                  <a:tcPr marL="0" marR="0" marT="952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632C"/>
                    </a:solidFill>
                  </a:tcPr>
                </a:tc>
                <a:extLst>
                  <a:ext uri="{0D108BD9-81ED-4DB2-BD59-A6C34878D82A}">
                    <a16:rowId xmlns:a16="http://schemas.microsoft.com/office/drawing/2014/main" val="10000"/>
                  </a:ext>
                </a:extLst>
              </a:tr>
              <a:tr h="600075">
                <a:tc>
                  <a:txBody>
                    <a:bodyPr/>
                    <a:lstStyle/>
                    <a:p>
                      <a:pPr marL="85090" marR="14604">
                        <a:lnSpc>
                          <a:spcPct val="100000"/>
                        </a:lnSpc>
                        <a:spcBef>
                          <a:spcPts val="409"/>
                        </a:spcBef>
                      </a:pPr>
                      <a:r>
                        <a:rPr sz="1400" spc="-10" dirty="0">
                          <a:latin typeface="Verdana" panose="020B0604030504040204" pitchFamily="34" charset="0"/>
                          <a:ea typeface="Verdana" panose="020B0604030504040204" pitchFamily="34" charset="0"/>
                          <a:cs typeface="Arial" panose="020B0604020202020204" pitchFamily="34" charset="0"/>
                        </a:rPr>
                        <a:t>Atención</a:t>
                      </a:r>
                      <a:r>
                        <a:rPr sz="1400" spc="-6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al</a:t>
                      </a:r>
                      <a:r>
                        <a:rPr sz="1400" spc="-45"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ciudadano</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a</a:t>
                      </a:r>
                      <a:r>
                        <a:rPr sz="1400" spc="-7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través</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de</a:t>
                      </a:r>
                      <a:r>
                        <a:rPr sz="1400" spc="-5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visitas</a:t>
                      </a:r>
                      <a:r>
                        <a:rPr sz="1400" spc="-4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guiadas</a:t>
                      </a:r>
                      <a:r>
                        <a:rPr sz="1400" spc="-2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con</a:t>
                      </a:r>
                      <a:r>
                        <a:rPr sz="1400" spc="-5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el</a:t>
                      </a:r>
                      <a:r>
                        <a:rPr sz="1400" spc="-45"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mediador</a:t>
                      </a:r>
                      <a:r>
                        <a:rPr sz="1400" spc="-35"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Rafael Uribe</a:t>
                      </a:r>
                      <a:r>
                        <a:rPr sz="1400" spc="-45"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Uribe</a:t>
                      </a:r>
                      <a:r>
                        <a:rPr sz="1400" spc="-5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y</a:t>
                      </a:r>
                      <a:r>
                        <a:rPr sz="1400" spc="-5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practicantes</a:t>
                      </a:r>
                      <a:r>
                        <a:rPr sz="1400" spc="-15" dirty="0">
                          <a:latin typeface="Verdana" panose="020B0604030504040204" pitchFamily="34" charset="0"/>
                          <a:ea typeface="Verdana" panose="020B0604030504040204" pitchFamily="34" charset="0"/>
                          <a:cs typeface="Arial" panose="020B0604020202020204" pitchFamily="34" charset="0"/>
                        </a:rPr>
                        <a:t> </a:t>
                      </a:r>
                      <a:r>
                        <a:rPr sz="1400" spc="-20" dirty="0">
                          <a:latin typeface="Verdana" panose="020B0604030504040204" pitchFamily="34" charset="0"/>
                          <a:ea typeface="Verdana" panose="020B0604030504040204" pitchFamily="34" charset="0"/>
                          <a:cs typeface="Arial" panose="020B0604020202020204" pitchFamily="34" charset="0"/>
                        </a:rPr>
                        <a:t>ICPA</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520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5725">
                        <a:lnSpc>
                          <a:spcPct val="100000"/>
                        </a:lnSpc>
                        <a:spcBef>
                          <a:spcPts val="390"/>
                        </a:spcBef>
                      </a:pPr>
                      <a:r>
                        <a:rPr sz="1400" dirty="0">
                          <a:latin typeface="Verdana" panose="020B0604030504040204" pitchFamily="34" charset="0"/>
                          <a:ea typeface="Verdana" panose="020B0604030504040204" pitchFamily="34" charset="0"/>
                          <a:cs typeface="Arial" panose="020B0604020202020204" pitchFamily="34" charset="0"/>
                        </a:rPr>
                        <a:t>120</a:t>
                      </a:r>
                      <a:r>
                        <a:rPr sz="1400" spc="-6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asistentes</a:t>
                      </a:r>
                      <a:r>
                        <a:rPr sz="1400" spc="-3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a</a:t>
                      </a:r>
                      <a:r>
                        <a:rPr sz="1400" spc="-6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las</a:t>
                      </a:r>
                      <a:r>
                        <a:rPr sz="1400" spc="-5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visitas</a:t>
                      </a:r>
                      <a:r>
                        <a:rPr sz="1400" spc="-55"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guiadas</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495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400">
                        <a:latin typeface="Verdana" panose="020B0604030504040204" pitchFamily="34" charset="0"/>
                        <a:ea typeface="Verdana" panose="020B0604030504040204" pitchFamily="34" charset="0"/>
                        <a:cs typeface="Arial" panose="020B0604020202020204" pitchFamily="34" charset="0"/>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826769">
                <a:tc>
                  <a:txBody>
                    <a:bodyPr/>
                    <a:lstStyle/>
                    <a:p>
                      <a:pPr marL="85090">
                        <a:lnSpc>
                          <a:spcPct val="100000"/>
                        </a:lnSpc>
                        <a:spcBef>
                          <a:spcPts val="425"/>
                        </a:spcBef>
                      </a:pPr>
                      <a:r>
                        <a:rPr sz="1400" dirty="0">
                          <a:latin typeface="Verdana" panose="020B0604030504040204" pitchFamily="34" charset="0"/>
                          <a:ea typeface="Verdana" panose="020B0604030504040204" pitchFamily="34" charset="0"/>
                          <a:cs typeface="Arial" panose="020B0604020202020204" pitchFamily="34" charset="0"/>
                        </a:rPr>
                        <a:t>Talleres</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Palacio</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de</a:t>
                      </a:r>
                      <a:r>
                        <a:rPr sz="1400" spc="-3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Letra</a:t>
                      </a:r>
                      <a:r>
                        <a:rPr sz="1400" spc="-3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y</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Picnic</a:t>
                      </a:r>
                      <a:r>
                        <a:rPr sz="1400" spc="-3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Literario</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539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5725">
                        <a:lnSpc>
                          <a:spcPct val="100000"/>
                        </a:lnSpc>
                        <a:spcBef>
                          <a:spcPts val="500"/>
                        </a:spcBef>
                      </a:pPr>
                      <a:r>
                        <a:rPr sz="1400" dirty="0">
                          <a:latin typeface="Verdana" panose="020B0604030504040204" pitchFamily="34" charset="0"/>
                          <a:ea typeface="Verdana" panose="020B0604030504040204" pitchFamily="34" charset="0"/>
                          <a:cs typeface="Arial" panose="020B0604020202020204" pitchFamily="34" charset="0"/>
                        </a:rPr>
                        <a:t>Visitantes</a:t>
                      </a:r>
                      <a:r>
                        <a:rPr sz="1400" spc="-1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del</a:t>
                      </a:r>
                      <a:r>
                        <a:rPr sz="1400" spc="-3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Palacio</a:t>
                      </a:r>
                      <a:r>
                        <a:rPr sz="1400" spc="-3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Rafael</a:t>
                      </a:r>
                      <a:r>
                        <a:rPr sz="1400" spc="-4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Uribe</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Uribe</a:t>
                      </a:r>
                      <a:r>
                        <a:rPr sz="1400" spc="-45" dirty="0">
                          <a:latin typeface="Verdana" panose="020B0604030504040204" pitchFamily="34" charset="0"/>
                          <a:ea typeface="Verdana" panose="020B0604030504040204" pitchFamily="34" charset="0"/>
                          <a:cs typeface="Arial" panose="020B0604020202020204" pitchFamily="34" charset="0"/>
                        </a:rPr>
                        <a:t> </a:t>
                      </a:r>
                      <a:r>
                        <a:rPr sz="1400" spc="-50" dirty="0">
                          <a:latin typeface="Verdana" panose="020B0604030504040204" pitchFamily="34" charset="0"/>
                          <a:ea typeface="Verdana" panose="020B0604030504040204" pitchFamily="34" charset="0"/>
                          <a:cs typeface="Arial" panose="020B0604020202020204" pitchFamily="34" charset="0"/>
                        </a:rPr>
                        <a:t>y</a:t>
                      </a:r>
                      <a:endParaRPr sz="1400">
                        <a:latin typeface="Verdana" panose="020B0604030504040204" pitchFamily="34" charset="0"/>
                        <a:ea typeface="Verdana" panose="020B0604030504040204" pitchFamily="34" charset="0"/>
                        <a:cs typeface="Arial" panose="020B0604020202020204" pitchFamily="34" charset="0"/>
                      </a:endParaRPr>
                    </a:p>
                    <a:p>
                      <a:pPr marL="85725">
                        <a:lnSpc>
                          <a:spcPct val="100000"/>
                        </a:lnSpc>
                      </a:pPr>
                      <a:r>
                        <a:rPr sz="1400" dirty="0">
                          <a:latin typeface="Verdana" panose="020B0604030504040204" pitchFamily="34" charset="0"/>
                          <a:ea typeface="Verdana" panose="020B0604030504040204" pitchFamily="34" charset="0"/>
                          <a:cs typeface="Arial" panose="020B0604020202020204" pitchFamily="34" charset="0"/>
                        </a:rPr>
                        <a:t>asistentes</a:t>
                      </a:r>
                      <a:r>
                        <a:rPr sz="1400" spc="-2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propios</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a</a:t>
                      </a:r>
                      <a:r>
                        <a:rPr sz="1400" spc="-4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los</a:t>
                      </a:r>
                      <a:r>
                        <a:rPr sz="1400" spc="-45"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talleres</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635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400">
                        <a:latin typeface="Verdana" panose="020B0604030504040204" pitchFamily="34" charset="0"/>
                        <a:ea typeface="Verdana" panose="020B0604030504040204" pitchFamily="34" charset="0"/>
                        <a:cs typeface="Arial" panose="020B0604020202020204" pitchFamily="34" charset="0"/>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866775">
                <a:tc>
                  <a:txBody>
                    <a:bodyPr/>
                    <a:lstStyle/>
                    <a:p>
                      <a:pPr marL="85090" marR="777875">
                        <a:lnSpc>
                          <a:spcPct val="112900"/>
                        </a:lnSpc>
                        <a:spcBef>
                          <a:spcPts val="125"/>
                        </a:spcBef>
                      </a:pPr>
                      <a:r>
                        <a:rPr sz="1400" spc="-10" dirty="0">
                          <a:latin typeface="Verdana" panose="020B0604030504040204" pitchFamily="34" charset="0"/>
                          <a:ea typeface="Verdana" panose="020B0604030504040204" pitchFamily="34" charset="0"/>
                          <a:cs typeface="Arial" panose="020B0604020202020204" pitchFamily="34" charset="0"/>
                        </a:rPr>
                        <a:t>Estampatón</a:t>
                      </a:r>
                      <a:r>
                        <a:rPr sz="1400" spc="-3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con</a:t>
                      </a:r>
                      <a:r>
                        <a:rPr sz="1400" spc="-15"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serigrafía</a:t>
                      </a:r>
                      <a:r>
                        <a:rPr sz="1400" spc="-1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y</a:t>
                      </a:r>
                      <a:r>
                        <a:rPr sz="1400" spc="-10" dirty="0">
                          <a:latin typeface="Verdana" panose="020B0604030504040204" pitchFamily="34" charset="0"/>
                          <a:ea typeface="Verdana" panose="020B0604030504040204" pitchFamily="34" charset="0"/>
                          <a:cs typeface="Arial" panose="020B0604020202020204" pitchFamily="34" charset="0"/>
                        </a:rPr>
                        <a:t> presentación</a:t>
                      </a:r>
                      <a:r>
                        <a:rPr sz="1400" spc="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de</a:t>
                      </a:r>
                      <a:r>
                        <a:rPr sz="1400" spc="-1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obra</a:t>
                      </a:r>
                      <a:r>
                        <a:rPr sz="1400" spc="-2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teatral</a:t>
                      </a:r>
                      <a:r>
                        <a:rPr sz="1400" spc="5" dirty="0">
                          <a:latin typeface="Verdana" panose="020B0604030504040204" pitchFamily="34" charset="0"/>
                          <a:ea typeface="Verdana" panose="020B0604030504040204" pitchFamily="34" charset="0"/>
                          <a:cs typeface="Arial" panose="020B0604020202020204" pitchFamily="34" charset="0"/>
                        </a:rPr>
                        <a:t> </a:t>
                      </a:r>
                      <a:r>
                        <a:rPr sz="1400" spc="-25" dirty="0">
                          <a:latin typeface="Verdana" panose="020B0604030504040204" pitchFamily="34" charset="0"/>
                          <a:ea typeface="Verdana" panose="020B0604030504040204" pitchFamily="34" charset="0"/>
                          <a:cs typeface="Arial" panose="020B0604020202020204" pitchFamily="34" charset="0"/>
                        </a:rPr>
                        <a:t>con </a:t>
                      </a:r>
                      <a:r>
                        <a:rPr sz="1400" dirty="0">
                          <a:latin typeface="Verdana" panose="020B0604030504040204" pitchFamily="34" charset="0"/>
                          <a:ea typeface="Verdana" panose="020B0604030504040204" pitchFamily="34" charset="0"/>
                          <a:cs typeface="Arial" panose="020B0604020202020204" pitchFamily="34" charset="0"/>
                        </a:rPr>
                        <a:t>títeres</a:t>
                      </a:r>
                      <a:r>
                        <a:rPr sz="1400" spc="-2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en</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el</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marco</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del</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mes</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del</a:t>
                      </a:r>
                      <a:r>
                        <a:rPr sz="1400" spc="-2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Patrimonio</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58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5725">
                        <a:lnSpc>
                          <a:spcPct val="100000"/>
                        </a:lnSpc>
                        <a:spcBef>
                          <a:spcPts val="500"/>
                        </a:spcBef>
                      </a:pPr>
                      <a:r>
                        <a:rPr sz="1400" spc="-10" dirty="0">
                          <a:latin typeface="Verdana" panose="020B0604030504040204" pitchFamily="34" charset="0"/>
                          <a:ea typeface="Verdana" panose="020B0604030504040204" pitchFamily="34" charset="0"/>
                          <a:cs typeface="Arial" panose="020B0604020202020204" pitchFamily="34" charset="0"/>
                        </a:rPr>
                        <a:t>Transeúntes</a:t>
                      </a:r>
                      <a:r>
                        <a:rPr sz="1400" dirty="0">
                          <a:latin typeface="Verdana" panose="020B0604030504040204" pitchFamily="34" charset="0"/>
                          <a:ea typeface="Verdana" panose="020B0604030504040204" pitchFamily="34" charset="0"/>
                          <a:cs typeface="Arial" panose="020B0604020202020204" pitchFamily="34" charset="0"/>
                        </a:rPr>
                        <a:t> de</a:t>
                      </a:r>
                      <a:r>
                        <a:rPr sz="1400" spc="-1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Parque Berrio</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y</a:t>
                      </a:r>
                      <a:r>
                        <a:rPr sz="1400" spc="-2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trabajadores </a:t>
                      </a:r>
                      <a:r>
                        <a:rPr sz="1400" dirty="0">
                          <a:latin typeface="Verdana" panose="020B0604030504040204" pitchFamily="34" charset="0"/>
                          <a:ea typeface="Verdana" panose="020B0604030504040204" pitchFamily="34" charset="0"/>
                          <a:cs typeface="Arial" panose="020B0604020202020204" pitchFamily="34" charset="0"/>
                        </a:rPr>
                        <a:t>del</a:t>
                      </a:r>
                      <a:r>
                        <a:rPr sz="1400" spc="-15"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lugar</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635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5725">
                        <a:lnSpc>
                          <a:spcPct val="100000"/>
                        </a:lnSpc>
                        <a:spcBef>
                          <a:spcPts val="1055"/>
                        </a:spcBef>
                      </a:pPr>
                      <a:r>
                        <a:rPr sz="1400" dirty="0">
                          <a:latin typeface="Verdana" panose="020B0604030504040204" pitchFamily="34" charset="0"/>
                          <a:ea typeface="Verdana" panose="020B0604030504040204" pitchFamily="34" charset="0"/>
                          <a:cs typeface="Arial" panose="020B0604020202020204" pitchFamily="34" charset="0"/>
                        </a:rPr>
                        <a:t>Metro</a:t>
                      </a:r>
                      <a:r>
                        <a:rPr sz="1400" spc="-3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de</a:t>
                      </a:r>
                      <a:r>
                        <a:rPr sz="1400" spc="-3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Medellín</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3398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715010">
                <a:tc>
                  <a:txBody>
                    <a:bodyPr/>
                    <a:lstStyle/>
                    <a:p>
                      <a:pPr marL="85090" marR="41910">
                        <a:lnSpc>
                          <a:spcPct val="100000"/>
                        </a:lnSpc>
                        <a:spcBef>
                          <a:spcPts val="414"/>
                        </a:spcBef>
                      </a:pPr>
                      <a:r>
                        <a:rPr sz="1400" spc="-30" dirty="0">
                          <a:latin typeface="Verdana" panose="020B0604030504040204" pitchFamily="34" charset="0"/>
                          <a:ea typeface="Verdana" panose="020B0604030504040204" pitchFamily="34" charset="0"/>
                          <a:cs typeface="Arial" panose="020B0604020202020204" pitchFamily="34" charset="0"/>
                        </a:rPr>
                        <a:t>Recorridos</a:t>
                      </a:r>
                      <a:r>
                        <a:rPr sz="1400" spc="-35"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por</a:t>
                      </a:r>
                      <a:r>
                        <a:rPr sz="1400" spc="-4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el</a:t>
                      </a:r>
                      <a:r>
                        <a:rPr sz="1400" spc="-40" dirty="0">
                          <a:latin typeface="Verdana" panose="020B0604030504040204" pitchFamily="34" charset="0"/>
                          <a:ea typeface="Verdana" panose="020B0604030504040204" pitchFamily="34" charset="0"/>
                          <a:cs typeface="Arial" panose="020B0604020202020204" pitchFamily="34" charset="0"/>
                        </a:rPr>
                        <a:t> </a:t>
                      </a:r>
                      <a:r>
                        <a:rPr sz="1400" spc="-25" dirty="0">
                          <a:latin typeface="Verdana" panose="020B0604030504040204" pitchFamily="34" charset="0"/>
                          <a:ea typeface="Verdana" panose="020B0604030504040204" pitchFamily="34" charset="0"/>
                          <a:cs typeface="Arial" panose="020B0604020202020204" pitchFamily="34" charset="0"/>
                        </a:rPr>
                        <a:t>primer</a:t>
                      </a:r>
                      <a:r>
                        <a:rPr sz="1400" spc="-20" dirty="0">
                          <a:latin typeface="Verdana" panose="020B0604030504040204" pitchFamily="34" charset="0"/>
                          <a:ea typeface="Verdana" panose="020B0604030504040204" pitchFamily="34" charset="0"/>
                          <a:cs typeface="Arial" panose="020B0604020202020204" pitchFamily="34" charset="0"/>
                        </a:rPr>
                        <a:t> </a:t>
                      </a:r>
                      <a:r>
                        <a:rPr sz="1400" spc="-25" dirty="0">
                          <a:latin typeface="Verdana" panose="020B0604030504040204" pitchFamily="34" charset="0"/>
                          <a:ea typeface="Verdana" panose="020B0604030504040204" pitchFamily="34" charset="0"/>
                          <a:cs typeface="Arial" panose="020B0604020202020204" pitchFamily="34" charset="0"/>
                        </a:rPr>
                        <a:t>Salón</a:t>
                      </a:r>
                      <a:r>
                        <a:rPr sz="1400" spc="-55" dirty="0">
                          <a:latin typeface="Verdana" panose="020B0604030504040204" pitchFamily="34" charset="0"/>
                          <a:ea typeface="Verdana" panose="020B0604030504040204" pitchFamily="34" charset="0"/>
                          <a:cs typeface="Arial" panose="020B0604020202020204" pitchFamily="34" charset="0"/>
                        </a:rPr>
                        <a:t> </a:t>
                      </a:r>
                      <a:r>
                        <a:rPr sz="1400" spc="-30" dirty="0">
                          <a:latin typeface="Verdana" panose="020B0604030504040204" pitchFamily="34" charset="0"/>
                          <a:ea typeface="Verdana" panose="020B0604030504040204" pitchFamily="34" charset="0"/>
                          <a:cs typeface="Arial" panose="020B0604020202020204" pitchFamily="34" charset="0"/>
                        </a:rPr>
                        <a:t>Departamental</a:t>
                      </a:r>
                      <a:r>
                        <a:rPr sz="1400" spc="1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y</a:t>
                      </a:r>
                      <a:r>
                        <a:rPr sz="1400" spc="-55" dirty="0">
                          <a:latin typeface="Verdana" panose="020B0604030504040204" pitchFamily="34" charset="0"/>
                          <a:ea typeface="Verdana" panose="020B0604030504040204" pitchFamily="34" charset="0"/>
                          <a:cs typeface="Arial" panose="020B0604020202020204" pitchFamily="34" charset="0"/>
                        </a:rPr>
                        <a:t> </a:t>
                      </a:r>
                      <a:r>
                        <a:rPr sz="1400" spc="-25" dirty="0">
                          <a:latin typeface="Verdana" panose="020B0604030504040204" pitchFamily="34" charset="0"/>
                          <a:ea typeface="Verdana" panose="020B0604030504040204" pitchFamily="34" charset="0"/>
                          <a:cs typeface="Arial" panose="020B0604020202020204" pitchFamily="34" charset="0"/>
                        </a:rPr>
                        <a:t>talleres</a:t>
                      </a:r>
                      <a:r>
                        <a:rPr sz="1400" dirty="0">
                          <a:latin typeface="Verdana" panose="020B0604030504040204" pitchFamily="34" charset="0"/>
                          <a:ea typeface="Verdana" panose="020B0604030504040204" pitchFamily="34" charset="0"/>
                          <a:cs typeface="Arial" panose="020B0604020202020204" pitchFamily="34" charset="0"/>
                        </a:rPr>
                        <a:t> </a:t>
                      </a:r>
                      <a:r>
                        <a:rPr sz="1400" spc="-20" dirty="0">
                          <a:latin typeface="Verdana" panose="020B0604030504040204" pitchFamily="34" charset="0"/>
                          <a:ea typeface="Verdana" panose="020B0604030504040204" pitchFamily="34" charset="0"/>
                          <a:cs typeface="Arial" panose="020B0604020202020204" pitchFamily="34" charset="0"/>
                        </a:rPr>
                        <a:t>para</a:t>
                      </a:r>
                      <a:r>
                        <a:rPr sz="1400" spc="-30" dirty="0">
                          <a:latin typeface="Verdana" panose="020B0604030504040204" pitchFamily="34" charset="0"/>
                          <a:ea typeface="Verdana" panose="020B0604030504040204" pitchFamily="34" charset="0"/>
                          <a:cs typeface="Arial" panose="020B0604020202020204" pitchFamily="34" charset="0"/>
                        </a:rPr>
                        <a:t> </a:t>
                      </a:r>
                      <a:r>
                        <a:rPr sz="1400" spc="-20" dirty="0">
                          <a:latin typeface="Verdana" panose="020B0604030504040204" pitchFamily="34" charset="0"/>
                          <a:ea typeface="Verdana" panose="020B0604030504040204" pitchFamily="34" charset="0"/>
                          <a:cs typeface="Arial" panose="020B0604020202020204" pitchFamily="34" charset="0"/>
                        </a:rPr>
                        <a:t>las</a:t>
                      </a:r>
                      <a:r>
                        <a:rPr sz="1400" spc="-40" dirty="0">
                          <a:latin typeface="Verdana" panose="020B0604030504040204" pitchFamily="34" charset="0"/>
                          <a:ea typeface="Verdana" panose="020B0604030504040204" pitchFamily="34" charset="0"/>
                          <a:cs typeface="Arial" panose="020B0604020202020204" pitchFamily="34" charset="0"/>
                        </a:rPr>
                        <a:t> </a:t>
                      </a:r>
                      <a:r>
                        <a:rPr sz="1400" spc="-20" dirty="0">
                          <a:latin typeface="Verdana" panose="020B0604030504040204" pitchFamily="34" charset="0"/>
                          <a:ea typeface="Verdana" panose="020B0604030504040204" pitchFamily="34" charset="0"/>
                          <a:cs typeface="Arial" panose="020B0604020202020204" pitchFamily="34" charset="0"/>
                        </a:rPr>
                        <a:t>obras</a:t>
                      </a:r>
                      <a:r>
                        <a:rPr sz="1400" spc="-30" dirty="0">
                          <a:latin typeface="Verdana" panose="020B0604030504040204" pitchFamily="34" charset="0"/>
                          <a:ea typeface="Verdana" panose="020B0604030504040204" pitchFamily="34" charset="0"/>
                          <a:cs typeface="Arial" panose="020B0604020202020204" pitchFamily="34" charset="0"/>
                        </a:rPr>
                        <a:t> </a:t>
                      </a:r>
                      <a:r>
                        <a:rPr sz="1400" spc="-25" dirty="0">
                          <a:latin typeface="Verdana" panose="020B0604030504040204" pitchFamily="34" charset="0"/>
                          <a:ea typeface="Verdana" panose="020B0604030504040204" pitchFamily="34" charset="0"/>
                          <a:cs typeface="Arial" panose="020B0604020202020204" pitchFamily="34" charset="0"/>
                        </a:rPr>
                        <a:t>Un héroe</a:t>
                      </a:r>
                      <a:r>
                        <a:rPr sz="1400" spc="-55" dirty="0">
                          <a:latin typeface="Verdana" panose="020B0604030504040204" pitchFamily="34" charset="0"/>
                          <a:ea typeface="Verdana" panose="020B0604030504040204" pitchFamily="34" charset="0"/>
                          <a:cs typeface="Arial" panose="020B0604020202020204" pitchFamily="34" charset="0"/>
                        </a:rPr>
                        <a:t> </a:t>
                      </a:r>
                      <a:r>
                        <a:rPr sz="1400" spc="-20" dirty="0">
                          <a:latin typeface="Verdana" panose="020B0604030504040204" pitchFamily="34" charset="0"/>
                          <a:ea typeface="Verdana" panose="020B0604030504040204" pitchFamily="34" charset="0"/>
                          <a:cs typeface="Arial" panose="020B0604020202020204" pitchFamily="34" charset="0"/>
                        </a:rPr>
                        <a:t>nacido</a:t>
                      </a:r>
                      <a:r>
                        <a:rPr sz="1400" spc="-5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en</a:t>
                      </a:r>
                      <a:r>
                        <a:rPr sz="1400" spc="-55"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las</a:t>
                      </a:r>
                      <a:r>
                        <a:rPr sz="1400" spc="-50" dirty="0">
                          <a:latin typeface="Verdana" panose="020B0604030504040204" pitchFamily="34" charset="0"/>
                          <a:ea typeface="Verdana" panose="020B0604030504040204" pitchFamily="34" charset="0"/>
                          <a:cs typeface="Arial" panose="020B0604020202020204" pitchFamily="34" charset="0"/>
                        </a:rPr>
                        <a:t> </a:t>
                      </a:r>
                      <a:r>
                        <a:rPr sz="1400" spc="-25" dirty="0">
                          <a:latin typeface="Verdana" panose="020B0604030504040204" pitchFamily="34" charset="0"/>
                          <a:ea typeface="Verdana" panose="020B0604030504040204" pitchFamily="34" charset="0"/>
                          <a:cs typeface="Arial" panose="020B0604020202020204" pitchFamily="34" charset="0"/>
                        </a:rPr>
                        <a:t>montañas</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de</a:t>
                      </a:r>
                      <a:r>
                        <a:rPr sz="1400" spc="-55" dirty="0">
                          <a:latin typeface="Verdana" panose="020B0604030504040204" pitchFamily="34" charset="0"/>
                          <a:ea typeface="Verdana" panose="020B0604030504040204" pitchFamily="34" charset="0"/>
                          <a:cs typeface="Arial" panose="020B0604020202020204" pitchFamily="34" charset="0"/>
                        </a:rPr>
                        <a:t> </a:t>
                      </a:r>
                      <a:r>
                        <a:rPr sz="1400" spc="-20" dirty="0">
                          <a:latin typeface="Verdana" panose="020B0604030504040204" pitchFamily="34" charset="0"/>
                          <a:ea typeface="Verdana" panose="020B0604030504040204" pitchFamily="34" charset="0"/>
                          <a:cs typeface="Arial" panose="020B0604020202020204" pitchFamily="34" charset="0"/>
                        </a:rPr>
                        <a:t>mi</a:t>
                      </a:r>
                      <a:r>
                        <a:rPr sz="1400" spc="-55"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tierra</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5270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5725" marR="413384">
                        <a:lnSpc>
                          <a:spcPct val="100000"/>
                        </a:lnSpc>
                        <a:spcBef>
                          <a:spcPts val="495"/>
                        </a:spcBef>
                      </a:pPr>
                      <a:r>
                        <a:rPr sz="1400" dirty="0">
                          <a:latin typeface="Verdana" panose="020B0604030504040204" pitchFamily="34" charset="0"/>
                          <a:ea typeface="Verdana" panose="020B0604030504040204" pitchFamily="34" charset="0"/>
                          <a:cs typeface="Arial" panose="020B0604020202020204" pitchFamily="34" charset="0"/>
                        </a:rPr>
                        <a:t>3</a:t>
                      </a:r>
                      <a:r>
                        <a:rPr sz="1400" spc="-3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agrupaciones</a:t>
                      </a:r>
                      <a:r>
                        <a:rPr sz="1400" spc="-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de</a:t>
                      </a:r>
                      <a:r>
                        <a:rPr sz="1400" spc="-2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espacios</a:t>
                      </a:r>
                      <a:r>
                        <a:rPr sz="1400" spc="-1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formativos</a:t>
                      </a:r>
                      <a:r>
                        <a:rPr sz="1400" spc="-3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del</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Valle</a:t>
                      </a:r>
                      <a:r>
                        <a:rPr sz="1400" spc="-5" dirty="0">
                          <a:latin typeface="Verdana" panose="020B0604030504040204" pitchFamily="34" charset="0"/>
                          <a:ea typeface="Verdana" panose="020B0604030504040204" pitchFamily="34" charset="0"/>
                          <a:cs typeface="Arial" panose="020B0604020202020204" pitchFamily="34" charset="0"/>
                        </a:rPr>
                        <a:t> </a:t>
                      </a:r>
                      <a:r>
                        <a:rPr sz="1400" spc="-25" dirty="0">
                          <a:latin typeface="Verdana" panose="020B0604030504040204" pitchFamily="34" charset="0"/>
                          <a:ea typeface="Verdana" panose="020B0604030504040204" pitchFamily="34" charset="0"/>
                          <a:cs typeface="Arial" panose="020B0604020202020204" pitchFamily="34" charset="0"/>
                        </a:rPr>
                        <a:t>de </a:t>
                      </a:r>
                      <a:r>
                        <a:rPr sz="1400" dirty="0">
                          <a:latin typeface="Verdana" panose="020B0604030504040204" pitchFamily="34" charset="0"/>
                          <a:ea typeface="Verdana" panose="020B0604030504040204" pitchFamily="34" charset="0"/>
                          <a:cs typeface="Arial" panose="020B0604020202020204" pitchFamily="34" charset="0"/>
                        </a:rPr>
                        <a:t>Aburrá</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y</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visitantes</a:t>
                      </a:r>
                      <a:r>
                        <a:rPr sz="1400" spc="-1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del</a:t>
                      </a:r>
                      <a:r>
                        <a:rPr sz="1400" spc="-4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Palacio</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de</a:t>
                      </a:r>
                      <a:r>
                        <a:rPr sz="1400" spc="-3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la</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Cultura</a:t>
                      </a:r>
                      <a:r>
                        <a:rPr sz="1400" spc="-25"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Rafael </a:t>
                      </a:r>
                      <a:r>
                        <a:rPr sz="1400" dirty="0">
                          <a:latin typeface="Verdana" panose="020B0604030504040204" pitchFamily="34" charset="0"/>
                          <a:ea typeface="Verdana" panose="020B0604030504040204" pitchFamily="34" charset="0"/>
                          <a:cs typeface="Arial" panose="020B0604020202020204" pitchFamily="34" charset="0"/>
                        </a:rPr>
                        <a:t>Uribe</a:t>
                      </a:r>
                      <a:r>
                        <a:rPr sz="1400" spc="-35"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Uribe</a:t>
                      </a:r>
                      <a:endParaRPr sz="1400" dirty="0">
                        <a:latin typeface="Verdana" panose="020B0604030504040204" pitchFamily="34" charset="0"/>
                        <a:ea typeface="Verdana" panose="020B0604030504040204" pitchFamily="34" charset="0"/>
                        <a:cs typeface="Arial" panose="020B0604020202020204" pitchFamily="34" charset="0"/>
                      </a:endParaRPr>
                    </a:p>
                  </a:txBody>
                  <a:tcPr marL="0" marR="0" marT="628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5725">
                        <a:lnSpc>
                          <a:spcPct val="100000"/>
                        </a:lnSpc>
                        <a:spcBef>
                          <a:spcPts val="960"/>
                        </a:spcBef>
                      </a:pPr>
                      <a:r>
                        <a:rPr sz="1400" dirty="0">
                          <a:latin typeface="Verdana" panose="020B0604030504040204" pitchFamily="34" charset="0"/>
                          <a:ea typeface="Verdana" panose="020B0604030504040204" pitchFamily="34" charset="0"/>
                          <a:cs typeface="Arial" panose="020B0604020202020204" pitchFamily="34" charset="0"/>
                        </a:rPr>
                        <a:t>Letras</a:t>
                      </a:r>
                      <a:r>
                        <a:rPr sz="1400" spc="-2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Ilustradas</a:t>
                      </a:r>
                      <a:r>
                        <a:rPr sz="1400" spc="-1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de</a:t>
                      </a:r>
                      <a:r>
                        <a:rPr sz="1400" spc="-20" dirty="0">
                          <a:latin typeface="Verdana" panose="020B0604030504040204" pitchFamily="34" charset="0"/>
                          <a:ea typeface="Verdana" panose="020B0604030504040204" pitchFamily="34" charset="0"/>
                          <a:cs typeface="Arial" panose="020B0604020202020204" pitchFamily="34" charset="0"/>
                        </a:rPr>
                        <a:t> Bello</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219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687070">
                <a:tc>
                  <a:txBody>
                    <a:bodyPr/>
                    <a:lstStyle/>
                    <a:p>
                      <a:pPr marL="85090" marR="323850">
                        <a:lnSpc>
                          <a:spcPct val="100000"/>
                        </a:lnSpc>
                        <a:spcBef>
                          <a:spcPts val="415"/>
                        </a:spcBef>
                      </a:pPr>
                      <a:r>
                        <a:rPr sz="1400" dirty="0">
                          <a:latin typeface="Verdana" panose="020B0604030504040204" pitchFamily="34" charset="0"/>
                          <a:ea typeface="Verdana" panose="020B0604030504040204" pitchFamily="34" charset="0"/>
                          <a:cs typeface="Arial" panose="020B0604020202020204" pitchFamily="34" charset="0"/>
                        </a:rPr>
                        <a:t>Lecturas</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dramáticas,</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una</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unión</a:t>
                      </a:r>
                      <a:r>
                        <a:rPr sz="1400" spc="-3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de</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la</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literatura</a:t>
                      </a:r>
                      <a:r>
                        <a:rPr sz="1400" spc="-2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con</a:t>
                      </a:r>
                      <a:r>
                        <a:rPr sz="1400" spc="-5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el</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teatro</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en</a:t>
                      </a:r>
                      <a:r>
                        <a:rPr sz="1400" spc="-35" dirty="0">
                          <a:latin typeface="Verdana" panose="020B0604030504040204" pitchFamily="34" charset="0"/>
                          <a:ea typeface="Verdana" panose="020B0604030504040204" pitchFamily="34" charset="0"/>
                          <a:cs typeface="Arial" panose="020B0604020202020204" pitchFamily="34" charset="0"/>
                        </a:rPr>
                        <a:t> </a:t>
                      </a:r>
                      <a:r>
                        <a:rPr sz="1400" spc="-25" dirty="0">
                          <a:latin typeface="Verdana" panose="020B0604030504040204" pitchFamily="34" charset="0"/>
                          <a:ea typeface="Verdana" panose="020B0604030504040204" pitchFamily="34" charset="0"/>
                          <a:cs typeface="Arial" panose="020B0604020202020204" pitchFamily="34" charset="0"/>
                        </a:rPr>
                        <a:t>una </a:t>
                      </a:r>
                      <a:r>
                        <a:rPr sz="1400" spc="-10" dirty="0">
                          <a:latin typeface="Verdana" panose="020B0604030504040204" pitchFamily="34" charset="0"/>
                          <a:ea typeface="Verdana" panose="020B0604030504040204" pitchFamily="34" charset="0"/>
                          <a:cs typeface="Arial" panose="020B0604020202020204" pitchFamily="34" charset="0"/>
                        </a:rPr>
                        <a:t>presentación</a:t>
                      </a:r>
                      <a:r>
                        <a:rPr sz="1400" spc="25"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dramática</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5270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5725" marR="673100">
                        <a:lnSpc>
                          <a:spcPct val="100000"/>
                        </a:lnSpc>
                        <a:spcBef>
                          <a:spcPts val="509"/>
                        </a:spcBef>
                      </a:pPr>
                      <a:r>
                        <a:rPr sz="1400" dirty="0">
                          <a:latin typeface="Verdana" panose="020B0604030504040204" pitchFamily="34" charset="0"/>
                          <a:ea typeface="Verdana" panose="020B0604030504040204" pitchFamily="34" charset="0"/>
                          <a:cs typeface="Arial" panose="020B0604020202020204" pitchFamily="34" charset="0"/>
                        </a:rPr>
                        <a:t>Visitantes</a:t>
                      </a:r>
                      <a:r>
                        <a:rPr sz="1400" spc="-2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del</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Palacio</a:t>
                      </a:r>
                      <a:r>
                        <a:rPr sz="1400" spc="-5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de</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la</a:t>
                      </a:r>
                      <a:r>
                        <a:rPr sz="1400" spc="-4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Cultura</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Rafael</a:t>
                      </a:r>
                      <a:r>
                        <a:rPr sz="1400" spc="-5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Uribe </a:t>
                      </a:r>
                      <a:r>
                        <a:rPr sz="1400" dirty="0">
                          <a:latin typeface="Verdana" panose="020B0604030504040204" pitchFamily="34" charset="0"/>
                          <a:ea typeface="Verdana" panose="020B0604030504040204" pitchFamily="34" charset="0"/>
                          <a:cs typeface="Arial" panose="020B0604020202020204" pitchFamily="34" charset="0"/>
                        </a:rPr>
                        <a:t>durante</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la</a:t>
                      </a:r>
                      <a:r>
                        <a:rPr sz="1400" spc="-3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presentación</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647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400">
                        <a:latin typeface="Verdana" panose="020B0604030504040204" pitchFamily="34" charset="0"/>
                        <a:ea typeface="Verdana" panose="020B0604030504040204" pitchFamily="34" charset="0"/>
                        <a:cs typeface="Arial" panose="020B0604020202020204" pitchFamily="34" charset="0"/>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r h="687070">
                <a:tc>
                  <a:txBody>
                    <a:bodyPr/>
                    <a:lstStyle/>
                    <a:p>
                      <a:pPr marL="85090" marR="219710">
                        <a:lnSpc>
                          <a:spcPct val="100000"/>
                        </a:lnSpc>
                        <a:spcBef>
                          <a:spcPts val="420"/>
                        </a:spcBef>
                      </a:pPr>
                      <a:r>
                        <a:rPr sz="1400" dirty="0">
                          <a:latin typeface="Verdana" panose="020B0604030504040204" pitchFamily="34" charset="0"/>
                          <a:ea typeface="Verdana" panose="020B0604030504040204" pitchFamily="34" charset="0"/>
                          <a:cs typeface="Arial" panose="020B0604020202020204" pitchFamily="34" charset="0"/>
                        </a:rPr>
                        <a:t>Café</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Literario,</a:t>
                      </a:r>
                      <a:r>
                        <a:rPr sz="1400" spc="-3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una</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iniciativa</a:t>
                      </a:r>
                      <a:r>
                        <a:rPr sz="1400" spc="-1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para</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conversar</a:t>
                      </a:r>
                      <a:r>
                        <a:rPr sz="1400" spc="-4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con</a:t>
                      </a:r>
                      <a:r>
                        <a:rPr sz="1400" spc="-3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literatos</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de</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la</a:t>
                      </a:r>
                      <a:r>
                        <a:rPr sz="1400" spc="-35"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región acompañados</a:t>
                      </a:r>
                      <a:r>
                        <a:rPr sz="1400" spc="-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de</a:t>
                      </a:r>
                      <a:r>
                        <a:rPr sz="1400" spc="-2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un</a:t>
                      </a:r>
                      <a:r>
                        <a:rPr sz="1400" spc="-1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buen</a:t>
                      </a:r>
                      <a:r>
                        <a:rPr sz="1400" spc="-5" dirty="0">
                          <a:latin typeface="Verdana" panose="020B0604030504040204" pitchFamily="34" charset="0"/>
                          <a:ea typeface="Verdana" panose="020B0604030504040204" pitchFamily="34" charset="0"/>
                          <a:cs typeface="Arial" panose="020B0604020202020204" pitchFamily="34" charset="0"/>
                        </a:rPr>
                        <a:t> </a:t>
                      </a:r>
                      <a:r>
                        <a:rPr sz="1400" spc="-20" dirty="0">
                          <a:latin typeface="Verdana" panose="020B0604030504040204" pitchFamily="34" charset="0"/>
                          <a:ea typeface="Verdana" panose="020B0604030504040204" pitchFamily="34" charset="0"/>
                          <a:cs typeface="Arial" panose="020B0604020202020204" pitchFamily="34" charset="0"/>
                        </a:rPr>
                        <a:t>café</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533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5725" marR="111125">
                        <a:lnSpc>
                          <a:spcPts val="1390"/>
                        </a:lnSpc>
                        <a:spcBef>
                          <a:spcPts val="545"/>
                        </a:spcBef>
                      </a:pPr>
                      <a:r>
                        <a:rPr sz="1400" dirty="0">
                          <a:latin typeface="Verdana" panose="020B0604030504040204" pitchFamily="34" charset="0"/>
                          <a:ea typeface="Verdana" panose="020B0604030504040204" pitchFamily="34" charset="0"/>
                          <a:cs typeface="Arial" panose="020B0604020202020204" pitchFamily="34" charset="0"/>
                        </a:rPr>
                        <a:t>Visitantes</a:t>
                      </a:r>
                      <a:r>
                        <a:rPr sz="1400" spc="-1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del</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Palacio</a:t>
                      </a:r>
                      <a:r>
                        <a:rPr sz="1400" spc="-4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de</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la</a:t>
                      </a:r>
                      <a:r>
                        <a:rPr sz="1400" spc="-4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Cultura</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Rafael</a:t>
                      </a:r>
                      <a:r>
                        <a:rPr sz="1400" spc="-4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Uribe</a:t>
                      </a:r>
                      <a:r>
                        <a:rPr sz="1400" spc="-3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Uribe</a:t>
                      </a:r>
                      <a:r>
                        <a:rPr sz="1400" spc="-50" dirty="0">
                          <a:latin typeface="Verdana" panose="020B0604030504040204" pitchFamily="34" charset="0"/>
                          <a:ea typeface="Verdana" panose="020B0604030504040204" pitchFamily="34" charset="0"/>
                          <a:cs typeface="Arial" panose="020B0604020202020204" pitchFamily="34" charset="0"/>
                        </a:rPr>
                        <a:t> y </a:t>
                      </a:r>
                      <a:r>
                        <a:rPr sz="1400" dirty="0">
                          <a:latin typeface="Verdana" panose="020B0604030504040204" pitchFamily="34" charset="0"/>
                          <a:ea typeface="Verdana" panose="020B0604030504040204" pitchFamily="34" charset="0"/>
                          <a:cs typeface="Arial" panose="020B0604020202020204" pitchFamily="34" charset="0"/>
                        </a:rPr>
                        <a:t>asistentes</a:t>
                      </a:r>
                      <a:r>
                        <a:rPr sz="1400" spc="-1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a</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los</a:t>
                      </a:r>
                      <a:r>
                        <a:rPr sz="1400" spc="-3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conversatorios</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692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5725">
                        <a:lnSpc>
                          <a:spcPct val="100000"/>
                        </a:lnSpc>
                        <a:spcBef>
                          <a:spcPts val="965"/>
                        </a:spcBef>
                      </a:pPr>
                      <a:r>
                        <a:rPr sz="1400" dirty="0">
                          <a:latin typeface="Verdana" panose="020B0604030504040204" pitchFamily="34" charset="0"/>
                          <a:ea typeface="Verdana" panose="020B0604030504040204" pitchFamily="34" charset="0"/>
                          <a:cs typeface="Arial" panose="020B0604020202020204" pitchFamily="34" charset="0"/>
                        </a:rPr>
                        <a:t>Astor</a:t>
                      </a:r>
                      <a:r>
                        <a:rPr sz="1400" spc="-35"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Cultural</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1225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6"/>
                  </a:ext>
                </a:extLst>
              </a:tr>
              <a:tr h="1104265">
                <a:tc>
                  <a:txBody>
                    <a:bodyPr/>
                    <a:lstStyle/>
                    <a:p>
                      <a:pPr marL="85090">
                        <a:lnSpc>
                          <a:spcPct val="100000"/>
                        </a:lnSpc>
                        <a:spcBef>
                          <a:spcPts val="345"/>
                        </a:spcBef>
                      </a:pPr>
                      <a:r>
                        <a:rPr sz="1400" dirty="0">
                          <a:latin typeface="Verdana" panose="020B0604030504040204" pitchFamily="34" charset="0"/>
                          <a:ea typeface="Verdana" panose="020B0604030504040204" pitchFamily="34" charset="0"/>
                          <a:cs typeface="Arial" panose="020B0604020202020204" pitchFamily="34" charset="0"/>
                        </a:rPr>
                        <a:t>Inauguración</a:t>
                      </a:r>
                      <a:r>
                        <a:rPr sz="1400" spc="-3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de</a:t>
                      </a:r>
                      <a:r>
                        <a:rPr sz="1400" spc="-4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las</a:t>
                      </a:r>
                      <a:r>
                        <a:rPr sz="1400" spc="-4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exposiciones:</a:t>
                      </a:r>
                      <a:endParaRPr sz="1400">
                        <a:latin typeface="Verdana" panose="020B0604030504040204" pitchFamily="34" charset="0"/>
                        <a:ea typeface="Verdana" panose="020B0604030504040204" pitchFamily="34" charset="0"/>
                        <a:cs typeface="Arial" panose="020B0604020202020204" pitchFamily="34" charset="0"/>
                      </a:endParaRPr>
                    </a:p>
                    <a:p>
                      <a:pPr marL="371475" indent="-286385">
                        <a:lnSpc>
                          <a:spcPct val="100000"/>
                        </a:lnSpc>
                        <a:spcBef>
                          <a:spcPts val="515"/>
                        </a:spcBef>
                        <a:buChar char="-"/>
                        <a:tabLst>
                          <a:tab pos="371475" algn="l"/>
                        </a:tabLst>
                      </a:pPr>
                      <a:r>
                        <a:rPr sz="1400" dirty="0">
                          <a:latin typeface="Verdana" panose="020B0604030504040204" pitchFamily="34" charset="0"/>
                          <a:ea typeface="Verdana" panose="020B0604030504040204" pitchFamily="34" charset="0"/>
                          <a:cs typeface="Arial" panose="020B0604020202020204" pitchFamily="34" charset="0"/>
                        </a:rPr>
                        <a:t>La</a:t>
                      </a:r>
                      <a:r>
                        <a:rPr sz="1400" spc="-5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Minería,</a:t>
                      </a:r>
                      <a:r>
                        <a:rPr sz="1400" spc="-4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trayectoria</a:t>
                      </a:r>
                      <a:r>
                        <a:rPr sz="1400" spc="-45"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inmemorable</a:t>
                      </a:r>
                      <a:endParaRPr sz="1400">
                        <a:latin typeface="Verdana" panose="020B0604030504040204" pitchFamily="34" charset="0"/>
                        <a:ea typeface="Verdana" panose="020B0604030504040204" pitchFamily="34" charset="0"/>
                        <a:cs typeface="Arial" panose="020B0604020202020204" pitchFamily="34" charset="0"/>
                      </a:endParaRPr>
                    </a:p>
                    <a:p>
                      <a:pPr marL="371475" indent="-286385">
                        <a:lnSpc>
                          <a:spcPct val="100000"/>
                        </a:lnSpc>
                        <a:spcBef>
                          <a:spcPts val="520"/>
                        </a:spcBef>
                        <a:buChar char="-"/>
                        <a:tabLst>
                          <a:tab pos="371475" algn="l"/>
                        </a:tabLst>
                      </a:pPr>
                      <a:r>
                        <a:rPr sz="1400" dirty="0">
                          <a:latin typeface="Verdana" panose="020B0604030504040204" pitchFamily="34" charset="0"/>
                          <a:ea typeface="Verdana" panose="020B0604030504040204" pitchFamily="34" charset="0"/>
                          <a:cs typeface="Arial" panose="020B0604020202020204" pitchFamily="34" charset="0"/>
                        </a:rPr>
                        <a:t>Un</a:t>
                      </a:r>
                      <a:r>
                        <a:rPr sz="1400" spc="-3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héroe</a:t>
                      </a:r>
                      <a:r>
                        <a:rPr sz="1400" spc="-1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nacido</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en</a:t>
                      </a:r>
                      <a:r>
                        <a:rPr sz="1400" spc="-20"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las</a:t>
                      </a:r>
                      <a:r>
                        <a:rPr sz="1400" spc="-15"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montañas </a:t>
                      </a:r>
                      <a:r>
                        <a:rPr sz="1400" dirty="0">
                          <a:latin typeface="Verdana" panose="020B0604030504040204" pitchFamily="34" charset="0"/>
                          <a:ea typeface="Verdana" panose="020B0604030504040204" pitchFamily="34" charset="0"/>
                          <a:cs typeface="Arial" panose="020B0604020202020204" pitchFamily="34" charset="0"/>
                        </a:rPr>
                        <a:t>de</a:t>
                      </a:r>
                      <a:r>
                        <a:rPr sz="1400" spc="-25" dirty="0">
                          <a:latin typeface="Verdana" panose="020B0604030504040204" pitchFamily="34" charset="0"/>
                          <a:ea typeface="Verdana" panose="020B0604030504040204" pitchFamily="34" charset="0"/>
                          <a:cs typeface="Arial" panose="020B0604020202020204" pitchFamily="34" charset="0"/>
                        </a:rPr>
                        <a:t> </a:t>
                      </a:r>
                      <a:r>
                        <a:rPr sz="1400" dirty="0">
                          <a:latin typeface="Verdana" panose="020B0604030504040204" pitchFamily="34" charset="0"/>
                          <a:ea typeface="Verdana" panose="020B0604030504040204" pitchFamily="34" charset="0"/>
                          <a:cs typeface="Arial" panose="020B0604020202020204" pitchFamily="34" charset="0"/>
                        </a:rPr>
                        <a:t>mi</a:t>
                      </a:r>
                      <a:r>
                        <a:rPr sz="1400" spc="-25"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tierra</a:t>
                      </a:r>
                      <a:endParaRPr sz="1400">
                        <a:latin typeface="Verdana" panose="020B0604030504040204" pitchFamily="34" charset="0"/>
                        <a:ea typeface="Verdana" panose="020B0604030504040204" pitchFamily="34" charset="0"/>
                        <a:cs typeface="Arial" panose="020B0604020202020204" pitchFamily="34" charset="0"/>
                      </a:endParaRPr>
                    </a:p>
                    <a:p>
                      <a:pPr marL="371475" indent="-286385">
                        <a:lnSpc>
                          <a:spcPts val="1664"/>
                        </a:lnSpc>
                        <a:spcBef>
                          <a:spcPts val="515"/>
                        </a:spcBef>
                        <a:buChar char="-"/>
                        <a:tabLst>
                          <a:tab pos="371475" algn="l"/>
                        </a:tabLst>
                      </a:pPr>
                      <a:r>
                        <a:rPr sz="1400" dirty="0">
                          <a:latin typeface="Verdana" panose="020B0604030504040204" pitchFamily="34" charset="0"/>
                          <a:ea typeface="Verdana" panose="020B0604030504040204" pitchFamily="34" charset="0"/>
                          <a:cs typeface="Arial" panose="020B0604020202020204" pitchFamily="34" charset="0"/>
                        </a:rPr>
                        <a:t>Summa</a:t>
                      </a:r>
                      <a:r>
                        <a:rPr sz="1400" spc="-60" dirty="0">
                          <a:latin typeface="Verdana" panose="020B0604030504040204" pitchFamily="34" charset="0"/>
                          <a:ea typeface="Verdana" panose="020B0604030504040204" pitchFamily="34" charset="0"/>
                          <a:cs typeface="Arial" panose="020B0604020202020204" pitchFamily="34" charset="0"/>
                        </a:rPr>
                        <a:t> </a:t>
                      </a:r>
                      <a:r>
                        <a:rPr sz="1400" spc="-10" dirty="0">
                          <a:latin typeface="Verdana" panose="020B0604030504040204" pitchFamily="34" charset="0"/>
                          <a:ea typeface="Verdana" panose="020B0604030504040204" pitchFamily="34" charset="0"/>
                          <a:cs typeface="Arial" panose="020B0604020202020204" pitchFamily="34" charset="0"/>
                        </a:rPr>
                        <a:t>Omnium</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438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5725">
                        <a:lnSpc>
                          <a:spcPct val="100000"/>
                        </a:lnSpc>
                        <a:spcBef>
                          <a:spcPts val="470"/>
                        </a:spcBef>
                      </a:pPr>
                      <a:r>
                        <a:rPr sz="1400" spc="-10" dirty="0">
                          <a:latin typeface="Verdana" panose="020B0604030504040204" pitchFamily="34" charset="0"/>
                          <a:ea typeface="Verdana" panose="020B0604030504040204" pitchFamily="34" charset="0"/>
                          <a:cs typeface="Arial" panose="020B0604020202020204" pitchFamily="34" charset="0"/>
                        </a:rPr>
                        <a:t>Visitantes</a:t>
                      </a:r>
                      <a:r>
                        <a:rPr sz="1400" spc="-35" dirty="0">
                          <a:latin typeface="Verdana" panose="020B0604030504040204" pitchFamily="34" charset="0"/>
                          <a:ea typeface="Verdana" panose="020B0604030504040204" pitchFamily="34" charset="0"/>
                          <a:cs typeface="Arial" panose="020B0604020202020204" pitchFamily="34" charset="0"/>
                        </a:rPr>
                        <a:t> </a:t>
                      </a:r>
                      <a:r>
                        <a:rPr sz="1400" spc="-20" dirty="0">
                          <a:latin typeface="Verdana" panose="020B0604030504040204" pitchFamily="34" charset="0"/>
                          <a:ea typeface="Verdana" panose="020B0604030504040204" pitchFamily="34" charset="0"/>
                          <a:cs typeface="Arial" panose="020B0604020202020204" pitchFamily="34" charset="0"/>
                        </a:rPr>
                        <a:t>ICPA</a:t>
                      </a:r>
                      <a:endParaRPr sz="1400">
                        <a:latin typeface="Verdana" panose="020B0604030504040204" pitchFamily="34" charset="0"/>
                        <a:ea typeface="Verdana" panose="020B0604030504040204" pitchFamily="34" charset="0"/>
                        <a:cs typeface="Arial" panose="020B0604020202020204" pitchFamily="34" charset="0"/>
                      </a:endParaRPr>
                    </a:p>
                  </a:txBody>
                  <a:tcPr marL="0" marR="0" marT="596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400" dirty="0">
                        <a:latin typeface="Verdana" panose="020B0604030504040204" pitchFamily="34" charset="0"/>
                        <a:ea typeface="Verdana" panose="020B0604030504040204" pitchFamily="34" charset="0"/>
                        <a:cs typeface="Arial" panose="020B0604020202020204" pitchFamily="34" charset="0"/>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676080325"/>
              </p:ext>
            </p:extLst>
          </p:nvPr>
        </p:nvGraphicFramePr>
        <p:xfrm>
          <a:off x="1127125" y="3323082"/>
          <a:ext cx="6097270" cy="5655944"/>
        </p:xfrm>
        <a:graphic>
          <a:graphicData uri="http://schemas.openxmlformats.org/drawingml/2006/table">
            <a:tbl>
              <a:tblPr firstRow="1" bandRow="1">
                <a:tableStyleId>{2D5ABB26-0587-4C30-8999-92F81FD0307C}</a:tableStyleId>
              </a:tblPr>
              <a:tblGrid>
                <a:gridCol w="3101975">
                  <a:extLst>
                    <a:ext uri="{9D8B030D-6E8A-4147-A177-3AD203B41FA5}">
                      <a16:colId xmlns:a16="http://schemas.microsoft.com/office/drawing/2014/main" val="20000"/>
                    </a:ext>
                  </a:extLst>
                </a:gridCol>
                <a:gridCol w="2995295">
                  <a:extLst>
                    <a:ext uri="{9D8B030D-6E8A-4147-A177-3AD203B41FA5}">
                      <a16:colId xmlns:a16="http://schemas.microsoft.com/office/drawing/2014/main" val="20001"/>
                    </a:ext>
                  </a:extLst>
                </a:gridCol>
              </a:tblGrid>
              <a:tr h="398780">
                <a:tc>
                  <a:txBody>
                    <a:bodyPr/>
                    <a:lstStyle/>
                    <a:p>
                      <a:pPr marL="635" algn="ctr">
                        <a:lnSpc>
                          <a:spcPct val="100000"/>
                        </a:lnSpc>
                        <a:spcBef>
                          <a:spcPts val="260"/>
                        </a:spcBef>
                      </a:pPr>
                      <a:r>
                        <a:rPr sz="2000" b="1" spc="-25" dirty="0">
                          <a:solidFill>
                            <a:srgbClr val="FFFFFF"/>
                          </a:solidFill>
                          <a:latin typeface="Arial"/>
                          <a:cs typeface="Arial"/>
                        </a:rPr>
                        <a:t>MES</a:t>
                      </a:r>
                      <a:endParaRPr sz="2000">
                        <a:latin typeface="Arial"/>
                        <a:cs typeface="Arial"/>
                      </a:endParaRPr>
                    </a:p>
                  </a:txBody>
                  <a:tcPr marL="0" marR="0" marT="33020" marB="0">
                    <a:lnL w="19050">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solidFill>
                      <a:srgbClr val="538235"/>
                    </a:solidFill>
                  </a:tcPr>
                </a:tc>
                <a:tc>
                  <a:txBody>
                    <a:bodyPr/>
                    <a:lstStyle/>
                    <a:p>
                      <a:pPr marL="4445" algn="ctr">
                        <a:lnSpc>
                          <a:spcPct val="100000"/>
                        </a:lnSpc>
                        <a:spcBef>
                          <a:spcPts val="260"/>
                        </a:spcBef>
                      </a:pPr>
                      <a:r>
                        <a:rPr sz="2000" b="1" spc="-10" dirty="0">
                          <a:solidFill>
                            <a:srgbClr val="FFFFFF"/>
                          </a:solidFill>
                          <a:latin typeface="Arial"/>
                          <a:cs typeface="Arial"/>
                        </a:rPr>
                        <a:t>TOTAL</a:t>
                      </a:r>
                      <a:endParaRPr sz="2000">
                        <a:latin typeface="Arial"/>
                        <a:cs typeface="Arial"/>
                      </a:endParaRPr>
                    </a:p>
                  </a:txBody>
                  <a:tcPr marL="0" marR="0" marT="33020" marB="0">
                    <a:lnL w="9525">
                      <a:solidFill>
                        <a:srgbClr val="000000"/>
                      </a:solidFill>
                      <a:prstDash val="solid"/>
                    </a:lnL>
                    <a:lnR w="19050">
                      <a:solidFill>
                        <a:srgbClr val="000000"/>
                      </a:solidFill>
                      <a:prstDash val="solid"/>
                    </a:lnR>
                    <a:lnT w="19050">
                      <a:solidFill>
                        <a:srgbClr val="000000"/>
                      </a:solidFill>
                      <a:prstDash val="solid"/>
                    </a:lnT>
                    <a:lnB w="9525">
                      <a:solidFill>
                        <a:srgbClr val="000000"/>
                      </a:solidFill>
                      <a:prstDash val="solid"/>
                    </a:lnB>
                    <a:solidFill>
                      <a:srgbClr val="538235"/>
                    </a:solidFill>
                  </a:tcPr>
                </a:tc>
                <a:extLst>
                  <a:ext uri="{0D108BD9-81ED-4DB2-BD59-A6C34878D82A}">
                    <a16:rowId xmlns:a16="http://schemas.microsoft.com/office/drawing/2014/main" val="10000"/>
                  </a:ext>
                </a:extLst>
              </a:tr>
              <a:tr h="398780">
                <a:tc>
                  <a:txBody>
                    <a:bodyPr/>
                    <a:lstStyle/>
                    <a:p>
                      <a:pPr marL="10795">
                        <a:lnSpc>
                          <a:spcPct val="100000"/>
                        </a:lnSpc>
                        <a:spcBef>
                          <a:spcPts val="600"/>
                        </a:spcBef>
                      </a:pPr>
                      <a:r>
                        <a:rPr sz="2000" b="1" spc="-10" dirty="0">
                          <a:latin typeface="Arial"/>
                          <a:cs typeface="Arial"/>
                        </a:rPr>
                        <a:t>ENERO</a:t>
                      </a:r>
                      <a:endParaRPr sz="2000" dirty="0">
                        <a:latin typeface="Arial"/>
                        <a:cs typeface="Arial"/>
                      </a:endParaRPr>
                    </a:p>
                  </a:txBody>
                  <a:tcPr marL="0" marR="0" marT="76200"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40"/>
                        </a:spcBef>
                      </a:pPr>
                      <a:r>
                        <a:rPr sz="2400" spc="-10" dirty="0">
                          <a:latin typeface="Arial"/>
                          <a:cs typeface="Arial"/>
                        </a:rPr>
                        <a:t>23.640</a:t>
                      </a:r>
                      <a:endParaRPr sz="2400" dirty="0">
                        <a:latin typeface="Arial"/>
                        <a:cs typeface="Arial"/>
                      </a:endParaRPr>
                    </a:p>
                  </a:txBody>
                  <a:tcPr marL="0" marR="0" marT="508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1"/>
                  </a:ext>
                </a:extLst>
              </a:tr>
              <a:tr h="398780">
                <a:tc>
                  <a:txBody>
                    <a:bodyPr/>
                    <a:lstStyle/>
                    <a:p>
                      <a:pPr marL="10795">
                        <a:lnSpc>
                          <a:spcPct val="100000"/>
                        </a:lnSpc>
                        <a:spcBef>
                          <a:spcPts val="580"/>
                        </a:spcBef>
                      </a:pPr>
                      <a:r>
                        <a:rPr sz="2000" b="1" spc="-10" dirty="0">
                          <a:latin typeface="Arial"/>
                          <a:cs typeface="Arial"/>
                        </a:rPr>
                        <a:t>FEBRERO</a:t>
                      </a:r>
                      <a:endParaRPr sz="2000" dirty="0">
                        <a:latin typeface="Arial"/>
                        <a:cs typeface="Arial"/>
                      </a:endParaRPr>
                    </a:p>
                  </a:txBody>
                  <a:tcPr marL="0" marR="0" marT="73660"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40"/>
                        </a:spcBef>
                      </a:pPr>
                      <a:r>
                        <a:rPr sz="2400" spc="-10" dirty="0">
                          <a:latin typeface="Arial"/>
                          <a:cs typeface="Arial"/>
                        </a:rPr>
                        <a:t>17.327</a:t>
                      </a:r>
                      <a:endParaRPr sz="2400">
                        <a:latin typeface="Arial"/>
                        <a:cs typeface="Arial"/>
                      </a:endParaRPr>
                    </a:p>
                  </a:txBody>
                  <a:tcPr marL="0" marR="0" marT="508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2"/>
                  </a:ext>
                </a:extLst>
              </a:tr>
              <a:tr h="398780">
                <a:tc>
                  <a:txBody>
                    <a:bodyPr/>
                    <a:lstStyle/>
                    <a:p>
                      <a:pPr marL="10795">
                        <a:lnSpc>
                          <a:spcPct val="100000"/>
                        </a:lnSpc>
                        <a:spcBef>
                          <a:spcPts val="580"/>
                        </a:spcBef>
                      </a:pPr>
                      <a:r>
                        <a:rPr sz="2000" b="1" spc="-10" dirty="0">
                          <a:latin typeface="Arial"/>
                          <a:cs typeface="Arial"/>
                        </a:rPr>
                        <a:t>MARZO</a:t>
                      </a:r>
                      <a:endParaRPr sz="2000">
                        <a:latin typeface="Arial"/>
                        <a:cs typeface="Arial"/>
                      </a:endParaRPr>
                    </a:p>
                  </a:txBody>
                  <a:tcPr marL="0" marR="0" marT="73660"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40"/>
                        </a:spcBef>
                      </a:pPr>
                      <a:r>
                        <a:rPr sz="2400" spc="-10" dirty="0">
                          <a:latin typeface="Arial"/>
                          <a:cs typeface="Arial"/>
                        </a:rPr>
                        <a:t>14.903</a:t>
                      </a:r>
                      <a:endParaRPr sz="2400" dirty="0">
                        <a:latin typeface="Arial"/>
                        <a:cs typeface="Arial"/>
                      </a:endParaRPr>
                    </a:p>
                  </a:txBody>
                  <a:tcPr marL="0" marR="0" marT="508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3"/>
                  </a:ext>
                </a:extLst>
              </a:tr>
              <a:tr h="398780">
                <a:tc>
                  <a:txBody>
                    <a:bodyPr/>
                    <a:lstStyle/>
                    <a:p>
                      <a:pPr marL="10795">
                        <a:lnSpc>
                          <a:spcPct val="100000"/>
                        </a:lnSpc>
                        <a:spcBef>
                          <a:spcPts val="585"/>
                        </a:spcBef>
                      </a:pPr>
                      <a:r>
                        <a:rPr sz="2000" b="1" spc="-10" dirty="0">
                          <a:latin typeface="Arial"/>
                          <a:cs typeface="Arial"/>
                        </a:rPr>
                        <a:t>ABRIL</a:t>
                      </a:r>
                      <a:endParaRPr sz="2000" dirty="0">
                        <a:latin typeface="Arial"/>
                        <a:cs typeface="Arial"/>
                      </a:endParaRPr>
                    </a:p>
                  </a:txBody>
                  <a:tcPr marL="0" marR="0" marT="7429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40"/>
                        </a:spcBef>
                      </a:pPr>
                      <a:r>
                        <a:rPr sz="2400" spc="-10" dirty="0">
                          <a:latin typeface="Arial"/>
                          <a:cs typeface="Arial"/>
                        </a:rPr>
                        <a:t>15.337</a:t>
                      </a:r>
                      <a:endParaRPr sz="2400">
                        <a:latin typeface="Arial"/>
                        <a:cs typeface="Arial"/>
                      </a:endParaRPr>
                    </a:p>
                  </a:txBody>
                  <a:tcPr marL="0" marR="0" marT="508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4"/>
                  </a:ext>
                </a:extLst>
              </a:tr>
              <a:tr h="422909">
                <a:tc>
                  <a:txBody>
                    <a:bodyPr/>
                    <a:lstStyle/>
                    <a:p>
                      <a:pPr marL="10795">
                        <a:lnSpc>
                          <a:spcPct val="100000"/>
                        </a:lnSpc>
                        <a:spcBef>
                          <a:spcPts val="785"/>
                        </a:spcBef>
                      </a:pPr>
                      <a:r>
                        <a:rPr sz="2000" b="1" spc="-20" dirty="0">
                          <a:latin typeface="Arial"/>
                          <a:cs typeface="Arial"/>
                        </a:rPr>
                        <a:t>MAYO</a:t>
                      </a:r>
                      <a:endParaRPr sz="2000" dirty="0">
                        <a:latin typeface="Arial"/>
                        <a:cs typeface="Arial"/>
                      </a:endParaRPr>
                    </a:p>
                  </a:txBody>
                  <a:tcPr marL="0" marR="0" marT="9969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135"/>
                        </a:spcBef>
                      </a:pPr>
                      <a:r>
                        <a:rPr sz="2400" spc="-10" dirty="0">
                          <a:latin typeface="Arial"/>
                          <a:cs typeface="Arial"/>
                        </a:rPr>
                        <a:t>18.334</a:t>
                      </a:r>
                      <a:endParaRPr sz="2400" dirty="0">
                        <a:latin typeface="Arial"/>
                        <a:cs typeface="Arial"/>
                      </a:endParaRPr>
                    </a:p>
                  </a:txBody>
                  <a:tcPr marL="0" marR="0" marT="17145"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5"/>
                  </a:ext>
                </a:extLst>
              </a:tr>
              <a:tr h="398780">
                <a:tc>
                  <a:txBody>
                    <a:bodyPr/>
                    <a:lstStyle/>
                    <a:p>
                      <a:pPr marL="10795">
                        <a:lnSpc>
                          <a:spcPct val="100000"/>
                        </a:lnSpc>
                        <a:spcBef>
                          <a:spcPts val="595"/>
                        </a:spcBef>
                      </a:pPr>
                      <a:r>
                        <a:rPr sz="2000" b="1" spc="-10" dirty="0">
                          <a:latin typeface="Arial"/>
                          <a:cs typeface="Arial"/>
                        </a:rPr>
                        <a:t>JUNIO</a:t>
                      </a:r>
                      <a:endParaRPr sz="2000" dirty="0">
                        <a:latin typeface="Arial"/>
                        <a:cs typeface="Arial"/>
                      </a:endParaRPr>
                    </a:p>
                  </a:txBody>
                  <a:tcPr marL="0" marR="0" marT="7556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40"/>
                        </a:spcBef>
                      </a:pPr>
                      <a:r>
                        <a:rPr sz="2400" spc="-10" dirty="0">
                          <a:latin typeface="Arial"/>
                          <a:cs typeface="Arial"/>
                        </a:rPr>
                        <a:t>22.402</a:t>
                      </a:r>
                      <a:endParaRPr sz="2400" dirty="0">
                        <a:latin typeface="Arial"/>
                        <a:cs typeface="Arial"/>
                      </a:endParaRPr>
                    </a:p>
                  </a:txBody>
                  <a:tcPr marL="0" marR="0" marT="508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6"/>
                  </a:ext>
                </a:extLst>
              </a:tr>
              <a:tr h="398780">
                <a:tc>
                  <a:txBody>
                    <a:bodyPr/>
                    <a:lstStyle/>
                    <a:p>
                      <a:pPr marL="10795">
                        <a:lnSpc>
                          <a:spcPct val="100000"/>
                        </a:lnSpc>
                        <a:spcBef>
                          <a:spcPts val="600"/>
                        </a:spcBef>
                      </a:pPr>
                      <a:r>
                        <a:rPr sz="2000" b="1" spc="-10" dirty="0">
                          <a:latin typeface="Arial"/>
                          <a:cs typeface="Arial"/>
                        </a:rPr>
                        <a:t>JULIO</a:t>
                      </a:r>
                      <a:endParaRPr sz="2000">
                        <a:latin typeface="Arial"/>
                        <a:cs typeface="Arial"/>
                      </a:endParaRPr>
                    </a:p>
                  </a:txBody>
                  <a:tcPr marL="0" marR="0" marT="76200"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45"/>
                        </a:spcBef>
                      </a:pPr>
                      <a:r>
                        <a:rPr sz="2400" spc="-10" dirty="0">
                          <a:latin typeface="Arial"/>
                          <a:cs typeface="Arial"/>
                        </a:rPr>
                        <a:t>24.593</a:t>
                      </a:r>
                      <a:endParaRPr sz="2400">
                        <a:latin typeface="Arial"/>
                        <a:cs typeface="Arial"/>
                      </a:endParaRPr>
                    </a:p>
                  </a:txBody>
                  <a:tcPr marL="0" marR="0" marT="5715"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7"/>
                  </a:ext>
                </a:extLst>
              </a:tr>
              <a:tr h="398780">
                <a:tc>
                  <a:txBody>
                    <a:bodyPr/>
                    <a:lstStyle/>
                    <a:p>
                      <a:pPr marL="10795">
                        <a:lnSpc>
                          <a:spcPct val="100000"/>
                        </a:lnSpc>
                        <a:spcBef>
                          <a:spcPts val="600"/>
                        </a:spcBef>
                      </a:pPr>
                      <a:r>
                        <a:rPr sz="2000" b="1" spc="-10" dirty="0">
                          <a:latin typeface="Arial"/>
                          <a:cs typeface="Arial"/>
                        </a:rPr>
                        <a:t>AGOSTO</a:t>
                      </a:r>
                      <a:endParaRPr sz="2000">
                        <a:latin typeface="Arial"/>
                        <a:cs typeface="Arial"/>
                      </a:endParaRPr>
                    </a:p>
                  </a:txBody>
                  <a:tcPr marL="0" marR="0" marT="76200"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45"/>
                        </a:spcBef>
                      </a:pPr>
                      <a:r>
                        <a:rPr sz="2400" spc="-10" dirty="0">
                          <a:latin typeface="Arial"/>
                          <a:cs typeface="Arial"/>
                        </a:rPr>
                        <a:t>27.091</a:t>
                      </a:r>
                      <a:endParaRPr sz="2400" dirty="0">
                        <a:latin typeface="Arial"/>
                        <a:cs typeface="Arial"/>
                      </a:endParaRPr>
                    </a:p>
                  </a:txBody>
                  <a:tcPr marL="0" marR="0" marT="5715"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8"/>
                  </a:ext>
                </a:extLst>
              </a:tr>
              <a:tr h="398780">
                <a:tc>
                  <a:txBody>
                    <a:bodyPr/>
                    <a:lstStyle/>
                    <a:p>
                      <a:pPr marL="10795">
                        <a:lnSpc>
                          <a:spcPct val="100000"/>
                        </a:lnSpc>
                        <a:spcBef>
                          <a:spcPts val="605"/>
                        </a:spcBef>
                      </a:pPr>
                      <a:r>
                        <a:rPr sz="2000" b="1" spc="-10" dirty="0">
                          <a:latin typeface="Arial"/>
                          <a:cs typeface="Arial"/>
                        </a:rPr>
                        <a:t>SEPTIEMBRE</a:t>
                      </a:r>
                      <a:endParaRPr sz="2000">
                        <a:latin typeface="Arial"/>
                        <a:cs typeface="Arial"/>
                      </a:endParaRPr>
                    </a:p>
                  </a:txBody>
                  <a:tcPr marL="0" marR="0" marT="7683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45"/>
                        </a:spcBef>
                      </a:pPr>
                      <a:r>
                        <a:rPr sz="2400" spc="-10" dirty="0">
                          <a:latin typeface="Arial"/>
                          <a:cs typeface="Arial"/>
                        </a:rPr>
                        <a:t>21.272</a:t>
                      </a:r>
                      <a:endParaRPr sz="2400" dirty="0">
                        <a:latin typeface="Arial"/>
                        <a:cs typeface="Arial"/>
                      </a:endParaRPr>
                    </a:p>
                  </a:txBody>
                  <a:tcPr marL="0" marR="0" marT="5715"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9"/>
                  </a:ext>
                </a:extLst>
              </a:tr>
              <a:tr h="398780">
                <a:tc>
                  <a:txBody>
                    <a:bodyPr/>
                    <a:lstStyle/>
                    <a:p>
                      <a:pPr marL="10795">
                        <a:lnSpc>
                          <a:spcPct val="100000"/>
                        </a:lnSpc>
                        <a:spcBef>
                          <a:spcPts val="605"/>
                        </a:spcBef>
                      </a:pPr>
                      <a:r>
                        <a:rPr sz="2000" b="1" spc="-10" dirty="0">
                          <a:latin typeface="Arial"/>
                          <a:cs typeface="Arial"/>
                        </a:rPr>
                        <a:t>OCTUBRE</a:t>
                      </a:r>
                      <a:endParaRPr sz="2000">
                        <a:latin typeface="Arial"/>
                        <a:cs typeface="Arial"/>
                      </a:endParaRPr>
                    </a:p>
                  </a:txBody>
                  <a:tcPr marL="0" marR="0" marT="7683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40"/>
                        </a:spcBef>
                      </a:pPr>
                      <a:r>
                        <a:rPr sz="2400" spc="-10" dirty="0">
                          <a:latin typeface="Arial"/>
                          <a:cs typeface="Arial"/>
                        </a:rPr>
                        <a:t>22.038</a:t>
                      </a:r>
                      <a:endParaRPr sz="2400" dirty="0">
                        <a:latin typeface="Arial"/>
                        <a:cs typeface="Arial"/>
                      </a:endParaRPr>
                    </a:p>
                  </a:txBody>
                  <a:tcPr marL="0" marR="0" marT="508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0"/>
                  </a:ext>
                </a:extLst>
              </a:tr>
              <a:tr h="398780">
                <a:tc>
                  <a:txBody>
                    <a:bodyPr/>
                    <a:lstStyle/>
                    <a:p>
                      <a:pPr marL="10795">
                        <a:lnSpc>
                          <a:spcPct val="100000"/>
                        </a:lnSpc>
                        <a:spcBef>
                          <a:spcPts val="585"/>
                        </a:spcBef>
                      </a:pPr>
                      <a:r>
                        <a:rPr sz="2000" b="1" spc="-10" dirty="0">
                          <a:latin typeface="Arial"/>
                          <a:cs typeface="Arial"/>
                        </a:rPr>
                        <a:t>NOVIEMBRE</a:t>
                      </a:r>
                      <a:endParaRPr sz="2000">
                        <a:latin typeface="Arial"/>
                        <a:cs typeface="Arial"/>
                      </a:endParaRPr>
                    </a:p>
                  </a:txBody>
                  <a:tcPr marL="0" marR="0" marT="7429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0" algn="ctr">
                        <a:lnSpc>
                          <a:spcPct val="100000"/>
                        </a:lnSpc>
                        <a:spcBef>
                          <a:spcPts val="40"/>
                        </a:spcBef>
                      </a:pPr>
                      <a:r>
                        <a:rPr lang="es-ES" sz="2400" spc="-10" dirty="0">
                          <a:solidFill>
                            <a:schemeClr val="tx1"/>
                          </a:solidFill>
                          <a:latin typeface="Arial"/>
                          <a:ea typeface="+mn-ea"/>
                          <a:cs typeface="Arial"/>
                        </a:rPr>
                        <a:t>19.721</a:t>
                      </a:r>
                      <a:endParaRPr sz="2400" spc="-10" dirty="0">
                        <a:solidFill>
                          <a:schemeClr val="tx1"/>
                        </a:solidFill>
                        <a:latin typeface="Arial"/>
                        <a:ea typeface="+mn-ea"/>
                        <a:cs typeface="Arial"/>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1"/>
                  </a:ext>
                </a:extLst>
              </a:tr>
              <a:tr h="395605">
                <a:tc>
                  <a:txBody>
                    <a:bodyPr/>
                    <a:lstStyle/>
                    <a:p>
                      <a:pPr marL="10795">
                        <a:lnSpc>
                          <a:spcPct val="100000"/>
                        </a:lnSpc>
                        <a:spcBef>
                          <a:spcPts val="585"/>
                        </a:spcBef>
                      </a:pPr>
                      <a:r>
                        <a:rPr sz="2000" b="1" spc="-10" dirty="0">
                          <a:latin typeface="Arial"/>
                          <a:cs typeface="Arial"/>
                        </a:rPr>
                        <a:t>DICIEMBRE</a:t>
                      </a:r>
                      <a:endParaRPr sz="2000">
                        <a:latin typeface="Arial"/>
                        <a:cs typeface="Arial"/>
                      </a:endParaRPr>
                    </a:p>
                  </a:txBody>
                  <a:tcPr marL="0" marR="0" marT="74295" marB="0">
                    <a:lnL w="19050">
                      <a:solidFill>
                        <a:srgbClr val="000000"/>
                      </a:solidFill>
                      <a:prstDash val="solid"/>
                    </a:lnL>
                    <a:lnR w="9525">
                      <a:solidFill>
                        <a:srgbClr val="000000"/>
                      </a:solidFill>
                      <a:prstDash val="solid"/>
                    </a:lnR>
                    <a:lnT w="9525">
                      <a:solidFill>
                        <a:srgbClr val="000000"/>
                      </a:solidFill>
                      <a:prstDash val="solid"/>
                    </a:lnT>
                  </a:tcPr>
                </a:tc>
                <a:tc>
                  <a:txBody>
                    <a:bodyPr/>
                    <a:lstStyle/>
                    <a:p>
                      <a:pPr>
                        <a:lnSpc>
                          <a:spcPct val="100000"/>
                        </a:lnSpc>
                      </a:pPr>
                      <a:endParaRPr sz="2200" dirty="0">
                        <a:latin typeface="Times New Roman"/>
                        <a:cs typeface="Times New Roman"/>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tcPr>
                </a:tc>
                <a:extLst>
                  <a:ext uri="{0D108BD9-81ED-4DB2-BD59-A6C34878D82A}">
                    <a16:rowId xmlns:a16="http://schemas.microsoft.com/office/drawing/2014/main" val="10012"/>
                  </a:ext>
                </a:extLst>
              </a:tr>
              <a:tr h="450850">
                <a:tc>
                  <a:txBody>
                    <a:bodyPr/>
                    <a:lstStyle/>
                    <a:p>
                      <a:pPr marL="277495">
                        <a:lnSpc>
                          <a:spcPct val="100000"/>
                        </a:lnSpc>
                        <a:spcBef>
                          <a:spcPts val="335"/>
                        </a:spcBef>
                      </a:pPr>
                      <a:r>
                        <a:rPr sz="2200" b="1" spc="-50" dirty="0">
                          <a:solidFill>
                            <a:srgbClr val="FFFFFF"/>
                          </a:solidFill>
                          <a:latin typeface="Arial"/>
                          <a:cs typeface="Arial"/>
                        </a:rPr>
                        <a:t>TOTAL</a:t>
                      </a:r>
                      <a:r>
                        <a:rPr sz="2200" b="1" spc="-75" dirty="0">
                          <a:solidFill>
                            <a:srgbClr val="FFFFFF"/>
                          </a:solidFill>
                          <a:latin typeface="Arial"/>
                          <a:cs typeface="Arial"/>
                        </a:rPr>
                        <a:t> </a:t>
                      </a:r>
                      <a:r>
                        <a:rPr sz="2200" b="1" spc="-10" dirty="0">
                          <a:solidFill>
                            <a:srgbClr val="FFFFFF"/>
                          </a:solidFill>
                          <a:latin typeface="Arial"/>
                          <a:cs typeface="Arial"/>
                        </a:rPr>
                        <a:t>PERSONAS</a:t>
                      </a:r>
                      <a:endParaRPr sz="2200">
                        <a:latin typeface="Arial"/>
                        <a:cs typeface="Arial"/>
                      </a:endParaRPr>
                    </a:p>
                  </a:txBody>
                  <a:tcPr marL="0" marR="0" marT="42545" marB="0">
                    <a:solidFill>
                      <a:srgbClr val="000000"/>
                    </a:solidFill>
                  </a:tcPr>
                </a:tc>
                <a:tc>
                  <a:txBody>
                    <a:bodyPr/>
                    <a:lstStyle/>
                    <a:p>
                      <a:pPr marL="1905" algn="ctr">
                        <a:lnSpc>
                          <a:spcPct val="100000"/>
                        </a:lnSpc>
                        <a:spcBef>
                          <a:spcPts val="250"/>
                        </a:spcBef>
                      </a:pPr>
                      <a:r>
                        <a:rPr sz="2400" b="1" spc="-10" dirty="0">
                          <a:solidFill>
                            <a:srgbClr val="FFFFFF"/>
                          </a:solidFill>
                          <a:latin typeface="Arial"/>
                          <a:cs typeface="Arial"/>
                        </a:rPr>
                        <a:t>2</a:t>
                      </a:r>
                      <a:r>
                        <a:rPr lang="es-ES" sz="2400" b="1" spc="-10" dirty="0">
                          <a:solidFill>
                            <a:srgbClr val="FFFFFF"/>
                          </a:solidFill>
                          <a:latin typeface="Arial"/>
                          <a:cs typeface="Arial"/>
                        </a:rPr>
                        <a:t>2</a:t>
                      </a:r>
                      <a:r>
                        <a:rPr sz="2400" b="1" spc="-10" dirty="0">
                          <a:solidFill>
                            <a:srgbClr val="FFFFFF"/>
                          </a:solidFill>
                          <a:latin typeface="Arial"/>
                          <a:cs typeface="Arial"/>
                        </a:rPr>
                        <a:t>6.</a:t>
                      </a:r>
                      <a:r>
                        <a:rPr lang="es-ES" sz="2400" b="1" spc="-10" dirty="0">
                          <a:solidFill>
                            <a:srgbClr val="FFFFFF"/>
                          </a:solidFill>
                          <a:latin typeface="Arial"/>
                          <a:cs typeface="Arial"/>
                        </a:rPr>
                        <a:t>658</a:t>
                      </a:r>
                      <a:endParaRPr sz="2400" dirty="0">
                        <a:latin typeface="Arial"/>
                        <a:cs typeface="Arial"/>
                      </a:endParaRPr>
                    </a:p>
                  </a:txBody>
                  <a:tcPr marL="0" marR="0" marT="31750" marB="0">
                    <a:solidFill>
                      <a:srgbClr val="000000"/>
                    </a:solidFill>
                  </a:tcPr>
                </a:tc>
                <a:extLst>
                  <a:ext uri="{0D108BD9-81ED-4DB2-BD59-A6C34878D82A}">
                    <a16:rowId xmlns:a16="http://schemas.microsoft.com/office/drawing/2014/main" val="10013"/>
                  </a:ext>
                </a:extLst>
              </a:tr>
            </a:tbl>
          </a:graphicData>
        </a:graphic>
      </p:graphicFrame>
      <p:sp>
        <p:nvSpPr>
          <p:cNvPr id="3" name="object 3"/>
          <p:cNvSpPr txBox="1"/>
          <p:nvPr/>
        </p:nvSpPr>
        <p:spPr>
          <a:xfrm>
            <a:off x="1142682" y="2546633"/>
            <a:ext cx="6097270" cy="751488"/>
          </a:xfrm>
          <a:prstGeom prst="rect">
            <a:avLst/>
          </a:prstGeom>
        </p:spPr>
        <p:txBody>
          <a:bodyPr vert="horz" wrap="square" lIns="0" tIns="12700" rIns="0" bIns="0" rtlCol="0">
            <a:spAutoFit/>
          </a:bodyPr>
          <a:lstStyle/>
          <a:p>
            <a:pPr marL="12700" algn="ctr">
              <a:lnSpc>
                <a:spcPct val="100000"/>
              </a:lnSpc>
              <a:spcBef>
                <a:spcPts val="100"/>
              </a:spcBef>
            </a:pPr>
            <a:r>
              <a:rPr sz="2400" b="1" dirty="0">
                <a:latin typeface="Arial"/>
                <a:cs typeface="Arial"/>
              </a:rPr>
              <a:t>INGRESO</a:t>
            </a:r>
            <a:r>
              <a:rPr sz="2400" b="1" spc="-110" dirty="0">
                <a:latin typeface="Arial"/>
                <a:cs typeface="Arial"/>
              </a:rPr>
              <a:t> </a:t>
            </a:r>
            <a:r>
              <a:rPr sz="2400" b="1" spc="-45" dirty="0">
                <a:latin typeface="Arial"/>
                <a:cs typeface="Arial"/>
              </a:rPr>
              <a:t>VISITANTES</a:t>
            </a:r>
            <a:r>
              <a:rPr sz="2400" b="1" spc="-30" dirty="0">
                <a:latin typeface="Arial"/>
                <a:cs typeface="Arial"/>
              </a:rPr>
              <a:t> </a:t>
            </a:r>
            <a:r>
              <a:rPr sz="2400" b="1" dirty="0">
                <a:latin typeface="Arial"/>
                <a:cs typeface="Arial"/>
              </a:rPr>
              <a:t>EN</a:t>
            </a:r>
            <a:r>
              <a:rPr sz="2400" b="1" spc="-20" dirty="0">
                <a:latin typeface="Arial"/>
                <a:cs typeface="Arial"/>
              </a:rPr>
              <a:t> </a:t>
            </a:r>
            <a:r>
              <a:rPr sz="2400" b="1" spc="-10" dirty="0">
                <a:latin typeface="Arial"/>
                <a:cs typeface="Arial"/>
              </a:rPr>
              <a:t>GENERAL</a:t>
            </a:r>
            <a:r>
              <a:rPr sz="2400" b="1" spc="-105" dirty="0">
                <a:latin typeface="Arial"/>
                <a:cs typeface="Arial"/>
              </a:rPr>
              <a:t> </a:t>
            </a:r>
            <a:r>
              <a:rPr sz="2400" b="1" spc="-80" dirty="0">
                <a:latin typeface="Arial"/>
                <a:cs typeface="Arial"/>
              </a:rPr>
              <a:t>ICPA</a:t>
            </a:r>
            <a:r>
              <a:rPr sz="2400" b="1" spc="-220" dirty="0">
                <a:latin typeface="Arial"/>
                <a:cs typeface="Arial"/>
              </a:rPr>
              <a:t> </a:t>
            </a:r>
            <a:r>
              <a:rPr sz="2400" b="1" spc="-20" dirty="0">
                <a:latin typeface="Arial"/>
                <a:cs typeface="Arial"/>
              </a:rPr>
              <a:t>2024</a:t>
            </a:r>
            <a:endParaRPr sz="2400" dirty="0">
              <a:latin typeface="Arial"/>
              <a:cs typeface="Arial"/>
            </a:endParaRPr>
          </a:p>
        </p:txBody>
      </p:sp>
      <p:grpSp>
        <p:nvGrpSpPr>
          <p:cNvPr id="5" name="object 5"/>
          <p:cNvGrpSpPr/>
          <p:nvPr/>
        </p:nvGrpSpPr>
        <p:grpSpPr>
          <a:xfrm>
            <a:off x="15519400" y="-1"/>
            <a:ext cx="2768600" cy="10287000"/>
            <a:chOff x="15519400" y="-1"/>
            <a:chExt cx="2768600" cy="10287000"/>
          </a:xfrm>
        </p:grpSpPr>
        <p:sp>
          <p:nvSpPr>
            <p:cNvPr id="6" name="object 6"/>
            <p:cNvSpPr/>
            <p:nvPr/>
          </p:nvSpPr>
          <p:spPr>
            <a:xfrm>
              <a:off x="15519400" y="-1"/>
              <a:ext cx="2768600" cy="10287000"/>
            </a:xfrm>
            <a:custGeom>
              <a:avLst/>
              <a:gdLst/>
              <a:ahLst/>
              <a:cxnLst/>
              <a:rect l="l" t="t" r="r" b="b"/>
              <a:pathLst>
                <a:path w="2768600" h="10287000">
                  <a:moveTo>
                    <a:pt x="2768600" y="0"/>
                  </a:moveTo>
                  <a:lnTo>
                    <a:pt x="0" y="0"/>
                  </a:lnTo>
                  <a:lnTo>
                    <a:pt x="0" y="10287000"/>
                  </a:lnTo>
                  <a:lnTo>
                    <a:pt x="2768600" y="10287000"/>
                  </a:lnTo>
                  <a:lnTo>
                    <a:pt x="2768600" y="0"/>
                  </a:lnTo>
                  <a:close/>
                </a:path>
              </a:pathLst>
            </a:custGeom>
            <a:solidFill>
              <a:srgbClr val="1C5639"/>
            </a:solidFill>
          </p:spPr>
          <p:txBody>
            <a:bodyPr wrap="square" lIns="0" tIns="0" rIns="0" bIns="0" rtlCol="0"/>
            <a:lstStyle/>
            <a:p>
              <a:endParaRPr/>
            </a:p>
          </p:txBody>
        </p:sp>
        <p:pic>
          <p:nvPicPr>
            <p:cNvPr id="7" name="object 7"/>
            <p:cNvPicPr/>
            <p:nvPr/>
          </p:nvPicPr>
          <p:blipFill>
            <a:blip r:embed="rId2" cstate="print"/>
            <a:stretch>
              <a:fillRect/>
            </a:stretch>
          </p:blipFill>
          <p:spPr>
            <a:xfrm>
              <a:off x="16197072" y="0"/>
              <a:ext cx="2090928" cy="2359152"/>
            </a:xfrm>
            <a:prstGeom prst="rect">
              <a:avLst/>
            </a:prstGeom>
          </p:spPr>
        </p:pic>
      </p:grpSp>
      <p:pic>
        <p:nvPicPr>
          <p:cNvPr id="8" name="object 8"/>
          <p:cNvPicPr/>
          <p:nvPr/>
        </p:nvPicPr>
        <p:blipFill>
          <a:blip r:embed="rId3" cstate="print"/>
          <a:stretch>
            <a:fillRect/>
          </a:stretch>
        </p:blipFill>
        <p:spPr>
          <a:xfrm>
            <a:off x="7866364" y="9214581"/>
            <a:ext cx="2398611" cy="870466"/>
          </a:xfrm>
          <a:prstGeom prst="rect">
            <a:avLst/>
          </a:prstGeom>
        </p:spPr>
      </p:pic>
      <p:grpSp>
        <p:nvGrpSpPr>
          <p:cNvPr id="9" name="object 9"/>
          <p:cNvGrpSpPr/>
          <p:nvPr/>
        </p:nvGrpSpPr>
        <p:grpSpPr>
          <a:xfrm>
            <a:off x="0" y="0"/>
            <a:ext cx="2273935" cy="2433955"/>
            <a:chOff x="0" y="0"/>
            <a:chExt cx="2273935" cy="2433955"/>
          </a:xfrm>
        </p:grpSpPr>
        <p:pic>
          <p:nvPicPr>
            <p:cNvPr id="10" name="object 10"/>
            <p:cNvPicPr/>
            <p:nvPr/>
          </p:nvPicPr>
          <p:blipFill>
            <a:blip r:embed="rId4" cstate="print"/>
            <a:stretch>
              <a:fillRect/>
            </a:stretch>
          </p:blipFill>
          <p:spPr>
            <a:xfrm>
              <a:off x="0" y="0"/>
              <a:ext cx="1075943" cy="2433622"/>
            </a:xfrm>
            <a:prstGeom prst="rect">
              <a:avLst/>
            </a:prstGeom>
          </p:spPr>
        </p:pic>
        <p:sp>
          <p:nvSpPr>
            <p:cNvPr id="11" name="object 11"/>
            <p:cNvSpPr/>
            <p:nvPr/>
          </p:nvSpPr>
          <p:spPr>
            <a:xfrm>
              <a:off x="0" y="0"/>
              <a:ext cx="2273935" cy="1390650"/>
            </a:xfrm>
            <a:custGeom>
              <a:avLst/>
              <a:gdLst/>
              <a:ahLst/>
              <a:cxnLst/>
              <a:rect l="l" t="t" r="r" b="b"/>
              <a:pathLst>
                <a:path w="2273935" h="1390650">
                  <a:moveTo>
                    <a:pt x="2273681" y="0"/>
                  </a:moveTo>
                  <a:lnTo>
                    <a:pt x="0" y="1390142"/>
                  </a:lnTo>
                  <a:lnTo>
                    <a:pt x="23846" y="1384427"/>
                  </a:lnTo>
                  <a:lnTo>
                    <a:pt x="68719" y="1373124"/>
                  </a:lnTo>
                  <a:lnTo>
                    <a:pt x="113405" y="1361440"/>
                  </a:lnTo>
                  <a:lnTo>
                    <a:pt x="157899" y="1349375"/>
                  </a:lnTo>
                  <a:lnTo>
                    <a:pt x="202209" y="1336675"/>
                  </a:lnTo>
                  <a:lnTo>
                    <a:pt x="246316" y="1323594"/>
                  </a:lnTo>
                  <a:lnTo>
                    <a:pt x="290220" y="1310131"/>
                  </a:lnTo>
                  <a:lnTo>
                    <a:pt x="333933" y="1296161"/>
                  </a:lnTo>
                  <a:lnTo>
                    <a:pt x="377444" y="1281683"/>
                  </a:lnTo>
                  <a:lnTo>
                    <a:pt x="420751" y="1266825"/>
                  </a:lnTo>
                  <a:lnTo>
                    <a:pt x="463842" y="1251457"/>
                  </a:lnTo>
                  <a:lnTo>
                    <a:pt x="506717" y="1235709"/>
                  </a:lnTo>
                  <a:lnTo>
                    <a:pt x="549389" y="1219580"/>
                  </a:lnTo>
                  <a:lnTo>
                    <a:pt x="591832" y="1202817"/>
                  </a:lnTo>
                  <a:lnTo>
                    <a:pt x="634060" y="1185799"/>
                  </a:lnTo>
                  <a:lnTo>
                    <a:pt x="676071" y="1168273"/>
                  </a:lnTo>
                  <a:lnTo>
                    <a:pt x="717854" y="1150366"/>
                  </a:lnTo>
                  <a:lnTo>
                    <a:pt x="759409" y="1131951"/>
                  </a:lnTo>
                  <a:lnTo>
                    <a:pt x="800735" y="1113281"/>
                  </a:lnTo>
                  <a:lnTo>
                    <a:pt x="841819" y="1093977"/>
                  </a:lnTo>
                  <a:lnTo>
                    <a:pt x="882675" y="1074420"/>
                  </a:lnTo>
                  <a:lnTo>
                    <a:pt x="923290" y="1054353"/>
                  </a:lnTo>
                  <a:lnTo>
                    <a:pt x="963663" y="1033906"/>
                  </a:lnTo>
                  <a:lnTo>
                    <a:pt x="1003795" y="1013078"/>
                  </a:lnTo>
                  <a:lnTo>
                    <a:pt x="1043673" y="991870"/>
                  </a:lnTo>
                  <a:lnTo>
                    <a:pt x="1083310" y="970152"/>
                  </a:lnTo>
                  <a:lnTo>
                    <a:pt x="1122692" y="948054"/>
                  </a:lnTo>
                  <a:lnTo>
                    <a:pt x="1161808" y="925576"/>
                  </a:lnTo>
                  <a:lnTo>
                    <a:pt x="1200683" y="902716"/>
                  </a:lnTo>
                  <a:lnTo>
                    <a:pt x="1239291" y="879475"/>
                  </a:lnTo>
                  <a:lnTo>
                    <a:pt x="1277620" y="855852"/>
                  </a:lnTo>
                  <a:lnTo>
                    <a:pt x="1315720" y="831850"/>
                  </a:lnTo>
                  <a:lnTo>
                    <a:pt x="1353566" y="807466"/>
                  </a:lnTo>
                  <a:lnTo>
                    <a:pt x="1391031" y="782574"/>
                  </a:lnTo>
                  <a:lnTo>
                    <a:pt x="1428242" y="757427"/>
                  </a:lnTo>
                  <a:lnTo>
                    <a:pt x="1465326" y="731901"/>
                  </a:lnTo>
                  <a:lnTo>
                    <a:pt x="1502029" y="705993"/>
                  </a:lnTo>
                  <a:lnTo>
                    <a:pt x="1538351" y="679703"/>
                  </a:lnTo>
                  <a:lnTo>
                    <a:pt x="1574546" y="653033"/>
                  </a:lnTo>
                  <a:lnTo>
                    <a:pt x="1610360" y="625982"/>
                  </a:lnTo>
                  <a:lnTo>
                    <a:pt x="1645920" y="598677"/>
                  </a:lnTo>
                  <a:lnTo>
                    <a:pt x="1681226" y="570865"/>
                  </a:lnTo>
                  <a:lnTo>
                    <a:pt x="1716151" y="542798"/>
                  </a:lnTo>
                  <a:lnTo>
                    <a:pt x="1750822" y="514350"/>
                  </a:lnTo>
                  <a:lnTo>
                    <a:pt x="1785239" y="485521"/>
                  </a:lnTo>
                  <a:lnTo>
                    <a:pt x="1819275" y="456310"/>
                  </a:lnTo>
                  <a:lnTo>
                    <a:pt x="1853057" y="426847"/>
                  </a:lnTo>
                  <a:lnTo>
                    <a:pt x="1886458" y="397001"/>
                  </a:lnTo>
                  <a:lnTo>
                    <a:pt x="1919605" y="366775"/>
                  </a:lnTo>
                  <a:lnTo>
                    <a:pt x="1952370" y="336296"/>
                  </a:lnTo>
                  <a:lnTo>
                    <a:pt x="1984883" y="305434"/>
                  </a:lnTo>
                  <a:lnTo>
                    <a:pt x="2017014" y="274193"/>
                  </a:lnTo>
                  <a:lnTo>
                    <a:pt x="2048891" y="242697"/>
                  </a:lnTo>
                  <a:lnTo>
                    <a:pt x="2080387" y="210820"/>
                  </a:lnTo>
                  <a:lnTo>
                    <a:pt x="2111629" y="178689"/>
                  </a:lnTo>
                  <a:lnTo>
                    <a:pt x="2142490" y="146176"/>
                  </a:lnTo>
                  <a:lnTo>
                    <a:pt x="2172970" y="113410"/>
                  </a:lnTo>
                  <a:lnTo>
                    <a:pt x="2203196" y="80264"/>
                  </a:lnTo>
                  <a:lnTo>
                    <a:pt x="2233041" y="46863"/>
                  </a:lnTo>
                  <a:lnTo>
                    <a:pt x="2273681" y="0"/>
                  </a:lnTo>
                  <a:close/>
                </a:path>
              </a:pathLst>
            </a:custGeom>
            <a:solidFill>
              <a:srgbClr val="1C5639"/>
            </a:solidFill>
          </p:spPr>
          <p:txBody>
            <a:bodyPr wrap="square" lIns="0" tIns="0" rIns="0" bIns="0" rtlCol="0"/>
            <a:lstStyle/>
            <a:p>
              <a:endParaRPr/>
            </a:p>
          </p:txBody>
        </p:sp>
      </p:grpSp>
      <p:sp>
        <p:nvSpPr>
          <p:cNvPr id="12" name="object 12"/>
          <p:cNvSpPr txBox="1"/>
          <p:nvPr/>
        </p:nvSpPr>
        <p:spPr>
          <a:xfrm>
            <a:off x="1547062" y="914274"/>
            <a:ext cx="2643937" cy="873957"/>
          </a:xfrm>
          <a:prstGeom prst="rect">
            <a:avLst/>
          </a:prstGeom>
        </p:spPr>
        <p:txBody>
          <a:bodyPr vert="horz" wrap="square" lIns="0" tIns="12065" rIns="0" bIns="0" rtlCol="0">
            <a:spAutoFit/>
          </a:bodyPr>
          <a:lstStyle/>
          <a:p>
            <a:pPr marL="12700" marR="5080">
              <a:lnSpc>
                <a:spcPct val="100000"/>
              </a:lnSpc>
              <a:spcBef>
                <a:spcPts val="95"/>
              </a:spcBef>
            </a:pPr>
            <a:r>
              <a:rPr sz="2800" b="1" spc="45" dirty="0">
                <a:solidFill>
                  <a:srgbClr val="00632C"/>
                </a:solidFill>
                <a:latin typeface="Trebuchet MS"/>
                <a:cs typeface="Trebuchet MS"/>
              </a:rPr>
              <a:t>ACTIVACIÓN </a:t>
            </a:r>
            <a:r>
              <a:rPr sz="2800" b="1" spc="-10" dirty="0">
                <a:solidFill>
                  <a:srgbClr val="00632C"/>
                </a:solidFill>
                <a:latin typeface="Trebuchet MS"/>
                <a:cs typeface="Trebuchet MS"/>
              </a:rPr>
              <a:t>PALACIO</a:t>
            </a:r>
            <a:endParaRPr sz="2800" dirty="0">
              <a:latin typeface="Trebuchet MS"/>
              <a:cs typeface="Trebuchet MS"/>
            </a:endParaRPr>
          </a:p>
        </p:txBody>
      </p:sp>
      <p:graphicFrame>
        <p:nvGraphicFramePr>
          <p:cNvPr id="4" name="Tabla 3">
            <a:extLst>
              <a:ext uri="{FF2B5EF4-FFF2-40B4-BE49-F238E27FC236}">
                <a16:creationId xmlns:a16="http://schemas.microsoft.com/office/drawing/2014/main" id="{137C360B-BDF1-A29C-028C-124A751C32E4}"/>
              </a:ext>
            </a:extLst>
          </p:cNvPr>
          <p:cNvGraphicFramePr>
            <a:graphicFrameLocks noGrp="1"/>
          </p:cNvGraphicFramePr>
          <p:nvPr>
            <p:extLst>
              <p:ext uri="{D42A27DB-BD31-4B8C-83A1-F6EECF244321}">
                <p14:modId xmlns:p14="http://schemas.microsoft.com/office/powerpoint/2010/main" val="2878090561"/>
              </p:ext>
            </p:extLst>
          </p:nvPr>
        </p:nvGraphicFramePr>
        <p:xfrm>
          <a:off x="7856532" y="2527255"/>
          <a:ext cx="6383036" cy="6451771"/>
        </p:xfrm>
        <a:graphic>
          <a:graphicData uri="http://schemas.openxmlformats.org/drawingml/2006/table">
            <a:tbl>
              <a:tblPr/>
              <a:tblGrid>
                <a:gridCol w="3216388">
                  <a:extLst>
                    <a:ext uri="{9D8B030D-6E8A-4147-A177-3AD203B41FA5}">
                      <a16:colId xmlns:a16="http://schemas.microsoft.com/office/drawing/2014/main" val="1207397285"/>
                    </a:ext>
                  </a:extLst>
                </a:gridCol>
                <a:gridCol w="3166648">
                  <a:extLst>
                    <a:ext uri="{9D8B030D-6E8A-4147-A177-3AD203B41FA5}">
                      <a16:colId xmlns:a16="http://schemas.microsoft.com/office/drawing/2014/main" val="2608074879"/>
                    </a:ext>
                  </a:extLst>
                </a:gridCol>
              </a:tblGrid>
              <a:tr h="372996">
                <a:tc gridSpan="2">
                  <a:txBody>
                    <a:bodyPr/>
                    <a:lstStyle/>
                    <a:p>
                      <a:pPr algn="ctr" fontAlgn="ctr"/>
                      <a:r>
                        <a:rPr lang="es-ES" sz="2400" b="1" i="0" u="none" strike="noStrike" dirty="0">
                          <a:solidFill>
                            <a:srgbClr val="000000"/>
                          </a:solidFill>
                          <a:effectLst/>
                          <a:latin typeface="Arial" panose="020B0604020202020204" pitchFamily="34" charset="0"/>
                        </a:rPr>
                        <a:t>INGRESO VISITANTES EN GENERAL ICPA 2023</a:t>
                      </a:r>
                    </a:p>
                  </a:txBody>
                  <a:tcPr marL="6544" marR="6544" marT="6544" marB="31411"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CO"/>
                    </a:p>
                  </a:txBody>
                  <a:tcPr/>
                </a:tc>
                <a:extLst>
                  <a:ext uri="{0D108BD9-81ED-4DB2-BD59-A6C34878D82A}">
                    <a16:rowId xmlns:a16="http://schemas.microsoft.com/office/drawing/2014/main" val="2295399562"/>
                  </a:ext>
                </a:extLst>
              </a:tr>
              <a:tr h="372996">
                <a:tc>
                  <a:txBody>
                    <a:bodyPr/>
                    <a:lstStyle/>
                    <a:p>
                      <a:pPr algn="ctr" fontAlgn="ctr"/>
                      <a:r>
                        <a:rPr lang="es-CO" sz="2400" b="1" i="0" u="none" strike="noStrike">
                          <a:solidFill>
                            <a:srgbClr val="FFFFFF"/>
                          </a:solidFill>
                          <a:effectLst/>
                          <a:latin typeface="Arial" panose="020B0604020202020204" pitchFamily="34" charset="0"/>
                        </a:rPr>
                        <a:t>MES</a:t>
                      </a:r>
                    </a:p>
                  </a:txBody>
                  <a:tcPr marL="6544" marR="6544" marT="6544" marB="31411"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ctr" fontAlgn="ctr"/>
                      <a:r>
                        <a:rPr lang="es-CO" sz="2400" b="1" i="0" u="none" strike="noStrike">
                          <a:solidFill>
                            <a:srgbClr val="FFFFFF"/>
                          </a:solidFill>
                          <a:effectLst/>
                          <a:latin typeface="Arial" panose="020B0604020202020204" pitchFamily="34" charset="0"/>
                        </a:rPr>
                        <a:t>TOTAL</a:t>
                      </a:r>
                    </a:p>
                  </a:txBody>
                  <a:tcPr marL="6544" marR="6544" marT="6544" marB="31411"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2429121291"/>
                  </a:ext>
                </a:extLst>
              </a:tr>
              <a:tr h="372996">
                <a:tc>
                  <a:txBody>
                    <a:bodyPr/>
                    <a:lstStyle/>
                    <a:p>
                      <a:pPr algn="l" fontAlgn="b"/>
                      <a:r>
                        <a:rPr lang="es-CO" sz="2000" b="1" i="0" u="none" strike="noStrike" dirty="0">
                          <a:solidFill>
                            <a:srgbClr val="000000"/>
                          </a:solidFill>
                          <a:effectLst/>
                          <a:latin typeface="Arial" panose="020B0604020202020204" pitchFamily="34" charset="0"/>
                        </a:rPr>
                        <a:t>ENERO</a:t>
                      </a:r>
                    </a:p>
                  </a:txBody>
                  <a:tcPr marL="6544" marR="6544" marT="6544" marB="31411"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2400" b="0" i="0" u="none" strike="noStrike">
                          <a:solidFill>
                            <a:srgbClr val="000000"/>
                          </a:solidFill>
                          <a:effectLst/>
                          <a:latin typeface="Arial" panose="020B0604020202020204" pitchFamily="34" charset="0"/>
                        </a:rPr>
                        <a:t>5.852</a:t>
                      </a:r>
                    </a:p>
                  </a:txBody>
                  <a:tcPr marL="6544" marR="6544" marT="6544" marB="31411"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00520996"/>
                  </a:ext>
                </a:extLst>
              </a:tr>
              <a:tr h="372996">
                <a:tc>
                  <a:txBody>
                    <a:bodyPr/>
                    <a:lstStyle/>
                    <a:p>
                      <a:pPr algn="l" fontAlgn="b"/>
                      <a:r>
                        <a:rPr lang="es-CO" sz="2000" b="1" i="0" u="none" strike="noStrike" dirty="0">
                          <a:solidFill>
                            <a:srgbClr val="000000"/>
                          </a:solidFill>
                          <a:effectLst/>
                          <a:latin typeface="Arial" panose="020B0604020202020204" pitchFamily="34" charset="0"/>
                        </a:rPr>
                        <a:t>FEBRERO</a:t>
                      </a:r>
                    </a:p>
                  </a:txBody>
                  <a:tcPr marL="6544" marR="6544" marT="6544" marB="31411"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2400" b="0" i="0" u="none" strike="noStrike">
                          <a:solidFill>
                            <a:srgbClr val="000000"/>
                          </a:solidFill>
                          <a:effectLst/>
                          <a:latin typeface="Arial" panose="020B0604020202020204" pitchFamily="34" charset="0"/>
                        </a:rPr>
                        <a:t>7.913</a:t>
                      </a:r>
                    </a:p>
                  </a:txBody>
                  <a:tcPr marL="6544" marR="6544" marT="6544" marB="31411"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55840166"/>
                  </a:ext>
                </a:extLst>
              </a:tr>
              <a:tr h="372996">
                <a:tc>
                  <a:txBody>
                    <a:bodyPr/>
                    <a:lstStyle/>
                    <a:p>
                      <a:pPr algn="l" fontAlgn="b"/>
                      <a:r>
                        <a:rPr lang="es-CO" sz="2000" b="1" i="0" u="none" strike="noStrike">
                          <a:solidFill>
                            <a:srgbClr val="000000"/>
                          </a:solidFill>
                          <a:effectLst/>
                          <a:latin typeface="Arial" panose="020B0604020202020204" pitchFamily="34" charset="0"/>
                        </a:rPr>
                        <a:t>MARZO</a:t>
                      </a:r>
                    </a:p>
                  </a:txBody>
                  <a:tcPr marL="6544" marR="6544" marT="6544" marB="31411"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2400" b="0" i="0" u="none" strike="noStrike">
                          <a:solidFill>
                            <a:srgbClr val="000000"/>
                          </a:solidFill>
                          <a:effectLst/>
                          <a:latin typeface="Arial" panose="020B0604020202020204" pitchFamily="34" charset="0"/>
                        </a:rPr>
                        <a:t>8.065</a:t>
                      </a:r>
                    </a:p>
                  </a:txBody>
                  <a:tcPr marL="6544" marR="6544" marT="6544" marB="31411"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22056470"/>
                  </a:ext>
                </a:extLst>
              </a:tr>
              <a:tr h="372996">
                <a:tc>
                  <a:txBody>
                    <a:bodyPr/>
                    <a:lstStyle/>
                    <a:p>
                      <a:pPr algn="l" fontAlgn="b"/>
                      <a:r>
                        <a:rPr lang="es-CO" sz="2000" b="1" i="0" u="none" strike="noStrike" dirty="0">
                          <a:solidFill>
                            <a:srgbClr val="000000"/>
                          </a:solidFill>
                          <a:effectLst/>
                          <a:latin typeface="Arial" panose="020B0604020202020204" pitchFamily="34" charset="0"/>
                        </a:rPr>
                        <a:t>ABRIL</a:t>
                      </a:r>
                    </a:p>
                  </a:txBody>
                  <a:tcPr marL="6544" marR="6544" marT="6544" marB="31411"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2400" b="0" i="0" u="none" strike="noStrike">
                          <a:solidFill>
                            <a:srgbClr val="000000"/>
                          </a:solidFill>
                          <a:effectLst/>
                          <a:latin typeface="Arial" panose="020B0604020202020204" pitchFamily="34" charset="0"/>
                        </a:rPr>
                        <a:t>8.459</a:t>
                      </a:r>
                    </a:p>
                  </a:txBody>
                  <a:tcPr marL="6544" marR="6544" marT="6544" marB="31411"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95925035"/>
                  </a:ext>
                </a:extLst>
              </a:tr>
              <a:tr h="372996">
                <a:tc>
                  <a:txBody>
                    <a:bodyPr/>
                    <a:lstStyle/>
                    <a:p>
                      <a:pPr algn="l" fontAlgn="b"/>
                      <a:r>
                        <a:rPr lang="es-CO" sz="2000" b="1" i="0" u="none" strike="noStrike" dirty="0">
                          <a:solidFill>
                            <a:srgbClr val="000000"/>
                          </a:solidFill>
                          <a:effectLst/>
                          <a:latin typeface="Arial" panose="020B0604020202020204" pitchFamily="34" charset="0"/>
                        </a:rPr>
                        <a:t>MAYO</a:t>
                      </a:r>
                    </a:p>
                  </a:txBody>
                  <a:tcPr marL="6544" marR="6544" marT="6544" marB="31411"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2400" b="0" i="0" u="none" strike="noStrike">
                          <a:solidFill>
                            <a:srgbClr val="000000"/>
                          </a:solidFill>
                          <a:effectLst/>
                          <a:latin typeface="Arial" panose="020B0604020202020204" pitchFamily="34" charset="0"/>
                        </a:rPr>
                        <a:t>8.760</a:t>
                      </a:r>
                    </a:p>
                  </a:txBody>
                  <a:tcPr marL="6544" marR="6544" marT="6544" marB="31411"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2115637"/>
                  </a:ext>
                </a:extLst>
              </a:tr>
              <a:tr h="372996">
                <a:tc>
                  <a:txBody>
                    <a:bodyPr/>
                    <a:lstStyle/>
                    <a:p>
                      <a:pPr algn="l" fontAlgn="b"/>
                      <a:r>
                        <a:rPr lang="es-CO" sz="2000" b="1" i="0" u="none" strike="noStrike" dirty="0">
                          <a:solidFill>
                            <a:srgbClr val="000000"/>
                          </a:solidFill>
                          <a:effectLst/>
                          <a:latin typeface="Arial" panose="020B0604020202020204" pitchFamily="34" charset="0"/>
                        </a:rPr>
                        <a:t>JUNIO</a:t>
                      </a:r>
                    </a:p>
                  </a:txBody>
                  <a:tcPr marL="6544" marR="6544" marT="6544" marB="31411"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2400" b="0" i="0" u="none" strike="noStrike">
                          <a:solidFill>
                            <a:srgbClr val="000000"/>
                          </a:solidFill>
                          <a:effectLst/>
                          <a:latin typeface="Arial" panose="020B0604020202020204" pitchFamily="34" charset="0"/>
                        </a:rPr>
                        <a:t>10.031</a:t>
                      </a:r>
                    </a:p>
                  </a:txBody>
                  <a:tcPr marL="6544" marR="6544" marT="6544" marB="31411"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56441237"/>
                  </a:ext>
                </a:extLst>
              </a:tr>
              <a:tr h="372996">
                <a:tc>
                  <a:txBody>
                    <a:bodyPr/>
                    <a:lstStyle/>
                    <a:p>
                      <a:pPr algn="l" fontAlgn="b"/>
                      <a:r>
                        <a:rPr lang="es-CO" sz="2000" b="1" i="0" u="none" strike="noStrike" dirty="0">
                          <a:solidFill>
                            <a:srgbClr val="000000"/>
                          </a:solidFill>
                          <a:effectLst/>
                          <a:latin typeface="Arial" panose="020B0604020202020204" pitchFamily="34" charset="0"/>
                        </a:rPr>
                        <a:t>JULIO</a:t>
                      </a:r>
                    </a:p>
                  </a:txBody>
                  <a:tcPr marL="6544" marR="6544" marT="6544" marB="31411"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2400" b="0" i="0" u="none" strike="noStrike" dirty="0">
                          <a:solidFill>
                            <a:srgbClr val="000000"/>
                          </a:solidFill>
                          <a:effectLst/>
                          <a:latin typeface="Arial" panose="020B0604020202020204" pitchFamily="34" charset="0"/>
                        </a:rPr>
                        <a:t>12.872</a:t>
                      </a:r>
                    </a:p>
                  </a:txBody>
                  <a:tcPr marL="6544" marR="6544" marT="6544" marB="31411"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39198408"/>
                  </a:ext>
                </a:extLst>
              </a:tr>
              <a:tr h="372996">
                <a:tc>
                  <a:txBody>
                    <a:bodyPr/>
                    <a:lstStyle/>
                    <a:p>
                      <a:pPr algn="l" fontAlgn="b"/>
                      <a:r>
                        <a:rPr lang="es-CO" sz="2000" b="1" i="0" u="none" strike="noStrike" dirty="0">
                          <a:solidFill>
                            <a:srgbClr val="000000"/>
                          </a:solidFill>
                          <a:effectLst/>
                          <a:latin typeface="Arial" panose="020B0604020202020204" pitchFamily="34" charset="0"/>
                        </a:rPr>
                        <a:t>AGOSTO</a:t>
                      </a:r>
                    </a:p>
                  </a:txBody>
                  <a:tcPr marL="6544" marR="6544" marT="6544" marB="31411"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2400" b="0" i="0" u="none" strike="noStrike">
                          <a:solidFill>
                            <a:srgbClr val="000000"/>
                          </a:solidFill>
                          <a:effectLst/>
                          <a:latin typeface="Arial" panose="020B0604020202020204" pitchFamily="34" charset="0"/>
                        </a:rPr>
                        <a:t>14.847</a:t>
                      </a:r>
                    </a:p>
                  </a:txBody>
                  <a:tcPr marL="6544" marR="6544" marT="6544" marB="31411"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87337513"/>
                  </a:ext>
                </a:extLst>
              </a:tr>
              <a:tr h="372996">
                <a:tc>
                  <a:txBody>
                    <a:bodyPr/>
                    <a:lstStyle/>
                    <a:p>
                      <a:pPr algn="l" fontAlgn="b"/>
                      <a:r>
                        <a:rPr lang="es-CO" sz="2000" b="1" i="0" u="none" strike="noStrike" dirty="0">
                          <a:solidFill>
                            <a:srgbClr val="000000"/>
                          </a:solidFill>
                          <a:effectLst/>
                          <a:latin typeface="Arial" panose="020B0604020202020204" pitchFamily="34" charset="0"/>
                        </a:rPr>
                        <a:t>SEPTIEMBRE</a:t>
                      </a:r>
                    </a:p>
                  </a:txBody>
                  <a:tcPr marL="6544" marR="6544" marT="6544" marB="31411"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2400" b="0" i="0" u="none" strike="noStrike">
                          <a:solidFill>
                            <a:srgbClr val="000000"/>
                          </a:solidFill>
                          <a:effectLst/>
                          <a:latin typeface="Arial" panose="020B0604020202020204" pitchFamily="34" charset="0"/>
                        </a:rPr>
                        <a:t>16.696</a:t>
                      </a:r>
                    </a:p>
                  </a:txBody>
                  <a:tcPr marL="6544" marR="6544" marT="6544" marB="31411"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58549033"/>
                  </a:ext>
                </a:extLst>
              </a:tr>
              <a:tr h="372996">
                <a:tc>
                  <a:txBody>
                    <a:bodyPr/>
                    <a:lstStyle/>
                    <a:p>
                      <a:pPr algn="l" fontAlgn="b"/>
                      <a:r>
                        <a:rPr lang="es-CO" sz="2000" b="1" i="0" u="none" strike="noStrike" dirty="0">
                          <a:solidFill>
                            <a:srgbClr val="000000"/>
                          </a:solidFill>
                          <a:effectLst/>
                          <a:latin typeface="Arial" panose="020B0604020202020204" pitchFamily="34" charset="0"/>
                        </a:rPr>
                        <a:t>OCTUBRE</a:t>
                      </a:r>
                    </a:p>
                  </a:txBody>
                  <a:tcPr marL="6544" marR="6544" marT="6544" marB="31411"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2400" b="0" i="0" u="none" strike="noStrike">
                          <a:solidFill>
                            <a:srgbClr val="000000"/>
                          </a:solidFill>
                          <a:effectLst/>
                          <a:latin typeface="Arial" panose="020B0604020202020204" pitchFamily="34" charset="0"/>
                        </a:rPr>
                        <a:t>13.684</a:t>
                      </a:r>
                    </a:p>
                  </a:txBody>
                  <a:tcPr marL="6544" marR="6544" marT="6544" marB="31411"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21776203"/>
                  </a:ext>
                </a:extLst>
              </a:tr>
              <a:tr h="372996">
                <a:tc>
                  <a:txBody>
                    <a:bodyPr/>
                    <a:lstStyle/>
                    <a:p>
                      <a:pPr algn="l" fontAlgn="b"/>
                      <a:r>
                        <a:rPr lang="es-CO" sz="2000" b="1" i="0" u="none" strike="noStrike" dirty="0">
                          <a:solidFill>
                            <a:srgbClr val="000000"/>
                          </a:solidFill>
                          <a:effectLst/>
                          <a:latin typeface="Arial" panose="020B0604020202020204" pitchFamily="34" charset="0"/>
                        </a:rPr>
                        <a:t>NOVIEMBRE</a:t>
                      </a:r>
                    </a:p>
                  </a:txBody>
                  <a:tcPr marL="6544" marR="6544" marT="6544" marB="31411"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2400" b="0" i="0" u="none" strike="noStrike" dirty="0">
                          <a:solidFill>
                            <a:srgbClr val="000000"/>
                          </a:solidFill>
                          <a:effectLst/>
                          <a:latin typeface="Arial" panose="020B0604020202020204" pitchFamily="34" charset="0"/>
                        </a:rPr>
                        <a:t>15.840</a:t>
                      </a:r>
                    </a:p>
                  </a:txBody>
                  <a:tcPr marL="6544" marR="6544" marT="6544" marB="31411"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81361542"/>
                  </a:ext>
                </a:extLst>
              </a:tr>
              <a:tr h="372996">
                <a:tc>
                  <a:txBody>
                    <a:bodyPr/>
                    <a:lstStyle/>
                    <a:p>
                      <a:pPr algn="l" fontAlgn="b"/>
                      <a:r>
                        <a:rPr lang="es-CO" sz="2000" b="1" i="0" u="none" strike="noStrike" dirty="0">
                          <a:solidFill>
                            <a:srgbClr val="000000"/>
                          </a:solidFill>
                          <a:effectLst/>
                          <a:latin typeface="Arial" panose="020B0604020202020204" pitchFamily="34" charset="0"/>
                        </a:rPr>
                        <a:t>DICIEMBRE</a:t>
                      </a:r>
                    </a:p>
                  </a:txBody>
                  <a:tcPr marL="6544" marR="6544" marT="6544" marB="31411"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2400" b="0" i="0" u="none" strike="noStrike">
                          <a:solidFill>
                            <a:srgbClr val="000000"/>
                          </a:solidFill>
                          <a:effectLst/>
                          <a:latin typeface="Arial" panose="020B0604020202020204" pitchFamily="34" charset="0"/>
                        </a:rPr>
                        <a:t>18.781</a:t>
                      </a:r>
                    </a:p>
                  </a:txBody>
                  <a:tcPr marL="6544" marR="6544" marT="6544" marB="31411"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05152995"/>
                  </a:ext>
                </a:extLst>
              </a:tr>
              <a:tr h="434001">
                <a:tc>
                  <a:txBody>
                    <a:bodyPr/>
                    <a:lstStyle/>
                    <a:p>
                      <a:pPr algn="ctr" fontAlgn="ctr"/>
                      <a:r>
                        <a:rPr lang="es-CO" sz="2400" b="1" i="0" u="none" strike="noStrike">
                          <a:solidFill>
                            <a:srgbClr val="FFFFFF"/>
                          </a:solidFill>
                          <a:effectLst/>
                          <a:latin typeface="Arial" panose="020B0604020202020204" pitchFamily="34" charset="0"/>
                        </a:rPr>
                        <a:t>TOTAL PERSONAS </a:t>
                      </a:r>
                    </a:p>
                  </a:txBody>
                  <a:tcPr marL="6544" marR="6544" marT="6544" marB="31411"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s-CO" sz="2400" b="1" i="0" u="none" strike="noStrike" dirty="0">
                          <a:solidFill>
                            <a:srgbClr val="FFFFFF"/>
                          </a:solidFill>
                          <a:effectLst/>
                          <a:latin typeface="Arial" panose="020B0604020202020204" pitchFamily="34" charset="0"/>
                        </a:rPr>
                        <a:t>141.800</a:t>
                      </a:r>
                    </a:p>
                  </a:txBody>
                  <a:tcPr marL="6544" marR="6544" marT="6544" marB="31411"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967861574"/>
                  </a:ext>
                </a:extLst>
              </a:tr>
            </a:tbl>
          </a:graphicData>
        </a:graphic>
      </p:graphicFrame>
      <p:sp>
        <p:nvSpPr>
          <p:cNvPr id="14" name="CuadroTexto 13">
            <a:extLst>
              <a:ext uri="{FF2B5EF4-FFF2-40B4-BE49-F238E27FC236}">
                <a16:creationId xmlns:a16="http://schemas.microsoft.com/office/drawing/2014/main" id="{3858B3DA-CB3B-0406-6C27-6EC8C3408FAE}"/>
              </a:ext>
            </a:extLst>
          </p:cNvPr>
          <p:cNvSpPr txBox="1"/>
          <p:nvPr/>
        </p:nvSpPr>
        <p:spPr>
          <a:xfrm>
            <a:off x="6330368" y="1445422"/>
            <a:ext cx="2877711" cy="523220"/>
          </a:xfrm>
          <a:prstGeom prst="rect">
            <a:avLst/>
          </a:prstGeom>
          <a:noFill/>
        </p:spPr>
        <p:txBody>
          <a:bodyPr wrap="none" rtlCol="0">
            <a:spAutoFit/>
          </a:bodyPr>
          <a:lstStyle/>
          <a:p>
            <a:r>
              <a:rPr lang="es-ES" sz="2800" b="1" dirty="0">
                <a:solidFill>
                  <a:srgbClr val="0F5D27"/>
                </a:solidFill>
              </a:rPr>
              <a:t>COMPARATIVO</a:t>
            </a:r>
            <a:endParaRPr lang="es-CO" sz="2800" b="1" dirty="0">
              <a:solidFill>
                <a:srgbClr val="0F5D27"/>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97221" y="4752213"/>
            <a:ext cx="7897495" cy="2769235"/>
          </a:xfrm>
          <a:prstGeom prst="rect">
            <a:avLst/>
          </a:prstGeom>
        </p:spPr>
        <p:txBody>
          <a:bodyPr vert="horz" wrap="square" lIns="0" tIns="12700" rIns="0" bIns="0" rtlCol="0">
            <a:spAutoFit/>
          </a:bodyPr>
          <a:lstStyle/>
          <a:p>
            <a:pPr marL="12700" marR="27940" algn="ctr">
              <a:lnSpc>
                <a:spcPct val="100000"/>
              </a:lnSpc>
              <a:spcBef>
                <a:spcPts val="100"/>
              </a:spcBef>
            </a:pPr>
            <a:r>
              <a:rPr sz="6000" b="1" dirty="0">
                <a:solidFill>
                  <a:srgbClr val="221F1F"/>
                </a:solidFill>
                <a:latin typeface="Verdana"/>
                <a:cs typeface="Verdana"/>
              </a:rPr>
              <a:t>Retos</a:t>
            </a:r>
            <a:r>
              <a:rPr sz="6000" b="1" spc="-285" dirty="0">
                <a:solidFill>
                  <a:srgbClr val="221F1F"/>
                </a:solidFill>
                <a:latin typeface="Verdana"/>
                <a:cs typeface="Verdana"/>
              </a:rPr>
              <a:t> </a:t>
            </a:r>
            <a:r>
              <a:rPr sz="6000" b="1" dirty="0">
                <a:solidFill>
                  <a:srgbClr val="221F1F"/>
                </a:solidFill>
                <a:latin typeface="Verdana"/>
                <a:cs typeface="Verdana"/>
              </a:rPr>
              <a:t>para</a:t>
            </a:r>
            <a:r>
              <a:rPr sz="6000" b="1" spc="-350" dirty="0">
                <a:solidFill>
                  <a:srgbClr val="221F1F"/>
                </a:solidFill>
                <a:latin typeface="Verdana"/>
                <a:cs typeface="Verdana"/>
              </a:rPr>
              <a:t> </a:t>
            </a:r>
            <a:r>
              <a:rPr sz="6000" b="1" dirty="0">
                <a:solidFill>
                  <a:srgbClr val="221F1F"/>
                </a:solidFill>
                <a:latin typeface="Verdana"/>
                <a:cs typeface="Verdana"/>
              </a:rPr>
              <a:t>el</a:t>
            </a:r>
            <a:r>
              <a:rPr sz="6000" b="1" spc="-360" dirty="0">
                <a:solidFill>
                  <a:srgbClr val="221F1F"/>
                </a:solidFill>
                <a:latin typeface="Verdana"/>
                <a:cs typeface="Verdana"/>
              </a:rPr>
              <a:t> </a:t>
            </a:r>
            <a:r>
              <a:rPr sz="6000" b="1" spc="-305" dirty="0">
                <a:solidFill>
                  <a:srgbClr val="221F1F"/>
                </a:solidFill>
                <a:latin typeface="Verdana"/>
                <a:cs typeface="Verdana"/>
              </a:rPr>
              <a:t>2024 </a:t>
            </a:r>
            <a:r>
              <a:rPr sz="6000" b="1" dirty="0">
                <a:solidFill>
                  <a:srgbClr val="221F1F"/>
                </a:solidFill>
                <a:latin typeface="Verdana"/>
                <a:cs typeface="Verdana"/>
              </a:rPr>
              <a:t>y</a:t>
            </a:r>
            <a:r>
              <a:rPr sz="6000" b="1" spc="-500" dirty="0">
                <a:solidFill>
                  <a:srgbClr val="221F1F"/>
                </a:solidFill>
                <a:latin typeface="Verdana"/>
                <a:cs typeface="Verdana"/>
              </a:rPr>
              <a:t> </a:t>
            </a:r>
            <a:r>
              <a:rPr sz="6000" b="1" dirty="0">
                <a:solidFill>
                  <a:srgbClr val="221F1F"/>
                </a:solidFill>
                <a:latin typeface="Verdana"/>
                <a:cs typeface="Verdana"/>
              </a:rPr>
              <a:t>para</a:t>
            </a:r>
            <a:r>
              <a:rPr sz="6000" b="1" spc="-300" dirty="0">
                <a:solidFill>
                  <a:srgbClr val="221F1F"/>
                </a:solidFill>
                <a:latin typeface="Verdana"/>
                <a:cs typeface="Verdana"/>
              </a:rPr>
              <a:t> </a:t>
            </a:r>
            <a:r>
              <a:rPr sz="6000" b="1" dirty="0">
                <a:solidFill>
                  <a:srgbClr val="221F1F"/>
                </a:solidFill>
                <a:latin typeface="Verdana"/>
                <a:cs typeface="Verdana"/>
              </a:rPr>
              <a:t>el</a:t>
            </a:r>
            <a:r>
              <a:rPr sz="6000" b="1" spc="-310" dirty="0">
                <a:solidFill>
                  <a:srgbClr val="221F1F"/>
                </a:solidFill>
                <a:latin typeface="Verdana"/>
                <a:cs typeface="Verdana"/>
              </a:rPr>
              <a:t> </a:t>
            </a:r>
            <a:r>
              <a:rPr sz="6000" b="1" dirty="0">
                <a:solidFill>
                  <a:srgbClr val="221F1F"/>
                </a:solidFill>
                <a:latin typeface="Verdana"/>
                <a:cs typeface="Verdana"/>
              </a:rPr>
              <a:t>resto</a:t>
            </a:r>
            <a:r>
              <a:rPr sz="6000" b="1" spc="-270" dirty="0">
                <a:solidFill>
                  <a:srgbClr val="221F1F"/>
                </a:solidFill>
                <a:latin typeface="Verdana"/>
                <a:cs typeface="Verdana"/>
              </a:rPr>
              <a:t> </a:t>
            </a:r>
            <a:r>
              <a:rPr sz="6000" b="1" spc="-25" dirty="0">
                <a:solidFill>
                  <a:srgbClr val="221F1F"/>
                </a:solidFill>
                <a:latin typeface="Verdana"/>
                <a:cs typeface="Verdana"/>
              </a:rPr>
              <a:t>del </a:t>
            </a:r>
            <a:r>
              <a:rPr sz="6000" b="1" spc="-10" dirty="0">
                <a:solidFill>
                  <a:srgbClr val="221F1F"/>
                </a:solidFill>
                <a:latin typeface="Verdana"/>
                <a:cs typeface="Verdana"/>
              </a:rPr>
              <a:t>cuatrienio</a:t>
            </a:r>
            <a:endParaRPr sz="6000">
              <a:latin typeface="Verdana"/>
              <a:cs typeface="Verdana"/>
            </a:endParaRPr>
          </a:p>
        </p:txBody>
      </p:sp>
      <p:pic>
        <p:nvPicPr>
          <p:cNvPr id="3" name="object 3"/>
          <p:cNvPicPr/>
          <p:nvPr/>
        </p:nvPicPr>
        <p:blipFill>
          <a:blip r:embed="rId2" cstate="print"/>
          <a:stretch>
            <a:fillRect/>
          </a:stretch>
        </p:blipFill>
        <p:spPr>
          <a:xfrm>
            <a:off x="8089392" y="2471927"/>
            <a:ext cx="2109216" cy="2109216"/>
          </a:xfrm>
          <a:prstGeom prst="rect">
            <a:avLst/>
          </a:prstGeom>
        </p:spPr>
      </p:pic>
      <p:pic>
        <p:nvPicPr>
          <p:cNvPr id="4" name="object 4"/>
          <p:cNvPicPr/>
          <p:nvPr/>
        </p:nvPicPr>
        <p:blipFill>
          <a:blip r:embed="rId3" cstate="print"/>
          <a:stretch>
            <a:fillRect/>
          </a:stretch>
        </p:blipFill>
        <p:spPr>
          <a:xfrm>
            <a:off x="14453615" y="0"/>
            <a:ext cx="3834384" cy="6729984"/>
          </a:xfrm>
          <a:prstGeom prst="rect">
            <a:avLst/>
          </a:prstGeom>
        </p:spPr>
      </p:pic>
      <p:pic>
        <p:nvPicPr>
          <p:cNvPr id="5" name="object 5"/>
          <p:cNvPicPr/>
          <p:nvPr/>
        </p:nvPicPr>
        <p:blipFill>
          <a:blip r:embed="rId4" cstate="print"/>
          <a:stretch>
            <a:fillRect/>
          </a:stretch>
        </p:blipFill>
        <p:spPr>
          <a:xfrm>
            <a:off x="7866364" y="9111739"/>
            <a:ext cx="2398611" cy="870673"/>
          </a:xfrm>
          <a:prstGeom prst="rect">
            <a:avLst/>
          </a:prstGeom>
        </p:spPr>
      </p:pic>
      <p:grpSp>
        <p:nvGrpSpPr>
          <p:cNvPr id="6" name="object 6"/>
          <p:cNvGrpSpPr/>
          <p:nvPr/>
        </p:nvGrpSpPr>
        <p:grpSpPr>
          <a:xfrm>
            <a:off x="0" y="5143500"/>
            <a:ext cx="1731645" cy="5140960"/>
            <a:chOff x="0" y="5143500"/>
            <a:chExt cx="1731645" cy="5140960"/>
          </a:xfrm>
        </p:grpSpPr>
        <p:pic>
          <p:nvPicPr>
            <p:cNvPr id="7" name="object 7"/>
            <p:cNvPicPr/>
            <p:nvPr/>
          </p:nvPicPr>
          <p:blipFill>
            <a:blip r:embed="rId5" cstate="print"/>
            <a:stretch>
              <a:fillRect/>
            </a:stretch>
          </p:blipFill>
          <p:spPr>
            <a:xfrm>
              <a:off x="0" y="6830608"/>
              <a:ext cx="1731263" cy="3453339"/>
            </a:xfrm>
            <a:prstGeom prst="rect">
              <a:avLst/>
            </a:prstGeom>
          </p:spPr>
        </p:pic>
        <p:sp>
          <p:nvSpPr>
            <p:cNvPr id="8" name="object 8"/>
            <p:cNvSpPr/>
            <p:nvPr/>
          </p:nvSpPr>
          <p:spPr>
            <a:xfrm>
              <a:off x="0" y="5143500"/>
              <a:ext cx="1421765" cy="2085339"/>
            </a:xfrm>
            <a:custGeom>
              <a:avLst/>
              <a:gdLst/>
              <a:ahLst/>
              <a:cxnLst/>
              <a:rect l="l" t="t" r="r" b="b"/>
              <a:pathLst>
                <a:path w="1421765" h="2085340">
                  <a:moveTo>
                    <a:pt x="379120" y="0"/>
                  </a:moveTo>
                  <a:lnTo>
                    <a:pt x="331393" y="1015"/>
                  </a:lnTo>
                  <a:lnTo>
                    <a:pt x="284226" y="4317"/>
                  </a:lnTo>
                  <a:lnTo>
                    <a:pt x="237642" y="9525"/>
                  </a:lnTo>
                  <a:lnTo>
                    <a:pt x="191719" y="16763"/>
                  </a:lnTo>
                  <a:lnTo>
                    <a:pt x="146469" y="26035"/>
                  </a:lnTo>
                  <a:lnTo>
                    <a:pt x="101963" y="37211"/>
                  </a:lnTo>
                  <a:lnTo>
                    <a:pt x="58234" y="50291"/>
                  </a:lnTo>
                  <a:lnTo>
                    <a:pt x="15333" y="65277"/>
                  </a:lnTo>
                  <a:lnTo>
                    <a:pt x="0" y="71374"/>
                  </a:lnTo>
                  <a:lnTo>
                    <a:pt x="0" y="2013839"/>
                  </a:lnTo>
                  <a:lnTo>
                    <a:pt x="58234" y="2034794"/>
                  </a:lnTo>
                  <a:lnTo>
                    <a:pt x="101963" y="2047875"/>
                  </a:lnTo>
                  <a:lnTo>
                    <a:pt x="146469" y="2059051"/>
                  </a:lnTo>
                  <a:lnTo>
                    <a:pt x="191719" y="2068322"/>
                  </a:lnTo>
                  <a:lnTo>
                    <a:pt x="237642" y="2075561"/>
                  </a:lnTo>
                  <a:lnTo>
                    <a:pt x="284226" y="2080895"/>
                  </a:lnTo>
                  <a:lnTo>
                    <a:pt x="331393" y="2084070"/>
                  </a:lnTo>
                  <a:lnTo>
                    <a:pt x="379120" y="2085086"/>
                  </a:lnTo>
                  <a:lnTo>
                    <a:pt x="426834" y="2084070"/>
                  </a:lnTo>
                  <a:lnTo>
                    <a:pt x="474014" y="2080895"/>
                  </a:lnTo>
                  <a:lnTo>
                    <a:pt x="520585" y="2075561"/>
                  </a:lnTo>
                  <a:lnTo>
                    <a:pt x="566521" y="2068322"/>
                  </a:lnTo>
                  <a:lnTo>
                    <a:pt x="611759" y="2059051"/>
                  </a:lnTo>
                  <a:lnTo>
                    <a:pt x="656272" y="2047875"/>
                  </a:lnTo>
                  <a:lnTo>
                    <a:pt x="699998" y="2034794"/>
                  </a:lnTo>
                  <a:lnTo>
                    <a:pt x="742899" y="2019935"/>
                  </a:lnTo>
                  <a:lnTo>
                    <a:pt x="784923" y="2003170"/>
                  </a:lnTo>
                  <a:lnTo>
                    <a:pt x="826033" y="1984756"/>
                  </a:lnTo>
                  <a:lnTo>
                    <a:pt x="866178" y="1964563"/>
                  </a:lnTo>
                  <a:lnTo>
                    <a:pt x="905319" y="1942719"/>
                  </a:lnTo>
                  <a:lnTo>
                    <a:pt x="943394" y="1919351"/>
                  </a:lnTo>
                  <a:lnTo>
                    <a:pt x="980363" y="1894332"/>
                  </a:lnTo>
                  <a:lnTo>
                    <a:pt x="1016190" y="1867915"/>
                  </a:lnTo>
                  <a:lnTo>
                    <a:pt x="1050823" y="1839849"/>
                  </a:lnTo>
                  <a:lnTo>
                    <a:pt x="1084211" y="1810512"/>
                  </a:lnTo>
                  <a:lnTo>
                    <a:pt x="1116317" y="1779777"/>
                  </a:lnTo>
                  <a:lnTo>
                    <a:pt x="1147089" y="1747647"/>
                  </a:lnTo>
                  <a:lnTo>
                    <a:pt x="1176477" y="1714246"/>
                  </a:lnTo>
                  <a:lnTo>
                    <a:pt x="1204442" y="1679575"/>
                  </a:lnTo>
                  <a:lnTo>
                    <a:pt x="1230934" y="1643761"/>
                  </a:lnTo>
                  <a:lnTo>
                    <a:pt x="1255915" y="1606803"/>
                  </a:lnTo>
                  <a:lnTo>
                    <a:pt x="1279271" y="1568703"/>
                  </a:lnTo>
                  <a:lnTo>
                    <a:pt x="1301115" y="1529588"/>
                  </a:lnTo>
                  <a:lnTo>
                    <a:pt x="1321308" y="1489455"/>
                  </a:lnTo>
                  <a:lnTo>
                    <a:pt x="1339723" y="1448308"/>
                  </a:lnTo>
                  <a:lnTo>
                    <a:pt x="1356487" y="1406271"/>
                  </a:lnTo>
                  <a:lnTo>
                    <a:pt x="1371346" y="1363472"/>
                  </a:lnTo>
                  <a:lnTo>
                    <a:pt x="1384427" y="1319657"/>
                  </a:lnTo>
                  <a:lnTo>
                    <a:pt x="1395603" y="1275207"/>
                  </a:lnTo>
                  <a:lnTo>
                    <a:pt x="1404874" y="1229995"/>
                  </a:lnTo>
                  <a:lnTo>
                    <a:pt x="1412113" y="1184021"/>
                  </a:lnTo>
                  <a:lnTo>
                    <a:pt x="1417447" y="1137412"/>
                  </a:lnTo>
                  <a:lnTo>
                    <a:pt x="1420622" y="1090295"/>
                  </a:lnTo>
                  <a:lnTo>
                    <a:pt x="1421638" y="1042542"/>
                  </a:lnTo>
                  <a:lnTo>
                    <a:pt x="1420622" y="994790"/>
                  </a:lnTo>
                  <a:lnTo>
                    <a:pt x="1417447" y="947674"/>
                  </a:lnTo>
                  <a:lnTo>
                    <a:pt x="1412113" y="901064"/>
                  </a:lnTo>
                  <a:lnTo>
                    <a:pt x="1404874" y="855090"/>
                  </a:lnTo>
                  <a:lnTo>
                    <a:pt x="1395603" y="809878"/>
                  </a:lnTo>
                  <a:lnTo>
                    <a:pt x="1384427" y="765428"/>
                  </a:lnTo>
                  <a:lnTo>
                    <a:pt x="1371346" y="721613"/>
                  </a:lnTo>
                  <a:lnTo>
                    <a:pt x="1356487" y="678814"/>
                  </a:lnTo>
                  <a:lnTo>
                    <a:pt x="1339723" y="636777"/>
                  </a:lnTo>
                  <a:lnTo>
                    <a:pt x="1321308" y="595629"/>
                  </a:lnTo>
                  <a:lnTo>
                    <a:pt x="1301115" y="555498"/>
                  </a:lnTo>
                  <a:lnTo>
                    <a:pt x="1279271" y="516382"/>
                  </a:lnTo>
                  <a:lnTo>
                    <a:pt x="1255915" y="478282"/>
                  </a:lnTo>
                  <a:lnTo>
                    <a:pt x="1230934" y="441325"/>
                  </a:lnTo>
                  <a:lnTo>
                    <a:pt x="1204442" y="405511"/>
                  </a:lnTo>
                  <a:lnTo>
                    <a:pt x="1176477" y="370839"/>
                  </a:lnTo>
                  <a:lnTo>
                    <a:pt x="1147089" y="337438"/>
                  </a:lnTo>
                  <a:lnTo>
                    <a:pt x="1116317" y="305308"/>
                  </a:lnTo>
                  <a:lnTo>
                    <a:pt x="1084211" y="274574"/>
                  </a:lnTo>
                  <a:lnTo>
                    <a:pt x="1050823" y="245237"/>
                  </a:lnTo>
                  <a:lnTo>
                    <a:pt x="1016190" y="217170"/>
                  </a:lnTo>
                  <a:lnTo>
                    <a:pt x="980363" y="190753"/>
                  </a:lnTo>
                  <a:lnTo>
                    <a:pt x="943394" y="165735"/>
                  </a:lnTo>
                  <a:lnTo>
                    <a:pt x="905319" y="142366"/>
                  </a:lnTo>
                  <a:lnTo>
                    <a:pt x="866178" y="120523"/>
                  </a:lnTo>
                  <a:lnTo>
                    <a:pt x="826033" y="100329"/>
                  </a:lnTo>
                  <a:lnTo>
                    <a:pt x="784923" y="81914"/>
                  </a:lnTo>
                  <a:lnTo>
                    <a:pt x="742899" y="65277"/>
                  </a:lnTo>
                  <a:lnTo>
                    <a:pt x="699998" y="50291"/>
                  </a:lnTo>
                  <a:lnTo>
                    <a:pt x="656272" y="37211"/>
                  </a:lnTo>
                  <a:lnTo>
                    <a:pt x="611759" y="26035"/>
                  </a:lnTo>
                  <a:lnTo>
                    <a:pt x="566521" y="16763"/>
                  </a:lnTo>
                  <a:lnTo>
                    <a:pt x="520585" y="9525"/>
                  </a:lnTo>
                  <a:lnTo>
                    <a:pt x="474014" y="4317"/>
                  </a:lnTo>
                  <a:lnTo>
                    <a:pt x="426834" y="1015"/>
                  </a:lnTo>
                  <a:lnTo>
                    <a:pt x="379120" y="0"/>
                  </a:lnTo>
                  <a:close/>
                </a:path>
              </a:pathLst>
            </a:custGeom>
            <a:solidFill>
              <a:srgbClr val="1C5639"/>
            </a:solidFill>
          </p:spPr>
          <p:txBody>
            <a:bodyPr wrap="square" lIns="0" tIns="0" rIns="0" bIns="0" rtlCol="0"/>
            <a:lstStyle/>
            <a:p>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8000" cy="10286997"/>
            </a:xfrm>
            <a:prstGeom prst="rect">
              <a:avLst/>
            </a:prstGeom>
          </p:spPr>
        </p:pic>
        <p:pic>
          <p:nvPicPr>
            <p:cNvPr id="4" name="object 4"/>
            <p:cNvPicPr/>
            <p:nvPr/>
          </p:nvPicPr>
          <p:blipFill>
            <a:blip r:embed="rId3" cstate="print"/>
            <a:stretch>
              <a:fillRect/>
            </a:stretch>
          </p:blipFill>
          <p:spPr>
            <a:xfrm>
              <a:off x="228600" y="2399919"/>
              <a:ext cx="2880360" cy="3845305"/>
            </a:xfrm>
            <a:prstGeom prst="rect">
              <a:avLst/>
            </a:prstGeom>
          </p:spPr>
        </p:pic>
        <p:pic>
          <p:nvPicPr>
            <p:cNvPr id="5" name="object 5"/>
            <p:cNvPicPr/>
            <p:nvPr/>
          </p:nvPicPr>
          <p:blipFill>
            <a:blip r:embed="rId4" cstate="print"/>
            <a:stretch>
              <a:fillRect/>
            </a:stretch>
          </p:blipFill>
          <p:spPr>
            <a:xfrm>
              <a:off x="463778" y="2570733"/>
              <a:ext cx="2431161" cy="2420366"/>
            </a:xfrm>
            <a:prstGeom prst="rect">
              <a:avLst/>
            </a:prstGeom>
          </p:spPr>
        </p:pic>
        <p:sp>
          <p:nvSpPr>
            <p:cNvPr id="6" name="object 6"/>
            <p:cNvSpPr/>
            <p:nvPr/>
          </p:nvSpPr>
          <p:spPr>
            <a:xfrm>
              <a:off x="446506" y="2517520"/>
              <a:ext cx="2465705" cy="2463800"/>
            </a:xfrm>
            <a:custGeom>
              <a:avLst/>
              <a:gdLst/>
              <a:ahLst/>
              <a:cxnLst/>
              <a:rect l="l" t="t" r="r" b="b"/>
              <a:pathLst>
                <a:path w="2465705" h="2463800">
                  <a:moveTo>
                    <a:pt x="2465222" y="1231900"/>
                  </a:moveTo>
                  <a:lnTo>
                    <a:pt x="2464333" y="1193800"/>
                  </a:lnTo>
                  <a:lnTo>
                    <a:pt x="2461539" y="1143000"/>
                  </a:lnTo>
                  <a:lnTo>
                    <a:pt x="2456967" y="1092200"/>
                  </a:lnTo>
                  <a:lnTo>
                    <a:pt x="2450617" y="1041400"/>
                  </a:lnTo>
                  <a:lnTo>
                    <a:pt x="2442489" y="1003300"/>
                  </a:lnTo>
                  <a:lnTo>
                    <a:pt x="2432710" y="952500"/>
                  </a:lnTo>
                  <a:lnTo>
                    <a:pt x="2421153" y="914400"/>
                  </a:lnTo>
                  <a:lnTo>
                    <a:pt x="2420391" y="911440"/>
                  </a:lnTo>
                  <a:lnTo>
                    <a:pt x="2420391" y="1231900"/>
                  </a:lnTo>
                  <a:lnTo>
                    <a:pt x="2419375" y="1282700"/>
                  </a:lnTo>
                  <a:lnTo>
                    <a:pt x="2416581" y="1333500"/>
                  </a:lnTo>
                  <a:lnTo>
                    <a:pt x="2411882" y="1384300"/>
                  </a:lnTo>
                  <a:lnTo>
                    <a:pt x="2397277" y="1473200"/>
                  </a:lnTo>
                  <a:lnTo>
                    <a:pt x="2387371" y="1511300"/>
                  </a:lnTo>
                  <a:lnTo>
                    <a:pt x="2375814" y="1562100"/>
                  </a:lnTo>
                  <a:lnTo>
                    <a:pt x="2362479" y="1600200"/>
                  </a:lnTo>
                  <a:lnTo>
                    <a:pt x="2347620" y="1651000"/>
                  </a:lnTo>
                  <a:lnTo>
                    <a:pt x="2331237" y="1689100"/>
                  </a:lnTo>
                  <a:lnTo>
                    <a:pt x="2313203" y="1727200"/>
                  </a:lnTo>
                  <a:lnTo>
                    <a:pt x="2293645" y="1765300"/>
                  </a:lnTo>
                  <a:lnTo>
                    <a:pt x="2272690" y="1816100"/>
                  </a:lnTo>
                  <a:lnTo>
                    <a:pt x="2250338" y="1854200"/>
                  </a:lnTo>
                  <a:lnTo>
                    <a:pt x="2226462" y="1892300"/>
                  </a:lnTo>
                  <a:lnTo>
                    <a:pt x="2201316" y="1917700"/>
                  </a:lnTo>
                  <a:lnTo>
                    <a:pt x="2174773" y="1955800"/>
                  </a:lnTo>
                  <a:lnTo>
                    <a:pt x="2146960" y="1993900"/>
                  </a:lnTo>
                  <a:lnTo>
                    <a:pt x="2118004" y="2032000"/>
                  </a:lnTo>
                  <a:lnTo>
                    <a:pt x="2087651" y="2057400"/>
                  </a:lnTo>
                  <a:lnTo>
                    <a:pt x="2056155" y="2095500"/>
                  </a:lnTo>
                  <a:lnTo>
                    <a:pt x="2023516" y="2120900"/>
                  </a:lnTo>
                  <a:lnTo>
                    <a:pt x="1989861" y="2146300"/>
                  </a:lnTo>
                  <a:lnTo>
                    <a:pt x="1955063" y="2184400"/>
                  </a:lnTo>
                  <a:lnTo>
                    <a:pt x="1919122" y="2209800"/>
                  </a:lnTo>
                  <a:lnTo>
                    <a:pt x="1882292" y="2235200"/>
                  </a:lnTo>
                  <a:lnTo>
                    <a:pt x="1844446" y="2260600"/>
                  </a:lnTo>
                  <a:lnTo>
                    <a:pt x="1805711" y="2273300"/>
                  </a:lnTo>
                  <a:lnTo>
                    <a:pt x="1765960" y="2298700"/>
                  </a:lnTo>
                  <a:lnTo>
                    <a:pt x="1725447" y="2324100"/>
                  </a:lnTo>
                  <a:lnTo>
                    <a:pt x="1598955" y="2362200"/>
                  </a:lnTo>
                  <a:lnTo>
                    <a:pt x="1420393" y="2413000"/>
                  </a:lnTo>
                  <a:lnTo>
                    <a:pt x="1374292" y="2413000"/>
                  </a:lnTo>
                  <a:lnTo>
                    <a:pt x="1327556" y="2425700"/>
                  </a:lnTo>
                  <a:lnTo>
                    <a:pt x="1137691" y="2425700"/>
                  </a:lnTo>
                  <a:lnTo>
                    <a:pt x="1090955" y="2413000"/>
                  </a:lnTo>
                  <a:lnTo>
                    <a:pt x="1044854" y="2413000"/>
                  </a:lnTo>
                  <a:lnTo>
                    <a:pt x="866292" y="2362200"/>
                  </a:lnTo>
                  <a:lnTo>
                    <a:pt x="739825" y="2324100"/>
                  </a:lnTo>
                  <a:lnTo>
                    <a:pt x="699287" y="2298700"/>
                  </a:lnTo>
                  <a:lnTo>
                    <a:pt x="659612" y="2273300"/>
                  </a:lnTo>
                  <a:lnTo>
                    <a:pt x="620826" y="2260600"/>
                  </a:lnTo>
                  <a:lnTo>
                    <a:pt x="582993" y="2235200"/>
                  </a:lnTo>
                  <a:lnTo>
                    <a:pt x="546125" y="2209800"/>
                  </a:lnTo>
                  <a:lnTo>
                    <a:pt x="510260" y="2184400"/>
                  </a:lnTo>
                  <a:lnTo>
                    <a:pt x="475449" y="2146300"/>
                  </a:lnTo>
                  <a:lnTo>
                    <a:pt x="441706" y="2120900"/>
                  </a:lnTo>
                  <a:lnTo>
                    <a:pt x="409092" y="2095500"/>
                  </a:lnTo>
                  <a:lnTo>
                    <a:pt x="377609" y="2057400"/>
                  </a:lnTo>
                  <a:lnTo>
                    <a:pt x="347332" y="2032000"/>
                  </a:lnTo>
                  <a:lnTo>
                    <a:pt x="318274" y="1993900"/>
                  </a:lnTo>
                  <a:lnTo>
                    <a:pt x="290461" y="1955800"/>
                  </a:lnTo>
                  <a:lnTo>
                    <a:pt x="263956" y="1930400"/>
                  </a:lnTo>
                  <a:lnTo>
                    <a:pt x="238772" y="1892300"/>
                  </a:lnTo>
                  <a:lnTo>
                    <a:pt x="214960" y="1854200"/>
                  </a:lnTo>
                  <a:lnTo>
                    <a:pt x="192544" y="1816100"/>
                  </a:lnTo>
                  <a:lnTo>
                    <a:pt x="171577" y="1765300"/>
                  </a:lnTo>
                  <a:lnTo>
                    <a:pt x="152069" y="1727200"/>
                  </a:lnTo>
                  <a:lnTo>
                    <a:pt x="134073" y="1689100"/>
                  </a:lnTo>
                  <a:lnTo>
                    <a:pt x="117627" y="1651000"/>
                  </a:lnTo>
                  <a:lnTo>
                    <a:pt x="102755" y="1600200"/>
                  </a:lnTo>
                  <a:lnTo>
                    <a:pt x="89496" y="1562100"/>
                  </a:lnTo>
                  <a:lnTo>
                    <a:pt x="77889" y="1511300"/>
                  </a:lnTo>
                  <a:lnTo>
                    <a:pt x="67970" y="1473200"/>
                  </a:lnTo>
                  <a:lnTo>
                    <a:pt x="59778" y="1422400"/>
                  </a:lnTo>
                  <a:lnTo>
                    <a:pt x="53340" y="1384300"/>
                  </a:lnTo>
                  <a:lnTo>
                    <a:pt x="48704" y="1333500"/>
                  </a:lnTo>
                  <a:lnTo>
                    <a:pt x="45885" y="1282700"/>
                  </a:lnTo>
                  <a:lnTo>
                    <a:pt x="44945" y="1231900"/>
                  </a:lnTo>
                  <a:lnTo>
                    <a:pt x="45885" y="1193800"/>
                  </a:lnTo>
                  <a:lnTo>
                    <a:pt x="48704" y="1143000"/>
                  </a:lnTo>
                  <a:lnTo>
                    <a:pt x="53340" y="1092200"/>
                  </a:lnTo>
                  <a:lnTo>
                    <a:pt x="59778" y="1054100"/>
                  </a:lnTo>
                  <a:lnTo>
                    <a:pt x="67970" y="1003300"/>
                  </a:lnTo>
                  <a:lnTo>
                    <a:pt x="77889" y="965200"/>
                  </a:lnTo>
                  <a:lnTo>
                    <a:pt x="89496" y="914400"/>
                  </a:lnTo>
                  <a:lnTo>
                    <a:pt x="102755" y="876300"/>
                  </a:lnTo>
                  <a:lnTo>
                    <a:pt x="117627" y="825500"/>
                  </a:lnTo>
                  <a:lnTo>
                    <a:pt x="134073" y="787400"/>
                  </a:lnTo>
                  <a:lnTo>
                    <a:pt x="152069" y="749300"/>
                  </a:lnTo>
                  <a:lnTo>
                    <a:pt x="171577" y="698500"/>
                  </a:lnTo>
                  <a:lnTo>
                    <a:pt x="192544" y="660400"/>
                  </a:lnTo>
                  <a:lnTo>
                    <a:pt x="214960" y="622300"/>
                  </a:lnTo>
                  <a:lnTo>
                    <a:pt x="238772" y="584200"/>
                  </a:lnTo>
                  <a:lnTo>
                    <a:pt x="263956" y="546100"/>
                  </a:lnTo>
                  <a:lnTo>
                    <a:pt x="290461" y="520700"/>
                  </a:lnTo>
                  <a:lnTo>
                    <a:pt x="318274" y="482600"/>
                  </a:lnTo>
                  <a:lnTo>
                    <a:pt x="347332" y="444500"/>
                  </a:lnTo>
                  <a:lnTo>
                    <a:pt x="377609" y="419100"/>
                  </a:lnTo>
                  <a:lnTo>
                    <a:pt x="409092" y="381000"/>
                  </a:lnTo>
                  <a:lnTo>
                    <a:pt x="441706" y="355600"/>
                  </a:lnTo>
                  <a:lnTo>
                    <a:pt x="475449" y="317500"/>
                  </a:lnTo>
                  <a:lnTo>
                    <a:pt x="510260" y="292100"/>
                  </a:lnTo>
                  <a:lnTo>
                    <a:pt x="546125" y="266700"/>
                  </a:lnTo>
                  <a:lnTo>
                    <a:pt x="582993" y="241300"/>
                  </a:lnTo>
                  <a:lnTo>
                    <a:pt x="620826" y="215900"/>
                  </a:lnTo>
                  <a:lnTo>
                    <a:pt x="659612" y="203200"/>
                  </a:lnTo>
                  <a:lnTo>
                    <a:pt x="699287" y="177800"/>
                  </a:lnTo>
                  <a:lnTo>
                    <a:pt x="739825" y="152400"/>
                  </a:lnTo>
                  <a:lnTo>
                    <a:pt x="823353" y="127000"/>
                  </a:lnTo>
                  <a:lnTo>
                    <a:pt x="866292" y="101600"/>
                  </a:lnTo>
                  <a:lnTo>
                    <a:pt x="909980" y="88900"/>
                  </a:lnTo>
                  <a:lnTo>
                    <a:pt x="954303" y="88900"/>
                  </a:lnTo>
                  <a:lnTo>
                    <a:pt x="1044854" y="63500"/>
                  </a:lnTo>
                  <a:lnTo>
                    <a:pt x="1090955" y="63500"/>
                  </a:lnTo>
                  <a:lnTo>
                    <a:pt x="1137691" y="50800"/>
                  </a:lnTo>
                  <a:lnTo>
                    <a:pt x="1327556" y="50800"/>
                  </a:lnTo>
                  <a:lnTo>
                    <a:pt x="1374292" y="63500"/>
                  </a:lnTo>
                  <a:lnTo>
                    <a:pt x="1420393" y="63500"/>
                  </a:lnTo>
                  <a:lnTo>
                    <a:pt x="1511071" y="88900"/>
                  </a:lnTo>
                  <a:lnTo>
                    <a:pt x="1555394" y="88900"/>
                  </a:lnTo>
                  <a:lnTo>
                    <a:pt x="1598955" y="101600"/>
                  </a:lnTo>
                  <a:lnTo>
                    <a:pt x="1641881" y="127000"/>
                  </a:lnTo>
                  <a:lnTo>
                    <a:pt x="1725447" y="152400"/>
                  </a:lnTo>
                  <a:lnTo>
                    <a:pt x="1765960" y="177800"/>
                  </a:lnTo>
                  <a:lnTo>
                    <a:pt x="1805711" y="203200"/>
                  </a:lnTo>
                  <a:lnTo>
                    <a:pt x="1844446" y="215900"/>
                  </a:lnTo>
                  <a:lnTo>
                    <a:pt x="1882292" y="241300"/>
                  </a:lnTo>
                  <a:lnTo>
                    <a:pt x="1919122" y="266700"/>
                  </a:lnTo>
                  <a:lnTo>
                    <a:pt x="1955063" y="292100"/>
                  </a:lnTo>
                  <a:lnTo>
                    <a:pt x="1989861" y="317500"/>
                  </a:lnTo>
                  <a:lnTo>
                    <a:pt x="2023516" y="355600"/>
                  </a:lnTo>
                  <a:lnTo>
                    <a:pt x="2056155" y="381000"/>
                  </a:lnTo>
                  <a:lnTo>
                    <a:pt x="2087651" y="419100"/>
                  </a:lnTo>
                  <a:lnTo>
                    <a:pt x="2118004" y="444500"/>
                  </a:lnTo>
                  <a:lnTo>
                    <a:pt x="2146960" y="482600"/>
                  </a:lnTo>
                  <a:lnTo>
                    <a:pt x="2174773" y="520700"/>
                  </a:lnTo>
                  <a:lnTo>
                    <a:pt x="2201316" y="546100"/>
                  </a:lnTo>
                  <a:lnTo>
                    <a:pt x="2226462" y="584200"/>
                  </a:lnTo>
                  <a:lnTo>
                    <a:pt x="2250338" y="622300"/>
                  </a:lnTo>
                  <a:lnTo>
                    <a:pt x="2272690" y="660400"/>
                  </a:lnTo>
                  <a:lnTo>
                    <a:pt x="2293645" y="698500"/>
                  </a:lnTo>
                  <a:lnTo>
                    <a:pt x="2313203" y="749300"/>
                  </a:lnTo>
                  <a:lnTo>
                    <a:pt x="2331237" y="787400"/>
                  </a:lnTo>
                  <a:lnTo>
                    <a:pt x="2347620" y="825500"/>
                  </a:lnTo>
                  <a:lnTo>
                    <a:pt x="2362479" y="876300"/>
                  </a:lnTo>
                  <a:lnTo>
                    <a:pt x="2375814" y="914400"/>
                  </a:lnTo>
                  <a:lnTo>
                    <a:pt x="2387371" y="965200"/>
                  </a:lnTo>
                  <a:lnTo>
                    <a:pt x="2397277" y="1003300"/>
                  </a:lnTo>
                  <a:lnTo>
                    <a:pt x="2411882" y="1092200"/>
                  </a:lnTo>
                  <a:lnTo>
                    <a:pt x="2416581" y="1143000"/>
                  </a:lnTo>
                  <a:lnTo>
                    <a:pt x="2419375" y="1193800"/>
                  </a:lnTo>
                  <a:lnTo>
                    <a:pt x="2420391" y="1231900"/>
                  </a:lnTo>
                  <a:lnTo>
                    <a:pt x="2420391" y="911440"/>
                  </a:lnTo>
                  <a:lnTo>
                    <a:pt x="2408072" y="863600"/>
                  </a:lnTo>
                  <a:lnTo>
                    <a:pt x="2393340" y="825500"/>
                  </a:lnTo>
                  <a:lnTo>
                    <a:pt x="2376957" y="774700"/>
                  </a:lnTo>
                  <a:lnTo>
                    <a:pt x="2359177" y="736600"/>
                  </a:lnTo>
                  <a:lnTo>
                    <a:pt x="2339746" y="698500"/>
                  </a:lnTo>
                  <a:lnTo>
                    <a:pt x="2318918" y="660400"/>
                  </a:lnTo>
                  <a:lnTo>
                    <a:pt x="2296693" y="609600"/>
                  </a:lnTo>
                  <a:lnTo>
                    <a:pt x="2273071" y="571500"/>
                  </a:lnTo>
                  <a:lnTo>
                    <a:pt x="2248052" y="533400"/>
                  </a:lnTo>
                  <a:lnTo>
                    <a:pt x="2221763" y="508000"/>
                  </a:lnTo>
                  <a:lnTo>
                    <a:pt x="2194077" y="469900"/>
                  </a:lnTo>
                  <a:lnTo>
                    <a:pt x="2165248" y="431800"/>
                  </a:lnTo>
                  <a:lnTo>
                    <a:pt x="2135149" y="393700"/>
                  </a:lnTo>
                  <a:lnTo>
                    <a:pt x="2103780" y="368300"/>
                  </a:lnTo>
                  <a:lnTo>
                    <a:pt x="2071395" y="330200"/>
                  </a:lnTo>
                  <a:lnTo>
                    <a:pt x="2037740" y="304800"/>
                  </a:lnTo>
                  <a:lnTo>
                    <a:pt x="2003069" y="279400"/>
                  </a:lnTo>
                  <a:lnTo>
                    <a:pt x="1967382" y="254000"/>
                  </a:lnTo>
                  <a:lnTo>
                    <a:pt x="1930679" y="215900"/>
                  </a:lnTo>
                  <a:lnTo>
                    <a:pt x="1892960" y="203200"/>
                  </a:lnTo>
                  <a:lnTo>
                    <a:pt x="1854352" y="177800"/>
                  </a:lnTo>
                  <a:lnTo>
                    <a:pt x="1814728" y="152400"/>
                  </a:lnTo>
                  <a:lnTo>
                    <a:pt x="1774215" y="127000"/>
                  </a:lnTo>
                  <a:lnTo>
                    <a:pt x="1732940" y="114300"/>
                  </a:lnTo>
                  <a:lnTo>
                    <a:pt x="1690776" y="88900"/>
                  </a:lnTo>
                  <a:lnTo>
                    <a:pt x="1559966" y="50800"/>
                  </a:lnTo>
                  <a:lnTo>
                    <a:pt x="1469288" y="25400"/>
                  </a:lnTo>
                  <a:lnTo>
                    <a:pt x="1423060" y="25400"/>
                  </a:lnTo>
                  <a:lnTo>
                    <a:pt x="1376197" y="12700"/>
                  </a:lnTo>
                  <a:lnTo>
                    <a:pt x="1328826" y="12700"/>
                  </a:lnTo>
                  <a:lnTo>
                    <a:pt x="1280947" y="0"/>
                  </a:lnTo>
                  <a:lnTo>
                    <a:pt x="1184300" y="0"/>
                  </a:lnTo>
                  <a:lnTo>
                    <a:pt x="1136421" y="12700"/>
                  </a:lnTo>
                  <a:lnTo>
                    <a:pt x="1089050" y="12700"/>
                  </a:lnTo>
                  <a:lnTo>
                    <a:pt x="1042314" y="25400"/>
                  </a:lnTo>
                  <a:lnTo>
                    <a:pt x="995959" y="25400"/>
                  </a:lnTo>
                  <a:lnTo>
                    <a:pt x="950366" y="38100"/>
                  </a:lnTo>
                  <a:lnTo>
                    <a:pt x="774458" y="88900"/>
                  </a:lnTo>
                  <a:lnTo>
                    <a:pt x="732332" y="114300"/>
                  </a:lnTo>
                  <a:lnTo>
                    <a:pt x="691032" y="127000"/>
                  </a:lnTo>
                  <a:lnTo>
                    <a:pt x="650570" y="152400"/>
                  </a:lnTo>
                  <a:lnTo>
                    <a:pt x="610984" y="177800"/>
                  </a:lnTo>
                  <a:lnTo>
                    <a:pt x="572312" y="203200"/>
                  </a:lnTo>
                  <a:lnTo>
                    <a:pt x="534593" y="215900"/>
                  </a:lnTo>
                  <a:lnTo>
                    <a:pt x="497865" y="254000"/>
                  </a:lnTo>
                  <a:lnTo>
                    <a:pt x="462140" y="279400"/>
                  </a:lnTo>
                  <a:lnTo>
                    <a:pt x="427482" y="304800"/>
                  </a:lnTo>
                  <a:lnTo>
                    <a:pt x="393903" y="330200"/>
                  </a:lnTo>
                  <a:lnTo>
                    <a:pt x="361442" y="368300"/>
                  </a:lnTo>
                  <a:lnTo>
                    <a:pt x="330136" y="393700"/>
                  </a:lnTo>
                  <a:lnTo>
                    <a:pt x="300024" y="431800"/>
                  </a:lnTo>
                  <a:lnTo>
                    <a:pt x="271145" y="469900"/>
                  </a:lnTo>
                  <a:lnTo>
                    <a:pt x="243509" y="508000"/>
                  </a:lnTo>
                  <a:lnTo>
                    <a:pt x="217182" y="533400"/>
                  </a:lnTo>
                  <a:lnTo>
                    <a:pt x="192176" y="571500"/>
                  </a:lnTo>
                  <a:lnTo>
                    <a:pt x="168541" y="609600"/>
                  </a:lnTo>
                  <a:lnTo>
                    <a:pt x="146291" y="660400"/>
                  </a:lnTo>
                  <a:lnTo>
                    <a:pt x="125476" y="698500"/>
                  </a:lnTo>
                  <a:lnTo>
                    <a:pt x="106133" y="736600"/>
                  </a:lnTo>
                  <a:lnTo>
                    <a:pt x="88290" y="774700"/>
                  </a:lnTo>
                  <a:lnTo>
                    <a:pt x="71983" y="825500"/>
                  </a:lnTo>
                  <a:lnTo>
                    <a:pt x="57238" y="863600"/>
                  </a:lnTo>
                  <a:lnTo>
                    <a:pt x="44107" y="914400"/>
                  </a:lnTo>
                  <a:lnTo>
                    <a:pt x="32613" y="952500"/>
                  </a:lnTo>
                  <a:lnTo>
                    <a:pt x="22796" y="1003300"/>
                  </a:lnTo>
                  <a:lnTo>
                    <a:pt x="14681" y="1041400"/>
                  </a:lnTo>
                  <a:lnTo>
                    <a:pt x="8318" y="1092200"/>
                  </a:lnTo>
                  <a:lnTo>
                    <a:pt x="3721" y="1143000"/>
                  </a:lnTo>
                  <a:lnTo>
                    <a:pt x="939" y="1193800"/>
                  </a:lnTo>
                  <a:lnTo>
                    <a:pt x="0" y="1231900"/>
                  </a:lnTo>
                  <a:lnTo>
                    <a:pt x="939" y="1282700"/>
                  </a:lnTo>
                  <a:lnTo>
                    <a:pt x="3721" y="1333500"/>
                  </a:lnTo>
                  <a:lnTo>
                    <a:pt x="8318" y="1384300"/>
                  </a:lnTo>
                  <a:lnTo>
                    <a:pt x="14681" y="1422400"/>
                  </a:lnTo>
                  <a:lnTo>
                    <a:pt x="22796" y="1473200"/>
                  </a:lnTo>
                  <a:lnTo>
                    <a:pt x="32613" y="1524000"/>
                  </a:lnTo>
                  <a:lnTo>
                    <a:pt x="44107" y="1562100"/>
                  </a:lnTo>
                  <a:lnTo>
                    <a:pt x="57238" y="1612900"/>
                  </a:lnTo>
                  <a:lnTo>
                    <a:pt x="71983" y="1651000"/>
                  </a:lnTo>
                  <a:lnTo>
                    <a:pt x="88290" y="1701800"/>
                  </a:lnTo>
                  <a:lnTo>
                    <a:pt x="106133" y="1739900"/>
                  </a:lnTo>
                  <a:lnTo>
                    <a:pt x="125476" y="1778000"/>
                  </a:lnTo>
                  <a:lnTo>
                    <a:pt x="146291" y="1816100"/>
                  </a:lnTo>
                  <a:lnTo>
                    <a:pt x="168541" y="1854200"/>
                  </a:lnTo>
                  <a:lnTo>
                    <a:pt x="192176" y="1892300"/>
                  </a:lnTo>
                  <a:lnTo>
                    <a:pt x="217182" y="1930400"/>
                  </a:lnTo>
                  <a:lnTo>
                    <a:pt x="243509" y="1968500"/>
                  </a:lnTo>
                  <a:lnTo>
                    <a:pt x="271145" y="2006600"/>
                  </a:lnTo>
                  <a:lnTo>
                    <a:pt x="300024" y="2044700"/>
                  </a:lnTo>
                  <a:lnTo>
                    <a:pt x="330136" y="2070100"/>
                  </a:lnTo>
                  <a:lnTo>
                    <a:pt x="361442" y="2108200"/>
                  </a:lnTo>
                  <a:lnTo>
                    <a:pt x="393890" y="2146300"/>
                  </a:lnTo>
                  <a:lnTo>
                    <a:pt x="427469" y="2171700"/>
                  </a:lnTo>
                  <a:lnTo>
                    <a:pt x="462140" y="2197100"/>
                  </a:lnTo>
                  <a:lnTo>
                    <a:pt x="497865" y="2222500"/>
                  </a:lnTo>
                  <a:lnTo>
                    <a:pt x="534593" y="2247900"/>
                  </a:lnTo>
                  <a:lnTo>
                    <a:pt x="572312" y="2273300"/>
                  </a:lnTo>
                  <a:lnTo>
                    <a:pt x="610984" y="2298700"/>
                  </a:lnTo>
                  <a:lnTo>
                    <a:pt x="650570" y="2324100"/>
                  </a:lnTo>
                  <a:lnTo>
                    <a:pt x="691032" y="2349500"/>
                  </a:lnTo>
                  <a:lnTo>
                    <a:pt x="732332" y="2362200"/>
                  </a:lnTo>
                  <a:lnTo>
                    <a:pt x="774458" y="2387600"/>
                  </a:lnTo>
                  <a:lnTo>
                    <a:pt x="817346" y="2400300"/>
                  </a:lnTo>
                  <a:lnTo>
                    <a:pt x="995959" y="2451100"/>
                  </a:lnTo>
                  <a:lnTo>
                    <a:pt x="1042314" y="2451100"/>
                  </a:lnTo>
                  <a:lnTo>
                    <a:pt x="1089050" y="2463800"/>
                  </a:lnTo>
                  <a:lnTo>
                    <a:pt x="1376197" y="2463800"/>
                  </a:lnTo>
                  <a:lnTo>
                    <a:pt x="1423060" y="2451100"/>
                  </a:lnTo>
                  <a:lnTo>
                    <a:pt x="1469288" y="2451100"/>
                  </a:lnTo>
                  <a:lnTo>
                    <a:pt x="1559966" y="2425700"/>
                  </a:lnTo>
                  <a:lnTo>
                    <a:pt x="1690776" y="2387600"/>
                  </a:lnTo>
                  <a:lnTo>
                    <a:pt x="1732940" y="2362200"/>
                  </a:lnTo>
                  <a:lnTo>
                    <a:pt x="1774215" y="2349500"/>
                  </a:lnTo>
                  <a:lnTo>
                    <a:pt x="1814728" y="2324100"/>
                  </a:lnTo>
                  <a:lnTo>
                    <a:pt x="1854352" y="2298700"/>
                  </a:lnTo>
                  <a:lnTo>
                    <a:pt x="1892960" y="2273300"/>
                  </a:lnTo>
                  <a:lnTo>
                    <a:pt x="1930679" y="2247900"/>
                  </a:lnTo>
                  <a:lnTo>
                    <a:pt x="1967382" y="2222500"/>
                  </a:lnTo>
                  <a:lnTo>
                    <a:pt x="2003069" y="2197100"/>
                  </a:lnTo>
                  <a:lnTo>
                    <a:pt x="2037740" y="2171700"/>
                  </a:lnTo>
                  <a:lnTo>
                    <a:pt x="2071395" y="2146300"/>
                  </a:lnTo>
                  <a:lnTo>
                    <a:pt x="2103780" y="2108200"/>
                  </a:lnTo>
                  <a:lnTo>
                    <a:pt x="2135149" y="2070100"/>
                  </a:lnTo>
                  <a:lnTo>
                    <a:pt x="2165248" y="2044700"/>
                  </a:lnTo>
                  <a:lnTo>
                    <a:pt x="2194077" y="2006600"/>
                  </a:lnTo>
                  <a:lnTo>
                    <a:pt x="2221763" y="1968500"/>
                  </a:lnTo>
                  <a:lnTo>
                    <a:pt x="2248052" y="1930400"/>
                  </a:lnTo>
                  <a:lnTo>
                    <a:pt x="2273071" y="1892300"/>
                  </a:lnTo>
                  <a:lnTo>
                    <a:pt x="2296693" y="1854200"/>
                  </a:lnTo>
                  <a:lnTo>
                    <a:pt x="2318918" y="1816100"/>
                  </a:lnTo>
                  <a:lnTo>
                    <a:pt x="2339746" y="1778000"/>
                  </a:lnTo>
                  <a:lnTo>
                    <a:pt x="2359177" y="1739900"/>
                  </a:lnTo>
                  <a:lnTo>
                    <a:pt x="2376957" y="1701800"/>
                  </a:lnTo>
                  <a:lnTo>
                    <a:pt x="2393340" y="1651000"/>
                  </a:lnTo>
                  <a:lnTo>
                    <a:pt x="2408072" y="1612900"/>
                  </a:lnTo>
                  <a:lnTo>
                    <a:pt x="2421153" y="1562100"/>
                  </a:lnTo>
                  <a:lnTo>
                    <a:pt x="2432710" y="1524000"/>
                  </a:lnTo>
                  <a:lnTo>
                    <a:pt x="2442489" y="1473200"/>
                  </a:lnTo>
                  <a:lnTo>
                    <a:pt x="2450617" y="1422400"/>
                  </a:lnTo>
                  <a:lnTo>
                    <a:pt x="2456967" y="1384300"/>
                  </a:lnTo>
                  <a:lnTo>
                    <a:pt x="2461539" y="1333500"/>
                  </a:lnTo>
                  <a:lnTo>
                    <a:pt x="2464333" y="1282700"/>
                  </a:lnTo>
                  <a:lnTo>
                    <a:pt x="2465222" y="1231900"/>
                  </a:lnTo>
                  <a:close/>
                </a:path>
              </a:pathLst>
            </a:custGeom>
            <a:solidFill>
              <a:srgbClr val="FFFAFA"/>
            </a:solidFill>
          </p:spPr>
          <p:txBody>
            <a:bodyPr wrap="square" lIns="0" tIns="0" rIns="0" bIns="0" rtlCol="0"/>
            <a:lstStyle/>
            <a:p>
              <a:endParaRPr/>
            </a:p>
          </p:txBody>
        </p:sp>
        <p:pic>
          <p:nvPicPr>
            <p:cNvPr id="7" name="object 7"/>
            <p:cNvPicPr/>
            <p:nvPr/>
          </p:nvPicPr>
          <p:blipFill>
            <a:blip r:embed="rId5" cstate="print"/>
            <a:stretch>
              <a:fillRect/>
            </a:stretch>
          </p:blipFill>
          <p:spPr>
            <a:xfrm>
              <a:off x="3218688" y="2399919"/>
              <a:ext cx="2880360" cy="3845305"/>
            </a:xfrm>
            <a:prstGeom prst="rect">
              <a:avLst/>
            </a:prstGeom>
          </p:spPr>
        </p:pic>
        <p:pic>
          <p:nvPicPr>
            <p:cNvPr id="8" name="object 8"/>
            <p:cNvPicPr/>
            <p:nvPr/>
          </p:nvPicPr>
          <p:blipFill>
            <a:blip r:embed="rId6" cstate="print"/>
            <a:stretch>
              <a:fillRect/>
            </a:stretch>
          </p:blipFill>
          <p:spPr>
            <a:xfrm>
              <a:off x="6211823" y="2399919"/>
              <a:ext cx="2880360" cy="3845305"/>
            </a:xfrm>
            <a:prstGeom prst="rect">
              <a:avLst/>
            </a:prstGeom>
          </p:spPr>
        </p:pic>
        <p:pic>
          <p:nvPicPr>
            <p:cNvPr id="9" name="object 9"/>
            <p:cNvPicPr/>
            <p:nvPr/>
          </p:nvPicPr>
          <p:blipFill>
            <a:blip r:embed="rId7" cstate="print"/>
            <a:stretch>
              <a:fillRect/>
            </a:stretch>
          </p:blipFill>
          <p:spPr>
            <a:xfrm>
              <a:off x="6424676" y="2613151"/>
              <a:ext cx="2431160" cy="2420366"/>
            </a:xfrm>
            <a:prstGeom prst="rect">
              <a:avLst/>
            </a:prstGeom>
          </p:spPr>
        </p:pic>
        <p:sp>
          <p:nvSpPr>
            <p:cNvPr id="10" name="object 10"/>
            <p:cNvSpPr/>
            <p:nvPr/>
          </p:nvSpPr>
          <p:spPr>
            <a:xfrm>
              <a:off x="6439027" y="2604515"/>
              <a:ext cx="2465705" cy="2463800"/>
            </a:xfrm>
            <a:custGeom>
              <a:avLst/>
              <a:gdLst/>
              <a:ahLst/>
              <a:cxnLst/>
              <a:rect l="l" t="t" r="r" b="b"/>
              <a:pathLst>
                <a:path w="2465704" h="2463800">
                  <a:moveTo>
                    <a:pt x="2465197" y="1231900"/>
                  </a:moveTo>
                  <a:lnTo>
                    <a:pt x="2464308" y="1193800"/>
                  </a:lnTo>
                  <a:lnTo>
                    <a:pt x="2461514" y="1143012"/>
                  </a:lnTo>
                  <a:lnTo>
                    <a:pt x="2456942" y="1092212"/>
                  </a:lnTo>
                  <a:lnTo>
                    <a:pt x="2450465" y="1041412"/>
                  </a:lnTo>
                  <a:lnTo>
                    <a:pt x="2442464" y="1003300"/>
                  </a:lnTo>
                  <a:lnTo>
                    <a:pt x="2432558" y="952500"/>
                  </a:lnTo>
                  <a:lnTo>
                    <a:pt x="2421128" y="914400"/>
                  </a:lnTo>
                  <a:lnTo>
                    <a:pt x="2420239" y="910983"/>
                  </a:lnTo>
                  <a:lnTo>
                    <a:pt x="2420239" y="1231900"/>
                  </a:lnTo>
                  <a:lnTo>
                    <a:pt x="2419350" y="1282700"/>
                  </a:lnTo>
                  <a:lnTo>
                    <a:pt x="2416556" y="1333500"/>
                  </a:lnTo>
                  <a:lnTo>
                    <a:pt x="2411857" y="1384300"/>
                  </a:lnTo>
                  <a:lnTo>
                    <a:pt x="2405380" y="1422400"/>
                  </a:lnTo>
                  <a:lnTo>
                    <a:pt x="2397252" y="1473200"/>
                  </a:lnTo>
                  <a:lnTo>
                    <a:pt x="2387346" y="1511300"/>
                  </a:lnTo>
                  <a:lnTo>
                    <a:pt x="2375662" y="1562100"/>
                  </a:lnTo>
                  <a:lnTo>
                    <a:pt x="2362454" y="1600200"/>
                  </a:lnTo>
                  <a:lnTo>
                    <a:pt x="2347595" y="1651000"/>
                  </a:lnTo>
                  <a:lnTo>
                    <a:pt x="2331085" y="1689100"/>
                  </a:lnTo>
                  <a:lnTo>
                    <a:pt x="2313178" y="1727200"/>
                  </a:lnTo>
                  <a:lnTo>
                    <a:pt x="2293620" y="1765300"/>
                  </a:lnTo>
                  <a:lnTo>
                    <a:pt x="2272665" y="1816100"/>
                  </a:lnTo>
                  <a:lnTo>
                    <a:pt x="2250186" y="1854200"/>
                  </a:lnTo>
                  <a:lnTo>
                    <a:pt x="2226437" y="1892300"/>
                  </a:lnTo>
                  <a:lnTo>
                    <a:pt x="2201291" y="1917700"/>
                  </a:lnTo>
                  <a:lnTo>
                    <a:pt x="2174748" y="1955800"/>
                  </a:lnTo>
                  <a:lnTo>
                    <a:pt x="2146935" y="1993900"/>
                  </a:lnTo>
                  <a:lnTo>
                    <a:pt x="2117852" y="2032000"/>
                  </a:lnTo>
                  <a:lnTo>
                    <a:pt x="2087626" y="2057400"/>
                  </a:lnTo>
                  <a:lnTo>
                    <a:pt x="2056130" y="2095500"/>
                  </a:lnTo>
                  <a:lnTo>
                    <a:pt x="2023491" y="2120900"/>
                  </a:lnTo>
                  <a:lnTo>
                    <a:pt x="1989709" y="2146300"/>
                  </a:lnTo>
                  <a:lnTo>
                    <a:pt x="1954911" y="2184400"/>
                  </a:lnTo>
                  <a:lnTo>
                    <a:pt x="1919097" y="2209800"/>
                  </a:lnTo>
                  <a:lnTo>
                    <a:pt x="1882267" y="2235200"/>
                  </a:lnTo>
                  <a:lnTo>
                    <a:pt x="1844421" y="2260600"/>
                  </a:lnTo>
                  <a:lnTo>
                    <a:pt x="1805559" y="2273300"/>
                  </a:lnTo>
                  <a:lnTo>
                    <a:pt x="1765935" y="2298700"/>
                  </a:lnTo>
                  <a:lnTo>
                    <a:pt x="1725422" y="2324100"/>
                  </a:lnTo>
                  <a:lnTo>
                    <a:pt x="1598930" y="2362200"/>
                  </a:lnTo>
                  <a:lnTo>
                    <a:pt x="1420368" y="2413000"/>
                  </a:lnTo>
                  <a:lnTo>
                    <a:pt x="1374140" y="2413000"/>
                  </a:lnTo>
                  <a:lnTo>
                    <a:pt x="1327531" y="2425700"/>
                  </a:lnTo>
                  <a:lnTo>
                    <a:pt x="1137666" y="2425700"/>
                  </a:lnTo>
                  <a:lnTo>
                    <a:pt x="1090930" y="2413000"/>
                  </a:lnTo>
                  <a:lnTo>
                    <a:pt x="1044702" y="2413000"/>
                  </a:lnTo>
                  <a:lnTo>
                    <a:pt x="866267" y="2362200"/>
                  </a:lnTo>
                  <a:lnTo>
                    <a:pt x="739775" y="2324100"/>
                  </a:lnTo>
                  <a:lnTo>
                    <a:pt x="699262" y="2298700"/>
                  </a:lnTo>
                  <a:lnTo>
                    <a:pt x="659511" y="2273300"/>
                  </a:lnTo>
                  <a:lnTo>
                    <a:pt x="620776" y="2260600"/>
                  </a:lnTo>
                  <a:lnTo>
                    <a:pt x="582930" y="2235200"/>
                  </a:lnTo>
                  <a:lnTo>
                    <a:pt x="546100" y="2209800"/>
                  </a:lnTo>
                  <a:lnTo>
                    <a:pt x="510159" y="2184400"/>
                  </a:lnTo>
                  <a:lnTo>
                    <a:pt x="475361" y="2146300"/>
                  </a:lnTo>
                  <a:lnTo>
                    <a:pt x="441579" y="2120900"/>
                  </a:lnTo>
                  <a:lnTo>
                    <a:pt x="409067" y="2095500"/>
                  </a:lnTo>
                  <a:lnTo>
                    <a:pt x="377571" y="2057400"/>
                  </a:lnTo>
                  <a:lnTo>
                    <a:pt x="347218" y="2032000"/>
                  </a:lnTo>
                  <a:lnTo>
                    <a:pt x="318262" y="1993900"/>
                  </a:lnTo>
                  <a:lnTo>
                    <a:pt x="290449" y="1955800"/>
                  </a:lnTo>
                  <a:lnTo>
                    <a:pt x="263906" y="1930400"/>
                  </a:lnTo>
                  <a:lnTo>
                    <a:pt x="238760" y="1892300"/>
                  </a:lnTo>
                  <a:lnTo>
                    <a:pt x="214871" y="1854200"/>
                  </a:lnTo>
                  <a:lnTo>
                    <a:pt x="192519" y="1816100"/>
                  </a:lnTo>
                  <a:lnTo>
                    <a:pt x="171450" y="1765300"/>
                  </a:lnTo>
                  <a:lnTo>
                    <a:pt x="152019" y="1727200"/>
                  </a:lnTo>
                  <a:lnTo>
                    <a:pt x="133972" y="1689100"/>
                  </a:lnTo>
                  <a:lnTo>
                    <a:pt x="117602" y="1651000"/>
                  </a:lnTo>
                  <a:lnTo>
                    <a:pt x="102743" y="1600200"/>
                  </a:lnTo>
                  <a:lnTo>
                    <a:pt x="89395" y="1562100"/>
                  </a:lnTo>
                  <a:lnTo>
                    <a:pt x="77851" y="1511300"/>
                  </a:lnTo>
                  <a:lnTo>
                    <a:pt x="67945" y="1473200"/>
                  </a:lnTo>
                  <a:lnTo>
                    <a:pt x="59690" y="1422400"/>
                  </a:lnTo>
                  <a:lnTo>
                    <a:pt x="53213" y="1384300"/>
                  </a:lnTo>
                  <a:lnTo>
                    <a:pt x="48641" y="1333500"/>
                  </a:lnTo>
                  <a:lnTo>
                    <a:pt x="45847" y="1282700"/>
                  </a:lnTo>
                  <a:lnTo>
                    <a:pt x="44831" y="1231900"/>
                  </a:lnTo>
                  <a:lnTo>
                    <a:pt x="45847" y="1193800"/>
                  </a:lnTo>
                  <a:lnTo>
                    <a:pt x="48641" y="1143012"/>
                  </a:lnTo>
                  <a:lnTo>
                    <a:pt x="53213" y="1092212"/>
                  </a:lnTo>
                  <a:lnTo>
                    <a:pt x="59690" y="1054112"/>
                  </a:lnTo>
                  <a:lnTo>
                    <a:pt x="67945" y="1003300"/>
                  </a:lnTo>
                  <a:lnTo>
                    <a:pt x="77851" y="965200"/>
                  </a:lnTo>
                  <a:lnTo>
                    <a:pt x="89395" y="914400"/>
                  </a:lnTo>
                  <a:lnTo>
                    <a:pt x="102743" y="876300"/>
                  </a:lnTo>
                  <a:lnTo>
                    <a:pt x="117602" y="825500"/>
                  </a:lnTo>
                  <a:lnTo>
                    <a:pt x="133972" y="787400"/>
                  </a:lnTo>
                  <a:lnTo>
                    <a:pt x="152019" y="749300"/>
                  </a:lnTo>
                  <a:lnTo>
                    <a:pt x="171450" y="698500"/>
                  </a:lnTo>
                  <a:lnTo>
                    <a:pt x="192519" y="660400"/>
                  </a:lnTo>
                  <a:lnTo>
                    <a:pt x="214871" y="622300"/>
                  </a:lnTo>
                  <a:lnTo>
                    <a:pt x="238760" y="584200"/>
                  </a:lnTo>
                  <a:lnTo>
                    <a:pt x="263906" y="546100"/>
                  </a:lnTo>
                  <a:lnTo>
                    <a:pt x="290449" y="520700"/>
                  </a:lnTo>
                  <a:lnTo>
                    <a:pt x="318262" y="482600"/>
                  </a:lnTo>
                  <a:lnTo>
                    <a:pt x="347218" y="444500"/>
                  </a:lnTo>
                  <a:lnTo>
                    <a:pt x="377571" y="419100"/>
                  </a:lnTo>
                  <a:lnTo>
                    <a:pt x="409067" y="381000"/>
                  </a:lnTo>
                  <a:lnTo>
                    <a:pt x="441579" y="355600"/>
                  </a:lnTo>
                  <a:lnTo>
                    <a:pt x="475361" y="317500"/>
                  </a:lnTo>
                  <a:lnTo>
                    <a:pt x="510159" y="292100"/>
                  </a:lnTo>
                  <a:lnTo>
                    <a:pt x="546100" y="266700"/>
                  </a:lnTo>
                  <a:lnTo>
                    <a:pt x="582930" y="241300"/>
                  </a:lnTo>
                  <a:lnTo>
                    <a:pt x="620776" y="215900"/>
                  </a:lnTo>
                  <a:lnTo>
                    <a:pt x="659511" y="203200"/>
                  </a:lnTo>
                  <a:lnTo>
                    <a:pt x="699262" y="177800"/>
                  </a:lnTo>
                  <a:lnTo>
                    <a:pt x="739775" y="152400"/>
                  </a:lnTo>
                  <a:lnTo>
                    <a:pt x="823341" y="127000"/>
                  </a:lnTo>
                  <a:lnTo>
                    <a:pt x="866267" y="101600"/>
                  </a:lnTo>
                  <a:lnTo>
                    <a:pt x="909828" y="88900"/>
                  </a:lnTo>
                  <a:lnTo>
                    <a:pt x="954151" y="88900"/>
                  </a:lnTo>
                  <a:lnTo>
                    <a:pt x="1044702" y="63500"/>
                  </a:lnTo>
                  <a:lnTo>
                    <a:pt x="1090930" y="63500"/>
                  </a:lnTo>
                  <a:lnTo>
                    <a:pt x="1137666" y="50800"/>
                  </a:lnTo>
                  <a:lnTo>
                    <a:pt x="1327531" y="50800"/>
                  </a:lnTo>
                  <a:lnTo>
                    <a:pt x="1374140" y="63500"/>
                  </a:lnTo>
                  <a:lnTo>
                    <a:pt x="1420368" y="63500"/>
                  </a:lnTo>
                  <a:lnTo>
                    <a:pt x="1510919" y="88900"/>
                  </a:lnTo>
                  <a:lnTo>
                    <a:pt x="1555242" y="88900"/>
                  </a:lnTo>
                  <a:lnTo>
                    <a:pt x="1598930" y="101600"/>
                  </a:lnTo>
                  <a:lnTo>
                    <a:pt x="1641856" y="127000"/>
                  </a:lnTo>
                  <a:lnTo>
                    <a:pt x="1725422" y="152400"/>
                  </a:lnTo>
                  <a:lnTo>
                    <a:pt x="1765935" y="177800"/>
                  </a:lnTo>
                  <a:lnTo>
                    <a:pt x="1805559" y="203200"/>
                  </a:lnTo>
                  <a:lnTo>
                    <a:pt x="1844421" y="215900"/>
                  </a:lnTo>
                  <a:lnTo>
                    <a:pt x="1882267" y="241300"/>
                  </a:lnTo>
                  <a:lnTo>
                    <a:pt x="1919097" y="266700"/>
                  </a:lnTo>
                  <a:lnTo>
                    <a:pt x="1954911" y="292100"/>
                  </a:lnTo>
                  <a:lnTo>
                    <a:pt x="1989709" y="317500"/>
                  </a:lnTo>
                  <a:lnTo>
                    <a:pt x="2023491" y="355600"/>
                  </a:lnTo>
                  <a:lnTo>
                    <a:pt x="2056130" y="381000"/>
                  </a:lnTo>
                  <a:lnTo>
                    <a:pt x="2087626" y="419100"/>
                  </a:lnTo>
                  <a:lnTo>
                    <a:pt x="2117852" y="444500"/>
                  </a:lnTo>
                  <a:lnTo>
                    <a:pt x="2146935" y="482600"/>
                  </a:lnTo>
                  <a:lnTo>
                    <a:pt x="2174748" y="520700"/>
                  </a:lnTo>
                  <a:lnTo>
                    <a:pt x="2201291" y="546100"/>
                  </a:lnTo>
                  <a:lnTo>
                    <a:pt x="2226437" y="584200"/>
                  </a:lnTo>
                  <a:lnTo>
                    <a:pt x="2250186" y="622300"/>
                  </a:lnTo>
                  <a:lnTo>
                    <a:pt x="2272665" y="660400"/>
                  </a:lnTo>
                  <a:lnTo>
                    <a:pt x="2293620" y="698500"/>
                  </a:lnTo>
                  <a:lnTo>
                    <a:pt x="2313178" y="749300"/>
                  </a:lnTo>
                  <a:lnTo>
                    <a:pt x="2331085" y="787400"/>
                  </a:lnTo>
                  <a:lnTo>
                    <a:pt x="2347595" y="825500"/>
                  </a:lnTo>
                  <a:lnTo>
                    <a:pt x="2362454" y="876300"/>
                  </a:lnTo>
                  <a:lnTo>
                    <a:pt x="2375662" y="914400"/>
                  </a:lnTo>
                  <a:lnTo>
                    <a:pt x="2387346" y="965200"/>
                  </a:lnTo>
                  <a:lnTo>
                    <a:pt x="2397252" y="1003300"/>
                  </a:lnTo>
                  <a:lnTo>
                    <a:pt x="2405380" y="1054112"/>
                  </a:lnTo>
                  <a:lnTo>
                    <a:pt x="2411857" y="1092212"/>
                  </a:lnTo>
                  <a:lnTo>
                    <a:pt x="2416556" y="1143012"/>
                  </a:lnTo>
                  <a:lnTo>
                    <a:pt x="2419350" y="1193800"/>
                  </a:lnTo>
                  <a:lnTo>
                    <a:pt x="2420239" y="1231900"/>
                  </a:lnTo>
                  <a:lnTo>
                    <a:pt x="2420239" y="910983"/>
                  </a:lnTo>
                  <a:lnTo>
                    <a:pt x="2407920" y="863600"/>
                  </a:lnTo>
                  <a:lnTo>
                    <a:pt x="2393188" y="825500"/>
                  </a:lnTo>
                  <a:lnTo>
                    <a:pt x="2376932" y="774700"/>
                  </a:lnTo>
                  <a:lnTo>
                    <a:pt x="2359025" y="736600"/>
                  </a:lnTo>
                  <a:lnTo>
                    <a:pt x="2339721" y="698500"/>
                  </a:lnTo>
                  <a:lnTo>
                    <a:pt x="2318893" y="660400"/>
                  </a:lnTo>
                  <a:lnTo>
                    <a:pt x="2296668" y="609600"/>
                  </a:lnTo>
                  <a:lnTo>
                    <a:pt x="2273046" y="571500"/>
                  </a:lnTo>
                  <a:lnTo>
                    <a:pt x="2248027" y="533400"/>
                  </a:lnTo>
                  <a:lnTo>
                    <a:pt x="2221738" y="508000"/>
                  </a:lnTo>
                  <a:lnTo>
                    <a:pt x="2194052" y="469900"/>
                  </a:lnTo>
                  <a:lnTo>
                    <a:pt x="2165223" y="431800"/>
                  </a:lnTo>
                  <a:lnTo>
                    <a:pt x="2135124" y="393700"/>
                  </a:lnTo>
                  <a:lnTo>
                    <a:pt x="2103755" y="368300"/>
                  </a:lnTo>
                  <a:lnTo>
                    <a:pt x="2071370" y="330200"/>
                  </a:lnTo>
                  <a:lnTo>
                    <a:pt x="2037715" y="304800"/>
                  </a:lnTo>
                  <a:lnTo>
                    <a:pt x="2003044" y="279400"/>
                  </a:lnTo>
                  <a:lnTo>
                    <a:pt x="1967357" y="254000"/>
                  </a:lnTo>
                  <a:lnTo>
                    <a:pt x="1930654" y="215900"/>
                  </a:lnTo>
                  <a:lnTo>
                    <a:pt x="1892935" y="203200"/>
                  </a:lnTo>
                  <a:lnTo>
                    <a:pt x="1854200" y="177800"/>
                  </a:lnTo>
                  <a:lnTo>
                    <a:pt x="1814703" y="152400"/>
                  </a:lnTo>
                  <a:lnTo>
                    <a:pt x="1774190" y="127000"/>
                  </a:lnTo>
                  <a:lnTo>
                    <a:pt x="1732915" y="114300"/>
                  </a:lnTo>
                  <a:lnTo>
                    <a:pt x="1690751" y="88900"/>
                  </a:lnTo>
                  <a:lnTo>
                    <a:pt x="1559814" y="50800"/>
                  </a:lnTo>
                  <a:lnTo>
                    <a:pt x="1469263" y="25400"/>
                  </a:lnTo>
                  <a:lnTo>
                    <a:pt x="1422908" y="25400"/>
                  </a:lnTo>
                  <a:lnTo>
                    <a:pt x="1376172" y="12700"/>
                  </a:lnTo>
                  <a:lnTo>
                    <a:pt x="1328801" y="12700"/>
                  </a:lnTo>
                  <a:lnTo>
                    <a:pt x="1280922" y="0"/>
                  </a:lnTo>
                  <a:lnTo>
                    <a:pt x="1184275" y="0"/>
                  </a:lnTo>
                  <a:lnTo>
                    <a:pt x="1136396" y="12700"/>
                  </a:lnTo>
                  <a:lnTo>
                    <a:pt x="1089025" y="12700"/>
                  </a:lnTo>
                  <a:lnTo>
                    <a:pt x="1042162" y="25400"/>
                  </a:lnTo>
                  <a:lnTo>
                    <a:pt x="995934" y="25400"/>
                  </a:lnTo>
                  <a:lnTo>
                    <a:pt x="950341" y="38100"/>
                  </a:lnTo>
                  <a:lnTo>
                    <a:pt x="774446" y="88900"/>
                  </a:lnTo>
                  <a:lnTo>
                    <a:pt x="732282" y="114300"/>
                  </a:lnTo>
                  <a:lnTo>
                    <a:pt x="691007" y="127000"/>
                  </a:lnTo>
                  <a:lnTo>
                    <a:pt x="650494" y="152400"/>
                  </a:lnTo>
                  <a:lnTo>
                    <a:pt x="610870" y="177800"/>
                  </a:lnTo>
                  <a:lnTo>
                    <a:pt x="572262" y="203200"/>
                  </a:lnTo>
                  <a:lnTo>
                    <a:pt x="534543" y="215900"/>
                  </a:lnTo>
                  <a:lnTo>
                    <a:pt x="497840" y="254000"/>
                  </a:lnTo>
                  <a:lnTo>
                    <a:pt x="462026" y="279400"/>
                  </a:lnTo>
                  <a:lnTo>
                    <a:pt x="427355" y="304800"/>
                  </a:lnTo>
                  <a:lnTo>
                    <a:pt x="393827" y="330200"/>
                  </a:lnTo>
                  <a:lnTo>
                    <a:pt x="361315" y="368300"/>
                  </a:lnTo>
                  <a:lnTo>
                    <a:pt x="330073" y="393700"/>
                  </a:lnTo>
                  <a:lnTo>
                    <a:pt x="299974" y="431800"/>
                  </a:lnTo>
                  <a:lnTo>
                    <a:pt x="271018" y="469900"/>
                  </a:lnTo>
                  <a:lnTo>
                    <a:pt x="243459" y="508000"/>
                  </a:lnTo>
                  <a:lnTo>
                    <a:pt x="217170" y="533400"/>
                  </a:lnTo>
                  <a:lnTo>
                    <a:pt x="192151" y="571500"/>
                  </a:lnTo>
                  <a:lnTo>
                    <a:pt x="168529" y="609600"/>
                  </a:lnTo>
                  <a:lnTo>
                    <a:pt x="146177" y="660400"/>
                  </a:lnTo>
                  <a:lnTo>
                    <a:pt x="125476" y="698500"/>
                  </a:lnTo>
                  <a:lnTo>
                    <a:pt x="106045" y="736600"/>
                  </a:lnTo>
                  <a:lnTo>
                    <a:pt x="88265" y="774700"/>
                  </a:lnTo>
                  <a:lnTo>
                    <a:pt x="71869" y="825500"/>
                  </a:lnTo>
                  <a:lnTo>
                    <a:pt x="57150" y="863600"/>
                  </a:lnTo>
                  <a:lnTo>
                    <a:pt x="44069" y="914400"/>
                  </a:lnTo>
                  <a:lnTo>
                    <a:pt x="32512" y="952500"/>
                  </a:lnTo>
                  <a:lnTo>
                    <a:pt x="22733" y="1003300"/>
                  </a:lnTo>
                  <a:lnTo>
                    <a:pt x="14605" y="1041412"/>
                  </a:lnTo>
                  <a:lnTo>
                    <a:pt x="8255" y="1092212"/>
                  </a:lnTo>
                  <a:lnTo>
                    <a:pt x="3683" y="1143012"/>
                  </a:lnTo>
                  <a:lnTo>
                    <a:pt x="889" y="1193800"/>
                  </a:lnTo>
                  <a:lnTo>
                    <a:pt x="0" y="1231900"/>
                  </a:lnTo>
                  <a:lnTo>
                    <a:pt x="889" y="1282700"/>
                  </a:lnTo>
                  <a:lnTo>
                    <a:pt x="3683" y="1333500"/>
                  </a:lnTo>
                  <a:lnTo>
                    <a:pt x="8255" y="1384300"/>
                  </a:lnTo>
                  <a:lnTo>
                    <a:pt x="14605" y="1422400"/>
                  </a:lnTo>
                  <a:lnTo>
                    <a:pt x="22733" y="1473200"/>
                  </a:lnTo>
                  <a:lnTo>
                    <a:pt x="32512" y="1524000"/>
                  </a:lnTo>
                  <a:lnTo>
                    <a:pt x="44069" y="1562100"/>
                  </a:lnTo>
                  <a:lnTo>
                    <a:pt x="57150" y="1612900"/>
                  </a:lnTo>
                  <a:lnTo>
                    <a:pt x="71869" y="1651000"/>
                  </a:lnTo>
                  <a:lnTo>
                    <a:pt x="88265" y="1701800"/>
                  </a:lnTo>
                  <a:lnTo>
                    <a:pt x="106045" y="1739900"/>
                  </a:lnTo>
                  <a:lnTo>
                    <a:pt x="125349" y="1778000"/>
                  </a:lnTo>
                  <a:lnTo>
                    <a:pt x="146177" y="1816100"/>
                  </a:lnTo>
                  <a:lnTo>
                    <a:pt x="168529" y="1854200"/>
                  </a:lnTo>
                  <a:lnTo>
                    <a:pt x="192151" y="1892300"/>
                  </a:lnTo>
                  <a:lnTo>
                    <a:pt x="217170" y="1930400"/>
                  </a:lnTo>
                  <a:lnTo>
                    <a:pt x="243459" y="1968500"/>
                  </a:lnTo>
                  <a:lnTo>
                    <a:pt x="271018" y="2006600"/>
                  </a:lnTo>
                  <a:lnTo>
                    <a:pt x="299974" y="2044700"/>
                  </a:lnTo>
                  <a:lnTo>
                    <a:pt x="330073" y="2070100"/>
                  </a:lnTo>
                  <a:lnTo>
                    <a:pt x="361315" y="2108200"/>
                  </a:lnTo>
                  <a:lnTo>
                    <a:pt x="393827" y="2146300"/>
                  </a:lnTo>
                  <a:lnTo>
                    <a:pt x="427355" y="2171700"/>
                  </a:lnTo>
                  <a:lnTo>
                    <a:pt x="462026" y="2197100"/>
                  </a:lnTo>
                  <a:lnTo>
                    <a:pt x="497840" y="2222500"/>
                  </a:lnTo>
                  <a:lnTo>
                    <a:pt x="534543" y="2247900"/>
                  </a:lnTo>
                  <a:lnTo>
                    <a:pt x="572262" y="2273300"/>
                  </a:lnTo>
                  <a:lnTo>
                    <a:pt x="610870" y="2298700"/>
                  </a:lnTo>
                  <a:lnTo>
                    <a:pt x="650494" y="2324100"/>
                  </a:lnTo>
                  <a:lnTo>
                    <a:pt x="691007" y="2349500"/>
                  </a:lnTo>
                  <a:lnTo>
                    <a:pt x="732282" y="2362200"/>
                  </a:lnTo>
                  <a:lnTo>
                    <a:pt x="774446" y="2387600"/>
                  </a:lnTo>
                  <a:lnTo>
                    <a:pt x="817245" y="2400300"/>
                  </a:lnTo>
                  <a:lnTo>
                    <a:pt x="995934" y="2451100"/>
                  </a:lnTo>
                  <a:lnTo>
                    <a:pt x="1042162" y="2451100"/>
                  </a:lnTo>
                  <a:lnTo>
                    <a:pt x="1089025" y="2463800"/>
                  </a:lnTo>
                  <a:lnTo>
                    <a:pt x="1376172" y="2463800"/>
                  </a:lnTo>
                  <a:lnTo>
                    <a:pt x="1422908" y="2451100"/>
                  </a:lnTo>
                  <a:lnTo>
                    <a:pt x="1469263" y="2451100"/>
                  </a:lnTo>
                  <a:lnTo>
                    <a:pt x="1559814" y="2425700"/>
                  </a:lnTo>
                  <a:lnTo>
                    <a:pt x="1690751" y="2387600"/>
                  </a:lnTo>
                  <a:lnTo>
                    <a:pt x="1732915" y="2362200"/>
                  </a:lnTo>
                  <a:lnTo>
                    <a:pt x="1774190" y="2349500"/>
                  </a:lnTo>
                  <a:lnTo>
                    <a:pt x="1814703" y="2324100"/>
                  </a:lnTo>
                  <a:lnTo>
                    <a:pt x="1854200" y="2298700"/>
                  </a:lnTo>
                  <a:lnTo>
                    <a:pt x="1892935" y="2273300"/>
                  </a:lnTo>
                  <a:lnTo>
                    <a:pt x="1930654" y="2247900"/>
                  </a:lnTo>
                  <a:lnTo>
                    <a:pt x="1967357" y="2222500"/>
                  </a:lnTo>
                  <a:lnTo>
                    <a:pt x="2003044" y="2197100"/>
                  </a:lnTo>
                  <a:lnTo>
                    <a:pt x="2037715" y="2171700"/>
                  </a:lnTo>
                  <a:lnTo>
                    <a:pt x="2071370" y="2146300"/>
                  </a:lnTo>
                  <a:lnTo>
                    <a:pt x="2103755" y="2108200"/>
                  </a:lnTo>
                  <a:lnTo>
                    <a:pt x="2135124" y="2070100"/>
                  </a:lnTo>
                  <a:lnTo>
                    <a:pt x="2165223" y="2044700"/>
                  </a:lnTo>
                  <a:lnTo>
                    <a:pt x="2194052" y="2006600"/>
                  </a:lnTo>
                  <a:lnTo>
                    <a:pt x="2221738" y="1968500"/>
                  </a:lnTo>
                  <a:lnTo>
                    <a:pt x="2248027" y="1930400"/>
                  </a:lnTo>
                  <a:lnTo>
                    <a:pt x="2273046" y="1892300"/>
                  </a:lnTo>
                  <a:lnTo>
                    <a:pt x="2296668" y="1854200"/>
                  </a:lnTo>
                  <a:lnTo>
                    <a:pt x="2318893" y="1816100"/>
                  </a:lnTo>
                  <a:lnTo>
                    <a:pt x="2339721" y="1778000"/>
                  </a:lnTo>
                  <a:lnTo>
                    <a:pt x="2359025" y="1739900"/>
                  </a:lnTo>
                  <a:lnTo>
                    <a:pt x="2376932" y="1701800"/>
                  </a:lnTo>
                  <a:lnTo>
                    <a:pt x="2393188" y="1651000"/>
                  </a:lnTo>
                  <a:lnTo>
                    <a:pt x="2407920" y="1612900"/>
                  </a:lnTo>
                  <a:lnTo>
                    <a:pt x="2421128" y="1562100"/>
                  </a:lnTo>
                  <a:lnTo>
                    <a:pt x="2432558" y="1524000"/>
                  </a:lnTo>
                  <a:lnTo>
                    <a:pt x="2442464" y="1473200"/>
                  </a:lnTo>
                  <a:lnTo>
                    <a:pt x="2450465" y="1422400"/>
                  </a:lnTo>
                  <a:lnTo>
                    <a:pt x="2456942" y="1384300"/>
                  </a:lnTo>
                  <a:lnTo>
                    <a:pt x="2461514" y="1333500"/>
                  </a:lnTo>
                  <a:lnTo>
                    <a:pt x="2464308" y="1282700"/>
                  </a:lnTo>
                  <a:lnTo>
                    <a:pt x="2465197" y="1231900"/>
                  </a:lnTo>
                  <a:close/>
                </a:path>
              </a:pathLst>
            </a:custGeom>
            <a:solidFill>
              <a:srgbClr val="F1F1F1"/>
            </a:solidFill>
          </p:spPr>
          <p:txBody>
            <a:bodyPr wrap="square" lIns="0" tIns="0" rIns="0" bIns="0" rtlCol="0"/>
            <a:lstStyle/>
            <a:p>
              <a:endParaRPr/>
            </a:p>
          </p:txBody>
        </p:sp>
        <p:pic>
          <p:nvPicPr>
            <p:cNvPr id="11" name="object 11"/>
            <p:cNvPicPr/>
            <p:nvPr/>
          </p:nvPicPr>
          <p:blipFill>
            <a:blip r:embed="rId8" cstate="print"/>
            <a:stretch>
              <a:fillRect/>
            </a:stretch>
          </p:blipFill>
          <p:spPr>
            <a:xfrm>
              <a:off x="3431413" y="2613151"/>
              <a:ext cx="2431161" cy="2420366"/>
            </a:xfrm>
            <a:prstGeom prst="rect">
              <a:avLst/>
            </a:prstGeom>
          </p:spPr>
        </p:pic>
        <p:sp>
          <p:nvSpPr>
            <p:cNvPr id="12" name="object 12"/>
            <p:cNvSpPr/>
            <p:nvPr/>
          </p:nvSpPr>
          <p:spPr>
            <a:xfrm>
              <a:off x="3441192" y="2578988"/>
              <a:ext cx="2465705" cy="2463800"/>
            </a:xfrm>
            <a:custGeom>
              <a:avLst/>
              <a:gdLst/>
              <a:ahLst/>
              <a:cxnLst/>
              <a:rect l="l" t="t" r="r" b="b"/>
              <a:pathLst>
                <a:path w="2465704" h="2463800">
                  <a:moveTo>
                    <a:pt x="2465197" y="1231900"/>
                  </a:moveTo>
                  <a:lnTo>
                    <a:pt x="2461514" y="1143012"/>
                  </a:lnTo>
                  <a:lnTo>
                    <a:pt x="2456942" y="1092212"/>
                  </a:lnTo>
                  <a:lnTo>
                    <a:pt x="2450592" y="1041400"/>
                  </a:lnTo>
                  <a:lnTo>
                    <a:pt x="2442464" y="1003300"/>
                  </a:lnTo>
                  <a:lnTo>
                    <a:pt x="2432558" y="952500"/>
                  </a:lnTo>
                  <a:lnTo>
                    <a:pt x="2421128" y="914400"/>
                  </a:lnTo>
                  <a:lnTo>
                    <a:pt x="2420239" y="910983"/>
                  </a:lnTo>
                  <a:lnTo>
                    <a:pt x="2420239" y="1231900"/>
                  </a:lnTo>
                  <a:lnTo>
                    <a:pt x="2419350" y="1282700"/>
                  </a:lnTo>
                  <a:lnTo>
                    <a:pt x="2416556" y="1333500"/>
                  </a:lnTo>
                  <a:lnTo>
                    <a:pt x="2411857" y="1384300"/>
                  </a:lnTo>
                  <a:lnTo>
                    <a:pt x="2397252" y="1473200"/>
                  </a:lnTo>
                  <a:lnTo>
                    <a:pt x="2387346" y="1511300"/>
                  </a:lnTo>
                  <a:lnTo>
                    <a:pt x="2375789" y="1562100"/>
                  </a:lnTo>
                  <a:lnTo>
                    <a:pt x="2362454" y="1600200"/>
                  </a:lnTo>
                  <a:lnTo>
                    <a:pt x="2347595" y="1651000"/>
                  </a:lnTo>
                  <a:lnTo>
                    <a:pt x="2331212" y="1689100"/>
                  </a:lnTo>
                  <a:lnTo>
                    <a:pt x="2313178" y="1727200"/>
                  </a:lnTo>
                  <a:lnTo>
                    <a:pt x="2293620" y="1765300"/>
                  </a:lnTo>
                  <a:lnTo>
                    <a:pt x="2272665" y="1816100"/>
                  </a:lnTo>
                  <a:lnTo>
                    <a:pt x="2250313" y="1854200"/>
                  </a:lnTo>
                  <a:lnTo>
                    <a:pt x="2226437" y="1892300"/>
                  </a:lnTo>
                  <a:lnTo>
                    <a:pt x="2201291" y="1917700"/>
                  </a:lnTo>
                  <a:lnTo>
                    <a:pt x="2174748" y="1955800"/>
                  </a:lnTo>
                  <a:lnTo>
                    <a:pt x="2146935" y="1993900"/>
                  </a:lnTo>
                  <a:lnTo>
                    <a:pt x="2117852" y="2032000"/>
                  </a:lnTo>
                  <a:lnTo>
                    <a:pt x="2087626" y="2057400"/>
                  </a:lnTo>
                  <a:lnTo>
                    <a:pt x="2056130" y="2095500"/>
                  </a:lnTo>
                  <a:lnTo>
                    <a:pt x="2023491" y="2120900"/>
                  </a:lnTo>
                  <a:lnTo>
                    <a:pt x="1989836" y="2146300"/>
                  </a:lnTo>
                  <a:lnTo>
                    <a:pt x="1954911" y="2184400"/>
                  </a:lnTo>
                  <a:lnTo>
                    <a:pt x="1919097" y="2209800"/>
                  </a:lnTo>
                  <a:lnTo>
                    <a:pt x="1882267" y="2235200"/>
                  </a:lnTo>
                  <a:lnTo>
                    <a:pt x="1844421" y="2260600"/>
                  </a:lnTo>
                  <a:lnTo>
                    <a:pt x="1805559" y="2273300"/>
                  </a:lnTo>
                  <a:lnTo>
                    <a:pt x="1765935" y="2298700"/>
                  </a:lnTo>
                  <a:lnTo>
                    <a:pt x="1725422" y="2324100"/>
                  </a:lnTo>
                  <a:lnTo>
                    <a:pt x="1598930" y="2362200"/>
                  </a:lnTo>
                  <a:lnTo>
                    <a:pt x="1420368" y="2413000"/>
                  </a:lnTo>
                  <a:lnTo>
                    <a:pt x="1374267" y="2413000"/>
                  </a:lnTo>
                  <a:lnTo>
                    <a:pt x="1327531" y="2425700"/>
                  </a:lnTo>
                  <a:lnTo>
                    <a:pt x="1137666" y="2425700"/>
                  </a:lnTo>
                  <a:lnTo>
                    <a:pt x="1090930" y="2413000"/>
                  </a:lnTo>
                  <a:lnTo>
                    <a:pt x="1044829" y="2413000"/>
                  </a:lnTo>
                  <a:lnTo>
                    <a:pt x="866267" y="2362200"/>
                  </a:lnTo>
                  <a:lnTo>
                    <a:pt x="739775" y="2324100"/>
                  </a:lnTo>
                  <a:lnTo>
                    <a:pt x="699262" y="2298700"/>
                  </a:lnTo>
                  <a:lnTo>
                    <a:pt x="659511" y="2273300"/>
                  </a:lnTo>
                  <a:lnTo>
                    <a:pt x="620776" y="2260600"/>
                  </a:lnTo>
                  <a:lnTo>
                    <a:pt x="582930" y="2235200"/>
                  </a:lnTo>
                  <a:lnTo>
                    <a:pt x="546100" y="2209800"/>
                  </a:lnTo>
                  <a:lnTo>
                    <a:pt x="510159" y="2184400"/>
                  </a:lnTo>
                  <a:lnTo>
                    <a:pt x="475361" y="2146300"/>
                  </a:lnTo>
                  <a:lnTo>
                    <a:pt x="441706" y="2120900"/>
                  </a:lnTo>
                  <a:lnTo>
                    <a:pt x="409067" y="2095500"/>
                  </a:lnTo>
                  <a:lnTo>
                    <a:pt x="377571" y="2057400"/>
                  </a:lnTo>
                  <a:lnTo>
                    <a:pt x="347218" y="2032000"/>
                  </a:lnTo>
                  <a:lnTo>
                    <a:pt x="318262" y="1993900"/>
                  </a:lnTo>
                  <a:lnTo>
                    <a:pt x="290449" y="1955800"/>
                  </a:lnTo>
                  <a:lnTo>
                    <a:pt x="263906" y="1930400"/>
                  </a:lnTo>
                  <a:lnTo>
                    <a:pt x="238760" y="1892300"/>
                  </a:lnTo>
                  <a:lnTo>
                    <a:pt x="214884" y="1854200"/>
                  </a:lnTo>
                  <a:lnTo>
                    <a:pt x="192532" y="1816100"/>
                  </a:lnTo>
                  <a:lnTo>
                    <a:pt x="171577" y="1765300"/>
                  </a:lnTo>
                  <a:lnTo>
                    <a:pt x="152019" y="1727200"/>
                  </a:lnTo>
                  <a:lnTo>
                    <a:pt x="133985" y="1689100"/>
                  </a:lnTo>
                  <a:lnTo>
                    <a:pt x="117602" y="1651000"/>
                  </a:lnTo>
                  <a:lnTo>
                    <a:pt x="102743" y="1600200"/>
                  </a:lnTo>
                  <a:lnTo>
                    <a:pt x="89408" y="1562100"/>
                  </a:lnTo>
                  <a:lnTo>
                    <a:pt x="77851" y="1511300"/>
                  </a:lnTo>
                  <a:lnTo>
                    <a:pt x="67945" y="1473200"/>
                  </a:lnTo>
                  <a:lnTo>
                    <a:pt x="53340" y="1384300"/>
                  </a:lnTo>
                  <a:lnTo>
                    <a:pt x="48641" y="1333500"/>
                  </a:lnTo>
                  <a:lnTo>
                    <a:pt x="45847" y="1282700"/>
                  </a:lnTo>
                  <a:lnTo>
                    <a:pt x="44831" y="1231900"/>
                  </a:lnTo>
                  <a:lnTo>
                    <a:pt x="45847" y="1193812"/>
                  </a:lnTo>
                  <a:lnTo>
                    <a:pt x="48641" y="1143012"/>
                  </a:lnTo>
                  <a:lnTo>
                    <a:pt x="53340" y="1092212"/>
                  </a:lnTo>
                  <a:lnTo>
                    <a:pt x="67945" y="1003300"/>
                  </a:lnTo>
                  <a:lnTo>
                    <a:pt x="77851" y="965200"/>
                  </a:lnTo>
                  <a:lnTo>
                    <a:pt x="89408" y="914400"/>
                  </a:lnTo>
                  <a:lnTo>
                    <a:pt x="102743" y="876300"/>
                  </a:lnTo>
                  <a:lnTo>
                    <a:pt x="117602" y="825500"/>
                  </a:lnTo>
                  <a:lnTo>
                    <a:pt x="133985" y="787400"/>
                  </a:lnTo>
                  <a:lnTo>
                    <a:pt x="152019" y="749300"/>
                  </a:lnTo>
                  <a:lnTo>
                    <a:pt x="171577" y="698500"/>
                  </a:lnTo>
                  <a:lnTo>
                    <a:pt x="192532" y="660400"/>
                  </a:lnTo>
                  <a:lnTo>
                    <a:pt x="214884" y="622300"/>
                  </a:lnTo>
                  <a:lnTo>
                    <a:pt x="238760" y="584200"/>
                  </a:lnTo>
                  <a:lnTo>
                    <a:pt x="263906" y="546100"/>
                  </a:lnTo>
                  <a:lnTo>
                    <a:pt x="290449" y="520700"/>
                  </a:lnTo>
                  <a:lnTo>
                    <a:pt x="318262" y="482600"/>
                  </a:lnTo>
                  <a:lnTo>
                    <a:pt x="347218" y="444500"/>
                  </a:lnTo>
                  <a:lnTo>
                    <a:pt x="377571" y="419100"/>
                  </a:lnTo>
                  <a:lnTo>
                    <a:pt x="409067" y="381000"/>
                  </a:lnTo>
                  <a:lnTo>
                    <a:pt x="441706" y="355600"/>
                  </a:lnTo>
                  <a:lnTo>
                    <a:pt x="475361" y="317500"/>
                  </a:lnTo>
                  <a:lnTo>
                    <a:pt x="510159" y="292100"/>
                  </a:lnTo>
                  <a:lnTo>
                    <a:pt x="546100" y="266700"/>
                  </a:lnTo>
                  <a:lnTo>
                    <a:pt x="582930" y="241300"/>
                  </a:lnTo>
                  <a:lnTo>
                    <a:pt x="620776" y="215900"/>
                  </a:lnTo>
                  <a:lnTo>
                    <a:pt x="659511" y="203200"/>
                  </a:lnTo>
                  <a:lnTo>
                    <a:pt x="699262" y="177800"/>
                  </a:lnTo>
                  <a:lnTo>
                    <a:pt x="739775" y="152400"/>
                  </a:lnTo>
                  <a:lnTo>
                    <a:pt x="823341" y="127000"/>
                  </a:lnTo>
                  <a:lnTo>
                    <a:pt x="866267" y="101600"/>
                  </a:lnTo>
                  <a:lnTo>
                    <a:pt x="909828" y="88900"/>
                  </a:lnTo>
                  <a:lnTo>
                    <a:pt x="954151" y="88900"/>
                  </a:lnTo>
                  <a:lnTo>
                    <a:pt x="1044829" y="63500"/>
                  </a:lnTo>
                  <a:lnTo>
                    <a:pt x="1090930" y="63500"/>
                  </a:lnTo>
                  <a:lnTo>
                    <a:pt x="1137666" y="50800"/>
                  </a:lnTo>
                  <a:lnTo>
                    <a:pt x="1327531" y="50800"/>
                  </a:lnTo>
                  <a:lnTo>
                    <a:pt x="1374267" y="63500"/>
                  </a:lnTo>
                  <a:lnTo>
                    <a:pt x="1420368" y="63500"/>
                  </a:lnTo>
                  <a:lnTo>
                    <a:pt x="1510919" y="88900"/>
                  </a:lnTo>
                  <a:lnTo>
                    <a:pt x="1555242" y="88900"/>
                  </a:lnTo>
                  <a:lnTo>
                    <a:pt x="1598930" y="101600"/>
                  </a:lnTo>
                  <a:lnTo>
                    <a:pt x="1641856" y="127000"/>
                  </a:lnTo>
                  <a:lnTo>
                    <a:pt x="1725422" y="152400"/>
                  </a:lnTo>
                  <a:lnTo>
                    <a:pt x="1765935" y="177800"/>
                  </a:lnTo>
                  <a:lnTo>
                    <a:pt x="1805559" y="203200"/>
                  </a:lnTo>
                  <a:lnTo>
                    <a:pt x="1844421" y="215900"/>
                  </a:lnTo>
                  <a:lnTo>
                    <a:pt x="1882267" y="241300"/>
                  </a:lnTo>
                  <a:lnTo>
                    <a:pt x="1919097" y="266700"/>
                  </a:lnTo>
                  <a:lnTo>
                    <a:pt x="1954911" y="292100"/>
                  </a:lnTo>
                  <a:lnTo>
                    <a:pt x="1989836" y="317500"/>
                  </a:lnTo>
                  <a:lnTo>
                    <a:pt x="2023491" y="355600"/>
                  </a:lnTo>
                  <a:lnTo>
                    <a:pt x="2056130" y="381000"/>
                  </a:lnTo>
                  <a:lnTo>
                    <a:pt x="2087626" y="419100"/>
                  </a:lnTo>
                  <a:lnTo>
                    <a:pt x="2117852" y="444500"/>
                  </a:lnTo>
                  <a:lnTo>
                    <a:pt x="2146935" y="482600"/>
                  </a:lnTo>
                  <a:lnTo>
                    <a:pt x="2174748" y="520700"/>
                  </a:lnTo>
                  <a:lnTo>
                    <a:pt x="2201291" y="546100"/>
                  </a:lnTo>
                  <a:lnTo>
                    <a:pt x="2226437" y="584200"/>
                  </a:lnTo>
                  <a:lnTo>
                    <a:pt x="2250313" y="622300"/>
                  </a:lnTo>
                  <a:lnTo>
                    <a:pt x="2272665" y="660400"/>
                  </a:lnTo>
                  <a:lnTo>
                    <a:pt x="2293620" y="698500"/>
                  </a:lnTo>
                  <a:lnTo>
                    <a:pt x="2313178" y="749300"/>
                  </a:lnTo>
                  <a:lnTo>
                    <a:pt x="2331212" y="787400"/>
                  </a:lnTo>
                  <a:lnTo>
                    <a:pt x="2347595" y="825500"/>
                  </a:lnTo>
                  <a:lnTo>
                    <a:pt x="2362454" y="876300"/>
                  </a:lnTo>
                  <a:lnTo>
                    <a:pt x="2375789" y="914400"/>
                  </a:lnTo>
                  <a:lnTo>
                    <a:pt x="2387346" y="965200"/>
                  </a:lnTo>
                  <a:lnTo>
                    <a:pt x="2397252" y="1003300"/>
                  </a:lnTo>
                  <a:lnTo>
                    <a:pt x="2411857" y="1092212"/>
                  </a:lnTo>
                  <a:lnTo>
                    <a:pt x="2416556" y="1143012"/>
                  </a:lnTo>
                  <a:lnTo>
                    <a:pt x="2419350" y="1193812"/>
                  </a:lnTo>
                  <a:lnTo>
                    <a:pt x="2420239" y="1231900"/>
                  </a:lnTo>
                  <a:lnTo>
                    <a:pt x="2420239" y="910983"/>
                  </a:lnTo>
                  <a:lnTo>
                    <a:pt x="2407920" y="863600"/>
                  </a:lnTo>
                  <a:lnTo>
                    <a:pt x="2393188" y="825500"/>
                  </a:lnTo>
                  <a:lnTo>
                    <a:pt x="2376932" y="774700"/>
                  </a:lnTo>
                  <a:lnTo>
                    <a:pt x="2359025" y="736600"/>
                  </a:lnTo>
                  <a:lnTo>
                    <a:pt x="2339721" y="698500"/>
                  </a:lnTo>
                  <a:lnTo>
                    <a:pt x="2318893" y="660400"/>
                  </a:lnTo>
                  <a:lnTo>
                    <a:pt x="2296668" y="609600"/>
                  </a:lnTo>
                  <a:lnTo>
                    <a:pt x="2273046" y="571500"/>
                  </a:lnTo>
                  <a:lnTo>
                    <a:pt x="2248027" y="533400"/>
                  </a:lnTo>
                  <a:lnTo>
                    <a:pt x="2221738" y="508000"/>
                  </a:lnTo>
                  <a:lnTo>
                    <a:pt x="2194052" y="469900"/>
                  </a:lnTo>
                  <a:lnTo>
                    <a:pt x="2165223" y="431800"/>
                  </a:lnTo>
                  <a:lnTo>
                    <a:pt x="2135124" y="393700"/>
                  </a:lnTo>
                  <a:lnTo>
                    <a:pt x="2103755" y="368300"/>
                  </a:lnTo>
                  <a:lnTo>
                    <a:pt x="2071370" y="330200"/>
                  </a:lnTo>
                  <a:lnTo>
                    <a:pt x="2037715" y="304800"/>
                  </a:lnTo>
                  <a:lnTo>
                    <a:pt x="2003044" y="279400"/>
                  </a:lnTo>
                  <a:lnTo>
                    <a:pt x="1967357" y="254000"/>
                  </a:lnTo>
                  <a:lnTo>
                    <a:pt x="1930654" y="215900"/>
                  </a:lnTo>
                  <a:lnTo>
                    <a:pt x="1892935" y="203200"/>
                  </a:lnTo>
                  <a:lnTo>
                    <a:pt x="1854200" y="177800"/>
                  </a:lnTo>
                  <a:lnTo>
                    <a:pt x="1814703" y="152400"/>
                  </a:lnTo>
                  <a:lnTo>
                    <a:pt x="1774190" y="127000"/>
                  </a:lnTo>
                  <a:lnTo>
                    <a:pt x="1732915" y="114300"/>
                  </a:lnTo>
                  <a:lnTo>
                    <a:pt x="1690751" y="88900"/>
                  </a:lnTo>
                  <a:lnTo>
                    <a:pt x="1559941" y="50800"/>
                  </a:lnTo>
                  <a:lnTo>
                    <a:pt x="1469263" y="25400"/>
                  </a:lnTo>
                  <a:lnTo>
                    <a:pt x="1422908" y="25400"/>
                  </a:lnTo>
                  <a:lnTo>
                    <a:pt x="1376172" y="12700"/>
                  </a:lnTo>
                  <a:lnTo>
                    <a:pt x="1328801" y="12700"/>
                  </a:lnTo>
                  <a:lnTo>
                    <a:pt x="1280922" y="0"/>
                  </a:lnTo>
                  <a:lnTo>
                    <a:pt x="1184275" y="0"/>
                  </a:lnTo>
                  <a:lnTo>
                    <a:pt x="1136396" y="12700"/>
                  </a:lnTo>
                  <a:lnTo>
                    <a:pt x="1089025" y="12700"/>
                  </a:lnTo>
                  <a:lnTo>
                    <a:pt x="1042162" y="25400"/>
                  </a:lnTo>
                  <a:lnTo>
                    <a:pt x="995934" y="25400"/>
                  </a:lnTo>
                  <a:lnTo>
                    <a:pt x="950341" y="38100"/>
                  </a:lnTo>
                  <a:lnTo>
                    <a:pt x="774446" y="88900"/>
                  </a:lnTo>
                  <a:lnTo>
                    <a:pt x="732282" y="114300"/>
                  </a:lnTo>
                  <a:lnTo>
                    <a:pt x="691007" y="127000"/>
                  </a:lnTo>
                  <a:lnTo>
                    <a:pt x="650494" y="152400"/>
                  </a:lnTo>
                  <a:lnTo>
                    <a:pt x="610870" y="177800"/>
                  </a:lnTo>
                  <a:lnTo>
                    <a:pt x="572262" y="203200"/>
                  </a:lnTo>
                  <a:lnTo>
                    <a:pt x="534543" y="215900"/>
                  </a:lnTo>
                  <a:lnTo>
                    <a:pt x="497840" y="254000"/>
                  </a:lnTo>
                  <a:lnTo>
                    <a:pt x="462153" y="279400"/>
                  </a:lnTo>
                  <a:lnTo>
                    <a:pt x="427482" y="304800"/>
                  </a:lnTo>
                  <a:lnTo>
                    <a:pt x="393827" y="330200"/>
                  </a:lnTo>
                  <a:lnTo>
                    <a:pt x="361442" y="368300"/>
                  </a:lnTo>
                  <a:lnTo>
                    <a:pt x="330073" y="393700"/>
                  </a:lnTo>
                  <a:lnTo>
                    <a:pt x="299974" y="431800"/>
                  </a:lnTo>
                  <a:lnTo>
                    <a:pt x="271145" y="469900"/>
                  </a:lnTo>
                  <a:lnTo>
                    <a:pt x="243459" y="508000"/>
                  </a:lnTo>
                  <a:lnTo>
                    <a:pt x="217170" y="533400"/>
                  </a:lnTo>
                  <a:lnTo>
                    <a:pt x="192151" y="571500"/>
                  </a:lnTo>
                  <a:lnTo>
                    <a:pt x="168529" y="609600"/>
                  </a:lnTo>
                  <a:lnTo>
                    <a:pt x="146177" y="660400"/>
                  </a:lnTo>
                  <a:lnTo>
                    <a:pt x="125476" y="698500"/>
                  </a:lnTo>
                  <a:lnTo>
                    <a:pt x="106045" y="736600"/>
                  </a:lnTo>
                  <a:lnTo>
                    <a:pt x="88265" y="774700"/>
                  </a:lnTo>
                  <a:lnTo>
                    <a:pt x="71882" y="825500"/>
                  </a:lnTo>
                  <a:lnTo>
                    <a:pt x="57150" y="863600"/>
                  </a:lnTo>
                  <a:lnTo>
                    <a:pt x="44069" y="914400"/>
                  </a:lnTo>
                  <a:lnTo>
                    <a:pt x="32512" y="952500"/>
                  </a:lnTo>
                  <a:lnTo>
                    <a:pt x="22733" y="1003300"/>
                  </a:lnTo>
                  <a:lnTo>
                    <a:pt x="14605" y="1041400"/>
                  </a:lnTo>
                  <a:lnTo>
                    <a:pt x="8255" y="1092212"/>
                  </a:lnTo>
                  <a:lnTo>
                    <a:pt x="3683" y="1143012"/>
                  </a:lnTo>
                  <a:lnTo>
                    <a:pt x="889" y="1193812"/>
                  </a:lnTo>
                  <a:lnTo>
                    <a:pt x="0" y="1231900"/>
                  </a:lnTo>
                  <a:lnTo>
                    <a:pt x="889" y="1282700"/>
                  </a:lnTo>
                  <a:lnTo>
                    <a:pt x="3683" y="1333500"/>
                  </a:lnTo>
                  <a:lnTo>
                    <a:pt x="8255" y="1384300"/>
                  </a:lnTo>
                  <a:lnTo>
                    <a:pt x="14605" y="1422400"/>
                  </a:lnTo>
                  <a:lnTo>
                    <a:pt x="22733" y="1473200"/>
                  </a:lnTo>
                  <a:lnTo>
                    <a:pt x="32512" y="1524000"/>
                  </a:lnTo>
                  <a:lnTo>
                    <a:pt x="44069" y="1562100"/>
                  </a:lnTo>
                  <a:lnTo>
                    <a:pt x="57150" y="1612900"/>
                  </a:lnTo>
                  <a:lnTo>
                    <a:pt x="71882" y="1651000"/>
                  </a:lnTo>
                  <a:lnTo>
                    <a:pt x="88265" y="1701800"/>
                  </a:lnTo>
                  <a:lnTo>
                    <a:pt x="106045" y="1739900"/>
                  </a:lnTo>
                  <a:lnTo>
                    <a:pt x="125476" y="1778000"/>
                  </a:lnTo>
                  <a:lnTo>
                    <a:pt x="146177" y="1816100"/>
                  </a:lnTo>
                  <a:lnTo>
                    <a:pt x="168529" y="1854200"/>
                  </a:lnTo>
                  <a:lnTo>
                    <a:pt x="192151" y="1892300"/>
                  </a:lnTo>
                  <a:lnTo>
                    <a:pt x="217170" y="1930400"/>
                  </a:lnTo>
                  <a:lnTo>
                    <a:pt x="243459" y="1968500"/>
                  </a:lnTo>
                  <a:lnTo>
                    <a:pt x="271145" y="2006600"/>
                  </a:lnTo>
                  <a:lnTo>
                    <a:pt x="299974" y="2044700"/>
                  </a:lnTo>
                  <a:lnTo>
                    <a:pt x="330073" y="2070100"/>
                  </a:lnTo>
                  <a:lnTo>
                    <a:pt x="361442" y="2108200"/>
                  </a:lnTo>
                  <a:lnTo>
                    <a:pt x="393827" y="2146300"/>
                  </a:lnTo>
                  <a:lnTo>
                    <a:pt x="427482" y="2171700"/>
                  </a:lnTo>
                  <a:lnTo>
                    <a:pt x="462026" y="2197100"/>
                  </a:lnTo>
                  <a:lnTo>
                    <a:pt x="497840" y="2222500"/>
                  </a:lnTo>
                  <a:lnTo>
                    <a:pt x="534543" y="2247900"/>
                  </a:lnTo>
                  <a:lnTo>
                    <a:pt x="572262" y="2273300"/>
                  </a:lnTo>
                  <a:lnTo>
                    <a:pt x="610870" y="2298700"/>
                  </a:lnTo>
                  <a:lnTo>
                    <a:pt x="650494" y="2324100"/>
                  </a:lnTo>
                  <a:lnTo>
                    <a:pt x="691007" y="2349500"/>
                  </a:lnTo>
                  <a:lnTo>
                    <a:pt x="732282" y="2362200"/>
                  </a:lnTo>
                  <a:lnTo>
                    <a:pt x="774446" y="2387600"/>
                  </a:lnTo>
                  <a:lnTo>
                    <a:pt x="817245" y="2400300"/>
                  </a:lnTo>
                  <a:lnTo>
                    <a:pt x="995934" y="2451100"/>
                  </a:lnTo>
                  <a:lnTo>
                    <a:pt x="1042162" y="2451100"/>
                  </a:lnTo>
                  <a:lnTo>
                    <a:pt x="1089025" y="2463800"/>
                  </a:lnTo>
                  <a:lnTo>
                    <a:pt x="1376172" y="2463800"/>
                  </a:lnTo>
                  <a:lnTo>
                    <a:pt x="1422908" y="2451100"/>
                  </a:lnTo>
                  <a:lnTo>
                    <a:pt x="1469263" y="2451100"/>
                  </a:lnTo>
                  <a:lnTo>
                    <a:pt x="1559941" y="2425700"/>
                  </a:lnTo>
                  <a:lnTo>
                    <a:pt x="1690751" y="2387600"/>
                  </a:lnTo>
                  <a:lnTo>
                    <a:pt x="1732915" y="2362200"/>
                  </a:lnTo>
                  <a:lnTo>
                    <a:pt x="1774190" y="2349500"/>
                  </a:lnTo>
                  <a:lnTo>
                    <a:pt x="1814703" y="2324100"/>
                  </a:lnTo>
                  <a:lnTo>
                    <a:pt x="1854200" y="2298700"/>
                  </a:lnTo>
                  <a:lnTo>
                    <a:pt x="1892935" y="2273300"/>
                  </a:lnTo>
                  <a:lnTo>
                    <a:pt x="1930654" y="2247900"/>
                  </a:lnTo>
                  <a:lnTo>
                    <a:pt x="1967357" y="2222500"/>
                  </a:lnTo>
                  <a:lnTo>
                    <a:pt x="2003044" y="2197100"/>
                  </a:lnTo>
                  <a:lnTo>
                    <a:pt x="2037715" y="2171700"/>
                  </a:lnTo>
                  <a:lnTo>
                    <a:pt x="2071370" y="2146300"/>
                  </a:lnTo>
                  <a:lnTo>
                    <a:pt x="2103755" y="2108200"/>
                  </a:lnTo>
                  <a:lnTo>
                    <a:pt x="2135124" y="2070100"/>
                  </a:lnTo>
                  <a:lnTo>
                    <a:pt x="2165223" y="2044700"/>
                  </a:lnTo>
                  <a:lnTo>
                    <a:pt x="2194052" y="2006600"/>
                  </a:lnTo>
                  <a:lnTo>
                    <a:pt x="2221738" y="1968500"/>
                  </a:lnTo>
                  <a:lnTo>
                    <a:pt x="2248027" y="1930400"/>
                  </a:lnTo>
                  <a:lnTo>
                    <a:pt x="2273046" y="1892300"/>
                  </a:lnTo>
                  <a:lnTo>
                    <a:pt x="2296668" y="1854200"/>
                  </a:lnTo>
                  <a:lnTo>
                    <a:pt x="2318893" y="1816100"/>
                  </a:lnTo>
                  <a:lnTo>
                    <a:pt x="2339721" y="1778000"/>
                  </a:lnTo>
                  <a:lnTo>
                    <a:pt x="2359025" y="1739900"/>
                  </a:lnTo>
                  <a:lnTo>
                    <a:pt x="2376932" y="1701800"/>
                  </a:lnTo>
                  <a:lnTo>
                    <a:pt x="2393188" y="1651000"/>
                  </a:lnTo>
                  <a:lnTo>
                    <a:pt x="2407920" y="1612900"/>
                  </a:lnTo>
                  <a:lnTo>
                    <a:pt x="2421128" y="1562100"/>
                  </a:lnTo>
                  <a:lnTo>
                    <a:pt x="2432558" y="1524000"/>
                  </a:lnTo>
                  <a:lnTo>
                    <a:pt x="2442464" y="1473200"/>
                  </a:lnTo>
                  <a:lnTo>
                    <a:pt x="2450592" y="1422400"/>
                  </a:lnTo>
                  <a:lnTo>
                    <a:pt x="2456942" y="1384300"/>
                  </a:lnTo>
                  <a:lnTo>
                    <a:pt x="2461514" y="1333500"/>
                  </a:lnTo>
                  <a:lnTo>
                    <a:pt x="2464308" y="1282700"/>
                  </a:lnTo>
                  <a:lnTo>
                    <a:pt x="2465197" y="1231900"/>
                  </a:lnTo>
                  <a:close/>
                </a:path>
              </a:pathLst>
            </a:custGeom>
            <a:solidFill>
              <a:srgbClr val="F1F1F1"/>
            </a:solidFill>
          </p:spPr>
          <p:txBody>
            <a:bodyPr wrap="square" lIns="0" tIns="0" rIns="0" bIns="0" rtlCol="0"/>
            <a:lstStyle/>
            <a:p>
              <a:endParaRPr/>
            </a:p>
          </p:txBody>
        </p:sp>
        <p:pic>
          <p:nvPicPr>
            <p:cNvPr id="13" name="object 13"/>
            <p:cNvPicPr/>
            <p:nvPr/>
          </p:nvPicPr>
          <p:blipFill>
            <a:blip r:embed="rId9" cstate="print"/>
            <a:stretch>
              <a:fillRect/>
            </a:stretch>
          </p:blipFill>
          <p:spPr>
            <a:xfrm>
              <a:off x="9204959" y="2399919"/>
              <a:ext cx="2880359" cy="3845305"/>
            </a:xfrm>
            <a:prstGeom prst="rect">
              <a:avLst/>
            </a:prstGeom>
          </p:spPr>
        </p:pic>
        <p:pic>
          <p:nvPicPr>
            <p:cNvPr id="14" name="object 14"/>
            <p:cNvPicPr/>
            <p:nvPr/>
          </p:nvPicPr>
          <p:blipFill>
            <a:blip r:embed="rId10" cstate="print"/>
            <a:stretch>
              <a:fillRect/>
            </a:stretch>
          </p:blipFill>
          <p:spPr>
            <a:xfrm>
              <a:off x="12216383" y="2382901"/>
              <a:ext cx="2880360" cy="3845305"/>
            </a:xfrm>
            <a:prstGeom prst="rect">
              <a:avLst/>
            </a:prstGeom>
          </p:spPr>
        </p:pic>
        <p:pic>
          <p:nvPicPr>
            <p:cNvPr id="15" name="object 15"/>
            <p:cNvPicPr/>
            <p:nvPr/>
          </p:nvPicPr>
          <p:blipFill>
            <a:blip r:embed="rId11" cstate="print"/>
            <a:stretch>
              <a:fillRect/>
            </a:stretch>
          </p:blipFill>
          <p:spPr>
            <a:xfrm>
              <a:off x="15230856" y="2399919"/>
              <a:ext cx="2880359" cy="3845305"/>
            </a:xfrm>
            <a:prstGeom prst="rect">
              <a:avLst/>
            </a:prstGeom>
          </p:spPr>
        </p:pic>
        <p:sp>
          <p:nvSpPr>
            <p:cNvPr id="16" name="object 16"/>
            <p:cNvSpPr/>
            <p:nvPr/>
          </p:nvSpPr>
          <p:spPr>
            <a:xfrm>
              <a:off x="9423781" y="2551175"/>
              <a:ext cx="5431155" cy="2479675"/>
            </a:xfrm>
            <a:custGeom>
              <a:avLst/>
              <a:gdLst/>
              <a:ahLst/>
              <a:cxnLst/>
              <a:rect l="l" t="t" r="r" b="b"/>
              <a:pathLst>
                <a:path w="5431155" h="2479675">
                  <a:moveTo>
                    <a:pt x="2465197" y="1247394"/>
                  </a:moveTo>
                  <a:lnTo>
                    <a:pt x="2464308" y="1209294"/>
                  </a:lnTo>
                  <a:lnTo>
                    <a:pt x="2461514" y="1158494"/>
                  </a:lnTo>
                  <a:lnTo>
                    <a:pt x="2456942" y="1107694"/>
                  </a:lnTo>
                  <a:lnTo>
                    <a:pt x="2450592" y="1056894"/>
                  </a:lnTo>
                  <a:lnTo>
                    <a:pt x="2442464" y="1018794"/>
                  </a:lnTo>
                  <a:lnTo>
                    <a:pt x="2432558" y="967994"/>
                  </a:lnTo>
                  <a:lnTo>
                    <a:pt x="2421128" y="929894"/>
                  </a:lnTo>
                  <a:lnTo>
                    <a:pt x="2420239" y="926477"/>
                  </a:lnTo>
                  <a:lnTo>
                    <a:pt x="2420239" y="1247394"/>
                  </a:lnTo>
                  <a:lnTo>
                    <a:pt x="2419350" y="1298194"/>
                  </a:lnTo>
                  <a:lnTo>
                    <a:pt x="2416556" y="1348994"/>
                  </a:lnTo>
                  <a:lnTo>
                    <a:pt x="2411857" y="1399794"/>
                  </a:lnTo>
                  <a:lnTo>
                    <a:pt x="2397252" y="1488694"/>
                  </a:lnTo>
                  <a:lnTo>
                    <a:pt x="2387346" y="1526794"/>
                  </a:lnTo>
                  <a:lnTo>
                    <a:pt x="2375789" y="1577594"/>
                  </a:lnTo>
                  <a:lnTo>
                    <a:pt x="2362454" y="1615694"/>
                  </a:lnTo>
                  <a:lnTo>
                    <a:pt x="2347595" y="1666494"/>
                  </a:lnTo>
                  <a:lnTo>
                    <a:pt x="2331212" y="1704594"/>
                  </a:lnTo>
                  <a:lnTo>
                    <a:pt x="2313178" y="1742694"/>
                  </a:lnTo>
                  <a:lnTo>
                    <a:pt x="2293620" y="1780794"/>
                  </a:lnTo>
                  <a:lnTo>
                    <a:pt x="2272665" y="1831594"/>
                  </a:lnTo>
                  <a:lnTo>
                    <a:pt x="2250313" y="1869694"/>
                  </a:lnTo>
                  <a:lnTo>
                    <a:pt x="2226437" y="1907794"/>
                  </a:lnTo>
                  <a:lnTo>
                    <a:pt x="2201291" y="1933194"/>
                  </a:lnTo>
                  <a:lnTo>
                    <a:pt x="2174748" y="1971294"/>
                  </a:lnTo>
                  <a:lnTo>
                    <a:pt x="2146935" y="2009394"/>
                  </a:lnTo>
                  <a:lnTo>
                    <a:pt x="2117852" y="2047494"/>
                  </a:lnTo>
                  <a:lnTo>
                    <a:pt x="2087626" y="2072894"/>
                  </a:lnTo>
                  <a:lnTo>
                    <a:pt x="2056130" y="2110994"/>
                  </a:lnTo>
                  <a:lnTo>
                    <a:pt x="2023491" y="2136394"/>
                  </a:lnTo>
                  <a:lnTo>
                    <a:pt x="1989709" y="2161794"/>
                  </a:lnTo>
                  <a:lnTo>
                    <a:pt x="1954911" y="2199894"/>
                  </a:lnTo>
                  <a:lnTo>
                    <a:pt x="1919097" y="2225294"/>
                  </a:lnTo>
                  <a:lnTo>
                    <a:pt x="1882267" y="2250694"/>
                  </a:lnTo>
                  <a:lnTo>
                    <a:pt x="1844421" y="2276094"/>
                  </a:lnTo>
                  <a:lnTo>
                    <a:pt x="1805559" y="2288794"/>
                  </a:lnTo>
                  <a:lnTo>
                    <a:pt x="1765935" y="2314194"/>
                  </a:lnTo>
                  <a:lnTo>
                    <a:pt x="1725422" y="2339594"/>
                  </a:lnTo>
                  <a:lnTo>
                    <a:pt x="1598930" y="2377694"/>
                  </a:lnTo>
                  <a:lnTo>
                    <a:pt x="1420368" y="2428494"/>
                  </a:lnTo>
                  <a:lnTo>
                    <a:pt x="1374267" y="2428494"/>
                  </a:lnTo>
                  <a:lnTo>
                    <a:pt x="1327531" y="2441194"/>
                  </a:lnTo>
                  <a:lnTo>
                    <a:pt x="1137666" y="2441194"/>
                  </a:lnTo>
                  <a:lnTo>
                    <a:pt x="1090930" y="2428494"/>
                  </a:lnTo>
                  <a:lnTo>
                    <a:pt x="1044829" y="2428494"/>
                  </a:lnTo>
                  <a:lnTo>
                    <a:pt x="866267" y="2377694"/>
                  </a:lnTo>
                  <a:lnTo>
                    <a:pt x="739775" y="2339594"/>
                  </a:lnTo>
                  <a:lnTo>
                    <a:pt x="699262" y="2314194"/>
                  </a:lnTo>
                  <a:lnTo>
                    <a:pt x="659511" y="2288794"/>
                  </a:lnTo>
                  <a:lnTo>
                    <a:pt x="620776" y="2276094"/>
                  </a:lnTo>
                  <a:lnTo>
                    <a:pt x="582930" y="2250694"/>
                  </a:lnTo>
                  <a:lnTo>
                    <a:pt x="546100" y="2225294"/>
                  </a:lnTo>
                  <a:lnTo>
                    <a:pt x="510159" y="2199894"/>
                  </a:lnTo>
                  <a:lnTo>
                    <a:pt x="475361" y="2161794"/>
                  </a:lnTo>
                  <a:lnTo>
                    <a:pt x="441706" y="2136394"/>
                  </a:lnTo>
                  <a:lnTo>
                    <a:pt x="409067" y="2110994"/>
                  </a:lnTo>
                  <a:lnTo>
                    <a:pt x="377571" y="2072894"/>
                  </a:lnTo>
                  <a:lnTo>
                    <a:pt x="347218" y="2047494"/>
                  </a:lnTo>
                  <a:lnTo>
                    <a:pt x="318262" y="2009394"/>
                  </a:lnTo>
                  <a:lnTo>
                    <a:pt x="290449" y="1971294"/>
                  </a:lnTo>
                  <a:lnTo>
                    <a:pt x="263906" y="1945894"/>
                  </a:lnTo>
                  <a:lnTo>
                    <a:pt x="238760" y="1907794"/>
                  </a:lnTo>
                  <a:lnTo>
                    <a:pt x="214884" y="1869694"/>
                  </a:lnTo>
                  <a:lnTo>
                    <a:pt x="192532" y="1831594"/>
                  </a:lnTo>
                  <a:lnTo>
                    <a:pt x="171577" y="1780794"/>
                  </a:lnTo>
                  <a:lnTo>
                    <a:pt x="152019" y="1742694"/>
                  </a:lnTo>
                  <a:lnTo>
                    <a:pt x="133985" y="1704594"/>
                  </a:lnTo>
                  <a:lnTo>
                    <a:pt x="117602" y="1666494"/>
                  </a:lnTo>
                  <a:lnTo>
                    <a:pt x="102743" y="1615694"/>
                  </a:lnTo>
                  <a:lnTo>
                    <a:pt x="89408" y="1577594"/>
                  </a:lnTo>
                  <a:lnTo>
                    <a:pt x="77851" y="1526794"/>
                  </a:lnTo>
                  <a:lnTo>
                    <a:pt x="67945" y="1488694"/>
                  </a:lnTo>
                  <a:lnTo>
                    <a:pt x="53340" y="1399794"/>
                  </a:lnTo>
                  <a:lnTo>
                    <a:pt x="48641" y="1348994"/>
                  </a:lnTo>
                  <a:lnTo>
                    <a:pt x="45847" y="1298194"/>
                  </a:lnTo>
                  <a:lnTo>
                    <a:pt x="44831" y="1247394"/>
                  </a:lnTo>
                  <a:lnTo>
                    <a:pt x="45847" y="1209294"/>
                  </a:lnTo>
                  <a:lnTo>
                    <a:pt x="48641" y="1158494"/>
                  </a:lnTo>
                  <a:lnTo>
                    <a:pt x="53340" y="1107694"/>
                  </a:lnTo>
                  <a:lnTo>
                    <a:pt x="67945" y="1018794"/>
                  </a:lnTo>
                  <a:lnTo>
                    <a:pt x="77851" y="980694"/>
                  </a:lnTo>
                  <a:lnTo>
                    <a:pt x="89408" y="929894"/>
                  </a:lnTo>
                  <a:lnTo>
                    <a:pt x="102743" y="891794"/>
                  </a:lnTo>
                  <a:lnTo>
                    <a:pt x="117602" y="840994"/>
                  </a:lnTo>
                  <a:lnTo>
                    <a:pt x="133985" y="802894"/>
                  </a:lnTo>
                  <a:lnTo>
                    <a:pt x="152019" y="764794"/>
                  </a:lnTo>
                  <a:lnTo>
                    <a:pt x="171577" y="713994"/>
                  </a:lnTo>
                  <a:lnTo>
                    <a:pt x="192532" y="675894"/>
                  </a:lnTo>
                  <a:lnTo>
                    <a:pt x="214884" y="637794"/>
                  </a:lnTo>
                  <a:lnTo>
                    <a:pt x="238760" y="599694"/>
                  </a:lnTo>
                  <a:lnTo>
                    <a:pt x="263906" y="561594"/>
                  </a:lnTo>
                  <a:lnTo>
                    <a:pt x="290449" y="536194"/>
                  </a:lnTo>
                  <a:lnTo>
                    <a:pt x="318262" y="498094"/>
                  </a:lnTo>
                  <a:lnTo>
                    <a:pt x="347218" y="459994"/>
                  </a:lnTo>
                  <a:lnTo>
                    <a:pt x="377571" y="434594"/>
                  </a:lnTo>
                  <a:lnTo>
                    <a:pt x="409067" y="396494"/>
                  </a:lnTo>
                  <a:lnTo>
                    <a:pt x="441706" y="371094"/>
                  </a:lnTo>
                  <a:lnTo>
                    <a:pt x="475361" y="332994"/>
                  </a:lnTo>
                  <a:lnTo>
                    <a:pt x="510159" y="307594"/>
                  </a:lnTo>
                  <a:lnTo>
                    <a:pt x="546100" y="282194"/>
                  </a:lnTo>
                  <a:lnTo>
                    <a:pt x="582930" y="256794"/>
                  </a:lnTo>
                  <a:lnTo>
                    <a:pt x="620776" y="231394"/>
                  </a:lnTo>
                  <a:lnTo>
                    <a:pt x="659511" y="218694"/>
                  </a:lnTo>
                  <a:lnTo>
                    <a:pt x="699262" y="193294"/>
                  </a:lnTo>
                  <a:lnTo>
                    <a:pt x="739775" y="167894"/>
                  </a:lnTo>
                  <a:lnTo>
                    <a:pt x="823341" y="142494"/>
                  </a:lnTo>
                  <a:lnTo>
                    <a:pt x="866267" y="117094"/>
                  </a:lnTo>
                  <a:lnTo>
                    <a:pt x="909828" y="104394"/>
                  </a:lnTo>
                  <a:lnTo>
                    <a:pt x="954151" y="104394"/>
                  </a:lnTo>
                  <a:lnTo>
                    <a:pt x="1044829" y="78994"/>
                  </a:lnTo>
                  <a:lnTo>
                    <a:pt x="1090930" y="78994"/>
                  </a:lnTo>
                  <a:lnTo>
                    <a:pt x="1137666" y="66294"/>
                  </a:lnTo>
                  <a:lnTo>
                    <a:pt x="1327531" y="66294"/>
                  </a:lnTo>
                  <a:lnTo>
                    <a:pt x="1374267" y="78994"/>
                  </a:lnTo>
                  <a:lnTo>
                    <a:pt x="1420368" y="78994"/>
                  </a:lnTo>
                  <a:lnTo>
                    <a:pt x="1510919" y="104394"/>
                  </a:lnTo>
                  <a:lnTo>
                    <a:pt x="1555242" y="104394"/>
                  </a:lnTo>
                  <a:lnTo>
                    <a:pt x="1598930" y="117094"/>
                  </a:lnTo>
                  <a:lnTo>
                    <a:pt x="1641856" y="142494"/>
                  </a:lnTo>
                  <a:lnTo>
                    <a:pt x="1725422" y="167894"/>
                  </a:lnTo>
                  <a:lnTo>
                    <a:pt x="1765935" y="193294"/>
                  </a:lnTo>
                  <a:lnTo>
                    <a:pt x="1805559" y="218694"/>
                  </a:lnTo>
                  <a:lnTo>
                    <a:pt x="1844421" y="231394"/>
                  </a:lnTo>
                  <a:lnTo>
                    <a:pt x="1882267" y="256794"/>
                  </a:lnTo>
                  <a:lnTo>
                    <a:pt x="1919097" y="282194"/>
                  </a:lnTo>
                  <a:lnTo>
                    <a:pt x="1954911" y="307594"/>
                  </a:lnTo>
                  <a:lnTo>
                    <a:pt x="1989709" y="332994"/>
                  </a:lnTo>
                  <a:lnTo>
                    <a:pt x="2023491" y="371094"/>
                  </a:lnTo>
                  <a:lnTo>
                    <a:pt x="2056130" y="396494"/>
                  </a:lnTo>
                  <a:lnTo>
                    <a:pt x="2087626" y="434594"/>
                  </a:lnTo>
                  <a:lnTo>
                    <a:pt x="2117852" y="459994"/>
                  </a:lnTo>
                  <a:lnTo>
                    <a:pt x="2146935" y="498094"/>
                  </a:lnTo>
                  <a:lnTo>
                    <a:pt x="2174748" y="536194"/>
                  </a:lnTo>
                  <a:lnTo>
                    <a:pt x="2201291" y="561594"/>
                  </a:lnTo>
                  <a:lnTo>
                    <a:pt x="2226437" y="599694"/>
                  </a:lnTo>
                  <a:lnTo>
                    <a:pt x="2250313" y="637794"/>
                  </a:lnTo>
                  <a:lnTo>
                    <a:pt x="2272665" y="675894"/>
                  </a:lnTo>
                  <a:lnTo>
                    <a:pt x="2293620" y="713994"/>
                  </a:lnTo>
                  <a:lnTo>
                    <a:pt x="2313178" y="764794"/>
                  </a:lnTo>
                  <a:lnTo>
                    <a:pt x="2331212" y="802894"/>
                  </a:lnTo>
                  <a:lnTo>
                    <a:pt x="2347595" y="840994"/>
                  </a:lnTo>
                  <a:lnTo>
                    <a:pt x="2362454" y="891794"/>
                  </a:lnTo>
                  <a:lnTo>
                    <a:pt x="2375789" y="929894"/>
                  </a:lnTo>
                  <a:lnTo>
                    <a:pt x="2387346" y="980694"/>
                  </a:lnTo>
                  <a:lnTo>
                    <a:pt x="2397252" y="1018794"/>
                  </a:lnTo>
                  <a:lnTo>
                    <a:pt x="2411857" y="1107694"/>
                  </a:lnTo>
                  <a:lnTo>
                    <a:pt x="2416556" y="1158494"/>
                  </a:lnTo>
                  <a:lnTo>
                    <a:pt x="2419350" y="1209294"/>
                  </a:lnTo>
                  <a:lnTo>
                    <a:pt x="2420239" y="1247394"/>
                  </a:lnTo>
                  <a:lnTo>
                    <a:pt x="2420239" y="926477"/>
                  </a:lnTo>
                  <a:lnTo>
                    <a:pt x="2407920" y="879094"/>
                  </a:lnTo>
                  <a:lnTo>
                    <a:pt x="2393188" y="840994"/>
                  </a:lnTo>
                  <a:lnTo>
                    <a:pt x="2376932" y="790194"/>
                  </a:lnTo>
                  <a:lnTo>
                    <a:pt x="2359025" y="752094"/>
                  </a:lnTo>
                  <a:lnTo>
                    <a:pt x="2339721" y="713994"/>
                  </a:lnTo>
                  <a:lnTo>
                    <a:pt x="2318893" y="675894"/>
                  </a:lnTo>
                  <a:lnTo>
                    <a:pt x="2296668" y="625094"/>
                  </a:lnTo>
                  <a:lnTo>
                    <a:pt x="2273046" y="586994"/>
                  </a:lnTo>
                  <a:lnTo>
                    <a:pt x="2248027" y="548894"/>
                  </a:lnTo>
                  <a:lnTo>
                    <a:pt x="2221738" y="523494"/>
                  </a:lnTo>
                  <a:lnTo>
                    <a:pt x="2194052" y="485394"/>
                  </a:lnTo>
                  <a:lnTo>
                    <a:pt x="2165223" y="447294"/>
                  </a:lnTo>
                  <a:lnTo>
                    <a:pt x="2135124" y="409194"/>
                  </a:lnTo>
                  <a:lnTo>
                    <a:pt x="2103755" y="383794"/>
                  </a:lnTo>
                  <a:lnTo>
                    <a:pt x="2071370" y="345694"/>
                  </a:lnTo>
                  <a:lnTo>
                    <a:pt x="2037715" y="320294"/>
                  </a:lnTo>
                  <a:lnTo>
                    <a:pt x="2003044" y="294894"/>
                  </a:lnTo>
                  <a:lnTo>
                    <a:pt x="1967357" y="269494"/>
                  </a:lnTo>
                  <a:lnTo>
                    <a:pt x="1930654" y="231394"/>
                  </a:lnTo>
                  <a:lnTo>
                    <a:pt x="1892935" y="218694"/>
                  </a:lnTo>
                  <a:lnTo>
                    <a:pt x="1854200" y="193294"/>
                  </a:lnTo>
                  <a:lnTo>
                    <a:pt x="1814703" y="167894"/>
                  </a:lnTo>
                  <a:lnTo>
                    <a:pt x="1774190" y="142494"/>
                  </a:lnTo>
                  <a:lnTo>
                    <a:pt x="1732915" y="129794"/>
                  </a:lnTo>
                  <a:lnTo>
                    <a:pt x="1690751" y="104394"/>
                  </a:lnTo>
                  <a:lnTo>
                    <a:pt x="1559941" y="66294"/>
                  </a:lnTo>
                  <a:lnTo>
                    <a:pt x="1469263" y="40894"/>
                  </a:lnTo>
                  <a:lnTo>
                    <a:pt x="1422908" y="40894"/>
                  </a:lnTo>
                  <a:lnTo>
                    <a:pt x="1376172" y="28194"/>
                  </a:lnTo>
                  <a:lnTo>
                    <a:pt x="1328801" y="28194"/>
                  </a:lnTo>
                  <a:lnTo>
                    <a:pt x="1280922" y="15494"/>
                  </a:lnTo>
                  <a:lnTo>
                    <a:pt x="1184275" y="15494"/>
                  </a:lnTo>
                  <a:lnTo>
                    <a:pt x="1136396" y="28194"/>
                  </a:lnTo>
                  <a:lnTo>
                    <a:pt x="1089025" y="28194"/>
                  </a:lnTo>
                  <a:lnTo>
                    <a:pt x="1042162" y="40894"/>
                  </a:lnTo>
                  <a:lnTo>
                    <a:pt x="995934" y="40894"/>
                  </a:lnTo>
                  <a:lnTo>
                    <a:pt x="950341" y="53594"/>
                  </a:lnTo>
                  <a:lnTo>
                    <a:pt x="774446" y="104394"/>
                  </a:lnTo>
                  <a:lnTo>
                    <a:pt x="732282" y="129794"/>
                  </a:lnTo>
                  <a:lnTo>
                    <a:pt x="691007" y="142494"/>
                  </a:lnTo>
                  <a:lnTo>
                    <a:pt x="650494" y="167894"/>
                  </a:lnTo>
                  <a:lnTo>
                    <a:pt x="610870" y="193294"/>
                  </a:lnTo>
                  <a:lnTo>
                    <a:pt x="572262" y="218694"/>
                  </a:lnTo>
                  <a:lnTo>
                    <a:pt x="534543" y="231394"/>
                  </a:lnTo>
                  <a:lnTo>
                    <a:pt x="497840" y="269494"/>
                  </a:lnTo>
                  <a:lnTo>
                    <a:pt x="462026" y="294894"/>
                  </a:lnTo>
                  <a:lnTo>
                    <a:pt x="427482" y="320294"/>
                  </a:lnTo>
                  <a:lnTo>
                    <a:pt x="393827" y="345694"/>
                  </a:lnTo>
                  <a:lnTo>
                    <a:pt x="361442" y="383794"/>
                  </a:lnTo>
                  <a:lnTo>
                    <a:pt x="330073" y="409194"/>
                  </a:lnTo>
                  <a:lnTo>
                    <a:pt x="299974" y="447294"/>
                  </a:lnTo>
                  <a:lnTo>
                    <a:pt x="271145" y="485394"/>
                  </a:lnTo>
                  <a:lnTo>
                    <a:pt x="243459" y="523494"/>
                  </a:lnTo>
                  <a:lnTo>
                    <a:pt x="217170" y="548894"/>
                  </a:lnTo>
                  <a:lnTo>
                    <a:pt x="192151" y="586994"/>
                  </a:lnTo>
                  <a:lnTo>
                    <a:pt x="168529" y="625094"/>
                  </a:lnTo>
                  <a:lnTo>
                    <a:pt x="146177" y="675894"/>
                  </a:lnTo>
                  <a:lnTo>
                    <a:pt x="125476" y="713994"/>
                  </a:lnTo>
                  <a:lnTo>
                    <a:pt x="106045" y="752094"/>
                  </a:lnTo>
                  <a:lnTo>
                    <a:pt x="88265" y="790194"/>
                  </a:lnTo>
                  <a:lnTo>
                    <a:pt x="71882" y="840994"/>
                  </a:lnTo>
                  <a:lnTo>
                    <a:pt x="57150" y="879094"/>
                  </a:lnTo>
                  <a:lnTo>
                    <a:pt x="44069" y="929894"/>
                  </a:lnTo>
                  <a:lnTo>
                    <a:pt x="32512" y="967994"/>
                  </a:lnTo>
                  <a:lnTo>
                    <a:pt x="22733" y="1018794"/>
                  </a:lnTo>
                  <a:lnTo>
                    <a:pt x="14605" y="1056894"/>
                  </a:lnTo>
                  <a:lnTo>
                    <a:pt x="8255" y="1107694"/>
                  </a:lnTo>
                  <a:lnTo>
                    <a:pt x="3683" y="1158494"/>
                  </a:lnTo>
                  <a:lnTo>
                    <a:pt x="889" y="1209294"/>
                  </a:lnTo>
                  <a:lnTo>
                    <a:pt x="0" y="1247394"/>
                  </a:lnTo>
                  <a:lnTo>
                    <a:pt x="889" y="1298194"/>
                  </a:lnTo>
                  <a:lnTo>
                    <a:pt x="3683" y="1348994"/>
                  </a:lnTo>
                  <a:lnTo>
                    <a:pt x="8255" y="1399794"/>
                  </a:lnTo>
                  <a:lnTo>
                    <a:pt x="14605" y="1437894"/>
                  </a:lnTo>
                  <a:lnTo>
                    <a:pt x="22733" y="1488694"/>
                  </a:lnTo>
                  <a:lnTo>
                    <a:pt x="32512" y="1539494"/>
                  </a:lnTo>
                  <a:lnTo>
                    <a:pt x="44069" y="1577594"/>
                  </a:lnTo>
                  <a:lnTo>
                    <a:pt x="57150" y="1628394"/>
                  </a:lnTo>
                  <a:lnTo>
                    <a:pt x="71882" y="1666494"/>
                  </a:lnTo>
                  <a:lnTo>
                    <a:pt x="88265" y="1717294"/>
                  </a:lnTo>
                  <a:lnTo>
                    <a:pt x="106045" y="1755394"/>
                  </a:lnTo>
                  <a:lnTo>
                    <a:pt x="125476" y="1793494"/>
                  </a:lnTo>
                  <a:lnTo>
                    <a:pt x="146177" y="1831594"/>
                  </a:lnTo>
                  <a:lnTo>
                    <a:pt x="168529" y="1869694"/>
                  </a:lnTo>
                  <a:lnTo>
                    <a:pt x="192151" y="1907794"/>
                  </a:lnTo>
                  <a:lnTo>
                    <a:pt x="217170" y="1945894"/>
                  </a:lnTo>
                  <a:lnTo>
                    <a:pt x="243459" y="1983994"/>
                  </a:lnTo>
                  <a:lnTo>
                    <a:pt x="271145" y="2022094"/>
                  </a:lnTo>
                  <a:lnTo>
                    <a:pt x="299974" y="2060194"/>
                  </a:lnTo>
                  <a:lnTo>
                    <a:pt x="330073" y="2085594"/>
                  </a:lnTo>
                  <a:lnTo>
                    <a:pt x="361442" y="2123694"/>
                  </a:lnTo>
                  <a:lnTo>
                    <a:pt x="393827" y="2161794"/>
                  </a:lnTo>
                  <a:lnTo>
                    <a:pt x="427482" y="2187194"/>
                  </a:lnTo>
                  <a:lnTo>
                    <a:pt x="462026" y="2212594"/>
                  </a:lnTo>
                  <a:lnTo>
                    <a:pt x="497840" y="2237994"/>
                  </a:lnTo>
                  <a:lnTo>
                    <a:pt x="534543" y="2263394"/>
                  </a:lnTo>
                  <a:lnTo>
                    <a:pt x="572262" y="2288794"/>
                  </a:lnTo>
                  <a:lnTo>
                    <a:pt x="610870" y="2314194"/>
                  </a:lnTo>
                  <a:lnTo>
                    <a:pt x="650494" y="2339594"/>
                  </a:lnTo>
                  <a:lnTo>
                    <a:pt x="691007" y="2364994"/>
                  </a:lnTo>
                  <a:lnTo>
                    <a:pt x="732282" y="2377694"/>
                  </a:lnTo>
                  <a:lnTo>
                    <a:pt x="774446" y="2403094"/>
                  </a:lnTo>
                  <a:lnTo>
                    <a:pt x="817245" y="2415794"/>
                  </a:lnTo>
                  <a:lnTo>
                    <a:pt x="995934" y="2466594"/>
                  </a:lnTo>
                  <a:lnTo>
                    <a:pt x="1042162" y="2466594"/>
                  </a:lnTo>
                  <a:lnTo>
                    <a:pt x="1089025" y="2479294"/>
                  </a:lnTo>
                  <a:lnTo>
                    <a:pt x="1376172" y="2479294"/>
                  </a:lnTo>
                  <a:lnTo>
                    <a:pt x="1422908" y="2466594"/>
                  </a:lnTo>
                  <a:lnTo>
                    <a:pt x="1469263" y="2466594"/>
                  </a:lnTo>
                  <a:lnTo>
                    <a:pt x="1559941" y="2441194"/>
                  </a:lnTo>
                  <a:lnTo>
                    <a:pt x="1690751" y="2403094"/>
                  </a:lnTo>
                  <a:lnTo>
                    <a:pt x="1732915" y="2377694"/>
                  </a:lnTo>
                  <a:lnTo>
                    <a:pt x="1774190" y="2364994"/>
                  </a:lnTo>
                  <a:lnTo>
                    <a:pt x="1814703" y="2339594"/>
                  </a:lnTo>
                  <a:lnTo>
                    <a:pt x="1854200" y="2314194"/>
                  </a:lnTo>
                  <a:lnTo>
                    <a:pt x="1892935" y="2288794"/>
                  </a:lnTo>
                  <a:lnTo>
                    <a:pt x="1930654" y="2263394"/>
                  </a:lnTo>
                  <a:lnTo>
                    <a:pt x="1967357" y="2237994"/>
                  </a:lnTo>
                  <a:lnTo>
                    <a:pt x="2003044" y="2212594"/>
                  </a:lnTo>
                  <a:lnTo>
                    <a:pt x="2037715" y="2187194"/>
                  </a:lnTo>
                  <a:lnTo>
                    <a:pt x="2071370" y="2161794"/>
                  </a:lnTo>
                  <a:lnTo>
                    <a:pt x="2103755" y="2123694"/>
                  </a:lnTo>
                  <a:lnTo>
                    <a:pt x="2135124" y="2085594"/>
                  </a:lnTo>
                  <a:lnTo>
                    <a:pt x="2165223" y="2060194"/>
                  </a:lnTo>
                  <a:lnTo>
                    <a:pt x="2194052" y="2022094"/>
                  </a:lnTo>
                  <a:lnTo>
                    <a:pt x="2221738" y="1983994"/>
                  </a:lnTo>
                  <a:lnTo>
                    <a:pt x="2248027" y="1945894"/>
                  </a:lnTo>
                  <a:lnTo>
                    <a:pt x="2273046" y="1907794"/>
                  </a:lnTo>
                  <a:lnTo>
                    <a:pt x="2296668" y="1869694"/>
                  </a:lnTo>
                  <a:lnTo>
                    <a:pt x="2318893" y="1831594"/>
                  </a:lnTo>
                  <a:lnTo>
                    <a:pt x="2339721" y="1793494"/>
                  </a:lnTo>
                  <a:lnTo>
                    <a:pt x="2359025" y="1755394"/>
                  </a:lnTo>
                  <a:lnTo>
                    <a:pt x="2376932" y="1717294"/>
                  </a:lnTo>
                  <a:lnTo>
                    <a:pt x="2393188" y="1666494"/>
                  </a:lnTo>
                  <a:lnTo>
                    <a:pt x="2407920" y="1628394"/>
                  </a:lnTo>
                  <a:lnTo>
                    <a:pt x="2421128" y="1577594"/>
                  </a:lnTo>
                  <a:lnTo>
                    <a:pt x="2432558" y="1539494"/>
                  </a:lnTo>
                  <a:lnTo>
                    <a:pt x="2442464" y="1488694"/>
                  </a:lnTo>
                  <a:lnTo>
                    <a:pt x="2450592" y="1437894"/>
                  </a:lnTo>
                  <a:lnTo>
                    <a:pt x="2456942" y="1399794"/>
                  </a:lnTo>
                  <a:lnTo>
                    <a:pt x="2461514" y="1348994"/>
                  </a:lnTo>
                  <a:lnTo>
                    <a:pt x="2464308" y="1298194"/>
                  </a:lnTo>
                  <a:lnTo>
                    <a:pt x="2465197" y="1247394"/>
                  </a:lnTo>
                  <a:close/>
                </a:path>
                <a:path w="5431155" h="2479675">
                  <a:moveTo>
                    <a:pt x="5431155" y="1231900"/>
                  </a:moveTo>
                  <a:lnTo>
                    <a:pt x="5430139" y="1193800"/>
                  </a:lnTo>
                  <a:lnTo>
                    <a:pt x="5427472" y="1143000"/>
                  </a:lnTo>
                  <a:lnTo>
                    <a:pt x="5422773" y="1092200"/>
                  </a:lnTo>
                  <a:lnTo>
                    <a:pt x="5416423" y="1041400"/>
                  </a:lnTo>
                  <a:lnTo>
                    <a:pt x="5408295" y="1003300"/>
                  </a:lnTo>
                  <a:lnTo>
                    <a:pt x="5398516" y="952500"/>
                  </a:lnTo>
                  <a:lnTo>
                    <a:pt x="5387086" y="914400"/>
                  </a:lnTo>
                  <a:lnTo>
                    <a:pt x="5386197" y="910983"/>
                  </a:lnTo>
                  <a:lnTo>
                    <a:pt x="5386197" y="1231900"/>
                  </a:lnTo>
                  <a:lnTo>
                    <a:pt x="5385308" y="1282700"/>
                  </a:lnTo>
                  <a:lnTo>
                    <a:pt x="5382387" y="1333500"/>
                  </a:lnTo>
                  <a:lnTo>
                    <a:pt x="5377815" y="1384300"/>
                  </a:lnTo>
                  <a:lnTo>
                    <a:pt x="5371338" y="1422400"/>
                  </a:lnTo>
                  <a:lnTo>
                    <a:pt x="5363210" y="1473200"/>
                  </a:lnTo>
                  <a:lnTo>
                    <a:pt x="5353304" y="1511300"/>
                  </a:lnTo>
                  <a:lnTo>
                    <a:pt x="5341620" y="1562100"/>
                  </a:lnTo>
                  <a:lnTo>
                    <a:pt x="5328412" y="1600200"/>
                  </a:lnTo>
                  <a:lnTo>
                    <a:pt x="5313553" y="1651000"/>
                  </a:lnTo>
                  <a:lnTo>
                    <a:pt x="5297043" y="1689100"/>
                  </a:lnTo>
                  <a:lnTo>
                    <a:pt x="5279009" y="1727200"/>
                  </a:lnTo>
                  <a:lnTo>
                    <a:pt x="5259578" y="1765300"/>
                  </a:lnTo>
                  <a:lnTo>
                    <a:pt x="5238623" y="1816100"/>
                  </a:lnTo>
                  <a:lnTo>
                    <a:pt x="5216144" y="1854200"/>
                  </a:lnTo>
                  <a:lnTo>
                    <a:pt x="5192395" y="1892300"/>
                  </a:lnTo>
                  <a:lnTo>
                    <a:pt x="5167122" y="1917700"/>
                  </a:lnTo>
                  <a:lnTo>
                    <a:pt x="5140706" y="1955800"/>
                  </a:lnTo>
                  <a:lnTo>
                    <a:pt x="5112893" y="1993900"/>
                  </a:lnTo>
                  <a:lnTo>
                    <a:pt x="5083810" y="2032000"/>
                  </a:lnTo>
                  <a:lnTo>
                    <a:pt x="5053457" y="2057400"/>
                  </a:lnTo>
                  <a:lnTo>
                    <a:pt x="5022088" y="2095500"/>
                  </a:lnTo>
                  <a:lnTo>
                    <a:pt x="4989449" y="2120900"/>
                  </a:lnTo>
                  <a:lnTo>
                    <a:pt x="4955667" y="2146300"/>
                  </a:lnTo>
                  <a:lnTo>
                    <a:pt x="4920869" y="2184400"/>
                  </a:lnTo>
                  <a:lnTo>
                    <a:pt x="4885055" y="2209800"/>
                  </a:lnTo>
                  <a:lnTo>
                    <a:pt x="4848098" y="2235200"/>
                  </a:lnTo>
                  <a:lnTo>
                    <a:pt x="4810252" y="2260600"/>
                  </a:lnTo>
                  <a:lnTo>
                    <a:pt x="4771517" y="2273300"/>
                  </a:lnTo>
                  <a:lnTo>
                    <a:pt x="4731893" y="2298700"/>
                  </a:lnTo>
                  <a:lnTo>
                    <a:pt x="4691253" y="2324100"/>
                  </a:lnTo>
                  <a:lnTo>
                    <a:pt x="4564888" y="2362200"/>
                  </a:lnTo>
                  <a:lnTo>
                    <a:pt x="4386326" y="2413000"/>
                  </a:lnTo>
                  <a:lnTo>
                    <a:pt x="4340098" y="2413000"/>
                  </a:lnTo>
                  <a:lnTo>
                    <a:pt x="4293362" y="2425700"/>
                  </a:lnTo>
                  <a:lnTo>
                    <a:pt x="4103624" y="2425700"/>
                  </a:lnTo>
                  <a:lnTo>
                    <a:pt x="4056888" y="2413000"/>
                  </a:lnTo>
                  <a:lnTo>
                    <a:pt x="4010660" y="2413000"/>
                  </a:lnTo>
                  <a:lnTo>
                    <a:pt x="3832098" y="2362200"/>
                  </a:lnTo>
                  <a:lnTo>
                    <a:pt x="3705720" y="2324100"/>
                  </a:lnTo>
                  <a:lnTo>
                    <a:pt x="3665080" y="2298700"/>
                  </a:lnTo>
                  <a:lnTo>
                    <a:pt x="3625469" y="2273300"/>
                  </a:lnTo>
                  <a:lnTo>
                    <a:pt x="3586734" y="2260600"/>
                  </a:lnTo>
                  <a:lnTo>
                    <a:pt x="3548888" y="2235200"/>
                  </a:lnTo>
                  <a:lnTo>
                    <a:pt x="3511931" y="2209800"/>
                  </a:lnTo>
                  <a:lnTo>
                    <a:pt x="3476117" y="2184400"/>
                  </a:lnTo>
                  <a:lnTo>
                    <a:pt x="3441319" y="2146300"/>
                  </a:lnTo>
                  <a:lnTo>
                    <a:pt x="3407537" y="2120900"/>
                  </a:lnTo>
                  <a:lnTo>
                    <a:pt x="3374898" y="2095500"/>
                  </a:lnTo>
                  <a:lnTo>
                    <a:pt x="3343529" y="2057400"/>
                  </a:lnTo>
                  <a:lnTo>
                    <a:pt x="3313176" y="2032000"/>
                  </a:lnTo>
                  <a:lnTo>
                    <a:pt x="3284093" y="1993900"/>
                  </a:lnTo>
                  <a:lnTo>
                    <a:pt x="3256280" y="1955800"/>
                  </a:lnTo>
                  <a:lnTo>
                    <a:pt x="3229864" y="1930400"/>
                  </a:lnTo>
                  <a:lnTo>
                    <a:pt x="3204591" y="1892300"/>
                  </a:lnTo>
                  <a:lnTo>
                    <a:pt x="3180842" y="1854200"/>
                  </a:lnTo>
                  <a:lnTo>
                    <a:pt x="3158363" y="1816100"/>
                  </a:lnTo>
                  <a:lnTo>
                    <a:pt x="3137408" y="1765300"/>
                  </a:lnTo>
                  <a:lnTo>
                    <a:pt x="3117977" y="1727200"/>
                  </a:lnTo>
                  <a:lnTo>
                    <a:pt x="3099943" y="1689100"/>
                  </a:lnTo>
                  <a:lnTo>
                    <a:pt x="3083433" y="1651000"/>
                  </a:lnTo>
                  <a:lnTo>
                    <a:pt x="3068574" y="1600200"/>
                  </a:lnTo>
                  <a:lnTo>
                    <a:pt x="3055366" y="1562100"/>
                  </a:lnTo>
                  <a:lnTo>
                    <a:pt x="3043809" y="1511300"/>
                  </a:lnTo>
                  <a:lnTo>
                    <a:pt x="3033776" y="1473200"/>
                  </a:lnTo>
                  <a:lnTo>
                    <a:pt x="3025648" y="1422400"/>
                  </a:lnTo>
                  <a:lnTo>
                    <a:pt x="3019171" y="1384300"/>
                  </a:lnTo>
                  <a:lnTo>
                    <a:pt x="3014599" y="1333500"/>
                  </a:lnTo>
                  <a:lnTo>
                    <a:pt x="3011805" y="1282700"/>
                  </a:lnTo>
                  <a:lnTo>
                    <a:pt x="3010789" y="1231900"/>
                  </a:lnTo>
                  <a:lnTo>
                    <a:pt x="3011805" y="1193800"/>
                  </a:lnTo>
                  <a:lnTo>
                    <a:pt x="3014599" y="1143000"/>
                  </a:lnTo>
                  <a:lnTo>
                    <a:pt x="3019171" y="1092200"/>
                  </a:lnTo>
                  <a:lnTo>
                    <a:pt x="3025648" y="1054100"/>
                  </a:lnTo>
                  <a:lnTo>
                    <a:pt x="3033776" y="1003300"/>
                  </a:lnTo>
                  <a:lnTo>
                    <a:pt x="3043809" y="965200"/>
                  </a:lnTo>
                  <a:lnTo>
                    <a:pt x="3055366" y="914400"/>
                  </a:lnTo>
                  <a:lnTo>
                    <a:pt x="3068574" y="876300"/>
                  </a:lnTo>
                  <a:lnTo>
                    <a:pt x="3083433" y="825500"/>
                  </a:lnTo>
                  <a:lnTo>
                    <a:pt x="3099943" y="787400"/>
                  </a:lnTo>
                  <a:lnTo>
                    <a:pt x="3117977" y="749300"/>
                  </a:lnTo>
                  <a:lnTo>
                    <a:pt x="3137408" y="698500"/>
                  </a:lnTo>
                  <a:lnTo>
                    <a:pt x="3158363" y="660400"/>
                  </a:lnTo>
                  <a:lnTo>
                    <a:pt x="3180842" y="622300"/>
                  </a:lnTo>
                  <a:lnTo>
                    <a:pt x="3204591" y="584200"/>
                  </a:lnTo>
                  <a:lnTo>
                    <a:pt x="3229864" y="546100"/>
                  </a:lnTo>
                  <a:lnTo>
                    <a:pt x="3256280" y="520700"/>
                  </a:lnTo>
                  <a:lnTo>
                    <a:pt x="3284093" y="482600"/>
                  </a:lnTo>
                  <a:lnTo>
                    <a:pt x="3313176" y="444500"/>
                  </a:lnTo>
                  <a:lnTo>
                    <a:pt x="3343529" y="419100"/>
                  </a:lnTo>
                  <a:lnTo>
                    <a:pt x="3374898" y="381000"/>
                  </a:lnTo>
                  <a:lnTo>
                    <a:pt x="3407537" y="355600"/>
                  </a:lnTo>
                  <a:lnTo>
                    <a:pt x="3441319" y="317500"/>
                  </a:lnTo>
                  <a:lnTo>
                    <a:pt x="3476117" y="292100"/>
                  </a:lnTo>
                  <a:lnTo>
                    <a:pt x="3511931" y="266700"/>
                  </a:lnTo>
                  <a:lnTo>
                    <a:pt x="3548888" y="241300"/>
                  </a:lnTo>
                  <a:lnTo>
                    <a:pt x="3586734" y="215900"/>
                  </a:lnTo>
                  <a:lnTo>
                    <a:pt x="3625469" y="203200"/>
                  </a:lnTo>
                  <a:lnTo>
                    <a:pt x="3665080" y="177800"/>
                  </a:lnTo>
                  <a:lnTo>
                    <a:pt x="3705720" y="152400"/>
                  </a:lnTo>
                  <a:lnTo>
                    <a:pt x="3789172" y="127000"/>
                  </a:lnTo>
                  <a:lnTo>
                    <a:pt x="3832098" y="101600"/>
                  </a:lnTo>
                  <a:lnTo>
                    <a:pt x="3875786" y="88900"/>
                  </a:lnTo>
                  <a:lnTo>
                    <a:pt x="3920109" y="88900"/>
                  </a:lnTo>
                  <a:lnTo>
                    <a:pt x="4010660" y="63500"/>
                  </a:lnTo>
                  <a:lnTo>
                    <a:pt x="4056888" y="63500"/>
                  </a:lnTo>
                  <a:lnTo>
                    <a:pt x="4103624" y="50800"/>
                  </a:lnTo>
                  <a:lnTo>
                    <a:pt x="4293362" y="50800"/>
                  </a:lnTo>
                  <a:lnTo>
                    <a:pt x="4340098" y="63500"/>
                  </a:lnTo>
                  <a:lnTo>
                    <a:pt x="4386326" y="63500"/>
                  </a:lnTo>
                  <a:lnTo>
                    <a:pt x="4476877" y="88900"/>
                  </a:lnTo>
                  <a:lnTo>
                    <a:pt x="4521200" y="88900"/>
                  </a:lnTo>
                  <a:lnTo>
                    <a:pt x="4564888" y="101600"/>
                  </a:lnTo>
                  <a:lnTo>
                    <a:pt x="4607814" y="127000"/>
                  </a:lnTo>
                  <a:lnTo>
                    <a:pt x="4691253" y="152400"/>
                  </a:lnTo>
                  <a:lnTo>
                    <a:pt x="4731893" y="177800"/>
                  </a:lnTo>
                  <a:lnTo>
                    <a:pt x="4771517" y="203200"/>
                  </a:lnTo>
                  <a:lnTo>
                    <a:pt x="4810252" y="215900"/>
                  </a:lnTo>
                  <a:lnTo>
                    <a:pt x="4848098" y="241300"/>
                  </a:lnTo>
                  <a:lnTo>
                    <a:pt x="4885055" y="266700"/>
                  </a:lnTo>
                  <a:lnTo>
                    <a:pt x="4920869" y="292100"/>
                  </a:lnTo>
                  <a:lnTo>
                    <a:pt x="4955667" y="317500"/>
                  </a:lnTo>
                  <a:lnTo>
                    <a:pt x="4989449" y="355600"/>
                  </a:lnTo>
                  <a:lnTo>
                    <a:pt x="5022088" y="381000"/>
                  </a:lnTo>
                  <a:lnTo>
                    <a:pt x="5053457" y="419100"/>
                  </a:lnTo>
                  <a:lnTo>
                    <a:pt x="5083810" y="444500"/>
                  </a:lnTo>
                  <a:lnTo>
                    <a:pt x="5112893" y="482600"/>
                  </a:lnTo>
                  <a:lnTo>
                    <a:pt x="5140706" y="520700"/>
                  </a:lnTo>
                  <a:lnTo>
                    <a:pt x="5167122" y="546100"/>
                  </a:lnTo>
                  <a:lnTo>
                    <a:pt x="5192395" y="584200"/>
                  </a:lnTo>
                  <a:lnTo>
                    <a:pt x="5216144" y="622300"/>
                  </a:lnTo>
                  <a:lnTo>
                    <a:pt x="5238623" y="660400"/>
                  </a:lnTo>
                  <a:lnTo>
                    <a:pt x="5259578" y="698500"/>
                  </a:lnTo>
                  <a:lnTo>
                    <a:pt x="5279009" y="749300"/>
                  </a:lnTo>
                  <a:lnTo>
                    <a:pt x="5297043" y="787400"/>
                  </a:lnTo>
                  <a:lnTo>
                    <a:pt x="5313553" y="825500"/>
                  </a:lnTo>
                  <a:lnTo>
                    <a:pt x="5328412" y="876300"/>
                  </a:lnTo>
                  <a:lnTo>
                    <a:pt x="5341620" y="914400"/>
                  </a:lnTo>
                  <a:lnTo>
                    <a:pt x="5353304" y="965200"/>
                  </a:lnTo>
                  <a:lnTo>
                    <a:pt x="5363210" y="1003300"/>
                  </a:lnTo>
                  <a:lnTo>
                    <a:pt x="5371338" y="1054100"/>
                  </a:lnTo>
                  <a:lnTo>
                    <a:pt x="5377815" y="1092200"/>
                  </a:lnTo>
                  <a:lnTo>
                    <a:pt x="5382387" y="1143000"/>
                  </a:lnTo>
                  <a:lnTo>
                    <a:pt x="5385308" y="1193800"/>
                  </a:lnTo>
                  <a:lnTo>
                    <a:pt x="5386197" y="1231900"/>
                  </a:lnTo>
                  <a:lnTo>
                    <a:pt x="5386197" y="910983"/>
                  </a:lnTo>
                  <a:lnTo>
                    <a:pt x="5373878" y="863600"/>
                  </a:lnTo>
                  <a:lnTo>
                    <a:pt x="5359146" y="825500"/>
                  </a:lnTo>
                  <a:lnTo>
                    <a:pt x="5342890" y="774700"/>
                  </a:lnTo>
                  <a:lnTo>
                    <a:pt x="5324983" y="736600"/>
                  </a:lnTo>
                  <a:lnTo>
                    <a:pt x="5305679" y="698500"/>
                  </a:lnTo>
                  <a:lnTo>
                    <a:pt x="5284851" y="660400"/>
                  </a:lnTo>
                  <a:lnTo>
                    <a:pt x="5262626" y="609600"/>
                  </a:lnTo>
                  <a:lnTo>
                    <a:pt x="5239004" y="571500"/>
                  </a:lnTo>
                  <a:lnTo>
                    <a:pt x="5213985" y="533400"/>
                  </a:lnTo>
                  <a:lnTo>
                    <a:pt x="5187569" y="508000"/>
                  </a:lnTo>
                  <a:lnTo>
                    <a:pt x="5160010" y="469900"/>
                  </a:lnTo>
                  <a:lnTo>
                    <a:pt x="5131054" y="431800"/>
                  </a:lnTo>
                  <a:lnTo>
                    <a:pt x="5100955" y="393700"/>
                  </a:lnTo>
                  <a:lnTo>
                    <a:pt x="5069713" y="368300"/>
                  </a:lnTo>
                  <a:lnTo>
                    <a:pt x="5037201" y="330200"/>
                  </a:lnTo>
                  <a:lnTo>
                    <a:pt x="5003673" y="304800"/>
                  </a:lnTo>
                  <a:lnTo>
                    <a:pt x="4969002" y="279400"/>
                  </a:lnTo>
                  <a:lnTo>
                    <a:pt x="4933315" y="254000"/>
                  </a:lnTo>
                  <a:lnTo>
                    <a:pt x="4896485" y="215900"/>
                  </a:lnTo>
                  <a:lnTo>
                    <a:pt x="4858766" y="203200"/>
                  </a:lnTo>
                  <a:lnTo>
                    <a:pt x="4820158" y="177800"/>
                  </a:lnTo>
                  <a:lnTo>
                    <a:pt x="4780534" y="152400"/>
                  </a:lnTo>
                  <a:lnTo>
                    <a:pt x="4740148" y="127000"/>
                  </a:lnTo>
                  <a:lnTo>
                    <a:pt x="4698746" y="114300"/>
                  </a:lnTo>
                  <a:lnTo>
                    <a:pt x="4656709" y="88900"/>
                  </a:lnTo>
                  <a:lnTo>
                    <a:pt x="4525772" y="50800"/>
                  </a:lnTo>
                  <a:lnTo>
                    <a:pt x="4435094" y="25400"/>
                  </a:lnTo>
                  <a:lnTo>
                    <a:pt x="4388866" y="25400"/>
                  </a:lnTo>
                  <a:lnTo>
                    <a:pt x="4342003" y="12700"/>
                  </a:lnTo>
                  <a:lnTo>
                    <a:pt x="4294632" y="12700"/>
                  </a:lnTo>
                  <a:lnTo>
                    <a:pt x="4246880" y="0"/>
                  </a:lnTo>
                  <a:lnTo>
                    <a:pt x="4150233" y="0"/>
                  </a:lnTo>
                  <a:lnTo>
                    <a:pt x="4102354" y="12700"/>
                  </a:lnTo>
                  <a:lnTo>
                    <a:pt x="4054983" y="12700"/>
                  </a:lnTo>
                  <a:lnTo>
                    <a:pt x="4008120" y="25400"/>
                  </a:lnTo>
                  <a:lnTo>
                    <a:pt x="3961892" y="25400"/>
                  </a:lnTo>
                  <a:lnTo>
                    <a:pt x="3916172" y="38100"/>
                  </a:lnTo>
                  <a:lnTo>
                    <a:pt x="3740277" y="88900"/>
                  </a:lnTo>
                  <a:lnTo>
                    <a:pt x="3698240" y="114300"/>
                  </a:lnTo>
                  <a:lnTo>
                    <a:pt x="3656838" y="127000"/>
                  </a:lnTo>
                  <a:lnTo>
                    <a:pt x="3616452" y="152400"/>
                  </a:lnTo>
                  <a:lnTo>
                    <a:pt x="3576828" y="177800"/>
                  </a:lnTo>
                  <a:lnTo>
                    <a:pt x="3538220" y="203200"/>
                  </a:lnTo>
                  <a:lnTo>
                    <a:pt x="3500501" y="215900"/>
                  </a:lnTo>
                  <a:lnTo>
                    <a:pt x="3463671" y="254000"/>
                  </a:lnTo>
                  <a:lnTo>
                    <a:pt x="3427984" y="279400"/>
                  </a:lnTo>
                  <a:lnTo>
                    <a:pt x="3393313" y="304800"/>
                  </a:lnTo>
                  <a:lnTo>
                    <a:pt x="3359785" y="330200"/>
                  </a:lnTo>
                  <a:lnTo>
                    <a:pt x="3327273" y="368300"/>
                  </a:lnTo>
                  <a:lnTo>
                    <a:pt x="3296031" y="393700"/>
                  </a:lnTo>
                  <a:lnTo>
                    <a:pt x="3265932" y="431800"/>
                  </a:lnTo>
                  <a:lnTo>
                    <a:pt x="3236976" y="469900"/>
                  </a:lnTo>
                  <a:lnTo>
                    <a:pt x="3209417" y="508000"/>
                  </a:lnTo>
                  <a:lnTo>
                    <a:pt x="3183001" y="533400"/>
                  </a:lnTo>
                  <a:lnTo>
                    <a:pt x="3157982" y="571500"/>
                  </a:lnTo>
                  <a:lnTo>
                    <a:pt x="3134360" y="609600"/>
                  </a:lnTo>
                  <a:lnTo>
                    <a:pt x="3112135" y="660400"/>
                  </a:lnTo>
                  <a:lnTo>
                    <a:pt x="3091307" y="698500"/>
                  </a:lnTo>
                  <a:lnTo>
                    <a:pt x="3072003" y="736600"/>
                  </a:lnTo>
                  <a:lnTo>
                    <a:pt x="3054096" y="774700"/>
                  </a:lnTo>
                  <a:lnTo>
                    <a:pt x="3037840" y="825500"/>
                  </a:lnTo>
                  <a:lnTo>
                    <a:pt x="3023108" y="863600"/>
                  </a:lnTo>
                  <a:lnTo>
                    <a:pt x="3010027" y="914400"/>
                  </a:lnTo>
                  <a:lnTo>
                    <a:pt x="2998470" y="952500"/>
                  </a:lnTo>
                  <a:lnTo>
                    <a:pt x="2988691" y="1003300"/>
                  </a:lnTo>
                  <a:lnTo>
                    <a:pt x="2980563" y="1041400"/>
                  </a:lnTo>
                  <a:lnTo>
                    <a:pt x="2974213" y="1092200"/>
                  </a:lnTo>
                  <a:lnTo>
                    <a:pt x="2969641" y="1143000"/>
                  </a:lnTo>
                  <a:lnTo>
                    <a:pt x="2966847" y="1193800"/>
                  </a:lnTo>
                  <a:lnTo>
                    <a:pt x="2965831" y="1231900"/>
                  </a:lnTo>
                  <a:lnTo>
                    <a:pt x="2966847" y="1282700"/>
                  </a:lnTo>
                  <a:lnTo>
                    <a:pt x="2969641" y="1333500"/>
                  </a:lnTo>
                  <a:lnTo>
                    <a:pt x="2974213" y="1384300"/>
                  </a:lnTo>
                  <a:lnTo>
                    <a:pt x="2980563" y="1422400"/>
                  </a:lnTo>
                  <a:lnTo>
                    <a:pt x="2988691" y="1473200"/>
                  </a:lnTo>
                  <a:lnTo>
                    <a:pt x="2998470" y="1524000"/>
                  </a:lnTo>
                  <a:lnTo>
                    <a:pt x="3010027" y="1562100"/>
                  </a:lnTo>
                  <a:lnTo>
                    <a:pt x="3023108" y="1612900"/>
                  </a:lnTo>
                  <a:lnTo>
                    <a:pt x="3037840" y="1651000"/>
                  </a:lnTo>
                  <a:lnTo>
                    <a:pt x="3054096" y="1701800"/>
                  </a:lnTo>
                  <a:lnTo>
                    <a:pt x="3072003" y="1739900"/>
                  </a:lnTo>
                  <a:lnTo>
                    <a:pt x="3091307" y="1778000"/>
                  </a:lnTo>
                  <a:lnTo>
                    <a:pt x="3112135" y="1816100"/>
                  </a:lnTo>
                  <a:lnTo>
                    <a:pt x="3134360" y="1854200"/>
                  </a:lnTo>
                  <a:lnTo>
                    <a:pt x="3157982" y="1892300"/>
                  </a:lnTo>
                  <a:lnTo>
                    <a:pt x="3183001" y="1930400"/>
                  </a:lnTo>
                  <a:lnTo>
                    <a:pt x="3209417" y="1968500"/>
                  </a:lnTo>
                  <a:lnTo>
                    <a:pt x="3236976" y="2006600"/>
                  </a:lnTo>
                  <a:lnTo>
                    <a:pt x="3265932" y="2044700"/>
                  </a:lnTo>
                  <a:lnTo>
                    <a:pt x="3296031" y="2070100"/>
                  </a:lnTo>
                  <a:lnTo>
                    <a:pt x="3327273" y="2108200"/>
                  </a:lnTo>
                  <a:lnTo>
                    <a:pt x="3359785" y="2146300"/>
                  </a:lnTo>
                  <a:lnTo>
                    <a:pt x="3393313" y="2171700"/>
                  </a:lnTo>
                  <a:lnTo>
                    <a:pt x="3427984" y="2197100"/>
                  </a:lnTo>
                  <a:lnTo>
                    <a:pt x="3463671" y="2222500"/>
                  </a:lnTo>
                  <a:lnTo>
                    <a:pt x="3500501" y="2247900"/>
                  </a:lnTo>
                  <a:lnTo>
                    <a:pt x="3538220" y="2273300"/>
                  </a:lnTo>
                  <a:lnTo>
                    <a:pt x="3576828" y="2298700"/>
                  </a:lnTo>
                  <a:lnTo>
                    <a:pt x="3616452" y="2324100"/>
                  </a:lnTo>
                  <a:lnTo>
                    <a:pt x="3656838" y="2349500"/>
                  </a:lnTo>
                  <a:lnTo>
                    <a:pt x="3698240" y="2362200"/>
                  </a:lnTo>
                  <a:lnTo>
                    <a:pt x="3740277" y="2387600"/>
                  </a:lnTo>
                  <a:lnTo>
                    <a:pt x="3783203" y="2400300"/>
                  </a:lnTo>
                  <a:lnTo>
                    <a:pt x="3961892" y="2451100"/>
                  </a:lnTo>
                  <a:lnTo>
                    <a:pt x="4008120" y="2451100"/>
                  </a:lnTo>
                  <a:lnTo>
                    <a:pt x="4054983" y="2463800"/>
                  </a:lnTo>
                  <a:lnTo>
                    <a:pt x="4342003" y="2463800"/>
                  </a:lnTo>
                  <a:lnTo>
                    <a:pt x="4388866" y="2451100"/>
                  </a:lnTo>
                  <a:lnTo>
                    <a:pt x="4435094" y="2451100"/>
                  </a:lnTo>
                  <a:lnTo>
                    <a:pt x="4525772" y="2425700"/>
                  </a:lnTo>
                  <a:lnTo>
                    <a:pt x="4656709" y="2387600"/>
                  </a:lnTo>
                  <a:lnTo>
                    <a:pt x="4698746" y="2362200"/>
                  </a:lnTo>
                  <a:lnTo>
                    <a:pt x="4740148" y="2349500"/>
                  </a:lnTo>
                  <a:lnTo>
                    <a:pt x="4780534" y="2324100"/>
                  </a:lnTo>
                  <a:lnTo>
                    <a:pt x="4820158" y="2298700"/>
                  </a:lnTo>
                  <a:lnTo>
                    <a:pt x="4858766" y="2273300"/>
                  </a:lnTo>
                  <a:lnTo>
                    <a:pt x="4896485" y="2247900"/>
                  </a:lnTo>
                  <a:lnTo>
                    <a:pt x="4933315" y="2222500"/>
                  </a:lnTo>
                  <a:lnTo>
                    <a:pt x="4969002" y="2197100"/>
                  </a:lnTo>
                  <a:lnTo>
                    <a:pt x="5003673" y="2171700"/>
                  </a:lnTo>
                  <a:lnTo>
                    <a:pt x="5037201" y="2146300"/>
                  </a:lnTo>
                  <a:lnTo>
                    <a:pt x="5069713" y="2108200"/>
                  </a:lnTo>
                  <a:lnTo>
                    <a:pt x="5100955" y="2070100"/>
                  </a:lnTo>
                  <a:lnTo>
                    <a:pt x="5131054" y="2044700"/>
                  </a:lnTo>
                  <a:lnTo>
                    <a:pt x="5160010" y="2006600"/>
                  </a:lnTo>
                  <a:lnTo>
                    <a:pt x="5187569" y="1968500"/>
                  </a:lnTo>
                  <a:lnTo>
                    <a:pt x="5213985" y="1930400"/>
                  </a:lnTo>
                  <a:lnTo>
                    <a:pt x="5239004" y="1892300"/>
                  </a:lnTo>
                  <a:lnTo>
                    <a:pt x="5262626" y="1854200"/>
                  </a:lnTo>
                  <a:lnTo>
                    <a:pt x="5284851" y="1816100"/>
                  </a:lnTo>
                  <a:lnTo>
                    <a:pt x="5305679" y="1778000"/>
                  </a:lnTo>
                  <a:lnTo>
                    <a:pt x="5324983" y="1739900"/>
                  </a:lnTo>
                  <a:lnTo>
                    <a:pt x="5342890" y="1701800"/>
                  </a:lnTo>
                  <a:lnTo>
                    <a:pt x="5359146" y="1651000"/>
                  </a:lnTo>
                  <a:lnTo>
                    <a:pt x="5373878" y="1612900"/>
                  </a:lnTo>
                  <a:lnTo>
                    <a:pt x="5387086" y="1562100"/>
                  </a:lnTo>
                  <a:lnTo>
                    <a:pt x="5398516" y="1524000"/>
                  </a:lnTo>
                  <a:lnTo>
                    <a:pt x="5408295" y="1473200"/>
                  </a:lnTo>
                  <a:lnTo>
                    <a:pt x="5416423" y="1422400"/>
                  </a:lnTo>
                  <a:lnTo>
                    <a:pt x="5422773" y="1384300"/>
                  </a:lnTo>
                  <a:lnTo>
                    <a:pt x="5427472" y="1333500"/>
                  </a:lnTo>
                  <a:lnTo>
                    <a:pt x="5430139" y="1282700"/>
                  </a:lnTo>
                  <a:lnTo>
                    <a:pt x="5431155" y="1231900"/>
                  </a:lnTo>
                  <a:close/>
                </a:path>
              </a:pathLst>
            </a:custGeom>
            <a:solidFill>
              <a:srgbClr val="F1F1F1"/>
            </a:solidFill>
          </p:spPr>
          <p:txBody>
            <a:bodyPr wrap="square" lIns="0" tIns="0" rIns="0" bIns="0" rtlCol="0"/>
            <a:lstStyle/>
            <a:p>
              <a:endParaRPr/>
            </a:p>
          </p:txBody>
        </p:sp>
        <p:pic>
          <p:nvPicPr>
            <p:cNvPr id="17" name="object 17"/>
            <p:cNvPicPr/>
            <p:nvPr/>
          </p:nvPicPr>
          <p:blipFill>
            <a:blip r:embed="rId12" cstate="print"/>
            <a:stretch>
              <a:fillRect/>
            </a:stretch>
          </p:blipFill>
          <p:spPr>
            <a:xfrm>
              <a:off x="15455011" y="2525395"/>
              <a:ext cx="2431161" cy="2420366"/>
            </a:xfrm>
            <a:prstGeom prst="rect">
              <a:avLst/>
            </a:prstGeom>
          </p:spPr>
        </p:pic>
        <p:sp>
          <p:nvSpPr>
            <p:cNvPr id="18" name="object 18"/>
            <p:cNvSpPr/>
            <p:nvPr/>
          </p:nvSpPr>
          <p:spPr>
            <a:xfrm>
              <a:off x="15437994" y="2476499"/>
              <a:ext cx="2465705" cy="2463800"/>
            </a:xfrm>
            <a:custGeom>
              <a:avLst/>
              <a:gdLst/>
              <a:ahLst/>
              <a:cxnLst/>
              <a:rect l="l" t="t" r="r" b="b"/>
              <a:pathLst>
                <a:path w="2465705" h="2463800">
                  <a:moveTo>
                    <a:pt x="2465197" y="1231900"/>
                  </a:moveTo>
                  <a:lnTo>
                    <a:pt x="2464308" y="1193800"/>
                  </a:lnTo>
                  <a:lnTo>
                    <a:pt x="2461514" y="1143000"/>
                  </a:lnTo>
                  <a:lnTo>
                    <a:pt x="2456942" y="1092200"/>
                  </a:lnTo>
                  <a:lnTo>
                    <a:pt x="2450592" y="1041400"/>
                  </a:lnTo>
                  <a:lnTo>
                    <a:pt x="2442464" y="1003300"/>
                  </a:lnTo>
                  <a:lnTo>
                    <a:pt x="2432558" y="952500"/>
                  </a:lnTo>
                  <a:lnTo>
                    <a:pt x="2421128" y="914400"/>
                  </a:lnTo>
                  <a:lnTo>
                    <a:pt x="2420239" y="910983"/>
                  </a:lnTo>
                  <a:lnTo>
                    <a:pt x="2420239" y="1231900"/>
                  </a:lnTo>
                  <a:lnTo>
                    <a:pt x="2419350" y="1282700"/>
                  </a:lnTo>
                  <a:lnTo>
                    <a:pt x="2416556" y="1333500"/>
                  </a:lnTo>
                  <a:lnTo>
                    <a:pt x="2411857" y="1384300"/>
                  </a:lnTo>
                  <a:lnTo>
                    <a:pt x="2405380" y="1422400"/>
                  </a:lnTo>
                  <a:lnTo>
                    <a:pt x="2397252" y="1473200"/>
                  </a:lnTo>
                  <a:lnTo>
                    <a:pt x="2387346" y="1511300"/>
                  </a:lnTo>
                  <a:lnTo>
                    <a:pt x="2375662" y="1562100"/>
                  </a:lnTo>
                  <a:lnTo>
                    <a:pt x="2362454" y="1600200"/>
                  </a:lnTo>
                  <a:lnTo>
                    <a:pt x="2347595" y="1651000"/>
                  </a:lnTo>
                  <a:lnTo>
                    <a:pt x="2331085" y="1689100"/>
                  </a:lnTo>
                  <a:lnTo>
                    <a:pt x="2313178" y="1727200"/>
                  </a:lnTo>
                  <a:lnTo>
                    <a:pt x="2293620" y="1765300"/>
                  </a:lnTo>
                  <a:lnTo>
                    <a:pt x="2272665" y="1816100"/>
                  </a:lnTo>
                  <a:lnTo>
                    <a:pt x="2250313" y="1854200"/>
                  </a:lnTo>
                  <a:lnTo>
                    <a:pt x="2226437" y="1892300"/>
                  </a:lnTo>
                  <a:lnTo>
                    <a:pt x="2201291" y="1917700"/>
                  </a:lnTo>
                  <a:lnTo>
                    <a:pt x="2174748" y="1955800"/>
                  </a:lnTo>
                  <a:lnTo>
                    <a:pt x="2146935" y="1993900"/>
                  </a:lnTo>
                  <a:lnTo>
                    <a:pt x="2117852" y="2032000"/>
                  </a:lnTo>
                  <a:lnTo>
                    <a:pt x="2087626" y="2057400"/>
                  </a:lnTo>
                  <a:lnTo>
                    <a:pt x="2056130" y="2095500"/>
                  </a:lnTo>
                  <a:lnTo>
                    <a:pt x="2023491" y="2120900"/>
                  </a:lnTo>
                  <a:lnTo>
                    <a:pt x="1989709" y="2146300"/>
                  </a:lnTo>
                  <a:lnTo>
                    <a:pt x="1954911" y="2184400"/>
                  </a:lnTo>
                  <a:lnTo>
                    <a:pt x="1919097" y="2209800"/>
                  </a:lnTo>
                  <a:lnTo>
                    <a:pt x="1882267" y="2235200"/>
                  </a:lnTo>
                  <a:lnTo>
                    <a:pt x="1844421" y="2260600"/>
                  </a:lnTo>
                  <a:lnTo>
                    <a:pt x="1805559" y="2273300"/>
                  </a:lnTo>
                  <a:lnTo>
                    <a:pt x="1765935" y="2298700"/>
                  </a:lnTo>
                  <a:lnTo>
                    <a:pt x="1725422" y="2324100"/>
                  </a:lnTo>
                  <a:lnTo>
                    <a:pt x="1598930" y="2362200"/>
                  </a:lnTo>
                  <a:lnTo>
                    <a:pt x="1420368" y="2413000"/>
                  </a:lnTo>
                  <a:lnTo>
                    <a:pt x="1374267" y="2413000"/>
                  </a:lnTo>
                  <a:lnTo>
                    <a:pt x="1327531" y="2425700"/>
                  </a:lnTo>
                  <a:lnTo>
                    <a:pt x="1137666" y="2425700"/>
                  </a:lnTo>
                  <a:lnTo>
                    <a:pt x="1090930" y="2413000"/>
                  </a:lnTo>
                  <a:lnTo>
                    <a:pt x="1044702" y="2413000"/>
                  </a:lnTo>
                  <a:lnTo>
                    <a:pt x="866267" y="2362200"/>
                  </a:lnTo>
                  <a:lnTo>
                    <a:pt x="739775" y="2324100"/>
                  </a:lnTo>
                  <a:lnTo>
                    <a:pt x="699262" y="2298700"/>
                  </a:lnTo>
                  <a:lnTo>
                    <a:pt x="659511" y="2273300"/>
                  </a:lnTo>
                  <a:lnTo>
                    <a:pt x="620776" y="2260600"/>
                  </a:lnTo>
                  <a:lnTo>
                    <a:pt x="582930" y="2235200"/>
                  </a:lnTo>
                  <a:lnTo>
                    <a:pt x="546100" y="2209800"/>
                  </a:lnTo>
                  <a:lnTo>
                    <a:pt x="510159" y="2184400"/>
                  </a:lnTo>
                  <a:lnTo>
                    <a:pt x="475361" y="2146300"/>
                  </a:lnTo>
                  <a:lnTo>
                    <a:pt x="441706" y="2120900"/>
                  </a:lnTo>
                  <a:lnTo>
                    <a:pt x="409067" y="2095500"/>
                  </a:lnTo>
                  <a:lnTo>
                    <a:pt x="377571" y="2057400"/>
                  </a:lnTo>
                  <a:lnTo>
                    <a:pt x="347218" y="2032000"/>
                  </a:lnTo>
                  <a:lnTo>
                    <a:pt x="318262" y="1993900"/>
                  </a:lnTo>
                  <a:lnTo>
                    <a:pt x="290449" y="1955800"/>
                  </a:lnTo>
                  <a:lnTo>
                    <a:pt x="263906" y="1930400"/>
                  </a:lnTo>
                  <a:lnTo>
                    <a:pt x="238760" y="1892300"/>
                  </a:lnTo>
                  <a:lnTo>
                    <a:pt x="214884" y="1854200"/>
                  </a:lnTo>
                  <a:lnTo>
                    <a:pt x="192532" y="1816100"/>
                  </a:lnTo>
                  <a:lnTo>
                    <a:pt x="171450" y="1765300"/>
                  </a:lnTo>
                  <a:lnTo>
                    <a:pt x="152019" y="1727200"/>
                  </a:lnTo>
                  <a:lnTo>
                    <a:pt x="133985" y="1689100"/>
                  </a:lnTo>
                  <a:lnTo>
                    <a:pt x="117602" y="1651000"/>
                  </a:lnTo>
                  <a:lnTo>
                    <a:pt x="102743" y="1600200"/>
                  </a:lnTo>
                  <a:lnTo>
                    <a:pt x="89408" y="1562100"/>
                  </a:lnTo>
                  <a:lnTo>
                    <a:pt x="77851" y="1511300"/>
                  </a:lnTo>
                  <a:lnTo>
                    <a:pt x="67945" y="1473200"/>
                  </a:lnTo>
                  <a:lnTo>
                    <a:pt x="59690" y="1422400"/>
                  </a:lnTo>
                  <a:lnTo>
                    <a:pt x="53213" y="1384300"/>
                  </a:lnTo>
                  <a:lnTo>
                    <a:pt x="48641" y="1333500"/>
                  </a:lnTo>
                  <a:lnTo>
                    <a:pt x="45847" y="1282700"/>
                  </a:lnTo>
                  <a:lnTo>
                    <a:pt x="44831" y="1231900"/>
                  </a:lnTo>
                  <a:lnTo>
                    <a:pt x="45847" y="1193800"/>
                  </a:lnTo>
                  <a:lnTo>
                    <a:pt x="48641" y="1143000"/>
                  </a:lnTo>
                  <a:lnTo>
                    <a:pt x="53213" y="1092200"/>
                  </a:lnTo>
                  <a:lnTo>
                    <a:pt x="59690" y="1054100"/>
                  </a:lnTo>
                  <a:lnTo>
                    <a:pt x="67945" y="1003300"/>
                  </a:lnTo>
                  <a:lnTo>
                    <a:pt x="77851" y="965200"/>
                  </a:lnTo>
                  <a:lnTo>
                    <a:pt x="89408" y="914400"/>
                  </a:lnTo>
                  <a:lnTo>
                    <a:pt x="102743" y="876300"/>
                  </a:lnTo>
                  <a:lnTo>
                    <a:pt x="117602" y="825500"/>
                  </a:lnTo>
                  <a:lnTo>
                    <a:pt x="133985" y="787400"/>
                  </a:lnTo>
                  <a:lnTo>
                    <a:pt x="152019" y="749300"/>
                  </a:lnTo>
                  <a:lnTo>
                    <a:pt x="171450" y="698500"/>
                  </a:lnTo>
                  <a:lnTo>
                    <a:pt x="192532" y="660400"/>
                  </a:lnTo>
                  <a:lnTo>
                    <a:pt x="214884" y="622300"/>
                  </a:lnTo>
                  <a:lnTo>
                    <a:pt x="238760" y="584200"/>
                  </a:lnTo>
                  <a:lnTo>
                    <a:pt x="263906" y="546100"/>
                  </a:lnTo>
                  <a:lnTo>
                    <a:pt x="290449" y="520700"/>
                  </a:lnTo>
                  <a:lnTo>
                    <a:pt x="318262" y="482600"/>
                  </a:lnTo>
                  <a:lnTo>
                    <a:pt x="347218" y="444500"/>
                  </a:lnTo>
                  <a:lnTo>
                    <a:pt x="377571" y="419100"/>
                  </a:lnTo>
                  <a:lnTo>
                    <a:pt x="409067" y="381000"/>
                  </a:lnTo>
                  <a:lnTo>
                    <a:pt x="441706" y="355600"/>
                  </a:lnTo>
                  <a:lnTo>
                    <a:pt x="475361" y="317500"/>
                  </a:lnTo>
                  <a:lnTo>
                    <a:pt x="510159" y="292100"/>
                  </a:lnTo>
                  <a:lnTo>
                    <a:pt x="546100" y="266700"/>
                  </a:lnTo>
                  <a:lnTo>
                    <a:pt x="582930" y="241300"/>
                  </a:lnTo>
                  <a:lnTo>
                    <a:pt x="620776" y="215900"/>
                  </a:lnTo>
                  <a:lnTo>
                    <a:pt x="659511" y="203200"/>
                  </a:lnTo>
                  <a:lnTo>
                    <a:pt x="699262" y="177800"/>
                  </a:lnTo>
                  <a:lnTo>
                    <a:pt x="739775" y="152400"/>
                  </a:lnTo>
                  <a:lnTo>
                    <a:pt x="823341" y="127000"/>
                  </a:lnTo>
                  <a:lnTo>
                    <a:pt x="866267" y="101600"/>
                  </a:lnTo>
                  <a:lnTo>
                    <a:pt x="909828" y="88900"/>
                  </a:lnTo>
                  <a:lnTo>
                    <a:pt x="954151" y="88900"/>
                  </a:lnTo>
                  <a:lnTo>
                    <a:pt x="1044702" y="63500"/>
                  </a:lnTo>
                  <a:lnTo>
                    <a:pt x="1090930" y="63500"/>
                  </a:lnTo>
                  <a:lnTo>
                    <a:pt x="1137666" y="50800"/>
                  </a:lnTo>
                  <a:lnTo>
                    <a:pt x="1327531" y="50800"/>
                  </a:lnTo>
                  <a:lnTo>
                    <a:pt x="1374267" y="63500"/>
                  </a:lnTo>
                  <a:lnTo>
                    <a:pt x="1420368" y="63500"/>
                  </a:lnTo>
                  <a:lnTo>
                    <a:pt x="1510919" y="88900"/>
                  </a:lnTo>
                  <a:lnTo>
                    <a:pt x="1555242" y="88900"/>
                  </a:lnTo>
                  <a:lnTo>
                    <a:pt x="1598930" y="101600"/>
                  </a:lnTo>
                  <a:lnTo>
                    <a:pt x="1641856" y="127000"/>
                  </a:lnTo>
                  <a:lnTo>
                    <a:pt x="1725422" y="152400"/>
                  </a:lnTo>
                  <a:lnTo>
                    <a:pt x="1765935" y="177800"/>
                  </a:lnTo>
                  <a:lnTo>
                    <a:pt x="1805559" y="203200"/>
                  </a:lnTo>
                  <a:lnTo>
                    <a:pt x="1844421" y="215900"/>
                  </a:lnTo>
                  <a:lnTo>
                    <a:pt x="1882267" y="241300"/>
                  </a:lnTo>
                  <a:lnTo>
                    <a:pt x="1919097" y="266700"/>
                  </a:lnTo>
                  <a:lnTo>
                    <a:pt x="1954911" y="292100"/>
                  </a:lnTo>
                  <a:lnTo>
                    <a:pt x="1989709" y="317500"/>
                  </a:lnTo>
                  <a:lnTo>
                    <a:pt x="2023491" y="355600"/>
                  </a:lnTo>
                  <a:lnTo>
                    <a:pt x="2056130" y="381000"/>
                  </a:lnTo>
                  <a:lnTo>
                    <a:pt x="2087626" y="419100"/>
                  </a:lnTo>
                  <a:lnTo>
                    <a:pt x="2117852" y="444500"/>
                  </a:lnTo>
                  <a:lnTo>
                    <a:pt x="2146935" y="482600"/>
                  </a:lnTo>
                  <a:lnTo>
                    <a:pt x="2174748" y="520700"/>
                  </a:lnTo>
                  <a:lnTo>
                    <a:pt x="2201291" y="546100"/>
                  </a:lnTo>
                  <a:lnTo>
                    <a:pt x="2226437" y="584200"/>
                  </a:lnTo>
                  <a:lnTo>
                    <a:pt x="2250313" y="622300"/>
                  </a:lnTo>
                  <a:lnTo>
                    <a:pt x="2272665" y="660400"/>
                  </a:lnTo>
                  <a:lnTo>
                    <a:pt x="2293620" y="698500"/>
                  </a:lnTo>
                  <a:lnTo>
                    <a:pt x="2313178" y="749300"/>
                  </a:lnTo>
                  <a:lnTo>
                    <a:pt x="2331085" y="787400"/>
                  </a:lnTo>
                  <a:lnTo>
                    <a:pt x="2347595" y="825500"/>
                  </a:lnTo>
                  <a:lnTo>
                    <a:pt x="2362454" y="876300"/>
                  </a:lnTo>
                  <a:lnTo>
                    <a:pt x="2375662" y="914400"/>
                  </a:lnTo>
                  <a:lnTo>
                    <a:pt x="2387346" y="965200"/>
                  </a:lnTo>
                  <a:lnTo>
                    <a:pt x="2397252" y="1003300"/>
                  </a:lnTo>
                  <a:lnTo>
                    <a:pt x="2405380" y="1054100"/>
                  </a:lnTo>
                  <a:lnTo>
                    <a:pt x="2411857" y="1092200"/>
                  </a:lnTo>
                  <a:lnTo>
                    <a:pt x="2416556" y="1143000"/>
                  </a:lnTo>
                  <a:lnTo>
                    <a:pt x="2419350" y="1193800"/>
                  </a:lnTo>
                  <a:lnTo>
                    <a:pt x="2420239" y="1231900"/>
                  </a:lnTo>
                  <a:lnTo>
                    <a:pt x="2420239" y="910983"/>
                  </a:lnTo>
                  <a:lnTo>
                    <a:pt x="2407920" y="863600"/>
                  </a:lnTo>
                  <a:lnTo>
                    <a:pt x="2393188" y="825500"/>
                  </a:lnTo>
                  <a:lnTo>
                    <a:pt x="2376932" y="774700"/>
                  </a:lnTo>
                  <a:lnTo>
                    <a:pt x="2359025" y="736600"/>
                  </a:lnTo>
                  <a:lnTo>
                    <a:pt x="2339721" y="698500"/>
                  </a:lnTo>
                  <a:lnTo>
                    <a:pt x="2318893" y="660400"/>
                  </a:lnTo>
                  <a:lnTo>
                    <a:pt x="2296668" y="609600"/>
                  </a:lnTo>
                  <a:lnTo>
                    <a:pt x="2273046" y="571500"/>
                  </a:lnTo>
                  <a:lnTo>
                    <a:pt x="2248027" y="533400"/>
                  </a:lnTo>
                  <a:lnTo>
                    <a:pt x="2221738" y="508000"/>
                  </a:lnTo>
                  <a:lnTo>
                    <a:pt x="2194052" y="469900"/>
                  </a:lnTo>
                  <a:lnTo>
                    <a:pt x="2165223" y="431800"/>
                  </a:lnTo>
                  <a:lnTo>
                    <a:pt x="2135124" y="393700"/>
                  </a:lnTo>
                  <a:lnTo>
                    <a:pt x="2103755" y="368300"/>
                  </a:lnTo>
                  <a:lnTo>
                    <a:pt x="2071370" y="330200"/>
                  </a:lnTo>
                  <a:lnTo>
                    <a:pt x="2037715" y="304800"/>
                  </a:lnTo>
                  <a:lnTo>
                    <a:pt x="2003044" y="279400"/>
                  </a:lnTo>
                  <a:lnTo>
                    <a:pt x="1967357" y="254000"/>
                  </a:lnTo>
                  <a:lnTo>
                    <a:pt x="1930654" y="215900"/>
                  </a:lnTo>
                  <a:lnTo>
                    <a:pt x="1892935" y="203200"/>
                  </a:lnTo>
                  <a:lnTo>
                    <a:pt x="1854200" y="177800"/>
                  </a:lnTo>
                  <a:lnTo>
                    <a:pt x="1814703" y="152400"/>
                  </a:lnTo>
                  <a:lnTo>
                    <a:pt x="1774190" y="127000"/>
                  </a:lnTo>
                  <a:lnTo>
                    <a:pt x="1732915" y="114300"/>
                  </a:lnTo>
                  <a:lnTo>
                    <a:pt x="1690751" y="88900"/>
                  </a:lnTo>
                  <a:lnTo>
                    <a:pt x="1559941" y="50800"/>
                  </a:lnTo>
                  <a:lnTo>
                    <a:pt x="1469263" y="25400"/>
                  </a:lnTo>
                  <a:lnTo>
                    <a:pt x="1422908" y="25400"/>
                  </a:lnTo>
                  <a:lnTo>
                    <a:pt x="1376172" y="12700"/>
                  </a:lnTo>
                  <a:lnTo>
                    <a:pt x="1328801" y="12700"/>
                  </a:lnTo>
                  <a:lnTo>
                    <a:pt x="1280922" y="0"/>
                  </a:lnTo>
                  <a:lnTo>
                    <a:pt x="1184275" y="0"/>
                  </a:lnTo>
                  <a:lnTo>
                    <a:pt x="1136396" y="12700"/>
                  </a:lnTo>
                  <a:lnTo>
                    <a:pt x="1089025" y="12700"/>
                  </a:lnTo>
                  <a:lnTo>
                    <a:pt x="1042162" y="25400"/>
                  </a:lnTo>
                  <a:lnTo>
                    <a:pt x="995934" y="25400"/>
                  </a:lnTo>
                  <a:lnTo>
                    <a:pt x="950341" y="38100"/>
                  </a:lnTo>
                  <a:lnTo>
                    <a:pt x="774446" y="88900"/>
                  </a:lnTo>
                  <a:lnTo>
                    <a:pt x="732282" y="114300"/>
                  </a:lnTo>
                  <a:lnTo>
                    <a:pt x="691007" y="127000"/>
                  </a:lnTo>
                  <a:lnTo>
                    <a:pt x="650494" y="152400"/>
                  </a:lnTo>
                  <a:lnTo>
                    <a:pt x="610870" y="177800"/>
                  </a:lnTo>
                  <a:lnTo>
                    <a:pt x="572262" y="203200"/>
                  </a:lnTo>
                  <a:lnTo>
                    <a:pt x="534543" y="215900"/>
                  </a:lnTo>
                  <a:lnTo>
                    <a:pt x="497840" y="254000"/>
                  </a:lnTo>
                  <a:lnTo>
                    <a:pt x="462026" y="279400"/>
                  </a:lnTo>
                  <a:lnTo>
                    <a:pt x="427355" y="304800"/>
                  </a:lnTo>
                  <a:lnTo>
                    <a:pt x="393827" y="330200"/>
                  </a:lnTo>
                  <a:lnTo>
                    <a:pt x="361442" y="368300"/>
                  </a:lnTo>
                  <a:lnTo>
                    <a:pt x="330073" y="393700"/>
                  </a:lnTo>
                  <a:lnTo>
                    <a:pt x="299974" y="431800"/>
                  </a:lnTo>
                  <a:lnTo>
                    <a:pt x="271018" y="469900"/>
                  </a:lnTo>
                  <a:lnTo>
                    <a:pt x="243459" y="508000"/>
                  </a:lnTo>
                  <a:lnTo>
                    <a:pt x="217170" y="533400"/>
                  </a:lnTo>
                  <a:lnTo>
                    <a:pt x="192151" y="571500"/>
                  </a:lnTo>
                  <a:lnTo>
                    <a:pt x="168529" y="609600"/>
                  </a:lnTo>
                  <a:lnTo>
                    <a:pt x="146177" y="660400"/>
                  </a:lnTo>
                  <a:lnTo>
                    <a:pt x="125476" y="698500"/>
                  </a:lnTo>
                  <a:lnTo>
                    <a:pt x="106045" y="736600"/>
                  </a:lnTo>
                  <a:lnTo>
                    <a:pt x="88265" y="774700"/>
                  </a:lnTo>
                  <a:lnTo>
                    <a:pt x="71882" y="825500"/>
                  </a:lnTo>
                  <a:lnTo>
                    <a:pt x="57150" y="863600"/>
                  </a:lnTo>
                  <a:lnTo>
                    <a:pt x="44069" y="914400"/>
                  </a:lnTo>
                  <a:lnTo>
                    <a:pt x="32512" y="952500"/>
                  </a:lnTo>
                  <a:lnTo>
                    <a:pt x="22733" y="1003300"/>
                  </a:lnTo>
                  <a:lnTo>
                    <a:pt x="14605" y="1041400"/>
                  </a:lnTo>
                  <a:lnTo>
                    <a:pt x="8255" y="1092200"/>
                  </a:lnTo>
                  <a:lnTo>
                    <a:pt x="3683" y="1143000"/>
                  </a:lnTo>
                  <a:lnTo>
                    <a:pt x="889" y="1193800"/>
                  </a:lnTo>
                  <a:lnTo>
                    <a:pt x="0" y="1231900"/>
                  </a:lnTo>
                  <a:lnTo>
                    <a:pt x="889" y="1282700"/>
                  </a:lnTo>
                  <a:lnTo>
                    <a:pt x="3683" y="1333500"/>
                  </a:lnTo>
                  <a:lnTo>
                    <a:pt x="8255" y="1384300"/>
                  </a:lnTo>
                  <a:lnTo>
                    <a:pt x="14605" y="1422400"/>
                  </a:lnTo>
                  <a:lnTo>
                    <a:pt x="22733" y="1473200"/>
                  </a:lnTo>
                  <a:lnTo>
                    <a:pt x="32512" y="1524000"/>
                  </a:lnTo>
                  <a:lnTo>
                    <a:pt x="44069" y="1562100"/>
                  </a:lnTo>
                  <a:lnTo>
                    <a:pt x="57150" y="1612900"/>
                  </a:lnTo>
                  <a:lnTo>
                    <a:pt x="71882" y="1651000"/>
                  </a:lnTo>
                  <a:lnTo>
                    <a:pt x="88265" y="1701800"/>
                  </a:lnTo>
                  <a:lnTo>
                    <a:pt x="106045" y="1739900"/>
                  </a:lnTo>
                  <a:lnTo>
                    <a:pt x="125476" y="1778000"/>
                  </a:lnTo>
                  <a:lnTo>
                    <a:pt x="146177" y="1816100"/>
                  </a:lnTo>
                  <a:lnTo>
                    <a:pt x="168529" y="1854200"/>
                  </a:lnTo>
                  <a:lnTo>
                    <a:pt x="192151" y="1892300"/>
                  </a:lnTo>
                  <a:lnTo>
                    <a:pt x="217170" y="1930400"/>
                  </a:lnTo>
                  <a:lnTo>
                    <a:pt x="243459" y="1968500"/>
                  </a:lnTo>
                  <a:lnTo>
                    <a:pt x="271018" y="2006600"/>
                  </a:lnTo>
                  <a:lnTo>
                    <a:pt x="299974" y="2044700"/>
                  </a:lnTo>
                  <a:lnTo>
                    <a:pt x="330073" y="2070100"/>
                  </a:lnTo>
                  <a:lnTo>
                    <a:pt x="361442" y="2108200"/>
                  </a:lnTo>
                  <a:lnTo>
                    <a:pt x="393827" y="2146300"/>
                  </a:lnTo>
                  <a:lnTo>
                    <a:pt x="427355" y="2171700"/>
                  </a:lnTo>
                  <a:lnTo>
                    <a:pt x="462026" y="2197100"/>
                  </a:lnTo>
                  <a:lnTo>
                    <a:pt x="497840" y="2222500"/>
                  </a:lnTo>
                  <a:lnTo>
                    <a:pt x="534543" y="2247900"/>
                  </a:lnTo>
                  <a:lnTo>
                    <a:pt x="572262" y="2273300"/>
                  </a:lnTo>
                  <a:lnTo>
                    <a:pt x="610870" y="2298700"/>
                  </a:lnTo>
                  <a:lnTo>
                    <a:pt x="650494" y="2324100"/>
                  </a:lnTo>
                  <a:lnTo>
                    <a:pt x="691007" y="2349500"/>
                  </a:lnTo>
                  <a:lnTo>
                    <a:pt x="732282" y="2362200"/>
                  </a:lnTo>
                  <a:lnTo>
                    <a:pt x="774446" y="2387600"/>
                  </a:lnTo>
                  <a:lnTo>
                    <a:pt x="817245" y="2400300"/>
                  </a:lnTo>
                  <a:lnTo>
                    <a:pt x="995934" y="2451100"/>
                  </a:lnTo>
                  <a:lnTo>
                    <a:pt x="1042162" y="2451100"/>
                  </a:lnTo>
                  <a:lnTo>
                    <a:pt x="1089025" y="2463800"/>
                  </a:lnTo>
                  <a:lnTo>
                    <a:pt x="1376172" y="2463800"/>
                  </a:lnTo>
                  <a:lnTo>
                    <a:pt x="1422908" y="2451100"/>
                  </a:lnTo>
                  <a:lnTo>
                    <a:pt x="1469263" y="2451100"/>
                  </a:lnTo>
                  <a:lnTo>
                    <a:pt x="1559941" y="2425700"/>
                  </a:lnTo>
                  <a:lnTo>
                    <a:pt x="1690751" y="2387600"/>
                  </a:lnTo>
                  <a:lnTo>
                    <a:pt x="1732915" y="2362200"/>
                  </a:lnTo>
                  <a:lnTo>
                    <a:pt x="1774190" y="2349500"/>
                  </a:lnTo>
                  <a:lnTo>
                    <a:pt x="1814703" y="2324100"/>
                  </a:lnTo>
                  <a:lnTo>
                    <a:pt x="1854200" y="2298700"/>
                  </a:lnTo>
                  <a:lnTo>
                    <a:pt x="1892935" y="2273300"/>
                  </a:lnTo>
                  <a:lnTo>
                    <a:pt x="1930654" y="2247900"/>
                  </a:lnTo>
                  <a:lnTo>
                    <a:pt x="1967357" y="2222500"/>
                  </a:lnTo>
                  <a:lnTo>
                    <a:pt x="2003044" y="2197100"/>
                  </a:lnTo>
                  <a:lnTo>
                    <a:pt x="2037715" y="2171700"/>
                  </a:lnTo>
                  <a:lnTo>
                    <a:pt x="2071370" y="2146300"/>
                  </a:lnTo>
                  <a:lnTo>
                    <a:pt x="2103755" y="2108200"/>
                  </a:lnTo>
                  <a:lnTo>
                    <a:pt x="2135124" y="2070100"/>
                  </a:lnTo>
                  <a:lnTo>
                    <a:pt x="2165223" y="2044700"/>
                  </a:lnTo>
                  <a:lnTo>
                    <a:pt x="2194052" y="2006600"/>
                  </a:lnTo>
                  <a:lnTo>
                    <a:pt x="2221738" y="1968500"/>
                  </a:lnTo>
                  <a:lnTo>
                    <a:pt x="2248027" y="1930400"/>
                  </a:lnTo>
                  <a:lnTo>
                    <a:pt x="2273046" y="1892300"/>
                  </a:lnTo>
                  <a:lnTo>
                    <a:pt x="2296668" y="1854200"/>
                  </a:lnTo>
                  <a:lnTo>
                    <a:pt x="2318893" y="1816100"/>
                  </a:lnTo>
                  <a:lnTo>
                    <a:pt x="2339721" y="1778000"/>
                  </a:lnTo>
                  <a:lnTo>
                    <a:pt x="2359025" y="1739900"/>
                  </a:lnTo>
                  <a:lnTo>
                    <a:pt x="2376932" y="1701800"/>
                  </a:lnTo>
                  <a:lnTo>
                    <a:pt x="2393188" y="1651000"/>
                  </a:lnTo>
                  <a:lnTo>
                    <a:pt x="2407920" y="1612900"/>
                  </a:lnTo>
                  <a:lnTo>
                    <a:pt x="2421128" y="1562100"/>
                  </a:lnTo>
                  <a:lnTo>
                    <a:pt x="2432558" y="1524000"/>
                  </a:lnTo>
                  <a:lnTo>
                    <a:pt x="2442464" y="1473200"/>
                  </a:lnTo>
                  <a:lnTo>
                    <a:pt x="2450592" y="1422400"/>
                  </a:lnTo>
                  <a:lnTo>
                    <a:pt x="2456942" y="1384300"/>
                  </a:lnTo>
                  <a:lnTo>
                    <a:pt x="2461514" y="1333500"/>
                  </a:lnTo>
                  <a:lnTo>
                    <a:pt x="2464308" y="1282700"/>
                  </a:lnTo>
                  <a:lnTo>
                    <a:pt x="2465197" y="1231900"/>
                  </a:lnTo>
                  <a:close/>
                </a:path>
              </a:pathLst>
            </a:custGeom>
            <a:solidFill>
              <a:srgbClr val="F1F1F1"/>
            </a:solidFill>
          </p:spPr>
          <p:txBody>
            <a:bodyPr wrap="square" lIns="0" tIns="0" rIns="0" bIns="0" rtlCol="0"/>
            <a:lstStyle/>
            <a:p>
              <a:endParaRPr/>
            </a:p>
          </p:txBody>
        </p:sp>
        <p:sp>
          <p:nvSpPr>
            <p:cNvPr id="19" name="object 19"/>
            <p:cNvSpPr/>
            <p:nvPr/>
          </p:nvSpPr>
          <p:spPr>
            <a:xfrm>
              <a:off x="0" y="0"/>
              <a:ext cx="18288000" cy="2263140"/>
            </a:xfrm>
            <a:custGeom>
              <a:avLst/>
              <a:gdLst/>
              <a:ahLst/>
              <a:cxnLst/>
              <a:rect l="l" t="t" r="r" b="b"/>
              <a:pathLst>
                <a:path w="18288000" h="2263140">
                  <a:moveTo>
                    <a:pt x="18288000" y="0"/>
                  </a:moveTo>
                  <a:lnTo>
                    <a:pt x="0" y="0"/>
                  </a:lnTo>
                  <a:lnTo>
                    <a:pt x="0" y="2262885"/>
                  </a:lnTo>
                  <a:lnTo>
                    <a:pt x="18288000" y="2262885"/>
                  </a:lnTo>
                  <a:lnTo>
                    <a:pt x="18288000" y="0"/>
                  </a:lnTo>
                  <a:close/>
                </a:path>
              </a:pathLst>
            </a:custGeom>
            <a:solidFill>
              <a:srgbClr val="1C5639"/>
            </a:solidFill>
          </p:spPr>
          <p:txBody>
            <a:bodyPr wrap="square" lIns="0" tIns="0" rIns="0" bIns="0" rtlCol="0"/>
            <a:lstStyle/>
            <a:p>
              <a:endParaRPr/>
            </a:p>
          </p:txBody>
        </p:sp>
        <p:pic>
          <p:nvPicPr>
            <p:cNvPr id="20" name="object 20"/>
            <p:cNvPicPr/>
            <p:nvPr/>
          </p:nvPicPr>
          <p:blipFill>
            <a:blip r:embed="rId13" cstate="print"/>
            <a:stretch>
              <a:fillRect/>
            </a:stretch>
          </p:blipFill>
          <p:spPr>
            <a:xfrm>
              <a:off x="0" y="0"/>
              <a:ext cx="1588007" cy="2307335"/>
            </a:xfrm>
            <a:prstGeom prst="rect">
              <a:avLst/>
            </a:prstGeom>
          </p:spPr>
        </p:pic>
        <p:pic>
          <p:nvPicPr>
            <p:cNvPr id="21" name="object 21"/>
            <p:cNvPicPr/>
            <p:nvPr/>
          </p:nvPicPr>
          <p:blipFill>
            <a:blip r:embed="rId14" cstate="print"/>
            <a:stretch>
              <a:fillRect/>
            </a:stretch>
          </p:blipFill>
          <p:spPr>
            <a:xfrm>
              <a:off x="16383000" y="0"/>
              <a:ext cx="1905000" cy="1670303"/>
            </a:xfrm>
            <a:prstGeom prst="rect">
              <a:avLst/>
            </a:prstGeom>
          </p:spPr>
        </p:pic>
      </p:grpSp>
      <p:sp>
        <p:nvSpPr>
          <p:cNvPr id="22" name="object 22"/>
          <p:cNvSpPr txBox="1">
            <a:spLocks noGrp="1"/>
          </p:cNvSpPr>
          <p:nvPr>
            <p:ph type="title"/>
          </p:nvPr>
        </p:nvSpPr>
        <p:spPr>
          <a:xfrm>
            <a:off x="5995542" y="578942"/>
            <a:ext cx="4264660" cy="925830"/>
          </a:xfrm>
          <a:prstGeom prst="rect">
            <a:avLst/>
          </a:prstGeom>
        </p:spPr>
        <p:txBody>
          <a:bodyPr vert="horz" wrap="square" lIns="0" tIns="13335" rIns="0" bIns="0" rtlCol="0">
            <a:spAutoFit/>
          </a:bodyPr>
          <a:lstStyle/>
          <a:p>
            <a:pPr marL="12700">
              <a:lnSpc>
                <a:spcPct val="100000"/>
              </a:lnSpc>
              <a:spcBef>
                <a:spcPts val="105"/>
              </a:spcBef>
            </a:pPr>
            <a:r>
              <a:rPr sz="5900" spc="140" dirty="0"/>
              <a:t>Retos</a:t>
            </a:r>
            <a:r>
              <a:rPr sz="5900" spc="185" dirty="0"/>
              <a:t> </a:t>
            </a:r>
            <a:r>
              <a:rPr sz="5900" spc="-30" dirty="0"/>
              <a:t>2025</a:t>
            </a:r>
            <a:endParaRPr sz="5900"/>
          </a:p>
        </p:txBody>
      </p:sp>
      <p:grpSp>
        <p:nvGrpSpPr>
          <p:cNvPr id="23" name="object 23"/>
          <p:cNvGrpSpPr/>
          <p:nvPr/>
        </p:nvGrpSpPr>
        <p:grpSpPr>
          <a:xfrm>
            <a:off x="4271390" y="135636"/>
            <a:ext cx="13866494" cy="10074910"/>
            <a:chOff x="4271390" y="135636"/>
            <a:chExt cx="13866494" cy="10074910"/>
          </a:xfrm>
        </p:grpSpPr>
        <p:pic>
          <p:nvPicPr>
            <p:cNvPr id="24" name="object 24"/>
            <p:cNvPicPr/>
            <p:nvPr/>
          </p:nvPicPr>
          <p:blipFill>
            <a:blip r:embed="rId15" cstate="print"/>
            <a:stretch>
              <a:fillRect/>
            </a:stretch>
          </p:blipFill>
          <p:spPr>
            <a:xfrm>
              <a:off x="4271390" y="135636"/>
              <a:ext cx="1557527" cy="1557527"/>
            </a:xfrm>
            <a:prstGeom prst="rect">
              <a:avLst/>
            </a:prstGeom>
          </p:spPr>
        </p:pic>
        <p:pic>
          <p:nvPicPr>
            <p:cNvPr id="25" name="object 25"/>
            <p:cNvPicPr/>
            <p:nvPr/>
          </p:nvPicPr>
          <p:blipFill>
            <a:blip r:embed="rId16" cstate="print"/>
            <a:stretch>
              <a:fillRect/>
            </a:stretch>
          </p:blipFill>
          <p:spPr>
            <a:xfrm>
              <a:off x="12496799" y="2691384"/>
              <a:ext cx="2238375" cy="2183257"/>
            </a:xfrm>
            <a:prstGeom prst="rect">
              <a:avLst/>
            </a:prstGeom>
          </p:spPr>
        </p:pic>
        <p:pic>
          <p:nvPicPr>
            <p:cNvPr id="26" name="object 26"/>
            <p:cNvPicPr/>
            <p:nvPr/>
          </p:nvPicPr>
          <p:blipFill>
            <a:blip r:embed="rId6" cstate="print"/>
            <a:stretch>
              <a:fillRect/>
            </a:stretch>
          </p:blipFill>
          <p:spPr>
            <a:xfrm>
              <a:off x="6238112" y="6365225"/>
              <a:ext cx="2880360" cy="3845304"/>
            </a:xfrm>
            <a:prstGeom prst="rect">
              <a:avLst/>
            </a:prstGeom>
          </p:spPr>
        </p:pic>
        <p:pic>
          <p:nvPicPr>
            <p:cNvPr id="27" name="object 27"/>
            <p:cNvPicPr/>
            <p:nvPr/>
          </p:nvPicPr>
          <p:blipFill>
            <a:blip r:embed="rId9" cstate="print"/>
            <a:stretch>
              <a:fillRect/>
            </a:stretch>
          </p:blipFill>
          <p:spPr>
            <a:xfrm>
              <a:off x="9231248" y="6365225"/>
              <a:ext cx="2880360" cy="3845305"/>
            </a:xfrm>
            <a:prstGeom prst="rect">
              <a:avLst/>
            </a:prstGeom>
          </p:spPr>
        </p:pic>
        <p:pic>
          <p:nvPicPr>
            <p:cNvPr id="28" name="object 28"/>
            <p:cNvPicPr/>
            <p:nvPr/>
          </p:nvPicPr>
          <p:blipFill>
            <a:blip r:embed="rId10" cstate="print"/>
            <a:stretch>
              <a:fillRect/>
            </a:stretch>
          </p:blipFill>
          <p:spPr>
            <a:xfrm>
              <a:off x="12242672" y="6365225"/>
              <a:ext cx="2880359" cy="3845304"/>
            </a:xfrm>
            <a:prstGeom prst="rect">
              <a:avLst/>
            </a:prstGeom>
          </p:spPr>
        </p:pic>
        <p:pic>
          <p:nvPicPr>
            <p:cNvPr id="29" name="object 29"/>
            <p:cNvPicPr/>
            <p:nvPr/>
          </p:nvPicPr>
          <p:blipFill>
            <a:blip r:embed="rId11" cstate="print"/>
            <a:stretch>
              <a:fillRect/>
            </a:stretch>
          </p:blipFill>
          <p:spPr>
            <a:xfrm>
              <a:off x="15257145" y="6365225"/>
              <a:ext cx="2880359" cy="3845305"/>
            </a:xfrm>
            <a:prstGeom prst="rect">
              <a:avLst/>
            </a:prstGeom>
          </p:spPr>
        </p:pic>
        <p:sp>
          <p:nvSpPr>
            <p:cNvPr id="30" name="object 30"/>
            <p:cNvSpPr/>
            <p:nvPr/>
          </p:nvSpPr>
          <p:spPr>
            <a:xfrm>
              <a:off x="6445504" y="6572249"/>
              <a:ext cx="2465705" cy="2464435"/>
            </a:xfrm>
            <a:custGeom>
              <a:avLst/>
              <a:gdLst/>
              <a:ahLst/>
              <a:cxnLst/>
              <a:rect l="l" t="t" r="r" b="b"/>
              <a:pathLst>
                <a:path w="2465704" h="2464434">
                  <a:moveTo>
                    <a:pt x="2465197" y="1231900"/>
                  </a:moveTo>
                  <a:lnTo>
                    <a:pt x="2464308" y="1193800"/>
                  </a:lnTo>
                  <a:lnTo>
                    <a:pt x="2461514" y="1143000"/>
                  </a:lnTo>
                  <a:lnTo>
                    <a:pt x="2456942" y="1092200"/>
                  </a:lnTo>
                  <a:lnTo>
                    <a:pt x="2450592" y="1041400"/>
                  </a:lnTo>
                  <a:lnTo>
                    <a:pt x="2442464" y="1003300"/>
                  </a:lnTo>
                  <a:lnTo>
                    <a:pt x="2432558" y="952500"/>
                  </a:lnTo>
                  <a:lnTo>
                    <a:pt x="2421128" y="914400"/>
                  </a:lnTo>
                  <a:lnTo>
                    <a:pt x="2420239" y="910983"/>
                  </a:lnTo>
                  <a:lnTo>
                    <a:pt x="2420239" y="1231900"/>
                  </a:lnTo>
                  <a:lnTo>
                    <a:pt x="2419350" y="1282700"/>
                  </a:lnTo>
                  <a:lnTo>
                    <a:pt x="2416556" y="1333500"/>
                  </a:lnTo>
                  <a:lnTo>
                    <a:pt x="2411857" y="1384300"/>
                  </a:lnTo>
                  <a:lnTo>
                    <a:pt x="2405380" y="1422400"/>
                  </a:lnTo>
                  <a:lnTo>
                    <a:pt x="2397252" y="1473200"/>
                  </a:lnTo>
                  <a:lnTo>
                    <a:pt x="2387346" y="1511300"/>
                  </a:lnTo>
                  <a:lnTo>
                    <a:pt x="2375662" y="1562100"/>
                  </a:lnTo>
                  <a:lnTo>
                    <a:pt x="2362454" y="1600200"/>
                  </a:lnTo>
                  <a:lnTo>
                    <a:pt x="2347595" y="1651000"/>
                  </a:lnTo>
                  <a:lnTo>
                    <a:pt x="2331085" y="1689100"/>
                  </a:lnTo>
                  <a:lnTo>
                    <a:pt x="2313178" y="1727200"/>
                  </a:lnTo>
                  <a:lnTo>
                    <a:pt x="2293620" y="1765300"/>
                  </a:lnTo>
                  <a:lnTo>
                    <a:pt x="2272665" y="1816100"/>
                  </a:lnTo>
                  <a:lnTo>
                    <a:pt x="2250313" y="1854200"/>
                  </a:lnTo>
                  <a:lnTo>
                    <a:pt x="2226437" y="1892300"/>
                  </a:lnTo>
                  <a:lnTo>
                    <a:pt x="2201291" y="1917700"/>
                  </a:lnTo>
                  <a:lnTo>
                    <a:pt x="2174748" y="1955800"/>
                  </a:lnTo>
                  <a:lnTo>
                    <a:pt x="2146935" y="1993900"/>
                  </a:lnTo>
                  <a:lnTo>
                    <a:pt x="2117852" y="2032000"/>
                  </a:lnTo>
                  <a:lnTo>
                    <a:pt x="2087626" y="2057400"/>
                  </a:lnTo>
                  <a:lnTo>
                    <a:pt x="2056130" y="2095500"/>
                  </a:lnTo>
                  <a:lnTo>
                    <a:pt x="2023491" y="2120900"/>
                  </a:lnTo>
                  <a:lnTo>
                    <a:pt x="1989709" y="2146300"/>
                  </a:lnTo>
                  <a:lnTo>
                    <a:pt x="1954911" y="2184400"/>
                  </a:lnTo>
                  <a:lnTo>
                    <a:pt x="1919097" y="2209800"/>
                  </a:lnTo>
                  <a:lnTo>
                    <a:pt x="1882267" y="2235200"/>
                  </a:lnTo>
                  <a:lnTo>
                    <a:pt x="1844421" y="2260600"/>
                  </a:lnTo>
                  <a:lnTo>
                    <a:pt x="1805559" y="2273300"/>
                  </a:lnTo>
                  <a:lnTo>
                    <a:pt x="1765935" y="2298700"/>
                  </a:lnTo>
                  <a:lnTo>
                    <a:pt x="1725422" y="2324100"/>
                  </a:lnTo>
                  <a:lnTo>
                    <a:pt x="1598930" y="2362200"/>
                  </a:lnTo>
                  <a:lnTo>
                    <a:pt x="1420368" y="2413000"/>
                  </a:lnTo>
                  <a:lnTo>
                    <a:pt x="1374267" y="2413000"/>
                  </a:lnTo>
                  <a:lnTo>
                    <a:pt x="1327531" y="2425700"/>
                  </a:lnTo>
                  <a:lnTo>
                    <a:pt x="1137666" y="2425700"/>
                  </a:lnTo>
                  <a:lnTo>
                    <a:pt x="1090930" y="2413000"/>
                  </a:lnTo>
                  <a:lnTo>
                    <a:pt x="1044829" y="2413000"/>
                  </a:lnTo>
                  <a:lnTo>
                    <a:pt x="866267" y="2362200"/>
                  </a:lnTo>
                  <a:lnTo>
                    <a:pt x="739775" y="2324100"/>
                  </a:lnTo>
                  <a:lnTo>
                    <a:pt x="699262" y="2298700"/>
                  </a:lnTo>
                  <a:lnTo>
                    <a:pt x="659511" y="2273300"/>
                  </a:lnTo>
                  <a:lnTo>
                    <a:pt x="620776" y="2260600"/>
                  </a:lnTo>
                  <a:lnTo>
                    <a:pt x="582930" y="2235200"/>
                  </a:lnTo>
                  <a:lnTo>
                    <a:pt x="546100" y="2209800"/>
                  </a:lnTo>
                  <a:lnTo>
                    <a:pt x="510159" y="2184400"/>
                  </a:lnTo>
                  <a:lnTo>
                    <a:pt x="475361" y="2146300"/>
                  </a:lnTo>
                  <a:lnTo>
                    <a:pt x="441706" y="2120900"/>
                  </a:lnTo>
                  <a:lnTo>
                    <a:pt x="409067" y="2095500"/>
                  </a:lnTo>
                  <a:lnTo>
                    <a:pt x="377571" y="2057400"/>
                  </a:lnTo>
                  <a:lnTo>
                    <a:pt x="347218" y="2032000"/>
                  </a:lnTo>
                  <a:lnTo>
                    <a:pt x="318262" y="1993900"/>
                  </a:lnTo>
                  <a:lnTo>
                    <a:pt x="290449" y="1955800"/>
                  </a:lnTo>
                  <a:lnTo>
                    <a:pt x="263906" y="1930400"/>
                  </a:lnTo>
                  <a:lnTo>
                    <a:pt x="238760" y="1892300"/>
                  </a:lnTo>
                  <a:lnTo>
                    <a:pt x="214884" y="1854200"/>
                  </a:lnTo>
                  <a:lnTo>
                    <a:pt x="192519" y="1816100"/>
                  </a:lnTo>
                  <a:lnTo>
                    <a:pt x="171577" y="1765300"/>
                  </a:lnTo>
                  <a:lnTo>
                    <a:pt x="152019" y="1727200"/>
                  </a:lnTo>
                  <a:lnTo>
                    <a:pt x="133985" y="1689100"/>
                  </a:lnTo>
                  <a:lnTo>
                    <a:pt x="117602" y="1651000"/>
                  </a:lnTo>
                  <a:lnTo>
                    <a:pt x="102743" y="1600200"/>
                  </a:lnTo>
                  <a:lnTo>
                    <a:pt x="89395" y="1562100"/>
                  </a:lnTo>
                  <a:lnTo>
                    <a:pt x="77851" y="1511300"/>
                  </a:lnTo>
                  <a:lnTo>
                    <a:pt x="67945" y="1473200"/>
                  </a:lnTo>
                  <a:lnTo>
                    <a:pt x="53340" y="1384300"/>
                  </a:lnTo>
                  <a:lnTo>
                    <a:pt x="48641" y="1333500"/>
                  </a:lnTo>
                  <a:lnTo>
                    <a:pt x="45847" y="1282700"/>
                  </a:lnTo>
                  <a:lnTo>
                    <a:pt x="44831" y="1231900"/>
                  </a:lnTo>
                  <a:lnTo>
                    <a:pt x="45847" y="1193800"/>
                  </a:lnTo>
                  <a:lnTo>
                    <a:pt x="48641" y="1143000"/>
                  </a:lnTo>
                  <a:lnTo>
                    <a:pt x="53340" y="1092200"/>
                  </a:lnTo>
                  <a:lnTo>
                    <a:pt x="67945" y="1003300"/>
                  </a:lnTo>
                  <a:lnTo>
                    <a:pt x="77851" y="965200"/>
                  </a:lnTo>
                  <a:lnTo>
                    <a:pt x="89395" y="914400"/>
                  </a:lnTo>
                  <a:lnTo>
                    <a:pt x="102743" y="876300"/>
                  </a:lnTo>
                  <a:lnTo>
                    <a:pt x="117602" y="825500"/>
                  </a:lnTo>
                  <a:lnTo>
                    <a:pt x="133985" y="787400"/>
                  </a:lnTo>
                  <a:lnTo>
                    <a:pt x="152019" y="749300"/>
                  </a:lnTo>
                  <a:lnTo>
                    <a:pt x="171577" y="698500"/>
                  </a:lnTo>
                  <a:lnTo>
                    <a:pt x="192519" y="660400"/>
                  </a:lnTo>
                  <a:lnTo>
                    <a:pt x="214884" y="622300"/>
                  </a:lnTo>
                  <a:lnTo>
                    <a:pt x="238760" y="584200"/>
                  </a:lnTo>
                  <a:lnTo>
                    <a:pt x="263906" y="546100"/>
                  </a:lnTo>
                  <a:lnTo>
                    <a:pt x="290449" y="520700"/>
                  </a:lnTo>
                  <a:lnTo>
                    <a:pt x="318262" y="482600"/>
                  </a:lnTo>
                  <a:lnTo>
                    <a:pt x="347218" y="444500"/>
                  </a:lnTo>
                  <a:lnTo>
                    <a:pt x="377571" y="419100"/>
                  </a:lnTo>
                  <a:lnTo>
                    <a:pt x="409067" y="381000"/>
                  </a:lnTo>
                  <a:lnTo>
                    <a:pt x="441706" y="355600"/>
                  </a:lnTo>
                  <a:lnTo>
                    <a:pt x="475361" y="317500"/>
                  </a:lnTo>
                  <a:lnTo>
                    <a:pt x="510159" y="292100"/>
                  </a:lnTo>
                  <a:lnTo>
                    <a:pt x="546100" y="266700"/>
                  </a:lnTo>
                  <a:lnTo>
                    <a:pt x="582930" y="241300"/>
                  </a:lnTo>
                  <a:lnTo>
                    <a:pt x="620776" y="215900"/>
                  </a:lnTo>
                  <a:lnTo>
                    <a:pt x="659511" y="203200"/>
                  </a:lnTo>
                  <a:lnTo>
                    <a:pt x="699262" y="177800"/>
                  </a:lnTo>
                  <a:lnTo>
                    <a:pt x="739775" y="152400"/>
                  </a:lnTo>
                  <a:lnTo>
                    <a:pt x="823341" y="127000"/>
                  </a:lnTo>
                  <a:lnTo>
                    <a:pt x="866267" y="101600"/>
                  </a:lnTo>
                  <a:lnTo>
                    <a:pt x="909828" y="88900"/>
                  </a:lnTo>
                  <a:lnTo>
                    <a:pt x="954151" y="88900"/>
                  </a:lnTo>
                  <a:lnTo>
                    <a:pt x="1044829" y="63500"/>
                  </a:lnTo>
                  <a:lnTo>
                    <a:pt x="1090930" y="63500"/>
                  </a:lnTo>
                  <a:lnTo>
                    <a:pt x="1137666" y="50800"/>
                  </a:lnTo>
                  <a:lnTo>
                    <a:pt x="1327531" y="50800"/>
                  </a:lnTo>
                  <a:lnTo>
                    <a:pt x="1374267" y="63500"/>
                  </a:lnTo>
                  <a:lnTo>
                    <a:pt x="1420368" y="63500"/>
                  </a:lnTo>
                  <a:lnTo>
                    <a:pt x="1510919" y="88900"/>
                  </a:lnTo>
                  <a:lnTo>
                    <a:pt x="1555242" y="88900"/>
                  </a:lnTo>
                  <a:lnTo>
                    <a:pt x="1598930" y="101600"/>
                  </a:lnTo>
                  <a:lnTo>
                    <a:pt x="1641856" y="127000"/>
                  </a:lnTo>
                  <a:lnTo>
                    <a:pt x="1725422" y="152400"/>
                  </a:lnTo>
                  <a:lnTo>
                    <a:pt x="1765935" y="177800"/>
                  </a:lnTo>
                  <a:lnTo>
                    <a:pt x="1805559" y="203200"/>
                  </a:lnTo>
                  <a:lnTo>
                    <a:pt x="1844421" y="215900"/>
                  </a:lnTo>
                  <a:lnTo>
                    <a:pt x="1882267" y="241300"/>
                  </a:lnTo>
                  <a:lnTo>
                    <a:pt x="1919097" y="266700"/>
                  </a:lnTo>
                  <a:lnTo>
                    <a:pt x="1954911" y="292100"/>
                  </a:lnTo>
                  <a:lnTo>
                    <a:pt x="1989709" y="317500"/>
                  </a:lnTo>
                  <a:lnTo>
                    <a:pt x="2023491" y="355600"/>
                  </a:lnTo>
                  <a:lnTo>
                    <a:pt x="2056130" y="381000"/>
                  </a:lnTo>
                  <a:lnTo>
                    <a:pt x="2087626" y="419100"/>
                  </a:lnTo>
                  <a:lnTo>
                    <a:pt x="2117852" y="444500"/>
                  </a:lnTo>
                  <a:lnTo>
                    <a:pt x="2146935" y="482600"/>
                  </a:lnTo>
                  <a:lnTo>
                    <a:pt x="2174748" y="520700"/>
                  </a:lnTo>
                  <a:lnTo>
                    <a:pt x="2201291" y="546100"/>
                  </a:lnTo>
                  <a:lnTo>
                    <a:pt x="2226437" y="584200"/>
                  </a:lnTo>
                  <a:lnTo>
                    <a:pt x="2250313" y="622300"/>
                  </a:lnTo>
                  <a:lnTo>
                    <a:pt x="2272665" y="660400"/>
                  </a:lnTo>
                  <a:lnTo>
                    <a:pt x="2293620" y="698500"/>
                  </a:lnTo>
                  <a:lnTo>
                    <a:pt x="2313178" y="749300"/>
                  </a:lnTo>
                  <a:lnTo>
                    <a:pt x="2331085" y="787400"/>
                  </a:lnTo>
                  <a:lnTo>
                    <a:pt x="2347595" y="825500"/>
                  </a:lnTo>
                  <a:lnTo>
                    <a:pt x="2362454" y="876300"/>
                  </a:lnTo>
                  <a:lnTo>
                    <a:pt x="2375662" y="914400"/>
                  </a:lnTo>
                  <a:lnTo>
                    <a:pt x="2387346" y="965200"/>
                  </a:lnTo>
                  <a:lnTo>
                    <a:pt x="2397252" y="1003300"/>
                  </a:lnTo>
                  <a:lnTo>
                    <a:pt x="2405380" y="1054100"/>
                  </a:lnTo>
                  <a:lnTo>
                    <a:pt x="2411857" y="1092200"/>
                  </a:lnTo>
                  <a:lnTo>
                    <a:pt x="2416556" y="1143000"/>
                  </a:lnTo>
                  <a:lnTo>
                    <a:pt x="2419350" y="1193800"/>
                  </a:lnTo>
                  <a:lnTo>
                    <a:pt x="2420239" y="1231900"/>
                  </a:lnTo>
                  <a:lnTo>
                    <a:pt x="2420239" y="910983"/>
                  </a:lnTo>
                  <a:lnTo>
                    <a:pt x="2407920" y="863600"/>
                  </a:lnTo>
                  <a:lnTo>
                    <a:pt x="2393188" y="825500"/>
                  </a:lnTo>
                  <a:lnTo>
                    <a:pt x="2376932" y="774700"/>
                  </a:lnTo>
                  <a:lnTo>
                    <a:pt x="2359025" y="736600"/>
                  </a:lnTo>
                  <a:lnTo>
                    <a:pt x="2339721" y="698500"/>
                  </a:lnTo>
                  <a:lnTo>
                    <a:pt x="2318893" y="660400"/>
                  </a:lnTo>
                  <a:lnTo>
                    <a:pt x="2296668" y="609600"/>
                  </a:lnTo>
                  <a:lnTo>
                    <a:pt x="2273046" y="571500"/>
                  </a:lnTo>
                  <a:lnTo>
                    <a:pt x="2248027" y="533400"/>
                  </a:lnTo>
                  <a:lnTo>
                    <a:pt x="2221738" y="508000"/>
                  </a:lnTo>
                  <a:lnTo>
                    <a:pt x="2194052" y="469900"/>
                  </a:lnTo>
                  <a:lnTo>
                    <a:pt x="2165223" y="431800"/>
                  </a:lnTo>
                  <a:lnTo>
                    <a:pt x="2135124" y="393700"/>
                  </a:lnTo>
                  <a:lnTo>
                    <a:pt x="2103755" y="368300"/>
                  </a:lnTo>
                  <a:lnTo>
                    <a:pt x="2071370" y="330200"/>
                  </a:lnTo>
                  <a:lnTo>
                    <a:pt x="2037715" y="304800"/>
                  </a:lnTo>
                  <a:lnTo>
                    <a:pt x="2003044" y="279400"/>
                  </a:lnTo>
                  <a:lnTo>
                    <a:pt x="1967357" y="254000"/>
                  </a:lnTo>
                  <a:lnTo>
                    <a:pt x="1930654" y="215900"/>
                  </a:lnTo>
                  <a:lnTo>
                    <a:pt x="1892935" y="203200"/>
                  </a:lnTo>
                  <a:lnTo>
                    <a:pt x="1854200" y="177800"/>
                  </a:lnTo>
                  <a:lnTo>
                    <a:pt x="1814703" y="152400"/>
                  </a:lnTo>
                  <a:lnTo>
                    <a:pt x="1774190" y="127000"/>
                  </a:lnTo>
                  <a:lnTo>
                    <a:pt x="1732915" y="114300"/>
                  </a:lnTo>
                  <a:lnTo>
                    <a:pt x="1690751" y="88900"/>
                  </a:lnTo>
                  <a:lnTo>
                    <a:pt x="1559941" y="50800"/>
                  </a:lnTo>
                  <a:lnTo>
                    <a:pt x="1469263" y="25400"/>
                  </a:lnTo>
                  <a:lnTo>
                    <a:pt x="1422908" y="25400"/>
                  </a:lnTo>
                  <a:lnTo>
                    <a:pt x="1376172" y="12700"/>
                  </a:lnTo>
                  <a:lnTo>
                    <a:pt x="1328801" y="12700"/>
                  </a:lnTo>
                  <a:lnTo>
                    <a:pt x="1280922" y="0"/>
                  </a:lnTo>
                  <a:lnTo>
                    <a:pt x="1184275" y="0"/>
                  </a:lnTo>
                  <a:lnTo>
                    <a:pt x="1136396" y="12700"/>
                  </a:lnTo>
                  <a:lnTo>
                    <a:pt x="1089025" y="12700"/>
                  </a:lnTo>
                  <a:lnTo>
                    <a:pt x="1042162" y="25400"/>
                  </a:lnTo>
                  <a:lnTo>
                    <a:pt x="995934" y="25400"/>
                  </a:lnTo>
                  <a:lnTo>
                    <a:pt x="950341" y="38100"/>
                  </a:lnTo>
                  <a:lnTo>
                    <a:pt x="774446" y="88900"/>
                  </a:lnTo>
                  <a:lnTo>
                    <a:pt x="732282" y="114300"/>
                  </a:lnTo>
                  <a:lnTo>
                    <a:pt x="691007" y="127000"/>
                  </a:lnTo>
                  <a:lnTo>
                    <a:pt x="650494" y="152400"/>
                  </a:lnTo>
                  <a:lnTo>
                    <a:pt x="610870" y="177800"/>
                  </a:lnTo>
                  <a:lnTo>
                    <a:pt x="572262" y="203200"/>
                  </a:lnTo>
                  <a:lnTo>
                    <a:pt x="534543" y="215900"/>
                  </a:lnTo>
                  <a:lnTo>
                    <a:pt x="497840" y="254000"/>
                  </a:lnTo>
                  <a:lnTo>
                    <a:pt x="462026" y="279400"/>
                  </a:lnTo>
                  <a:lnTo>
                    <a:pt x="427482" y="304800"/>
                  </a:lnTo>
                  <a:lnTo>
                    <a:pt x="393827" y="330200"/>
                  </a:lnTo>
                  <a:lnTo>
                    <a:pt x="361442" y="368300"/>
                  </a:lnTo>
                  <a:lnTo>
                    <a:pt x="330073" y="393700"/>
                  </a:lnTo>
                  <a:lnTo>
                    <a:pt x="299974" y="431800"/>
                  </a:lnTo>
                  <a:lnTo>
                    <a:pt x="271145" y="469900"/>
                  </a:lnTo>
                  <a:lnTo>
                    <a:pt x="243459" y="508000"/>
                  </a:lnTo>
                  <a:lnTo>
                    <a:pt x="217170" y="533400"/>
                  </a:lnTo>
                  <a:lnTo>
                    <a:pt x="192151" y="571500"/>
                  </a:lnTo>
                  <a:lnTo>
                    <a:pt x="168516" y="609600"/>
                  </a:lnTo>
                  <a:lnTo>
                    <a:pt x="146177" y="660400"/>
                  </a:lnTo>
                  <a:lnTo>
                    <a:pt x="125476" y="698500"/>
                  </a:lnTo>
                  <a:lnTo>
                    <a:pt x="106045" y="736600"/>
                  </a:lnTo>
                  <a:lnTo>
                    <a:pt x="88265" y="774700"/>
                  </a:lnTo>
                  <a:lnTo>
                    <a:pt x="71869" y="825500"/>
                  </a:lnTo>
                  <a:lnTo>
                    <a:pt x="57150" y="863600"/>
                  </a:lnTo>
                  <a:lnTo>
                    <a:pt x="44069" y="914400"/>
                  </a:lnTo>
                  <a:lnTo>
                    <a:pt x="32512" y="952500"/>
                  </a:lnTo>
                  <a:lnTo>
                    <a:pt x="22733" y="1003300"/>
                  </a:lnTo>
                  <a:lnTo>
                    <a:pt x="14605" y="1041400"/>
                  </a:lnTo>
                  <a:lnTo>
                    <a:pt x="8255" y="1092200"/>
                  </a:lnTo>
                  <a:lnTo>
                    <a:pt x="3683" y="1143000"/>
                  </a:lnTo>
                  <a:lnTo>
                    <a:pt x="889" y="1193800"/>
                  </a:lnTo>
                  <a:lnTo>
                    <a:pt x="0" y="1231900"/>
                  </a:lnTo>
                  <a:lnTo>
                    <a:pt x="889" y="1282700"/>
                  </a:lnTo>
                  <a:lnTo>
                    <a:pt x="3683" y="1333500"/>
                  </a:lnTo>
                  <a:lnTo>
                    <a:pt x="8255" y="1384300"/>
                  </a:lnTo>
                  <a:lnTo>
                    <a:pt x="14605" y="1422400"/>
                  </a:lnTo>
                  <a:lnTo>
                    <a:pt x="22733" y="1473200"/>
                  </a:lnTo>
                  <a:lnTo>
                    <a:pt x="32512" y="1524000"/>
                  </a:lnTo>
                  <a:lnTo>
                    <a:pt x="44069" y="1562100"/>
                  </a:lnTo>
                  <a:lnTo>
                    <a:pt x="57150" y="1612900"/>
                  </a:lnTo>
                  <a:lnTo>
                    <a:pt x="71869" y="1651000"/>
                  </a:lnTo>
                  <a:lnTo>
                    <a:pt x="88265" y="1701800"/>
                  </a:lnTo>
                  <a:lnTo>
                    <a:pt x="106045" y="1739900"/>
                  </a:lnTo>
                  <a:lnTo>
                    <a:pt x="125476" y="1778000"/>
                  </a:lnTo>
                  <a:lnTo>
                    <a:pt x="146177" y="1816100"/>
                  </a:lnTo>
                  <a:lnTo>
                    <a:pt x="168516" y="1854200"/>
                  </a:lnTo>
                  <a:lnTo>
                    <a:pt x="192151" y="1892300"/>
                  </a:lnTo>
                  <a:lnTo>
                    <a:pt x="217170" y="1930400"/>
                  </a:lnTo>
                  <a:lnTo>
                    <a:pt x="243459" y="1968500"/>
                  </a:lnTo>
                  <a:lnTo>
                    <a:pt x="271018" y="2006600"/>
                  </a:lnTo>
                  <a:lnTo>
                    <a:pt x="299974" y="2044700"/>
                  </a:lnTo>
                  <a:lnTo>
                    <a:pt x="330073" y="2070100"/>
                  </a:lnTo>
                  <a:lnTo>
                    <a:pt x="361442" y="2108200"/>
                  </a:lnTo>
                  <a:lnTo>
                    <a:pt x="393827" y="2146300"/>
                  </a:lnTo>
                  <a:lnTo>
                    <a:pt x="427355" y="2171700"/>
                  </a:lnTo>
                  <a:lnTo>
                    <a:pt x="462026" y="2197100"/>
                  </a:lnTo>
                  <a:lnTo>
                    <a:pt x="497840" y="2222500"/>
                  </a:lnTo>
                  <a:lnTo>
                    <a:pt x="534543" y="2247900"/>
                  </a:lnTo>
                  <a:lnTo>
                    <a:pt x="572262" y="2273300"/>
                  </a:lnTo>
                  <a:lnTo>
                    <a:pt x="610870" y="2298700"/>
                  </a:lnTo>
                  <a:lnTo>
                    <a:pt x="650494" y="2324100"/>
                  </a:lnTo>
                  <a:lnTo>
                    <a:pt x="691007" y="2349500"/>
                  </a:lnTo>
                  <a:lnTo>
                    <a:pt x="732282" y="2362200"/>
                  </a:lnTo>
                  <a:lnTo>
                    <a:pt x="774446" y="2387600"/>
                  </a:lnTo>
                  <a:lnTo>
                    <a:pt x="817245" y="2400300"/>
                  </a:lnTo>
                  <a:lnTo>
                    <a:pt x="995934" y="2451112"/>
                  </a:lnTo>
                  <a:lnTo>
                    <a:pt x="1042162" y="2451112"/>
                  </a:lnTo>
                  <a:lnTo>
                    <a:pt x="1089025" y="2463812"/>
                  </a:lnTo>
                  <a:lnTo>
                    <a:pt x="1376172" y="2463812"/>
                  </a:lnTo>
                  <a:lnTo>
                    <a:pt x="1422908" y="2451112"/>
                  </a:lnTo>
                  <a:lnTo>
                    <a:pt x="1469263" y="2451112"/>
                  </a:lnTo>
                  <a:lnTo>
                    <a:pt x="1559941" y="2425700"/>
                  </a:lnTo>
                  <a:lnTo>
                    <a:pt x="1690751" y="2387600"/>
                  </a:lnTo>
                  <a:lnTo>
                    <a:pt x="1732915" y="2362200"/>
                  </a:lnTo>
                  <a:lnTo>
                    <a:pt x="1774190" y="2349500"/>
                  </a:lnTo>
                  <a:lnTo>
                    <a:pt x="1814703" y="2324100"/>
                  </a:lnTo>
                  <a:lnTo>
                    <a:pt x="1854200" y="2298700"/>
                  </a:lnTo>
                  <a:lnTo>
                    <a:pt x="1892935" y="2273300"/>
                  </a:lnTo>
                  <a:lnTo>
                    <a:pt x="1930654" y="2247900"/>
                  </a:lnTo>
                  <a:lnTo>
                    <a:pt x="1967357" y="2222500"/>
                  </a:lnTo>
                  <a:lnTo>
                    <a:pt x="2003044" y="2197100"/>
                  </a:lnTo>
                  <a:lnTo>
                    <a:pt x="2037715" y="2171700"/>
                  </a:lnTo>
                  <a:lnTo>
                    <a:pt x="2071370" y="2146300"/>
                  </a:lnTo>
                  <a:lnTo>
                    <a:pt x="2103755" y="2108200"/>
                  </a:lnTo>
                  <a:lnTo>
                    <a:pt x="2135124" y="2070100"/>
                  </a:lnTo>
                  <a:lnTo>
                    <a:pt x="2165223" y="2044700"/>
                  </a:lnTo>
                  <a:lnTo>
                    <a:pt x="2194052" y="2006600"/>
                  </a:lnTo>
                  <a:lnTo>
                    <a:pt x="2221738" y="1968500"/>
                  </a:lnTo>
                  <a:lnTo>
                    <a:pt x="2248027" y="1930400"/>
                  </a:lnTo>
                  <a:lnTo>
                    <a:pt x="2273046" y="1892300"/>
                  </a:lnTo>
                  <a:lnTo>
                    <a:pt x="2296668" y="1854200"/>
                  </a:lnTo>
                  <a:lnTo>
                    <a:pt x="2318893" y="1816100"/>
                  </a:lnTo>
                  <a:lnTo>
                    <a:pt x="2339721" y="1778000"/>
                  </a:lnTo>
                  <a:lnTo>
                    <a:pt x="2359025" y="1739900"/>
                  </a:lnTo>
                  <a:lnTo>
                    <a:pt x="2376932" y="1701800"/>
                  </a:lnTo>
                  <a:lnTo>
                    <a:pt x="2393188" y="1651000"/>
                  </a:lnTo>
                  <a:lnTo>
                    <a:pt x="2407920" y="1612900"/>
                  </a:lnTo>
                  <a:lnTo>
                    <a:pt x="2421128" y="1562100"/>
                  </a:lnTo>
                  <a:lnTo>
                    <a:pt x="2432558" y="1524000"/>
                  </a:lnTo>
                  <a:lnTo>
                    <a:pt x="2442464" y="1473200"/>
                  </a:lnTo>
                  <a:lnTo>
                    <a:pt x="2450592" y="1422400"/>
                  </a:lnTo>
                  <a:lnTo>
                    <a:pt x="2456942" y="1384300"/>
                  </a:lnTo>
                  <a:lnTo>
                    <a:pt x="2461514" y="1333500"/>
                  </a:lnTo>
                  <a:lnTo>
                    <a:pt x="2464308" y="1282700"/>
                  </a:lnTo>
                  <a:lnTo>
                    <a:pt x="2465197" y="1231900"/>
                  </a:lnTo>
                  <a:close/>
                </a:path>
              </a:pathLst>
            </a:custGeom>
            <a:solidFill>
              <a:srgbClr val="F1F1F1"/>
            </a:solidFill>
          </p:spPr>
          <p:txBody>
            <a:bodyPr wrap="square" lIns="0" tIns="0" rIns="0" bIns="0" rtlCol="0"/>
            <a:lstStyle/>
            <a:p>
              <a:endParaRPr/>
            </a:p>
          </p:txBody>
        </p:sp>
        <p:sp>
          <p:nvSpPr>
            <p:cNvPr id="31" name="object 31"/>
            <p:cNvSpPr/>
            <p:nvPr/>
          </p:nvSpPr>
          <p:spPr>
            <a:xfrm>
              <a:off x="9423527" y="6572249"/>
              <a:ext cx="2465705" cy="2464435"/>
            </a:xfrm>
            <a:custGeom>
              <a:avLst/>
              <a:gdLst/>
              <a:ahLst/>
              <a:cxnLst/>
              <a:rect l="l" t="t" r="r" b="b"/>
              <a:pathLst>
                <a:path w="2465704" h="2464434">
                  <a:moveTo>
                    <a:pt x="2465197" y="1231900"/>
                  </a:moveTo>
                  <a:lnTo>
                    <a:pt x="2464308" y="1193800"/>
                  </a:lnTo>
                  <a:lnTo>
                    <a:pt x="2461514" y="1143000"/>
                  </a:lnTo>
                  <a:lnTo>
                    <a:pt x="2456942" y="1092200"/>
                  </a:lnTo>
                  <a:lnTo>
                    <a:pt x="2450592" y="1041400"/>
                  </a:lnTo>
                  <a:lnTo>
                    <a:pt x="2442464" y="1003300"/>
                  </a:lnTo>
                  <a:lnTo>
                    <a:pt x="2432685" y="952500"/>
                  </a:lnTo>
                  <a:lnTo>
                    <a:pt x="2421128" y="914400"/>
                  </a:lnTo>
                  <a:lnTo>
                    <a:pt x="2420366" y="911440"/>
                  </a:lnTo>
                  <a:lnTo>
                    <a:pt x="2420366" y="1231900"/>
                  </a:lnTo>
                  <a:lnTo>
                    <a:pt x="2419350" y="1282700"/>
                  </a:lnTo>
                  <a:lnTo>
                    <a:pt x="2416556" y="1333500"/>
                  </a:lnTo>
                  <a:lnTo>
                    <a:pt x="2411857" y="1384300"/>
                  </a:lnTo>
                  <a:lnTo>
                    <a:pt x="2397252" y="1473200"/>
                  </a:lnTo>
                  <a:lnTo>
                    <a:pt x="2387346" y="1511300"/>
                  </a:lnTo>
                  <a:lnTo>
                    <a:pt x="2375789" y="1562100"/>
                  </a:lnTo>
                  <a:lnTo>
                    <a:pt x="2362454" y="1600200"/>
                  </a:lnTo>
                  <a:lnTo>
                    <a:pt x="2347595" y="1651000"/>
                  </a:lnTo>
                  <a:lnTo>
                    <a:pt x="2331212" y="1689100"/>
                  </a:lnTo>
                  <a:lnTo>
                    <a:pt x="2313178" y="1727200"/>
                  </a:lnTo>
                  <a:lnTo>
                    <a:pt x="2293620" y="1765300"/>
                  </a:lnTo>
                  <a:lnTo>
                    <a:pt x="2272665" y="1816100"/>
                  </a:lnTo>
                  <a:lnTo>
                    <a:pt x="2250313" y="1854200"/>
                  </a:lnTo>
                  <a:lnTo>
                    <a:pt x="2226437" y="1892300"/>
                  </a:lnTo>
                  <a:lnTo>
                    <a:pt x="2201291" y="1917700"/>
                  </a:lnTo>
                  <a:lnTo>
                    <a:pt x="2174748" y="1955800"/>
                  </a:lnTo>
                  <a:lnTo>
                    <a:pt x="2146935" y="1993900"/>
                  </a:lnTo>
                  <a:lnTo>
                    <a:pt x="2117979" y="2032000"/>
                  </a:lnTo>
                  <a:lnTo>
                    <a:pt x="2087626" y="2057400"/>
                  </a:lnTo>
                  <a:lnTo>
                    <a:pt x="2056130" y="2095500"/>
                  </a:lnTo>
                  <a:lnTo>
                    <a:pt x="2023491" y="2120900"/>
                  </a:lnTo>
                  <a:lnTo>
                    <a:pt x="1989836" y="2146300"/>
                  </a:lnTo>
                  <a:lnTo>
                    <a:pt x="1955038" y="2184400"/>
                  </a:lnTo>
                  <a:lnTo>
                    <a:pt x="1919097" y="2209800"/>
                  </a:lnTo>
                  <a:lnTo>
                    <a:pt x="1882267" y="2235200"/>
                  </a:lnTo>
                  <a:lnTo>
                    <a:pt x="1844421" y="2260600"/>
                  </a:lnTo>
                  <a:lnTo>
                    <a:pt x="1805686" y="2273300"/>
                  </a:lnTo>
                  <a:lnTo>
                    <a:pt x="1765935" y="2298700"/>
                  </a:lnTo>
                  <a:lnTo>
                    <a:pt x="1725422" y="2324100"/>
                  </a:lnTo>
                  <a:lnTo>
                    <a:pt x="1598930" y="2362200"/>
                  </a:lnTo>
                  <a:lnTo>
                    <a:pt x="1420368" y="2413000"/>
                  </a:lnTo>
                  <a:lnTo>
                    <a:pt x="1374267" y="2413000"/>
                  </a:lnTo>
                  <a:lnTo>
                    <a:pt x="1327531" y="2425700"/>
                  </a:lnTo>
                  <a:lnTo>
                    <a:pt x="1137666" y="2425700"/>
                  </a:lnTo>
                  <a:lnTo>
                    <a:pt x="1090930" y="2413000"/>
                  </a:lnTo>
                  <a:lnTo>
                    <a:pt x="1044829" y="2413000"/>
                  </a:lnTo>
                  <a:lnTo>
                    <a:pt x="866267" y="2362200"/>
                  </a:lnTo>
                  <a:lnTo>
                    <a:pt x="739775" y="2324100"/>
                  </a:lnTo>
                  <a:lnTo>
                    <a:pt x="699262" y="2298700"/>
                  </a:lnTo>
                  <a:lnTo>
                    <a:pt x="659638" y="2273300"/>
                  </a:lnTo>
                  <a:lnTo>
                    <a:pt x="620776" y="2260600"/>
                  </a:lnTo>
                  <a:lnTo>
                    <a:pt x="582930" y="2235200"/>
                  </a:lnTo>
                  <a:lnTo>
                    <a:pt x="546100" y="2209800"/>
                  </a:lnTo>
                  <a:lnTo>
                    <a:pt x="510286" y="2184400"/>
                  </a:lnTo>
                  <a:lnTo>
                    <a:pt x="475361" y="2146300"/>
                  </a:lnTo>
                  <a:lnTo>
                    <a:pt x="441706" y="2120900"/>
                  </a:lnTo>
                  <a:lnTo>
                    <a:pt x="409067" y="2095500"/>
                  </a:lnTo>
                  <a:lnTo>
                    <a:pt x="377571" y="2057400"/>
                  </a:lnTo>
                  <a:lnTo>
                    <a:pt x="347345" y="2032000"/>
                  </a:lnTo>
                  <a:lnTo>
                    <a:pt x="318262" y="1993900"/>
                  </a:lnTo>
                  <a:lnTo>
                    <a:pt x="290449" y="1955800"/>
                  </a:lnTo>
                  <a:lnTo>
                    <a:pt x="263906" y="1930400"/>
                  </a:lnTo>
                  <a:lnTo>
                    <a:pt x="238760" y="1892300"/>
                  </a:lnTo>
                  <a:lnTo>
                    <a:pt x="214884" y="1854200"/>
                  </a:lnTo>
                  <a:lnTo>
                    <a:pt x="192532" y="1816100"/>
                  </a:lnTo>
                  <a:lnTo>
                    <a:pt x="171577" y="1765300"/>
                  </a:lnTo>
                  <a:lnTo>
                    <a:pt x="152019" y="1727200"/>
                  </a:lnTo>
                  <a:lnTo>
                    <a:pt x="134112" y="1689100"/>
                  </a:lnTo>
                  <a:lnTo>
                    <a:pt x="117602" y="1651000"/>
                  </a:lnTo>
                  <a:lnTo>
                    <a:pt x="102743" y="1600200"/>
                  </a:lnTo>
                  <a:lnTo>
                    <a:pt x="89408" y="1562100"/>
                  </a:lnTo>
                  <a:lnTo>
                    <a:pt x="77851" y="1511300"/>
                  </a:lnTo>
                  <a:lnTo>
                    <a:pt x="67945" y="1473200"/>
                  </a:lnTo>
                  <a:lnTo>
                    <a:pt x="59817" y="1422400"/>
                  </a:lnTo>
                  <a:lnTo>
                    <a:pt x="53340" y="1384300"/>
                  </a:lnTo>
                  <a:lnTo>
                    <a:pt x="48641" y="1333500"/>
                  </a:lnTo>
                  <a:lnTo>
                    <a:pt x="45847" y="1282700"/>
                  </a:lnTo>
                  <a:lnTo>
                    <a:pt x="44958" y="1231900"/>
                  </a:lnTo>
                  <a:lnTo>
                    <a:pt x="45847" y="1193800"/>
                  </a:lnTo>
                  <a:lnTo>
                    <a:pt x="48641" y="1143000"/>
                  </a:lnTo>
                  <a:lnTo>
                    <a:pt x="53340" y="1092200"/>
                  </a:lnTo>
                  <a:lnTo>
                    <a:pt x="59817" y="1054100"/>
                  </a:lnTo>
                  <a:lnTo>
                    <a:pt x="67945" y="1003300"/>
                  </a:lnTo>
                  <a:lnTo>
                    <a:pt x="77851" y="965200"/>
                  </a:lnTo>
                  <a:lnTo>
                    <a:pt x="89408" y="914400"/>
                  </a:lnTo>
                  <a:lnTo>
                    <a:pt x="102743" y="876300"/>
                  </a:lnTo>
                  <a:lnTo>
                    <a:pt x="117602" y="825500"/>
                  </a:lnTo>
                  <a:lnTo>
                    <a:pt x="134112" y="787400"/>
                  </a:lnTo>
                  <a:lnTo>
                    <a:pt x="152019" y="749300"/>
                  </a:lnTo>
                  <a:lnTo>
                    <a:pt x="171577" y="698500"/>
                  </a:lnTo>
                  <a:lnTo>
                    <a:pt x="192532" y="660400"/>
                  </a:lnTo>
                  <a:lnTo>
                    <a:pt x="214884" y="622300"/>
                  </a:lnTo>
                  <a:lnTo>
                    <a:pt x="238760" y="584200"/>
                  </a:lnTo>
                  <a:lnTo>
                    <a:pt x="263906" y="546100"/>
                  </a:lnTo>
                  <a:lnTo>
                    <a:pt x="290449" y="520700"/>
                  </a:lnTo>
                  <a:lnTo>
                    <a:pt x="318262" y="482600"/>
                  </a:lnTo>
                  <a:lnTo>
                    <a:pt x="347345" y="444500"/>
                  </a:lnTo>
                  <a:lnTo>
                    <a:pt x="377571" y="419100"/>
                  </a:lnTo>
                  <a:lnTo>
                    <a:pt x="409067" y="381000"/>
                  </a:lnTo>
                  <a:lnTo>
                    <a:pt x="441706" y="355600"/>
                  </a:lnTo>
                  <a:lnTo>
                    <a:pt x="475361" y="317500"/>
                  </a:lnTo>
                  <a:lnTo>
                    <a:pt x="510286" y="292100"/>
                  </a:lnTo>
                  <a:lnTo>
                    <a:pt x="546100" y="266700"/>
                  </a:lnTo>
                  <a:lnTo>
                    <a:pt x="582930" y="241300"/>
                  </a:lnTo>
                  <a:lnTo>
                    <a:pt x="620776" y="215900"/>
                  </a:lnTo>
                  <a:lnTo>
                    <a:pt x="659638" y="203200"/>
                  </a:lnTo>
                  <a:lnTo>
                    <a:pt x="699262" y="177800"/>
                  </a:lnTo>
                  <a:lnTo>
                    <a:pt x="739775" y="152400"/>
                  </a:lnTo>
                  <a:lnTo>
                    <a:pt x="823341" y="127000"/>
                  </a:lnTo>
                  <a:lnTo>
                    <a:pt x="866267" y="101600"/>
                  </a:lnTo>
                  <a:lnTo>
                    <a:pt x="909955" y="88900"/>
                  </a:lnTo>
                  <a:lnTo>
                    <a:pt x="954278" y="88900"/>
                  </a:lnTo>
                  <a:lnTo>
                    <a:pt x="1044829" y="63500"/>
                  </a:lnTo>
                  <a:lnTo>
                    <a:pt x="1090930" y="63500"/>
                  </a:lnTo>
                  <a:lnTo>
                    <a:pt x="1137666" y="50800"/>
                  </a:lnTo>
                  <a:lnTo>
                    <a:pt x="1327531" y="50800"/>
                  </a:lnTo>
                  <a:lnTo>
                    <a:pt x="1374267" y="63500"/>
                  </a:lnTo>
                  <a:lnTo>
                    <a:pt x="1420368" y="63500"/>
                  </a:lnTo>
                  <a:lnTo>
                    <a:pt x="1511046" y="88900"/>
                  </a:lnTo>
                  <a:lnTo>
                    <a:pt x="1555369" y="88900"/>
                  </a:lnTo>
                  <a:lnTo>
                    <a:pt x="1598930" y="101600"/>
                  </a:lnTo>
                  <a:lnTo>
                    <a:pt x="1641856" y="127000"/>
                  </a:lnTo>
                  <a:lnTo>
                    <a:pt x="1725422" y="152400"/>
                  </a:lnTo>
                  <a:lnTo>
                    <a:pt x="1765935" y="177800"/>
                  </a:lnTo>
                  <a:lnTo>
                    <a:pt x="1805686" y="203200"/>
                  </a:lnTo>
                  <a:lnTo>
                    <a:pt x="1844421" y="215900"/>
                  </a:lnTo>
                  <a:lnTo>
                    <a:pt x="1882267" y="241300"/>
                  </a:lnTo>
                  <a:lnTo>
                    <a:pt x="1919097" y="266700"/>
                  </a:lnTo>
                  <a:lnTo>
                    <a:pt x="1955038" y="292100"/>
                  </a:lnTo>
                  <a:lnTo>
                    <a:pt x="1989836" y="317500"/>
                  </a:lnTo>
                  <a:lnTo>
                    <a:pt x="2023491" y="355600"/>
                  </a:lnTo>
                  <a:lnTo>
                    <a:pt x="2056130" y="381000"/>
                  </a:lnTo>
                  <a:lnTo>
                    <a:pt x="2087626" y="419100"/>
                  </a:lnTo>
                  <a:lnTo>
                    <a:pt x="2117979" y="444500"/>
                  </a:lnTo>
                  <a:lnTo>
                    <a:pt x="2146935" y="482600"/>
                  </a:lnTo>
                  <a:lnTo>
                    <a:pt x="2174748" y="520700"/>
                  </a:lnTo>
                  <a:lnTo>
                    <a:pt x="2201291" y="546100"/>
                  </a:lnTo>
                  <a:lnTo>
                    <a:pt x="2226437" y="584200"/>
                  </a:lnTo>
                  <a:lnTo>
                    <a:pt x="2250313" y="622300"/>
                  </a:lnTo>
                  <a:lnTo>
                    <a:pt x="2272665" y="660400"/>
                  </a:lnTo>
                  <a:lnTo>
                    <a:pt x="2293620" y="698500"/>
                  </a:lnTo>
                  <a:lnTo>
                    <a:pt x="2313178" y="749300"/>
                  </a:lnTo>
                  <a:lnTo>
                    <a:pt x="2331212" y="787400"/>
                  </a:lnTo>
                  <a:lnTo>
                    <a:pt x="2347595" y="825500"/>
                  </a:lnTo>
                  <a:lnTo>
                    <a:pt x="2362454" y="876300"/>
                  </a:lnTo>
                  <a:lnTo>
                    <a:pt x="2375789" y="914400"/>
                  </a:lnTo>
                  <a:lnTo>
                    <a:pt x="2387346" y="965200"/>
                  </a:lnTo>
                  <a:lnTo>
                    <a:pt x="2397252" y="1003300"/>
                  </a:lnTo>
                  <a:lnTo>
                    <a:pt x="2411857" y="1092200"/>
                  </a:lnTo>
                  <a:lnTo>
                    <a:pt x="2416556" y="1143000"/>
                  </a:lnTo>
                  <a:lnTo>
                    <a:pt x="2419350" y="1193800"/>
                  </a:lnTo>
                  <a:lnTo>
                    <a:pt x="2420366" y="1231900"/>
                  </a:lnTo>
                  <a:lnTo>
                    <a:pt x="2420366" y="911440"/>
                  </a:lnTo>
                  <a:lnTo>
                    <a:pt x="2408047" y="863600"/>
                  </a:lnTo>
                  <a:lnTo>
                    <a:pt x="2393315" y="825500"/>
                  </a:lnTo>
                  <a:lnTo>
                    <a:pt x="2376932" y="774700"/>
                  </a:lnTo>
                  <a:lnTo>
                    <a:pt x="2359152" y="736600"/>
                  </a:lnTo>
                  <a:lnTo>
                    <a:pt x="2339721" y="698500"/>
                  </a:lnTo>
                  <a:lnTo>
                    <a:pt x="2318893" y="660400"/>
                  </a:lnTo>
                  <a:lnTo>
                    <a:pt x="2296668" y="609600"/>
                  </a:lnTo>
                  <a:lnTo>
                    <a:pt x="2273046" y="571500"/>
                  </a:lnTo>
                  <a:lnTo>
                    <a:pt x="2248027" y="533400"/>
                  </a:lnTo>
                  <a:lnTo>
                    <a:pt x="2221738" y="508000"/>
                  </a:lnTo>
                  <a:lnTo>
                    <a:pt x="2194052" y="469900"/>
                  </a:lnTo>
                  <a:lnTo>
                    <a:pt x="2165223" y="431800"/>
                  </a:lnTo>
                  <a:lnTo>
                    <a:pt x="2135124" y="393700"/>
                  </a:lnTo>
                  <a:lnTo>
                    <a:pt x="2103755" y="368300"/>
                  </a:lnTo>
                  <a:lnTo>
                    <a:pt x="2071370" y="330200"/>
                  </a:lnTo>
                  <a:lnTo>
                    <a:pt x="2037715" y="304800"/>
                  </a:lnTo>
                  <a:lnTo>
                    <a:pt x="2003044" y="279400"/>
                  </a:lnTo>
                  <a:lnTo>
                    <a:pt x="1967357" y="254000"/>
                  </a:lnTo>
                  <a:lnTo>
                    <a:pt x="1930654" y="215900"/>
                  </a:lnTo>
                  <a:lnTo>
                    <a:pt x="1892935" y="203200"/>
                  </a:lnTo>
                  <a:lnTo>
                    <a:pt x="1854327" y="177800"/>
                  </a:lnTo>
                  <a:lnTo>
                    <a:pt x="1814703" y="152400"/>
                  </a:lnTo>
                  <a:lnTo>
                    <a:pt x="1774190" y="127000"/>
                  </a:lnTo>
                  <a:lnTo>
                    <a:pt x="1732915" y="114300"/>
                  </a:lnTo>
                  <a:lnTo>
                    <a:pt x="1690751" y="88900"/>
                  </a:lnTo>
                  <a:lnTo>
                    <a:pt x="1559941" y="50800"/>
                  </a:lnTo>
                  <a:lnTo>
                    <a:pt x="1469263" y="25400"/>
                  </a:lnTo>
                  <a:lnTo>
                    <a:pt x="1423035" y="25400"/>
                  </a:lnTo>
                  <a:lnTo>
                    <a:pt x="1376172" y="12700"/>
                  </a:lnTo>
                  <a:lnTo>
                    <a:pt x="1328801" y="12700"/>
                  </a:lnTo>
                  <a:lnTo>
                    <a:pt x="1280922" y="0"/>
                  </a:lnTo>
                  <a:lnTo>
                    <a:pt x="1184275" y="0"/>
                  </a:lnTo>
                  <a:lnTo>
                    <a:pt x="1136396" y="12700"/>
                  </a:lnTo>
                  <a:lnTo>
                    <a:pt x="1089025" y="12700"/>
                  </a:lnTo>
                  <a:lnTo>
                    <a:pt x="1042289" y="25400"/>
                  </a:lnTo>
                  <a:lnTo>
                    <a:pt x="995934" y="25400"/>
                  </a:lnTo>
                  <a:lnTo>
                    <a:pt x="950341" y="38100"/>
                  </a:lnTo>
                  <a:lnTo>
                    <a:pt x="774446" y="88900"/>
                  </a:lnTo>
                  <a:lnTo>
                    <a:pt x="732282" y="114300"/>
                  </a:lnTo>
                  <a:lnTo>
                    <a:pt x="691007" y="127000"/>
                  </a:lnTo>
                  <a:lnTo>
                    <a:pt x="650494" y="152400"/>
                  </a:lnTo>
                  <a:lnTo>
                    <a:pt x="610997" y="177800"/>
                  </a:lnTo>
                  <a:lnTo>
                    <a:pt x="572262" y="203200"/>
                  </a:lnTo>
                  <a:lnTo>
                    <a:pt x="534543" y="215900"/>
                  </a:lnTo>
                  <a:lnTo>
                    <a:pt x="497840" y="254000"/>
                  </a:lnTo>
                  <a:lnTo>
                    <a:pt x="462153" y="279400"/>
                  </a:lnTo>
                  <a:lnTo>
                    <a:pt x="427482" y="304800"/>
                  </a:lnTo>
                  <a:lnTo>
                    <a:pt x="393827" y="330200"/>
                  </a:lnTo>
                  <a:lnTo>
                    <a:pt x="361442" y="368300"/>
                  </a:lnTo>
                  <a:lnTo>
                    <a:pt x="330073" y="393700"/>
                  </a:lnTo>
                  <a:lnTo>
                    <a:pt x="299974" y="431800"/>
                  </a:lnTo>
                  <a:lnTo>
                    <a:pt x="271145" y="469900"/>
                  </a:lnTo>
                  <a:lnTo>
                    <a:pt x="243459" y="508000"/>
                  </a:lnTo>
                  <a:lnTo>
                    <a:pt x="217170" y="533400"/>
                  </a:lnTo>
                  <a:lnTo>
                    <a:pt x="192151" y="571500"/>
                  </a:lnTo>
                  <a:lnTo>
                    <a:pt x="168529" y="609600"/>
                  </a:lnTo>
                  <a:lnTo>
                    <a:pt x="146304" y="660400"/>
                  </a:lnTo>
                  <a:lnTo>
                    <a:pt x="125476" y="698500"/>
                  </a:lnTo>
                  <a:lnTo>
                    <a:pt x="106172" y="736600"/>
                  </a:lnTo>
                  <a:lnTo>
                    <a:pt x="88265" y="774700"/>
                  </a:lnTo>
                  <a:lnTo>
                    <a:pt x="72009" y="825500"/>
                  </a:lnTo>
                  <a:lnTo>
                    <a:pt x="57277" y="863600"/>
                  </a:lnTo>
                  <a:lnTo>
                    <a:pt x="44069" y="914400"/>
                  </a:lnTo>
                  <a:lnTo>
                    <a:pt x="32639" y="952500"/>
                  </a:lnTo>
                  <a:lnTo>
                    <a:pt x="22733" y="1003300"/>
                  </a:lnTo>
                  <a:lnTo>
                    <a:pt x="14605" y="1041400"/>
                  </a:lnTo>
                  <a:lnTo>
                    <a:pt x="8255" y="1092200"/>
                  </a:lnTo>
                  <a:lnTo>
                    <a:pt x="3683" y="1143000"/>
                  </a:lnTo>
                  <a:lnTo>
                    <a:pt x="889" y="1193800"/>
                  </a:lnTo>
                  <a:lnTo>
                    <a:pt x="0" y="1231900"/>
                  </a:lnTo>
                  <a:lnTo>
                    <a:pt x="889" y="1282700"/>
                  </a:lnTo>
                  <a:lnTo>
                    <a:pt x="3683" y="1333500"/>
                  </a:lnTo>
                  <a:lnTo>
                    <a:pt x="8255" y="1384300"/>
                  </a:lnTo>
                  <a:lnTo>
                    <a:pt x="14605" y="1422400"/>
                  </a:lnTo>
                  <a:lnTo>
                    <a:pt x="22733" y="1473200"/>
                  </a:lnTo>
                  <a:lnTo>
                    <a:pt x="32639" y="1524000"/>
                  </a:lnTo>
                  <a:lnTo>
                    <a:pt x="44069" y="1562100"/>
                  </a:lnTo>
                  <a:lnTo>
                    <a:pt x="57277" y="1612900"/>
                  </a:lnTo>
                  <a:lnTo>
                    <a:pt x="72009" y="1651000"/>
                  </a:lnTo>
                  <a:lnTo>
                    <a:pt x="88265" y="1701800"/>
                  </a:lnTo>
                  <a:lnTo>
                    <a:pt x="106172" y="1739900"/>
                  </a:lnTo>
                  <a:lnTo>
                    <a:pt x="125476" y="1778000"/>
                  </a:lnTo>
                  <a:lnTo>
                    <a:pt x="146304" y="1816100"/>
                  </a:lnTo>
                  <a:lnTo>
                    <a:pt x="168529" y="1854200"/>
                  </a:lnTo>
                  <a:lnTo>
                    <a:pt x="192151" y="1892300"/>
                  </a:lnTo>
                  <a:lnTo>
                    <a:pt x="217170" y="1930400"/>
                  </a:lnTo>
                  <a:lnTo>
                    <a:pt x="243459" y="1968500"/>
                  </a:lnTo>
                  <a:lnTo>
                    <a:pt x="271145" y="2006600"/>
                  </a:lnTo>
                  <a:lnTo>
                    <a:pt x="299974" y="2044700"/>
                  </a:lnTo>
                  <a:lnTo>
                    <a:pt x="330073" y="2070100"/>
                  </a:lnTo>
                  <a:lnTo>
                    <a:pt x="361442" y="2108200"/>
                  </a:lnTo>
                  <a:lnTo>
                    <a:pt x="393827" y="2146300"/>
                  </a:lnTo>
                  <a:lnTo>
                    <a:pt x="427482" y="2171700"/>
                  </a:lnTo>
                  <a:lnTo>
                    <a:pt x="462153" y="2197100"/>
                  </a:lnTo>
                  <a:lnTo>
                    <a:pt x="497840" y="2222500"/>
                  </a:lnTo>
                  <a:lnTo>
                    <a:pt x="534543" y="2247900"/>
                  </a:lnTo>
                  <a:lnTo>
                    <a:pt x="572262" y="2273300"/>
                  </a:lnTo>
                  <a:lnTo>
                    <a:pt x="610997" y="2298700"/>
                  </a:lnTo>
                  <a:lnTo>
                    <a:pt x="650494" y="2324100"/>
                  </a:lnTo>
                  <a:lnTo>
                    <a:pt x="691007" y="2349500"/>
                  </a:lnTo>
                  <a:lnTo>
                    <a:pt x="732282" y="2362200"/>
                  </a:lnTo>
                  <a:lnTo>
                    <a:pt x="774446" y="2387600"/>
                  </a:lnTo>
                  <a:lnTo>
                    <a:pt x="817372" y="2400300"/>
                  </a:lnTo>
                  <a:lnTo>
                    <a:pt x="995934" y="2451112"/>
                  </a:lnTo>
                  <a:lnTo>
                    <a:pt x="1042289" y="2451112"/>
                  </a:lnTo>
                  <a:lnTo>
                    <a:pt x="1089025" y="2463812"/>
                  </a:lnTo>
                  <a:lnTo>
                    <a:pt x="1376172" y="2463812"/>
                  </a:lnTo>
                  <a:lnTo>
                    <a:pt x="1423035" y="2451112"/>
                  </a:lnTo>
                  <a:lnTo>
                    <a:pt x="1469263" y="2451112"/>
                  </a:lnTo>
                  <a:lnTo>
                    <a:pt x="1559941" y="2425700"/>
                  </a:lnTo>
                  <a:lnTo>
                    <a:pt x="1690751" y="2387600"/>
                  </a:lnTo>
                  <a:lnTo>
                    <a:pt x="1732915" y="2362200"/>
                  </a:lnTo>
                  <a:lnTo>
                    <a:pt x="1774190" y="2349500"/>
                  </a:lnTo>
                  <a:lnTo>
                    <a:pt x="1814703" y="2324100"/>
                  </a:lnTo>
                  <a:lnTo>
                    <a:pt x="1854327" y="2298700"/>
                  </a:lnTo>
                  <a:lnTo>
                    <a:pt x="1892935" y="2273300"/>
                  </a:lnTo>
                  <a:lnTo>
                    <a:pt x="1930654" y="2247900"/>
                  </a:lnTo>
                  <a:lnTo>
                    <a:pt x="1967357" y="2222500"/>
                  </a:lnTo>
                  <a:lnTo>
                    <a:pt x="2003044" y="2197100"/>
                  </a:lnTo>
                  <a:lnTo>
                    <a:pt x="2037715" y="2171700"/>
                  </a:lnTo>
                  <a:lnTo>
                    <a:pt x="2071370" y="2146300"/>
                  </a:lnTo>
                  <a:lnTo>
                    <a:pt x="2103755" y="2108200"/>
                  </a:lnTo>
                  <a:lnTo>
                    <a:pt x="2135124" y="2070100"/>
                  </a:lnTo>
                  <a:lnTo>
                    <a:pt x="2165223" y="2044700"/>
                  </a:lnTo>
                  <a:lnTo>
                    <a:pt x="2194052" y="2006600"/>
                  </a:lnTo>
                  <a:lnTo>
                    <a:pt x="2221738" y="1968500"/>
                  </a:lnTo>
                  <a:lnTo>
                    <a:pt x="2248027" y="1930400"/>
                  </a:lnTo>
                  <a:lnTo>
                    <a:pt x="2273046" y="1892300"/>
                  </a:lnTo>
                  <a:lnTo>
                    <a:pt x="2296668" y="1854200"/>
                  </a:lnTo>
                  <a:lnTo>
                    <a:pt x="2318893" y="1816100"/>
                  </a:lnTo>
                  <a:lnTo>
                    <a:pt x="2339721" y="1778000"/>
                  </a:lnTo>
                  <a:lnTo>
                    <a:pt x="2359152" y="1739900"/>
                  </a:lnTo>
                  <a:lnTo>
                    <a:pt x="2376932" y="1701800"/>
                  </a:lnTo>
                  <a:lnTo>
                    <a:pt x="2393315" y="1651000"/>
                  </a:lnTo>
                  <a:lnTo>
                    <a:pt x="2408047" y="1612900"/>
                  </a:lnTo>
                  <a:lnTo>
                    <a:pt x="2421128" y="1562100"/>
                  </a:lnTo>
                  <a:lnTo>
                    <a:pt x="2432685" y="1524000"/>
                  </a:lnTo>
                  <a:lnTo>
                    <a:pt x="2442464" y="1473200"/>
                  </a:lnTo>
                  <a:lnTo>
                    <a:pt x="2450592" y="1422400"/>
                  </a:lnTo>
                  <a:lnTo>
                    <a:pt x="2456942" y="1384300"/>
                  </a:lnTo>
                  <a:lnTo>
                    <a:pt x="2461514" y="1333500"/>
                  </a:lnTo>
                  <a:lnTo>
                    <a:pt x="2464308" y="1282700"/>
                  </a:lnTo>
                  <a:lnTo>
                    <a:pt x="2465197" y="1231900"/>
                  </a:lnTo>
                  <a:close/>
                </a:path>
              </a:pathLst>
            </a:custGeom>
            <a:solidFill>
              <a:srgbClr val="FFFFFF"/>
            </a:solidFill>
          </p:spPr>
          <p:txBody>
            <a:bodyPr wrap="square" lIns="0" tIns="0" rIns="0" bIns="0" rtlCol="0"/>
            <a:lstStyle/>
            <a:p>
              <a:endParaRPr/>
            </a:p>
          </p:txBody>
        </p:sp>
        <p:sp>
          <p:nvSpPr>
            <p:cNvPr id="32" name="object 32"/>
            <p:cNvSpPr/>
            <p:nvPr/>
          </p:nvSpPr>
          <p:spPr>
            <a:xfrm>
              <a:off x="12450064" y="6572249"/>
              <a:ext cx="5509260" cy="2464435"/>
            </a:xfrm>
            <a:custGeom>
              <a:avLst/>
              <a:gdLst/>
              <a:ahLst/>
              <a:cxnLst/>
              <a:rect l="l" t="t" r="r" b="b"/>
              <a:pathLst>
                <a:path w="5509259" h="2464434">
                  <a:moveTo>
                    <a:pt x="2465197" y="1231900"/>
                  </a:moveTo>
                  <a:lnTo>
                    <a:pt x="2464308" y="1193800"/>
                  </a:lnTo>
                  <a:lnTo>
                    <a:pt x="2461514" y="1143000"/>
                  </a:lnTo>
                  <a:lnTo>
                    <a:pt x="2456942" y="1092200"/>
                  </a:lnTo>
                  <a:lnTo>
                    <a:pt x="2450592" y="1041400"/>
                  </a:lnTo>
                  <a:lnTo>
                    <a:pt x="2442464" y="1003300"/>
                  </a:lnTo>
                  <a:lnTo>
                    <a:pt x="2432558" y="952500"/>
                  </a:lnTo>
                  <a:lnTo>
                    <a:pt x="2421128" y="914400"/>
                  </a:lnTo>
                  <a:lnTo>
                    <a:pt x="2420239" y="910983"/>
                  </a:lnTo>
                  <a:lnTo>
                    <a:pt x="2420239" y="1231900"/>
                  </a:lnTo>
                  <a:lnTo>
                    <a:pt x="2419350" y="1282700"/>
                  </a:lnTo>
                  <a:lnTo>
                    <a:pt x="2416556" y="1333500"/>
                  </a:lnTo>
                  <a:lnTo>
                    <a:pt x="2411857" y="1384300"/>
                  </a:lnTo>
                  <a:lnTo>
                    <a:pt x="2405380" y="1422400"/>
                  </a:lnTo>
                  <a:lnTo>
                    <a:pt x="2397252" y="1473200"/>
                  </a:lnTo>
                  <a:lnTo>
                    <a:pt x="2387346" y="1511300"/>
                  </a:lnTo>
                  <a:lnTo>
                    <a:pt x="2375662" y="1562100"/>
                  </a:lnTo>
                  <a:lnTo>
                    <a:pt x="2362454" y="1600200"/>
                  </a:lnTo>
                  <a:lnTo>
                    <a:pt x="2347595" y="1651000"/>
                  </a:lnTo>
                  <a:lnTo>
                    <a:pt x="2331085" y="1689100"/>
                  </a:lnTo>
                  <a:lnTo>
                    <a:pt x="2313178" y="1727200"/>
                  </a:lnTo>
                  <a:lnTo>
                    <a:pt x="2293620" y="1765300"/>
                  </a:lnTo>
                  <a:lnTo>
                    <a:pt x="2272665" y="1816100"/>
                  </a:lnTo>
                  <a:lnTo>
                    <a:pt x="2250313" y="1854200"/>
                  </a:lnTo>
                  <a:lnTo>
                    <a:pt x="2226437" y="1892300"/>
                  </a:lnTo>
                  <a:lnTo>
                    <a:pt x="2201291" y="1917700"/>
                  </a:lnTo>
                  <a:lnTo>
                    <a:pt x="2174748" y="1955800"/>
                  </a:lnTo>
                  <a:lnTo>
                    <a:pt x="2146935" y="1993900"/>
                  </a:lnTo>
                  <a:lnTo>
                    <a:pt x="2117852" y="2032000"/>
                  </a:lnTo>
                  <a:lnTo>
                    <a:pt x="2087626" y="2057400"/>
                  </a:lnTo>
                  <a:lnTo>
                    <a:pt x="2056130" y="2095500"/>
                  </a:lnTo>
                  <a:lnTo>
                    <a:pt x="2023491" y="2120900"/>
                  </a:lnTo>
                  <a:lnTo>
                    <a:pt x="1989709" y="2146300"/>
                  </a:lnTo>
                  <a:lnTo>
                    <a:pt x="1954911" y="2184400"/>
                  </a:lnTo>
                  <a:lnTo>
                    <a:pt x="1919097" y="2209800"/>
                  </a:lnTo>
                  <a:lnTo>
                    <a:pt x="1882267" y="2235200"/>
                  </a:lnTo>
                  <a:lnTo>
                    <a:pt x="1844421" y="2260600"/>
                  </a:lnTo>
                  <a:lnTo>
                    <a:pt x="1805559" y="2273300"/>
                  </a:lnTo>
                  <a:lnTo>
                    <a:pt x="1765935" y="2298700"/>
                  </a:lnTo>
                  <a:lnTo>
                    <a:pt x="1725422" y="2324100"/>
                  </a:lnTo>
                  <a:lnTo>
                    <a:pt x="1598930" y="2362200"/>
                  </a:lnTo>
                  <a:lnTo>
                    <a:pt x="1420368" y="2413000"/>
                  </a:lnTo>
                  <a:lnTo>
                    <a:pt x="1374267" y="2413000"/>
                  </a:lnTo>
                  <a:lnTo>
                    <a:pt x="1327531" y="2425700"/>
                  </a:lnTo>
                  <a:lnTo>
                    <a:pt x="1137666" y="2425700"/>
                  </a:lnTo>
                  <a:lnTo>
                    <a:pt x="1090930" y="2413000"/>
                  </a:lnTo>
                  <a:lnTo>
                    <a:pt x="1044829" y="2413000"/>
                  </a:lnTo>
                  <a:lnTo>
                    <a:pt x="866267" y="2362200"/>
                  </a:lnTo>
                  <a:lnTo>
                    <a:pt x="739762" y="2324100"/>
                  </a:lnTo>
                  <a:lnTo>
                    <a:pt x="699262" y="2298700"/>
                  </a:lnTo>
                  <a:lnTo>
                    <a:pt x="659511" y="2273300"/>
                  </a:lnTo>
                  <a:lnTo>
                    <a:pt x="620776" y="2260600"/>
                  </a:lnTo>
                  <a:lnTo>
                    <a:pt x="582930" y="2235200"/>
                  </a:lnTo>
                  <a:lnTo>
                    <a:pt x="546100" y="2209800"/>
                  </a:lnTo>
                  <a:lnTo>
                    <a:pt x="510159" y="2184400"/>
                  </a:lnTo>
                  <a:lnTo>
                    <a:pt x="475361" y="2146300"/>
                  </a:lnTo>
                  <a:lnTo>
                    <a:pt x="441706" y="2120900"/>
                  </a:lnTo>
                  <a:lnTo>
                    <a:pt x="409067" y="2095500"/>
                  </a:lnTo>
                  <a:lnTo>
                    <a:pt x="377571" y="2057400"/>
                  </a:lnTo>
                  <a:lnTo>
                    <a:pt x="347218" y="2032000"/>
                  </a:lnTo>
                  <a:lnTo>
                    <a:pt x="318262" y="1993900"/>
                  </a:lnTo>
                  <a:lnTo>
                    <a:pt x="290449" y="1955800"/>
                  </a:lnTo>
                  <a:lnTo>
                    <a:pt x="263906" y="1930400"/>
                  </a:lnTo>
                  <a:lnTo>
                    <a:pt x="238760" y="1892300"/>
                  </a:lnTo>
                  <a:lnTo>
                    <a:pt x="214884" y="1854200"/>
                  </a:lnTo>
                  <a:lnTo>
                    <a:pt x="192532" y="1816100"/>
                  </a:lnTo>
                  <a:lnTo>
                    <a:pt x="171577" y="1765300"/>
                  </a:lnTo>
                  <a:lnTo>
                    <a:pt x="152019" y="1727200"/>
                  </a:lnTo>
                  <a:lnTo>
                    <a:pt x="133985" y="1689100"/>
                  </a:lnTo>
                  <a:lnTo>
                    <a:pt x="117602" y="1651000"/>
                  </a:lnTo>
                  <a:lnTo>
                    <a:pt x="102743" y="1600200"/>
                  </a:lnTo>
                  <a:lnTo>
                    <a:pt x="89408" y="1562100"/>
                  </a:lnTo>
                  <a:lnTo>
                    <a:pt x="77851" y="1511300"/>
                  </a:lnTo>
                  <a:lnTo>
                    <a:pt x="67945" y="1473200"/>
                  </a:lnTo>
                  <a:lnTo>
                    <a:pt x="53340" y="1384300"/>
                  </a:lnTo>
                  <a:lnTo>
                    <a:pt x="48641" y="1333500"/>
                  </a:lnTo>
                  <a:lnTo>
                    <a:pt x="45847" y="1282700"/>
                  </a:lnTo>
                  <a:lnTo>
                    <a:pt x="44831" y="1231900"/>
                  </a:lnTo>
                  <a:lnTo>
                    <a:pt x="45847" y="1193800"/>
                  </a:lnTo>
                  <a:lnTo>
                    <a:pt x="48641" y="1143000"/>
                  </a:lnTo>
                  <a:lnTo>
                    <a:pt x="53340" y="1092200"/>
                  </a:lnTo>
                  <a:lnTo>
                    <a:pt x="67945" y="1003300"/>
                  </a:lnTo>
                  <a:lnTo>
                    <a:pt x="77851" y="965200"/>
                  </a:lnTo>
                  <a:lnTo>
                    <a:pt x="89408" y="914400"/>
                  </a:lnTo>
                  <a:lnTo>
                    <a:pt x="102743" y="876300"/>
                  </a:lnTo>
                  <a:lnTo>
                    <a:pt x="117602" y="825500"/>
                  </a:lnTo>
                  <a:lnTo>
                    <a:pt x="133985" y="787400"/>
                  </a:lnTo>
                  <a:lnTo>
                    <a:pt x="152019" y="749300"/>
                  </a:lnTo>
                  <a:lnTo>
                    <a:pt x="171577" y="698500"/>
                  </a:lnTo>
                  <a:lnTo>
                    <a:pt x="192532" y="660400"/>
                  </a:lnTo>
                  <a:lnTo>
                    <a:pt x="214884" y="622300"/>
                  </a:lnTo>
                  <a:lnTo>
                    <a:pt x="238760" y="584200"/>
                  </a:lnTo>
                  <a:lnTo>
                    <a:pt x="263906" y="546100"/>
                  </a:lnTo>
                  <a:lnTo>
                    <a:pt x="290449" y="520700"/>
                  </a:lnTo>
                  <a:lnTo>
                    <a:pt x="318262" y="482600"/>
                  </a:lnTo>
                  <a:lnTo>
                    <a:pt x="347218" y="444500"/>
                  </a:lnTo>
                  <a:lnTo>
                    <a:pt x="377571" y="419100"/>
                  </a:lnTo>
                  <a:lnTo>
                    <a:pt x="409067" y="381000"/>
                  </a:lnTo>
                  <a:lnTo>
                    <a:pt x="441706" y="355600"/>
                  </a:lnTo>
                  <a:lnTo>
                    <a:pt x="475361" y="317500"/>
                  </a:lnTo>
                  <a:lnTo>
                    <a:pt x="510159" y="292100"/>
                  </a:lnTo>
                  <a:lnTo>
                    <a:pt x="546100" y="266700"/>
                  </a:lnTo>
                  <a:lnTo>
                    <a:pt x="582930" y="241300"/>
                  </a:lnTo>
                  <a:lnTo>
                    <a:pt x="620776" y="215900"/>
                  </a:lnTo>
                  <a:lnTo>
                    <a:pt x="659511" y="203200"/>
                  </a:lnTo>
                  <a:lnTo>
                    <a:pt x="699262" y="177800"/>
                  </a:lnTo>
                  <a:lnTo>
                    <a:pt x="739762" y="152400"/>
                  </a:lnTo>
                  <a:lnTo>
                    <a:pt x="823341" y="127000"/>
                  </a:lnTo>
                  <a:lnTo>
                    <a:pt x="866267" y="101600"/>
                  </a:lnTo>
                  <a:lnTo>
                    <a:pt x="909828" y="88900"/>
                  </a:lnTo>
                  <a:lnTo>
                    <a:pt x="954151" y="88900"/>
                  </a:lnTo>
                  <a:lnTo>
                    <a:pt x="1044829" y="63500"/>
                  </a:lnTo>
                  <a:lnTo>
                    <a:pt x="1090930" y="63500"/>
                  </a:lnTo>
                  <a:lnTo>
                    <a:pt x="1137666" y="50800"/>
                  </a:lnTo>
                  <a:lnTo>
                    <a:pt x="1327531" y="50800"/>
                  </a:lnTo>
                  <a:lnTo>
                    <a:pt x="1374267" y="63500"/>
                  </a:lnTo>
                  <a:lnTo>
                    <a:pt x="1420368" y="63500"/>
                  </a:lnTo>
                  <a:lnTo>
                    <a:pt x="1510919" y="88900"/>
                  </a:lnTo>
                  <a:lnTo>
                    <a:pt x="1555242" y="88900"/>
                  </a:lnTo>
                  <a:lnTo>
                    <a:pt x="1598930" y="101600"/>
                  </a:lnTo>
                  <a:lnTo>
                    <a:pt x="1641856" y="127000"/>
                  </a:lnTo>
                  <a:lnTo>
                    <a:pt x="1725422" y="152400"/>
                  </a:lnTo>
                  <a:lnTo>
                    <a:pt x="1765935" y="177800"/>
                  </a:lnTo>
                  <a:lnTo>
                    <a:pt x="1805559" y="203200"/>
                  </a:lnTo>
                  <a:lnTo>
                    <a:pt x="1844421" y="215900"/>
                  </a:lnTo>
                  <a:lnTo>
                    <a:pt x="1882267" y="241300"/>
                  </a:lnTo>
                  <a:lnTo>
                    <a:pt x="1919097" y="266700"/>
                  </a:lnTo>
                  <a:lnTo>
                    <a:pt x="1954911" y="292100"/>
                  </a:lnTo>
                  <a:lnTo>
                    <a:pt x="1989709" y="317500"/>
                  </a:lnTo>
                  <a:lnTo>
                    <a:pt x="2023491" y="355600"/>
                  </a:lnTo>
                  <a:lnTo>
                    <a:pt x="2056130" y="381000"/>
                  </a:lnTo>
                  <a:lnTo>
                    <a:pt x="2087626" y="419100"/>
                  </a:lnTo>
                  <a:lnTo>
                    <a:pt x="2117852" y="444500"/>
                  </a:lnTo>
                  <a:lnTo>
                    <a:pt x="2146935" y="482600"/>
                  </a:lnTo>
                  <a:lnTo>
                    <a:pt x="2174748" y="520700"/>
                  </a:lnTo>
                  <a:lnTo>
                    <a:pt x="2201291" y="546100"/>
                  </a:lnTo>
                  <a:lnTo>
                    <a:pt x="2226437" y="584200"/>
                  </a:lnTo>
                  <a:lnTo>
                    <a:pt x="2250313" y="622300"/>
                  </a:lnTo>
                  <a:lnTo>
                    <a:pt x="2272665" y="660400"/>
                  </a:lnTo>
                  <a:lnTo>
                    <a:pt x="2293620" y="698500"/>
                  </a:lnTo>
                  <a:lnTo>
                    <a:pt x="2313178" y="749300"/>
                  </a:lnTo>
                  <a:lnTo>
                    <a:pt x="2331085" y="787400"/>
                  </a:lnTo>
                  <a:lnTo>
                    <a:pt x="2347595" y="825500"/>
                  </a:lnTo>
                  <a:lnTo>
                    <a:pt x="2362454" y="876300"/>
                  </a:lnTo>
                  <a:lnTo>
                    <a:pt x="2375662" y="914400"/>
                  </a:lnTo>
                  <a:lnTo>
                    <a:pt x="2387346" y="965200"/>
                  </a:lnTo>
                  <a:lnTo>
                    <a:pt x="2397252" y="1003300"/>
                  </a:lnTo>
                  <a:lnTo>
                    <a:pt x="2405380" y="1054100"/>
                  </a:lnTo>
                  <a:lnTo>
                    <a:pt x="2411857" y="1092200"/>
                  </a:lnTo>
                  <a:lnTo>
                    <a:pt x="2416556" y="1143000"/>
                  </a:lnTo>
                  <a:lnTo>
                    <a:pt x="2419350" y="1193800"/>
                  </a:lnTo>
                  <a:lnTo>
                    <a:pt x="2420239" y="1231900"/>
                  </a:lnTo>
                  <a:lnTo>
                    <a:pt x="2420239" y="910983"/>
                  </a:lnTo>
                  <a:lnTo>
                    <a:pt x="2407920" y="863600"/>
                  </a:lnTo>
                  <a:lnTo>
                    <a:pt x="2393188" y="825500"/>
                  </a:lnTo>
                  <a:lnTo>
                    <a:pt x="2376932" y="774700"/>
                  </a:lnTo>
                  <a:lnTo>
                    <a:pt x="2359025" y="736600"/>
                  </a:lnTo>
                  <a:lnTo>
                    <a:pt x="2339721" y="698500"/>
                  </a:lnTo>
                  <a:lnTo>
                    <a:pt x="2318893" y="660400"/>
                  </a:lnTo>
                  <a:lnTo>
                    <a:pt x="2296668" y="609600"/>
                  </a:lnTo>
                  <a:lnTo>
                    <a:pt x="2273046" y="571500"/>
                  </a:lnTo>
                  <a:lnTo>
                    <a:pt x="2248027" y="533400"/>
                  </a:lnTo>
                  <a:lnTo>
                    <a:pt x="2221738" y="508000"/>
                  </a:lnTo>
                  <a:lnTo>
                    <a:pt x="2194052" y="469900"/>
                  </a:lnTo>
                  <a:lnTo>
                    <a:pt x="2165223" y="431800"/>
                  </a:lnTo>
                  <a:lnTo>
                    <a:pt x="2135124" y="393700"/>
                  </a:lnTo>
                  <a:lnTo>
                    <a:pt x="2103755" y="368300"/>
                  </a:lnTo>
                  <a:lnTo>
                    <a:pt x="2071370" y="330200"/>
                  </a:lnTo>
                  <a:lnTo>
                    <a:pt x="2037715" y="304800"/>
                  </a:lnTo>
                  <a:lnTo>
                    <a:pt x="2003044" y="279400"/>
                  </a:lnTo>
                  <a:lnTo>
                    <a:pt x="1967357" y="254000"/>
                  </a:lnTo>
                  <a:lnTo>
                    <a:pt x="1930654" y="215900"/>
                  </a:lnTo>
                  <a:lnTo>
                    <a:pt x="1892935" y="203200"/>
                  </a:lnTo>
                  <a:lnTo>
                    <a:pt x="1854200" y="177800"/>
                  </a:lnTo>
                  <a:lnTo>
                    <a:pt x="1814703" y="152400"/>
                  </a:lnTo>
                  <a:lnTo>
                    <a:pt x="1774190" y="127000"/>
                  </a:lnTo>
                  <a:lnTo>
                    <a:pt x="1732915" y="114300"/>
                  </a:lnTo>
                  <a:lnTo>
                    <a:pt x="1690751" y="88900"/>
                  </a:lnTo>
                  <a:lnTo>
                    <a:pt x="1559941" y="50800"/>
                  </a:lnTo>
                  <a:lnTo>
                    <a:pt x="1469263" y="25400"/>
                  </a:lnTo>
                  <a:lnTo>
                    <a:pt x="1422908" y="25400"/>
                  </a:lnTo>
                  <a:lnTo>
                    <a:pt x="1376172" y="12700"/>
                  </a:lnTo>
                  <a:lnTo>
                    <a:pt x="1328801" y="12700"/>
                  </a:lnTo>
                  <a:lnTo>
                    <a:pt x="1280922" y="0"/>
                  </a:lnTo>
                  <a:lnTo>
                    <a:pt x="1184275" y="0"/>
                  </a:lnTo>
                  <a:lnTo>
                    <a:pt x="1136396" y="12700"/>
                  </a:lnTo>
                  <a:lnTo>
                    <a:pt x="1089025" y="12700"/>
                  </a:lnTo>
                  <a:lnTo>
                    <a:pt x="1042162" y="25400"/>
                  </a:lnTo>
                  <a:lnTo>
                    <a:pt x="995934" y="25400"/>
                  </a:lnTo>
                  <a:lnTo>
                    <a:pt x="950341" y="38100"/>
                  </a:lnTo>
                  <a:lnTo>
                    <a:pt x="774446" y="88900"/>
                  </a:lnTo>
                  <a:lnTo>
                    <a:pt x="732282" y="114300"/>
                  </a:lnTo>
                  <a:lnTo>
                    <a:pt x="691007" y="127000"/>
                  </a:lnTo>
                  <a:lnTo>
                    <a:pt x="650494" y="152400"/>
                  </a:lnTo>
                  <a:lnTo>
                    <a:pt x="610870" y="177800"/>
                  </a:lnTo>
                  <a:lnTo>
                    <a:pt x="572262" y="203200"/>
                  </a:lnTo>
                  <a:lnTo>
                    <a:pt x="534543" y="215900"/>
                  </a:lnTo>
                  <a:lnTo>
                    <a:pt x="497840" y="254000"/>
                  </a:lnTo>
                  <a:lnTo>
                    <a:pt x="462026" y="279400"/>
                  </a:lnTo>
                  <a:lnTo>
                    <a:pt x="427482" y="304800"/>
                  </a:lnTo>
                  <a:lnTo>
                    <a:pt x="393827" y="330200"/>
                  </a:lnTo>
                  <a:lnTo>
                    <a:pt x="361442" y="368300"/>
                  </a:lnTo>
                  <a:lnTo>
                    <a:pt x="330073" y="393700"/>
                  </a:lnTo>
                  <a:lnTo>
                    <a:pt x="299974" y="431800"/>
                  </a:lnTo>
                  <a:lnTo>
                    <a:pt x="271145" y="469900"/>
                  </a:lnTo>
                  <a:lnTo>
                    <a:pt x="243459" y="508000"/>
                  </a:lnTo>
                  <a:lnTo>
                    <a:pt x="217170" y="533400"/>
                  </a:lnTo>
                  <a:lnTo>
                    <a:pt x="192151" y="571500"/>
                  </a:lnTo>
                  <a:lnTo>
                    <a:pt x="168529" y="609600"/>
                  </a:lnTo>
                  <a:lnTo>
                    <a:pt x="146177" y="660400"/>
                  </a:lnTo>
                  <a:lnTo>
                    <a:pt x="125476" y="698500"/>
                  </a:lnTo>
                  <a:lnTo>
                    <a:pt x="106045" y="736600"/>
                  </a:lnTo>
                  <a:lnTo>
                    <a:pt x="88265" y="774700"/>
                  </a:lnTo>
                  <a:lnTo>
                    <a:pt x="71882" y="825500"/>
                  </a:lnTo>
                  <a:lnTo>
                    <a:pt x="57150" y="863600"/>
                  </a:lnTo>
                  <a:lnTo>
                    <a:pt x="44069" y="914400"/>
                  </a:lnTo>
                  <a:lnTo>
                    <a:pt x="32512" y="952500"/>
                  </a:lnTo>
                  <a:lnTo>
                    <a:pt x="22733" y="1003300"/>
                  </a:lnTo>
                  <a:lnTo>
                    <a:pt x="14605" y="1041400"/>
                  </a:lnTo>
                  <a:lnTo>
                    <a:pt x="8255" y="1092200"/>
                  </a:lnTo>
                  <a:lnTo>
                    <a:pt x="3683" y="1143000"/>
                  </a:lnTo>
                  <a:lnTo>
                    <a:pt x="889" y="1193800"/>
                  </a:lnTo>
                  <a:lnTo>
                    <a:pt x="0" y="1231900"/>
                  </a:lnTo>
                  <a:lnTo>
                    <a:pt x="889" y="1282700"/>
                  </a:lnTo>
                  <a:lnTo>
                    <a:pt x="3683" y="1333500"/>
                  </a:lnTo>
                  <a:lnTo>
                    <a:pt x="8255" y="1384300"/>
                  </a:lnTo>
                  <a:lnTo>
                    <a:pt x="14605" y="1422400"/>
                  </a:lnTo>
                  <a:lnTo>
                    <a:pt x="22733" y="1473200"/>
                  </a:lnTo>
                  <a:lnTo>
                    <a:pt x="32512" y="1524000"/>
                  </a:lnTo>
                  <a:lnTo>
                    <a:pt x="44069" y="1562100"/>
                  </a:lnTo>
                  <a:lnTo>
                    <a:pt x="57150" y="1612900"/>
                  </a:lnTo>
                  <a:lnTo>
                    <a:pt x="71882" y="1651000"/>
                  </a:lnTo>
                  <a:lnTo>
                    <a:pt x="88265" y="1701800"/>
                  </a:lnTo>
                  <a:lnTo>
                    <a:pt x="106045" y="1739900"/>
                  </a:lnTo>
                  <a:lnTo>
                    <a:pt x="125476" y="1778000"/>
                  </a:lnTo>
                  <a:lnTo>
                    <a:pt x="146177" y="1816100"/>
                  </a:lnTo>
                  <a:lnTo>
                    <a:pt x="168529" y="1854200"/>
                  </a:lnTo>
                  <a:lnTo>
                    <a:pt x="192151" y="1892300"/>
                  </a:lnTo>
                  <a:lnTo>
                    <a:pt x="217170" y="1930400"/>
                  </a:lnTo>
                  <a:lnTo>
                    <a:pt x="243459" y="1968500"/>
                  </a:lnTo>
                  <a:lnTo>
                    <a:pt x="271018" y="2006600"/>
                  </a:lnTo>
                  <a:lnTo>
                    <a:pt x="299974" y="2044700"/>
                  </a:lnTo>
                  <a:lnTo>
                    <a:pt x="330073" y="2070100"/>
                  </a:lnTo>
                  <a:lnTo>
                    <a:pt x="361442" y="2108200"/>
                  </a:lnTo>
                  <a:lnTo>
                    <a:pt x="393827" y="2146300"/>
                  </a:lnTo>
                  <a:lnTo>
                    <a:pt x="427355" y="2171700"/>
                  </a:lnTo>
                  <a:lnTo>
                    <a:pt x="462026" y="2197100"/>
                  </a:lnTo>
                  <a:lnTo>
                    <a:pt x="497840" y="2222500"/>
                  </a:lnTo>
                  <a:lnTo>
                    <a:pt x="534543" y="2247900"/>
                  </a:lnTo>
                  <a:lnTo>
                    <a:pt x="572262" y="2273300"/>
                  </a:lnTo>
                  <a:lnTo>
                    <a:pt x="610870" y="2298700"/>
                  </a:lnTo>
                  <a:lnTo>
                    <a:pt x="650494" y="2324100"/>
                  </a:lnTo>
                  <a:lnTo>
                    <a:pt x="691007" y="2349500"/>
                  </a:lnTo>
                  <a:lnTo>
                    <a:pt x="732282" y="2362200"/>
                  </a:lnTo>
                  <a:lnTo>
                    <a:pt x="774446" y="2387600"/>
                  </a:lnTo>
                  <a:lnTo>
                    <a:pt x="817245" y="2400300"/>
                  </a:lnTo>
                  <a:lnTo>
                    <a:pt x="995934" y="2451112"/>
                  </a:lnTo>
                  <a:lnTo>
                    <a:pt x="1042162" y="2451112"/>
                  </a:lnTo>
                  <a:lnTo>
                    <a:pt x="1089025" y="2463812"/>
                  </a:lnTo>
                  <a:lnTo>
                    <a:pt x="1376172" y="2463812"/>
                  </a:lnTo>
                  <a:lnTo>
                    <a:pt x="1422908" y="2451112"/>
                  </a:lnTo>
                  <a:lnTo>
                    <a:pt x="1469263" y="2451112"/>
                  </a:lnTo>
                  <a:lnTo>
                    <a:pt x="1559941" y="2425700"/>
                  </a:lnTo>
                  <a:lnTo>
                    <a:pt x="1690751" y="2387600"/>
                  </a:lnTo>
                  <a:lnTo>
                    <a:pt x="1732915" y="2362200"/>
                  </a:lnTo>
                  <a:lnTo>
                    <a:pt x="1774190" y="2349500"/>
                  </a:lnTo>
                  <a:lnTo>
                    <a:pt x="1814703" y="2324100"/>
                  </a:lnTo>
                  <a:lnTo>
                    <a:pt x="1854200" y="2298700"/>
                  </a:lnTo>
                  <a:lnTo>
                    <a:pt x="1892935" y="2273300"/>
                  </a:lnTo>
                  <a:lnTo>
                    <a:pt x="1930654" y="2247900"/>
                  </a:lnTo>
                  <a:lnTo>
                    <a:pt x="1967357" y="2222500"/>
                  </a:lnTo>
                  <a:lnTo>
                    <a:pt x="2003044" y="2197100"/>
                  </a:lnTo>
                  <a:lnTo>
                    <a:pt x="2037715" y="2171700"/>
                  </a:lnTo>
                  <a:lnTo>
                    <a:pt x="2071370" y="2146300"/>
                  </a:lnTo>
                  <a:lnTo>
                    <a:pt x="2103755" y="2108200"/>
                  </a:lnTo>
                  <a:lnTo>
                    <a:pt x="2135124" y="2070100"/>
                  </a:lnTo>
                  <a:lnTo>
                    <a:pt x="2165223" y="2044700"/>
                  </a:lnTo>
                  <a:lnTo>
                    <a:pt x="2194052" y="2006600"/>
                  </a:lnTo>
                  <a:lnTo>
                    <a:pt x="2221738" y="1968500"/>
                  </a:lnTo>
                  <a:lnTo>
                    <a:pt x="2248027" y="1930400"/>
                  </a:lnTo>
                  <a:lnTo>
                    <a:pt x="2273046" y="1892300"/>
                  </a:lnTo>
                  <a:lnTo>
                    <a:pt x="2296668" y="1854200"/>
                  </a:lnTo>
                  <a:lnTo>
                    <a:pt x="2318893" y="1816100"/>
                  </a:lnTo>
                  <a:lnTo>
                    <a:pt x="2339721" y="1778000"/>
                  </a:lnTo>
                  <a:lnTo>
                    <a:pt x="2359025" y="1739900"/>
                  </a:lnTo>
                  <a:lnTo>
                    <a:pt x="2376932" y="1701800"/>
                  </a:lnTo>
                  <a:lnTo>
                    <a:pt x="2393188" y="1651000"/>
                  </a:lnTo>
                  <a:lnTo>
                    <a:pt x="2407920" y="1612900"/>
                  </a:lnTo>
                  <a:lnTo>
                    <a:pt x="2421128" y="1562100"/>
                  </a:lnTo>
                  <a:lnTo>
                    <a:pt x="2432558" y="1524000"/>
                  </a:lnTo>
                  <a:lnTo>
                    <a:pt x="2442464" y="1473200"/>
                  </a:lnTo>
                  <a:lnTo>
                    <a:pt x="2450592" y="1422400"/>
                  </a:lnTo>
                  <a:lnTo>
                    <a:pt x="2456942" y="1384300"/>
                  </a:lnTo>
                  <a:lnTo>
                    <a:pt x="2461514" y="1333500"/>
                  </a:lnTo>
                  <a:lnTo>
                    <a:pt x="2464308" y="1282700"/>
                  </a:lnTo>
                  <a:lnTo>
                    <a:pt x="2465197" y="1231900"/>
                  </a:lnTo>
                  <a:close/>
                </a:path>
                <a:path w="5509259" h="2464434">
                  <a:moveTo>
                    <a:pt x="5509133" y="1231900"/>
                  </a:moveTo>
                  <a:lnTo>
                    <a:pt x="5508244" y="1193800"/>
                  </a:lnTo>
                  <a:lnTo>
                    <a:pt x="5505450" y="1143000"/>
                  </a:lnTo>
                  <a:lnTo>
                    <a:pt x="5500878" y="1092200"/>
                  </a:lnTo>
                  <a:lnTo>
                    <a:pt x="5494528" y="1041400"/>
                  </a:lnTo>
                  <a:lnTo>
                    <a:pt x="5486400" y="1003300"/>
                  </a:lnTo>
                  <a:lnTo>
                    <a:pt x="5476621" y="952500"/>
                  </a:lnTo>
                  <a:lnTo>
                    <a:pt x="5465064" y="914400"/>
                  </a:lnTo>
                  <a:lnTo>
                    <a:pt x="5464302" y="911440"/>
                  </a:lnTo>
                  <a:lnTo>
                    <a:pt x="5464302" y="1231900"/>
                  </a:lnTo>
                  <a:lnTo>
                    <a:pt x="5463286" y="1282700"/>
                  </a:lnTo>
                  <a:lnTo>
                    <a:pt x="5460492" y="1333500"/>
                  </a:lnTo>
                  <a:lnTo>
                    <a:pt x="5455920" y="1384300"/>
                  </a:lnTo>
                  <a:lnTo>
                    <a:pt x="5449443" y="1422400"/>
                  </a:lnTo>
                  <a:lnTo>
                    <a:pt x="5441188" y="1473200"/>
                  </a:lnTo>
                  <a:lnTo>
                    <a:pt x="5431282" y="1511300"/>
                  </a:lnTo>
                  <a:lnTo>
                    <a:pt x="5419725" y="1562100"/>
                  </a:lnTo>
                  <a:lnTo>
                    <a:pt x="5406517" y="1600200"/>
                  </a:lnTo>
                  <a:lnTo>
                    <a:pt x="5391531" y="1651000"/>
                  </a:lnTo>
                  <a:lnTo>
                    <a:pt x="5375148" y="1689100"/>
                  </a:lnTo>
                  <a:lnTo>
                    <a:pt x="5357114" y="1727200"/>
                  </a:lnTo>
                  <a:lnTo>
                    <a:pt x="5337683" y="1765300"/>
                  </a:lnTo>
                  <a:lnTo>
                    <a:pt x="5316601" y="1816100"/>
                  </a:lnTo>
                  <a:lnTo>
                    <a:pt x="5294249" y="1854200"/>
                  </a:lnTo>
                  <a:lnTo>
                    <a:pt x="5270373" y="1892300"/>
                  </a:lnTo>
                  <a:lnTo>
                    <a:pt x="5245227" y="1917700"/>
                  </a:lnTo>
                  <a:lnTo>
                    <a:pt x="5218684" y="1955800"/>
                  </a:lnTo>
                  <a:lnTo>
                    <a:pt x="5190871" y="1993900"/>
                  </a:lnTo>
                  <a:lnTo>
                    <a:pt x="5161915" y="2032000"/>
                  </a:lnTo>
                  <a:lnTo>
                    <a:pt x="5131562" y="2057400"/>
                  </a:lnTo>
                  <a:lnTo>
                    <a:pt x="5100066" y="2095500"/>
                  </a:lnTo>
                  <a:lnTo>
                    <a:pt x="5067554" y="2120900"/>
                  </a:lnTo>
                  <a:lnTo>
                    <a:pt x="5033772" y="2146300"/>
                  </a:lnTo>
                  <a:lnTo>
                    <a:pt x="4998974" y="2184400"/>
                  </a:lnTo>
                  <a:lnTo>
                    <a:pt x="4963033" y="2209800"/>
                  </a:lnTo>
                  <a:lnTo>
                    <a:pt x="4926203" y="2235200"/>
                  </a:lnTo>
                  <a:lnTo>
                    <a:pt x="4888357" y="2260600"/>
                  </a:lnTo>
                  <a:lnTo>
                    <a:pt x="4849622" y="2273300"/>
                  </a:lnTo>
                  <a:lnTo>
                    <a:pt x="4809871" y="2298700"/>
                  </a:lnTo>
                  <a:lnTo>
                    <a:pt x="4769358" y="2324100"/>
                  </a:lnTo>
                  <a:lnTo>
                    <a:pt x="4642866" y="2362200"/>
                  </a:lnTo>
                  <a:lnTo>
                    <a:pt x="4464431" y="2413000"/>
                  </a:lnTo>
                  <a:lnTo>
                    <a:pt x="4418203" y="2413000"/>
                  </a:lnTo>
                  <a:lnTo>
                    <a:pt x="4371467" y="2425700"/>
                  </a:lnTo>
                  <a:lnTo>
                    <a:pt x="4181602" y="2425700"/>
                  </a:lnTo>
                  <a:lnTo>
                    <a:pt x="4134993" y="2413000"/>
                  </a:lnTo>
                  <a:lnTo>
                    <a:pt x="4088765" y="2413000"/>
                  </a:lnTo>
                  <a:lnTo>
                    <a:pt x="3910203" y="2362200"/>
                  </a:lnTo>
                  <a:lnTo>
                    <a:pt x="3783711" y="2324100"/>
                  </a:lnTo>
                  <a:lnTo>
                    <a:pt x="3743198" y="2298700"/>
                  </a:lnTo>
                  <a:lnTo>
                    <a:pt x="3703574" y="2273300"/>
                  </a:lnTo>
                  <a:lnTo>
                    <a:pt x="3664712" y="2260600"/>
                  </a:lnTo>
                  <a:lnTo>
                    <a:pt x="3626866" y="2235200"/>
                  </a:lnTo>
                  <a:lnTo>
                    <a:pt x="3590036" y="2209800"/>
                  </a:lnTo>
                  <a:lnTo>
                    <a:pt x="3554222" y="2184400"/>
                  </a:lnTo>
                  <a:lnTo>
                    <a:pt x="3519424" y="2146300"/>
                  </a:lnTo>
                  <a:lnTo>
                    <a:pt x="3485642" y="2120900"/>
                  </a:lnTo>
                  <a:lnTo>
                    <a:pt x="3453003" y="2095500"/>
                  </a:lnTo>
                  <a:lnTo>
                    <a:pt x="3421507" y="2057400"/>
                  </a:lnTo>
                  <a:lnTo>
                    <a:pt x="3391281" y="2032000"/>
                  </a:lnTo>
                  <a:lnTo>
                    <a:pt x="3362198" y="1993900"/>
                  </a:lnTo>
                  <a:lnTo>
                    <a:pt x="3334385" y="1955800"/>
                  </a:lnTo>
                  <a:lnTo>
                    <a:pt x="3307842" y="1930400"/>
                  </a:lnTo>
                  <a:lnTo>
                    <a:pt x="3282696" y="1892300"/>
                  </a:lnTo>
                  <a:lnTo>
                    <a:pt x="3258947" y="1854200"/>
                  </a:lnTo>
                  <a:lnTo>
                    <a:pt x="3236468" y="1816100"/>
                  </a:lnTo>
                  <a:lnTo>
                    <a:pt x="3215513" y="1765300"/>
                  </a:lnTo>
                  <a:lnTo>
                    <a:pt x="3195955" y="1727200"/>
                  </a:lnTo>
                  <a:lnTo>
                    <a:pt x="3178048" y="1689100"/>
                  </a:lnTo>
                  <a:lnTo>
                    <a:pt x="3161538" y="1651000"/>
                  </a:lnTo>
                  <a:lnTo>
                    <a:pt x="3146679" y="1600200"/>
                  </a:lnTo>
                  <a:lnTo>
                    <a:pt x="3133471" y="1562100"/>
                  </a:lnTo>
                  <a:lnTo>
                    <a:pt x="3121787" y="1511300"/>
                  </a:lnTo>
                  <a:lnTo>
                    <a:pt x="3111881" y="1473200"/>
                  </a:lnTo>
                  <a:lnTo>
                    <a:pt x="3103753" y="1422400"/>
                  </a:lnTo>
                  <a:lnTo>
                    <a:pt x="3097276" y="1384300"/>
                  </a:lnTo>
                  <a:lnTo>
                    <a:pt x="3092577" y="1333500"/>
                  </a:lnTo>
                  <a:lnTo>
                    <a:pt x="3089783" y="1282700"/>
                  </a:lnTo>
                  <a:lnTo>
                    <a:pt x="3088894" y="1231900"/>
                  </a:lnTo>
                  <a:lnTo>
                    <a:pt x="3089783" y="1193800"/>
                  </a:lnTo>
                  <a:lnTo>
                    <a:pt x="3092577" y="1143000"/>
                  </a:lnTo>
                  <a:lnTo>
                    <a:pt x="3097276" y="1092200"/>
                  </a:lnTo>
                  <a:lnTo>
                    <a:pt x="3103753" y="1054100"/>
                  </a:lnTo>
                  <a:lnTo>
                    <a:pt x="3111881" y="1003300"/>
                  </a:lnTo>
                  <a:lnTo>
                    <a:pt x="3121787" y="965200"/>
                  </a:lnTo>
                  <a:lnTo>
                    <a:pt x="3133471" y="914400"/>
                  </a:lnTo>
                  <a:lnTo>
                    <a:pt x="3146679" y="876300"/>
                  </a:lnTo>
                  <a:lnTo>
                    <a:pt x="3161538" y="825500"/>
                  </a:lnTo>
                  <a:lnTo>
                    <a:pt x="3178048" y="787400"/>
                  </a:lnTo>
                  <a:lnTo>
                    <a:pt x="3195955" y="749300"/>
                  </a:lnTo>
                  <a:lnTo>
                    <a:pt x="3215513" y="698500"/>
                  </a:lnTo>
                  <a:lnTo>
                    <a:pt x="3236468" y="660400"/>
                  </a:lnTo>
                  <a:lnTo>
                    <a:pt x="3258947" y="622300"/>
                  </a:lnTo>
                  <a:lnTo>
                    <a:pt x="3282696" y="584200"/>
                  </a:lnTo>
                  <a:lnTo>
                    <a:pt x="3307842" y="546100"/>
                  </a:lnTo>
                  <a:lnTo>
                    <a:pt x="3334385" y="520700"/>
                  </a:lnTo>
                  <a:lnTo>
                    <a:pt x="3362198" y="482600"/>
                  </a:lnTo>
                  <a:lnTo>
                    <a:pt x="3391281" y="444500"/>
                  </a:lnTo>
                  <a:lnTo>
                    <a:pt x="3421507" y="419100"/>
                  </a:lnTo>
                  <a:lnTo>
                    <a:pt x="3453003" y="381000"/>
                  </a:lnTo>
                  <a:lnTo>
                    <a:pt x="3485642" y="355600"/>
                  </a:lnTo>
                  <a:lnTo>
                    <a:pt x="3519424" y="317500"/>
                  </a:lnTo>
                  <a:lnTo>
                    <a:pt x="3554222" y="292100"/>
                  </a:lnTo>
                  <a:lnTo>
                    <a:pt x="3590036" y="266700"/>
                  </a:lnTo>
                  <a:lnTo>
                    <a:pt x="3626866" y="241300"/>
                  </a:lnTo>
                  <a:lnTo>
                    <a:pt x="3664712" y="215900"/>
                  </a:lnTo>
                  <a:lnTo>
                    <a:pt x="3703574" y="203200"/>
                  </a:lnTo>
                  <a:lnTo>
                    <a:pt x="3743198" y="177800"/>
                  </a:lnTo>
                  <a:lnTo>
                    <a:pt x="3783711" y="152400"/>
                  </a:lnTo>
                  <a:lnTo>
                    <a:pt x="3867277" y="127000"/>
                  </a:lnTo>
                  <a:lnTo>
                    <a:pt x="3910203" y="101600"/>
                  </a:lnTo>
                  <a:lnTo>
                    <a:pt x="3953891" y="88900"/>
                  </a:lnTo>
                  <a:lnTo>
                    <a:pt x="3998214" y="88900"/>
                  </a:lnTo>
                  <a:lnTo>
                    <a:pt x="4088765" y="63500"/>
                  </a:lnTo>
                  <a:lnTo>
                    <a:pt x="4134993" y="63500"/>
                  </a:lnTo>
                  <a:lnTo>
                    <a:pt x="4181602" y="50800"/>
                  </a:lnTo>
                  <a:lnTo>
                    <a:pt x="4371467" y="50800"/>
                  </a:lnTo>
                  <a:lnTo>
                    <a:pt x="4418203" y="63500"/>
                  </a:lnTo>
                  <a:lnTo>
                    <a:pt x="4464431" y="63500"/>
                  </a:lnTo>
                  <a:lnTo>
                    <a:pt x="4554982" y="88900"/>
                  </a:lnTo>
                  <a:lnTo>
                    <a:pt x="4599305" y="88900"/>
                  </a:lnTo>
                  <a:lnTo>
                    <a:pt x="4642866" y="101600"/>
                  </a:lnTo>
                  <a:lnTo>
                    <a:pt x="4685792" y="127000"/>
                  </a:lnTo>
                  <a:lnTo>
                    <a:pt x="4769358" y="152400"/>
                  </a:lnTo>
                  <a:lnTo>
                    <a:pt x="4809871" y="177800"/>
                  </a:lnTo>
                  <a:lnTo>
                    <a:pt x="4849622" y="203200"/>
                  </a:lnTo>
                  <a:lnTo>
                    <a:pt x="4888357" y="215900"/>
                  </a:lnTo>
                  <a:lnTo>
                    <a:pt x="4926203" y="241300"/>
                  </a:lnTo>
                  <a:lnTo>
                    <a:pt x="4963033" y="266700"/>
                  </a:lnTo>
                  <a:lnTo>
                    <a:pt x="4998974" y="292100"/>
                  </a:lnTo>
                  <a:lnTo>
                    <a:pt x="5033772" y="317500"/>
                  </a:lnTo>
                  <a:lnTo>
                    <a:pt x="5067554" y="355600"/>
                  </a:lnTo>
                  <a:lnTo>
                    <a:pt x="5100066" y="381000"/>
                  </a:lnTo>
                  <a:lnTo>
                    <a:pt x="5131562" y="419100"/>
                  </a:lnTo>
                  <a:lnTo>
                    <a:pt x="5161915" y="444500"/>
                  </a:lnTo>
                  <a:lnTo>
                    <a:pt x="5190871" y="482600"/>
                  </a:lnTo>
                  <a:lnTo>
                    <a:pt x="5218684" y="520700"/>
                  </a:lnTo>
                  <a:lnTo>
                    <a:pt x="5245227" y="546100"/>
                  </a:lnTo>
                  <a:lnTo>
                    <a:pt x="5270373" y="584200"/>
                  </a:lnTo>
                  <a:lnTo>
                    <a:pt x="5294249" y="622300"/>
                  </a:lnTo>
                  <a:lnTo>
                    <a:pt x="5316601" y="660400"/>
                  </a:lnTo>
                  <a:lnTo>
                    <a:pt x="5337683" y="698500"/>
                  </a:lnTo>
                  <a:lnTo>
                    <a:pt x="5357114" y="749300"/>
                  </a:lnTo>
                  <a:lnTo>
                    <a:pt x="5375148" y="787400"/>
                  </a:lnTo>
                  <a:lnTo>
                    <a:pt x="5391531" y="825500"/>
                  </a:lnTo>
                  <a:lnTo>
                    <a:pt x="5406517" y="876300"/>
                  </a:lnTo>
                  <a:lnTo>
                    <a:pt x="5419725" y="914400"/>
                  </a:lnTo>
                  <a:lnTo>
                    <a:pt x="5431282" y="965200"/>
                  </a:lnTo>
                  <a:lnTo>
                    <a:pt x="5441188" y="1003300"/>
                  </a:lnTo>
                  <a:lnTo>
                    <a:pt x="5449443" y="1054100"/>
                  </a:lnTo>
                  <a:lnTo>
                    <a:pt x="5455920" y="1092200"/>
                  </a:lnTo>
                  <a:lnTo>
                    <a:pt x="5460492" y="1143000"/>
                  </a:lnTo>
                  <a:lnTo>
                    <a:pt x="5463286" y="1193800"/>
                  </a:lnTo>
                  <a:lnTo>
                    <a:pt x="5464302" y="1231900"/>
                  </a:lnTo>
                  <a:lnTo>
                    <a:pt x="5464302" y="911440"/>
                  </a:lnTo>
                  <a:lnTo>
                    <a:pt x="5451983" y="863600"/>
                  </a:lnTo>
                  <a:lnTo>
                    <a:pt x="5437251" y="825500"/>
                  </a:lnTo>
                  <a:lnTo>
                    <a:pt x="5420868" y="774700"/>
                  </a:lnTo>
                  <a:lnTo>
                    <a:pt x="5403088" y="736600"/>
                  </a:lnTo>
                  <a:lnTo>
                    <a:pt x="5383784" y="698500"/>
                  </a:lnTo>
                  <a:lnTo>
                    <a:pt x="5362956" y="660400"/>
                  </a:lnTo>
                  <a:lnTo>
                    <a:pt x="5340604" y="609600"/>
                  </a:lnTo>
                  <a:lnTo>
                    <a:pt x="5316982" y="571500"/>
                  </a:lnTo>
                  <a:lnTo>
                    <a:pt x="5291963" y="533400"/>
                  </a:lnTo>
                  <a:lnTo>
                    <a:pt x="5265674" y="508000"/>
                  </a:lnTo>
                  <a:lnTo>
                    <a:pt x="5238115" y="469900"/>
                  </a:lnTo>
                  <a:lnTo>
                    <a:pt x="5209159" y="431800"/>
                  </a:lnTo>
                  <a:lnTo>
                    <a:pt x="5179060" y="393700"/>
                  </a:lnTo>
                  <a:lnTo>
                    <a:pt x="5147818" y="368300"/>
                  </a:lnTo>
                  <a:lnTo>
                    <a:pt x="5115306" y="330200"/>
                  </a:lnTo>
                  <a:lnTo>
                    <a:pt x="5081778" y="304800"/>
                  </a:lnTo>
                  <a:lnTo>
                    <a:pt x="5047107" y="279400"/>
                  </a:lnTo>
                  <a:lnTo>
                    <a:pt x="5011293" y="254000"/>
                  </a:lnTo>
                  <a:lnTo>
                    <a:pt x="4974590" y="215900"/>
                  </a:lnTo>
                  <a:lnTo>
                    <a:pt x="4936871" y="203200"/>
                  </a:lnTo>
                  <a:lnTo>
                    <a:pt x="4898263" y="177800"/>
                  </a:lnTo>
                  <a:lnTo>
                    <a:pt x="4858639" y="152400"/>
                  </a:lnTo>
                  <a:lnTo>
                    <a:pt x="4818126" y="127000"/>
                  </a:lnTo>
                  <a:lnTo>
                    <a:pt x="4776851" y="114300"/>
                  </a:lnTo>
                  <a:lnTo>
                    <a:pt x="4734814" y="88900"/>
                  </a:lnTo>
                  <a:lnTo>
                    <a:pt x="4603877" y="50800"/>
                  </a:lnTo>
                  <a:lnTo>
                    <a:pt x="4513199" y="25400"/>
                  </a:lnTo>
                  <a:lnTo>
                    <a:pt x="4466971" y="25400"/>
                  </a:lnTo>
                  <a:lnTo>
                    <a:pt x="4420108" y="12700"/>
                  </a:lnTo>
                  <a:lnTo>
                    <a:pt x="4372737" y="12700"/>
                  </a:lnTo>
                  <a:lnTo>
                    <a:pt x="4324858" y="0"/>
                  </a:lnTo>
                  <a:lnTo>
                    <a:pt x="4228211" y="0"/>
                  </a:lnTo>
                  <a:lnTo>
                    <a:pt x="4180332" y="12700"/>
                  </a:lnTo>
                  <a:lnTo>
                    <a:pt x="4132961" y="12700"/>
                  </a:lnTo>
                  <a:lnTo>
                    <a:pt x="4086225" y="25400"/>
                  </a:lnTo>
                  <a:lnTo>
                    <a:pt x="4039997" y="25400"/>
                  </a:lnTo>
                  <a:lnTo>
                    <a:pt x="3994277" y="38100"/>
                  </a:lnTo>
                  <a:lnTo>
                    <a:pt x="3818382" y="88900"/>
                  </a:lnTo>
                  <a:lnTo>
                    <a:pt x="3776218" y="114300"/>
                  </a:lnTo>
                  <a:lnTo>
                    <a:pt x="3734943" y="127000"/>
                  </a:lnTo>
                  <a:lnTo>
                    <a:pt x="3694557" y="152400"/>
                  </a:lnTo>
                  <a:lnTo>
                    <a:pt x="3654933" y="177800"/>
                  </a:lnTo>
                  <a:lnTo>
                    <a:pt x="3616198" y="203200"/>
                  </a:lnTo>
                  <a:lnTo>
                    <a:pt x="3578479" y="215900"/>
                  </a:lnTo>
                  <a:lnTo>
                    <a:pt x="3541776" y="254000"/>
                  </a:lnTo>
                  <a:lnTo>
                    <a:pt x="3506089" y="279400"/>
                  </a:lnTo>
                  <a:lnTo>
                    <a:pt x="3471418" y="304800"/>
                  </a:lnTo>
                  <a:lnTo>
                    <a:pt x="3437890" y="330200"/>
                  </a:lnTo>
                  <a:lnTo>
                    <a:pt x="3405378" y="368300"/>
                  </a:lnTo>
                  <a:lnTo>
                    <a:pt x="3374009" y="393700"/>
                  </a:lnTo>
                  <a:lnTo>
                    <a:pt x="3343910" y="431800"/>
                  </a:lnTo>
                  <a:lnTo>
                    <a:pt x="3315081" y="469900"/>
                  </a:lnTo>
                  <a:lnTo>
                    <a:pt x="3287395" y="508000"/>
                  </a:lnTo>
                  <a:lnTo>
                    <a:pt x="3261106" y="533400"/>
                  </a:lnTo>
                  <a:lnTo>
                    <a:pt x="3236087" y="571500"/>
                  </a:lnTo>
                  <a:lnTo>
                    <a:pt x="3212465" y="609600"/>
                  </a:lnTo>
                  <a:lnTo>
                    <a:pt x="3190240" y="660400"/>
                  </a:lnTo>
                  <a:lnTo>
                    <a:pt x="3169412" y="698500"/>
                  </a:lnTo>
                  <a:lnTo>
                    <a:pt x="3150108" y="736600"/>
                  </a:lnTo>
                  <a:lnTo>
                    <a:pt x="3132201" y="774700"/>
                  </a:lnTo>
                  <a:lnTo>
                    <a:pt x="3115945" y="825500"/>
                  </a:lnTo>
                  <a:lnTo>
                    <a:pt x="3101213" y="863600"/>
                  </a:lnTo>
                  <a:lnTo>
                    <a:pt x="3088005" y="914400"/>
                  </a:lnTo>
                  <a:lnTo>
                    <a:pt x="3076575" y="952500"/>
                  </a:lnTo>
                  <a:lnTo>
                    <a:pt x="3066669" y="1003300"/>
                  </a:lnTo>
                  <a:lnTo>
                    <a:pt x="3058668" y="1041400"/>
                  </a:lnTo>
                  <a:lnTo>
                    <a:pt x="3052191" y="1092200"/>
                  </a:lnTo>
                  <a:lnTo>
                    <a:pt x="3047619" y="1143000"/>
                  </a:lnTo>
                  <a:lnTo>
                    <a:pt x="3044825" y="1193800"/>
                  </a:lnTo>
                  <a:lnTo>
                    <a:pt x="3043936" y="1231900"/>
                  </a:lnTo>
                  <a:lnTo>
                    <a:pt x="3044825" y="1282700"/>
                  </a:lnTo>
                  <a:lnTo>
                    <a:pt x="3047619" y="1333500"/>
                  </a:lnTo>
                  <a:lnTo>
                    <a:pt x="3052191" y="1384300"/>
                  </a:lnTo>
                  <a:lnTo>
                    <a:pt x="3058668" y="1422400"/>
                  </a:lnTo>
                  <a:lnTo>
                    <a:pt x="3066669" y="1473200"/>
                  </a:lnTo>
                  <a:lnTo>
                    <a:pt x="3076575" y="1524000"/>
                  </a:lnTo>
                  <a:lnTo>
                    <a:pt x="3088005" y="1562100"/>
                  </a:lnTo>
                  <a:lnTo>
                    <a:pt x="3101213" y="1612900"/>
                  </a:lnTo>
                  <a:lnTo>
                    <a:pt x="3115945" y="1651000"/>
                  </a:lnTo>
                  <a:lnTo>
                    <a:pt x="3132201" y="1701800"/>
                  </a:lnTo>
                  <a:lnTo>
                    <a:pt x="3150108" y="1739900"/>
                  </a:lnTo>
                  <a:lnTo>
                    <a:pt x="3169412" y="1778000"/>
                  </a:lnTo>
                  <a:lnTo>
                    <a:pt x="3190240" y="1816100"/>
                  </a:lnTo>
                  <a:lnTo>
                    <a:pt x="3212465" y="1854200"/>
                  </a:lnTo>
                  <a:lnTo>
                    <a:pt x="3236087" y="1892300"/>
                  </a:lnTo>
                  <a:lnTo>
                    <a:pt x="3261106" y="1930400"/>
                  </a:lnTo>
                  <a:lnTo>
                    <a:pt x="3287395" y="1968500"/>
                  </a:lnTo>
                  <a:lnTo>
                    <a:pt x="3315081" y="2006600"/>
                  </a:lnTo>
                  <a:lnTo>
                    <a:pt x="3343910" y="2044700"/>
                  </a:lnTo>
                  <a:lnTo>
                    <a:pt x="3374009" y="2070100"/>
                  </a:lnTo>
                  <a:lnTo>
                    <a:pt x="3405378" y="2108200"/>
                  </a:lnTo>
                  <a:lnTo>
                    <a:pt x="3437890" y="2146300"/>
                  </a:lnTo>
                  <a:lnTo>
                    <a:pt x="3471418" y="2171700"/>
                  </a:lnTo>
                  <a:lnTo>
                    <a:pt x="3506089" y="2197100"/>
                  </a:lnTo>
                  <a:lnTo>
                    <a:pt x="3541776" y="2222500"/>
                  </a:lnTo>
                  <a:lnTo>
                    <a:pt x="3578479" y="2247900"/>
                  </a:lnTo>
                  <a:lnTo>
                    <a:pt x="3616198" y="2273300"/>
                  </a:lnTo>
                  <a:lnTo>
                    <a:pt x="3654933" y="2298700"/>
                  </a:lnTo>
                  <a:lnTo>
                    <a:pt x="3694557" y="2324100"/>
                  </a:lnTo>
                  <a:lnTo>
                    <a:pt x="3734943" y="2349500"/>
                  </a:lnTo>
                  <a:lnTo>
                    <a:pt x="3776218" y="2362200"/>
                  </a:lnTo>
                  <a:lnTo>
                    <a:pt x="3818382" y="2387600"/>
                  </a:lnTo>
                  <a:lnTo>
                    <a:pt x="3861308" y="2400300"/>
                  </a:lnTo>
                  <a:lnTo>
                    <a:pt x="4039870" y="2451112"/>
                  </a:lnTo>
                  <a:lnTo>
                    <a:pt x="4086225" y="2451112"/>
                  </a:lnTo>
                  <a:lnTo>
                    <a:pt x="4132961" y="2463812"/>
                  </a:lnTo>
                  <a:lnTo>
                    <a:pt x="4420108" y="2463812"/>
                  </a:lnTo>
                  <a:lnTo>
                    <a:pt x="4466971" y="2451112"/>
                  </a:lnTo>
                  <a:lnTo>
                    <a:pt x="4513199" y="2451112"/>
                  </a:lnTo>
                  <a:lnTo>
                    <a:pt x="4603877" y="2425700"/>
                  </a:lnTo>
                  <a:lnTo>
                    <a:pt x="4734814" y="2387600"/>
                  </a:lnTo>
                  <a:lnTo>
                    <a:pt x="4776851" y="2362200"/>
                  </a:lnTo>
                  <a:lnTo>
                    <a:pt x="4818126" y="2349500"/>
                  </a:lnTo>
                  <a:lnTo>
                    <a:pt x="4858639" y="2324100"/>
                  </a:lnTo>
                  <a:lnTo>
                    <a:pt x="4898263" y="2298700"/>
                  </a:lnTo>
                  <a:lnTo>
                    <a:pt x="4936871" y="2273300"/>
                  </a:lnTo>
                  <a:lnTo>
                    <a:pt x="4974590" y="2247900"/>
                  </a:lnTo>
                  <a:lnTo>
                    <a:pt x="5011293" y="2222500"/>
                  </a:lnTo>
                  <a:lnTo>
                    <a:pt x="5047107" y="2197100"/>
                  </a:lnTo>
                  <a:lnTo>
                    <a:pt x="5081778" y="2171700"/>
                  </a:lnTo>
                  <a:lnTo>
                    <a:pt x="5115306" y="2146300"/>
                  </a:lnTo>
                  <a:lnTo>
                    <a:pt x="5147818" y="2108200"/>
                  </a:lnTo>
                  <a:lnTo>
                    <a:pt x="5179060" y="2070100"/>
                  </a:lnTo>
                  <a:lnTo>
                    <a:pt x="5209159" y="2044700"/>
                  </a:lnTo>
                  <a:lnTo>
                    <a:pt x="5238115" y="2006600"/>
                  </a:lnTo>
                  <a:lnTo>
                    <a:pt x="5265674" y="1968500"/>
                  </a:lnTo>
                  <a:lnTo>
                    <a:pt x="5291963" y="1930400"/>
                  </a:lnTo>
                  <a:lnTo>
                    <a:pt x="5316982" y="1892300"/>
                  </a:lnTo>
                  <a:lnTo>
                    <a:pt x="5340604" y="1854200"/>
                  </a:lnTo>
                  <a:lnTo>
                    <a:pt x="5362956" y="1816100"/>
                  </a:lnTo>
                  <a:lnTo>
                    <a:pt x="5383784" y="1778000"/>
                  </a:lnTo>
                  <a:lnTo>
                    <a:pt x="5403088" y="1739900"/>
                  </a:lnTo>
                  <a:lnTo>
                    <a:pt x="5420868" y="1701800"/>
                  </a:lnTo>
                  <a:lnTo>
                    <a:pt x="5437251" y="1651000"/>
                  </a:lnTo>
                  <a:lnTo>
                    <a:pt x="5451983" y="1612900"/>
                  </a:lnTo>
                  <a:lnTo>
                    <a:pt x="5465064" y="1562100"/>
                  </a:lnTo>
                  <a:lnTo>
                    <a:pt x="5476621" y="1524000"/>
                  </a:lnTo>
                  <a:lnTo>
                    <a:pt x="5486400" y="1473200"/>
                  </a:lnTo>
                  <a:lnTo>
                    <a:pt x="5494528" y="1422400"/>
                  </a:lnTo>
                  <a:lnTo>
                    <a:pt x="5500878" y="1384300"/>
                  </a:lnTo>
                  <a:lnTo>
                    <a:pt x="5505450" y="1333500"/>
                  </a:lnTo>
                  <a:lnTo>
                    <a:pt x="5508244" y="1282700"/>
                  </a:lnTo>
                  <a:lnTo>
                    <a:pt x="5509133" y="1231900"/>
                  </a:lnTo>
                  <a:close/>
                </a:path>
              </a:pathLst>
            </a:custGeom>
            <a:solidFill>
              <a:srgbClr val="F1F1F1"/>
            </a:solidFill>
          </p:spPr>
          <p:txBody>
            <a:bodyPr wrap="square" lIns="0" tIns="0" rIns="0" bIns="0" rtlCol="0"/>
            <a:lstStyle/>
            <a:p>
              <a:endParaRPr/>
            </a:p>
          </p:txBody>
        </p:sp>
      </p:grpSp>
      <p:sp>
        <p:nvSpPr>
          <p:cNvPr id="33" name="object 33"/>
          <p:cNvSpPr txBox="1"/>
          <p:nvPr/>
        </p:nvSpPr>
        <p:spPr>
          <a:xfrm>
            <a:off x="322579" y="5153914"/>
            <a:ext cx="2717165" cy="689610"/>
          </a:xfrm>
          <a:prstGeom prst="rect">
            <a:avLst/>
          </a:prstGeom>
        </p:spPr>
        <p:txBody>
          <a:bodyPr vert="horz" wrap="square" lIns="0" tIns="12065" rIns="0" bIns="0" rtlCol="0">
            <a:spAutoFit/>
          </a:bodyPr>
          <a:lstStyle/>
          <a:p>
            <a:pPr algn="ctr">
              <a:lnSpc>
                <a:spcPts val="2615"/>
              </a:lnSpc>
              <a:spcBef>
                <a:spcPts val="95"/>
              </a:spcBef>
            </a:pPr>
            <a:r>
              <a:rPr sz="2200" spc="65" dirty="0">
                <a:solidFill>
                  <a:srgbClr val="FFFAFA"/>
                </a:solidFill>
                <a:latin typeface="Verdana"/>
                <a:cs typeface="Verdana"/>
              </a:rPr>
              <a:t>Profesionalización</a:t>
            </a:r>
            <a:endParaRPr sz="2200">
              <a:latin typeface="Verdana"/>
              <a:cs typeface="Verdana"/>
            </a:endParaRPr>
          </a:p>
          <a:p>
            <a:pPr marR="17780" algn="ctr">
              <a:lnSpc>
                <a:spcPts val="2615"/>
              </a:lnSpc>
            </a:pPr>
            <a:r>
              <a:rPr sz="2200" dirty="0">
                <a:solidFill>
                  <a:srgbClr val="FFFAFA"/>
                </a:solidFill>
                <a:latin typeface="Verdana"/>
                <a:cs typeface="Verdana"/>
              </a:rPr>
              <a:t>de</a:t>
            </a:r>
            <a:r>
              <a:rPr sz="2200" spc="70" dirty="0">
                <a:solidFill>
                  <a:srgbClr val="FFFAFA"/>
                </a:solidFill>
                <a:latin typeface="Verdana"/>
                <a:cs typeface="Verdana"/>
              </a:rPr>
              <a:t> </a:t>
            </a:r>
            <a:r>
              <a:rPr sz="2200" dirty="0">
                <a:solidFill>
                  <a:srgbClr val="FFFAFA"/>
                </a:solidFill>
                <a:latin typeface="Verdana"/>
                <a:cs typeface="Verdana"/>
              </a:rPr>
              <a:t>100</a:t>
            </a:r>
            <a:r>
              <a:rPr sz="2200" spc="-50" dirty="0">
                <a:solidFill>
                  <a:srgbClr val="FFFAFA"/>
                </a:solidFill>
                <a:latin typeface="Verdana"/>
                <a:cs typeface="Verdana"/>
              </a:rPr>
              <a:t> </a:t>
            </a:r>
            <a:r>
              <a:rPr sz="2200" spc="-10" dirty="0">
                <a:solidFill>
                  <a:srgbClr val="FFFAFA"/>
                </a:solidFill>
                <a:latin typeface="Verdana"/>
                <a:cs typeface="Verdana"/>
              </a:rPr>
              <a:t>artistas</a:t>
            </a:r>
            <a:endParaRPr sz="2200">
              <a:latin typeface="Verdana"/>
              <a:cs typeface="Verdana"/>
            </a:endParaRPr>
          </a:p>
        </p:txBody>
      </p:sp>
      <p:sp>
        <p:nvSpPr>
          <p:cNvPr id="34" name="object 34"/>
          <p:cNvSpPr txBox="1"/>
          <p:nvPr/>
        </p:nvSpPr>
        <p:spPr>
          <a:xfrm>
            <a:off x="3354070" y="5171313"/>
            <a:ext cx="2531745" cy="1023619"/>
          </a:xfrm>
          <a:prstGeom prst="rect">
            <a:avLst/>
          </a:prstGeom>
        </p:spPr>
        <p:txBody>
          <a:bodyPr vert="horz" wrap="square" lIns="0" tIns="15875" rIns="0" bIns="0" rtlCol="0">
            <a:spAutoFit/>
          </a:bodyPr>
          <a:lstStyle/>
          <a:p>
            <a:pPr marL="12700" marR="5080" indent="11430" algn="ctr">
              <a:lnSpc>
                <a:spcPct val="98900"/>
              </a:lnSpc>
              <a:spcBef>
                <a:spcPts val="125"/>
              </a:spcBef>
              <a:tabLst>
                <a:tab pos="2153920" algn="l"/>
              </a:tabLst>
            </a:pPr>
            <a:r>
              <a:rPr sz="2200" spc="60" dirty="0">
                <a:solidFill>
                  <a:srgbClr val="FFFAFA"/>
                </a:solidFill>
                <a:latin typeface="Verdana"/>
                <a:cs typeface="Verdana"/>
              </a:rPr>
              <a:t>Cofinanciación </a:t>
            </a:r>
            <a:r>
              <a:rPr sz="2200" dirty="0">
                <a:solidFill>
                  <a:srgbClr val="FFFAFA"/>
                </a:solidFill>
                <a:latin typeface="Verdana"/>
                <a:cs typeface="Verdana"/>
              </a:rPr>
              <a:t>de</a:t>
            </a:r>
            <a:r>
              <a:rPr sz="2200" spc="260" dirty="0">
                <a:solidFill>
                  <a:srgbClr val="FFFAFA"/>
                </a:solidFill>
                <a:latin typeface="Verdana"/>
                <a:cs typeface="Verdana"/>
              </a:rPr>
              <a:t> </a:t>
            </a:r>
            <a:r>
              <a:rPr sz="2200" spc="-10" dirty="0">
                <a:solidFill>
                  <a:srgbClr val="FFFAFA"/>
                </a:solidFill>
                <a:latin typeface="Verdana"/>
                <a:cs typeface="Verdana"/>
              </a:rPr>
              <a:t>monitores</a:t>
            </a:r>
            <a:r>
              <a:rPr sz="2200" dirty="0">
                <a:solidFill>
                  <a:srgbClr val="FFFAFA"/>
                </a:solidFill>
                <a:latin typeface="Verdana"/>
                <a:cs typeface="Verdana"/>
              </a:rPr>
              <a:t>	</a:t>
            </a:r>
            <a:r>
              <a:rPr sz="2200" spc="55" dirty="0">
                <a:solidFill>
                  <a:srgbClr val="FFFAFA"/>
                </a:solidFill>
                <a:latin typeface="Verdana"/>
                <a:cs typeface="Verdana"/>
              </a:rPr>
              <a:t>de </a:t>
            </a:r>
            <a:r>
              <a:rPr sz="2200" spc="-10" dirty="0">
                <a:solidFill>
                  <a:srgbClr val="FFFAFA"/>
                </a:solidFill>
                <a:latin typeface="Verdana"/>
                <a:cs typeface="Verdana"/>
              </a:rPr>
              <a:t>cultura</a:t>
            </a:r>
            <a:endParaRPr sz="2200">
              <a:latin typeface="Verdana"/>
              <a:cs typeface="Verdana"/>
            </a:endParaRPr>
          </a:p>
        </p:txBody>
      </p:sp>
      <p:sp>
        <p:nvSpPr>
          <p:cNvPr id="35" name="object 35"/>
          <p:cNvSpPr txBox="1"/>
          <p:nvPr/>
        </p:nvSpPr>
        <p:spPr>
          <a:xfrm>
            <a:off x="6608826" y="5087492"/>
            <a:ext cx="2164080" cy="1008380"/>
          </a:xfrm>
          <a:prstGeom prst="rect">
            <a:avLst/>
          </a:prstGeom>
        </p:spPr>
        <p:txBody>
          <a:bodyPr vert="horz" wrap="square" lIns="0" tIns="23495" rIns="0" bIns="0" rtlCol="0">
            <a:spAutoFit/>
          </a:bodyPr>
          <a:lstStyle/>
          <a:p>
            <a:pPr marL="12700" marR="5080" indent="22225" algn="ctr">
              <a:lnSpc>
                <a:spcPct val="96600"/>
              </a:lnSpc>
              <a:spcBef>
                <a:spcPts val="185"/>
              </a:spcBef>
            </a:pPr>
            <a:r>
              <a:rPr sz="2200" spc="40" dirty="0">
                <a:solidFill>
                  <a:srgbClr val="FFFAFA"/>
                </a:solidFill>
                <a:latin typeface="Verdana"/>
                <a:cs typeface="Verdana"/>
              </a:rPr>
              <a:t>Orquesta Sinfónica </a:t>
            </a:r>
            <a:r>
              <a:rPr sz="2200" spc="-10" dirty="0">
                <a:solidFill>
                  <a:srgbClr val="FFFAFA"/>
                </a:solidFill>
                <a:latin typeface="Verdana"/>
                <a:cs typeface="Verdana"/>
              </a:rPr>
              <a:t>Departamental</a:t>
            </a:r>
            <a:endParaRPr sz="2200">
              <a:latin typeface="Verdana"/>
              <a:cs typeface="Verdana"/>
            </a:endParaRPr>
          </a:p>
        </p:txBody>
      </p:sp>
      <p:sp>
        <p:nvSpPr>
          <p:cNvPr id="36" name="object 36"/>
          <p:cNvSpPr txBox="1"/>
          <p:nvPr/>
        </p:nvSpPr>
        <p:spPr>
          <a:xfrm>
            <a:off x="9387585" y="5340223"/>
            <a:ext cx="2439670" cy="360680"/>
          </a:xfrm>
          <a:prstGeom prst="rect">
            <a:avLst/>
          </a:prstGeom>
        </p:spPr>
        <p:txBody>
          <a:bodyPr vert="horz" wrap="square" lIns="0" tIns="12065" rIns="0" bIns="0" rtlCol="0">
            <a:spAutoFit/>
          </a:bodyPr>
          <a:lstStyle/>
          <a:p>
            <a:pPr marL="12700">
              <a:lnSpc>
                <a:spcPct val="100000"/>
              </a:lnSpc>
              <a:spcBef>
                <a:spcPts val="95"/>
              </a:spcBef>
            </a:pPr>
            <a:r>
              <a:rPr sz="2200" spc="50" dirty="0">
                <a:solidFill>
                  <a:srgbClr val="FFFAFA"/>
                </a:solidFill>
                <a:latin typeface="Verdana"/>
                <a:cs typeface="Verdana"/>
              </a:rPr>
              <a:t>Bienales</a:t>
            </a:r>
            <a:r>
              <a:rPr sz="2200" spc="170" dirty="0">
                <a:solidFill>
                  <a:srgbClr val="FFFAFA"/>
                </a:solidFill>
                <a:latin typeface="Verdana"/>
                <a:cs typeface="Verdana"/>
              </a:rPr>
              <a:t> </a:t>
            </a:r>
            <a:r>
              <a:rPr sz="2200" dirty="0">
                <a:solidFill>
                  <a:srgbClr val="FFFAFA"/>
                </a:solidFill>
                <a:latin typeface="Verdana"/>
                <a:cs typeface="Verdana"/>
              </a:rPr>
              <a:t>de</a:t>
            </a:r>
            <a:r>
              <a:rPr sz="2200" spc="165" dirty="0">
                <a:solidFill>
                  <a:srgbClr val="FFFAFA"/>
                </a:solidFill>
                <a:latin typeface="Verdana"/>
                <a:cs typeface="Verdana"/>
              </a:rPr>
              <a:t> </a:t>
            </a:r>
            <a:r>
              <a:rPr sz="2200" spc="-20" dirty="0">
                <a:solidFill>
                  <a:srgbClr val="FFFAFA"/>
                </a:solidFill>
                <a:latin typeface="Verdana"/>
                <a:cs typeface="Verdana"/>
              </a:rPr>
              <a:t>Arte</a:t>
            </a:r>
            <a:endParaRPr sz="2200">
              <a:latin typeface="Verdana"/>
              <a:cs typeface="Verdana"/>
            </a:endParaRPr>
          </a:p>
        </p:txBody>
      </p:sp>
      <p:sp>
        <p:nvSpPr>
          <p:cNvPr id="37" name="object 37"/>
          <p:cNvSpPr txBox="1"/>
          <p:nvPr/>
        </p:nvSpPr>
        <p:spPr>
          <a:xfrm>
            <a:off x="12380214" y="5193233"/>
            <a:ext cx="2613025" cy="690245"/>
          </a:xfrm>
          <a:prstGeom prst="rect">
            <a:avLst/>
          </a:prstGeom>
        </p:spPr>
        <p:txBody>
          <a:bodyPr vert="horz" wrap="square" lIns="0" tIns="12065" rIns="0" bIns="0" rtlCol="0">
            <a:spAutoFit/>
          </a:bodyPr>
          <a:lstStyle/>
          <a:p>
            <a:pPr marL="12700">
              <a:lnSpc>
                <a:spcPts val="2620"/>
              </a:lnSpc>
              <a:spcBef>
                <a:spcPts val="95"/>
              </a:spcBef>
            </a:pPr>
            <a:r>
              <a:rPr sz="2200" spc="-90" dirty="0">
                <a:solidFill>
                  <a:srgbClr val="FFFAFA"/>
                </a:solidFill>
                <a:latin typeface="Verdana"/>
                <a:cs typeface="Verdana"/>
              </a:rPr>
              <a:t>Seguir</a:t>
            </a:r>
            <a:r>
              <a:rPr sz="2200" spc="-165" dirty="0">
                <a:solidFill>
                  <a:srgbClr val="FFFAFA"/>
                </a:solidFill>
                <a:latin typeface="Verdana"/>
                <a:cs typeface="Verdana"/>
              </a:rPr>
              <a:t> </a:t>
            </a:r>
            <a:r>
              <a:rPr sz="2200" spc="-90" dirty="0">
                <a:solidFill>
                  <a:srgbClr val="FFFAFA"/>
                </a:solidFill>
                <a:latin typeface="Verdana"/>
                <a:cs typeface="Verdana"/>
              </a:rPr>
              <a:t>fortaleciendo</a:t>
            </a:r>
            <a:endParaRPr sz="2200">
              <a:latin typeface="Verdana"/>
              <a:cs typeface="Verdana"/>
            </a:endParaRPr>
          </a:p>
          <a:p>
            <a:pPr marL="1044575">
              <a:lnSpc>
                <a:spcPts val="2620"/>
              </a:lnSpc>
            </a:pPr>
            <a:r>
              <a:rPr sz="2200" spc="-65" dirty="0">
                <a:solidFill>
                  <a:srgbClr val="FFFAFA"/>
                </a:solidFill>
                <a:latin typeface="Verdana"/>
                <a:cs typeface="Verdana"/>
              </a:rPr>
              <a:t>La</a:t>
            </a:r>
            <a:r>
              <a:rPr sz="2200" spc="-185" dirty="0">
                <a:solidFill>
                  <a:srgbClr val="FFFAFA"/>
                </a:solidFill>
                <a:latin typeface="Verdana"/>
                <a:cs typeface="Verdana"/>
              </a:rPr>
              <a:t> </a:t>
            </a:r>
            <a:r>
              <a:rPr sz="2200" spc="-20" dirty="0">
                <a:solidFill>
                  <a:srgbClr val="FFFAFA"/>
                </a:solidFill>
                <a:latin typeface="Verdana"/>
                <a:cs typeface="Verdana"/>
              </a:rPr>
              <a:t>Nave</a:t>
            </a:r>
            <a:endParaRPr sz="2200">
              <a:latin typeface="Verdana"/>
              <a:cs typeface="Verdana"/>
            </a:endParaRPr>
          </a:p>
        </p:txBody>
      </p:sp>
      <p:sp>
        <p:nvSpPr>
          <p:cNvPr id="38" name="object 38"/>
          <p:cNvSpPr txBox="1"/>
          <p:nvPr/>
        </p:nvSpPr>
        <p:spPr>
          <a:xfrm>
            <a:off x="15442437" y="4904054"/>
            <a:ext cx="2548890" cy="1351280"/>
          </a:xfrm>
          <a:prstGeom prst="rect">
            <a:avLst/>
          </a:prstGeom>
        </p:spPr>
        <p:txBody>
          <a:bodyPr vert="horz" wrap="square" lIns="0" tIns="17145" rIns="0" bIns="0" rtlCol="0">
            <a:spAutoFit/>
          </a:bodyPr>
          <a:lstStyle/>
          <a:p>
            <a:pPr marL="12700" marR="5080" indent="2540" algn="ctr">
              <a:lnSpc>
                <a:spcPct val="98500"/>
              </a:lnSpc>
              <a:spcBef>
                <a:spcPts val="135"/>
              </a:spcBef>
            </a:pPr>
            <a:r>
              <a:rPr sz="2200" spc="55" dirty="0">
                <a:solidFill>
                  <a:srgbClr val="FFFAFA"/>
                </a:solidFill>
                <a:latin typeface="Verdana"/>
                <a:cs typeface="Verdana"/>
              </a:rPr>
              <a:t>Fortalecer</a:t>
            </a:r>
            <a:r>
              <a:rPr sz="2200" spc="295" dirty="0">
                <a:solidFill>
                  <a:srgbClr val="FFFAFA"/>
                </a:solidFill>
                <a:latin typeface="Verdana"/>
                <a:cs typeface="Verdana"/>
              </a:rPr>
              <a:t> </a:t>
            </a:r>
            <a:r>
              <a:rPr sz="2200" spc="35" dirty="0">
                <a:solidFill>
                  <a:srgbClr val="FFFAFA"/>
                </a:solidFill>
                <a:latin typeface="Verdana"/>
                <a:cs typeface="Verdana"/>
              </a:rPr>
              <a:t>los </a:t>
            </a:r>
            <a:r>
              <a:rPr sz="2200" spc="-10" dirty="0">
                <a:solidFill>
                  <a:srgbClr val="FFFAFA"/>
                </a:solidFill>
                <a:latin typeface="Verdana"/>
                <a:cs typeface="Verdana"/>
              </a:rPr>
              <a:t>emprendimientos </a:t>
            </a:r>
            <a:r>
              <a:rPr sz="2200" dirty="0">
                <a:solidFill>
                  <a:srgbClr val="FFFAFA"/>
                </a:solidFill>
                <a:latin typeface="Verdana"/>
                <a:cs typeface="Verdana"/>
              </a:rPr>
              <a:t>e</a:t>
            </a:r>
            <a:r>
              <a:rPr sz="2200" spc="50" dirty="0">
                <a:solidFill>
                  <a:srgbClr val="FFFAFA"/>
                </a:solidFill>
                <a:latin typeface="Verdana"/>
                <a:cs typeface="Verdana"/>
              </a:rPr>
              <a:t> </a:t>
            </a:r>
            <a:r>
              <a:rPr sz="2200" spc="-10" dirty="0">
                <a:solidFill>
                  <a:srgbClr val="FFFAFA"/>
                </a:solidFill>
                <a:latin typeface="Verdana"/>
                <a:cs typeface="Verdana"/>
              </a:rPr>
              <a:t>industrias culturales</a:t>
            </a:r>
            <a:endParaRPr sz="2200">
              <a:latin typeface="Verdana"/>
              <a:cs typeface="Verdana"/>
            </a:endParaRPr>
          </a:p>
        </p:txBody>
      </p:sp>
      <p:sp>
        <p:nvSpPr>
          <p:cNvPr id="39" name="object 39"/>
          <p:cNvSpPr txBox="1"/>
          <p:nvPr/>
        </p:nvSpPr>
        <p:spPr>
          <a:xfrm>
            <a:off x="6531356" y="9106611"/>
            <a:ext cx="2371090" cy="1023619"/>
          </a:xfrm>
          <a:prstGeom prst="rect">
            <a:avLst/>
          </a:prstGeom>
        </p:spPr>
        <p:txBody>
          <a:bodyPr vert="horz" wrap="square" lIns="0" tIns="15875" rIns="0" bIns="0" rtlCol="0">
            <a:spAutoFit/>
          </a:bodyPr>
          <a:lstStyle/>
          <a:p>
            <a:pPr marL="12700" marR="5080" algn="ctr">
              <a:lnSpc>
                <a:spcPct val="98900"/>
              </a:lnSpc>
              <a:spcBef>
                <a:spcPts val="125"/>
              </a:spcBef>
              <a:tabLst>
                <a:tab pos="1552575" algn="l"/>
              </a:tabLst>
            </a:pPr>
            <a:r>
              <a:rPr sz="2200" spc="140" dirty="0">
                <a:solidFill>
                  <a:srgbClr val="FFFAFA"/>
                </a:solidFill>
                <a:latin typeface="Verdana"/>
                <a:cs typeface="Verdana"/>
              </a:rPr>
              <a:t>Robustecer</a:t>
            </a:r>
            <a:r>
              <a:rPr sz="2200" spc="415" dirty="0">
                <a:solidFill>
                  <a:srgbClr val="FFFAFA"/>
                </a:solidFill>
                <a:latin typeface="Verdana"/>
                <a:cs typeface="Verdana"/>
              </a:rPr>
              <a:t> </a:t>
            </a:r>
            <a:r>
              <a:rPr sz="2200" spc="85" dirty="0">
                <a:solidFill>
                  <a:srgbClr val="FFFAFA"/>
                </a:solidFill>
                <a:latin typeface="Verdana"/>
                <a:cs typeface="Verdana"/>
              </a:rPr>
              <a:t>los </a:t>
            </a:r>
            <a:r>
              <a:rPr sz="2200" spc="125" dirty="0">
                <a:solidFill>
                  <a:srgbClr val="FFFAFA"/>
                </a:solidFill>
                <a:latin typeface="Verdana"/>
                <a:cs typeface="Verdana"/>
              </a:rPr>
              <a:t>procesos</a:t>
            </a:r>
            <a:r>
              <a:rPr sz="2200" dirty="0">
                <a:solidFill>
                  <a:srgbClr val="FFFAFA"/>
                </a:solidFill>
                <a:latin typeface="Verdana"/>
                <a:cs typeface="Verdana"/>
              </a:rPr>
              <a:t>	</a:t>
            </a:r>
            <a:r>
              <a:rPr sz="2200" spc="45" dirty="0">
                <a:solidFill>
                  <a:srgbClr val="FFFAFA"/>
                </a:solidFill>
                <a:latin typeface="Verdana"/>
                <a:cs typeface="Verdana"/>
              </a:rPr>
              <a:t>de </a:t>
            </a:r>
            <a:r>
              <a:rPr sz="2200" spc="135" dirty="0">
                <a:solidFill>
                  <a:srgbClr val="FFFAFA"/>
                </a:solidFill>
                <a:latin typeface="Verdana"/>
                <a:cs typeface="Verdana"/>
              </a:rPr>
              <a:t>formación</a:t>
            </a:r>
            <a:endParaRPr sz="2200">
              <a:latin typeface="Verdana"/>
              <a:cs typeface="Verdana"/>
            </a:endParaRPr>
          </a:p>
        </p:txBody>
      </p:sp>
      <p:sp>
        <p:nvSpPr>
          <p:cNvPr id="40" name="object 40"/>
          <p:cNvSpPr txBox="1"/>
          <p:nvPr/>
        </p:nvSpPr>
        <p:spPr>
          <a:xfrm>
            <a:off x="9346818" y="9106611"/>
            <a:ext cx="2579370" cy="693420"/>
          </a:xfrm>
          <a:prstGeom prst="rect">
            <a:avLst/>
          </a:prstGeom>
        </p:spPr>
        <p:txBody>
          <a:bodyPr vert="horz" wrap="square" lIns="0" tIns="12065" rIns="0" bIns="0" rtlCol="0">
            <a:spAutoFit/>
          </a:bodyPr>
          <a:lstStyle/>
          <a:p>
            <a:pPr algn="ctr">
              <a:lnSpc>
                <a:spcPts val="2630"/>
              </a:lnSpc>
              <a:spcBef>
                <a:spcPts val="95"/>
              </a:spcBef>
              <a:tabLst>
                <a:tab pos="2190750" algn="l"/>
              </a:tabLst>
            </a:pPr>
            <a:r>
              <a:rPr sz="2200" spc="135" dirty="0">
                <a:solidFill>
                  <a:srgbClr val="FFFAFA"/>
                </a:solidFill>
                <a:latin typeface="Verdana"/>
                <a:cs typeface="Verdana"/>
              </a:rPr>
              <a:t>Observatorio</a:t>
            </a:r>
            <a:r>
              <a:rPr sz="2200" dirty="0">
                <a:solidFill>
                  <a:srgbClr val="FFFAFA"/>
                </a:solidFill>
                <a:latin typeface="Verdana"/>
                <a:cs typeface="Verdana"/>
              </a:rPr>
              <a:t>	</a:t>
            </a:r>
            <a:r>
              <a:rPr sz="2200" spc="45" dirty="0">
                <a:solidFill>
                  <a:srgbClr val="FFFAFA"/>
                </a:solidFill>
                <a:latin typeface="Verdana"/>
                <a:cs typeface="Verdana"/>
              </a:rPr>
              <a:t>de</a:t>
            </a:r>
            <a:endParaRPr sz="2200">
              <a:latin typeface="Verdana"/>
              <a:cs typeface="Verdana"/>
            </a:endParaRPr>
          </a:p>
          <a:p>
            <a:pPr algn="ctr">
              <a:lnSpc>
                <a:spcPts val="2630"/>
              </a:lnSpc>
            </a:pPr>
            <a:r>
              <a:rPr sz="2200" spc="130" dirty="0">
                <a:solidFill>
                  <a:srgbClr val="FFFAFA"/>
                </a:solidFill>
                <a:latin typeface="Verdana"/>
                <a:cs typeface="Verdana"/>
              </a:rPr>
              <a:t>cultura</a:t>
            </a:r>
            <a:endParaRPr sz="2200">
              <a:latin typeface="Verdana"/>
              <a:cs typeface="Verdana"/>
            </a:endParaRPr>
          </a:p>
        </p:txBody>
      </p:sp>
      <p:sp>
        <p:nvSpPr>
          <p:cNvPr id="41" name="object 41"/>
          <p:cNvSpPr txBox="1"/>
          <p:nvPr/>
        </p:nvSpPr>
        <p:spPr>
          <a:xfrm>
            <a:off x="12494514" y="9244380"/>
            <a:ext cx="2331085" cy="360680"/>
          </a:xfrm>
          <a:prstGeom prst="rect">
            <a:avLst/>
          </a:prstGeom>
        </p:spPr>
        <p:txBody>
          <a:bodyPr vert="horz" wrap="square" lIns="0" tIns="12065" rIns="0" bIns="0" rtlCol="0">
            <a:spAutoFit/>
          </a:bodyPr>
          <a:lstStyle/>
          <a:p>
            <a:pPr marL="12700">
              <a:lnSpc>
                <a:spcPct val="100000"/>
              </a:lnSpc>
              <a:spcBef>
                <a:spcPts val="95"/>
              </a:spcBef>
            </a:pPr>
            <a:r>
              <a:rPr sz="2200" spc="150" dirty="0">
                <a:solidFill>
                  <a:srgbClr val="FFFAFA"/>
                </a:solidFill>
                <a:latin typeface="Verdana"/>
                <a:cs typeface="Verdana"/>
              </a:rPr>
              <a:t>Antioquia</a:t>
            </a:r>
            <a:r>
              <a:rPr sz="2200" spc="370" dirty="0">
                <a:solidFill>
                  <a:srgbClr val="FFFAFA"/>
                </a:solidFill>
                <a:latin typeface="Verdana"/>
                <a:cs typeface="Verdana"/>
              </a:rPr>
              <a:t> </a:t>
            </a:r>
            <a:r>
              <a:rPr sz="2200" spc="95" dirty="0">
                <a:solidFill>
                  <a:srgbClr val="FFFAFA"/>
                </a:solidFill>
                <a:latin typeface="Verdana"/>
                <a:cs typeface="Verdana"/>
              </a:rPr>
              <a:t>Vive</a:t>
            </a:r>
            <a:endParaRPr sz="2200">
              <a:latin typeface="Verdana"/>
              <a:cs typeface="Verdana"/>
            </a:endParaRPr>
          </a:p>
        </p:txBody>
      </p:sp>
      <p:sp>
        <p:nvSpPr>
          <p:cNvPr id="42" name="object 42"/>
          <p:cNvSpPr txBox="1"/>
          <p:nvPr/>
        </p:nvSpPr>
        <p:spPr>
          <a:xfrm>
            <a:off x="15768573" y="9106611"/>
            <a:ext cx="2033270" cy="693420"/>
          </a:xfrm>
          <a:prstGeom prst="rect">
            <a:avLst/>
          </a:prstGeom>
        </p:spPr>
        <p:txBody>
          <a:bodyPr vert="horz" wrap="square" lIns="0" tIns="12065" rIns="0" bIns="0" rtlCol="0">
            <a:spAutoFit/>
          </a:bodyPr>
          <a:lstStyle/>
          <a:p>
            <a:pPr marL="12700">
              <a:lnSpc>
                <a:spcPts val="2630"/>
              </a:lnSpc>
              <a:spcBef>
                <a:spcPts val="95"/>
              </a:spcBef>
            </a:pPr>
            <a:r>
              <a:rPr sz="2200" spc="145" dirty="0">
                <a:solidFill>
                  <a:srgbClr val="FFFAFA"/>
                </a:solidFill>
                <a:latin typeface="Verdana"/>
                <a:cs typeface="Verdana"/>
              </a:rPr>
              <a:t>Fortalecer</a:t>
            </a:r>
            <a:r>
              <a:rPr sz="2200" spc="385" dirty="0">
                <a:solidFill>
                  <a:srgbClr val="FFFAFA"/>
                </a:solidFill>
                <a:latin typeface="Verdana"/>
                <a:cs typeface="Verdana"/>
              </a:rPr>
              <a:t> </a:t>
            </a:r>
            <a:r>
              <a:rPr sz="2200" spc="55" dirty="0">
                <a:solidFill>
                  <a:srgbClr val="FFFAFA"/>
                </a:solidFill>
                <a:latin typeface="Verdana"/>
                <a:cs typeface="Verdana"/>
              </a:rPr>
              <a:t>el</a:t>
            </a:r>
            <a:endParaRPr sz="2200">
              <a:latin typeface="Verdana"/>
              <a:cs typeface="Verdana"/>
            </a:endParaRPr>
          </a:p>
          <a:p>
            <a:pPr marL="158750">
              <a:lnSpc>
                <a:spcPts val="2630"/>
              </a:lnSpc>
            </a:pPr>
            <a:r>
              <a:rPr sz="2200" spc="140" dirty="0">
                <a:solidFill>
                  <a:srgbClr val="FFFAFA"/>
                </a:solidFill>
                <a:latin typeface="Verdana"/>
                <a:cs typeface="Verdana"/>
              </a:rPr>
              <a:t>patrimonio</a:t>
            </a:r>
            <a:endParaRPr sz="2200">
              <a:latin typeface="Verdana"/>
              <a:cs typeface="Verdana"/>
            </a:endParaRPr>
          </a:p>
        </p:txBody>
      </p:sp>
      <p:grpSp>
        <p:nvGrpSpPr>
          <p:cNvPr id="43" name="object 43"/>
          <p:cNvGrpSpPr/>
          <p:nvPr/>
        </p:nvGrpSpPr>
        <p:grpSpPr>
          <a:xfrm>
            <a:off x="3234435" y="6365226"/>
            <a:ext cx="2880360" cy="3845560"/>
            <a:chOff x="3234435" y="6365226"/>
            <a:chExt cx="2880360" cy="3845560"/>
          </a:xfrm>
        </p:grpSpPr>
        <p:pic>
          <p:nvPicPr>
            <p:cNvPr id="44" name="object 44"/>
            <p:cNvPicPr/>
            <p:nvPr/>
          </p:nvPicPr>
          <p:blipFill>
            <a:blip r:embed="rId6" cstate="print"/>
            <a:stretch>
              <a:fillRect/>
            </a:stretch>
          </p:blipFill>
          <p:spPr>
            <a:xfrm>
              <a:off x="3234435" y="6365226"/>
              <a:ext cx="2880360" cy="3845304"/>
            </a:xfrm>
            <a:prstGeom prst="rect">
              <a:avLst/>
            </a:prstGeom>
          </p:spPr>
        </p:pic>
        <p:sp>
          <p:nvSpPr>
            <p:cNvPr id="45" name="object 45"/>
            <p:cNvSpPr/>
            <p:nvPr/>
          </p:nvSpPr>
          <p:spPr>
            <a:xfrm>
              <a:off x="3401695" y="6489699"/>
              <a:ext cx="2465705" cy="2463800"/>
            </a:xfrm>
            <a:custGeom>
              <a:avLst/>
              <a:gdLst/>
              <a:ahLst/>
              <a:cxnLst/>
              <a:rect l="l" t="t" r="r" b="b"/>
              <a:pathLst>
                <a:path w="2465704" h="2463800">
                  <a:moveTo>
                    <a:pt x="2465324" y="1231900"/>
                  </a:moveTo>
                  <a:lnTo>
                    <a:pt x="2464308" y="1193800"/>
                  </a:lnTo>
                  <a:lnTo>
                    <a:pt x="2461514" y="1143000"/>
                  </a:lnTo>
                  <a:lnTo>
                    <a:pt x="2456942" y="1092200"/>
                  </a:lnTo>
                  <a:lnTo>
                    <a:pt x="2450592" y="1041400"/>
                  </a:lnTo>
                  <a:lnTo>
                    <a:pt x="2442464" y="1003300"/>
                  </a:lnTo>
                  <a:lnTo>
                    <a:pt x="2432685" y="952500"/>
                  </a:lnTo>
                  <a:lnTo>
                    <a:pt x="2421128" y="914400"/>
                  </a:lnTo>
                  <a:lnTo>
                    <a:pt x="2420366" y="911440"/>
                  </a:lnTo>
                  <a:lnTo>
                    <a:pt x="2420366" y="1231900"/>
                  </a:lnTo>
                  <a:lnTo>
                    <a:pt x="2419350" y="1282700"/>
                  </a:lnTo>
                  <a:lnTo>
                    <a:pt x="2416556" y="1333500"/>
                  </a:lnTo>
                  <a:lnTo>
                    <a:pt x="2411984" y="1384300"/>
                  </a:lnTo>
                  <a:lnTo>
                    <a:pt x="2405507" y="1422400"/>
                  </a:lnTo>
                  <a:lnTo>
                    <a:pt x="2397252" y="1473200"/>
                  </a:lnTo>
                  <a:lnTo>
                    <a:pt x="2387346" y="1511300"/>
                  </a:lnTo>
                  <a:lnTo>
                    <a:pt x="2375789" y="1562100"/>
                  </a:lnTo>
                  <a:lnTo>
                    <a:pt x="2362581" y="1600200"/>
                  </a:lnTo>
                  <a:lnTo>
                    <a:pt x="2347595" y="1651000"/>
                  </a:lnTo>
                  <a:lnTo>
                    <a:pt x="2331212" y="1689100"/>
                  </a:lnTo>
                  <a:lnTo>
                    <a:pt x="2313178" y="1727200"/>
                  </a:lnTo>
                  <a:lnTo>
                    <a:pt x="2293747" y="1765300"/>
                  </a:lnTo>
                  <a:lnTo>
                    <a:pt x="2272665" y="1816100"/>
                  </a:lnTo>
                  <a:lnTo>
                    <a:pt x="2250313" y="1854200"/>
                  </a:lnTo>
                  <a:lnTo>
                    <a:pt x="2226437" y="1892300"/>
                  </a:lnTo>
                  <a:lnTo>
                    <a:pt x="2201291" y="1917700"/>
                  </a:lnTo>
                  <a:lnTo>
                    <a:pt x="2174748" y="1955800"/>
                  </a:lnTo>
                  <a:lnTo>
                    <a:pt x="2146935" y="1993900"/>
                  </a:lnTo>
                  <a:lnTo>
                    <a:pt x="2117979" y="2032000"/>
                  </a:lnTo>
                  <a:lnTo>
                    <a:pt x="2087626" y="2057400"/>
                  </a:lnTo>
                  <a:lnTo>
                    <a:pt x="2056130" y="2095500"/>
                  </a:lnTo>
                  <a:lnTo>
                    <a:pt x="2023618" y="2120900"/>
                  </a:lnTo>
                  <a:lnTo>
                    <a:pt x="1989836" y="2146300"/>
                  </a:lnTo>
                  <a:lnTo>
                    <a:pt x="1955038" y="2184400"/>
                  </a:lnTo>
                  <a:lnTo>
                    <a:pt x="1919097" y="2209800"/>
                  </a:lnTo>
                  <a:lnTo>
                    <a:pt x="1882267" y="2235200"/>
                  </a:lnTo>
                  <a:lnTo>
                    <a:pt x="1844421" y="2260600"/>
                  </a:lnTo>
                  <a:lnTo>
                    <a:pt x="1805686" y="2273300"/>
                  </a:lnTo>
                  <a:lnTo>
                    <a:pt x="1765935" y="2298700"/>
                  </a:lnTo>
                  <a:lnTo>
                    <a:pt x="1725422" y="2324100"/>
                  </a:lnTo>
                  <a:lnTo>
                    <a:pt x="1598930" y="2362200"/>
                  </a:lnTo>
                  <a:lnTo>
                    <a:pt x="1420495" y="2413000"/>
                  </a:lnTo>
                  <a:lnTo>
                    <a:pt x="1374267" y="2413000"/>
                  </a:lnTo>
                  <a:lnTo>
                    <a:pt x="1327531" y="2425700"/>
                  </a:lnTo>
                  <a:lnTo>
                    <a:pt x="1137666" y="2425700"/>
                  </a:lnTo>
                  <a:lnTo>
                    <a:pt x="1091057" y="2413000"/>
                  </a:lnTo>
                  <a:lnTo>
                    <a:pt x="1044829" y="2413000"/>
                  </a:lnTo>
                  <a:lnTo>
                    <a:pt x="866267" y="2362200"/>
                  </a:lnTo>
                  <a:lnTo>
                    <a:pt x="739775" y="2324100"/>
                  </a:lnTo>
                  <a:lnTo>
                    <a:pt x="699262" y="2298700"/>
                  </a:lnTo>
                  <a:lnTo>
                    <a:pt x="659638" y="2273300"/>
                  </a:lnTo>
                  <a:lnTo>
                    <a:pt x="620776" y="2260600"/>
                  </a:lnTo>
                  <a:lnTo>
                    <a:pt x="582930" y="2235200"/>
                  </a:lnTo>
                  <a:lnTo>
                    <a:pt x="546100" y="2209800"/>
                  </a:lnTo>
                  <a:lnTo>
                    <a:pt x="510286" y="2184400"/>
                  </a:lnTo>
                  <a:lnTo>
                    <a:pt x="475488" y="2146300"/>
                  </a:lnTo>
                  <a:lnTo>
                    <a:pt x="441706" y="2120900"/>
                  </a:lnTo>
                  <a:lnTo>
                    <a:pt x="409067" y="2095500"/>
                  </a:lnTo>
                  <a:lnTo>
                    <a:pt x="377571" y="2057400"/>
                  </a:lnTo>
                  <a:lnTo>
                    <a:pt x="347345" y="2032000"/>
                  </a:lnTo>
                  <a:lnTo>
                    <a:pt x="318262" y="1993900"/>
                  </a:lnTo>
                  <a:lnTo>
                    <a:pt x="290449" y="1955800"/>
                  </a:lnTo>
                  <a:lnTo>
                    <a:pt x="263906" y="1930400"/>
                  </a:lnTo>
                  <a:lnTo>
                    <a:pt x="238760" y="1892300"/>
                  </a:lnTo>
                  <a:lnTo>
                    <a:pt x="215011" y="1854200"/>
                  </a:lnTo>
                  <a:lnTo>
                    <a:pt x="192532" y="1816100"/>
                  </a:lnTo>
                  <a:lnTo>
                    <a:pt x="171577" y="1765300"/>
                  </a:lnTo>
                  <a:lnTo>
                    <a:pt x="152019" y="1727200"/>
                  </a:lnTo>
                  <a:lnTo>
                    <a:pt x="134112" y="1689100"/>
                  </a:lnTo>
                  <a:lnTo>
                    <a:pt x="117602" y="1651000"/>
                  </a:lnTo>
                  <a:lnTo>
                    <a:pt x="102743" y="1600200"/>
                  </a:lnTo>
                  <a:lnTo>
                    <a:pt x="89535" y="1562100"/>
                  </a:lnTo>
                  <a:lnTo>
                    <a:pt x="77851" y="1511300"/>
                  </a:lnTo>
                  <a:lnTo>
                    <a:pt x="67945" y="1473200"/>
                  </a:lnTo>
                  <a:lnTo>
                    <a:pt x="59817" y="1422400"/>
                  </a:lnTo>
                  <a:lnTo>
                    <a:pt x="53340" y="1384300"/>
                  </a:lnTo>
                  <a:lnTo>
                    <a:pt x="48641" y="1333500"/>
                  </a:lnTo>
                  <a:lnTo>
                    <a:pt x="45847" y="1282700"/>
                  </a:lnTo>
                  <a:lnTo>
                    <a:pt x="44958" y="1231900"/>
                  </a:lnTo>
                  <a:lnTo>
                    <a:pt x="45847" y="1193800"/>
                  </a:lnTo>
                  <a:lnTo>
                    <a:pt x="48641" y="1143000"/>
                  </a:lnTo>
                  <a:lnTo>
                    <a:pt x="53340" y="1092200"/>
                  </a:lnTo>
                  <a:lnTo>
                    <a:pt x="59817" y="1054100"/>
                  </a:lnTo>
                  <a:lnTo>
                    <a:pt x="67945" y="1003300"/>
                  </a:lnTo>
                  <a:lnTo>
                    <a:pt x="77851" y="965200"/>
                  </a:lnTo>
                  <a:lnTo>
                    <a:pt x="89535" y="914400"/>
                  </a:lnTo>
                  <a:lnTo>
                    <a:pt x="102743" y="876300"/>
                  </a:lnTo>
                  <a:lnTo>
                    <a:pt x="117602" y="825500"/>
                  </a:lnTo>
                  <a:lnTo>
                    <a:pt x="134112" y="787400"/>
                  </a:lnTo>
                  <a:lnTo>
                    <a:pt x="152019" y="749300"/>
                  </a:lnTo>
                  <a:lnTo>
                    <a:pt x="171577" y="698500"/>
                  </a:lnTo>
                  <a:lnTo>
                    <a:pt x="192532" y="660400"/>
                  </a:lnTo>
                  <a:lnTo>
                    <a:pt x="215011" y="622300"/>
                  </a:lnTo>
                  <a:lnTo>
                    <a:pt x="238760" y="584200"/>
                  </a:lnTo>
                  <a:lnTo>
                    <a:pt x="263906" y="546100"/>
                  </a:lnTo>
                  <a:lnTo>
                    <a:pt x="290449" y="520700"/>
                  </a:lnTo>
                  <a:lnTo>
                    <a:pt x="318262" y="482600"/>
                  </a:lnTo>
                  <a:lnTo>
                    <a:pt x="347345" y="444500"/>
                  </a:lnTo>
                  <a:lnTo>
                    <a:pt x="377571" y="419100"/>
                  </a:lnTo>
                  <a:lnTo>
                    <a:pt x="409067" y="381000"/>
                  </a:lnTo>
                  <a:lnTo>
                    <a:pt x="441706" y="355600"/>
                  </a:lnTo>
                  <a:lnTo>
                    <a:pt x="475488" y="317500"/>
                  </a:lnTo>
                  <a:lnTo>
                    <a:pt x="510286" y="292100"/>
                  </a:lnTo>
                  <a:lnTo>
                    <a:pt x="546100" y="266700"/>
                  </a:lnTo>
                  <a:lnTo>
                    <a:pt x="582930" y="241300"/>
                  </a:lnTo>
                  <a:lnTo>
                    <a:pt x="620776" y="215900"/>
                  </a:lnTo>
                  <a:lnTo>
                    <a:pt x="659638" y="203200"/>
                  </a:lnTo>
                  <a:lnTo>
                    <a:pt x="699262" y="177800"/>
                  </a:lnTo>
                  <a:lnTo>
                    <a:pt x="739775" y="152400"/>
                  </a:lnTo>
                  <a:lnTo>
                    <a:pt x="823341" y="127000"/>
                  </a:lnTo>
                  <a:lnTo>
                    <a:pt x="866267" y="101600"/>
                  </a:lnTo>
                  <a:lnTo>
                    <a:pt x="909955" y="88900"/>
                  </a:lnTo>
                  <a:lnTo>
                    <a:pt x="954278" y="88900"/>
                  </a:lnTo>
                  <a:lnTo>
                    <a:pt x="1044829" y="63500"/>
                  </a:lnTo>
                  <a:lnTo>
                    <a:pt x="1091057" y="63500"/>
                  </a:lnTo>
                  <a:lnTo>
                    <a:pt x="1137666" y="50800"/>
                  </a:lnTo>
                  <a:lnTo>
                    <a:pt x="1327531" y="50800"/>
                  </a:lnTo>
                  <a:lnTo>
                    <a:pt x="1374267" y="63500"/>
                  </a:lnTo>
                  <a:lnTo>
                    <a:pt x="1420495" y="63500"/>
                  </a:lnTo>
                  <a:lnTo>
                    <a:pt x="1511046" y="88900"/>
                  </a:lnTo>
                  <a:lnTo>
                    <a:pt x="1555369" y="88900"/>
                  </a:lnTo>
                  <a:lnTo>
                    <a:pt x="1598930" y="101600"/>
                  </a:lnTo>
                  <a:lnTo>
                    <a:pt x="1641856" y="127000"/>
                  </a:lnTo>
                  <a:lnTo>
                    <a:pt x="1725422" y="152400"/>
                  </a:lnTo>
                  <a:lnTo>
                    <a:pt x="1765935" y="177800"/>
                  </a:lnTo>
                  <a:lnTo>
                    <a:pt x="1805686" y="203200"/>
                  </a:lnTo>
                  <a:lnTo>
                    <a:pt x="1844421" y="215900"/>
                  </a:lnTo>
                  <a:lnTo>
                    <a:pt x="1882267" y="241300"/>
                  </a:lnTo>
                  <a:lnTo>
                    <a:pt x="1919097" y="266700"/>
                  </a:lnTo>
                  <a:lnTo>
                    <a:pt x="1955038" y="292100"/>
                  </a:lnTo>
                  <a:lnTo>
                    <a:pt x="1989836" y="317500"/>
                  </a:lnTo>
                  <a:lnTo>
                    <a:pt x="2023618" y="355600"/>
                  </a:lnTo>
                  <a:lnTo>
                    <a:pt x="2056130" y="381000"/>
                  </a:lnTo>
                  <a:lnTo>
                    <a:pt x="2087626" y="419100"/>
                  </a:lnTo>
                  <a:lnTo>
                    <a:pt x="2117979" y="444500"/>
                  </a:lnTo>
                  <a:lnTo>
                    <a:pt x="2146935" y="482600"/>
                  </a:lnTo>
                  <a:lnTo>
                    <a:pt x="2174748" y="520700"/>
                  </a:lnTo>
                  <a:lnTo>
                    <a:pt x="2201291" y="546100"/>
                  </a:lnTo>
                  <a:lnTo>
                    <a:pt x="2226437" y="584200"/>
                  </a:lnTo>
                  <a:lnTo>
                    <a:pt x="2250313" y="622300"/>
                  </a:lnTo>
                  <a:lnTo>
                    <a:pt x="2272665" y="660400"/>
                  </a:lnTo>
                  <a:lnTo>
                    <a:pt x="2293747" y="698500"/>
                  </a:lnTo>
                  <a:lnTo>
                    <a:pt x="2313178" y="749300"/>
                  </a:lnTo>
                  <a:lnTo>
                    <a:pt x="2331212" y="787400"/>
                  </a:lnTo>
                  <a:lnTo>
                    <a:pt x="2347595" y="825500"/>
                  </a:lnTo>
                  <a:lnTo>
                    <a:pt x="2362581" y="876300"/>
                  </a:lnTo>
                  <a:lnTo>
                    <a:pt x="2375789" y="914400"/>
                  </a:lnTo>
                  <a:lnTo>
                    <a:pt x="2387346" y="965200"/>
                  </a:lnTo>
                  <a:lnTo>
                    <a:pt x="2397252" y="1003300"/>
                  </a:lnTo>
                  <a:lnTo>
                    <a:pt x="2405507" y="1054100"/>
                  </a:lnTo>
                  <a:lnTo>
                    <a:pt x="2411984" y="1092200"/>
                  </a:lnTo>
                  <a:lnTo>
                    <a:pt x="2416556" y="1143000"/>
                  </a:lnTo>
                  <a:lnTo>
                    <a:pt x="2419350" y="1193800"/>
                  </a:lnTo>
                  <a:lnTo>
                    <a:pt x="2420366" y="1231900"/>
                  </a:lnTo>
                  <a:lnTo>
                    <a:pt x="2420366" y="911440"/>
                  </a:lnTo>
                  <a:lnTo>
                    <a:pt x="2408047" y="863600"/>
                  </a:lnTo>
                  <a:lnTo>
                    <a:pt x="2393315" y="825500"/>
                  </a:lnTo>
                  <a:lnTo>
                    <a:pt x="2376932" y="774700"/>
                  </a:lnTo>
                  <a:lnTo>
                    <a:pt x="2359152" y="736600"/>
                  </a:lnTo>
                  <a:lnTo>
                    <a:pt x="2339848" y="698500"/>
                  </a:lnTo>
                  <a:lnTo>
                    <a:pt x="2319020" y="660400"/>
                  </a:lnTo>
                  <a:lnTo>
                    <a:pt x="2296795" y="609600"/>
                  </a:lnTo>
                  <a:lnTo>
                    <a:pt x="2273046" y="571500"/>
                  </a:lnTo>
                  <a:lnTo>
                    <a:pt x="2248027" y="533400"/>
                  </a:lnTo>
                  <a:lnTo>
                    <a:pt x="2221738" y="508000"/>
                  </a:lnTo>
                  <a:lnTo>
                    <a:pt x="2194179" y="469900"/>
                  </a:lnTo>
                  <a:lnTo>
                    <a:pt x="2165223" y="431800"/>
                  </a:lnTo>
                  <a:lnTo>
                    <a:pt x="2135124" y="393700"/>
                  </a:lnTo>
                  <a:lnTo>
                    <a:pt x="2103882" y="368300"/>
                  </a:lnTo>
                  <a:lnTo>
                    <a:pt x="2071370" y="330200"/>
                  </a:lnTo>
                  <a:lnTo>
                    <a:pt x="2037842" y="304800"/>
                  </a:lnTo>
                  <a:lnTo>
                    <a:pt x="2003171" y="279400"/>
                  </a:lnTo>
                  <a:lnTo>
                    <a:pt x="1967357" y="254000"/>
                  </a:lnTo>
                  <a:lnTo>
                    <a:pt x="1930654" y="215900"/>
                  </a:lnTo>
                  <a:lnTo>
                    <a:pt x="1892935" y="203200"/>
                  </a:lnTo>
                  <a:lnTo>
                    <a:pt x="1854327" y="177800"/>
                  </a:lnTo>
                  <a:lnTo>
                    <a:pt x="1814703" y="152400"/>
                  </a:lnTo>
                  <a:lnTo>
                    <a:pt x="1774190" y="127000"/>
                  </a:lnTo>
                  <a:lnTo>
                    <a:pt x="1732915" y="114300"/>
                  </a:lnTo>
                  <a:lnTo>
                    <a:pt x="1690878" y="88900"/>
                  </a:lnTo>
                  <a:lnTo>
                    <a:pt x="1559941" y="50800"/>
                  </a:lnTo>
                  <a:lnTo>
                    <a:pt x="1469263" y="25400"/>
                  </a:lnTo>
                  <a:lnTo>
                    <a:pt x="1423035" y="25400"/>
                  </a:lnTo>
                  <a:lnTo>
                    <a:pt x="1376172" y="12700"/>
                  </a:lnTo>
                  <a:lnTo>
                    <a:pt x="1328801" y="12700"/>
                  </a:lnTo>
                  <a:lnTo>
                    <a:pt x="1280922" y="0"/>
                  </a:lnTo>
                  <a:lnTo>
                    <a:pt x="1184275" y="0"/>
                  </a:lnTo>
                  <a:lnTo>
                    <a:pt x="1136396" y="12700"/>
                  </a:lnTo>
                  <a:lnTo>
                    <a:pt x="1089025" y="12700"/>
                  </a:lnTo>
                  <a:lnTo>
                    <a:pt x="1042289" y="25400"/>
                  </a:lnTo>
                  <a:lnTo>
                    <a:pt x="996061" y="25400"/>
                  </a:lnTo>
                  <a:lnTo>
                    <a:pt x="950341" y="38100"/>
                  </a:lnTo>
                  <a:lnTo>
                    <a:pt x="774446" y="88900"/>
                  </a:lnTo>
                  <a:lnTo>
                    <a:pt x="732282" y="114300"/>
                  </a:lnTo>
                  <a:lnTo>
                    <a:pt x="691007" y="127000"/>
                  </a:lnTo>
                  <a:lnTo>
                    <a:pt x="650621" y="152400"/>
                  </a:lnTo>
                  <a:lnTo>
                    <a:pt x="610997" y="177800"/>
                  </a:lnTo>
                  <a:lnTo>
                    <a:pt x="572262" y="203200"/>
                  </a:lnTo>
                  <a:lnTo>
                    <a:pt x="534543" y="215900"/>
                  </a:lnTo>
                  <a:lnTo>
                    <a:pt x="497840" y="254000"/>
                  </a:lnTo>
                  <a:lnTo>
                    <a:pt x="462153" y="279400"/>
                  </a:lnTo>
                  <a:lnTo>
                    <a:pt x="427482" y="304800"/>
                  </a:lnTo>
                  <a:lnTo>
                    <a:pt x="393954" y="330200"/>
                  </a:lnTo>
                  <a:lnTo>
                    <a:pt x="361442" y="368300"/>
                  </a:lnTo>
                  <a:lnTo>
                    <a:pt x="330200" y="393700"/>
                  </a:lnTo>
                  <a:lnTo>
                    <a:pt x="299974" y="431800"/>
                  </a:lnTo>
                  <a:lnTo>
                    <a:pt x="271145" y="469900"/>
                  </a:lnTo>
                  <a:lnTo>
                    <a:pt x="243459" y="508000"/>
                  </a:lnTo>
                  <a:lnTo>
                    <a:pt x="217170" y="533400"/>
                  </a:lnTo>
                  <a:lnTo>
                    <a:pt x="192151" y="571500"/>
                  </a:lnTo>
                  <a:lnTo>
                    <a:pt x="168529" y="609600"/>
                  </a:lnTo>
                  <a:lnTo>
                    <a:pt x="146304" y="660400"/>
                  </a:lnTo>
                  <a:lnTo>
                    <a:pt x="125476" y="698500"/>
                  </a:lnTo>
                  <a:lnTo>
                    <a:pt x="106172" y="736600"/>
                  </a:lnTo>
                  <a:lnTo>
                    <a:pt x="88265" y="774700"/>
                  </a:lnTo>
                  <a:lnTo>
                    <a:pt x="72009" y="825500"/>
                  </a:lnTo>
                  <a:lnTo>
                    <a:pt x="57277" y="863600"/>
                  </a:lnTo>
                  <a:lnTo>
                    <a:pt x="44069" y="914400"/>
                  </a:lnTo>
                  <a:lnTo>
                    <a:pt x="32639" y="952500"/>
                  </a:lnTo>
                  <a:lnTo>
                    <a:pt x="22733" y="1003300"/>
                  </a:lnTo>
                  <a:lnTo>
                    <a:pt x="14732" y="1041400"/>
                  </a:lnTo>
                  <a:lnTo>
                    <a:pt x="8255" y="1092200"/>
                  </a:lnTo>
                  <a:lnTo>
                    <a:pt x="3683" y="1143000"/>
                  </a:lnTo>
                  <a:lnTo>
                    <a:pt x="889" y="1193800"/>
                  </a:lnTo>
                  <a:lnTo>
                    <a:pt x="0" y="1231900"/>
                  </a:lnTo>
                  <a:lnTo>
                    <a:pt x="889" y="1282700"/>
                  </a:lnTo>
                  <a:lnTo>
                    <a:pt x="3683" y="1333500"/>
                  </a:lnTo>
                  <a:lnTo>
                    <a:pt x="8255" y="1384300"/>
                  </a:lnTo>
                  <a:lnTo>
                    <a:pt x="14732" y="1422400"/>
                  </a:lnTo>
                  <a:lnTo>
                    <a:pt x="22733" y="1473200"/>
                  </a:lnTo>
                  <a:lnTo>
                    <a:pt x="32639" y="1524000"/>
                  </a:lnTo>
                  <a:lnTo>
                    <a:pt x="44069" y="1562100"/>
                  </a:lnTo>
                  <a:lnTo>
                    <a:pt x="57277" y="1612900"/>
                  </a:lnTo>
                  <a:lnTo>
                    <a:pt x="72009" y="1651000"/>
                  </a:lnTo>
                  <a:lnTo>
                    <a:pt x="88265" y="1701800"/>
                  </a:lnTo>
                  <a:lnTo>
                    <a:pt x="106172" y="1739900"/>
                  </a:lnTo>
                  <a:lnTo>
                    <a:pt x="125476" y="1778000"/>
                  </a:lnTo>
                  <a:lnTo>
                    <a:pt x="146304" y="1816100"/>
                  </a:lnTo>
                  <a:lnTo>
                    <a:pt x="168529" y="1854200"/>
                  </a:lnTo>
                  <a:lnTo>
                    <a:pt x="192151" y="1892300"/>
                  </a:lnTo>
                  <a:lnTo>
                    <a:pt x="217170" y="1930400"/>
                  </a:lnTo>
                  <a:lnTo>
                    <a:pt x="243459" y="1968500"/>
                  </a:lnTo>
                  <a:lnTo>
                    <a:pt x="271145" y="2006600"/>
                  </a:lnTo>
                  <a:lnTo>
                    <a:pt x="299974" y="2044700"/>
                  </a:lnTo>
                  <a:lnTo>
                    <a:pt x="330073" y="2070100"/>
                  </a:lnTo>
                  <a:lnTo>
                    <a:pt x="361442" y="2108200"/>
                  </a:lnTo>
                  <a:lnTo>
                    <a:pt x="393954" y="2146300"/>
                  </a:lnTo>
                  <a:lnTo>
                    <a:pt x="427482" y="2171700"/>
                  </a:lnTo>
                  <a:lnTo>
                    <a:pt x="462153" y="2197100"/>
                  </a:lnTo>
                  <a:lnTo>
                    <a:pt x="497840" y="2222500"/>
                  </a:lnTo>
                  <a:lnTo>
                    <a:pt x="534543" y="2247900"/>
                  </a:lnTo>
                  <a:lnTo>
                    <a:pt x="572262" y="2273300"/>
                  </a:lnTo>
                  <a:lnTo>
                    <a:pt x="610997" y="2298700"/>
                  </a:lnTo>
                  <a:lnTo>
                    <a:pt x="650621" y="2324100"/>
                  </a:lnTo>
                  <a:lnTo>
                    <a:pt x="691007" y="2349500"/>
                  </a:lnTo>
                  <a:lnTo>
                    <a:pt x="732282" y="2362200"/>
                  </a:lnTo>
                  <a:lnTo>
                    <a:pt x="774446" y="2387600"/>
                  </a:lnTo>
                  <a:lnTo>
                    <a:pt x="817372" y="2400300"/>
                  </a:lnTo>
                  <a:lnTo>
                    <a:pt x="996061" y="2451100"/>
                  </a:lnTo>
                  <a:lnTo>
                    <a:pt x="1042289" y="2451100"/>
                  </a:lnTo>
                  <a:lnTo>
                    <a:pt x="1089025" y="2463800"/>
                  </a:lnTo>
                  <a:lnTo>
                    <a:pt x="1376172" y="2463800"/>
                  </a:lnTo>
                  <a:lnTo>
                    <a:pt x="1423035" y="2451100"/>
                  </a:lnTo>
                  <a:lnTo>
                    <a:pt x="1469263" y="2451100"/>
                  </a:lnTo>
                  <a:lnTo>
                    <a:pt x="1559941" y="2425700"/>
                  </a:lnTo>
                  <a:lnTo>
                    <a:pt x="1690878" y="2387600"/>
                  </a:lnTo>
                  <a:lnTo>
                    <a:pt x="1732915" y="2362200"/>
                  </a:lnTo>
                  <a:lnTo>
                    <a:pt x="1774190" y="2349500"/>
                  </a:lnTo>
                  <a:lnTo>
                    <a:pt x="1814703" y="2324100"/>
                  </a:lnTo>
                  <a:lnTo>
                    <a:pt x="1854327" y="2298700"/>
                  </a:lnTo>
                  <a:lnTo>
                    <a:pt x="1892935" y="2273300"/>
                  </a:lnTo>
                  <a:lnTo>
                    <a:pt x="1930654" y="2247900"/>
                  </a:lnTo>
                  <a:lnTo>
                    <a:pt x="1967357" y="2222500"/>
                  </a:lnTo>
                  <a:lnTo>
                    <a:pt x="2003171" y="2197100"/>
                  </a:lnTo>
                  <a:lnTo>
                    <a:pt x="2037842" y="2171700"/>
                  </a:lnTo>
                  <a:lnTo>
                    <a:pt x="2071370" y="2146300"/>
                  </a:lnTo>
                  <a:lnTo>
                    <a:pt x="2103882" y="2108200"/>
                  </a:lnTo>
                  <a:lnTo>
                    <a:pt x="2135124" y="2070100"/>
                  </a:lnTo>
                  <a:lnTo>
                    <a:pt x="2165223" y="2044700"/>
                  </a:lnTo>
                  <a:lnTo>
                    <a:pt x="2194179" y="2006600"/>
                  </a:lnTo>
                  <a:lnTo>
                    <a:pt x="2221738" y="1968500"/>
                  </a:lnTo>
                  <a:lnTo>
                    <a:pt x="2248027" y="1930400"/>
                  </a:lnTo>
                  <a:lnTo>
                    <a:pt x="2273046" y="1892300"/>
                  </a:lnTo>
                  <a:lnTo>
                    <a:pt x="2296795" y="1854200"/>
                  </a:lnTo>
                  <a:lnTo>
                    <a:pt x="2319020" y="1816100"/>
                  </a:lnTo>
                  <a:lnTo>
                    <a:pt x="2339848" y="1778000"/>
                  </a:lnTo>
                  <a:lnTo>
                    <a:pt x="2359152" y="1739900"/>
                  </a:lnTo>
                  <a:lnTo>
                    <a:pt x="2376932" y="1701800"/>
                  </a:lnTo>
                  <a:lnTo>
                    <a:pt x="2393315" y="1651000"/>
                  </a:lnTo>
                  <a:lnTo>
                    <a:pt x="2408047" y="1612900"/>
                  </a:lnTo>
                  <a:lnTo>
                    <a:pt x="2421128" y="1562100"/>
                  </a:lnTo>
                  <a:lnTo>
                    <a:pt x="2432685" y="1524000"/>
                  </a:lnTo>
                  <a:lnTo>
                    <a:pt x="2442464" y="1473200"/>
                  </a:lnTo>
                  <a:lnTo>
                    <a:pt x="2450592" y="1422400"/>
                  </a:lnTo>
                  <a:lnTo>
                    <a:pt x="2456942" y="1384300"/>
                  </a:lnTo>
                  <a:lnTo>
                    <a:pt x="2461514" y="1333500"/>
                  </a:lnTo>
                  <a:lnTo>
                    <a:pt x="2464308" y="1282700"/>
                  </a:lnTo>
                  <a:lnTo>
                    <a:pt x="2465324" y="1231900"/>
                  </a:lnTo>
                  <a:close/>
                </a:path>
              </a:pathLst>
            </a:custGeom>
            <a:solidFill>
              <a:srgbClr val="F1F1F1"/>
            </a:solidFill>
          </p:spPr>
          <p:txBody>
            <a:bodyPr wrap="square" lIns="0" tIns="0" rIns="0" bIns="0" rtlCol="0"/>
            <a:lstStyle/>
            <a:p>
              <a:endParaRPr/>
            </a:p>
          </p:txBody>
        </p:sp>
      </p:grpSp>
      <p:sp>
        <p:nvSpPr>
          <p:cNvPr id="46" name="object 46"/>
          <p:cNvSpPr txBox="1"/>
          <p:nvPr/>
        </p:nvSpPr>
        <p:spPr>
          <a:xfrm>
            <a:off x="3352291" y="8933180"/>
            <a:ext cx="2734945" cy="1036955"/>
          </a:xfrm>
          <a:prstGeom prst="rect">
            <a:avLst/>
          </a:prstGeom>
        </p:spPr>
        <p:txBody>
          <a:bodyPr vert="horz" wrap="square" lIns="0" tIns="8890" rIns="0" bIns="0" rtlCol="0">
            <a:spAutoFit/>
          </a:bodyPr>
          <a:lstStyle/>
          <a:p>
            <a:pPr marL="12700" marR="5080" indent="-1905" algn="ctr">
              <a:lnSpc>
                <a:spcPct val="100899"/>
              </a:lnSpc>
              <a:spcBef>
                <a:spcPts val="70"/>
              </a:spcBef>
              <a:tabLst>
                <a:tab pos="2356485" algn="l"/>
              </a:tabLst>
            </a:pPr>
            <a:r>
              <a:rPr sz="2200" spc="135" dirty="0">
                <a:solidFill>
                  <a:srgbClr val="FFFAFA"/>
                </a:solidFill>
                <a:latin typeface="Verdana"/>
                <a:cs typeface="Verdana"/>
              </a:rPr>
              <a:t>Lanzar</a:t>
            </a:r>
            <a:r>
              <a:rPr sz="2200" spc="380" dirty="0">
                <a:solidFill>
                  <a:srgbClr val="FFFAFA"/>
                </a:solidFill>
                <a:latin typeface="Verdana"/>
                <a:cs typeface="Verdana"/>
              </a:rPr>
              <a:t> </a:t>
            </a:r>
            <a:r>
              <a:rPr sz="2200" spc="85" dirty="0">
                <a:solidFill>
                  <a:srgbClr val="FFFAFA"/>
                </a:solidFill>
                <a:latin typeface="Verdana"/>
                <a:cs typeface="Verdana"/>
              </a:rPr>
              <a:t>las </a:t>
            </a:r>
            <a:r>
              <a:rPr sz="2200" spc="135" dirty="0">
                <a:solidFill>
                  <a:srgbClr val="FFFAFA"/>
                </a:solidFill>
                <a:latin typeface="Verdana"/>
                <a:cs typeface="Verdana"/>
              </a:rPr>
              <a:t>convocatorias</a:t>
            </a:r>
            <a:r>
              <a:rPr sz="2200" dirty="0">
                <a:solidFill>
                  <a:srgbClr val="FFFAFA"/>
                </a:solidFill>
                <a:latin typeface="Verdana"/>
                <a:cs typeface="Verdana"/>
              </a:rPr>
              <a:t>	</a:t>
            </a:r>
            <a:r>
              <a:rPr sz="2200" spc="55" dirty="0">
                <a:solidFill>
                  <a:srgbClr val="FFFAFA"/>
                </a:solidFill>
                <a:latin typeface="Verdana"/>
                <a:cs typeface="Verdana"/>
              </a:rPr>
              <a:t>en </a:t>
            </a:r>
            <a:r>
              <a:rPr sz="2200" spc="75" dirty="0">
                <a:solidFill>
                  <a:srgbClr val="FFFAFA"/>
                </a:solidFill>
                <a:latin typeface="Verdana"/>
                <a:cs typeface="Verdana"/>
              </a:rPr>
              <a:t>el</a:t>
            </a:r>
            <a:r>
              <a:rPr sz="2200" spc="370" dirty="0">
                <a:solidFill>
                  <a:srgbClr val="FFFAFA"/>
                </a:solidFill>
                <a:latin typeface="Verdana"/>
                <a:cs typeface="Verdana"/>
              </a:rPr>
              <a:t> </a:t>
            </a:r>
            <a:r>
              <a:rPr sz="2200" spc="100" dirty="0">
                <a:solidFill>
                  <a:srgbClr val="FFFAFA"/>
                </a:solidFill>
                <a:latin typeface="Verdana"/>
                <a:cs typeface="Verdana"/>
              </a:rPr>
              <a:t>1er</a:t>
            </a:r>
            <a:r>
              <a:rPr sz="2200" spc="385" dirty="0">
                <a:solidFill>
                  <a:srgbClr val="FFFAFA"/>
                </a:solidFill>
                <a:latin typeface="Verdana"/>
                <a:cs typeface="Verdana"/>
              </a:rPr>
              <a:t> </a:t>
            </a:r>
            <a:r>
              <a:rPr sz="2200" spc="130" dirty="0">
                <a:solidFill>
                  <a:srgbClr val="FFFAFA"/>
                </a:solidFill>
                <a:latin typeface="Verdana"/>
                <a:cs typeface="Verdana"/>
              </a:rPr>
              <a:t>semestre</a:t>
            </a:r>
            <a:endParaRPr sz="2200">
              <a:latin typeface="Verdana"/>
              <a:cs typeface="Verdana"/>
            </a:endParaRPr>
          </a:p>
        </p:txBody>
      </p:sp>
      <p:grpSp>
        <p:nvGrpSpPr>
          <p:cNvPr id="47" name="object 47"/>
          <p:cNvGrpSpPr/>
          <p:nvPr/>
        </p:nvGrpSpPr>
        <p:grpSpPr>
          <a:xfrm>
            <a:off x="280758" y="2691510"/>
            <a:ext cx="17606010" cy="7246620"/>
            <a:chOff x="280758" y="2691510"/>
            <a:chExt cx="17606010" cy="7246620"/>
          </a:xfrm>
        </p:grpSpPr>
        <p:pic>
          <p:nvPicPr>
            <p:cNvPr id="48" name="object 48"/>
            <p:cNvPicPr/>
            <p:nvPr/>
          </p:nvPicPr>
          <p:blipFill>
            <a:blip r:embed="rId17" cstate="print"/>
            <a:stretch>
              <a:fillRect/>
            </a:stretch>
          </p:blipFill>
          <p:spPr>
            <a:xfrm>
              <a:off x="280758" y="8828849"/>
              <a:ext cx="2775966" cy="1109256"/>
            </a:xfrm>
            <a:prstGeom prst="rect">
              <a:avLst/>
            </a:prstGeom>
          </p:spPr>
        </p:pic>
        <p:pic>
          <p:nvPicPr>
            <p:cNvPr id="49" name="object 49"/>
            <p:cNvPicPr/>
            <p:nvPr/>
          </p:nvPicPr>
          <p:blipFill>
            <a:blip r:embed="rId18" cstate="print"/>
            <a:stretch>
              <a:fillRect/>
            </a:stretch>
          </p:blipFill>
          <p:spPr>
            <a:xfrm>
              <a:off x="12490322" y="6646164"/>
              <a:ext cx="2385059" cy="2340483"/>
            </a:xfrm>
            <a:prstGeom prst="rect">
              <a:avLst/>
            </a:prstGeom>
          </p:spPr>
        </p:pic>
        <p:pic>
          <p:nvPicPr>
            <p:cNvPr id="50" name="object 50"/>
            <p:cNvPicPr/>
            <p:nvPr/>
          </p:nvPicPr>
          <p:blipFill>
            <a:blip r:embed="rId19" cstate="print"/>
            <a:stretch>
              <a:fillRect/>
            </a:stretch>
          </p:blipFill>
          <p:spPr>
            <a:xfrm>
              <a:off x="3505581" y="6585711"/>
              <a:ext cx="2306574" cy="2268601"/>
            </a:xfrm>
            <a:prstGeom prst="rect">
              <a:avLst/>
            </a:prstGeom>
          </p:spPr>
        </p:pic>
        <p:pic>
          <p:nvPicPr>
            <p:cNvPr id="51" name="object 51"/>
            <p:cNvPicPr/>
            <p:nvPr/>
          </p:nvPicPr>
          <p:blipFill>
            <a:blip r:embed="rId20" cstate="print"/>
            <a:stretch>
              <a:fillRect/>
            </a:stretch>
          </p:blipFill>
          <p:spPr>
            <a:xfrm>
              <a:off x="15568548" y="6632701"/>
              <a:ext cx="2317623" cy="2331466"/>
            </a:xfrm>
            <a:prstGeom prst="rect">
              <a:avLst/>
            </a:prstGeom>
          </p:spPr>
        </p:pic>
        <p:pic>
          <p:nvPicPr>
            <p:cNvPr id="52" name="object 52"/>
            <p:cNvPicPr/>
            <p:nvPr/>
          </p:nvPicPr>
          <p:blipFill>
            <a:blip r:embed="rId21" cstate="print"/>
            <a:stretch>
              <a:fillRect/>
            </a:stretch>
          </p:blipFill>
          <p:spPr>
            <a:xfrm>
              <a:off x="6445503" y="6638797"/>
              <a:ext cx="2410332" cy="2325370"/>
            </a:xfrm>
            <a:prstGeom prst="rect">
              <a:avLst/>
            </a:prstGeom>
          </p:spPr>
        </p:pic>
        <p:pic>
          <p:nvPicPr>
            <p:cNvPr id="53" name="object 53"/>
            <p:cNvPicPr/>
            <p:nvPr/>
          </p:nvPicPr>
          <p:blipFill>
            <a:blip r:embed="rId22" cstate="print"/>
            <a:stretch>
              <a:fillRect/>
            </a:stretch>
          </p:blipFill>
          <p:spPr>
            <a:xfrm>
              <a:off x="9466453" y="2691510"/>
              <a:ext cx="2344547" cy="2232406"/>
            </a:xfrm>
            <a:prstGeom prst="rect">
              <a:avLst/>
            </a:prstGeom>
          </p:spPr>
        </p:pic>
        <p:sp>
          <p:nvSpPr>
            <p:cNvPr id="54" name="object 54"/>
            <p:cNvSpPr/>
            <p:nvPr/>
          </p:nvSpPr>
          <p:spPr>
            <a:xfrm>
              <a:off x="9423527" y="6585711"/>
              <a:ext cx="2465705" cy="2440940"/>
            </a:xfrm>
            <a:custGeom>
              <a:avLst/>
              <a:gdLst/>
              <a:ahLst/>
              <a:cxnLst/>
              <a:rect l="l" t="t" r="r" b="b"/>
              <a:pathLst>
                <a:path w="2465704" h="2440940">
                  <a:moveTo>
                    <a:pt x="1232789" y="0"/>
                  </a:moveTo>
                  <a:lnTo>
                    <a:pt x="1184382" y="923"/>
                  </a:lnTo>
                  <a:lnTo>
                    <a:pt x="1136447" y="3671"/>
                  </a:lnTo>
                  <a:lnTo>
                    <a:pt x="1089020" y="8209"/>
                  </a:lnTo>
                  <a:lnTo>
                    <a:pt x="1042134" y="14504"/>
                  </a:lnTo>
                  <a:lnTo>
                    <a:pt x="995823" y="22522"/>
                  </a:lnTo>
                  <a:lnTo>
                    <a:pt x="950122" y="32229"/>
                  </a:lnTo>
                  <a:lnTo>
                    <a:pt x="905066" y="43590"/>
                  </a:lnTo>
                  <a:lnTo>
                    <a:pt x="860687" y="56572"/>
                  </a:lnTo>
                  <a:lnTo>
                    <a:pt x="817021" y="71141"/>
                  </a:lnTo>
                  <a:lnTo>
                    <a:pt x="774102" y="87263"/>
                  </a:lnTo>
                  <a:lnTo>
                    <a:pt x="731964" y="104905"/>
                  </a:lnTo>
                  <a:lnTo>
                    <a:pt x="690641" y="124031"/>
                  </a:lnTo>
                  <a:lnTo>
                    <a:pt x="650167" y="144609"/>
                  </a:lnTo>
                  <a:lnTo>
                    <a:pt x="610578" y="166605"/>
                  </a:lnTo>
                  <a:lnTo>
                    <a:pt x="571906" y="189983"/>
                  </a:lnTo>
                  <a:lnTo>
                    <a:pt x="534187" y="214712"/>
                  </a:lnTo>
                  <a:lnTo>
                    <a:pt x="497455" y="240756"/>
                  </a:lnTo>
                  <a:lnTo>
                    <a:pt x="461743" y="268081"/>
                  </a:lnTo>
                  <a:lnTo>
                    <a:pt x="427087" y="296655"/>
                  </a:lnTo>
                  <a:lnTo>
                    <a:pt x="393520" y="326442"/>
                  </a:lnTo>
                  <a:lnTo>
                    <a:pt x="361076" y="357409"/>
                  </a:lnTo>
                  <a:lnTo>
                    <a:pt x="329791" y="389523"/>
                  </a:lnTo>
                  <a:lnTo>
                    <a:pt x="299697" y="422748"/>
                  </a:lnTo>
                  <a:lnTo>
                    <a:pt x="270831" y="457051"/>
                  </a:lnTo>
                  <a:lnTo>
                    <a:pt x="243224" y="492399"/>
                  </a:lnTo>
                  <a:lnTo>
                    <a:pt x="216913" y="528757"/>
                  </a:lnTo>
                  <a:lnTo>
                    <a:pt x="191931" y="566092"/>
                  </a:lnTo>
                  <a:lnTo>
                    <a:pt x="168312" y="604369"/>
                  </a:lnTo>
                  <a:lnTo>
                    <a:pt x="146091" y="643555"/>
                  </a:lnTo>
                  <a:lnTo>
                    <a:pt x="125302" y="683615"/>
                  </a:lnTo>
                  <a:lnTo>
                    <a:pt x="105979" y="724516"/>
                  </a:lnTo>
                  <a:lnTo>
                    <a:pt x="88157" y="766224"/>
                  </a:lnTo>
                  <a:lnTo>
                    <a:pt x="71870" y="808705"/>
                  </a:lnTo>
                  <a:lnTo>
                    <a:pt x="57151" y="851924"/>
                  </a:lnTo>
                  <a:lnTo>
                    <a:pt x="44036" y="895849"/>
                  </a:lnTo>
                  <a:lnTo>
                    <a:pt x="32559" y="940445"/>
                  </a:lnTo>
                  <a:lnTo>
                    <a:pt x="22753" y="985678"/>
                  </a:lnTo>
                  <a:lnTo>
                    <a:pt x="14653" y="1031515"/>
                  </a:lnTo>
                  <a:lnTo>
                    <a:pt x="8293" y="1077921"/>
                  </a:lnTo>
                  <a:lnTo>
                    <a:pt x="3709" y="1124862"/>
                  </a:lnTo>
                  <a:lnTo>
                    <a:pt x="932" y="1172305"/>
                  </a:lnTo>
                  <a:lnTo>
                    <a:pt x="0" y="1220216"/>
                  </a:lnTo>
                  <a:lnTo>
                    <a:pt x="932" y="1268135"/>
                  </a:lnTo>
                  <a:lnTo>
                    <a:pt x="3709" y="1315586"/>
                  </a:lnTo>
                  <a:lnTo>
                    <a:pt x="8293" y="1362534"/>
                  </a:lnTo>
                  <a:lnTo>
                    <a:pt x="14653" y="1408947"/>
                  </a:lnTo>
                  <a:lnTo>
                    <a:pt x="22753" y="1454790"/>
                  </a:lnTo>
                  <a:lnTo>
                    <a:pt x="32559" y="1500029"/>
                  </a:lnTo>
                  <a:lnTo>
                    <a:pt x="44036" y="1544630"/>
                  </a:lnTo>
                  <a:lnTo>
                    <a:pt x="57151" y="1588559"/>
                  </a:lnTo>
                  <a:lnTo>
                    <a:pt x="71870" y="1631783"/>
                  </a:lnTo>
                  <a:lnTo>
                    <a:pt x="88157" y="1674267"/>
                  </a:lnTo>
                  <a:lnTo>
                    <a:pt x="105979" y="1715978"/>
                  </a:lnTo>
                  <a:lnTo>
                    <a:pt x="125302" y="1756882"/>
                  </a:lnTo>
                  <a:lnTo>
                    <a:pt x="146091" y="1796944"/>
                  </a:lnTo>
                  <a:lnTo>
                    <a:pt x="168312" y="1836132"/>
                  </a:lnTo>
                  <a:lnTo>
                    <a:pt x="191931" y="1874410"/>
                  </a:lnTo>
                  <a:lnTo>
                    <a:pt x="216913" y="1911746"/>
                  </a:lnTo>
                  <a:lnTo>
                    <a:pt x="243224" y="1948105"/>
                  </a:lnTo>
                  <a:lnTo>
                    <a:pt x="270831" y="1983453"/>
                  </a:lnTo>
                  <a:lnTo>
                    <a:pt x="299697" y="2017757"/>
                  </a:lnTo>
                  <a:lnTo>
                    <a:pt x="329791" y="2050982"/>
                  </a:lnTo>
                  <a:lnTo>
                    <a:pt x="361076" y="2083095"/>
                  </a:lnTo>
                  <a:lnTo>
                    <a:pt x="393520" y="2114061"/>
                  </a:lnTo>
                  <a:lnTo>
                    <a:pt x="427087" y="2143848"/>
                  </a:lnTo>
                  <a:lnTo>
                    <a:pt x="461743" y="2172420"/>
                  </a:lnTo>
                  <a:lnTo>
                    <a:pt x="497455" y="2199745"/>
                  </a:lnTo>
                  <a:lnTo>
                    <a:pt x="534187" y="2225788"/>
                  </a:lnTo>
                  <a:lnTo>
                    <a:pt x="571906" y="2250515"/>
                  </a:lnTo>
                  <a:lnTo>
                    <a:pt x="610578" y="2273892"/>
                  </a:lnTo>
                  <a:lnTo>
                    <a:pt x="650167" y="2295886"/>
                  </a:lnTo>
                  <a:lnTo>
                    <a:pt x="690641" y="2316462"/>
                  </a:lnTo>
                  <a:lnTo>
                    <a:pt x="731964" y="2335588"/>
                  </a:lnTo>
                  <a:lnTo>
                    <a:pt x="774102" y="2353227"/>
                  </a:lnTo>
                  <a:lnTo>
                    <a:pt x="817021" y="2369348"/>
                  </a:lnTo>
                  <a:lnTo>
                    <a:pt x="860687" y="2383916"/>
                  </a:lnTo>
                  <a:lnTo>
                    <a:pt x="905066" y="2396897"/>
                  </a:lnTo>
                  <a:lnTo>
                    <a:pt x="950122" y="2408257"/>
                  </a:lnTo>
                  <a:lnTo>
                    <a:pt x="995823" y="2417962"/>
                  </a:lnTo>
                  <a:lnTo>
                    <a:pt x="1042134" y="2425979"/>
                  </a:lnTo>
                  <a:lnTo>
                    <a:pt x="1089020" y="2432273"/>
                  </a:lnTo>
                  <a:lnTo>
                    <a:pt x="1136447" y="2436811"/>
                  </a:lnTo>
                  <a:lnTo>
                    <a:pt x="1184382" y="2439559"/>
                  </a:lnTo>
                  <a:lnTo>
                    <a:pt x="1232789" y="2440482"/>
                  </a:lnTo>
                  <a:lnTo>
                    <a:pt x="1281204" y="2439559"/>
                  </a:lnTo>
                  <a:lnTo>
                    <a:pt x="1329147" y="2436811"/>
                  </a:lnTo>
                  <a:lnTo>
                    <a:pt x="1376582" y="2432273"/>
                  </a:lnTo>
                  <a:lnTo>
                    <a:pt x="1423476" y="2425979"/>
                  </a:lnTo>
                  <a:lnTo>
                    <a:pt x="1469794" y="2417962"/>
                  </a:lnTo>
                  <a:lnTo>
                    <a:pt x="1515502" y="2408257"/>
                  </a:lnTo>
                  <a:lnTo>
                    <a:pt x="1560565" y="2396897"/>
                  </a:lnTo>
                  <a:lnTo>
                    <a:pt x="1604950" y="2383916"/>
                  </a:lnTo>
                  <a:lnTo>
                    <a:pt x="1648621" y="2369348"/>
                  </a:lnTo>
                  <a:lnTo>
                    <a:pt x="1691546" y="2353227"/>
                  </a:lnTo>
                  <a:lnTo>
                    <a:pt x="1733689" y="2335588"/>
                  </a:lnTo>
                  <a:lnTo>
                    <a:pt x="1775017" y="2316462"/>
                  </a:lnTo>
                  <a:lnTo>
                    <a:pt x="1815495" y="2295886"/>
                  </a:lnTo>
                  <a:lnTo>
                    <a:pt x="1855089" y="2273892"/>
                  </a:lnTo>
                  <a:lnTo>
                    <a:pt x="1893764" y="2250515"/>
                  </a:lnTo>
                  <a:lnTo>
                    <a:pt x="1931486" y="2225788"/>
                  </a:lnTo>
                  <a:lnTo>
                    <a:pt x="1968222" y="2199745"/>
                  </a:lnTo>
                  <a:lnTo>
                    <a:pt x="2003937" y="2172420"/>
                  </a:lnTo>
                  <a:lnTo>
                    <a:pt x="2038596" y="2143848"/>
                  </a:lnTo>
                  <a:lnTo>
                    <a:pt x="2072166" y="2114061"/>
                  </a:lnTo>
                  <a:lnTo>
                    <a:pt x="2104612" y="2083095"/>
                  </a:lnTo>
                  <a:lnTo>
                    <a:pt x="2135899" y="2050982"/>
                  </a:lnTo>
                  <a:lnTo>
                    <a:pt x="2165995" y="2017757"/>
                  </a:lnTo>
                  <a:lnTo>
                    <a:pt x="2194863" y="1983453"/>
                  </a:lnTo>
                  <a:lnTo>
                    <a:pt x="2222471" y="1948105"/>
                  </a:lnTo>
                  <a:lnTo>
                    <a:pt x="2248784" y="1911746"/>
                  </a:lnTo>
                  <a:lnTo>
                    <a:pt x="2273767" y="1874410"/>
                  </a:lnTo>
                  <a:lnTo>
                    <a:pt x="2297387" y="1836132"/>
                  </a:lnTo>
                  <a:lnTo>
                    <a:pt x="2319609" y="1796944"/>
                  </a:lnTo>
                  <a:lnTo>
                    <a:pt x="2340399" y="1756882"/>
                  </a:lnTo>
                  <a:lnTo>
                    <a:pt x="2359722" y="1715978"/>
                  </a:lnTo>
                  <a:lnTo>
                    <a:pt x="2377545" y="1674267"/>
                  </a:lnTo>
                  <a:lnTo>
                    <a:pt x="2393833" y="1631783"/>
                  </a:lnTo>
                  <a:lnTo>
                    <a:pt x="2408552" y="1588559"/>
                  </a:lnTo>
                  <a:lnTo>
                    <a:pt x="2421667" y="1544630"/>
                  </a:lnTo>
                  <a:lnTo>
                    <a:pt x="2433145" y="1500029"/>
                  </a:lnTo>
                  <a:lnTo>
                    <a:pt x="2442951" y="1454790"/>
                  </a:lnTo>
                  <a:lnTo>
                    <a:pt x="2451051" y="1408947"/>
                  </a:lnTo>
                  <a:lnTo>
                    <a:pt x="2457411" y="1362534"/>
                  </a:lnTo>
                  <a:lnTo>
                    <a:pt x="2461995" y="1315586"/>
                  </a:lnTo>
                  <a:lnTo>
                    <a:pt x="2464772" y="1268135"/>
                  </a:lnTo>
                  <a:lnTo>
                    <a:pt x="2465704" y="1220216"/>
                  </a:lnTo>
                  <a:lnTo>
                    <a:pt x="2464772" y="1172305"/>
                  </a:lnTo>
                  <a:lnTo>
                    <a:pt x="2461995" y="1124862"/>
                  </a:lnTo>
                  <a:lnTo>
                    <a:pt x="2457411" y="1077921"/>
                  </a:lnTo>
                  <a:lnTo>
                    <a:pt x="2451051" y="1031515"/>
                  </a:lnTo>
                  <a:lnTo>
                    <a:pt x="2442951" y="985678"/>
                  </a:lnTo>
                  <a:lnTo>
                    <a:pt x="2433145" y="940445"/>
                  </a:lnTo>
                  <a:lnTo>
                    <a:pt x="2421667" y="895849"/>
                  </a:lnTo>
                  <a:lnTo>
                    <a:pt x="2408552" y="851924"/>
                  </a:lnTo>
                  <a:lnTo>
                    <a:pt x="2393833" y="808705"/>
                  </a:lnTo>
                  <a:lnTo>
                    <a:pt x="2377545" y="766224"/>
                  </a:lnTo>
                  <a:lnTo>
                    <a:pt x="2359722" y="724516"/>
                  </a:lnTo>
                  <a:lnTo>
                    <a:pt x="2340399" y="683615"/>
                  </a:lnTo>
                  <a:lnTo>
                    <a:pt x="2319609" y="643555"/>
                  </a:lnTo>
                  <a:lnTo>
                    <a:pt x="2297387" y="604369"/>
                  </a:lnTo>
                  <a:lnTo>
                    <a:pt x="2273767" y="566092"/>
                  </a:lnTo>
                  <a:lnTo>
                    <a:pt x="2248784" y="528757"/>
                  </a:lnTo>
                  <a:lnTo>
                    <a:pt x="2222471" y="492399"/>
                  </a:lnTo>
                  <a:lnTo>
                    <a:pt x="2194863" y="457051"/>
                  </a:lnTo>
                  <a:lnTo>
                    <a:pt x="2165995" y="422748"/>
                  </a:lnTo>
                  <a:lnTo>
                    <a:pt x="2135899" y="389523"/>
                  </a:lnTo>
                  <a:lnTo>
                    <a:pt x="2104612" y="357409"/>
                  </a:lnTo>
                  <a:lnTo>
                    <a:pt x="2072166" y="326442"/>
                  </a:lnTo>
                  <a:lnTo>
                    <a:pt x="2038596" y="296655"/>
                  </a:lnTo>
                  <a:lnTo>
                    <a:pt x="2003937" y="268081"/>
                  </a:lnTo>
                  <a:lnTo>
                    <a:pt x="1968222" y="240756"/>
                  </a:lnTo>
                  <a:lnTo>
                    <a:pt x="1931486" y="214712"/>
                  </a:lnTo>
                  <a:lnTo>
                    <a:pt x="1893764" y="189983"/>
                  </a:lnTo>
                  <a:lnTo>
                    <a:pt x="1855088" y="166605"/>
                  </a:lnTo>
                  <a:lnTo>
                    <a:pt x="1815495" y="144609"/>
                  </a:lnTo>
                  <a:lnTo>
                    <a:pt x="1775017" y="124031"/>
                  </a:lnTo>
                  <a:lnTo>
                    <a:pt x="1733689" y="104905"/>
                  </a:lnTo>
                  <a:lnTo>
                    <a:pt x="1691546" y="87263"/>
                  </a:lnTo>
                  <a:lnTo>
                    <a:pt x="1648621" y="71141"/>
                  </a:lnTo>
                  <a:lnTo>
                    <a:pt x="1604950" y="56572"/>
                  </a:lnTo>
                  <a:lnTo>
                    <a:pt x="1560565" y="43590"/>
                  </a:lnTo>
                  <a:lnTo>
                    <a:pt x="1515502" y="32229"/>
                  </a:lnTo>
                  <a:lnTo>
                    <a:pt x="1469794" y="22522"/>
                  </a:lnTo>
                  <a:lnTo>
                    <a:pt x="1423476" y="14504"/>
                  </a:lnTo>
                  <a:lnTo>
                    <a:pt x="1376582" y="8209"/>
                  </a:lnTo>
                  <a:lnTo>
                    <a:pt x="1329147" y="3671"/>
                  </a:lnTo>
                  <a:lnTo>
                    <a:pt x="1281204" y="923"/>
                  </a:lnTo>
                  <a:lnTo>
                    <a:pt x="1232789" y="0"/>
                  </a:lnTo>
                  <a:close/>
                </a:path>
              </a:pathLst>
            </a:custGeom>
            <a:solidFill>
              <a:srgbClr val="FFFFFF"/>
            </a:solidFill>
          </p:spPr>
          <p:txBody>
            <a:bodyPr wrap="square" lIns="0" tIns="0" rIns="0" bIns="0" rtlCol="0"/>
            <a:lstStyle/>
            <a:p>
              <a:endParaRPr/>
            </a:p>
          </p:txBody>
        </p:sp>
        <p:pic>
          <p:nvPicPr>
            <p:cNvPr id="55" name="object 55"/>
            <p:cNvPicPr/>
            <p:nvPr/>
          </p:nvPicPr>
          <p:blipFill>
            <a:blip r:embed="rId23" cstate="print"/>
            <a:stretch>
              <a:fillRect/>
            </a:stretch>
          </p:blipFill>
          <p:spPr>
            <a:xfrm>
              <a:off x="9522205" y="7396632"/>
              <a:ext cx="2232913" cy="980795"/>
            </a:xfrm>
            <a:prstGeom prst="rect">
              <a:avLst/>
            </a:prstGeom>
          </p:spPr>
        </p:pic>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99103" y="5441060"/>
            <a:ext cx="11451590" cy="939800"/>
          </a:xfrm>
          <a:prstGeom prst="rect">
            <a:avLst/>
          </a:prstGeom>
        </p:spPr>
        <p:txBody>
          <a:bodyPr vert="horz" wrap="square" lIns="0" tIns="12700" rIns="0" bIns="0" rtlCol="0">
            <a:spAutoFit/>
          </a:bodyPr>
          <a:lstStyle/>
          <a:p>
            <a:pPr marL="12700">
              <a:lnSpc>
                <a:spcPct val="100000"/>
              </a:lnSpc>
              <a:spcBef>
                <a:spcPts val="100"/>
              </a:spcBef>
            </a:pPr>
            <a:r>
              <a:rPr sz="6000" b="1" dirty="0">
                <a:solidFill>
                  <a:srgbClr val="221F1F"/>
                </a:solidFill>
                <a:latin typeface="Verdana"/>
                <a:cs typeface="Verdana"/>
              </a:rPr>
              <a:t>Acciones</a:t>
            </a:r>
            <a:r>
              <a:rPr sz="6000" b="1" spc="180" dirty="0">
                <a:solidFill>
                  <a:srgbClr val="221F1F"/>
                </a:solidFill>
                <a:latin typeface="Verdana"/>
                <a:cs typeface="Verdana"/>
              </a:rPr>
              <a:t> </a:t>
            </a:r>
            <a:r>
              <a:rPr sz="6000" b="1" dirty="0">
                <a:solidFill>
                  <a:srgbClr val="221F1F"/>
                </a:solidFill>
                <a:latin typeface="Verdana"/>
                <a:cs typeface="Verdana"/>
              </a:rPr>
              <a:t>de</a:t>
            </a:r>
            <a:r>
              <a:rPr sz="6000" b="1" spc="50" dirty="0">
                <a:solidFill>
                  <a:srgbClr val="221F1F"/>
                </a:solidFill>
                <a:latin typeface="Verdana"/>
                <a:cs typeface="Verdana"/>
              </a:rPr>
              <a:t> </a:t>
            </a:r>
            <a:r>
              <a:rPr sz="6000" b="1" spc="-10" dirty="0">
                <a:solidFill>
                  <a:srgbClr val="221F1F"/>
                </a:solidFill>
                <a:latin typeface="Verdana"/>
                <a:cs typeface="Verdana"/>
              </a:rPr>
              <a:t>mejoramiento</a:t>
            </a:r>
            <a:endParaRPr sz="6000">
              <a:latin typeface="Verdana"/>
              <a:cs typeface="Verdana"/>
            </a:endParaRPr>
          </a:p>
        </p:txBody>
      </p:sp>
      <p:pic>
        <p:nvPicPr>
          <p:cNvPr id="3" name="object 3"/>
          <p:cNvPicPr/>
          <p:nvPr/>
        </p:nvPicPr>
        <p:blipFill>
          <a:blip r:embed="rId2" cstate="print"/>
          <a:stretch>
            <a:fillRect/>
          </a:stretch>
        </p:blipFill>
        <p:spPr>
          <a:xfrm>
            <a:off x="8710221" y="3580371"/>
            <a:ext cx="1443650" cy="1480314"/>
          </a:xfrm>
          <a:prstGeom prst="rect">
            <a:avLst/>
          </a:prstGeom>
        </p:spPr>
      </p:pic>
      <p:grpSp>
        <p:nvGrpSpPr>
          <p:cNvPr id="4" name="object 4"/>
          <p:cNvGrpSpPr/>
          <p:nvPr/>
        </p:nvGrpSpPr>
        <p:grpSpPr>
          <a:xfrm>
            <a:off x="0" y="0"/>
            <a:ext cx="5591810" cy="6047740"/>
            <a:chOff x="0" y="0"/>
            <a:chExt cx="5591810" cy="6047740"/>
          </a:xfrm>
        </p:grpSpPr>
        <p:pic>
          <p:nvPicPr>
            <p:cNvPr id="5" name="object 5"/>
            <p:cNvPicPr/>
            <p:nvPr/>
          </p:nvPicPr>
          <p:blipFill>
            <a:blip r:embed="rId3" cstate="print"/>
            <a:stretch>
              <a:fillRect/>
            </a:stretch>
          </p:blipFill>
          <p:spPr>
            <a:xfrm>
              <a:off x="0" y="1356360"/>
              <a:ext cx="2343911" cy="4690872"/>
            </a:xfrm>
            <a:prstGeom prst="rect">
              <a:avLst/>
            </a:prstGeom>
          </p:spPr>
        </p:pic>
        <p:sp>
          <p:nvSpPr>
            <p:cNvPr id="6" name="object 6"/>
            <p:cNvSpPr/>
            <p:nvPr/>
          </p:nvSpPr>
          <p:spPr>
            <a:xfrm>
              <a:off x="0" y="0"/>
              <a:ext cx="5591810" cy="4326255"/>
            </a:xfrm>
            <a:custGeom>
              <a:avLst/>
              <a:gdLst/>
              <a:ahLst/>
              <a:cxnLst/>
              <a:rect l="l" t="t" r="r" b="b"/>
              <a:pathLst>
                <a:path w="5591810" h="4326255">
                  <a:moveTo>
                    <a:pt x="5591810" y="0"/>
                  </a:moveTo>
                  <a:lnTo>
                    <a:pt x="0" y="0"/>
                  </a:lnTo>
                  <a:lnTo>
                    <a:pt x="0" y="4135628"/>
                  </a:lnTo>
                  <a:lnTo>
                    <a:pt x="65600" y="4155313"/>
                  </a:lnTo>
                  <a:lnTo>
                    <a:pt x="109904" y="4167886"/>
                  </a:lnTo>
                  <a:lnTo>
                    <a:pt x="154406" y="4180078"/>
                  </a:lnTo>
                  <a:lnTo>
                    <a:pt x="199085" y="4191762"/>
                  </a:lnTo>
                  <a:lnTo>
                    <a:pt x="243954" y="4202938"/>
                  </a:lnTo>
                  <a:lnTo>
                    <a:pt x="289013" y="4213733"/>
                  </a:lnTo>
                  <a:lnTo>
                    <a:pt x="334251" y="4224020"/>
                  </a:lnTo>
                  <a:lnTo>
                    <a:pt x="379666" y="4233799"/>
                  </a:lnTo>
                  <a:lnTo>
                    <a:pt x="425259" y="4243070"/>
                  </a:lnTo>
                  <a:lnTo>
                    <a:pt x="471030" y="4251960"/>
                  </a:lnTo>
                  <a:lnTo>
                    <a:pt x="516966" y="4260342"/>
                  </a:lnTo>
                  <a:lnTo>
                    <a:pt x="563067" y="4268216"/>
                  </a:lnTo>
                  <a:lnTo>
                    <a:pt x="609333" y="4275582"/>
                  </a:lnTo>
                  <a:lnTo>
                    <a:pt x="655764" y="4282567"/>
                  </a:lnTo>
                  <a:lnTo>
                    <a:pt x="702360" y="4288917"/>
                  </a:lnTo>
                  <a:lnTo>
                    <a:pt x="749096" y="4294886"/>
                  </a:lnTo>
                  <a:lnTo>
                    <a:pt x="795997" y="4300220"/>
                  </a:lnTo>
                  <a:lnTo>
                    <a:pt x="843051" y="4305173"/>
                  </a:lnTo>
                  <a:lnTo>
                    <a:pt x="890257" y="4309491"/>
                  </a:lnTo>
                  <a:lnTo>
                    <a:pt x="937602" y="4313428"/>
                  </a:lnTo>
                  <a:lnTo>
                    <a:pt x="985088" y="4316857"/>
                  </a:lnTo>
                  <a:lnTo>
                    <a:pt x="1032713" y="4319651"/>
                  </a:lnTo>
                  <a:lnTo>
                    <a:pt x="1080477" y="4322064"/>
                  </a:lnTo>
                  <a:lnTo>
                    <a:pt x="1128382" y="4323842"/>
                  </a:lnTo>
                  <a:lnTo>
                    <a:pt x="1176413" y="4325239"/>
                  </a:lnTo>
                  <a:lnTo>
                    <a:pt x="1224572" y="4326001"/>
                  </a:lnTo>
                  <a:lnTo>
                    <a:pt x="1272921" y="4326255"/>
                  </a:lnTo>
                  <a:lnTo>
                    <a:pt x="1321181" y="4326001"/>
                  </a:lnTo>
                  <a:lnTo>
                    <a:pt x="1369314" y="4325239"/>
                  </a:lnTo>
                  <a:lnTo>
                    <a:pt x="1417320" y="4323842"/>
                  </a:lnTo>
                  <a:lnTo>
                    <a:pt x="1465199" y="4322064"/>
                  </a:lnTo>
                  <a:lnTo>
                    <a:pt x="1512951" y="4319651"/>
                  </a:lnTo>
                  <a:lnTo>
                    <a:pt x="1560703" y="4316857"/>
                  </a:lnTo>
                  <a:lnTo>
                    <a:pt x="1608074" y="4313428"/>
                  </a:lnTo>
                  <a:lnTo>
                    <a:pt x="1655445" y="4309491"/>
                  </a:lnTo>
                  <a:lnTo>
                    <a:pt x="1702689" y="4305173"/>
                  </a:lnTo>
                  <a:lnTo>
                    <a:pt x="1749679" y="4300220"/>
                  </a:lnTo>
                  <a:lnTo>
                    <a:pt x="1796669" y="4294886"/>
                  </a:lnTo>
                  <a:lnTo>
                    <a:pt x="1843405" y="4288917"/>
                  </a:lnTo>
                  <a:lnTo>
                    <a:pt x="1890014" y="4282567"/>
                  </a:lnTo>
                  <a:lnTo>
                    <a:pt x="1936369" y="4275582"/>
                  </a:lnTo>
                  <a:lnTo>
                    <a:pt x="1982724" y="4268216"/>
                  </a:lnTo>
                  <a:lnTo>
                    <a:pt x="2028825" y="4260342"/>
                  </a:lnTo>
                  <a:lnTo>
                    <a:pt x="2074672" y="4251960"/>
                  </a:lnTo>
                  <a:lnTo>
                    <a:pt x="2120519" y="4243070"/>
                  </a:lnTo>
                  <a:lnTo>
                    <a:pt x="2166112" y="4233799"/>
                  </a:lnTo>
                  <a:lnTo>
                    <a:pt x="2211451" y="4224020"/>
                  </a:lnTo>
                  <a:lnTo>
                    <a:pt x="2256663" y="4213733"/>
                  </a:lnTo>
                  <a:lnTo>
                    <a:pt x="2301748" y="4202938"/>
                  </a:lnTo>
                  <a:lnTo>
                    <a:pt x="2346706" y="4191762"/>
                  </a:lnTo>
                  <a:lnTo>
                    <a:pt x="2391283" y="4180078"/>
                  </a:lnTo>
                  <a:lnTo>
                    <a:pt x="2435860" y="4167886"/>
                  </a:lnTo>
                  <a:lnTo>
                    <a:pt x="2480183" y="4155313"/>
                  </a:lnTo>
                  <a:lnTo>
                    <a:pt x="2524252" y="4142232"/>
                  </a:lnTo>
                  <a:lnTo>
                    <a:pt x="2568194" y="4128642"/>
                  </a:lnTo>
                  <a:lnTo>
                    <a:pt x="2611882" y="4114673"/>
                  </a:lnTo>
                  <a:lnTo>
                    <a:pt x="2655316" y="4100195"/>
                  </a:lnTo>
                  <a:lnTo>
                    <a:pt x="2698623" y="4085336"/>
                  </a:lnTo>
                  <a:lnTo>
                    <a:pt x="2741803" y="4070096"/>
                  </a:lnTo>
                  <a:lnTo>
                    <a:pt x="2784602" y="4054221"/>
                  </a:lnTo>
                  <a:lnTo>
                    <a:pt x="2827274" y="4038091"/>
                  </a:lnTo>
                  <a:lnTo>
                    <a:pt x="2869819" y="4021454"/>
                  </a:lnTo>
                  <a:lnTo>
                    <a:pt x="2911983" y="4004310"/>
                  </a:lnTo>
                  <a:lnTo>
                    <a:pt x="2954020" y="3986911"/>
                  </a:lnTo>
                  <a:lnTo>
                    <a:pt x="2995803" y="3968877"/>
                  </a:lnTo>
                  <a:lnTo>
                    <a:pt x="3037332" y="3950589"/>
                  </a:lnTo>
                  <a:lnTo>
                    <a:pt x="3078607" y="3931792"/>
                  </a:lnTo>
                  <a:lnTo>
                    <a:pt x="3119755" y="3912616"/>
                  </a:lnTo>
                  <a:lnTo>
                    <a:pt x="3160649" y="3892930"/>
                  </a:lnTo>
                  <a:lnTo>
                    <a:pt x="3201162" y="3872865"/>
                  </a:lnTo>
                  <a:lnTo>
                    <a:pt x="3241548" y="3852417"/>
                  </a:lnTo>
                  <a:lnTo>
                    <a:pt x="3281679" y="3831590"/>
                  </a:lnTo>
                  <a:lnTo>
                    <a:pt x="3321558" y="3810380"/>
                  </a:lnTo>
                  <a:lnTo>
                    <a:pt x="3361182" y="3788664"/>
                  </a:lnTo>
                  <a:lnTo>
                    <a:pt x="3400552" y="3766693"/>
                  </a:lnTo>
                  <a:lnTo>
                    <a:pt x="3439795" y="3744214"/>
                  </a:lnTo>
                  <a:lnTo>
                    <a:pt x="3478657" y="3721354"/>
                  </a:lnTo>
                  <a:lnTo>
                    <a:pt x="3517265" y="3698113"/>
                  </a:lnTo>
                  <a:lnTo>
                    <a:pt x="3555491" y="3674364"/>
                  </a:lnTo>
                  <a:lnTo>
                    <a:pt x="3593591" y="3650360"/>
                  </a:lnTo>
                  <a:lnTo>
                    <a:pt x="3631438" y="3625977"/>
                  </a:lnTo>
                  <a:lnTo>
                    <a:pt x="3669029" y="3601211"/>
                  </a:lnTo>
                  <a:lnTo>
                    <a:pt x="3706241" y="3576066"/>
                  </a:lnTo>
                  <a:lnTo>
                    <a:pt x="3743198" y="3550411"/>
                  </a:lnTo>
                  <a:lnTo>
                    <a:pt x="3779901" y="3524504"/>
                  </a:lnTo>
                  <a:lnTo>
                    <a:pt x="3816350" y="3498215"/>
                  </a:lnTo>
                  <a:lnTo>
                    <a:pt x="3852417" y="3471545"/>
                  </a:lnTo>
                  <a:lnTo>
                    <a:pt x="3888359" y="3444621"/>
                  </a:lnTo>
                  <a:lnTo>
                    <a:pt x="3923919" y="3417189"/>
                  </a:lnTo>
                  <a:lnTo>
                    <a:pt x="3959098" y="3389376"/>
                  </a:lnTo>
                  <a:lnTo>
                    <a:pt x="3994150" y="3361308"/>
                  </a:lnTo>
                  <a:lnTo>
                    <a:pt x="4028694" y="3332860"/>
                  </a:lnTo>
                  <a:lnTo>
                    <a:pt x="4063111" y="3304031"/>
                  </a:lnTo>
                  <a:lnTo>
                    <a:pt x="4097147" y="3274949"/>
                  </a:lnTo>
                  <a:lnTo>
                    <a:pt x="4130929" y="3245357"/>
                  </a:lnTo>
                  <a:lnTo>
                    <a:pt x="4164329" y="3215513"/>
                  </a:lnTo>
                  <a:lnTo>
                    <a:pt x="4197477" y="3185414"/>
                  </a:lnTo>
                  <a:lnTo>
                    <a:pt x="4230370" y="3154806"/>
                  </a:lnTo>
                  <a:lnTo>
                    <a:pt x="4262755" y="3123946"/>
                  </a:lnTo>
                  <a:lnTo>
                    <a:pt x="4295013" y="3092830"/>
                  </a:lnTo>
                  <a:lnTo>
                    <a:pt x="4358386" y="3029457"/>
                  </a:lnTo>
                  <a:lnTo>
                    <a:pt x="4389501" y="2997200"/>
                  </a:lnTo>
                  <a:lnTo>
                    <a:pt x="4420362" y="2964815"/>
                  </a:lnTo>
                  <a:lnTo>
                    <a:pt x="4450969" y="2931922"/>
                  </a:lnTo>
                  <a:lnTo>
                    <a:pt x="4481068" y="2898775"/>
                  </a:lnTo>
                  <a:lnTo>
                    <a:pt x="4510913" y="2865374"/>
                  </a:lnTo>
                  <a:lnTo>
                    <a:pt x="4540504" y="2831592"/>
                  </a:lnTo>
                  <a:lnTo>
                    <a:pt x="4569587" y="2797555"/>
                  </a:lnTo>
                  <a:lnTo>
                    <a:pt x="4598416" y="2763266"/>
                  </a:lnTo>
                  <a:lnTo>
                    <a:pt x="4626864" y="2728595"/>
                  </a:lnTo>
                  <a:lnTo>
                    <a:pt x="4654931" y="2693543"/>
                  </a:lnTo>
                  <a:lnTo>
                    <a:pt x="4682744" y="2658364"/>
                  </a:lnTo>
                  <a:lnTo>
                    <a:pt x="4710176" y="2622804"/>
                  </a:lnTo>
                  <a:lnTo>
                    <a:pt x="4737100" y="2586863"/>
                  </a:lnTo>
                  <a:lnTo>
                    <a:pt x="4763770" y="2550795"/>
                  </a:lnTo>
                  <a:lnTo>
                    <a:pt x="4790059" y="2514346"/>
                  </a:lnTo>
                  <a:lnTo>
                    <a:pt x="4815967" y="2477643"/>
                  </a:lnTo>
                  <a:lnTo>
                    <a:pt x="4841621" y="2440685"/>
                  </a:lnTo>
                  <a:lnTo>
                    <a:pt x="4866767" y="2403475"/>
                  </a:lnTo>
                  <a:lnTo>
                    <a:pt x="4891532" y="2365882"/>
                  </a:lnTo>
                  <a:lnTo>
                    <a:pt x="4915916" y="2328036"/>
                  </a:lnTo>
                  <a:lnTo>
                    <a:pt x="4939919" y="2289936"/>
                  </a:lnTo>
                  <a:lnTo>
                    <a:pt x="4963668" y="2251709"/>
                  </a:lnTo>
                  <a:lnTo>
                    <a:pt x="4986909" y="2213102"/>
                  </a:lnTo>
                  <a:lnTo>
                    <a:pt x="5009769" y="2174240"/>
                  </a:lnTo>
                  <a:lnTo>
                    <a:pt x="5032248" y="2134997"/>
                  </a:lnTo>
                  <a:lnTo>
                    <a:pt x="5054219" y="2095627"/>
                  </a:lnTo>
                  <a:lnTo>
                    <a:pt x="5075936" y="2056002"/>
                  </a:lnTo>
                  <a:lnTo>
                    <a:pt x="5097145" y="2016125"/>
                  </a:lnTo>
                  <a:lnTo>
                    <a:pt x="5117973" y="1975993"/>
                  </a:lnTo>
                  <a:lnTo>
                    <a:pt x="5138420" y="1935606"/>
                  </a:lnTo>
                  <a:lnTo>
                    <a:pt x="5158486" y="1895094"/>
                  </a:lnTo>
                  <a:lnTo>
                    <a:pt x="5178171" y="1854200"/>
                  </a:lnTo>
                  <a:lnTo>
                    <a:pt x="5197348" y="1813052"/>
                  </a:lnTo>
                  <a:lnTo>
                    <a:pt x="5216144" y="1771777"/>
                  </a:lnTo>
                  <a:lnTo>
                    <a:pt x="5234432" y="1730248"/>
                  </a:lnTo>
                  <a:lnTo>
                    <a:pt x="5252466" y="1688465"/>
                  </a:lnTo>
                  <a:lnTo>
                    <a:pt x="5269865" y="1646427"/>
                  </a:lnTo>
                  <a:lnTo>
                    <a:pt x="5287010" y="1604264"/>
                  </a:lnTo>
                  <a:lnTo>
                    <a:pt x="5303647" y="1561719"/>
                  </a:lnTo>
                  <a:lnTo>
                    <a:pt x="5319776" y="1519047"/>
                  </a:lnTo>
                  <a:lnTo>
                    <a:pt x="5335651" y="1476248"/>
                  </a:lnTo>
                  <a:lnTo>
                    <a:pt x="5350891" y="1433068"/>
                  </a:lnTo>
                  <a:lnTo>
                    <a:pt x="5365750" y="1389760"/>
                  </a:lnTo>
                  <a:lnTo>
                    <a:pt x="5380228" y="1346327"/>
                  </a:lnTo>
                  <a:lnTo>
                    <a:pt x="5394198" y="1302639"/>
                  </a:lnTo>
                  <a:lnTo>
                    <a:pt x="5407787" y="1258697"/>
                  </a:lnTo>
                  <a:lnTo>
                    <a:pt x="5420868" y="1214627"/>
                  </a:lnTo>
                  <a:lnTo>
                    <a:pt x="5433441" y="1170304"/>
                  </a:lnTo>
                  <a:lnTo>
                    <a:pt x="5445633" y="1125727"/>
                  </a:lnTo>
                  <a:lnTo>
                    <a:pt x="5457317" y="1081151"/>
                  </a:lnTo>
                  <a:lnTo>
                    <a:pt x="5468493" y="1036193"/>
                  </a:lnTo>
                  <a:lnTo>
                    <a:pt x="5479288" y="991107"/>
                  </a:lnTo>
                  <a:lnTo>
                    <a:pt x="5489575" y="945896"/>
                  </a:lnTo>
                  <a:lnTo>
                    <a:pt x="5499354" y="900556"/>
                  </a:lnTo>
                  <a:lnTo>
                    <a:pt x="5508625" y="854964"/>
                  </a:lnTo>
                  <a:lnTo>
                    <a:pt x="5517515" y="809117"/>
                  </a:lnTo>
                  <a:lnTo>
                    <a:pt x="5525897" y="763270"/>
                  </a:lnTo>
                  <a:lnTo>
                    <a:pt x="5533771" y="717169"/>
                  </a:lnTo>
                  <a:lnTo>
                    <a:pt x="5541137" y="670814"/>
                  </a:lnTo>
                  <a:lnTo>
                    <a:pt x="5548122" y="624458"/>
                  </a:lnTo>
                  <a:lnTo>
                    <a:pt x="5554472" y="577850"/>
                  </a:lnTo>
                  <a:lnTo>
                    <a:pt x="5560314" y="531114"/>
                  </a:lnTo>
                  <a:lnTo>
                    <a:pt x="5565775" y="484124"/>
                  </a:lnTo>
                  <a:lnTo>
                    <a:pt x="5570728" y="437133"/>
                  </a:lnTo>
                  <a:lnTo>
                    <a:pt x="5575046" y="389890"/>
                  </a:lnTo>
                  <a:lnTo>
                    <a:pt x="5578983" y="342519"/>
                  </a:lnTo>
                  <a:lnTo>
                    <a:pt x="5582412" y="295148"/>
                  </a:lnTo>
                  <a:lnTo>
                    <a:pt x="5585206" y="247523"/>
                  </a:lnTo>
                  <a:lnTo>
                    <a:pt x="5587619" y="199644"/>
                  </a:lnTo>
                  <a:lnTo>
                    <a:pt x="5589397" y="151765"/>
                  </a:lnTo>
                  <a:lnTo>
                    <a:pt x="5590794" y="103758"/>
                  </a:lnTo>
                  <a:lnTo>
                    <a:pt x="5591556" y="55625"/>
                  </a:lnTo>
                  <a:lnTo>
                    <a:pt x="5591810" y="0"/>
                  </a:lnTo>
                  <a:close/>
                </a:path>
              </a:pathLst>
            </a:custGeom>
            <a:solidFill>
              <a:srgbClr val="1C5639"/>
            </a:solidFill>
          </p:spPr>
          <p:txBody>
            <a:bodyPr wrap="square" lIns="0" tIns="0" rIns="0" bIns="0" rtlCol="0"/>
            <a:lstStyle/>
            <a:p>
              <a:endParaRPr/>
            </a:p>
          </p:txBody>
        </p:sp>
      </p:grpSp>
      <p:pic>
        <p:nvPicPr>
          <p:cNvPr id="7" name="object 7"/>
          <p:cNvPicPr/>
          <p:nvPr/>
        </p:nvPicPr>
        <p:blipFill>
          <a:blip r:embed="rId4" cstate="print"/>
          <a:stretch>
            <a:fillRect/>
          </a:stretch>
        </p:blipFill>
        <p:spPr>
          <a:xfrm>
            <a:off x="7602332" y="9227794"/>
            <a:ext cx="2398611" cy="871053"/>
          </a:xfrm>
          <a:prstGeom prst="rect">
            <a:avLst/>
          </a:prstGeom>
        </p:spPr>
      </p:pic>
      <p:pic>
        <p:nvPicPr>
          <p:cNvPr id="8" name="object 8"/>
          <p:cNvPicPr/>
          <p:nvPr/>
        </p:nvPicPr>
        <p:blipFill>
          <a:blip r:embed="rId5" cstate="print"/>
          <a:stretch>
            <a:fillRect/>
          </a:stretch>
        </p:blipFill>
        <p:spPr>
          <a:xfrm>
            <a:off x="15337536" y="3983733"/>
            <a:ext cx="2950463" cy="6300213"/>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584306" y="4352797"/>
            <a:ext cx="29209" cy="4044950"/>
          </a:xfrm>
          <a:custGeom>
            <a:avLst/>
            <a:gdLst/>
            <a:ahLst/>
            <a:cxnLst/>
            <a:rect l="l" t="t" r="r" b="b"/>
            <a:pathLst>
              <a:path w="29209" h="4044950">
                <a:moveTo>
                  <a:pt x="0" y="0"/>
                </a:moveTo>
                <a:lnTo>
                  <a:pt x="28828" y="4044569"/>
                </a:lnTo>
              </a:path>
            </a:pathLst>
          </a:custGeom>
          <a:ln w="19048">
            <a:solidFill>
              <a:srgbClr val="585858"/>
            </a:solidFill>
          </a:ln>
        </p:spPr>
        <p:txBody>
          <a:bodyPr wrap="square" lIns="0" tIns="0" rIns="0" bIns="0" rtlCol="0"/>
          <a:lstStyle/>
          <a:p>
            <a:endParaRPr/>
          </a:p>
        </p:txBody>
      </p:sp>
      <p:sp>
        <p:nvSpPr>
          <p:cNvPr id="3" name="object 3"/>
          <p:cNvSpPr txBox="1"/>
          <p:nvPr/>
        </p:nvSpPr>
        <p:spPr>
          <a:xfrm>
            <a:off x="12000738" y="6904990"/>
            <a:ext cx="3343275" cy="239395"/>
          </a:xfrm>
          <a:prstGeom prst="rect">
            <a:avLst/>
          </a:prstGeom>
        </p:spPr>
        <p:txBody>
          <a:bodyPr vert="horz" wrap="square" lIns="0" tIns="13335" rIns="0" bIns="0" rtlCol="0">
            <a:spAutoFit/>
          </a:bodyPr>
          <a:lstStyle/>
          <a:p>
            <a:pPr marL="12700">
              <a:lnSpc>
                <a:spcPct val="100000"/>
              </a:lnSpc>
              <a:spcBef>
                <a:spcPts val="105"/>
              </a:spcBef>
            </a:pPr>
            <a:r>
              <a:rPr sz="1400" spc="-25" dirty="0">
                <a:solidFill>
                  <a:srgbClr val="585858"/>
                </a:solidFill>
                <a:latin typeface="Trebuchet MS"/>
                <a:cs typeface="Trebuchet MS"/>
              </a:rPr>
              <a:t>Tabla</a:t>
            </a:r>
            <a:r>
              <a:rPr sz="1400" spc="-90" dirty="0">
                <a:solidFill>
                  <a:srgbClr val="585858"/>
                </a:solidFill>
                <a:latin typeface="Trebuchet MS"/>
                <a:cs typeface="Trebuchet MS"/>
              </a:rPr>
              <a:t> </a:t>
            </a:r>
            <a:r>
              <a:rPr sz="1400" spc="-55" dirty="0">
                <a:solidFill>
                  <a:srgbClr val="585858"/>
                </a:solidFill>
                <a:latin typeface="Trebuchet MS"/>
                <a:cs typeface="Trebuchet MS"/>
              </a:rPr>
              <a:t>1.</a:t>
            </a:r>
            <a:r>
              <a:rPr sz="1400" spc="-95" dirty="0">
                <a:solidFill>
                  <a:srgbClr val="585858"/>
                </a:solidFill>
                <a:latin typeface="Trebuchet MS"/>
                <a:cs typeface="Trebuchet MS"/>
              </a:rPr>
              <a:t> </a:t>
            </a:r>
            <a:r>
              <a:rPr sz="1400" spc="-10" dirty="0">
                <a:solidFill>
                  <a:srgbClr val="585858"/>
                </a:solidFill>
                <a:latin typeface="Trebuchet MS"/>
                <a:cs typeface="Trebuchet MS"/>
              </a:rPr>
              <a:t>Discriminación</a:t>
            </a:r>
            <a:r>
              <a:rPr sz="1400" spc="-114" dirty="0">
                <a:solidFill>
                  <a:srgbClr val="585858"/>
                </a:solidFill>
                <a:latin typeface="Trebuchet MS"/>
                <a:cs typeface="Trebuchet MS"/>
              </a:rPr>
              <a:t> </a:t>
            </a:r>
            <a:r>
              <a:rPr sz="1400" spc="-20" dirty="0">
                <a:solidFill>
                  <a:srgbClr val="585858"/>
                </a:solidFill>
                <a:latin typeface="Trebuchet MS"/>
                <a:cs typeface="Trebuchet MS"/>
              </a:rPr>
              <a:t>por</a:t>
            </a:r>
            <a:r>
              <a:rPr sz="1400" spc="-90" dirty="0">
                <a:solidFill>
                  <a:srgbClr val="585858"/>
                </a:solidFill>
                <a:latin typeface="Trebuchet MS"/>
                <a:cs typeface="Trebuchet MS"/>
              </a:rPr>
              <a:t> </a:t>
            </a:r>
            <a:r>
              <a:rPr sz="1400" spc="-50" dirty="0">
                <a:solidFill>
                  <a:srgbClr val="585858"/>
                </a:solidFill>
                <a:latin typeface="Trebuchet MS"/>
                <a:cs typeface="Trebuchet MS"/>
              </a:rPr>
              <a:t>tipo</a:t>
            </a:r>
            <a:r>
              <a:rPr sz="1400" spc="-80" dirty="0">
                <a:solidFill>
                  <a:srgbClr val="585858"/>
                </a:solidFill>
                <a:latin typeface="Trebuchet MS"/>
                <a:cs typeface="Trebuchet MS"/>
              </a:rPr>
              <a:t> </a:t>
            </a:r>
            <a:r>
              <a:rPr sz="1400" dirty="0">
                <a:solidFill>
                  <a:srgbClr val="585858"/>
                </a:solidFill>
                <a:latin typeface="Trebuchet MS"/>
                <a:cs typeface="Trebuchet MS"/>
              </a:rPr>
              <a:t>de</a:t>
            </a:r>
            <a:r>
              <a:rPr sz="1400" spc="-55" dirty="0">
                <a:solidFill>
                  <a:srgbClr val="585858"/>
                </a:solidFill>
                <a:latin typeface="Trebuchet MS"/>
                <a:cs typeface="Trebuchet MS"/>
              </a:rPr>
              <a:t> </a:t>
            </a:r>
            <a:r>
              <a:rPr sz="1400" spc="-10" dirty="0">
                <a:solidFill>
                  <a:srgbClr val="585858"/>
                </a:solidFill>
                <a:latin typeface="Trebuchet MS"/>
                <a:cs typeface="Trebuchet MS"/>
              </a:rPr>
              <a:t>Fuente.</a:t>
            </a:r>
            <a:endParaRPr sz="1400">
              <a:latin typeface="Trebuchet MS"/>
              <a:cs typeface="Trebuchet MS"/>
            </a:endParaRPr>
          </a:p>
        </p:txBody>
      </p:sp>
      <p:sp>
        <p:nvSpPr>
          <p:cNvPr id="4" name="object 4"/>
          <p:cNvSpPr/>
          <p:nvPr/>
        </p:nvSpPr>
        <p:spPr>
          <a:xfrm>
            <a:off x="3086100" y="1030605"/>
            <a:ext cx="1433830" cy="38100"/>
          </a:xfrm>
          <a:custGeom>
            <a:avLst/>
            <a:gdLst/>
            <a:ahLst/>
            <a:cxnLst/>
            <a:rect l="l" t="t" r="r" b="b"/>
            <a:pathLst>
              <a:path w="1433829" h="38100">
                <a:moveTo>
                  <a:pt x="1433576" y="0"/>
                </a:moveTo>
                <a:lnTo>
                  <a:pt x="0" y="0"/>
                </a:lnTo>
                <a:lnTo>
                  <a:pt x="0" y="38100"/>
                </a:lnTo>
                <a:lnTo>
                  <a:pt x="1433576" y="38100"/>
                </a:lnTo>
                <a:lnTo>
                  <a:pt x="1433576" y="0"/>
                </a:lnTo>
                <a:close/>
              </a:path>
            </a:pathLst>
          </a:custGeom>
          <a:solidFill>
            <a:srgbClr val="82CE00"/>
          </a:solidFill>
        </p:spPr>
        <p:txBody>
          <a:bodyPr wrap="square" lIns="0" tIns="0" rIns="0" bIns="0" rtlCol="0"/>
          <a:lstStyle/>
          <a:p>
            <a:endParaRPr/>
          </a:p>
        </p:txBody>
      </p:sp>
      <p:sp>
        <p:nvSpPr>
          <p:cNvPr id="5" name="object 5"/>
          <p:cNvSpPr txBox="1"/>
          <p:nvPr/>
        </p:nvSpPr>
        <p:spPr>
          <a:xfrm>
            <a:off x="4183760" y="480822"/>
            <a:ext cx="307975" cy="635000"/>
          </a:xfrm>
          <a:prstGeom prst="rect">
            <a:avLst/>
          </a:prstGeom>
        </p:spPr>
        <p:txBody>
          <a:bodyPr vert="horz" wrap="square" lIns="0" tIns="12065" rIns="0" bIns="0" rtlCol="0">
            <a:spAutoFit/>
          </a:bodyPr>
          <a:lstStyle/>
          <a:p>
            <a:pPr marL="12700">
              <a:lnSpc>
                <a:spcPct val="100000"/>
              </a:lnSpc>
              <a:spcBef>
                <a:spcPts val="95"/>
              </a:spcBef>
            </a:pPr>
            <a:r>
              <a:rPr sz="4000" b="1" spc="-50" dirty="0">
                <a:solidFill>
                  <a:srgbClr val="00632C"/>
                </a:solidFill>
                <a:latin typeface="Arial"/>
                <a:cs typeface="Arial"/>
              </a:rPr>
              <a:t>6</a:t>
            </a:r>
            <a:endParaRPr sz="4000">
              <a:latin typeface="Arial"/>
              <a:cs typeface="Arial"/>
            </a:endParaRPr>
          </a:p>
        </p:txBody>
      </p:sp>
      <p:sp>
        <p:nvSpPr>
          <p:cNvPr id="6" name="object 6"/>
          <p:cNvSpPr txBox="1">
            <a:spLocks noGrp="1"/>
          </p:cNvSpPr>
          <p:nvPr>
            <p:ph type="title"/>
          </p:nvPr>
        </p:nvSpPr>
        <p:spPr>
          <a:xfrm>
            <a:off x="4669916" y="700278"/>
            <a:ext cx="6741159" cy="345440"/>
          </a:xfrm>
          <a:prstGeom prst="rect">
            <a:avLst/>
          </a:prstGeom>
        </p:spPr>
        <p:txBody>
          <a:bodyPr vert="horz" wrap="square" lIns="0" tIns="12700" rIns="0" bIns="0" rtlCol="0">
            <a:spAutoFit/>
          </a:bodyPr>
          <a:lstStyle/>
          <a:p>
            <a:pPr marL="12700">
              <a:lnSpc>
                <a:spcPct val="100000"/>
              </a:lnSpc>
              <a:spcBef>
                <a:spcPts val="100"/>
              </a:spcBef>
            </a:pPr>
            <a:r>
              <a:rPr sz="2100" b="1" spc="75" dirty="0">
                <a:solidFill>
                  <a:srgbClr val="00632C"/>
                </a:solidFill>
                <a:latin typeface="Arial"/>
                <a:cs typeface="Arial"/>
              </a:rPr>
              <a:t>ACCIONES</a:t>
            </a:r>
            <a:r>
              <a:rPr sz="2100" b="1" spc="130" dirty="0">
                <a:solidFill>
                  <a:srgbClr val="00632C"/>
                </a:solidFill>
                <a:latin typeface="Arial"/>
                <a:cs typeface="Arial"/>
              </a:rPr>
              <a:t> </a:t>
            </a:r>
            <a:r>
              <a:rPr sz="2100" b="1" spc="55" dirty="0">
                <a:solidFill>
                  <a:srgbClr val="00632C"/>
                </a:solidFill>
                <a:latin typeface="Arial"/>
                <a:cs typeface="Arial"/>
              </a:rPr>
              <a:t>DE</a:t>
            </a:r>
            <a:r>
              <a:rPr sz="2100" b="1" spc="170" dirty="0">
                <a:solidFill>
                  <a:srgbClr val="00632C"/>
                </a:solidFill>
                <a:latin typeface="Arial"/>
                <a:cs typeface="Arial"/>
              </a:rPr>
              <a:t> </a:t>
            </a:r>
            <a:r>
              <a:rPr sz="2100" b="1" spc="95" dirty="0">
                <a:solidFill>
                  <a:srgbClr val="00632C"/>
                </a:solidFill>
                <a:latin typeface="Arial"/>
                <a:cs typeface="Arial"/>
              </a:rPr>
              <a:t>MEJORAMIENTO</a:t>
            </a:r>
            <a:r>
              <a:rPr sz="2100" b="1" spc="295" dirty="0">
                <a:solidFill>
                  <a:srgbClr val="00632C"/>
                </a:solidFill>
                <a:latin typeface="Arial"/>
                <a:cs typeface="Arial"/>
              </a:rPr>
              <a:t> </a:t>
            </a:r>
            <a:r>
              <a:rPr sz="2100" b="1" spc="55" dirty="0">
                <a:solidFill>
                  <a:srgbClr val="00632C"/>
                </a:solidFill>
                <a:latin typeface="Arial"/>
                <a:cs typeface="Arial"/>
              </a:rPr>
              <a:t>DE</a:t>
            </a:r>
            <a:r>
              <a:rPr sz="2100" b="1" spc="180" dirty="0">
                <a:solidFill>
                  <a:srgbClr val="00632C"/>
                </a:solidFill>
                <a:latin typeface="Arial"/>
                <a:cs typeface="Arial"/>
              </a:rPr>
              <a:t> </a:t>
            </a:r>
            <a:r>
              <a:rPr sz="2100" b="1" dirty="0">
                <a:solidFill>
                  <a:srgbClr val="00632C"/>
                </a:solidFill>
                <a:latin typeface="Arial"/>
                <a:cs typeface="Arial"/>
              </a:rPr>
              <a:t>LA</a:t>
            </a:r>
            <a:r>
              <a:rPr sz="2100" b="1" spc="140" dirty="0">
                <a:solidFill>
                  <a:srgbClr val="00632C"/>
                </a:solidFill>
                <a:latin typeface="Arial"/>
                <a:cs typeface="Arial"/>
              </a:rPr>
              <a:t> </a:t>
            </a:r>
            <a:r>
              <a:rPr sz="2100" b="1" spc="85" dirty="0">
                <a:solidFill>
                  <a:srgbClr val="00632C"/>
                </a:solidFill>
                <a:latin typeface="Arial"/>
                <a:cs typeface="Arial"/>
              </a:rPr>
              <a:t>ENTIDAD</a:t>
            </a:r>
            <a:endParaRPr sz="2100">
              <a:latin typeface="Arial"/>
              <a:cs typeface="Arial"/>
            </a:endParaRPr>
          </a:p>
        </p:txBody>
      </p:sp>
      <p:sp>
        <p:nvSpPr>
          <p:cNvPr id="7" name="object 7"/>
          <p:cNvSpPr txBox="1"/>
          <p:nvPr/>
        </p:nvSpPr>
        <p:spPr>
          <a:xfrm>
            <a:off x="4908422" y="2039670"/>
            <a:ext cx="8185150" cy="323215"/>
          </a:xfrm>
          <a:prstGeom prst="rect">
            <a:avLst/>
          </a:prstGeom>
          <a:solidFill>
            <a:srgbClr val="EDEDED"/>
          </a:solidFill>
        </p:spPr>
        <p:txBody>
          <a:bodyPr vert="horz" wrap="square" lIns="0" tIns="66675" rIns="0" bIns="0" rtlCol="0">
            <a:spAutoFit/>
          </a:bodyPr>
          <a:lstStyle/>
          <a:p>
            <a:pPr marL="388620">
              <a:lnSpc>
                <a:spcPct val="100000"/>
              </a:lnSpc>
              <a:spcBef>
                <a:spcPts val="525"/>
              </a:spcBef>
            </a:pPr>
            <a:r>
              <a:rPr sz="1600" b="1" dirty="0">
                <a:solidFill>
                  <a:srgbClr val="585858"/>
                </a:solidFill>
                <a:latin typeface="Trebuchet MS"/>
                <a:cs typeface="Trebuchet MS"/>
              </a:rPr>
              <a:t>1.</a:t>
            </a:r>
            <a:r>
              <a:rPr sz="1600" b="1" spc="120" dirty="0">
                <a:solidFill>
                  <a:srgbClr val="585858"/>
                </a:solidFill>
                <a:latin typeface="Trebuchet MS"/>
                <a:cs typeface="Trebuchet MS"/>
              </a:rPr>
              <a:t> </a:t>
            </a:r>
            <a:r>
              <a:rPr sz="1600" b="1" spc="-10" dirty="0">
                <a:solidFill>
                  <a:srgbClr val="585858"/>
                </a:solidFill>
                <a:latin typeface="Trebuchet MS"/>
                <a:cs typeface="Trebuchet MS"/>
              </a:rPr>
              <a:t>HALLAZGOS</a:t>
            </a:r>
            <a:endParaRPr sz="1600">
              <a:latin typeface="Trebuchet MS"/>
              <a:cs typeface="Trebuchet MS"/>
            </a:endParaRPr>
          </a:p>
        </p:txBody>
      </p:sp>
      <p:sp>
        <p:nvSpPr>
          <p:cNvPr id="8" name="object 8"/>
          <p:cNvSpPr txBox="1"/>
          <p:nvPr/>
        </p:nvSpPr>
        <p:spPr>
          <a:xfrm>
            <a:off x="5271261" y="2608833"/>
            <a:ext cx="7766050" cy="993140"/>
          </a:xfrm>
          <a:prstGeom prst="rect">
            <a:avLst/>
          </a:prstGeom>
        </p:spPr>
        <p:txBody>
          <a:bodyPr vert="horz" wrap="square" lIns="0" tIns="14604" rIns="0" bIns="0" rtlCol="0">
            <a:spAutoFit/>
          </a:bodyPr>
          <a:lstStyle/>
          <a:p>
            <a:pPr marL="12700" marR="5080" algn="just">
              <a:lnSpc>
                <a:spcPct val="99000"/>
              </a:lnSpc>
              <a:spcBef>
                <a:spcPts val="114"/>
              </a:spcBef>
            </a:pPr>
            <a:r>
              <a:rPr sz="1600" dirty="0">
                <a:solidFill>
                  <a:srgbClr val="585858"/>
                </a:solidFill>
                <a:latin typeface="Verdana"/>
                <a:cs typeface="Verdana"/>
              </a:rPr>
              <a:t>En  este</a:t>
            </a:r>
            <a:r>
              <a:rPr sz="1600" spc="5" dirty="0">
                <a:solidFill>
                  <a:srgbClr val="585858"/>
                </a:solidFill>
                <a:latin typeface="Verdana"/>
                <a:cs typeface="Verdana"/>
              </a:rPr>
              <a:t>  </a:t>
            </a:r>
            <a:r>
              <a:rPr sz="1600" dirty="0">
                <a:solidFill>
                  <a:srgbClr val="585858"/>
                </a:solidFill>
                <a:latin typeface="Verdana"/>
                <a:cs typeface="Verdana"/>
              </a:rPr>
              <a:t>apartado</a:t>
            </a:r>
            <a:r>
              <a:rPr sz="1600" spc="5" dirty="0">
                <a:solidFill>
                  <a:srgbClr val="585858"/>
                </a:solidFill>
                <a:latin typeface="Verdana"/>
                <a:cs typeface="Verdana"/>
              </a:rPr>
              <a:t>  </a:t>
            </a:r>
            <a:r>
              <a:rPr sz="1600" dirty="0">
                <a:solidFill>
                  <a:srgbClr val="585858"/>
                </a:solidFill>
                <a:latin typeface="Verdana"/>
                <a:cs typeface="Verdana"/>
              </a:rPr>
              <a:t>se  busca</a:t>
            </a:r>
            <a:r>
              <a:rPr sz="1600" spc="5" dirty="0">
                <a:solidFill>
                  <a:srgbClr val="585858"/>
                </a:solidFill>
                <a:latin typeface="Verdana"/>
                <a:cs typeface="Verdana"/>
              </a:rPr>
              <a:t>  </a:t>
            </a:r>
            <a:r>
              <a:rPr sz="1600" dirty="0">
                <a:solidFill>
                  <a:srgbClr val="585858"/>
                </a:solidFill>
                <a:latin typeface="Verdana"/>
                <a:cs typeface="Verdana"/>
              </a:rPr>
              <a:t>exponer</a:t>
            </a:r>
            <a:r>
              <a:rPr sz="1600" spc="5" dirty="0">
                <a:solidFill>
                  <a:srgbClr val="585858"/>
                </a:solidFill>
                <a:latin typeface="Verdana"/>
                <a:cs typeface="Verdana"/>
              </a:rPr>
              <a:t>  </a:t>
            </a:r>
            <a:r>
              <a:rPr sz="1600" dirty="0">
                <a:solidFill>
                  <a:srgbClr val="585858"/>
                </a:solidFill>
                <a:latin typeface="Verdana"/>
                <a:cs typeface="Verdana"/>
              </a:rPr>
              <a:t>las</a:t>
            </a:r>
            <a:r>
              <a:rPr sz="1600" spc="-5" dirty="0">
                <a:solidFill>
                  <a:srgbClr val="585858"/>
                </a:solidFill>
                <a:latin typeface="Verdana"/>
                <a:cs typeface="Verdana"/>
              </a:rPr>
              <a:t>  </a:t>
            </a:r>
            <a:r>
              <a:rPr sz="1600" dirty="0">
                <a:solidFill>
                  <a:srgbClr val="585858"/>
                </a:solidFill>
                <a:latin typeface="Verdana"/>
                <a:cs typeface="Verdana"/>
              </a:rPr>
              <a:t>No</a:t>
            </a:r>
            <a:r>
              <a:rPr sz="1600" spc="5" dirty="0">
                <a:solidFill>
                  <a:srgbClr val="585858"/>
                </a:solidFill>
                <a:latin typeface="Verdana"/>
                <a:cs typeface="Verdana"/>
              </a:rPr>
              <a:t>  </a:t>
            </a:r>
            <a:r>
              <a:rPr sz="1600" dirty="0">
                <a:solidFill>
                  <a:srgbClr val="585858"/>
                </a:solidFill>
                <a:latin typeface="Verdana"/>
                <a:cs typeface="Verdana"/>
              </a:rPr>
              <a:t>conformidades</a:t>
            </a:r>
            <a:r>
              <a:rPr sz="1600" spc="-5" dirty="0">
                <a:solidFill>
                  <a:srgbClr val="585858"/>
                </a:solidFill>
                <a:latin typeface="Verdana"/>
                <a:cs typeface="Verdana"/>
              </a:rPr>
              <a:t>  </a:t>
            </a:r>
            <a:r>
              <a:rPr sz="1600" spc="-10" dirty="0">
                <a:solidFill>
                  <a:srgbClr val="585858"/>
                </a:solidFill>
                <a:latin typeface="Verdana"/>
                <a:cs typeface="Verdana"/>
              </a:rPr>
              <a:t>(hallazgos) resultado</a:t>
            </a:r>
            <a:r>
              <a:rPr sz="1600" dirty="0">
                <a:solidFill>
                  <a:srgbClr val="585858"/>
                </a:solidFill>
                <a:latin typeface="Verdana"/>
                <a:cs typeface="Verdana"/>
              </a:rPr>
              <a:t> de</a:t>
            </a:r>
            <a:r>
              <a:rPr sz="1600" spc="-5" dirty="0">
                <a:solidFill>
                  <a:srgbClr val="585858"/>
                </a:solidFill>
                <a:latin typeface="Verdana"/>
                <a:cs typeface="Verdana"/>
              </a:rPr>
              <a:t> </a:t>
            </a:r>
            <a:r>
              <a:rPr sz="1600" dirty="0">
                <a:solidFill>
                  <a:srgbClr val="585858"/>
                </a:solidFill>
                <a:latin typeface="Verdana"/>
                <a:cs typeface="Verdana"/>
              </a:rPr>
              <a:t>auditorias</a:t>
            </a:r>
            <a:r>
              <a:rPr sz="1600" spc="285" dirty="0">
                <a:solidFill>
                  <a:srgbClr val="585858"/>
                </a:solidFill>
                <a:latin typeface="Verdana"/>
                <a:cs typeface="Verdana"/>
              </a:rPr>
              <a:t> </a:t>
            </a:r>
            <a:r>
              <a:rPr sz="1600" dirty="0">
                <a:solidFill>
                  <a:srgbClr val="585858"/>
                </a:solidFill>
                <a:latin typeface="Verdana"/>
                <a:cs typeface="Verdana"/>
              </a:rPr>
              <a:t>internas</a:t>
            </a:r>
            <a:r>
              <a:rPr sz="1600" spc="275" dirty="0">
                <a:solidFill>
                  <a:srgbClr val="585858"/>
                </a:solidFill>
                <a:latin typeface="Verdana"/>
                <a:cs typeface="Verdana"/>
              </a:rPr>
              <a:t> </a:t>
            </a:r>
            <a:r>
              <a:rPr sz="1600" dirty="0">
                <a:solidFill>
                  <a:srgbClr val="585858"/>
                </a:solidFill>
                <a:latin typeface="Verdana"/>
                <a:cs typeface="Verdana"/>
              </a:rPr>
              <a:t>y</a:t>
            </a:r>
            <a:r>
              <a:rPr sz="1600" spc="204" dirty="0">
                <a:solidFill>
                  <a:srgbClr val="585858"/>
                </a:solidFill>
                <a:latin typeface="Verdana"/>
                <a:cs typeface="Verdana"/>
              </a:rPr>
              <a:t> </a:t>
            </a:r>
            <a:r>
              <a:rPr sz="1600" dirty="0">
                <a:solidFill>
                  <a:srgbClr val="585858"/>
                </a:solidFill>
                <a:latin typeface="Verdana"/>
                <a:cs typeface="Verdana"/>
              </a:rPr>
              <a:t>externas</a:t>
            </a:r>
            <a:r>
              <a:rPr sz="1600" spc="15" dirty="0">
                <a:solidFill>
                  <a:srgbClr val="585858"/>
                </a:solidFill>
                <a:latin typeface="Verdana"/>
                <a:cs typeface="Verdana"/>
              </a:rPr>
              <a:t>  </a:t>
            </a:r>
            <a:r>
              <a:rPr sz="1600" spc="-10" dirty="0">
                <a:solidFill>
                  <a:srgbClr val="585858"/>
                </a:solidFill>
                <a:latin typeface="Verdana"/>
                <a:cs typeface="Verdana"/>
              </a:rPr>
              <a:t>realizadas</a:t>
            </a:r>
            <a:r>
              <a:rPr sz="1600" spc="5" dirty="0">
                <a:solidFill>
                  <a:srgbClr val="585858"/>
                </a:solidFill>
                <a:latin typeface="Verdana"/>
                <a:cs typeface="Verdana"/>
              </a:rPr>
              <a:t> </a:t>
            </a:r>
            <a:r>
              <a:rPr sz="1600" dirty="0">
                <a:solidFill>
                  <a:srgbClr val="585858"/>
                </a:solidFill>
                <a:latin typeface="Verdana"/>
                <a:cs typeface="Verdana"/>
              </a:rPr>
              <a:t>en</a:t>
            </a:r>
            <a:r>
              <a:rPr sz="1600" spc="45" dirty="0">
                <a:solidFill>
                  <a:srgbClr val="585858"/>
                </a:solidFill>
                <a:latin typeface="Verdana"/>
                <a:cs typeface="Verdana"/>
              </a:rPr>
              <a:t> </a:t>
            </a:r>
            <a:r>
              <a:rPr sz="1600" dirty="0">
                <a:solidFill>
                  <a:srgbClr val="585858"/>
                </a:solidFill>
                <a:latin typeface="Verdana"/>
                <a:cs typeface="Verdana"/>
              </a:rPr>
              <a:t>el</a:t>
            </a:r>
            <a:r>
              <a:rPr sz="1600" spc="50" dirty="0">
                <a:solidFill>
                  <a:srgbClr val="585858"/>
                </a:solidFill>
                <a:latin typeface="Verdana"/>
                <a:cs typeface="Verdana"/>
              </a:rPr>
              <a:t> </a:t>
            </a:r>
            <a:r>
              <a:rPr sz="1600" dirty="0">
                <a:solidFill>
                  <a:srgbClr val="585858"/>
                </a:solidFill>
                <a:latin typeface="Verdana"/>
                <a:cs typeface="Verdana"/>
              </a:rPr>
              <a:t>año</a:t>
            </a:r>
            <a:r>
              <a:rPr sz="1600" spc="70" dirty="0">
                <a:solidFill>
                  <a:srgbClr val="585858"/>
                </a:solidFill>
                <a:latin typeface="Verdana"/>
                <a:cs typeface="Verdana"/>
              </a:rPr>
              <a:t> </a:t>
            </a:r>
            <a:r>
              <a:rPr sz="1600" dirty="0">
                <a:solidFill>
                  <a:srgbClr val="585858"/>
                </a:solidFill>
                <a:latin typeface="Verdana"/>
                <a:cs typeface="Verdana"/>
              </a:rPr>
              <a:t>2024.</a:t>
            </a:r>
            <a:r>
              <a:rPr sz="1600" spc="90" dirty="0">
                <a:solidFill>
                  <a:srgbClr val="585858"/>
                </a:solidFill>
                <a:latin typeface="Verdana"/>
                <a:cs typeface="Verdana"/>
              </a:rPr>
              <a:t> </a:t>
            </a:r>
            <a:r>
              <a:rPr sz="1600" spc="-25" dirty="0">
                <a:solidFill>
                  <a:srgbClr val="585858"/>
                </a:solidFill>
                <a:latin typeface="Verdana"/>
                <a:cs typeface="Verdana"/>
              </a:rPr>
              <a:t>En </a:t>
            </a:r>
            <a:r>
              <a:rPr sz="1600" dirty="0">
                <a:solidFill>
                  <a:srgbClr val="585858"/>
                </a:solidFill>
                <a:latin typeface="Verdana"/>
                <a:cs typeface="Verdana"/>
              </a:rPr>
              <a:t>el</a:t>
            </a:r>
            <a:r>
              <a:rPr sz="1600" spc="60" dirty="0">
                <a:solidFill>
                  <a:srgbClr val="585858"/>
                </a:solidFill>
                <a:latin typeface="Verdana"/>
                <a:cs typeface="Verdana"/>
              </a:rPr>
              <a:t> </a:t>
            </a:r>
            <a:r>
              <a:rPr sz="1600" spc="45" dirty="0">
                <a:solidFill>
                  <a:srgbClr val="585858"/>
                </a:solidFill>
                <a:latin typeface="Verdana"/>
                <a:cs typeface="Verdana"/>
              </a:rPr>
              <a:t>siguiente</a:t>
            </a:r>
            <a:r>
              <a:rPr sz="1600" spc="140" dirty="0">
                <a:solidFill>
                  <a:srgbClr val="585858"/>
                </a:solidFill>
                <a:latin typeface="Verdana"/>
                <a:cs typeface="Verdana"/>
              </a:rPr>
              <a:t> </a:t>
            </a:r>
            <a:r>
              <a:rPr sz="1600" dirty="0">
                <a:solidFill>
                  <a:srgbClr val="585858"/>
                </a:solidFill>
                <a:latin typeface="Verdana"/>
                <a:cs typeface="Verdana"/>
              </a:rPr>
              <a:t>gráfico</a:t>
            </a:r>
            <a:r>
              <a:rPr sz="1600" spc="140" dirty="0">
                <a:solidFill>
                  <a:srgbClr val="585858"/>
                </a:solidFill>
                <a:latin typeface="Verdana"/>
                <a:cs typeface="Verdana"/>
              </a:rPr>
              <a:t> </a:t>
            </a:r>
            <a:r>
              <a:rPr sz="1600" dirty="0">
                <a:solidFill>
                  <a:srgbClr val="585858"/>
                </a:solidFill>
                <a:latin typeface="Verdana"/>
                <a:cs typeface="Verdana"/>
              </a:rPr>
              <a:t>se</a:t>
            </a:r>
            <a:r>
              <a:rPr sz="1600" spc="10" dirty="0">
                <a:solidFill>
                  <a:srgbClr val="585858"/>
                </a:solidFill>
                <a:latin typeface="Verdana"/>
                <a:cs typeface="Verdana"/>
              </a:rPr>
              <a:t> </a:t>
            </a:r>
            <a:r>
              <a:rPr sz="1600" dirty="0">
                <a:solidFill>
                  <a:srgbClr val="585858"/>
                </a:solidFill>
                <a:latin typeface="Verdana"/>
                <a:cs typeface="Verdana"/>
              </a:rPr>
              <a:t>puede</a:t>
            </a:r>
            <a:r>
              <a:rPr sz="1600" spc="10" dirty="0">
                <a:solidFill>
                  <a:srgbClr val="585858"/>
                </a:solidFill>
                <a:latin typeface="Verdana"/>
                <a:cs typeface="Verdana"/>
              </a:rPr>
              <a:t> </a:t>
            </a:r>
            <a:r>
              <a:rPr sz="1600" spc="-20" dirty="0">
                <a:solidFill>
                  <a:srgbClr val="585858"/>
                </a:solidFill>
                <a:latin typeface="Verdana"/>
                <a:cs typeface="Verdana"/>
              </a:rPr>
              <a:t>evidenciar</a:t>
            </a:r>
            <a:r>
              <a:rPr sz="1600" spc="10" dirty="0">
                <a:solidFill>
                  <a:srgbClr val="585858"/>
                </a:solidFill>
                <a:latin typeface="Verdana"/>
                <a:cs typeface="Verdana"/>
              </a:rPr>
              <a:t> </a:t>
            </a:r>
            <a:r>
              <a:rPr sz="1600" dirty="0">
                <a:solidFill>
                  <a:srgbClr val="585858"/>
                </a:solidFill>
                <a:latin typeface="Verdana"/>
                <a:cs typeface="Verdana"/>
              </a:rPr>
              <a:t>cual</a:t>
            </a:r>
            <a:r>
              <a:rPr sz="1600" spc="-10" dirty="0">
                <a:solidFill>
                  <a:srgbClr val="585858"/>
                </a:solidFill>
                <a:latin typeface="Verdana"/>
                <a:cs typeface="Verdana"/>
              </a:rPr>
              <a:t> </a:t>
            </a:r>
            <a:r>
              <a:rPr sz="1600" dirty="0">
                <a:solidFill>
                  <a:srgbClr val="585858"/>
                </a:solidFill>
                <a:latin typeface="Verdana"/>
                <a:cs typeface="Verdana"/>
              </a:rPr>
              <a:t>es</a:t>
            </a:r>
            <a:r>
              <a:rPr sz="1600" spc="15" dirty="0">
                <a:solidFill>
                  <a:srgbClr val="585858"/>
                </a:solidFill>
                <a:latin typeface="Verdana"/>
                <a:cs typeface="Verdana"/>
              </a:rPr>
              <a:t> </a:t>
            </a:r>
            <a:r>
              <a:rPr sz="1600" dirty="0">
                <a:solidFill>
                  <a:srgbClr val="585858"/>
                </a:solidFill>
                <a:latin typeface="Verdana"/>
                <a:cs typeface="Verdana"/>
              </a:rPr>
              <a:t>el</a:t>
            </a:r>
            <a:r>
              <a:rPr sz="1600" spc="15" dirty="0">
                <a:solidFill>
                  <a:srgbClr val="585858"/>
                </a:solidFill>
                <a:latin typeface="Verdana"/>
                <a:cs typeface="Verdana"/>
              </a:rPr>
              <a:t>  </a:t>
            </a:r>
            <a:r>
              <a:rPr sz="1600" dirty="0">
                <a:solidFill>
                  <a:srgbClr val="585858"/>
                </a:solidFill>
                <a:latin typeface="Verdana"/>
                <a:cs typeface="Verdana"/>
              </a:rPr>
              <a:t>porcentaje</a:t>
            </a:r>
            <a:r>
              <a:rPr sz="1600" spc="15" dirty="0">
                <a:solidFill>
                  <a:srgbClr val="585858"/>
                </a:solidFill>
                <a:latin typeface="Verdana"/>
                <a:cs typeface="Verdana"/>
              </a:rPr>
              <a:t> </a:t>
            </a:r>
            <a:r>
              <a:rPr sz="1600" dirty="0">
                <a:solidFill>
                  <a:srgbClr val="585858"/>
                </a:solidFill>
                <a:latin typeface="Verdana"/>
                <a:cs typeface="Verdana"/>
              </a:rPr>
              <a:t>de</a:t>
            </a:r>
            <a:r>
              <a:rPr sz="1600" spc="25" dirty="0">
                <a:solidFill>
                  <a:srgbClr val="585858"/>
                </a:solidFill>
                <a:latin typeface="Verdana"/>
                <a:cs typeface="Verdana"/>
              </a:rPr>
              <a:t> </a:t>
            </a:r>
            <a:r>
              <a:rPr sz="1600" spc="-10" dirty="0">
                <a:solidFill>
                  <a:srgbClr val="585858"/>
                </a:solidFill>
                <a:latin typeface="Verdana"/>
                <a:cs typeface="Verdana"/>
              </a:rPr>
              <a:t>hallazgos </a:t>
            </a:r>
            <a:r>
              <a:rPr sz="1600" dirty="0">
                <a:solidFill>
                  <a:srgbClr val="585858"/>
                </a:solidFill>
                <a:latin typeface="Verdana"/>
                <a:cs typeface="Verdana"/>
              </a:rPr>
              <a:t>por</a:t>
            </a:r>
            <a:r>
              <a:rPr sz="1600" spc="-55" dirty="0">
                <a:solidFill>
                  <a:srgbClr val="585858"/>
                </a:solidFill>
                <a:latin typeface="Verdana"/>
                <a:cs typeface="Verdana"/>
              </a:rPr>
              <a:t> </a:t>
            </a:r>
            <a:r>
              <a:rPr sz="1600" dirty="0">
                <a:solidFill>
                  <a:srgbClr val="585858"/>
                </a:solidFill>
                <a:latin typeface="Verdana"/>
                <a:cs typeface="Verdana"/>
              </a:rPr>
              <a:t>tipo</a:t>
            </a:r>
            <a:r>
              <a:rPr sz="1600" spc="-65" dirty="0">
                <a:solidFill>
                  <a:srgbClr val="585858"/>
                </a:solidFill>
                <a:latin typeface="Verdana"/>
                <a:cs typeface="Verdana"/>
              </a:rPr>
              <a:t> </a:t>
            </a:r>
            <a:r>
              <a:rPr sz="1600" dirty="0">
                <a:solidFill>
                  <a:srgbClr val="585858"/>
                </a:solidFill>
                <a:latin typeface="Verdana"/>
                <a:cs typeface="Verdana"/>
              </a:rPr>
              <a:t>de</a:t>
            </a:r>
            <a:r>
              <a:rPr sz="1600" spc="-40" dirty="0">
                <a:solidFill>
                  <a:srgbClr val="585858"/>
                </a:solidFill>
                <a:latin typeface="Verdana"/>
                <a:cs typeface="Verdana"/>
              </a:rPr>
              <a:t> </a:t>
            </a:r>
            <a:r>
              <a:rPr sz="1600" spc="-10" dirty="0">
                <a:solidFill>
                  <a:srgbClr val="585858"/>
                </a:solidFill>
                <a:latin typeface="Verdana"/>
                <a:cs typeface="Verdana"/>
              </a:rPr>
              <a:t>fuente,.</a:t>
            </a:r>
            <a:endParaRPr sz="1600">
              <a:latin typeface="Verdana"/>
              <a:cs typeface="Verdana"/>
            </a:endParaRPr>
          </a:p>
        </p:txBody>
      </p:sp>
      <p:sp>
        <p:nvSpPr>
          <p:cNvPr id="9" name="object 9"/>
          <p:cNvSpPr txBox="1"/>
          <p:nvPr/>
        </p:nvSpPr>
        <p:spPr>
          <a:xfrm>
            <a:off x="10667542" y="4711783"/>
            <a:ext cx="248920" cy="3275965"/>
          </a:xfrm>
          <a:prstGeom prst="rect">
            <a:avLst/>
          </a:prstGeom>
        </p:spPr>
        <p:txBody>
          <a:bodyPr vert="vert270" wrap="square" lIns="0" tIns="0" rIns="0" bIns="0" rtlCol="0">
            <a:spAutoFit/>
          </a:bodyPr>
          <a:lstStyle/>
          <a:p>
            <a:pPr marL="12700">
              <a:lnSpc>
                <a:spcPts val="1789"/>
              </a:lnSpc>
            </a:pPr>
            <a:r>
              <a:rPr sz="1500" b="1" dirty="0">
                <a:solidFill>
                  <a:srgbClr val="585858"/>
                </a:solidFill>
                <a:latin typeface="Trebuchet MS"/>
                <a:cs typeface="Trebuchet MS"/>
              </a:rPr>
              <a:t>Discriminada</a:t>
            </a:r>
            <a:r>
              <a:rPr sz="1500" b="1" spc="-60" dirty="0">
                <a:solidFill>
                  <a:srgbClr val="585858"/>
                </a:solidFill>
                <a:latin typeface="Trebuchet MS"/>
                <a:cs typeface="Trebuchet MS"/>
              </a:rPr>
              <a:t> </a:t>
            </a:r>
            <a:r>
              <a:rPr sz="1500" b="1" dirty="0">
                <a:solidFill>
                  <a:srgbClr val="585858"/>
                </a:solidFill>
                <a:latin typeface="Trebuchet MS"/>
                <a:cs typeface="Trebuchet MS"/>
              </a:rPr>
              <a:t>de</a:t>
            </a:r>
            <a:r>
              <a:rPr sz="1500" b="1" spc="-75" dirty="0">
                <a:solidFill>
                  <a:srgbClr val="585858"/>
                </a:solidFill>
                <a:latin typeface="Trebuchet MS"/>
                <a:cs typeface="Trebuchet MS"/>
              </a:rPr>
              <a:t> </a:t>
            </a:r>
            <a:r>
              <a:rPr sz="1500" b="1" dirty="0">
                <a:solidFill>
                  <a:srgbClr val="585858"/>
                </a:solidFill>
                <a:latin typeface="Trebuchet MS"/>
                <a:cs typeface="Trebuchet MS"/>
              </a:rPr>
              <a:t>la</a:t>
            </a:r>
            <a:r>
              <a:rPr sz="1500" b="1" spc="-105" dirty="0">
                <a:solidFill>
                  <a:srgbClr val="585858"/>
                </a:solidFill>
                <a:latin typeface="Trebuchet MS"/>
                <a:cs typeface="Trebuchet MS"/>
              </a:rPr>
              <a:t> </a:t>
            </a:r>
            <a:r>
              <a:rPr sz="1500" b="1" spc="-10" dirty="0">
                <a:solidFill>
                  <a:srgbClr val="585858"/>
                </a:solidFill>
                <a:latin typeface="Trebuchet MS"/>
                <a:cs typeface="Trebuchet MS"/>
              </a:rPr>
              <a:t>siguiente</a:t>
            </a:r>
            <a:r>
              <a:rPr sz="1500" b="1" spc="-80" dirty="0">
                <a:solidFill>
                  <a:srgbClr val="585858"/>
                </a:solidFill>
                <a:latin typeface="Trebuchet MS"/>
                <a:cs typeface="Trebuchet MS"/>
              </a:rPr>
              <a:t> </a:t>
            </a:r>
            <a:r>
              <a:rPr sz="1500" b="1" spc="-10" dirty="0">
                <a:solidFill>
                  <a:srgbClr val="585858"/>
                </a:solidFill>
                <a:latin typeface="Trebuchet MS"/>
                <a:cs typeface="Trebuchet MS"/>
              </a:rPr>
              <a:t>manera:</a:t>
            </a:r>
            <a:endParaRPr sz="1500">
              <a:latin typeface="Trebuchet MS"/>
              <a:cs typeface="Trebuchet MS"/>
            </a:endParaRPr>
          </a:p>
        </p:txBody>
      </p:sp>
      <p:grpSp>
        <p:nvGrpSpPr>
          <p:cNvPr id="10" name="object 10"/>
          <p:cNvGrpSpPr/>
          <p:nvPr/>
        </p:nvGrpSpPr>
        <p:grpSpPr>
          <a:xfrm>
            <a:off x="0" y="0"/>
            <a:ext cx="3533140" cy="10287000"/>
            <a:chOff x="0" y="0"/>
            <a:chExt cx="3533140" cy="10287000"/>
          </a:xfrm>
        </p:grpSpPr>
        <p:sp>
          <p:nvSpPr>
            <p:cNvPr id="11" name="object 11"/>
            <p:cNvSpPr/>
            <p:nvPr/>
          </p:nvSpPr>
          <p:spPr>
            <a:xfrm>
              <a:off x="0" y="0"/>
              <a:ext cx="3086100" cy="10287000"/>
            </a:xfrm>
            <a:custGeom>
              <a:avLst/>
              <a:gdLst/>
              <a:ahLst/>
              <a:cxnLst/>
              <a:rect l="l" t="t" r="r" b="b"/>
              <a:pathLst>
                <a:path w="3086100" h="10287000">
                  <a:moveTo>
                    <a:pt x="3086100" y="0"/>
                  </a:moveTo>
                  <a:lnTo>
                    <a:pt x="0" y="0"/>
                  </a:lnTo>
                  <a:lnTo>
                    <a:pt x="0" y="10286998"/>
                  </a:lnTo>
                  <a:lnTo>
                    <a:pt x="3086100" y="10286999"/>
                  </a:lnTo>
                  <a:lnTo>
                    <a:pt x="3086100" y="0"/>
                  </a:lnTo>
                  <a:close/>
                </a:path>
              </a:pathLst>
            </a:custGeom>
            <a:solidFill>
              <a:srgbClr val="1C5639"/>
            </a:solidFill>
          </p:spPr>
          <p:txBody>
            <a:bodyPr wrap="square" lIns="0" tIns="0" rIns="0" bIns="0" rtlCol="0"/>
            <a:lstStyle/>
            <a:p>
              <a:endParaRPr/>
            </a:p>
          </p:txBody>
        </p:sp>
        <p:pic>
          <p:nvPicPr>
            <p:cNvPr id="12" name="object 12"/>
            <p:cNvPicPr/>
            <p:nvPr/>
          </p:nvPicPr>
          <p:blipFill>
            <a:blip r:embed="rId2" cstate="print"/>
            <a:stretch>
              <a:fillRect/>
            </a:stretch>
          </p:blipFill>
          <p:spPr>
            <a:xfrm>
              <a:off x="0" y="7077453"/>
              <a:ext cx="1545335" cy="3206496"/>
            </a:xfrm>
            <a:prstGeom prst="rect">
              <a:avLst/>
            </a:prstGeom>
          </p:spPr>
        </p:pic>
        <p:pic>
          <p:nvPicPr>
            <p:cNvPr id="13" name="object 13"/>
            <p:cNvPicPr/>
            <p:nvPr/>
          </p:nvPicPr>
          <p:blipFill>
            <a:blip r:embed="rId3" cstate="print"/>
            <a:stretch>
              <a:fillRect/>
            </a:stretch>
          </p:blipFill>
          <p:spPr>
            <a:xfrm>
              <a:off x="274320" y="0"/>
              <a:ext cx="3258312" cy="1563624"/>
            </a:xfrm>
            <a:prstGeom prst="rect">
              <a:avLst/>
            </a:prstGeom>
          </p:spPr>
        </p:pic>
      </p:grpSp>
      <p:pic>
        <p:nvPicPr>
          <p:cNvPr id="14" name="object 14"/>
          <p:cNvPicPr/>
          <p:nvPr/>
        </p:nvPicPr>
        <p:blipFill>
          <a:blip r:embed="rId4" cstate="print"/>
          <a:stretch>
            <a:fillRect/>
          </a:stretch>
        </p:blipFill>
        <p:spPr>
          <a:xfrm>
            <a:off x="9068927" y="9122205"/>
            <a:ext cx="2398611" cy="870673"/>
          </a:xfrm>
          <a:prstGeom prst="rect">
            <a:avLst/>
          </a:prstGeom>
        </p:spPr>
      </p:pic>
      <p:pic>
        <p:nvPicPr>
          <p:cNvPr id="15" name="object 15"/>
          <p:cNvPicPr/>
          <p:nvPr/>
        </p:nvPicPr>
        <p:blipFill>
          <a:blip r:embed="rId5" cstate="print"/>
          <a:stretch>
            <a:fillRect/>
          </a:stretch>
        </p:blipFill>
        <p:spPr>
          <a:xfrm>
            <a:off x="11171555" y="4696586"/>
            <a:ext cx="4715255" cy="1990979"/>
          </a:xfrm>
          <a:prstGeom prst="rect">
            <a:avLst/>
          </a:prstGeom>
        </p:spPr>
      </p:pic>
      <p:graphicFrame>
        <p:nvGraphicFramePr>
          <p:cNvPr id="16" name="object 16"/>
          <p:cNvGraphicFramePr>
            <a:graphicFrameLocks noGrp="1"/>
          </p:cNvGraphicFramePr>
          <p:nvPr/>
        </p:nvGraphicFramePr>
        <p:xfrm>
          <a:off x="4915027" y="4844605"/>
          <a:ext cx="5100954" cy="2560954"/>
        </p:xfrm>
        <a:graphic>
          <a:graphicData uri="http://schemas.openxmlformats.org/drawingml/2006/table">
            <a:tbl>
              <a:tblPr firstRow="1" bandRow="1">
                <a:tableStyleId>{2D5ABB26-0587-4C30-8999-92F81FD0307C}</a:tableStyleId>
              </a:tblPr>
              <a:tblGrid>
                <a:gridCol w="1252855">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309244">
                  <a:extLst>
                    <a:ext uri="{9D8B030D-6E8A-4147-A177-3AD203B41FA5}">
                      <a16:colId xmlns:a16="http://schemas.microsoft.com/office/drawing/2014/main" val="20002"/>
                    </a:ext>
                  </a:extLst>
                </a:gridCol>
                <a:gridCol w="1144270">
                  <a:extLst>
                    <a:ext uri="{9D8B030D-6E8A-4147-A177-3AD203B41FA5}">
                      <a16:colId xmlns:a16="http://schemas.microsoft.com/office/drawing/2014/main" val="20003"/>
                    </a:ext>
                  </a:extLst>
                </a:gridCol>
                <a:gridCol w="1251585">
                  <a:extLst>
                    <a:ext uri="{9D8B030D-6E8A-4147-A177-3AD203B41FA5}">
                      <a16:colId xmlns:a16="http://schemas.microsoft.com/office/drawing/2014/main" val="20004"/>
                    </a:ext>
                  </a:extLst>
                </a:gridCol>
              </a:tblGrid>
              <a:tr h="426720">
                <a:tc>
                  <a:txBody>
                    <a:bodyPr/>
                    <a:lstStyle/>
                    <a:p>
                      <a:pPr>
                        <a:lnSpc>
                          <a:spcPct val="100000"/>
                        </a:lnSpc>
                      </a:pPr>
                      <a:endParaRPr sz="15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rowSpan="6">
                  <a:txBody>
                    <a:bodyPr/>
                    <a:lstStyle/>
                    <a:p>
                      <a:pPr>
                        <a:lnSpc>
                          <a:spcPct val="100000"/>
                        </a:lnSpc>
                      </a:pPr>
                      <a:endParaRPr sz="1500">
                        <a:latin typeface="Times New Roman"/>
                        <a:cs typeface="Times New Roman"/>
                      </a:endParaRPr>
                    </a:p>
                  </a:txBody>
                  <a:tcPr marL="0" marR="0" marT="0" marB="0">
                    <a:lnT w="9525">
                      <a:solidFill>
                        <a:srgbClr val="D9D9D9"/>
                      </a:solidFill>
                      <a:prstDash val="solid"/>
                    </a:lnT>
                    <a:lnB w="9525">
                      <a:solidFill>
                        <a:srgbClr val="D9D9D9"/>
                      </a:solidFill>
                      <a:prstDash val="solid"/>
                    </a:lnB>
                    <a:solidFill>
                      <a:srgbClr val="4F81BC"/>
                    </a:solidFill>
                  </a:tcPr>
                </a:tc>
                <a:tc>
                  <a:txBody>
                    <a:bodyPr/>
                    <a:lstStyle/>
                    <a:p>
                      <a:pPr>
                        <a:lnSpc>
                          <a:spcPct val="100000"/>
                        </a:lnSpc>
                      </a:pPr>
                      <a:endParaRPr sz="15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rowSpan="6">
                  <a:txBody>
                    <a:bodyPr/>
                    <a:lstStyle/>
                    <a:p>
                      <a:pPr>
                        <a:lnSpc>
                          <a:spcPct val="100000"/>
                        </a:lnSpc>
                      </a:pPr>
                      <a:endParaRPr sz="1500">
                        <a:latin typeface="Times New Roman"/>
                        <a:cs typeface="Times New Roman"/>
                      </a:endParaRPr>
                    </a:p>
                  </a:txBody>
                  <a:tcPr marL="0" marR="0" marT="0" marB="0">
                    <a:lnT w="9525">
                      <a:solidFill>
                        <a:srgbClr val="D9D9D9"/>
                      </a:solidFill>
                      <a:prstDash val="solid"/>
                    </a:lnT>
                    <a:lnB w="9525">
                      <a:solidFill>
                        <a:srgbClr val="D9D9D9"/>
                      </a:solidFill>
                      <a:prstDash val="solid"/>
                    </a:lnB>
                    <a:solidFill>
                      <a:srgbClr val="C0504D"/>
                    </a:solidFill>
                  </a:tcPr>
                </a:tc>
                <a:tc>
                  <a:txBody>
                    <a:bodyPr/>
                    <a:lstStyle/>
                    <a:p>
                      <a:pPr>
                        <a:lnSpc>
                          <a:spcPct val="100000"/>
                        </a:lnSpc>
                      </a:pPr>
                      <a:endParaRPr sz="1500">
                        <a:latin typeface="Times New Roman"/>
                        <a:cs typeface="Times New Roman"/>
                      </a:endParaRPr>
                    </a:p>
                  </a:txBody>
                  <a:tcPr marL="0" marR="0" marT="0" marB="0">
                    <a:lnT w="9525">
                      <a:solidFill>
                        <a:srgbClr val="D9D9D9"/>
                      </a:solidFill>
                      <a:prstDash val="solid"/>
                    </a:lnT>
                    <a:lnB w="9525">
                      <a:solidFill>
                        <a:srgbClr val="D9D9D9"/>
                      </a:solidFill>
                      <a:prstDash val="solid"/>
                    </a:lnB>
                  </a:tcPr>
                </a:tc>
                <a:extLst>
                  <a:ext uri="{0D108BD9-81ED-4DB2-BD59-A6C34878D82A}">
                    <a16:rowId xmlns:a16="http://schemas.microsoft.com/office/drawing/2014/main" val="10000"/>
                  </a:ext>
                </a:extLst>
              </a:tr>
              <a:tr h="426720">
                <a:tc>
                  <a:txBody>
                    <a:bodyPr/>
                    <a:lstStyle/>
                    <a:p>
                      <a:pPr>
                        <a:lnSpc>
                          <a:spcPct val="100000"/>
                        </a:lnSpc>
                      </a:pPr>
                      <a:endParaRPr sz="15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vMerge="1">
                  <a:txBody>
                    <a:bodyPr/>
                    <a:lstStyle/>
                    <a:p>
                      <a:endParaRPr/>
                    </a:p>
                  </a:txBody>
                  <a:tcPr marL="0" marR="0" marT="0" marB="0">
                    <a:lnT w="9525">
                      <a:solidFill>
                        <a:srgbClr val="D9D9D9"/>
                      </a:solidFill>
                      <a:prstDash val="solid"/>
                    </a:lnT>
                    <a:lnB w="9525">
                      <a:solidFill>
                        <a:srgbClr val="D9D9D9"/>
                      </a:solidFill>
                      <a:prstDash val="solid"/>
                    </a:lnB>
                    <a:solidFill>
                      <a:srgbClr val="4F81BC"/>
                    </a:solidFill>
                  </a:tcPr>
                </a:tc>
                <a:tc>
                  <a:txBody>
                    <a:bodyPr/>
                    <a:lstStyle/>
                    <a:p>
                      <a:pPr>
                        <a:lnSpc>
                          <a:spcPct val="100000"/>
                        </a:lnSpc>
                      </a:pPr>
                      <a:endParaRPr sz="15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vMerge="1">
                  <a:txBody>
                    <a:bodyPr/>
                    <a:lstStyle/>
                    <a:p>
                      <a:endParaRPr/>
                    </a:p>
                  </a:txBody>
                  <a:tcPr marL="0" marR="0" marT="0" marB="0">
                    <a:lnT w="9525">
                      <a:solidFill>
                        <a:srgbClr val="D9D9D9"/>
                      </a:solidFill>
                      <a:prstDash val="solid"/>
                    </a:lnT>
                    <a:lnB w="9525">
                      <a:solidFill>
                        <a:srgbClr val="D9D9D9"/>
                      </a:solidFill>
                      <a:prstDash val="solid"/>
                    </a:lnB>
                    <a:solidFill>
                      <a:srgbClr val="C0504D"/>
                    </a:solidFill>
                  </a:tcPr>
                </a:tc>
                <a:tc>
                  <a:txBody>
                    <a:bodyPr/>
                    <a:lstStyle/>
                    <a:p>
                      <a:pPr>
                        <a:lnSpc>
                          <a:spcPct val="100000"/>
                        </a:lnSpc>
                      </a:pPr>
                      <a:endParaRPr sz="1500">
                        <a:latin typeface="Times New Roman"/>
                        <a:cs typeface="Times New Roman"/>
                      </a:endParaRPr>
                    </a:p>
                  </a:txBody>
                  <a:tcPr marL="0" marR="0" marT="0" marB="0">
                    <a:lnT w="9525">
                      <a:solidFill>
                        <a:srgbClr val="D9D9D9"/>
                      </a:solidFill>
                      <a:prstDash val="solid"/>
                    </a:lnT>
                    <a:lnB w="9525">
                      <a:solidFill>
                        <a:srgbClr val="D9D9D9"/>
                      </a:solidFill>
                      <a:prstDash val="solid"/>
                    </a:lnB>
                  </a:tcPr>
                </a:tc>
                <a:extLst>
                  <a:ext uri="{0D108BD9-81ED-4DB2-BD59-A6C34878D82A}">
                    <a16:rowId xmlns:a16="http://schemas.microsoft.com/office/drawing/2014/main" val="10001"/>
                  </a:ext>
                </a:extLst>
              </a:tr>
              <a:tr h="427990">
                <a:tc>
                  <a:txBody>
                    <a:bodyPr/>
                    <a:lstStyle/>
                    <a:p>
                      <a:pPr>
                        <a:lnSpc>
                          <a:spcPct val="100000"/>
                        </a:lnSpc>
                      </a:pPr>
                      <a:endParaRPr sz="15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vMerge="1">
                  <a:txBody>
                    <a:bodyPr/>
                    <a:lstStyle/>
                    <a:p>
                      <a:endParaRPr/>
                    </a:p>
                  </a:txBody>
                  <a:tcPr marL="0" marR="0" marT="0" marB="0">
                    <a:lnT w="9525">
                      <a:solidFill>
                        <a:srgbClr val="D9D9D9"/>
                      </a:solidFill>
                      <a:prstDash val="solid"/>
                    </a:lnT>
                    <a:lnB w="9525">
                      <a:solidFill>
                        <a:srgbClr val="D9D9D9"/>
                      </a:solidFill>
                      <a:prstDash val="solid"/>
                    </a:lnB>
                    <a:solidFill>
                      <a:srgbClr val="4F81BC"/>
                    </a:solidFill>
                  </a:tcPr>
                </a:tc>
                <a:tc>
                  <a:txBody>
                    <a:bodyPr/>
                    <a:lstStyle/>
                    <a:p>
                      <a:pPr>
                        <a:lnSpc>
                          <a:spcPct val="100000"/>
                        </a:lnSpc>
                      </a:pPr>
                      <a:endParaRPr sz="15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vMerge="1">
                  <a:txBody>
                    <a:bodyPr/>
                    <a:lstStyle/>
                    <a:p>
                      <a:endParaRPr/>
                    </a:p>
                  </a:txBody>
                  <a:tcPr marL="0" marR="0" marT="0" marB="0">
                    <a:lnT w="9525">
                      <a:solidFill>
                        <a:srgbClr val="D9D9D9"/>
                      </a:solidFill>
                      <a:prstDash val="solid"/>
                    </a:lnT>
                    <a:lnB w="9525">
                      <a:solidFill>
                        <a:srgbClr val="D9D9D9"/>
                      </a:solidFill>
                      <a:prstDash val="solid"/>
                    </a:lnB>
                    <a:solidFill>
                      <a:srgbClr val="C0504D"/>
                    </a:solidFill>
                  </a:tcPr>
                </a:tc>
                <a:tc>
                  <a:txBody>
                    <a:bodyPr/>
                    <a:lstStyle/>
                    <a:p>
                      <a:pPr>
                        <a:lnSpc>
                          <a:spcPct val="100000"/>
                        </a:lnSpc>
                      </a:pPr>
                      <a:endParaRPr sz="1500">
                        <a:latin typeface="Times New Roman"/>
                        <a:cs typeface="Times New Roman"/>
                      </a:endParaRPr>
                    </a:p>
                  </a:txBody>
                  <a:tcPr marL="0" marR="0" marT="0" marB="0">
                    <a:lnT w="9525">
                      <a:solidFill>
                        <a:srgbClr val="D9D9D9"/>
                      </a:solidFill>
                      <a:prstDash val="solid"/>
                    </a:lnT>
                    <a:lnB w="9525">
                      <a:solidFill>
                        <a:srgbClr val="D9D9D9"/>
                      </a:solidFill>
                      <a:prstDash val="solid"/>
                    </a:lnB>
                  </a:tcPr>
                </a:tc>
                <a:extLst>
                  <a:ext uri="{0D108BD9-81ED-4DB2-BD59-A6C34878D82A}">
                    <a16:rowId xmlns:a16="http://schemas.microsoft.com/office/drawing/2014/main" val="10002"/>
                  </a:ext>
                </a:extLst>
              </a:tr>
              <a:tr h="426720">
                <a:tc>
                  <a:txBody>
                    <a:bodyPr/>
                    <a:lstStyle/>
                    <a:p>
                      <a:pPr>
                        <a:lnSpc>
                          <a:spcPct val="100000"/>
                        </a:lnSpc>
                      </a:pPr>
                      <a:endParaRPr sz="15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vMerge="1">
                  <a:txBody>
                    <a:bodyPr/>
                    <a:lstStyle/>
                    <a:p>
                      <a:endParaRPr/>
                    </a:p>
                  </a:txBody>
                  <a:tcPr marL="0" marR="0" marT="0" marB="0">
                    <a:lnT w="9525">
                      <a:solidFill>
                        <a:srgbClr val="D9D9D9"/>
                      </a:solidFill>
                      <a:prstDash val="solid"/>
                    </a:lnT>
                    <a:lnB w="9525">
                      <a:solidFill>
                        <a:srgbClr val="D9D9D9"/>
                      </a:solidFill>
                      <a:prstDash val="solid"/>
                    </a:lnB>
                    <a:solidFill>
                      <a:srgbClr val="4F81BC"/>
                    </a:solidFill>
                  </a:tcPr>
                </a:tc>
                <a:tc>
                  <a:txBody>
                    <a:bodyPr/>
                    <a:lstStyle/>
                    <a:p>
                      <a:pPr>
                        <a:lnSpc>
                          <a:spcPct val="100000"/>
                        </a:lnSpc>
                      </a:pPr>
                      <a:endParaRPr sz="15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vMerge="1">
                  <a:txBody>
                    <a:bodyPr/>
                    <a:lstStyle/>
                    <a:p>
                      <a:endParaRPr/>
                    </a:p>
                  </a:txBody>
                  <a:tcPr marL="0" marR="0" marT="0" marB="0">
                    <a:lnT w="9525">
                      <a:solidFill>
                        <a:srgbClr val="D9D9D9"/>
                      </a:solidFill>
                      <a:prstDash val="solid"/>
                    </a:lnT>
                    <a:lnB w="9525">
                      <a:solidFill>
                        <a:srgbClr val="D9D9D9"/>
                      </a:solidFill>
                      <a:prstDash val="solid"/>
                    </a:lnB>
                    <a:solidFill>
                      <a:srgbClr val="C0504D"/>
                    </a:solidFill>
                  </a:tcPr>
                </a:tc>
                <a:tc>
                  <a:txBody>
                    <a:bodyPr/>
                    <a:lstStyle/>
                    <a:p>
                      <a:pPr>
                        <a:lnSpc>
                          <a:spcPct val="100000"/>
                        </a:lnSpc>
                      </a:pPr>
                      <a:endParaRPr sz="1500">
                        <a:latin typeface="Times New Roman"/>
                        <a:cs typeface="Times New Roman"/>
                      </a:endParaRPr>
                    </a:p>
                  </a:txBody>
                  <a:tcPr marL="0" marR="0" marT="0" marB="0">
                    <a:lnT w="9525">
                      <a:solidFill>
                        <a:srgbClr val="D9D9D9"/>
                      </a:solidFill>
                      <a:prstDash val="solid"/>
                    </a:lnT>
                    <a:lnB w="9525">
                      <a:solidFill>
                        <a:srgbClr val="D9D9D9"/>
                      </a:solidFill>
                      <a:prstDash val="solid"/>
                    </a:lnB>
                  </a:tcPr>
                </a:tc>
                <a:extLst>
                  <a:ext uri="{0D108BD9-81ED-4DB2-BD59-A6C34878D82A}">
                    <a16:rowId xmlns:a16="http://schemas.microsoft.com/office/drawing/2014/main" val="10003"/>
                  </a:ext>
                </a:extLst>
              </a:tr>
              <a:tr h="426084">
                <a:tc>
                  <a:txBody>
                    <a:bodyPr/>
                    <a:lstStyle/>
                    <a:p>
                      <a:pPr>
                        <a:lnSpc>
                          <a:spcPct val="100000"/>
                        </a:lnSpc>
                      </a:pPr>
                      <a:endParaRPr sz="15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vMerge="1">
                  <a:txBody>
                    <a:bodyPr/>
                    <a:lstStyle/>
                    <a:p>
                      <a:endParaRPr/>
                    </a:p>
                  </a:txBody>
                  <a:tcPr marL="0" marR="0" marT="0" marB="0">
                    <a:lnT w="9525">
                      <a:solidFill>
                        <a:srgbClr val="D9D9D9"/>
                      </a:solidFill>
                      <a:prstDash val="solid"/>
                    </a:lnT>
                    <a:lnB w="9525">
                      <a:solidFill>
                        <a:srgbClr val="D9D9D9"/>
                      </a:solidFill>
                      <a:prstDash val="solid"/>
                    </a:lnB>
                    <a:solidFill>
                      <a:srgbClr val="4F81BC"/>
                    </a:solidFill>
                  </a:tcPr>
                </a:tc>
                <a:tc>
                  <a:txBody>
                    <a:bodyPr/>
                    <a:lstStyle/>
                    <a:p>
                      <a:pPr>
                        <a:lnSpc>
                          <a:spcPct val="100000"/>
                        </a:lnSpc>
                      </a:pPr>
                      <a:endParaRPr sz="15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vMerge="1">
                  <a:txBody>
                    <a:bodyPr/>
                    <a:lstStyle/>
                    <a:p>
                      <a:endParaRPr/>
                    </a:p>
                  </a:txBody>
                  <a:tcPr marL="0" marR="0" marT="0" marB="0">
                    <a:lnT w="9525">
                      <a:solidFill>
                        <a:srgbClr val="D9D9D9"/>
                      </a:solidFill>
                      <a:prstDash val="solid"/>
                    </a:lnT>
                    <a:lnB w="9525">
                      <a:solidFill>
                        <a:srgbClr val="D9D9D9"/>
                      </a:solidFill>
                      <a:prstDash val="solid"/>
                    </a:lnB>
                    <a:solidFill>
                      <a:srgbClr val="C0504D"/>
                    </a:solidFill>
                  </a:tcPr>
                </a:tc>
                <a:tc>
                  <a:txBody>
                    <a:bodyPr/>
                    <a:lstStyle/>
                    <a:p>
                      <a:pPr>
                        <a:lnSpc>
                          <a:spcPct val="100000"/>
                        </a:lnSpc>
                      </a:pPr>
                      <a:endParaRPr sz="1500">
                        <a:latin typeface="Times New Roman"/>
                        <a:cs typeface="Times New Roman"/>
                      </a:endParaRPr>
                    </a:p>
                  </a:txBody>
                  <a:tcPr marL="0" marR="0" marT="0" marB="0">
                    <a:lnT w="9525">
                      <a:solidFill>
                        <a:srgbClr val="D9D9D9"/>
                      </a:solidFill>
                      <a:prstDash val="solid"/>
                    </a:lnT>
                    <a:lnB w="9525">
                      <a:solidFill>
                        <a:srgbClr val="D9D9D9"/>
                      </a:solidFill>
                      <a:prstDash val="solid"/>
                    </a:lnB>
                  </a:tcPr>
                </a:tc>
                <a:extLst>
                  <a:ext uri="{0D108BD9-81ED-4DB2-BD59-A6C34878D82A}">
                    <a16:rowId xmlns:a16="http://schemas.microsoft.com/office/drawing/2014/main" val="10004"/>
                  </a:ext>
                </a:extLst>
              </a:tr>
              <a:tr h="426720">
                <a:tc>
                  <a:txBody>
                    <a:bodyPr/>
                    <a:lstStyle/>
                    <a:p>
                      <a:pPr>
                        <a:lnSpc>
                          <a:spcPct val="100000"/>
                        </a:lnSpc>
                      </a:pPr>
                      <a:endParaRPr sz="15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vMerge="1">
                  <a:txBody>
                    <a:bodyPr/>
                    <a:lstStyle/>
                    <a:p>
                      <a:endParaRPr/>
                    </a:p>
                  </a:txBody>
                  <a:tcPr marL="0" marR="0" marT="0" marB="0">
                    <a:lnT w="9525">
                      <a:solidFill>
                        <a:srgbClr val="D9D9D9"/>
                      </a:solidFill>
                      <a:prstDash val="solid"/>
                    </a:lnT>
                    <a:lnB w="9525">
                      <a:solidFill>
                        <a:srgbClr val="D9D9D9"/>
                      </a:solidFill>
                      <a:prstDash val="solid"/>
                    </a:lnB>
                    <a:solidFill>
                      <a:srgbClr val="4F81BC"/>
                    </a:solidFill>
                  </a:tcPr>
                </a:tc>
                <a:tc>
                  <a:txBody>
                    <a:bodyPr/>
                    <a:lstStyle/>
                    <a:p>
                      <a:pPr>
                        <a:lnSpc>
                          <a:spcPct val="100000"/>
                        </a:lnSpc>
                      </a:pPr>
                      <a:endParaRPr sz="1500">
                        <a:latin typeface="Times New Roman"/>
                        <a:cs typeface="Times New Roman"/>
                      </a:endParaRPr>
                    </a:p>
                  </a:txBody>
                  <a:tcPr marL="0" marR="0" marT="0" marB="0">
                    <a:lnT w="9525">
                      <a:solidFill>
                        <a:srgbClr val="D9D9D9"/>
                      </a:solidFill>
                      <a:prstDash val="solid"/>
                    </a:lnT>
                    <a:lnB w="9525">
                      <a:solidFill>
                        <a:srgbClr val="D9D9D9"/>
                      </a:solidFill>
                      <a:prstDash val="solid"/>
                    </a:lnB>
                  </a:tcPr>
                </a:tc>
                <a:tc vMerge="1">
                  <a:txBody>
                    <a:bodyPr/>
                    <a:lstStyle/>
                    <a:p>
                      <a:endParaRPr/>
                    </a:p>
                  </a:txBody>
                  <a:tcPr marL="0" marR="0" marT="0" marB="0">
                    <a:lnT w="9525">
                      <a:solidFill>
                        <a:srgbClr val="D9D9D9"/>
                      </a:solidFill>
                      <a:prstDash val="solid"/>
                    </a:lnT>
                    <a:lnB w="9525">
                      <a:solidFill>
                        <a:srgbClr val="D9D9D9"/>
                      </a:solidFill>
                      <a:prstDash val="solid"/>
                    </a:lnB>
                    <a:solidFill>
                      <a:srgbClr val="C0504D"/>
                    </a:solidFill>
                  </a:tcPr>
                </a:tc>
                <a:tc>
                  <a:txBody>
                    <a:bodyPr/>
                    <a:lstStyle/>
                    <a:p>
                      <a:pPr>
                        <a:lnSpc>
                          <a:spcPct val="100000"/>
                        </a:lnSpc>
                      </a:pPr>
                      <a:endParaRPr sz="1500">
                        <a:latin typeface="Times New Roman"/>
                        <a:cs typeface="Times New Roman"/>
                      </a:endParaRPr>
                    </a:p>
                  </a:txBody>
                  <a:tcPr marL="0" marR="0" marT="0" marB="0">
                    <a:lnT w="9525">
                      <a:solidFill>
                        <a:srgbClr val="D9D9D9"/>
                      </a:solidFill>
                      <a:prstDash val="solid"/>
                    </a:lnT>
                    <a:lnB w="9525">
                      <a:solidFill>
                        <a:srgbClr val="D9D9D9"/>
                      </a:solidFill>
                      <a:prstDash val="solid"/>
                    </a:lnB>
                  </a:tcPr>
                </a:tc>
                <a:extLst>
                  <a:ext uri="{0D108BD9-81ED-4DB2-BD59-A6C34878D82A}">
                    <a16:rowId xmlns:a16="http://schemas.microsoft.com/office/drawing/2014/main" val="10005"/>
                  </a:ext>
                </a:extLst>
              </a:tr>
            </a:tbl>
          </a:graphicData>
        </a:graphic>
      </p:graphicFrame>
      <p:sp>
        <p:nvSpPr>
          <p:cNvPr id="17" name="object 17"/>
          <p:cNvSpPr/>
          <p:nvPr/>
        </p:nvSpPr>
        <p:spPr>
          <a:xfrm>
            <a:off x="4915027" y="4422647"/>
            <a:ext cx="5101590" cy="0"/>
          </a:xfrm>
          <a:custGeom>
            <a:avLst/>
            <a:gdLst/>
            <a:ahLst/>
            <a:cxnLst/>
            <a:rect l="l" t="t" r="r" b="b"/>
            <a:pathLst>
              <a:path w="5101590">
                <a:moveTo>
                  <a:pt x="0" y="0"/>
                </a:moveTo>
                <a:lnTo>
                  <a:pt x="5101463" y="0"/>
                </a:lnTo>
              </a:path>
            </a:pathLst>
          </a:custGeom>
          <a:ln w="9525">
            <a:solidFill>
              <a:srgbClr val="D9D9D9"/>
            </a:solidFill>
          </a:ln>
        </p:spPr>
        <p:txBody>
          <a:bodyPr wrap="square" lIns="0" tIns="0" rIns="0" bIns="0" rtlCol="0"/>
          <a:lstStyle/>
          <a:p>
            <a:endParaRPr/>
          </a:p>
        </p:txBody>
      </p:sp>
      <p:sp>
        <p:nvSpPr>
          <p:cNvPr id="18" name="object 18"/>
          <p:cNvSpPr txBox="1"/>
          <p:nvPr/>
        </p:nvSpPr>
        <p:spPr>
          <a:xfrm>
            <a:off x="4738878" y="7317181"/>
            <a:ext cx="83820" cy="163195"/>
          </a:xfrm>
          <a:prstGeom prst="rect">
            <a:avLst/>
          </a:prstGeom>
        </p:spPr>
        <p:txBody>
          <a:bodyPr vert="horz" wrap="square" lIns="0" tIns="12700" rIns="0" bIns="0" rtlCol="0">
            <a:spAutoFit/>
          </a:bodyPr>
          <a:lstStyle/>
          <a:p>
            <a:pPr marL="12700">
              <a:lnSpc>
                <a:spcPct val="100000"/>
              </a:lnSpc>
              <a:spcBef>
                <a:spcPts val="100"/>
              </a:spcBef>
            </a:pPr>
            <a:r>
              <a:rPr sz="900" spc="-50" dirty="0">
                <a:solidFill>
                  <a:srgbClr val="585858"/>
                </a:solidFill>
                <a:latin typeface="Calibri"/>
                <a:cs typeface="Calibri"/>
              </a:rPr>
              <a:t>0</a:t>
            </a:r>
            <a:endParaRPr sz="900">
              <a:latin typeface="Calibri"/>
              <a:cs typeface="Calibri"/>
            </a:endParaRPr>
          </a:p>
        </p:txBody>
      </p:sp>
      <p:sp>
        <p:nvSpPr>
          <p:cNvPr id="19" name="object 19"/>
          <p:cNvSpPr txBox="1"/>
          <p:nvPr/>
        </p:nvSpPr>
        <p:spPr>
          <a:xfrm>
            <a:off x="4652264" y="6890080"/>
            <a:ext cx="170815" cy="163195"/>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585858"/>
                </a:solidFill>
                <a:latin typeface="Calibri"/>
                <a:cs typeface="Calibri"/>
              </a:rPr>
              <a:t>0.5</a:t>
            </a:r>
            <a:endParaRPr sz="900">
              <a:latin typeface="Calibri"/>
              <a:cs typeface="Calibri"/>
            </a:endParaRPr>
          </a:p>
        </p:txBody>
      </p:sp>
      <p:sp>
        <p:nvSpPr>
          <p:cNvPr id="20" name="object 20"/>
          <p:cNvSpPr txBox="1"/>
          <p:nvPr/>
        </p:nvSpPr>
        <p:spPr>
          <a:xfrm>
            <a:off x="4652264" y="4755260"/>
            <a:ext cx="170815" cy="1871345"/>
          </a:xfrm>
          <a:prstGeom prst="rect">
            <a:avLst/>
          </a:prstGeom>
        </p:spPr>
        <p:txBody>
          <a:bodyPr vert="horz" wrap="square" lIns="0" tIns="12700" rIns="0" bIns="0" rtlCol="0">
            <a:spAutoFit/>
          </a:bodyPr>
          <a:lstStyle/>
          <a:p>
            <a:pPr marR="5080" algn="r">
              <a:lnSpc>
                <a:spcPct val="100000"/>
              </a:lnSpc>
              <a:spcBef>
                <a:spcPts val="100"/>
              </a:spcBef>
            </a:pPr>
            <a:r>
              <a:rPr sz="900" spc="-50" dirty="0">
                <a:solidFill>
                  <a:srgbClr val="585858"/>
                </a:solidFill>
                <a:latin typeface="Calibri"/>
                <a:cs typeface="Calibri"/>
              </a:rPr>
              <a:t>3</a:t>
            </a:r>
            <a:endParaRPr sz="900">
              <a:latin typeface="Calibri"/>
              <a:cs typeface="Calibri"/>
            </a:endParaRPr>
          </a:p>
          <a:p>
            <a:pPr>
              <a:lnSpc>
                <a:spcPct val="100000"/>
              </a:lnSpc>
            </a:pPr>
            <a:endParaRPr sz="900">
              <a:latin typeface="Calibri"/>
              <a:cs typeface="Calibri"/>
            </a:endParaRPr>
          </a:p>
          <a:p>
            <a:pPr>
              <a:lnSpc>
                <a:spcPct val="100000"/>
              </a:lnSpc>
              <a:spcBef>
                <a:spcPts val="85"/>
              </a:spcBef>
            </a:pPr>
            <a:endParaRPr sz="900">
              <a:latin typeface="Calibri"/>
              <a:cs typeface="Calibri"/>
            </a:endParaRPr>
          </a:p>
          <a:p>
            <a:pPr marR="5080" algn="r">
              <a:lnSpc>
                <a:spcPct val="100000"/>
              </a:lnSpc>
            </a:pPr>
            <a:r>
              <a:rPr sz="900" spc="-25" dirty="0">
                <a:solidFill>
                  <a:srgbClr val="585858"/>
                </a:solidFill>
                <a:latin typeface="Calibri"/>
                <a:cs typeface="Calibri"/>
              </a:rPr>
              <a:t>2.5</a:t>
            </a:r>
            <a:endParaRPr sz="900">
              <a:latin typeface="Calibri"/>
              <a:cs typeface="Calibri"/>
            </a:endParaRPr>
          </a:p>
          <a:p>
            <a:pPr>
              <a:lnSpc>
                <a:spcPct val="100000"/>
              </a:lnSpc>
            </a:pPr>
            <a:endParaRPr sz="900">
              <a:latin typeface="Calibri"/>
              <a:cs typeface="Calibri"/>
            </a:endParaRPr>
          </a:p>
          <a:p>
            <a:pPr>
              <a:lnSpc>
                <a:spcPct val="100000"/>
              </a:lnSpc>
              <a:spcBef>
                <a:spcPts val="85"/>
              </a:spcBef>
            </a:pPr>
            <a:endParaRPr sz="900">
              <a:latin typeface="Calibri"/>
              <a:cs typeface="Calibri"/>
            </a:endParaRPr>
          </a:p>
          <a:p>
            <a:pPr marR="5080" algn="r">
              <a:lnSpc>
                <a:spcPct val="100000"/>
              </a:lnSpc>
            </a:pPr>
            <a:r>
              <a:rPr sz="900" spc="-50" dirty="0">
                <a:solidFill>
                  <a:srgbClr val="585858"/>
                </a:solidFill>
                <a:latin typeface="Calibri"/>
                <a:cs typeface="Calibri"/>
              </a:rPr>
              <a:t>2</a:t>
            </a:r>
            <a:endParaRPr sz="900">
              <a:latin typeface="Calibri"/>
              <a:cs typeface="Calibri"/>
            </a:endParaRPr>
          </a:p>
          <a:p>
            <a:pPr>
              <a:lnSpc>
                <a:spcPct val="100000"/>
              </a:lnSpc>
            </a:pPr>
            <a:endParaRPr sz="900">
              <a:latin typeface="Calibri"/>
              <a:cs typeface="Calibri"/>
            </a:endParaRPr>
          </a:p>
          <a:p>
            <a:pPr>
              <a:lnSpc>
                <a:spcPct val="100000"/>
              </a:lnSpc>
              <a:spcBef>
                <a:spcPts val="85"/>
              </a:spcBef>
            </a:pPr>
            <a:endParaRPr sz="900">
              <a:latin typeface="Calibri"/>
              <a:cs typeface="Calibri"/>
            </a:endParaRPr>
          </a:p>
          <a:p>
            <a:pPr marR="5080" algn="r">
              <a:lnSpc>
                <a:spcPct val="100000"/>
              </a:lnSpc>
            </a:pPr>
            <a:r>
              <a:rPr sz="900" spc="-25" dirty="0">
                <a:solidFill>
                  <a:srgbClr val="585858"/>
                </a:solidFill>
                <a:latin typeface="Calibri"/>
                <a:cs typeface="Calibri"/>
              </a:rPr>
              <a:t>1.5</a:t>
            </a:r>
            <a:endParaRPr sz="900">
              <a:latin typeface="Calibri"/>
              <a:cs typeface="Calibri"/>
            </a:endParaRPr>
          </a:p>
          <a:p>
            <a:pPr>
              <a:lnSpc>
                <a:spcPct val="100000"/>
              </a:lnSpc>
            </a:pPr>
            <a:endParaRPr sz="900">
              <a:latin typeface="Calibri"/>
              <a:cs typeface="Calibri"/>
            </a:endParaRPr>
          </a:p>
          <a:p>
            <a:pPr>
              <a:lnSpc>
                <a:spcPct val="100000"/>
              </a:lnSpc>
              <a:spcBef>
                <a:spcPts val="85"/>
              </a:spcBef>
            </a:pPr>
            <a:endParaRPr sz="900">
              <a:latin typeface="Calibri"/>
              <a:cs typeface="Calibri"/>
            </a:endParaRPr>
          </a:p>
          <a:p>
            <a:pPr marR="5080" algn="r">
              <a:lnSpc>
                <a:spcPct val="100000"/>
              </a:lnSpc>
            </a:pPr>
            <a:r>
              <a:rPr sz="900" spc="-50" dirty="0">
                <a:solidFill>
                  <a:srgbClr val="585858"/>
                </a:solidFill>
                <a:latin typeface="Calibri"/>
                <a:cs typeface="Calibri"/>
              </a:rPr>
              <a:t>1</a:t>
            </a:r>
            <a:endParaRPr sz="900">
              <a:latin typeface="Calibri"/>
              <a:cs typeface="Calibri"/>
            </a:endParaRPr>
          </a:p>
        </p:txBody>
      </p:sp>
      <p:sp>
        <p:nvSpPr>
          <p:cNvPr id="21" name="object 21"/>
          <p:cNvSpPr txBox="1"/>
          <p:nvPr/>
        </p:nvSpPr>
        <p:spPr>
          <a:xfrm>
            <a:off x="4652264" y="4328286"/>
            <a:ext cx="170180"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585858"/>
                </a:solidFill>
                <a:latin typeface="Calibri"/>
                <a:cs typeface="Calibri"/>
              </a:rPr>
              <a:t>3.5</a:t>
            </a:r>
            <a:endParaRPr sz="900">
              <a:latin typeface="Calibri"/>
              <a:cs typeface="Calibri"/>
            </a:endParaRPr>
          </a:p>
        </p:txBody>
      </p:sp>
      <p:sp>
        <p:nvSpPr>
          <p:cNvPr id="22" name="object 22"/>
          <p:cNvSpPr txBox="1"/>
          <p:nvPr/>
        </p:nvSpPr>
        <p:spPr>
          <a:xfrm>
            <a:off x="7246111" y="7466203"/>
            <a:ext cx="440690"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585858"/>
                </a:solidFill>
                <a:latin typeface="Calibri"/>
                <a:cs typeface="Calibri"/>
              </a:rPr>
              <a:t>Cantidad</a:t>
            </a:r>
            <a:endParaRPr sz="900">
              <a:latin typeface="Calibri"/>
              <a:cs typeface="Calibri"/>
            </a:endParaRPr>
          </a:p>
        </p:txBody>
      </p:sp>
      <p:sp>
        <p:nvSpPr>
          <p:cNvPr id="23" name="object 23"/>
          <p:cNvSpPr txBox="1"/>
          <p:nvPr/>
        </p:nvSpPr>
        <p:spPr>
          <a:xfrm>
            <a:off x="6946772" y="4425441"/>
            <a:ext cx="895985" cy="299720"/>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585858"/>
                </a:solidFill>
                <a:latin typeface="Calibri"/>
                <a:cs typeface="Calibri"/>
              </a:rPr>
              <a:t>Hallazgos</a:t>
            </a:r>
            <a:endParaRPr sz="1800">
              <a:latin typeface="Calibri"/>
              <a:cs typeface="Calibri"/>
            </a:endParaRPr>
          </a:p>
        </p:txBody>
      </p:sp>
      <p:sp>
        <p:nvSpPr>
          <p:cNvPr id="24" name="object 24"/>
          <p:cNvSpPr/>
          <p:nvPr/>
        </p:nvSpPr>
        <p:spPr>
          <a:xfrm>
            <a:off x="5485510" y="8082550"/>
            <a:ext cx="125730" cy="125730"/>
          </a:xfrm>
          <a:custGeom>
            <a:avLst/>
            <a:gdLst/>
            <a:ahLst/>
            <a:cxnLst/>
            <a:rect l="l" t="t" r="r" b="b"/>
            <a:pathLst>
              <a:path w="125729" h="125729">
                <a:moveTo>
                  <a:pt x="125586" y="0"/>
                </a:moveTo>
                <a:lnTo>
                  <a:pt x="0" y="0"/>
                </a:lnTo>
                <a:lnTo>
                  <a:pt x="0" y="125586"/>
                </a:lnTo>
                <a:lnTo>
                  <a:pt x="125586" y="125586"/>
                </a:lnTo>
                <a:lnTo>
                  <a:pt x="125586" y="0"/>
                </a:lnTo>
                <a:close/>
              </a:path>
            </a:pathLst>
          </a:custGeom>
          <a:solidFill>
            <a:srgbClr val="4F81BC"/>
          </a:solidFill>
        </p:spPr>
        <p:txBody>
          <a:bodyPr wrap="square" lIns="0" tIns="0" rIns="0" bIns="0" rtlCol="0"/>
          <a:lstStyle/>
          <a:p>
            <a:endParaRPr/>
          </a:p>
        </p:txBody>
      </p:sp>
      <p:sp>
        <p:nvSpPr>
          <p:cNvPr id="25" name="object 25"/>
          <p:cNvSpPr txBox="1"/>
          <p:nvPr/>
        </p:nvSpPr>
        <p:spPr>
          <a:xfrm>
            <a:off x="5656834" y="7970901"/>
            <a:ext cx="161353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585858"/>
                </a:solidFill>
                <a:latin typeface="Calibri"/>
                <a:cs typeface="Calibri"/>
              </a:rPr>
              <a:t>Auditoría</a:t>
            </a:r>
            <a:r>
              <a:rPr sz="1800" spc="-20" dirty="0">
                <a:solidFill>
                  <a:srgbClr val="585858"/>
                </a:solidFill>
                <a:latin typeface="Calibri"/>
                <a:cs typeface="Calibri"/>
              </a:rPr>
              <a:t> </a:t>
            </a:r>
            <a:r>
              <a:rPr sz="1800" spc="-10" dirty="0">
                <a:solidFill>
                  <a:srgbClr val="585858"/>
                </a:solidFill>
                <a:latin typeface="Calibri"/>
                <a:cs typeface="Calibri"/>
              </a:rPr>
              <a:t>interna</a:t>
            </a:r>
            <a:endParaRPr sz="1800">
              <a:latin typeface="Calibri"/>
              <a:cs typeface="Calibri"/>
            </a:endParaRPr>
          </a:p>
        </p:txBody>
      </p:sp>
      <p:sp>
        <p:nvSpPr>
          <p:cNvPr id="26" name="object 26"/>
          <p:cNvSpPr/>
          <p:nvPr/>
        </p:nvSpPr>
        <p:spPr>
          <a:xfrm>
            <a:off x="7571740" y="8082550"/>
            <a:ext cx="125730" cy="125730"/>
          </a:xfrm>
          <a:custGeom>
            <a:avLst/>
            <a:gdLst/>
            <a:ahLst/>
            <a:cxnLst/>
            <a:rect l="l" t="t" r="r" b="b"/>
            <a:pathLst>
              <a:path w="125729" h="125729">
                <a:moveTo>
                  <a:pt x="125586" y="0"/>
                </a:moveTo>
                <a:lnTo>
                  <a:pt x="0" y="0"/>
                </a:lnTo>
                <a:lnTo>
                  <a:pt x="0" y="125586"/>
                </a:lnTo>
                <a:lnTo>
                  <a:pt x="125586" y="125586"/>
                </a:lnTo>
                <a:lnTo>
                  <a:pt x="125586" y="0"/>
                </a:lnTo>
                <a:close/>
              </a:path>
            </a:pathLst>
          </a:custGeom>
          <a:solidFill>
            <a:srgbClr val="C0504D"/>
          </a:solidFill>
        </p:spPr>
        <p:txBody>
          <a:bodyPr wrap="square" lIns="0" tIns="0" rIns="0" bIns="0" rtlCol="0"/>
          <a:lstStyle/>
          <a:p>
            <a:endParaRPr/>
          </a:p>
        </p:txBody>
      </p:sp>
      <p:sp>
        <p:nvSpPr>
          <p:cNvPr id="27" name="object 27"/>
          <p:cNvSpPr txBox="1"/>
          <p:nvPr/>
        </p:nvSpPr>
        <p:spPr>
          <a:xfrm>
            <a:off x="7743190" y="7970901"/>
            <a:ext cx="165163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585858"/>
                </a:solidFill>
                <a:latin typeface="Calibri"/>
                <a:cs typeface="Calibri"/>
              </a:rPr>
              <a:t>Auditoría</a:t>
            </a:r>
            <a:r>
              <a:rPr sz="1800" spc="-20" dirty="0">
                <a:solidFill>
                  <a:srgbClr val="585858"/>
                </a:solidFill>
                <a:latin typeface="Calibri"/>
                <a:cs typeface="Calibri"/>
              </a:rPr>
              <a:t> </a:t>
            </a:r>
            <a:r>
              <a:rPr sz="1800" spc="-10" dirty="0">
                <a:solidFill>
                  <a:srgbClr val="585858"/>
                </a:solidFill>
                <a:latin typeface="Calibri"/>
                <a:cs typeface="Calibri"/>
              </a:rPr>
              <a:t>Externa</a:t>
            </a:r>
            <a:endParaRPr sz="1800">
              <a:latin typeface="Calibri"/>
              <a:cs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584306" y="4352797"/>
            <a:ext cx="29209" cy="4044950"/>
          </a:xfrm>
          <a:custGeom>
            <a:avLst/>
            <a:gdLst/>
            <a:ahLst/>
            <a:cxnLst/>
            <a:rect l="l" t="t" r="r" b="b"/>
            <a:pathLst>
              <a:path w="29209" h="4044950">
                <a:moveTo>
                  <a:pt x="0" y="0"/>
                </a:moveTo>
                <a:lnTo>
                  <a:pt x="28828" y="4044569"/>
                </a:lnTo>
              </a:path>
            </a:pathLst>
          </a:custGeom>
          <a:ln w="19048">
            <a:solidFill>
              <a:srgbClr val="585858"/>
            </a:solidFill>
          </a:ln>
        </p:spPr>
        <p:txBody>
          <a:bodyPr wrap="square" lIns="0" tIns="0" rIns="0" bIns="0" rtlCol="0"/>
          <a:lstStyle/>
          <a:p>
            <a:endParaRPr/>
          </a:p>
        </p:txBody>
      </p:sp>
      <p:sp>
        <p:nvSpPr>
          <p:cNvPr id="3" name="object 3"/>
          <p:cNvSpPr txBox="1"/>
          <p:nvPr/>
        </p:nvSpPr>
        <p:spPr>
          <a:xfrm>
            <a:off x="12000738" y="6904990"/>
            <a:ext cx="2550795" cy="239395"/>
          </a:xfrm>
          <a:prstGeom prst="rect">
            <a:avLst/>
          </a:prstGeom>
        </p:spPr>
        <p:txBody>
          <a:bodyPr vert="horz" wrap="square" lIns="0" tIns="13335" rIns="0" bIns="0" rtlCol="0">
            <a:spAutoFit/>
          </a:bodyPr>
          <a:lstStyle/>
          <a:p>
            <a:pPr marL="12700">
              <a:lnSpc>
                <a:spcPct val="100000"/>
              </a:lnSpc>
              <a:spcBef>
                <a:spcPts val="105"/>
              </a:spcBef>
            </a:pPr>
            <a:r>
              <a:rPr sz="1400" spc="-25" dirty="0">
                <a:solidFill>
                  <a:srgbClr val="585858"/>
                </a:solidFill>
                <a:latin typeface="Trebuchet MS"/>
                <a:cs typeface="Trebuchet MS"/>
              </a:rPr>
              <a:t>Tabla</a:t>
            </a:r>
            <a:r>
              <a:rPr sz="1400" spc="-75" dirty="0">
                <a:solidFill>
                  <a:srgbClr val="585858"/>
                </a:solidFill>
                <a:latin typeface="Trebuchet MS"/>
                <a:cs typeface="Trebuchet MS"/>
              </a:rPr>
              <a:t> </a:t>
            </a:r>
            <a:r>
              <a:rPr sz="1400" spc="-60" dirty="0">
                <a:solidFill>
                  <a:srgbClr val="585858"/>
                </a:solidFill>
                <a:latin typeface="Trebuchet MS"/>
                <a:cs typeface="Trebuchet MS"/>
              </a:rPr>
              <a:t>2.</a:t>
            </a:r>
            <a:r>
              <a:rPr sz="1400" spc="-80" dirty="0">
                <a:solidFill>
                  <a:srgbClr val="585858"/>
                </a:solidFill>
                <a:latin typeface="Trebuchet MS"/>
                <a:cs typeface="Trebuchet MS"/>
              </a:rPr>
              <a:t> </a:t>
            </a:r>
            <a:r>
              <a:rPr sz="1400" spc="-10" dirty="0">
                <a:solidFill>
                  <a:srgbClr val="585858"/>
                </a:solidFill>
                <a:latin typeface="Trebuchet MS"/>
                <a:cs typeface="Trebuchet MS"/>
              </a:rPr>
              <a:t>Gestión</a:t>
            </a:r>
            <a:r>
              <a:rPr sz="1400" spc="-105" dirty="0">
                <a:solidFill>
                  <a:srgbClr val="585858"/>
                </a:solidFill>
                <a:latin typeface="Trebuchet MS"/>
                <a:cs typeface="Trebuchet MS"/>
              </a:rPr>
              <a:t> </a:t>
            </a:r>
            <a:r>
              <a:rPr sz="1400" dirty="0">
                <a:solidFill>
                  <a:srgbClr val="585858"/>
                </a:solidFill>
                <a:latin typeface="Trebuchet MS"/>
                <a:cs typeface="Trebuchet MS"/>
              </a:rPr>
              <a:t>sobre</a:t>
            </a:r>
            <a:r>
              <a:rPr sz="1400" spc="-95" dirty="0">
                <a:solidFill>
                  <a:srgbClr val="585858"/>
                </a:solidFill>
                <a:latin typeface="Trebuchet MS"/>
                <a:cs typeface="Trebuchet MS"/>
              </a:rPr>
              <a:t> </a:t>
            </a:r>
            <a:r>
              <a:rPr sz="1400" spc="-10" dirty="0">
                <a:solidFill>
                  <a:srgbClr val="585858"/>
                </a:solidFill>
                <a:latin typeface="Trebuchet MS"/>
                <a:cs typeface="Trebuchet MS"/>
              </a:rPr>
              <a:t>acciones.</a:t>
            </a:r>
            <a:endParaRPr sz="1400">
              <a:latin typeface="Trebuchet MS"/>
              <a:cs typeface="Trebuchet MS"/>
            </a:endParaRPr>
          </a:p>
        </p:txBody>
      </p:sp>
      <p:sp>
        <p:nvSpPr>
          <p:cNvPr id="4" name="object 4"/>
          <p:cNvSpPr/>
          <p:nvPr/>
        </p:nvSpPr>
        <p:spPr>
          <a:xfrm>
            <a:off x="3086100" y="1030605"/>
            <a:ext cx="1433830" cy="38100"/>
          </a:xfrm>
          <a:custGeom>
            <a:avLst/>
            <a:gdLst/>
            <a:ahLst/>
            <a:cxnLst/>
            <a:rect l="l" t="t" r="r" b="b"/>
            <a:pathLst>
              <a:path w="1433829" h="38100">
                <a:moveTo>
                  <a:pt x="1433576" y="0"/>
                </a:moveTo>
                <a:lnTo>
                  <a:pt x="0" y="0"/>
                </a:lnTo>
                <a:lnTo>
                  <a:pt x="0" y="38100"/>
                </a:lnTo>
                <a:lnTo>
                  <a:pt x="1433576" y="38100"/>
                </a:lnTo>
                <a:lnTo>
                  <a:pt x="1433576" y="0"/>
                </a:lnTo>
                <a:close/>
              </a:path>
            </a:pathLst>
          </a:custGeom>
          <a:solidFill>
            <a:srgbClr val="82CE00"/>
          </a:solidFill>
        </p:spPr>
        <p:txBody>
          <a:bodyPr wrap="square" lIns="0" tIns="0" rIns="0" bIns="0" rtlCol="0"/>
          <a:lstStyle/>
          <a:p>
            <a:endParaRPr/>
          </a:p>
        </p:txBody>
      </p:sp>
      <p:sp>
        <p:nvSpPr>
          <p:cNvPr id="5" name="object 5"/>
          <p:cNvSpPr txBox="1"/>
          <p:nvPr/>
        </p:nvSpPr>
        <p:spPr>
          <a:xfrm>
            <a:off x="4183760" y="480822"/>
            <a:ext cx="307975" cy="635000"/>
          </a:xfrm>
          <a:prstGeom prst="rect">
            <a:avLst/>
          </a:prstGeom>
        </p:spPr>
        <p:txBody>
          <a:bodyPr vert="horz" wrap="square" lIns="0" tIns="12065" rIns="0" bIns="0" rtlCol="0">
            <a:spAutoFit/>
          </a:bodyPr>
          <a:lstStyle/>
          <a:p>
            <a:pPr marL="12700">
              <a:lnSpc>
                <a:spcPct val="100000"/>
              </a:lnSpc>
              <a:spcBef>
                <a:spcPts val="95"/>
              </a:spcBef>
            </a:pPr>
            <a:r>
              <a:rPr sz="4000" b="1" spc="-50" dirty="0">
                <a:solidFill>
                  <a:srgbClr val="00632C"/>
                </a:solidFill>
                <a:latin typeface="Arial"/>
                <a:cs typeface="Arial"/>
              </a:rPr>
              <a:t>6</a:t>
            </a:r>
            <a:endParaRPr sz="4000">
              <a:latin typeface="Arial"/>
              <a:cs typeface="Arial"/>
            </a:endParaRPr>
          </a:p>
        </p:txBody>
      </p:sp>
      <p:sp>
        <p:nvSpPr>
          <p:cNvPr id="6" name="object 6"/>
          <p:cNvSpPr txBox="1">
            <a:spLocks noGrp="1"/>
          </p:cNvSpPr>
          <p:nvPr>
            <p:ph type="title"/>
          </p:nvPr>
        </p:nvSpPr>
        <p:spPr>
          <a:xfrm>
            <a:off x="4669916" y="700278"/>
            <a:ext cx="6741159" cy="345440"/>
          </a:xfrm>
          <a:prstGeom prst="rect">
            <a:avLst/>
          </a:prstGeom>
        </p:spPr>
        <p:txBody>
          <a:bodyPr vert="horz" wrap="square" lIns="0" tIns="12700" rIns="0" bIns="0" rtlCol="0">
            <a:spAutoFit/>
          </a:bodyPr>
          <a:lstStyle/>
          <a:p>
            <a:pPr marL="12700">
              <a:lnSpc>
                <a:spcPct val="100000"/>
              </a:lnSpc>
              <a:spcBef>
                <a:spcPts val="100"/>
              </a:spcBef>
            </a:pPr>
            <a:r>
              <a:rPr sz="2100" b="1" spc="75" dirty="0">
                <a:solidFill>
                  <a:srgbClr val="00632C"/>
                </a:solidFill>
                <a:latin typeface="Arial"/>
                <a:cs typeface="Arial"/>
              </a:rPr>
              <a:t>ACCIONES</a:t>
            </a:r>
            <a:r>
              <a:rPr sz="2100" b="1" spc="130" dirty="0">
                <a:solidFill>
                  <a:srgbClr val="00632C"/>
                </a:solidFill>
                <a:latin typeface="Arial"/>
                <a:cs typeface="Arial"/>
              </a:rPr>
              <a:t> </a:t>
            </a:r>
            <a:r>
              <a:rPr sz="2100" b="1" spc="55" dirty="0">
                <a:solidFill>
                  <a:srgbClr val="00632C"/>
                </a:solidFill>
                <a:latin typeface="Arial"/>
                <a:cs typeface="Arial"/>
              </a:rPr>
              <a:t>DE</a:t>
            </a:r>
            <a:r>
              <a:rPr sz="2100" b="1" spc="170" dirty="0">
                <a:solidFill>
                  <a:srgbClr val="00632C"/>
                </a:solidFill>
                <a:latin typeface="Arial"/>
                <a:cs typeface="Arial"/>
              </a:rPr>
              <a:t> </a:t>
            </a:r>
            <a:r>
              <a:rPr sz="2100" b="1" spc="95" dirty="0">
                <a:solidFill>
                  <a:srgbClr val="00632C"/>
                </a:solidFill>
                <a:latin typeface="Arial"/>
                <a:cs typeface="Arial"/>
              </a:rPr>
              <a:t>MEJORAMIENTO</a:t>
            </a:r>
            <a:r>
              <a:rPr sz="2100" b="1" spc="295" dirty="0">
                <a:solidFill>
                  <a:srgbClr val="00632C"/>
                </a:solidFill>
                <a:latin typeface="Arial"/>
                <a:cs typeface="Arial"/>
              </a:rPr>
              <a:t> </a:t>
            </a:r>
            <a:r>
              <a:rPr sz="2100" b="1" spc="55" dirty="0">
                <a:solidFill>
                  <a:srgbClr val="00632C"/>
                </a:solidFill>
                <a:latin typeface="Arial"/>
                <a:cs typeface="Arial"/>
              </a:rPr>
              <a:t>DE</a:t>
            </a:r>
            <a:r>
              <a:rPr sz="2100" b="1" spc="180" dirty="0">
                <a:solidFill>
                  <a:srgbClr val="00632C"/>
                </a:solidFill>
                <a:latin typeface="Arial"/>
                <a:cs typeface="Arial"/>
              </a:rPr>
              <a:t> </a:t>
            </a:r>
            <a:r>
              <a:rPr sz="2100" b="1" dirty="0">
                <a:solidFill>
                  <a:srgbClr val="00632C"/>
                </a:solidFill>
                <a:latin typeface="Arial"/>
                <a:cs typeface="Arial"/>
              </a:rPr>
              <a:t>LA</a:t>
            </a:r>
            <a:r>
              <a:rPr sz="2100" b="1" spc="140" dirty="0">
                <a:solidFill>
                  <a:srgbClr val="00632C"/>
                </a:solidFill>
                <a:latin typeface="Arial"/>
                <a:cs typeface="Arial"/>
              </a:rPr>
              <a:t> </a:t>
            </a:r>
            <a:r>
              <a:rPr sz="2100" b="1" spc="85" dirty="0">
                <a:solidFill>
                  <a:srgbClr val="00632C"/>
                </a:solidFill>
                <a:latin typeface="Arial"/>
                <a:cs typeface="Arial"/>
              </a:rPr>
              <a:t>ENTIDAD</a:t>
            </a:r>
            <a:endParaRPr sz="2100">
              <a:latin typeface="Arial"/>
              <a:cs typeface="Arial"/>
            </a:endParaRPr>
          </a:p>
        </p:txBody>
      </p:sp>
      <p:sp>
        <p:nvSpPr>
          <p:cNvPr id="7" name="object 7"/>
          <p:cNvSpPr txBox="1"/>
          <p:nvPr/>
        </p:nvSpPr>
        <p:spPr>
          <a:xfrm>
            <a:off x="4908422" y="2039670"/>
            <a:ext cx="8185150" cy="323215"/>
          </a:xfrm>
          <a:prstGeom prst="rect">
            <a:avLst/>
          </a:prstGeom>
          <a:solidFill>
            <a:srgbClr val="EDEDED"/>
          </a:solidFill>
        </p:spPr>
        <p:txBody>
          <a:bodyPr vert="horz" wrap="square" lIns="0" tIns="66675" rIns="0" bIns="0" rtlCol="0">
            <a:spAutoFit/>
          </a:bodyPr>
          <a:lstStyle/>
          <a:p>
            <a:pPr marL="388620">
              <a:lnSpc>
                <a:spcPct val="100000"/>
              </a:lnSpc>
              <a:spcBef>
                <a:spcPts val="525"/>
              </a:spcBef>
            </a:pPr>
            <a:r>
              <a:rPr sz="1600" b="1" spc="-95" dirty="0">
                <a:solidFill>
                  <a:srgbClr val="585858"/>
                </a:solidFill>
                <a:latin typeface="Trebuchet MS"/>
                <a:cs typeface="Trebuchet MS"/>
              </a:rPr>
              <a:t>2.</a:t>
            </a:r>
            <a:r>
              <a:rPr sz="1600" b="1" spc="-125" dirty="0">
                <a:solidFill>
                  <a:srgbClr val="585858"/>
                </a:solidFill>
                <a:latin typeface="Trebuchet MS"/>
                <a:cs typeface="Trebuchet MS"/>
              </a:rPr>
              <a:t> </a:t>
            </a:r>
            <a:r>
              <a:rPr sz="1600" b="1" spc="45" dirty="0">
                <a:solidFill>
                  <a:srgbClr val="585858"/>
                </a:solidFill>
                <a:latin typeface="Trebuchet MS"/>
                <a:cs typeface="Trebuchet MS"/>
              </a:rPr>
              <a:t>GESTION</a:t>
            </a:r>
            <a:r>
              <a:rPr sz="1600" b="1" spc="-60" dirty="0">
                <a:solidFill>
                  <a:srgbClr val="585858"/>
                </a:solidFill>
                <a:latin typeface="Trebuchet MS"/>
                <a:cs typeface="Trebuchet MS"/>
              </a:rPr>
              <a:t> </a:t>
            </a:r>
            <a:r>
              <a:rPr sz="1600" b="1" spc="60" dirty="0">
                <a:solidFill>
                  <a:srgbClr val="585858"/>
                </a:solidFill>
                <a:latin typeface="Trebuchet MS"/>
                <a:cs typeface="Trebuchet MS"/>
              </a:rPr>
              <a:t>SOBRE</a:t>
            </a:r>
            <a:r>
              <a:rPr sz="1600" b="1" spc="-45" dirty="0">
                <a:solidFill>
                  <a:srgbClr val="585858"/>
                </a:solidFill>
                <a:latin typeface="Trebuchet MS"/>
                <a:cs typeface="Trebuchet MS"/>
              </a:rPr>
              <a:t> </a:t>
            </a:r>
            <a:r>
              <a:rPr sz="1600" b="1" spc="40" dirty="0">
                <a:solidFill>
                  <a:srgbClr val="585858"/>
                </a:solidFill>
                <a:latin typeface="Trebuchet MS"/>
                <a:cs typeface="Trebuchet MS"/>
              </a:rPr>
              <a:t>HALLAZGOS</a:t>
            </a:r>
            <a:endParaRPr sz="1600">
              <a:latin typeface="Trebuchet MS"/>
              <a:cs typeface="Trebuchet MS"/>
            </a:endParaRPr>
          </a:p>
        </p:txBody>
      </p:sp>
      <p:sp>
        <p:nvSpPr>
          <p:cNvPr id="8" name="object 8"/>
          <p:cNvSpPr txBox="1"/>
          <p:nvPr/>
        </p:nvSpPr>
        <p:spPr>
          <a:xfrm>
            <a:off x="5271261" y="2608833"/>
            <a:ext cx="7762875" cy="509905"/>
          </a:xfrm>
          <a:prstGeom prst="rect">
            <a:avLst/>
          </a:prstGeom>
        </p:spPr>
        <p:txBody>
          <a:bodyPr vert="horz" wrap="square" lIns="0" tIns="22225" rIns="0" bIns="0" rtlCol="0">
            <a:spAutoFit/>
          </a:bodyPr>
          <a:lstStyle/>
          <a:p>
            <a:pPr marL="12700" marR="5080">
              <a:lnSpc>
                <a:spcPts val="1900"/>
              </a:lnSpc>
              <a:spcBef>
                <a:spcPts val="175"/>
              </a:spcBef>
              <a:tabLst>
                <a:tab pos="7468870" algn="l"/>
              </a:tabLst>
            </a:pPr>
            <a:r>
              <a:rPr sz="1600" dirty="0">
                <a:solidFill>
                  <a:srgbClr val="585858"/>
                </a:solidFill>
                <a:latin typeface="Verdana"/>
                <a:cs typeface="Verdana"/>
              </a:rPr>
              <a:t>En</a:t>
            </a:r>
            <a:r>
              <a:rPr sz="1600" spc="325" dirty="0">
                <a:solidFill>
                  <a:srgbClr val="585858"/>
                </a:solidFill>
                <a:latin typeface="Verdana"/>
                <a:cs typeface="Verdana"/>
              </a:rPr>
              <a:t> </a:t>
            </a:r>
            <a:r>
              <a:rPr sz="1600" dirty="0">
                <a:solidFill>
                  <a:srgbClr val="585858"/>
                </a:solidFill>
                <a:latin typeface="Verdana"/>
                <a:cs typeface="Verdana"/>
              </a:rPr>
              <a:t>este</a:t>
            </a:r>
            <a:r>
              <a:rPr sz="1600" spc="340" dirty="0">
                <a:solidFill>
                  <a:srgbClr val="585858"/>
                </a:solidFill>
                <a:latin typeface="Verdana"/>
                <a:cs typeface="Verdana"/>
              </a:rPr>
              <a:t> </a:t>
            </a:r>
            <a:r>
              <a:rPr sz="1600" dirty="0">
                <a:solidFill>
                  <a:srgbClr val="585858"/>
                </a:solidFill>
                <a:latin typeface="Verdana"/>
                <a:cs typeface="Verdana"/>
              </a:rPr>
              <a:t>apartado</a:t>
            </a:r>
            <a:r>
              <a:rPr sz="1600" spc="330" dirty="0">
                <a:solidFill>
                  <a:srgbClr val="585858"/>
                </a:solidFill>
                <a:latin typeface="Verdana"/>
                <a:cs typeface="Verdana"/>
              </a:rPr>
              <a:t> </a:t>
            </a:r>
            <a:r>
              <a:rPr sz="1600" dirty="0">
                <a:solidFill>
                  <a:srgbClr val="585858"/>
                </a:solidFill>
                <a:latin typeface="Verdana"/>
                <a:cs typeface="Verdana"/>
              </a:rPr>
              <a:t>se</a:t>
            </a:r>
            <a:r>
              <a:rPr sz="1600" spc="335" dirty="0">
                <a:solidFill>
                  <a:srgbClr val="585858"/>
                </a:solidFill>
                <a:latin typeface="Verdana"/>
                <a:cs typeface="Verdana"/>
              </a:rPr>
              <a:t> </a:t>
            </a:r>
            <a:r>
              <a:rPr sz="1600" dirty="0">
                <a:solidFill>
                  <a:srgbClr val="585858"/>
                </a:solidFill>
                <a:latin typeface="Verdana"/>
                <a:cs typeface="Verdana"/>
              </a:rPr>
              <a:t>evidencian</a:t>
            </a:r>
            <a:r>
              <a:rPr sz="1600" spc="325" dirty="0">
                <a:solidFill>
                  <a:srgbClr val="585858"/>
                </a:solidFill>
                <a:latin typeface="Verdana"/>
                <a:cs typeface="Verdana"/>
              </a:rPr>
              <a:t> </a:t>
            </a:r>
            <a:r>
              <a:rPr sz="1600" dirty="0">
                <a:solidFill>
                  <a:srgbClr val="585858"/>
                </a:solidFill>
                <a:latin typeface="Verdana"/>
                <a:cs typeface="Verdana"/>
              </a:rPr>
              <a:t>las</a:t>
            </a:r>
            <a:r>
              <a:rPr sz="1600" spc="325" dirty="0">
                <a:solidFill>
                  <a:srgbClr val="585858"/>
                </a:solidFill>
                <a:latin typeface="Verdana"/>
                <a:cs typeface="Verdana"/>
              </a:rPr>
              <a:t> </a:t>
            </a:r>
            <a:r>
              <a:rPr sz="1600" dirty="0">
                <a:solidFill>
                  <a:srgbClr val="585858"/>
                </a:solidFill>
                <a:latin typeface="Verdana"/>
                <a:cs typeface="Verdana"/>
              </a:rPr>
              <a:t>acciones</a:t>
            </a:r>
            <a:r>
              <a:rPr sz="1600" spc="315" dirty="0">
                <a:solidFill>
                  <a:srgbClr val="585858"/>
                </a:solidFill>
                <a:latin typeface="Verdana"/>
                <a:cs typeface="Verdana"/>
              </a:rPr>
              <a:t> </a:t>
            </a:r>
            <a:r>
              <a:rPr sz="1600" dirty="0">
                <a:solidFill>
                  <a:srgbClr val="585858"/>
                </a:solidFill>
                <a:latin typeface="Verdana"/>
                <a:cs typeface="Verdana"/>
              </a:rPr>
              <a:t>tendientes</a:t>
            </a:r>
            <a:r>
              <a:rPr sz="1600" spc="340" dirty="0">
                <a:solidFill>
                  <a:srgbClr val="585858"/>
                </a:solidFill>
                <a:latin typeface="Verdana"/>
                <a:cs typeface="Verdana"/>
              </a:rPr>
              <a:t> </a:t>
            </a:r>
            <a:r>
              <a:rPr sz="1600" dirty="0">
                <a:solidFill>
                  <a:srgbClr val="585858"/>
                </a:solidFill>
                <a:latin typeface="Verdana"/>
                <a:cs typeface="Verdana"/>
              </a:rPr>
              <a:t>a</a:t>
            </a:r>
            <a:r>
              <a:rPr sz="1600" spc="330" dirty="0">
                <a:solidFill>
                  <a:srgbClr val="585858"/>
                </a:solidFill>
                <a:latin typeface="Verdana"/>
                <a:cs typeface="Verdana"/>
              </a:rPr>
              <a:t> </a:t>
            </a:r>
            <a:r>
              <a:rPr sz="1600" spc="-10" dirty="0">
                <a:solidFill>
                  <a:srgbClr val="585858"/>
                </a:solidFill>
                <a:latin typeface="Verdana"/>
                <a:cs typeface="Verdana"/>
              </a:rPr>
              <a:t>solucionar</a:t>
            </a:r>
            <a:r>
              <a:rPr sz="1600" dirty="0">
                <a:solidFill>
                  <a:srgbClr val="585858"/>
                </a:solidFill>
                <a:latin typeface="Verdana"/>
                <a:cs typeface="Verdana"/>
              </a:rPr>
              <a:t>	</a:t>
            </a:r>
            <a:r>
              <a:rPr sz="1600" spc="-25" dirty="0">
                <a:solidFill>
                  <a:srgbClr val="585858"/>
                </a:solidFill>
                <a:latin typeface="Verdana"/>
                <a:cs typeface="Verdana"/>
              </a:rPr>
              <a:t>los </a:t>
            </a:r>
            <a:r>
              <a:rPr sz="1600" spc="-10" dirty="0">
                <a:solidFill>
                  <a:srgbClr val="585858"/>
                </a:solidFill>
                <a:latin typeface="Verdana"/>
                <a:cs typeface="Verdana"/>
              </a:rPr>
              <a:t>hallazgos</a:t>
            </a:r>
            <a:r>
              <a:rPr sz="1600" spc="-65" dirty="0">
                <a:solidFill>
                  <a:srgbClr val="585858"/>
                </a:solidFill>
                <a:latin typeface="Verdana"/>
                <a:cs typeface="Verdana"/>
              </a:rPr>
              <a:t> </a:t>
            </a:r>
            <a:r>
              <a:rPr sz="1600" spc="-20" dirty="0">
                <a:solidFill>
                  <a:srgbClr val="585858"/>
                </a:solidFill>
                <a:latin typeface="Verdana"/>
                <a:cs typeface="Verdana"/>
              </a:rPr>
              <a:t>identificados</a:t>
            </a:r>
            <a:r>
              <a:rPr sz="1600" spc="-60" dirty="0">
                <a:solidFill>
                  <a:srgbClr val="585858"/>
                </a:solidFill>
                <a:latin typeface="Verdana"/>
                <a:cs typeface="Verdana"/>
              </a:rPr>
              <a:t> </a:t>
            </a:r>
            <a:r>
              <a:rPr sz="1600" dirty="0">
                <a:solidFill>
                  <a:srgbClr val="585858"/>
                </a:solidFill>
                <a:latin typeface="Verdana"/>
                <a:cs typeface="Verdana"/>
              </a:rPr>
              <a:t>acorde</a:t>
            </a:r>
            <a:r>
              <a:rPr sz="1600" spc="-75" dirty="0">
                <a:solidFill>
                  <a:srgbClr val="585858"/>
                </a:solidFill>
                <a:latin typeface="Verdana"/>
                <a:cs typeface="Verdana"/>
              </a:rPr>
              <a:t> </a:t>
            </a:r>
            <a:r>
              <a:rPr sz="1600" dirty="0">
                <a:solidFill>
                  <a:srgbClr val="585858"/>
                </a:solidFill>
                <a:latin typeface="Verdana"/>
                <a:cs typeface="Verdana"/>
              </a:rPr>
              <a:t>a</a:t>
            </a:r>
            <a:r>
              <a:rPr sz="1600" spc="-80" dirty="0">
                <a:solidFill>
                  <a:srgbClr val="585858"/>
                </a:solidFill>
                <a:latin typeface="Verdana"/>
                <a:cs typeface="Verdana"/>
              </a:rPr>
              <a:t> </a:t>
            </a:r>
            <a:r>
              <a:rPr sz="1600" dirty="0">
                <a:solidFill>
                  <a:srgbClr val="585858"/>
                </a:solidFill>
                <a:latin typeface="Verdana"/>
                <a:cs typeface="Verdana"/>
              </a:rPr>
              <a:t>su</a:t>
            </a:r>
            <a:r>
              <a:rPr sz="1600" spc="-60" dirty="0">
                <a:solidFill>
                  <a:srgbClr val="585858"/>
                </a:solidFill>
                <a:latin typeface="Verdana"/>
                <a:cs typeface="Verdana"/>
              </a:rPr>
              <a:t> </a:t>
            </a:r>
            <a:r>
              <a:rPr sz="1600" spc="-10" dirty="0">
                <a:solidFill>
                  <a:srgbClr val="585858"/>
                </a:solidFill>
                <a:latin typeface="Verdana"/>
                <a:cs typeface="Verdana"/>
              </a:rPr>
              <a:t>tiempo</a:t>
            </a:r>
            <a:r>
              <a:rPr sz="1600" spc="-70" dirty="0">
                <a:solidFill>
                  <a:srgbClr val="585858"/>
                </a:solidFill>
                <a:latin typeface="Verdana"/>
                <a:cs typeface="Verdana"/>
              </a:rPr>
              <a:t> </a:t>
            </a:r>
            <a:r>
              <a:rPr sz="1600" dirty="0">
                <a:solidFill>
                  <a:srgbClr val="585858"/>
                </a:solidFill>
                <a:latin typeface="Verdana"/>
                <a:cs typeface="Verdana"/>
              </a:rPr>
              <a:t>de</a:t>
            </a:r>
            <a:r>
              <a:rPr sz="1600" spc="-75" dirty="0">
                <a:solidFill>
                  <a:srgbClr val="585858"/>
                </a:solidFill>
                <a:latin typeface="Verdana"/>
                <a:cs typeface="Verdana"/>
              </a:rPr>
              <a:t> </a:t>
            </a:r>
            <a:r>
              <a:rPr sz="1600" spc="-20" dirty="0">
                <a:solidFill>
                  <a:srgbClr val="585858"/>
                </a:solidFill>
                <a:latin typeface="Verdana"/>
                <a:cs typeface="Verdana"/>
              </a:rPr>
              <a:t>aplicación</a:t>
            </a:r>
            <a:r>
              <a:rPr sz="1600" spc="-60" dirty="0">
                <a:solidFill>
                  <a:srgbClr val="585858"/>
                </a:solidFill>
                <a:latin typeface="Verdana"/>
                <a:cs typeface="Verdana"/>
              </a:rPr>
              <a:t> </a:t>
            </a:r>
            <a:r>
              <a:rPr sz="1600" spc="-10" dirty="0">
                <a:solidFill>
                  <a:srgbClr val="585858"/>
                </a:solidFill>
                <a:latin typeface="Verdana"/>
                <a:cs typeface="Verdana"/>
              </a:rPr>
              <a:t>eficaz.</a:t>
            </a:r>
            <a:endParaRPr sz="1600">
              <a:latin typeface="Verdana"/>
              <a:cs typeface="Verdana"/>
            </a:endParaRPr>
          </a:p>
        </p:txBody>
      </p:sp>
      <p:sp>
        <p:nvSpPr>
          <p:cNvPr id="9" name="object 9"/>
          <p:cNvSpPr txBox="1"/>
          <p:nvPr/>
        </p:nvSpPr>
        <p:spPr>
          <a:xfrm>
            <a:off x="10667542" y="4711783"/>
            <a:ext cx="248920" cy="3275965"/>
          </a:xfrm>
          <a:prstGeom prst="rect">
            <a:avLst/>
          </a:prstGeom>
        </p:spPr>
        <p:txBody>
          <a:bodyPr vert="vert270" wrap="square" lIns="0" tIns="0" rIns="0" bIns="0" rtlCol="0">
            <a:spAutoFit/>
          </a:bodyPr>
          <a:lstStyle/>
          <a:p>
            <a:pPr marL="12700">
              <a:lnSpc>
                <a:spcPts val="1789"/>
              </a:lnSpc>
            </a:pPr>
            <a:r>
              <a:rPr sz="1500" b="1" dirty="0">
                <a:solidFill>
                  <a:srgbClr val="585858"/>
                </a:solidFill>
                <a:latin typeface="Trebuchet MS"/>
                <a:cs typeface="Trebuchet MS"/>
              </a:rPr>
              <a:t>Discriminada</a:t>
            </a:r>
            <a:r>
              <a:rPr sz="1500" b="1" spc="-60" dirty="0">
                <a:solidFill>
                  <a:srgbClr val="585858"/>
                </a:solidFill>
                <a:latin typeface="Trebuchet MS"/>
                <a:cs typeface="Trebuchet MS"/>
              </a:rPr>
              <a:t> </a:t>
            </a:r>
            <a:r>
              <a:rPr sz="1500" b="1" dirty="0">
                <a:solidFill>
                  <a:srgbClr val="585858"/>
                </a:solidFill>
                <a:latin typeface="Trebuchet MS"/>
                <a:cs typeface="Trebuchet MS"/>
              </a:rPr>
              <a:t>de</a:t>
            </a:r>
            <a:r>
              <a:rPr sz="1500" b="1" spc="-75" dirty="0">
                <a:solidFill>
                  <a:srgbClr val="585858"/>
                </a:solidFill>
                <a:latin typeface="Trebuchet MS"/>
                <a:cs typeface="Trebuchet MS"/>
              </a:rPr>
              <a:t> </a:t>
            </a:r>
            <a:r>
              <a:rPr sz="1500" b="1" dirty="0">
                <a:solidFill>
                  <a:srgbClr val="585858"/>
                </a:solidFill>
                <a:latin typeface="Trebuchet MS"/>
                <a:cs typeface="Trebuchet MS"/>
              </a:rPr>
              <a:t>la</a:t>
            </a:r>
            <a:r>
              <a:rPr sz="1500" b="1" spc="-105" dirty="0">
                <a:solidFill>
                  <a:srgbClr val="585858"/>
                </a:solidFill>
                <a:latin typeface="Trebuchet MS"/>
                <a:cs typeface="Trebuchet MS"/>
              </a:rPr>
              <a:t> </a:t>
            </a:r>
            <a:r>
              <a:rPr sz="1500" b="1" spc="-10" dirty="0">
                <a:solidFill>
                  <a:srgbClr val="585858"/>
                </a:solidFill>
                <a:latin typeface="Trebuchet MS"/>
                <a:cs typeface="Trebuchet MS"/>
              </a:rPr>
              <a:t>siguiente</a:t>
            </a:r>
            <a:r>
              <a:rPr sz="1500" b="1" spc="-80" dirty="0">
                <a:solidFill>
                  <a:srgbClr val="585858"/>
                </a:solidFill>
                <a:latin typeface="Trebuchet MS"/>
                <a:cs typeface="Trebuchet MS"/>
              </a:rPr>
              <a:t> </a:t>
            </a:r>
            <a:r>
              <a:rPr sz="1500" b="1" spc="-10" dirty="0">
                <a:solidFill>
                  <a:srgbClr val="585858"/>
                </a:solidFill>
                <a:latin typeface="Trebuchet MS"/>
                <a:cs typeface="Trebuchet MS"/>
              </a:rPr>
              <a:t>manera:</a:t>
            </a:r>
            <a:endParaRPr sz="1500">
              <a:latin typeface="Trebuchet MS"/>
              <a:cs typeface="Trebuchet MS"/>
            </a:endParaRPr>
          </a:p>
        </p:txBody>
      </p:sp>
      <p:grpSp>
        <p:nvGrpSpPr>
          <p:cNvPr id="10" name="object 10"/>
          <p:cNvGrpSpPr/>
          <p:nvPr/>
        </p:nvGrpSpPr>
        <p:grpSpPr>
          <a:xfrm>
            <a:off x="0" y="0"/>
            <a:ext cx="3533140" cy="10287000"/>
            <a:chOff x="0" y="0"/>
            <a:chExt cx="3533140" cy="10287000"/>
          </a:xfrm>
        </p:grpSpPr>
        <p:sp>
          <p:nvSpPr>
            <p:cNvPr id="11" name="object 11"/>
            <p:cNvSpPr/>
            <p:nvPr/>
          </p:nvSpPr>
          <p:spPr>
            <a:xfrm>
              <a:off x="0" y="0"/>
              <a:ext cx="3086100" cy="10287000"/>
            </a:xfrm>
            <a:custGeom>
              <a:avLst/>
              <a:gdLst/>
              <a:ahLst/>
              <a:cxnLst/>
              <a:rect l="l" t="t" r="r" b="b"/>
              <a:pathLst>
                <a:path w="3086100" h="10287000">
                  <a:moveTo>
                    <a:pt x="3086100" y="0"/>
                  </a:moveTo>
                  <a:lnTo>
                    <a:pt x="0" y="0"/>
                  </a:lnTo>
                  <a:lnTo>
                    <a:pt x="0" y="10286998"/>
                  </a:lnTo>
                  <a:lnTo>
                    <a:pt x="3086100" y="10286999"/>
                  </a:lnTo>
                  <a:lnTo>
                    <a:pt x="3086100" y="0"/>
                  </a:lnTo>
                  <a:close/>
                </a:path>
              </a:pathLst>
            </a:custGeom>
            <a:solidFill>
              <a:srgbClr val="1C5639"/>
            </a:solidFill>
          </p:spPr>
          <p:txBody>
            <a:bodyPr wrap="square" lIns="0" tIns="0" rIns="0" bIns="0" rtlCol="0"/>
            <a:lstStyle/>
            <a:p>
              <a:endParaRPr/>
            </a:p>
          </p:txBody>
        </p:sp>
        <p:pic>
          <p:nvPicPr>
            <p:cNvPr id="12" name="object 12"/>
            <p:cNvPicPr/>
            <p:nvPr/>
          </p:nvPicPr>
          <p:blipFill>
            <a:blip r:embed="rId2" cstate="print"/>
            <a:stretch>
              <a:fillRect/>
            </a:stretch>
          </p:blipFill>
          <p:spPr>
            <a:xfrm>
              <a:off x="0" y="7077453"/>
              <a:ext cx="1545335" cy="3206496"/>
            </a:xfrm>
            <a:prstGeom prst="rect">
              <a:avLst/>
            </a:prstGeom>
          </p:spPr>
        </p:pic>
        <p:pic>
          <p:nvPicPr>
            <p:cNvPr id="13" name="object 13"/>
            <p:cNvPicPr/>
            <p:nvPr/>
          </p:nvPicPr>
          <p:blipFill>
            <a:blip r:embed="rId3" cstate="print"/>
            <a:stretch>
              <a:fillRect/>
            </a:stretch>
          </p:blipFill>
          <p:spPr>
            <a:xfrm>
              <a:off x="274320" y="0"/>
              <a:ext cx="3258312" cy="1563624"/>
            </a:xfrm>
            <a:prstGeom prst="rect">
              <a:avLst/>
            </a:prstGeom>
          </p:spPr>
        </p:pic>
      </p:grpSp>
      <p:pic>
        <p:nvPicPr>
          <p:cNvPr id="14" name="object 14"/>
          <p:cNvPicPr/>
          <p:nvPr/>
        </p:nvPicPr>
        <p:blipFill>
          <a:blip r:embed="rId4" cstate="print"/>
          <a:stretch>
            <a:fillRect/>
          </a:stretch>
        </p:blipFill>
        <p:spPr>
          <a:xfrm>
            <a:off x="9068927" y="9122205"/>
            <a:ext cx="2398611" cy="870673"/>
          </a:xfrm>
          <a:prstGeom prst="rect">
            <a:avLst/>
          </a:prstGeom>
        </p:spPr>
      </p:pic>
      <p:pic>
        <p:nvPicPr>
          <p:cNvPr id="15" name="object 15"/>
          <p:cNvPicPr/>
          <p:nvPr/>
        </p:nvPicPr>
        <p:blipFill>
          <a:blip r:embed="rId5" cstate="print"/>
          <a:stretch>
            <a:fillRect/>
          </a:stretch>
        </p:blipFill>
        <p:spPr>
          <a:xfrm>
            <a:off x="11277600" y="4909261"/>
            <a:ext cx="4845431" cy="1265351"/>
          </a:xfrm>
          <a:prstGeom prst="rect">
            <a:avLst/>
          </a:prstGeom>
        </p:spPr>
      </p:pic>
      <p:pic>
        <p:nvPicPr>
          <p:cNvPr id="16" name="object 16"/>
          <p:cNvPicPr/>
          <p:nvPr/>
        </p:nvPicPr>
        <p:blipFill>
          <a:blip r:embed="rId6" cstate="print"/>
          <a:stretch>
            <a:fillRect/>
          </a:stretch>
        </p:blipFill>
        <p:spPr>
          <a:xfrm>
            <a:off x="5016514" y="4571947"/>
            <a:ext cx="4060409" cy="2547510"/>
          </a:xfrm>
          <a:prstGeom prst="rect">
            <a:avLst/>
          </a:prstGeom>
        </p:spPr>
      </p:pic>
      <p:sp>
        <p:nvSpPr>
          <p:cNvPr id="17" name="object 17"/>
          <p:cNvSpPr txBox="1"/>
          <p:nvPr/>
        </p:nvSpPr>
        <p:spPr>
          <a:xfrm>
            <a:off x="6551168" y="4114291"/>
            <a:ext cx="895985" cy="299720"/>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585858"/>
                </a:solidFill>
                <a:latin typeface="Calibri"/>
                <a:cs typeface="Calibri"/>
              </a:rPr>
              <a:t>Hallazgos</a:t>
            </a:r>
            <a:endParaRPr sz="1800">
              <a:latin typeface="Calibri"/>
              <a:cs typeface="Calibri"/>
            </a:endParaRPr>
          </a:p>
        </p:txBody>
      </p:sp>
      <p:sp>
        <p:nvSpPr>
          <p:cNvPr id="18" name="object 18"/>
          <p:cNvSpPr/>
          <p:nvPr/>
        </p:nvSpPr>
        <p:spPr>
          <a:xfrm>
            <a:off x="6174866" y="7715243"/>
            <a:ext cx="97790" cy="97790"/>
          </a:xfrm>
          <a:custGeom>
            <a:avLst/>
            <a:gdLst/>
            <a:ahLst/>
            <a:cxnLst/>
            <a:rect l="l" t="t" r="r" b="b"/>
            <a:pathLst>
              <a:path w="97789" h="97790">
                <a:moveTo>
                  <a:pt x="97669" y="0"/>
                </a:moveTo>
                <a:lnTo>
                  <a:pt x="0" y="0"/>
                </a:lnTo>
                <a:lnTo>
                  <a:pt x="0" y="97669"/>
                </a:lnTo>
                <a:lnTo>
                  <a:pt x="97669" y="97669"/>
                </a:lnTo>
                <a:lnTo>
                  <a:pt x="97669" y="0"/>
                </a:lnTo>
                <a:close/>
              </a:path>
            </a:pathLst>
          </a:custGeom>
          <a:solidFill>
            <a:srgbClr val="4F81BC"/>
          </a:solidFill>
        </p:spPr>
        <p:txBody>
          <a:bodyPr wrap="square" lIns="0" tIns="0" rIns="0" bIns="0" rtlCol="0"/>
          <a:lstStyle/>
          <a:p>
            <a:endParaRPr/>
          </a:p>
        </p:txBody>
      </p:sp>
      <p:sp>
        <p:nvSpPr>
          <p:cNvPr id="19" name="object 19"/>
          <p:cNvSpPr txBox="1"/>
          <p:nvPr/>
        </p:nvSpPr>
        <p:spPr>
          <a:xfrm>
            <a:off x="6304534" y="7624953"/>
            <a:ext cx="674370" cy="239395"/>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585858"/>
                </a:solidFill>
                <a:latin typeface="Calibri"/>
                <a:cs typeface="Calibri"/>
              </a:rPr>
              <a:t>Cerrados</a:t>
            </a:r>
            <a:endParaRPr sz="1400">
              <a:latin typeface="Calibri"/>
              <a:cs typeface="Calibri"/>
            </a:endParaRPr>
          </a:p>
        </p:txBody>
      </p:sp>
      <p:sp>
        <p:nvSpPr>
          <p:cNvPr id="20" name="object 20"/>
          <p:cNvSpPr/>
          <p:nvPr/>
        </p:nvSpPr>
        <p:spPr>
          <a:xfrm>
            <a:off x="7129526" y="7715243"/>
            <a:ext cx="97790" cy="97790"/>
          </a:xfrm>
          <a:custGeom>
            <a:avLst/>
            <a:gdLst/>
            <a:ahLst/>
            <a:cxnLst/>
            <a:rect l="l" t="t" r="r" b="b"/>
            <a:pathLst>
              <a:path w="97790" h="97790">
                <a:moveTo>
                  <a:pt x="97669" y="0"/>
                </a:moveTo>
                <a:lnTo>
                  <a:pt x="0" y="0"/>
                </a:lnTo>
                <a:lnTo>
                  <a:pt x="0" y="97669"/>
                </a:lnTo>
                <a:lnTo>
                  <a:pt x="97669" y="97669"/>
                </a:lnTo>
                <a:lnTo>
                  <a:pt x="97669" y="0"/>
                </a:lnTo>
                <a:close/>
              </a:path>
            </a:pathLst>
          </a:custGeom>
          <a:solidFill>
            <a:srgbClr val="C0504D"/>
          </a:solidFill>
        </p:spPr>
        <p:txBody>
          <a:bodyPr wrap="square" lIns="0" tIns="0" rIns="0" bIns="0" rtlCol="0"/>
          <a:lstStyle/>
          <a:p>
            <a:endParaRPr/>
          </a:p>
        </p:txBody>
      </p:sp>
      <p:sp>
        <p:nvSpPr>
          <p:cNvPr id="21" name="object 21"/>
          <p:cNvSpPr txBox="1"/>
          <p:nvPr/>
        </p:nvSpPr>
        <p:spPr>
          <a:xfrm>
            <a:off x="7259193" y="7624953"/>
            <a:ext cx="640715" cy="239395"/>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585858"/>
                </a:solidFill>
                <a:latin typeface="Calibri"/>
                <a:cs typeface="Calibri"/>
              </a:rPr>
              <a:t>En</a:t>
            </a:r>
            <a:r>
              <a:rPr sz="1400" spc="-20" dirty="0">
                <a:solidFill>
                  <a:srgbClr val="585858"/>
                </a:solidFill>
                <a:latin typeface="Calibri"/>
                <a:cs typeface="Calibri"/>
              </a:rPr>
              <a:t> </a:t>
            </a:r>
            <a:r>
              <a:rPr sz="1400" spc="-10" dirty="0">
                <a:solidFill>
                  <a:srgbClr val="585858"/>
                </a:solidFill>
                <a:latin typeface="Calibri"/>
                <a:cs typeface="Calibri"/>
              </a:rPr>
              <a:t>curso</a:t>
            </a:r>
            <a:endParaRPr sz="1400">
              <a:latin typeface="Calibri"/>
              <a:cs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08500" y="1250695"/>
            <a:ext cx="1424940" cy="81280"/>
          </a:xfrm>
          <a:custGeom>
            <a:avLst/>
            <a:gdLst/>
            <a:ahLst/>
            <a:cxnLst/>
            <a:rect l="l" t="t" r="r" b="b"/>
            <a:pathLst>
              <a:path w="1424939" h="81280">
                <a:moveTo>
                  <a:pt x="1424940" y="0"/>
                </a:moveTo>
                <a:lnTo>
                  <a:pt x="1226820" y="0"/>
                </a:lnTo>
                <a:lnTo>
                  <a:pt x="0" y="0"/>
                </a:lnTo>
                <a:lnTo>
                  <a:pt x="0" y="80772"/>
                </a:lnTo>
                <a:lnTo>
                  <a:pt x="1226820" y="80772"/>
                </a:lnTo>
                <a:lnTo>
                  <a:pt x="1424940" y="80772"/>
                </a:lnTo>
                <a:lnTo>
                  <a:pt x="1424940" y="0"/>
                </a:lnTo>
                <a:close/>
              </a:path>
            </a:pathLst>
          </a:custGeom>
          <a:solidFill>
            <a:srgbClr val="82CE00"/>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923071" rIns="0" bIns="0" rtlCol="0">
            <a:spAutoFit/>
          </a:bodyPr>
          <a:lstStyle/>
          <a:p>
            <a:pPr marL="5094605">
              <a:lnSpc>
                <a:spcPct val="100000"/>
              </a:lnSpc>
              <a:spcBef>
                <a:spcPts val="95"/>
              </a:spcBef>
            </a:pPr>
            <a:r>
              <a:rPr sz="6000" b="1" spc="120" baseline="-2083" dirty="0">
                <a:solidFill>
                  <a:srgbClr val="00632C"/>
                </a:solidFill>
                <a:latin typeface="Arial"/>
                <a:cs typeface="Arial"/>
              </a:rPr>
              <a:t>1</a:t>
            </a:r>
            <a:r>
              <a:rPr sz="2100" b="1" spc="80" dirty="0">
                <a:solidFill>
                  <a:srgbClr val="000000"/>
                </a:solidFill>
                <a:latin typeface="Arial"/>
                <a:cs typeface="Arial"/>
              </a:rPr>
              <a:t>INFORM</a:t>
            </a:r>
            <a:r>
              <a:rPr sz="2100" b="1" spc="-265" dirty="0">
                <a:solidFill>
                  <a:srgbClr val="000000"/>
                </a:solidFill>
                <a:latin typeface="Arial"/>
                <a:cs typeface="Arial"/>
              </a:rPr>
              <a:t> </a:t>
            </a:r>
            <a:r>
              <a:rPr sz="2100" b="1" dirty="0">
                <a:solidFill>
                  <a:srgbClr val="000000"/>
                </a:solidFill>
                <a:latin typeface="Arial"/>
                <a:cs typeface="Arial"/>
              </a:rPr>
              <a:t>E</a:t>
            </a:r>
            <a:r>
              <a:rPr sz="2100" b="1" spc="120" dirty="0">
                <a:solidFill>
                  <a:srgbClr val="000000"/>
                </a:solidFill>
                <a:latin typeface="Arial"/>
                <a:cs typeface="Arial"/>
              </a:rPr>
              <a:t> </a:t>
            </a:r>
            <a:r>
              <a:rPr sz="2100" b="1" spc="114" dirty="0">
                <a:solidFill>
                  <a:srgbClr val="000000"/>
                </a:solidFill>
                <a:latin typeface="Arial"/>
                <a:cs typeface="Arial"/>
              </a:rPr>
              <a:t>DE</a:t>
            </a:r>
            <a:r>
              <a:rPr sz="2100" b="1" spc="110" dirty="0">
                <a:solidFill>
                  <a:srgbClr val="000000"/>
                </a:solidFill>
                <a:latin typeface="Arial"/>
                <a:cs typeface="Arial"/>
              </a:rPr>
              <a:t> </a:t>
            </a:r>
            <a:r>
              <a:rPr sz="2100" b="1" dirty="0">
                <a:solidFill>
                  <a:srgbClr val="00632C"/>
                </a:solidFill>
                <a:latin typeface="Arial"/>
                <a:cs typeface="Arial"/>
              </a:rPr>
              <a:t>GESTIÓN</a:t>
            </a:r>
            <a:r>
              <a:rPr sz="2100" b="1" spc="335" dirty="0">
                <a:solidFill>
                  <a:srgbClr val="00632C"/>
                </a:solidFill>
                <a:latin typeface="Arial"/>
                <a:cs typeface="Arial"/>
              </a:rPr>
              <a:t> </a:t>
            </a:r>
            <a:r>
              <a:rPr sz="2100" b="1" spc="85" dirty="0">
                <a:solidFill>
                  <a:srgbClr val="00632C"/>
                </a:solidFill>
                <a:latin typeface="Arial"/>
                <a:cs typeface="Arial"/>
              </a:rPr>
              <a:t>FINANCIERA</a:t>
            </a:r>
            <a:endParaRPr sz="2100">
              <a:latin typeface="Arial"/>
              <a:cs typeface="Arial"/>
            </a:endParaRPr>
          </a:p>
        </p:txBody>
      </p:sp>
      <p:pic>
        <p:nvPicPr>
          <p:cNvPr id="4" name="object 4"/>
          <p:cNvPicPr/>
          <p:nvPr/>
        </p:nvPicPr>
        <p:blipFill>
          <a:blip r:embed="rId2" cstate="print"/>
          <a:stretch>
            <a:fillRect/>
          </a:stretch>
        </p:blipFill>
        <p:spPr>
          <a:xfrm>
            <a:off x="0" y="0"/>
            <a:ext cx="3803903" cy="6748272"/>
          </a:xfrm>
          <a:prstGeom prst="rect">
            <a:avLst/>
          </a:prstGeom>
        </p:spPr>
      </p:pic>
      <p:pic>
        <p:nvPicPr>
          <p:cNvPr id="5" name="object 5"/>
          <p:cNvPicPr/>
          <p:nvPr/>
        </p:nvPicPr>
        <p:blipFill>
          <a:blip r:embed="rId3" cstate="print"/>
          <a:stretch>
            <a:fillRect/>
          </a:stretch>
        </p:blipFill>
        <p:spPr>
          <a:xfrm>
            <a:off x="14484095" y="3538725"/>
            <a:ext cx="3803904" cy="6745223"/>
          </a:xfrm>
          <a:prstGeom prst="rect">
            <a:avLst/>
          </a:prstGeom>
        </p:spPr>
      </p:pic>
      <p:pic>
        <p:nvPicPr>
          <p:cNvPr id="6" name="object 6"/>
          <p:cNvPicPr/>
          <p:nvPr/>
        </p:nvPicPr>
        <p:blipFill>
          <a:blip r:embed="rId4" cstate="print"/>
          <a:stretch>
            <a:fillRect/>
          </a:stretch>
        </p:blipFill>
        <p:spPr>
          <a:xfrm>
            <a:off x="7602332" y="9227794"/>
            <a:ext cx="2398611" cy="871053"/>
          </a:xfrm>
          <a:prstGeom prst="rect">
            <a:avLst/>
          </a:prstGeom>
        </p:spPr>
      </p:pic>
      <p:grpSp>
        <p:nvGrpSpPr>
          <p:cNvPr id="7" name="object 7"/>
          <p:cNvGrpSpPr/>
          <p:nvPr/>
        </p:nvGrpSpPr>
        <p:grpSpPr>
          <a:xfrm>
            <a:off x="4330700" y="3546602"/>
            <a:ext cx="10013950" cy="3926204"/>
            <a:chOff x="4330700" y="3546602"/>
            <a:chExt cx="10013950" cy="3926204"/>
          </a:xfrm>
        </p:grpSpPr>
        <p:pic>
          <p:nvPicPr>
            <p:cNvPr id="8" name="object 8"/>
            <p:cNvPicPr/>
            <p:nvPr/>
          </p:nvPicPr>
          <p:blipFill>
            <a:blip r:embed="rId5" cstate="print"/>
            <a:stretch>
              <a:fillRect/>
            </a:stretch>
          </p:blipFill>
          <p:spPr>
            <a:xfrm>
              <a:off x="5189982" y="5329682"/>
              <a:ext cx="784771" cy="2137918"/>
            </a:xfrm>
            <a:prstGeom prst="rect">
              <a:avLst/>
            </a:prstGeom>
          </p:spPr>
        </p:pic>
        <p:pic>
          <p:nvPicPr>
            <p:cNvPr id="9" name="object 9"/>
            <p:cNvPicPr/>
            <p:nvPr/>
          </p:nvPicPr>
          <p:blipFill>
            <a:blip r:embed="rId6" cstate="print"/>
            <a:stretch>
              <a:fillRect/>
            </a:stretch>
          </p:blipFill>
          <p:spPr>
            <a:xfrm>
              <a:off x="7693405" y="5684266"/>
              <a:ext cx="784771" cy="1783333"/>
            </a:xfrm>
            <a:prstGeom prst="rect">
              <a:avLst/>
            </a:prstGeom>
          </p:spPr>
        </p:pic>
        <p:pic>
          <p:nvPicPr>
            <p:cNvPr id="10" name="object 10"/>
            <p:cNvPicPr/>
            <p:nvPr/>
          </p:nvPicPr>
          <p:blipFill>
            <a:blip r:embed="rId7" cstate="print"/>
            <a:stretch>
              <a:fillRect/>
            </a:stretch>
          </p:blipFill>
          <p:spPr>
            <a:xfrm>
              <a:off x="12700254" y="3546602"/>
              <a:ext cx="784771" cy="3921125"/>
            </a:xfrm>
            <a:prstGeom prst="rect">
              <a:avLst/>
            </a:prstGeom>
          </p:spPr>
        </p:pic>
        <p:sp>
          <p:nvSpPr>
            <p:cNvPr id="11" name="object 11"/>
            <p:cNvSpPr/>
            <p:nvPr/>
          </p:nvSpPr>
          <p:spPr>
            <a:xfrm>
              <a:off x="4330700" y="7467600"/>
              <a:ext cx="10013950" cy="635"/>
            </a:xfrm>
            <a:custGeom>
              <a:avLst/>
              <a:gdLst/>
              <a:ahLst/>
              <a:cxnLst/>
              <a:rect l="l" t="t" r="r" b="b"/>
              <a:pathLst>
                <a:path w="10013950" h="634">
                  <a:moveTo>
                    <a:pt x="0" y="0"/>
                  </a:moveTo>
                  <a:lnTo>
                    <a:pt x="10013696" y="126"/>
                  </a:lnTo>
                </a:path>
              </a:pathLst>
            </a:custGeom>
            <a:ln w="9525">
              <a:solidFill>
                <a:srgbClr val="D9D9D9"/>
              </a:solidFill>
            </a:ln>
          </p:spPr>
          <p:txBody>
            <a:bodyPr wrap="square" lIns="0" tIns="0" rIns="0" bIns="0" rtlCol="0"/>
            <a:lstStyle/>
            <a:p>
              <a:endParaRPr/>
            </a:p>
          </p:txBody>
        </p:sp>
      </p:grpSp>
      <p:sp>
        <p:nvSpPr>
          <p:cNvPr id="12" name="object 12"/>
          <p:cNvSpPr txBox="1"/>
          <p:nvPr/>
        </p:nvSpPr>
        <p:spPr>
          <a:xfrm>
            <a:off x="5213096" y="4938521"/>
            <a:ext cx="737870" cy="330835"/>
          </a:xfrm>
          <a:prstGeom prst="rect">
            <a:avLst/>
          </a:prstGeom>
        </p:spPr>
        <p:txBody>
          <a:bodyPr vert="horz" wrap="square" lIns="0" tIns="13335" rIns="0" bIns="0" rtlCol="0">
            <a:spAutoFit/>
          </a:bodyPr>
          <a:lstStyle/>
          <a:p>
            <a:pPr marL="12700">
              <a:lnSpc>
                <a:spcPct val="100000"/>
              </a:lnSpc>
              <a:spcBef>
                <a:spcPts val="105"/>
              </a:spcBef>
            </a:pPr>
            <a:r>
              <a:rPr sz="2000" b="1" spc="-10" dirty="0">
                <a:solidFill>
                  <a:srgbClr val="404040"/>
                </a:solidFill>
                <a:latin typeface="Calibri"/>
                <a:cs typeface="Calibri"/>
              </a:rPr>
              <a:t>17,606</a:t>
            </a:r>
            <a:endParaRPr sz="2000">
              <a:latin typeface="Calibri"/>
              <a:cs typeface="Calibri"/>
            </a:endParaRPr>
          </a:p>
        </p:txBody>
      </p:sp>
      <p:sp>
        <p:nvSpPr>
          <p:cNvPr id="13" name="object 13"/>
          <p:cNvSpPr txBox="1"/>
          <p:nvPr/>
        </p:nvSpPr>
        <p:spPr>
          <a:xfrm>
            <a:off x="7716773" y="5292978"/>
            <a:ext cx="737870" cy="330835"/>
          </a:xfrm>
          <a:prstGeom prst="rect">
            <a:avLst/>
          </a:prstGeom>
        </p:spPr>
        <p:txBody>
          <a:bodyPr vert="horz" wrap="square" lIns="0" tIns="13335" rIns="0" bIns="0" rtlCol="0">
            <a:spAutoFit/>
          </a:bodyPr>
          <a:lstStyle/>
          <a:p>
            <a:pPr marL="12700">
              <a:lnSpc>
                <a:spcPct val="100000"/>
              </a:lnSpc>
              <a:spcBef>
                <a:spcPts val="105"/>
              </a:spcBef>
            </a:pPr>
            <a:r>
              <a:rPr sz="2000" b="1" spc="-10" dirty="0">
                <a:solidFill>
                  <a:srgbClr val="404040"/>
                </a:solidFill>
                <a:latin typeface="Calibri"/>
                <a:cs typeface="Calibri"/>
              </a:rPr>
              <a:t>14,686</a:t>
            </a:r>
            <a:endParaRPr sz="2000">
              <a:latin typeface="Calibri"/>
              <a:cs typeface="Calibri"/>
            </a:endParaRPr>
          </a:p>
        </p:txBody>
      </p:sp>
      <p:sp>
        <p:nvSpPr>
          <p:cNvPr id="14" name="object 14"/>
          <p:cNvSpPr txBox="1"/>
          <p:nvPr/>
        </p:nvSpPr>
        <p:spPr>
          <a:xfrm>
            <a:off x="5798058" y="2161793"/>
            <a:ext cx="7663815" cy="1319464"/>
          </a:xfrm>
          <a:prstGeom prst="rect">
            <a:avLst/>
          </a:prstGeom>
        </p:spPr>
        <p:txBody>
          <a:bodyPr vert="horz" wrap="square" lIns="0" tIns="4445" rIns="0" bIns="0" rtlCol="0">
            <a:spAutoFit/>
          </a:bodyPr>
          <a:lstStyle/>
          <a:p>
            <a:pPr marL="2468880" marR="590550" indent="-2456815">
              <a:lnSpc>
                <a:spcPct val="101800"/>
              </a:lnSpc>
              <a:spcBef>
                <a:spcPts val="35"/>
              </a:spcBef>
            </a:pPr>
            <a:r>
              <a:rPr sz="2800" spc="-20" dirty="0">
                <a:latin typeface="Calibri"/>
                <a:cs typeface="Calibri"/>
              </a:rPr>
              <a:t>Presupuesto </a:t>
            </a:r>
            <a:r>
              <a:rPr sz="2800" dirty="0">
                <a:latin typeface="Calibri"/>
                <a:cs typeface="Calibri"/>
              </a:rPr>
              <a:t>y</a:t>
            </a:r>
            <a:r>
              <a:rPr sz="2800" spc="-40" dirty="0">
                <a:latin typeface="Calibri"/>
                <a:cs typeface="Calibri"/>
              </a:rPr>
              <a:t> </a:t>
            </a:r>
            <a:r>
              <a:rPr sz="2800" spc="-10" dirty="0">
                <a:latin typeface="Calibri"/>
                <a:cs typeface="Calibri"/>
              </a:rPr>
              <a:t>Modificaciones</a:t>
            </a:r>
            <a:r>
              <a:rPr sz="2800" spc="-30" dirty="0">
                <a:solidFill>
                  <a:schemeClr val="tx1"/>
                </a:solidFill>
                <a:latin typeface="Calibri"/>
                <a:cs typeface="Calibri"/>
              </a:rPr>
              <a:t> </a:t>
            </a:r>
            <a:r>
              <a:rPr sz="2800" dirty="0">
                <a:solidFill>
                  <a:schemeClr val="tx1"/>
                </a:solidFill>
                <a:latin typeface="Calibri"/>
                <a:cs typeface="Calibri"/>
              </a:rPr>
              <a:t>a</a:t>
            </a:r>
            <a:r>
              <a:rPr sz="2800" spc="-50" dirty="0">
                <a:solidFill>
                  <a:schemeClr val="tx1"/>
                </a:solidFill>
                <a:latin typeface="Calibri"/>
                <a:cs typeface="Calibri"/>
              </a:rPr>
              <a:t> </a:t>
            </a:r>
            <a:r>
              <a:rPr sz="2800" dirty="0">
                <a:solidFill>
                  <a:schemeClr val="tx1"/>
                </a:solidFill>
                <a:latin typeface="Calibri"/>
                <a:cs typeface="Calibri"/>
              </a:rPr>
              <a:t>3</a:t>
            </a:r>
            <a:r>
              <a:rPr lang="es-CO" sz="2800" dirty="0">
                <a:solidFill>
                  <a:schemeClr val="tx1"/>
                </a:solidFill>
                <a:latin typeface="Calibri"/>
                <a:cs typeface="Calibri"/>
              </a:rPr>
              <a:t>0</a:t>
            </a:r>
            <a:r>
              <a:rPr sz="2800" spc="-55" dirty="0">
                <a:solidFill>
                  <a:schemeClr val="tx1"/>
                </a:solidFill>
                <a:latin typeface="Calibri"/>
                <a:cs typeface="Calibri"/>
              </a:rPr>
              <a:t> </a:t>
            </a:r>
            <a:r>
              <a:rPr lang="es-CO" sz="2800" spc="-55" dirty="0">
                <a:solidFill>
                  <a:schemeClr val="tx1"/>
                </a:solidFill>
                <a:latin typeface="Calibri"/>
                <a:cs typeface="Calibri"/>
              </a:rPr>
              <a:t>Noviembre</a:t>
            </a:r>
            <a:r>
              <a:rPr sz="2800" spc="-25" dirty="0">
                <a:solidFill>
                  <a:schemeClr val="tx1"/>
                </a:solidFill>
                <a:latin typeface="Calibri"/>
                <a:cs typeface="Calibri"/>
              </a:rPr>
              <a:t> </a:t>
            </a:r>
            <a:r>
              <a:rPr sz="2800" spc="-20" dirty="0">
                <a:latin typeface="Calibri"/>
                <a:cs typeface="Calibri"/>
              </a:rPr>
              <a:t>2024 </a:t>
            </a:r>
            <a:r>
              <a:rPr sz="2800" dirty="0">
                <a:latin typeface="Calibri"/>
                <a:cs typeface="Calibri"/>
              </a:rPr>
              <a:t>(Millones</a:t>
            </a:r>
            <a:r>
              <a:rPr sz="2800" spc="-114" dirty="0">
                <a:latin typeface="Calibri"/>
                <a:cs typeface="Calibri"/>
              </a:rPr>
              <a:t> </a:t>
            </a:r>
            <a:r>
              <a:rPr sz="2800" spc="-20" dirty="0">
                <a:latin typeface="Calibri"/>
                <a:cs typeface="Calibri"/>
              </a:rPr>
              <a:t>COP)</a:t>
            </a:r>
            <a:endParaRPr sz="2800" dirty="0">
              <a:latin typeface="Calibri"/>
              <a:cs typeface="Calibri"/>
            </a:endParaRPr>
          </a:p>
          <a:p>
            <a:pPr marR="5080" algn="r">
              <a:lnSpc>
                <a:spcPct val="100000"/>
              </a:lnSpc>
              <a:spcBef>
                <a:spcPts val="1045"/>
              </a:spcBef>
            </a:pPr>
            <a:r>
              <a:rPr sz="2000" b="1" spc="-10" dirty="0">
                <a:solidFill>
                  <a:srgbClr val="404040"/>
                </a:solidFill>
                <a:latin typeface="Calibri"/>
                <a:cs typeface="Calibri"/>
              </a:rPr>
              <a:t>32,292</a:t>
            </a:r>
            <a:endParaRPr sz="2000" dirty="0">
              <a:latin typeface="Calibri"/>
              <a:cs typeface="Calibri"/>
            </a:endParaRPr>
          </a:p>
        </p:txBody>
      </p:sp>
      <p:sp>
        <p:nvSpPr>
          <p:cNvPr id="15" name="object 15"/>
          <p:cNvSpPr txBox="1"/>
          <p:nvPr/>
        </p:nvSpPr>
        <p:spPr>
          <a:xfrm>
            <a:off x="5009134" y="7575931"/>
            <a:ext cx="1146810" cy="269240"/>
          </a:xfrm>
          <a:prstGeom prst="rect">
            <a:avLst/>
          </a:prstGeom>
        </p:spPr>
        <p:txBody>
          <a:bodyPr vert="horz" wrap="square" lIns="0" tIns="12065" rIns="0" bIns="0" rtlCol="0">
            <a:spAutoFit/>
          </a:bodyPr>
          <a:lstStyle/>
          <a:p>
            <a:pPr marL="12700">
              <a:lnSpc>
                <a:spcPct val="100000"/>
              </a:lnSpc>
              <a:spcBef>
                <a:spcPts val="95"/>
              </a:spcBef>
            </a:pPr>
            <a:r>
              <a:rPr sz="1600" b="1" spc="-10" dirty="0">
                <a:latin typeface="Calibri"/>
                <a:cs typeface="Calibri"/>
              </a:rPr>
              <a:t>Aprop_Inicial</a:t>
            </a:r>
            <a:endParaRPr sz="1600">
              <a:latin typeface="Calibri"/>
              <a:cs typeface="Calibri"/>
            </a:endParaRPr>
          </a:p>
        </p:txBody>
      </p:sp>
      <p:sp>
        <p:nvSpPr>
          <p:cNvPr id="16" name="object 16"/>
          <p:cNvSpPr txBox="1"/>
          <p:nvPr/>
        </p:nvSpPr>
        <p:spPr>
          <a:xfrm>
            <a:off x="7664577" y="7575931"/>
            <a:ext cx="842644" cy="269240"/>
          </a:xfrm>
          <a:prstGeom prst="rect">
            <a:avLst/>
          </a:prstGeom>
        </p:spPr>
        <p:txBody>
          <a:bodyPr vert="horz" wrap="square" lIns="0" tIns="12065" rIns="0" bIns="0" rtlCol="0">
            <a:spAutoFit/>
          </a:bodyPr>
          <a:lstStyle/>
          <a:p>
            <a:pPr marL="12700">
              <a:lnSpc>
                <a:spcPct val="100000"/>
              </a:lnSpc>
              <a:spcBef>
                <a:spcPts val="95"/>
              </a:spcBef>
            </a:pPr>
            <a:r>
              <a:rPr sz="1600" b="1" spc="-10" dirty="0">
                <a:latin typeface="Calibri"/>
                <a:cs typeface="Calibri"/>
              </a:rPr>
              <a:t>Adiciones</a:t>
            </a:r>
            <a:endParaRPr sz="1600">
              <a:latin typeface="Calibri"/>
              <a:cs typeface="Calibri"/>
            </a:endParaRPr>
          </a:p>
        </p:txBody>
      </p:sp>
      <p:sp>
        <p:nvSpPr>
          <p:cNvPr id="17" name="object 17"/>
          <p:cNvSpPr txBox="1"/>
          <p:nvPr/>
        </p:nvSpPr>
        <p:spPr>
          <a:xfrm>
            <a:off x="10049382" y="7575931"/>
            <a:ext cx="1080770" cy="269240"/>
          </a:xfrm>
          <a:prstGeom prst="rect">
            <a:avLst/>
          </a:prstGeom>
        </p:spPr>
        <p:txBody>
          <a:bodyPr vert="horz" wrap="square" lIns="0" tIns="12065" rIns="0" bIns="0" rtlCol="0">
            <a:spAutoFit/>
          </a:bodyPr>
          <a:lstStyle/>
          <a:p>
            <a:pPr marL="12700">
              <a:lnSpc>
                <a:spcPct val="100000"/>
              </a:lnSpc>
              <a:spcBef>
                <a:spcPts val="95"/>
              </a:spcBef>
            </a:pPr>
            <a:r>
              <a:rPr sz="1600" b="1" spc="-10" dirty="0">
                <a:latin typeface="Calibri"/>
                <a:cs typeface="Calibri"/>
              </a:rPr>
              <a:t>Reducciones</a:t>
            </a:r>
            <a:endParaRPr sz="1600">
              <a:latin typeface="Calibri"/>
              <a:cs typeface="Calibri"/>
            </a:endParaRPr>
          </a:p>
        </p:txBody>
      </p:sp>
      <p:sp>
        <p:nvSpPr>
          <p:cNvPr id="18" name="object 18"/>
          <p:cNvSpPr txBox="1"/>
          <p:nvPr/>
        </p:nvSpPr>
        <p:spPr>
          <a:xfrm>
            <a:off x="12358878" y="7575931"/>
            <a:ext cx="1470660" cy="269240"/>
          </a:xfrm>
          <a:prstGeom prst="rect">
            <a:avLst/>
          </a:prstGeom>
        </p:spPr>
        <p:txBody>
          <a:bodyPr vert="horz" wrap="square" lIns="0" tIns="12065" rIns="0" bIns="0" rtlCol="0">
            <a:spAutoFit/>
          </a:bodyPr>
          <a:lstStyle/>
          <a:p>
            <a:pPr marL="12700">
              <a:lnSpc>
                <a:spcPct val="100000"/>
              </a:lnSpc>
              <a:spcBef>
                <a:spcPts val="95"/>
              </a:spcBef>
            </a:pPr>
            <a:r>
              <a:rPr sz="1600" b="1" spc="-10" dirty="0">
                <a:latin typeface="Calibri"/>
                <a:cs typeface="Calibri"/>
              </a:rPr>
              <a:t>Aprop_Definitiva</a:t>
            </a:r>
            <a:endParaRPr sz="1600">
              <a:latin typeface="Calibri"/>
              <a:cs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584306" y="4352797"/>
            <a:ext cx="29209" cy="4044950"/>
          </a:xfrm>
          <a:custGeom>
            <a:avLst/>
            <a:gdLst/>
            <a:ahLst/>
            <a:cxnLst/>
            <a:rect l="l" t="t" r="r" b="b"/>
            <a:pathLst>
              <a:path w="29209" h="4044950">
                <a:moveTo>
                  <a:pt x="0" y="0"/>
                </a:moveTo>
                <a:lnTo>
                  <a:pt x="28828" y="4044569"/>
                </a:lnTo>
              </a:path>
            </a:pathLst>
          </a:custGeom>
          <a:ln w="19048">
            <a:solidFill>
              <a:srgbClr val="585858"/>
            </a:solidFill>
          </a:ln>
        </p:spPr>
        <p:txBody>
          <a:bodyPr wrap="square" lIns="0" tIns="0" rIns="0" bIns="0" rtlCol="0"/>
          <a:lstStyle/>
          <a:p>
            <a:endParaRPr/>
          </a:p>
        </p:txBody>
      </p:sp>
      <p:sp>
        <p:nvSpPr>
          <p:cNvPr id="3" name="object 3"/>
          <p:cNvSpPr txBox="1"/>
          <p:nvPr/>
        </p:nvSpPr>
        <p:spPr>
          <a:xfrm>
            <a:off x="13026643" y="6367017"/>
            <a:ext cx="2159000" cy="239395"/>
          </a:xfrm>
          <a:prstGeom prst="rect">
            <a:avLst/>
          </a:prstGeom>
        </p:spPr>
        <p:txBody>
          <a:bodyPr vert="horz" wrap="square" lIns="0" tIns="13335" rIns="0" bIns="0" rtlCol="0">
            <a:spAutoFit/>
          </a:bodyPr>
          <a:lstStyle/>
          <a:p>
            <a:pPr marL="12700">
              <a:lnSpc>
                <a:spcPct val="100000"/>
              </a:lnSpc>
              <a:spcBef>
                <a:spcPts val="105"/>
              </a:spcBef>
            </a:pPr>
            <a:r>
              <a:rPr sz="1400" spc="-25" dirty="0">
                <a:solidFill>
                  <a:srgbClr val="585858"/>
                </a:solidFill>
                <a:latin typeface="Trebuchet MS"/>
                <a:cs typeface="Trebuchet MS"/>
              </a:rPr>
              <a:t>Tabla</a:t>
            </a:r>
            <a:r>
              <a:rPr sz="1400" spc="-60" dirty="0">
                <a:solidFill>
                  <a:srgbClr val="585858"/>
                </a:solidFill>
                <a:latin typeface="Trebuchet MS"/>
                <a:cs typeface="Trebuchet MS"/>
              </a:rPr>
              <a:t> 3.</a:t>
            </a:r>
            <a:r>
              <a:rPr sz="1400" spc="-65" dirty="0">
                <a:solidFill>
                  <a:srgbClr val="585858"/>
                </a:solidFill>
                <a:latin typeface="Trebuchet MS"/>
                <a:cs typeface="Trebuchet MS"/>
              </a:rPr>
              <a:t> </a:t>
            </a:r>
            <a:r>
              <a:rPr sz="1400" dirty="0">
                <a:solidFill>
                  <a:srgbClr val="585858"/>
                </a:solidFill>
                <a:latin typeface="Trebuchet MS"/>
                <a:cs typeface="Trebuchet MS"/>
              </a:rPr>
              <a:t>Tipos</a:t>
            </a:r>
            <a:r>
              <a:rPr sz="1400" spc="-65" dirty="0">
                <a:solidFill>
                  <a:srgbClr val="585858"/>
                </a:solidFill>
                <a:latin typeface="Trebuchet MS"/>
                <a:cs typeface="Trebuchet MS"/>
              </a:rPr>
              <a:t> </a:t>
            </a:r>
            <a:r>
              <a:rPr sz="1400" spc="-20" dirty="0">
                <a:solidFill>
                  <a:srgbClr val="585858"/>
                </a:solidFill>
                <a:latin typeface="Trebuchet MS"/>
                <a:cs typeface="Trebuchet MS"/>
              </a:rPr>
              <a:t>de</a:t>
            </a:r>
            <a:r>
              <a:rPr sz="1400" spc="-80" dirty="0">
                <a:solidFill>
                  <a:srgbClr val="585858"/>
                </a:solidFill>
                <a:latin typeface="Trebuchet MS"/>
                <a:cs typeface="Trebuchet MS"/>
              </a:rPr>
              <a:t> </a:t>
            </a:r>
            <a:r>
              <a:rPr sz="1400" spc="-10" dirty="0">
                <a:solidFill>
                  <a:srgbClr val="585858"/>
                </a:solidFill>
                <a:latin typeface="Trebuchet MS"/>
                <a:cs typeface="Trebuchet MS"/>
              </a:rPr>
              <a:t>Acciones.</a:t>
            </a:r>
            <a:endParaRPr sz="1400">
              <a:latin typeface="Trebuchet MS"/>
              <a:cs typeface="Trebuchet MS"/>
            </a:endParaRPr>
          </a:p>
        </p:txBody>
      </p:sp>
      <p:sp>
        <p:nvSpPr>
          <p:cNvPr id="4" name="object 4"/>
          <p:cNvSpPr/>
          <p:nvPr/>
        </p:nvSpPr>
        <p:spPr>
          <a:xfrm>
            <a:off x="3086100" y="1030605"/>
            <a:ext cx="1433830" cy="38100"/>
          </a:xfrm>
          <a:custGeom>
            <a:avLst/>
            <a:gdLst/>
            <a:ahLst/>
            <a:cxnLst/>
            <a:rect l="l" t="t" r="r" b="b"/>
            <a:pathLst>
              <a:path w="1433829" h="38100">
                <a:moveTo>
                  <a:pt x="1433576" y="0"/>
                </a:moveTo>
                <a:lnTo>
                  <a:pt x="0" y="0"/>
                </a:lnTo>
                <a:lnTo>
                  <a:pt x="0" y="38100"/>
                </a:lnTo>
                <a:lnTo>
                  <a:pt x="1433576" y="38100"/>
                </a:lnTo>
                <a:lnTo>
                  <a:pt x="1433576" y="0"/>
                </a:lnTo>
                <a:close/>
              </a:path>
            </a:pathLst>
          </a:custGeom>
          <a:solidFill>
            <a:srgbClr val="82CE00"/>
          </a:solidFill>
        </p:spPr>
        <p:txBody>
          <a:bodyPr wrap="square" lIns="0" tIns="0" rIns="0" bIns="0" rtlCol="0"/>
          <a:lstStyle/>
          <a:p>
            <a:endParaRPr/>
          </a:p>
        </p:txBody>
      </p:sp>
      <p:sp>
        <p:nvSpPr>
          <p:cNvPr id="5" name="object 5"/>
          <p:cNvSpPr txBox="1"/>
          <p:nvPr/>
        </p:nvSpPr>
        <p:spPr>
          <a:xfrm>
            <a:off x="4183760" y="480822"/>
            <a:ext cx="307975" cy="635000"/>
          </a:xfrm>
          <a:prstGeom prst="rect">
            <a:avLst/>
          </a:prstGeom>
        </p:spPr>
        <p:txBody>
          <a:bodyPr vert="horz" wrap="square" lIns="0" tIns="12065" rIns="0" bIns="0" rtlCol="0">
            <a:spAutoFit/>
          </a:bodyPr>
          <a:lstStyle/>
          <a:p>
            <a:pPr marL="12700">
              <a:lnSpc>
                <a:spcPct val="100000"/>
              </a:lnSpc>
              <a:spcBef>
                <a:spcPts val="95"/>
              </a:spcBef>
            </a:pPr>
            <a:r>
              <a:rPr sz="4000" b="1" spc="-50" dirty="0">
                <a:solidFill>
                  <a:srgbClr val="00632C"/>
                </a:solidFill>
                <a:latin typeface="Arial"/>
                <a:cs typeface="Arial"/>
              </a:rPr>
              <a:t>6</a:t>
            </a:r>
            <a:endParaRPr sz="4000">
              <a:latin typeface="Arial"/>
              <a:cs typeface="Arial"/>
            </a:endParaRPr>
          </a:p>
        </p:txBody>
      </p:sp>
      <p:sp>
        <p:nvSpPr>
          <p:cNvPr id="6" name="object 6"/>
          <p:cNvSpPr txBox="1">
            <a:spLocks noGrp="1"/>
          </p:cNvSpPr>
          <p:nvPr>
            <p:ph type="title"/>
          </p:nvPr>
        </p:nvSpPr>
        <p:spPr>
          <a:xfrm>
            <a:off x="4669916" y="700278"/>
            <a:ext cx="6741159" cy="345440"/>
          </a:xfrm>
          <a:prstGeom prst="rect">
            <a:avLst/>
          </a:prstGeom>
        </p:spPr>
        <p:txBody>
          <a:bodyPr vert="horz" wrap="square" lIns="0" tIns="12700" rIns="0" bIns="0" rtlCol="0">
            <a:spAutoFit/>
          </a:bodyPr>
          <a:lstStyle/>
          <a:p>
            <a:pPr marL="12700">
              <a:lnSpc>
                <a:spcPct val="100000"/>
              </a:lnSpc>
              <a:spcBef>
                <a:spcPts val="100"/>
              </a:spcBef>
            </a:pPr>
            <a:r>
              <a:rPr sz="2100" b="1" spc="75" dirty="0">
                <a:solidFill>
                  <a:srgbClr val="00632C"/>
                </a:solidFill>
                <a:latin typeface="Arial"/>
                <a:cs typeface="Arial"/>
              </a:rPr>
              <a:t>ACCIONES</a:t>
            </a:r>
            <a:r>
              <a:rPr sz="2100" b="1" spc="130" dirty="0">
                <a:solidFill>
                  <a:srgbClr val="00632C"/>
                </a:solidFill>
                <a:latin typeface="Arial"/>
                <a:cs typeface="Arial"/>
              </a:rPr>
              <a:t> </a:t>
            </a:r>
            <a:r>
              <a:rPr sz="2100" b="1" spc="55" dirty="0">
                <a:solidFill>
                  <a:srgbClr val="00632C"/>
                </a:solidFill>
                <a:latin typeface="Arial"/>
                <a:cs typeface="Arial"/>
              </a:rPr>
              <a:t>DE</a:t>
            </a:r>
            <a:r>
              <a:rPr sz="2100" b="1" spc="170" dirty="0">
                <a:solidFill>
                  <a:srgbClr val="00632C"/>
                </a:solidFill>
                <a:latin typeface="Arial"/>
                <a:cs typeface="Arial"/>
              </a:rPr>
              <a:t> </a:t>
            </a:r>
            <a:r>
              <a:rPr sz="2100" b="1" spc="95" dirty="0">
                <a:solidFill>
                  <a:srgbClr val="00632C"/>
                </a:solidFill>
                <a:latin typeface="Arial"/>
                <a:cs typeface="Arial"/>
              </a:rPr>
              <a:t>MEJORAMIENTO</a:t>
            </a:r>
            <a:r>
              <a:rPr sz="2100" b="1" spc="295" dirty="0">
                <a:solidFill>
                  <a:srgbClr val="00632C"/>
                </a:solidFill>
                <a:latin typeface="Arial"/>
                <a:cs typeface="Arial"/>
              </a:rPr>
              <a:t> </a:t>
            </a:r>
            <a:r>
              <a:rPr sz="2100" b="1" spc="55" dirty="0">
                <a:solidFill>
                  <a:srgbClr val="00632C"/>
                </a:solidFill>
                <a:latin typeface="Arial"/>
                <a:cs typeface="Arial"/>
              </a:rPr>
              <a:t>DE</a:t>
            </a:r>
            <a:r>
              <a:rPr sz="2100" b="1" spc="180" dirty="0">
                <a:solidFill>
                  <a:srgbClr val="00632C"/>
                </a:solidFill>
                <a:latin typeface="Arial"/>
                <a:cs typeface="Arial"/>
              </a:rPr>
              <a:t> </a:t>
            </a:r>
            <a:r>
              <a:rPr sz="2100" b="1" dirty="0">
                <a:solidFill>
                  <a:srgbClr val="00632C"/>
                </a:solidFill>
                <a:latin typeface="Arial"/>
                <a:cs typeface="Arial"/>
              </a:rPr>
              <a:t>LA</a:t>
            </a:r>
            <a:r>
              <a:rPr sz="2100" b="1" spc="140" dirty="0">
                <a:solidFill>
                  <a:srgbClr val="00632C"/>
                </a:solidFill>
                <a:latin typeface="Arial"/>
                <a:cs typeface="Arial"/>
              </a:rPr>
              <a:t> </a:t>
            </a:r>
            <a:r>
              <a:rPr sz="2100" b="1" spc="85" dirty="0">
                <a:solidFill>
                  <a:srgbClr val="00632C"/>
                </a:solidFill>
                <a:latin typeface="Arial"/>
                <a:cs typeface="Arial"/>
              </a:rPr>
              <a:t>ENTIDAD</a:t>
            </a:r>
            <a:endParaRPr sz="2100">
              <a:latin typeface="Arial"/>
              <a:cs typeface="Arial"/>
            </a:endParaRPr>
          </a:p>
        </p:txBody>
      </p:sp>
      <p:sp>
        <p:nvSpPr>
          <p:cNvPr id="7" name="object 7"/>
          <p:cNvSpPr txBox="1"/>
          <p:nvPr/>
        </p:nvSpPr>
        <p:spPr>
          <a:xfrm>
            <a:off x="4908422" y="2039670"/>
            <a:ext cx="8185150" cy="323215"/>
          </a:xfrm>
          <a:prstGeom prst="rect">
            <a:avLst/>
          </a:prstGeom>
          <a:solidFill>
            <a:srgbClr val="EDEDED"/>
          </a:solidFill>
        </p:spPr>
        <p:txBody>
          <a:bodyPr vert="horz" wrap="square" lIns="0" tIns="66675" rIns="0" bIns="0" rtlCol="0">
            <a:spAutoFit/>
          </a:bodyPr>
          <a:lstStyle/>
          <a:p>
            <a:pPr marL="388620">
              <a:lnSpc>
                <a:spcPct val="100000"/>
              </a:lnSpc>
              <a:spcBef>
                <a:spcPts val="525"/>
              </a:spcBef>
            </a:pPr>
            <a:r>
              <a:rPr sz="1600" b="1" spc="-95" dirty="0">
                <a:solidFill>
                  <a:srgbClr val="585858"/>
                </a:solidFill>
                <a:latin typeface="Trebuchet MS"/>
                <a:cs typeface="Trebuchet MS"/>
              </a:rPr>
              <a:t>3.</a:t>
            </a:r>
            <a:r>
              <a:rPr sz="1600" b="1" spc="-120" dirty="0">
                <a:solidFill>
                  <a:srgbClr val="585858"/>
                </a:solidFill>
                <a:latin typeface="Trebuchet MS"/>
                <a:cs typeface="Trebuchet MS"/>
              </a:rPr>
              <a:t> </a:t>
            </a:r>
            <a:r>
              <a:rPr sz="1600" b="1" spc="60" dirty="0">
                <a:solidFill>
                  <a:srgbClr val="585858"/>
                </a:solidFill>
                <a:latin typeface="Trebuchet MS"/>
                <a:cs typeface="Trebuchet MS"/>
              </a:rPr>
              <a:t>TIPOS</a:t>
            </a:r>
            <a:r>
              <a:rPr sz="1600" b="1" spc="-50" dirty="0">
                <a:solidFill>
                  <a:srgbClr val="585858"/>
                </a:solidFill>
                <a:latin typeface="Trebuchet MS"/>
                <a:cs typeface="Trebuchet MS"/>
              </a:rPr>
              <a:t> </a:t>
            </a:r>
            <a:r>
              <a:rPr sz="1600" b="1" dirty="0">
                <a:solidFill>
                  <a:srgbClr val="585858"/>
                </a:solidFill>
                <a:latin typeface="Trebuchet MS"/>
                <a:cs typeface="Trebuchet MS"/>
              </a:rPr>
              <a:t>DE</a:t>
            </a:r>
            <a:r>
              <a:rPr sz="1600" b="1" spc="-25" dirty="0">
                <a:solidFill>
                  <a:srgbClr val="585858"/>
                </a:solidFill>
                <a:latin typeface="Trebuchet MS"/>
                <a:cs typeface="Trebuchet MS"/>
              </a:rPr>
              <a:t> </a:t>
            </a:r>
            <a:r>
              <a:rPr sz="1600" b="1" spc="55" dirty="0">
                <a:solidFill>
                  <a:srgbClr val="585858"/>
                </a:solidFill>
                <a:latin typeface="Trebuchet MS"/>
                <a:cs typeface="Trebuchet MS"/>
              </a:rPr>
              <a:t>ACCIONES</a:t>
            </a:r>
            <a:endParaRPr sz="1600">
              <a:latin typeface="Trebuchet MS"/>
              <a:cs typeface="Trebuchet MS"/>
            </a:endParaRPr>
          </a:p>
        </p:txBody>
      </p:sp>
      <p:sp>
        <p:nvSpPr>
          <p:cNvPr id="8" name="object 8"/>
          <p:cNvSpPr txBox="1"/>
          <p:nvPr/>
        </p:nvSpPr>
        <p:spPr>
          <a:xfrm>
            <a:off x="5271261" y="2608833"/>
            <a:ext cx="7760970" cy="509905"/>
          </a:xfrm>
          <a:prstGeom prst="rect">
            <a:avLst/>
          </a:prstGeom>
        </p:spPr>
        <p:txBody>
          <a:bodyPr vert="horz" wrap="square" lIns="0" tIns="22225" rIns="0" bIns="0" rtlCol="0">
            <a:spAutoFit/>
          </a:bodyPr>
          <a:lstStyle/>
          <a:p>
            <a:pPr marL="12700" marR="5080">
              <a:lnSpc>
                <a:spcPts val="1900"/>
              </a:lnSpc>
              <a:spcBef>
                <a:spcPts val="175"/>
              </a:spcBef>
              <a:tabLst>
                <a:tab pos="405765" algn="l"/>
                <a:tab pos="968375" algn="l"/>
                <a:tab pos="2001520" algn="l"/>
                <a:tab pos="2362835" algn="l"/>
                <a:tab pos="3438525" algn="l"/>
                <a:tab pos="3944620" algn="l"/>
                <a:tab pos="5040630" algn="l"/>
                <a:tab pos="5349875" algn="l"/>
                <a:tab pos="6584315" algn="l"/>
                <a:tab pos="7317740" algn="l"/>
                <a:tab pos="7573645" algn="l"/>
              </a:tabLst>
            </a:pPr>
            <a:r>
              <a:rPr sz="1600" spc="-25" dirty="0">
                <a:solidFill>
                  <a:srgbClr val="585858"/>
                </a:solidFill>
                <a:latin typeface="Verdana"/>
                <a:cs typeface="Verdana"/>
              </a:rPr>
              <a:t>En</a:t>
            </a:r>
            <a:r>
              <a:rPr sz="1600" dirty="0">
                <a:solidFill>
                  <a:srgbClr val="585858"/>
                </a:solidFill>
                <a:latin typeface="Verdana"/>
                <a:cs typeface="Verdana"/>
              </a:rPr>
              <a:t>	</a:t>
            </a:r>
            <a:r>
              <a:rPr sz="1600" spc="-20" dirty="0">
                <a:solidFill>
                  <a:srgbClr val="585858"/>
                </a:solidFill>
                <a:latin typeface="Verdana"/>
                <a:cs typeface="Verdana"/>
              </a:rPr>
              <a:t>este</a:t>
            </a:r>
            <a:r>
              <a:rPr sz="1600" dirty="0">
                <a:solidFill>
                  <a:srgbClr val="585858"/>
                </a:solidFill>
                <a:latin typeface="Verdana"/>
                <a:cs typeface="Verdana"/>
              </a:rPr>
              <a:t>	</a:t>
            </a:r>
            <a:r>
              <a:rPr sz="1600" spc="-10" dirty="0">
                <a:solidFill>
                  <a:srgbClr val="585858"/>
                </a:solidFill>
                <a:latin typeface="Verdana"/>
                <a:cs typeface="Verdana"/>
              </a:rPr>
              <a:t>apartado</a:t>
            </a:r>
            <a:r>
              <a:rPr sz="1600" dirty="0">
                <a:solidFill>
                  <a:srgbClr val="585858"/>
                </a:solidFill>
                <a:latin typeface="Verdana"/>
                <a:cs typeface="Verdana"/>
              </a:rPr>
              <a:t>	</a:t>
            </a:r>
            <a:r>
              <a:rPr sz="1600" spc="-25" dirty="0">
                <a:solidFill>
                  <a:srgbClr val="585858"/>
                </a:solidFill>
                <a:latin typeface="Verdana"/>
                <a:cs typeface="Verdana"/>
              </a:rPr>
              <a:t>se</a:t>
            </a:r>
            <a:r>
              <a:rPr sz="1600" dirty="0">
                <a:solidFill>
                  <a:srgbClr val="585858"/>
                </a:solidFill>
                <a:latin typeface="Verdana"/>
                <a:cs typeface="Verdana"/>
              </a:rPr>
              <a:t>	</a:t>
            </a:r>
            <a:r>
              <a:rPr sz="1600" spc="-10" dirty="0">
                <a:solidFill>
                  <a:srgbClr val="585858"/>
                </a:solidFill>
                <a:latin typeface="Verdana"/>
                <a:cs typeface="Verdana"/>
              </a:rPr>
              <a:t>evidencia</a:t>
            </a:r>
            <a:r>
              <a:rPr sz="1600" dirty="0">
                <a:solidFill>
                  <a:srgbClr val="585858"/>
                </a:solidFill>
                <a:latin typeface="Verdana"/>
                <a:cs typeface="Verdana"/>
              </a:rPr>
              <a:t>	</a:t>
            </a:r>
            <a:r>
              <a:rPr sz="1600" spc="-25" dirty="0">
                <a:solidFill>
                  <a:srgbClr val="585858"/>
                </a:solidFill>
                <a:latin typeface="Verdana"/>
                <a:cs typeface="Verdana"/>
              </a:rPr>
              <a:t>que</a:t>
            </a:r>
            <a:r>
              <a:rPr sz="1600" dirty="0">
                <a:solidFill>
                  <a:srgbClr val="585858"/>
                </a:solidFill>
                <a:latin typeface="Verdana"/>
                <a:cs typeface="Verdana"/>
              </a:rPr>
              <a:t>	</a:t>
            </a:r>
            <a:r>
              <a:rPr sz="1600" spc="-10" dirty="0">
                <a:solidFill>
                  <a:srgbClr val="585858"/>
                </a:solidFill>
                <a:latin typeface="Verdana"/>
                <a:cs typeface="Verdana"/>
              </a:rPr>
              <a:t>prevalece</a:t>
            </a:r>
            <a:r>
              <a:rPr sz="1600" dirty="0">
                <a:solidFill>
                  <a:srgbClr val="585858"/>
                </a:solidFill>
                <a:latin typeface="Verdana"/>
                <a:cs typeface="Verdana"/>
              </a:rPr>
              <a:t>	</a:t>
            </a:r>
            <a:r>
              <a:rPr sz="1600" spc="-25" dirty="0">
                <a:solidFill>
                  <a:srgbClr val="585858"/>
                </a:solidFill>
                <a:latin typeface="Verdana"/>
                <a:cs typeface="Verdana"/>
              </a:rPr>
              <a:t>la</a:t>
            </a:r>
            <a:r>
              <a:rPr sz="1600" dirty="0">
                <a:solidFill>
                  <a:srgbClr val="585858"/>
                </a:solidFill>
                <a:latin typeface="Verdana"/>
                <a:cs typeface="Verdana"/>
              </a:rPr>
              <a:t>	</a:t>
            </a:r>
            <a:r>
              <a:rPr sz="1600" spc="-10" dirty="0">
                <a:solidFill>
                  <a:srgbClr val="585858"/>
                </a:solidFill>
                <a:latin typeface="Verdana"/>
                <a:cs typeface="Verdana"/>
              </a:rPr>
              <a:t>prevención</a:t>
            </a:r>
            <a:r>
              <a:rPr sz="1600" dirty="0">
                <a:solidFill>
                  <a:srgbClr val="585858"/>
                </a:solidFill>
                <a:latin typeface="Verdana"/>
                <a:cs typeface="Verdana"/>
              </a:rPr>
              <a:t>	</a:t>
            </a:r>
            <a:r>
              <a:rPr sz="1600" spc="-10" dirty="0">
                <a:solidFill>
                  <a:srgbClr val="585858"/>
                </a:solidFill>
                <a:latin typeface="Verdana"/>
                <a:cs typeface="Verdana"/>
              </a:rPr>
              <a:t>frente</a:t>
            </a:r>
            <a:r>
              <a:rPr sz="1600" dirty="0">
                <a:solidFill>
                  <a:srgbClr val="585858"/>
                </a:solidFill>
                <a:latin typeface="Verdana"/>
                <a:cs typeface="Verdana"/>
              </a:rPr>
              <a:t>	</a:t>
            </a:r>
            <a:r>
              <a:rPr sz="1600" spc="-50" dirty="0">
                <a:solidFill>
                  <a:srgbClr val="585858"/>
                </a:solidFill>
                <a:latin typeface="Verdana"/>
                <a:cs typeface="Verdana"/>
              </a:rPr>
              <a:t>a</a:t>
            </a:r>
            <a:r>
              <a:rPr sz="1600" dirty="0">
                <a:solidFill>
                  <a:srgbClr val="585858"/>
                </a:solidFill>
                <a:latin typeface="Verdana"/>
                <a:cs typeface="Verdana"/>
              </a:rPr>
              <a:t>	</a:t>
            </a:r>
            <a:r>
              <a:rPr sz="1600" spc="-40" dirty="0">
                <a:solidFill>
                  <a:srgbClr val="585858"/>
                </a:solidFill>
                <a:latin typeface="Verdana"/>
                <a:cs typeface="Verdana"/>
              </a:rPr>
              <a:t>la </a:t>
            </a:r>
            <a:r>
              <a:rPr sz="1600" spc="-10" dirty="0">
                <a:solidFill>
                  <a:srgbClr val="585858"/>
                </a:solidFill>
                <a:latin typeface="Verdana"/>
                <a:cs typeface="Verdana"/>
              </a:rPr>
              <a:t>corrección</a:t>
            </a:r>
            <a:r>
              <a:rPr sz="1600" spc="-75" dirty="0">
                <a:solidFill>
                  <a:srgbClr val="585858"/>
                </a:solidFill>
                <a:latin typeface="Verdana"/>
                <a:cs typeface="Verdana"/>
              </a:rPr>
              <a:t> </a:t>
            </a:r>
            <a:r>
              <a:rPr sz="1600" dirty="0">
                <a:solidFill>
                  <a:srgbClr val="585858"/>
                </a:solidFill>
                <a:latin typeface="Verdana"/>
                <a:cs typeface="Verdana"/>
              </a:rPr>
              <a:t>sobre</a:t>
            </a:r>
            <a:r>
              <a:rPr sz="1600" spc="-100" dirty="0">
                <a:solidFill>
                  <a:srgbClr val="585858"/>
                </a:solidFill>
                <a:latin typeface="Verdana"/>
                <a:cs typeface="Verdana"/>
              </a:rPr>
              <a:t> </a:t>
            </a:r>
            <a:r>
              <a:rPr sz="1600" dirty="0">
                <a:solidFill>
                  <a:srgbClr val="585858"/>
                </a:solidFill>
                <a:latin typeface="Verdana"/>
                <a:cs typeface="Verdana"/>
              </a:rPr>
              <a:t>las</a:t>
            </a:r>
            <a:r>
              <a:rPr sz="1600" spc="-100" dirty="0">
                <a:solidFill>
                  <a:srgbClr val="585858"/>
                </a:solidFill>
                <a:latin typeface="Verdana"/>
                <a:cs typeface="Verdana"/>
              </a:rPr>
              <a:t> </a:t>
            </a:r>
            <a:r>
              <a:rPr sz="1600" spc="-10" dirty="0">
                <a:solidFill>
                  <a:srgbClr val="585858"/>
                </a:solidFill>
                <a:latin typeface="Verdana"/>
                <a:cs typeface="Verdana"/>
              </a:rPr>
              <a:t>acciones</a:t>
            </a:r>
            <a:r>
              <a:rPr sz="1600" spc="-80" dirty="0">
                <a:solidFill>
                  <a:srgbClr val="585858"/>
                </a:solidFill>
                <a:latin typeface="Verdana"/>
                <a:cs typeface="Verdana"/>
              </a:rPr>
              <a:t> </a:t>
            </a:r>
            <a:r>
              <a:rPr sz="1600" dirty="0">
                <a:solidFill>
                  <a:srgbClr val="585858"/>
                </a:solidFill>
                <a:latin typeface="Verdana"/>
                <a:cs typeface="Verdana"/>
              </a:rPr>
              <a:t>del</a:t>
            </a:r>
            <a:r>
              <a:rPr sz="1600" spc="-114" dirty="0">
                <a:solidFill>
                  <a:srgbClr val="585858"/>
                </a:solidFill>
                <a:latin typeface="Verdana"/>
                <a:cs typeface="Verdana"/>
              </a:rPr>
              <a:t> </a:t>
            </a:r>
            <a:r>
              <a:rPr sz="1600" spc="-10" dirty="0">
                <a:solidFill>
                  <a:srgbClr val="585858"/>
                </a:solidFill>
                <a:latin typeface="Verdana"/>
                <a:cs typeface="Verdana"/>
              </a:rPr>
              <a:t>Sistema</a:t>
            </a:r>
            <a:r>
              <a:rPr sz="1600" spc="-70" dirty="0">
                <a:solidFill>
                  <a:srgbClr val="585858"/>
                </a:solidFill>
                <a:latin typeface="Verdana"/>
                <a:cs typeface="Verdana"/>
              </a:rPr>
              <a:t> </a:t>
            </a:r>
            <a:r>
              <a:rPr sz="1600" dirty="0">
                <a:solidFill>
                  <a:srgbClr val="585858"/>
                </a:solidFill>
                <a:latin typeface="Verdana"/>
                <a:cs typeface="Verdana"/>
              </a:rPr>
              <a:t>de</a:t>
            </a:r>
            <a:r>
              <a:rPr sz="1600" spc="-100" dirty="0">
                <a:solidFill>
                  <a:srgbClr val="585858"/>
                </a:solidFill>
                <a:latin typeface="Verdana"/>
                <a:cs typeface="Verdana"/>
              </a:rPr>
              <a:t> </a:t>
            </a:r>
            <a:r>
              <a:rPr sz="1600" spc="-10" dirty="0">
                <a:solidFill>
                  <a:srgbClr val="585858"/>
                </a:solidFill>
                <a:latin typeface="Verdana"/>
                <a:cs typeface="Verdana"/>
              </a:rPr>
              <a:t>Gestión.</a:t>
            </a:r>
            <a:endParaRPr sz="1600">
              <a:latin typeface="Verdana"/>
              <a:cs typeface="Verdana"/>
            </a:endParaRPr>
          </a:p>
        </p:txBody>
      </p:sp>
      <p:sp>
        <p:nvSpPr>
          <p:cNvPr id="9" name="object 9"/>
          <p:cNvSpPr txBox="1"/>
          <p:nvPr/>
        </p:nvSpPr>
        <p:spPr>
          <a:xfrm>
            <a:off x="10667542" y="4711783"/>
            <a:ext cx="248920" cy="3275965"/>
          </a:xfrm>
          <a:prstGeom prst="rect">
            <a:avLst/>
          </a:prstGeom>
        </p:spPr>
        <p:txBody>
          <a:bodyPr vert="vert270" wrap="square" lIns="0" tIns="0" rIns="0" bIns="0" rtlCol="0">
            <a:spAutoFit/>
          </a:bodyPr>
          <a:lstStyle/>
          <a:p>
            <a:pPr marL="12700">
              <a:lnSpc>
                <a:spcPts val="1789"/>
              </a:lnSpc>
            </a:pPr>
            <a:r>
              <a:rPr sz="1500" b="1" dirty="0">
                <a:solidFill>
                  <a:srgbClr val="585858"/>
                </a:solidFill>
                <a:latin typeface="Trebuchet MS"/>
                <a:cs typeface="Trebuchet MS"/>
              </a:rPr>
              <a:t>Discriminada</a:t>
            </a:r>
            <a:r>
              <a:rPr sz="1500" b="1" spc="-60" dirty="0">
                <a:solidFill>
                  <a:srgbClr val="585858"/>
                </a:solidFill>
                <a:latin typeface="Trebuchet MS"/>
                <a:cs typeface="Trebuchet MS"/>
              </a:rPr>
              <a:t> </a:t>
            </a:r>
            <a:r>
              <a:rPr sz="1500" b="1" dirty="0">
                <a:solidFill>
                  <a:srgbClr val="585858"/>
                </a:solidFill>
                <a:latin typeface="Trebuchet MS"/>
                <a:cs typeface="Trebuchet MS"/>
              </a:rPr>
              <a:t>de</a:t>
            </a:r>
            <a:r>
              <a:rPr sz="1500" b="1" spc="-75" dirty="0">
                <a:solidFill>
                  <a:srgbClr val="585858"/>
                </a:solidFill>
                <a:latin typeface="Trebuchet MS"/>
                <a:cs typeface="Trebuchet MS"/>
              </a:rPr>
              <a:t> </a:t>
            </a:r>
            <a:r>
              <a:rPr sz="1500" b="1" dirty="0">
                <a:solidFill>
                  <a:srgbClr val="585858"/>
                </a:solidFill>
                <a:latin typeface="Trebuchet MS"/>
                <a:cs typeface="Trebuchet MS"/>
              </a:rPr>
              <a:t>la</a:t>
            </a:r>
            <a:r>
              <a:rPr sz="1500" b="1" spc="-105" dirty="0">
                <a:solidFill>
                  <a:srgbClr val="585858"/>
                </a:solidFill>
                <a:latin typeface="Trebuchet MS"/>
                <a:cs typeface="Trebuchet MS"/>
              </a:rPr>
              <a:t> </a:t>
            </a:r>
            <a:r>
              <a:rPr sz="1500" b="1" spc="-10" dirty="0">
                <a:solidFill>
                  <a:srgbClr val="585858"/>
                </a:solidFill>
                <a:latin typeface="Trebuchet MS"/>
                <a:cs typeface="Trebuchet MS"/>
              </a:rPr>
              <a:t>siguiente</a:t>
            </a:r>
            <a:r>
              <a:rPr sz="1500" b="1" spc="-80" dirty="0">
                <a:solidFill>
                  <a:srgbClr val="585858"/>
                </a:solidFill>
                <a:latin typeface="Trebuchet MS"/>
                <a:cs typeface="Trebuchet MS"/>
              </a:rPr>
              <a:t> </a:t>
            </a:r>
            <a:r>
              <a:rPr sz="1500" b="1" spc="-10" dirty="0">
                <a:solidFill>
                  <a:srgbClr val="585858"/>
                </a:solidFill>
                <a:latin typeface="Trebuchet MS"/>
                <a:cs typeface="Trebuchet MS"/>
              </a:rPr>
              <a:t>manera:</a:t>
            </a:r>
            <a:endParaRPr sz="1500">
              <a:latin typeface="Trebuchet MS"/>
              <a:cs typeface="Trebuchet MS"/>
            </a:endParaRPr>
          </a:p>
        </p:txBody>
      </p:sp>
      <p:grpSp>
        <p:nvGrpSpPr>
          <p:cNvPr id="10" name="object 10"/>
          <p:cNvGrpSpPr/>
          <p:nvPr/>
        </p:nvGrpSpPr>
        <p:grpSpPr>
          <a:xfrm>
            <a:off x="0" y="0"/>
            <a:ext cx="3533140" cy="10287000"/>
            <a:chOff x="0" y="0"/>
            <a:chExt cx="3533140" cy="10287000"/>
          </a:xfrm>
        </p:grpSpPr>
        <p:sp>
          <p:nvSpPr>
            <p:cNvPr id="11" name="object 11"/>
            <p:cNvSpPr/>
            <p:nvPr/>
          </p:nvSpPr>
          <p:spPr>
            <a:xfrm>
              <a:off x="0" y="0"/>
              <a:ext cx="3086100" cy="10287000"/>
            </a:xfrm>
            <a:custGeom>
              <a:avLst/>
              <a:gdLst/>
              <a:ahLst/>
              <a:cxnLst/>
              <a:rect l="l" t="t" r="r" b="b"/>
              <a:pathLst>
                <a:path w="3086100" h="10287000">
                  <a:moveTo>
                    <a:pt x="3086100" y="0"/>
                  </a:moveTo>
                  <a:lnTo>
                    <a:pt x="0" y="0"/>
                  </a:lnTo>
                  <a:lnTo>
                    <a:pt x="0" y="10286998"/>
                  </a:lnTo>
                  <a:lnTo>
                    <a:pt x="3086100" y="10286999"/>
                  </a:lnTo>
                  <a:lnTo>
                    <a:pt x="3086100" y="0"/>
                  </a:lnTo>
                  <a:close/>
                </a:path>
              </a:pathLst>
            </a:custGeom>
            <a:solidFill>
              <a:srgbClr val="1C5639"/>
            </a:solidFill>
          </p:spPr>
          <p:txBody>
            <a:bodyPr wrap="square" lIns="0" tIns="0" rIns="0" bIns="0" rtlCol="0"/>
            <a:lstStyle/>
            <a:p>
              <a:endParaRPr/>
            </a:p>
          </p:txBody>
        </p:sp>
        <p:pic>
          <p:nvPicPr>
            <p:cNvPr id="12" name="object 12"/>
            <p:cNvPicPr/>
            <p:nvPr/>
          </p:nvPicPr>
          <p:blipFill>
            <a:blip r:embed="rId2" cstate="print"/>
            <a:stretch>
              <a:fillRect/>
            </a:stretch>
          </p:blipFill>
          <p:spPr>
            <a:xfrm>
              <a:off x="0" y="7077453"/>
              <a:ext cx="1545335" cy="3206496"/>
            </a:xfrm>
            <a:prstGeom prst="rect">
              <a:avLst/>
            </a:prstGeom>
          </p:spPr>
        </p:pic>
        <p:pic>
          <p:nvPicPr>
            <p:cNvPr id="13" name="object 13"/>
            <p:cNvPicPr/>
            <p:nvPr/>
          </p:nvPicPr>
          <p:blipFill>
            <a:blip r:embed="rId3" cstate="print"/>
            <a:stretch>
              <a:fillRect/>
            </a:stretch>
          </p:blipFill>
          <p:spPr>
            <a:xfrm>
              <a:off x="274320" y="0"/>
              <a:ext cx="3258312" cy="1563624"/>
            </a:xfrm>
            <a:prstGeom prst="rect">
              <a:avLst/>
            </a:prstGeom>
          </p:spPr>
        </p:pic>
      </p:grpSp>
      <p:pic>
        <p:nvPicPr>
          <p:cNvPr id="14" name="object 14"/>
          <p:cNvPicPr/>
          <p:nvPr/>
        </p:nvPicPr>
        <p:blipFill>
          <a:blip r:embed="rId4" cstate="print"/>
          <a:stretch>
            <a:fillRect/>
          </a:stretch>
        </p:blipFill>
        <p:spPr>
          <a:xfrm>
            <a:off x="9068927" y="9122205"/>
            <a:ext cx="2398611" cy="870673"/>
          </a:xfrm>
          <a:prstGeom prst="rect">
            <a:avLst/>
          </a:prstGeom>
        </p:spPr>
      </p:pic>
      <p:pic>
        <p:nvPicPr>
          <p:cNvPr id="15" name="object 15"/>
          <p:cNvPicPr/>
          <p:nvPr/>
        </p:nvPicPr>
        <p:blipFill>
          <a:blip r:embed="rId5" cstate="print"/>
          <a:stretch>
            <a:fillRect/>
          </a:stretch>
        </p:blipFill>
        <p:spPr>
          <a:xfrm>
            <a:off x="11201400" y="4696459"/>
            <a:ext cx="5580380" cy="1466214"/>
          </a:xfrm>
          <a:prstGeom prst="rect">
            <a:avLst/>
          </a:prstGeom>
        </p:spPr>
      </p:pic>
      <p:pic>
        <p:nvPicPr>
          <p:cNvPr id="16" name="object 16"/>
          <p:cNvPicPr/>
          <p:nvPr/>
        </p:nvPicPr>
        <p:blipFill>
          <a:blip r:embed="rId6" cstate="print"/>
          <a:stretch>
            <a:fillRect/>
          </a:stretch>
        </p:blipFill>
        <p:spPr>
          <a:xfrm>
            <a:off x="5217228" y="5013883"/>
            <a:ext cx="3413366" cy="1995860"/>
          </a:xfrm>
          <a:prstGeom prst="rect">
            <a:avLst/>
          </a:prstGeom>
        </p:spPr>
      </p:pic>
      <p:sp>
        <p:nvSpPr>
          <p:cNvPr id="17" name="object 17"/>
          <p:cNvSpPr txBox="1"/>
          <p:nvPr/>
        </p:nvSpPr>
        <p:spPr>
          <a:xfrm>
            <a:off x="6041897" y="4141470"/>
            <a:ext cx="1865630" cy="330835"/>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585858"/>
                </a:solidFill>
                <a:latin typeface="Calibri"/>
                <a:cs typeface="Calibri"/>
              </a:rPr>
              <a:t>Tipos</a:t>
            </a:r>
            <a:r>
              <a:rPr sz="2000" spc="-20" dirty="0">
                <a:solidFill>
                  <a:srgbClr val="585858"/>
                </a:solidFill>
                <a:latin typeface="Calibri"/>
                <a:cs typeface="Calibri"/>
              </a:rPr>
              <a:t> </a:t>
            </a:r>
            <a:r>
              <a:rPr sz="2000" dirty="0">
                <a:solidFill>
                  <a:srgbClr val="585858"/>
                </a:solidFill>
                <a:latin typeface="Calibri"/>
                <a:cs typeface="Calibri"/>
              </a:rPr>
              <a:t>de</a:t>
            </a:r>
            <a:r>
              <a:rPr sz="2000" spc="-30" dirty="0">
                <a:solidFill>
                  <a:srgbClr val="585858"/>
                </a:solidFill>
                <a:latin typeface="Calibri"/>
                <a:cs typeface="Calibri"/>
              </a:rPr>
              <a:t> </a:t>
            </a:r>
            <a:r>
              <a:rPr sz="2000" spc="-10" dirty="0">
                <a:solidFill>
                  <a:srgbClr val="585858"/>
                </a:solidFill>
                <a:latin typeface="Calibri"/>
                <a:cs typeface="Calibri"/>
              </a:rPr>
              <a:t>Acciones</a:t>
            </a:r>
            <a:endParaRPr sz="2000">
              <a:latin typeface="Calibri"/>
              <a:cs typeface="Calibri"/>
            </a:endParaRPr>
          </a:p>
        </p:txBody>
      </p:sp>
      <p:sp>
        <p:nvSpPr>
          <p:cNvPr id="18" name="object 18"/>
          <p:cNvSpPr/>
          <p:nvPr/>
        </p:nvSpPr>
        <p:spPr>
          <a:xfrm>
            <a:off x="5036946" y="7670562"/>
            <a:ext cx="125730" cy="125730"/>
          </a:xfrm>
          <a:custGeom>
            <a:avLst/>
            <a:gdLst/>
            <a:ahLst/>
            <a:cxnLst/>
            <a:rect l="l" t="t" r="r" b="b"/>
            <a:pathLst>
              <a:path w="125729" h="125729">
                <a:moveTo>
                  <a:pt x="125586" y="0"/>
                </a:moveTo>
                <a:lnTo>
                  <a:pt x="0" y="0"/>
                </a:lnTo>
                <a:lnTo>
                  <a:pt x="0" y="125586"/>
                </a:lnTo>
                <a:lnTo>
                  <a:pt x="125586" y="125586"/>
                </a:lnTo>
                <a:lnTo>
                  <a:pt x="125586" y="0"/>
                </a:lnTo>
                <a:close/>
              </a:path>
            </a:pathLst>
          </a:custGeom>
          <a:solidFill>
            <a:srgbClr val="4F81BC"/>
          </a:solidFill>
        </p:spPr>
        <p:txBody>
          <a:bodyPr wrap="square" lIns="0" tIns="0" rIns="0" bIns="0" rtlCol="0"/>
          <a:lstStyle/>
          <a:p>
            <a:endParaRPr/>
          </a:p>
        </p:txBody>
      </p:sp>
      <p:sp>
        <p:nvSpPr>
          <p:cNvPr id="19" name="object 19"/>
          <p:cNvSpPr txBox="1"/>
          <p:nvPr/>
        </p:nvSpPr>
        <p:spPr>
          <a:xfrm>
            <a:off x="5208270" y="7558785"/>
            <a:ext cx="899160" cy="299720"/>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585858"/>
                </a:solidFill>
                <a:latin typeface="Calibri"/>
                <a:cs typeface="Calibri"/>
              </a:rPr>
              <a:t>Hallazgos</a:t>
            </a:r>
            <a:endParaRPr sz="1800">
              <a:latin typeface="Calibri"/>
              <a:cs typeface="Calibri"/>
            </a:endParaRPr>
          </a:p>
        </p:txBody>
      </p:sp>
      <p:sp>
        <p:nvSpPr>
          <p:cNvPr id="20" name="object 20"/>
          <p:cNvSpPr/>
          <p:nvPr/>
        </p:nvSpPr>
        <p:spPr>
          <a:xfrm>
            <a:off x="6413372" y="7670562"/>
            <a:ext cx="125730" cy="125730"/>
          </a:xfrm>
          <a:custGeom>
            <a:avLst/>
            <a:gdLst/>
            <a:ahLst/>
            <a:cxnLst/>
            <a:rect l="l" t="t" r="r" b="b"/>
            <a:pathLst>
              <a:path w="125729" h="125729">
                <a:moveTo>
                  <a:pt x="125586" y="0"/>
                </a:moveTo>
                <a:lnTo>
                  <a:pt x="0" y="0"/>
                </a:lnTo>
                <a:lnTo>
                  <a:pt x="0" y="125586"/>
                </a:lnTo>
                <a:lnTo>
                  <a:pt x="125586" y="125586"/>
                </a:lnTo>
                <a:lnTo>
                  <a:pt x="125586" y="0"/>
                </a:lnTo>
                <a:close/>
              </a:path>
            </a:pathLst>
          </a:custGeom>
          <a:solidFill>
            <a:srgbClr val="C0504D"/>
          </a:solidFill>
        </p:spPr>
        <p:txBody>
          <a:bodyPr wrap="square" lIns="0" tIns="0" rIns="0" bIns="0" rtlCol="0"/>
          <a:lstStyle/>
          <a:p>
            <a:endParaRPr/>
          </a:p>
        </p:txBody>
      </p:sp>
      <p:sp>
        <p:nvSpPr>
          <p:cNvPr id="21" name="object 21"/>
          <p:cNvSpPr txBox="1"/>
          <p:nvPr/>
        </p:nvSpPr>
        <p:spPr>
          <a:xfrm>
            <a:off x="6584950" y="7558785"/>
            <a:ext cx="241681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585858"/>
                </a:solidFill>
                <a:latin typeface="Calibri"/>
                <a:cs typeface="Calibri"/>
              </a:rPr>
              <a:t>Oportunidades</a:t>
            </a:r>
            <a:r>
              <a:rPr sz="1800" spc="-60" dirty="0">
                <a:solidFill>
                  <a:srgbClr val="585858"/>
                </a:solidFill>
                <a:latin typeface="Calibri"/>
                <a:cs typeface="Calibri"/>
              </a:rPr>
              <a:t> </a:t>
            </a:r>
            <a:r>
              <a:rPr sz="1800" dirty="0">
                <a:solidFill>
                  <a:srgbClr val="585858"/>
                </a:solidFill>
                <a:latin typeface="Calibri"/>
                <a:cs typeface="Calibri"/>
              </a:rPr>
              <a:t>de</a:t>
            </a:r>
            <a:r>
              <a:rPr sz="1800" spc="-50" dirty="0">
                <a:solidFill>
                  <a:srgbClr val="585858"/>
                </a:solidFill>
                <a:latin typeface="Calibri"/>
                <a:cs typeface="Calibri"/>
              </a:rPr>
              <a:t> </a:t>
            </a:r>
            <a:r>
              <a:rPr sz="1800" spc="-10" dirty="0">
                <a:solidFill>
                  <a:srgbClr val="585858"/>
                </a:solidFill>
                <a:latin typeface="Calibri"/>
                <a:cs typeface="Calibri"/>
              </a:rPr>
              <a:t>mejora</a:t>
            </a:r>
            <a:endParaRPr sz="1800">
              <a:latin typeface="Calibri"/>
              <a:cs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37919" y="842517"/>
            <a:ext cx="1473200" cy="38100"/>
          </a:xfrm>
          <a:custGeom>
            <a:avLst/>
            <a:gdLst/>
            <a:ahLst/>
            <a:cxnLst/>
            <a:rect l="l" t="t" r="r" b="b"/>
            <a:pathLst>
              <a:path w="1473200" h="38100">
                <a:moveTo>
                  <a:pt x="1473200" y="0"/>
                </a:moveTo>
                <a:lnTo>
                  <a:pt x="0" y="0"/>
                </a:lnTo>
                <a:lnTo>
                  <a:pt x="0" y="38100"/>
                </a:lnTo>
                <a:lnTo>
                  <a:pt x="1473200" y="38100"/>
                </a:lnTo>
                <a:lnTo>
                  <a:pt x="1473200" y="0"/>
                </a:lnTo>
                <a:close/>
              </a:path>
            </a:pathLst>
          </a:custGeom>
          <a:solidFill>
            <a:srgbClr val="82CE00"/>
          </a:solidFill>
        </p:spPr>
        <p:txBody>
          <a:bodyPr wrap="square" lIns="0" tIns="0" rIns="0" bIns="0" rtlCol="0"/>
          <a:lstStyle/>
          <a:p>
            <a:endParaRPr/>
          </a:p>
        </p:txBody>
      </p:sp>
      <p:sp>
        <p:nvSpPr>
          <p:cNvPr id="3" name="object 3"/>
          <p:cNvSpPr txBox="1"/>
          <p:nvPr/>
        </p:nvSpPr>
        <p:spPr>
          <a:xfrm>
            <a:off x="2774950" y="291846"/>
            <a:ext cx="307975" cy="635000"/>
          </a:xfrm>
          <a:prstGeom prst="rect">
            <a:avLst/>
          </a:prstGeom>
        </p:spPr>
        <p:txBody>
          <a:bodyPr vert="horz" wrap="square" lIns="0" tIns="12065" rIns="0" bIns="0" rtlCol="0">
            <a:spAutoFit/>
          </a:bodyPr>
          <a:lstStyle/>
          <a:p>
            <a:pPr marL="12700">
              <a:lnSpc>
                <a:spcPct val="100000"/>
              </a:lnSpc>
              <a:spcBef>
                <a:spcPts val="95"/>
              </a:spcBef>
            </a:pPr>
            <a:r>
              <a:rPr sz="4000" b="1" spc="-50" dirty="0">
                <a:solidFill>
                  <a:srgbClr val="82CE00"/>
                </a:solidFill>
                <a:latin typeface="Arial"/>
                <a:cs typeface="Arial"/>
              </a:rPr>
              <a:t>6</a:t>
            </a:r>
            <a:endParaRPr sz="4000">
              <a:latin typeface="Arial"/>
              <a:cs typeface="Arial"/>
            </a:endParaRPr>
          </a:p>
        </p:txBody>
      </p:sp>
      <p:sp>
        <p:nvSpPr>
          <p:cNvPr id="4" name="object 4"/>
          <p:cNvSpPr txBox="1">
            <a:spLocks noGrp="1"/>
          </p:cNvSpPr>
          <p:nvPr>
            <p:ph type="title"/>
          </p:nvPr>
        </p:nvSpPr>
        <p:spPr>
          <a:xfrm>
            <a:off x="3261105" y="511302"/>
            <a:ext cx="6741795" cy="345440"/>
          </a:xfrm>
          <a:prstGeom prst="rect">
            <a:avLst/>
          </a:prstGeom>
        </p:spPr>
        <p:txBody>
          <a:bodyPr vert="horz" wrap="square" lIns="0" tIns="12700" rIns="0" bIns="0" rtlCol="0">
            <a:spAutoFit/>
          </a:bodyPr>
          <a:lstStyle/>
          <a:p>
            <a:pPr marL="12700">
              <a:lnSpc>
                <a:spcPct val="100000"/>
              </a:lnSpc>
              <a:spcBef>
                <a:spcPts val="100"/>
              </a:spcBef>
            </a:pPr>
            <a:r>
              <a:rPr sz="2100" b="1" spc="75" dirty="0">
                <a:solidFill>
                  <a:srgbClr val="82CE00"/>
                </a:solidFill>
                <a:latin typeface="Arial"/>
                <a:cs typeface="Arial"/>
              </a:rPr>
              <a:t>ACCIONES</a:t>
            </a:r>
            <a:r>
              <a:rPr sz="2100" b="1" spc="130" dirty="0">
                <a:solidFill>
                  <a:srgbClr val="82CE00"/>
                </a:solidFill>
                <a:latin typeface="Arial"/>
                <a:cs typeface="Arial"/>
              </a:rPr>
              <a:t> </a:t>
            </a:r>
            <a:r>
              <a:rPr sz="2100" b="1" spc="55" dirty="0">
                <a:solidFill>
                  <a:srgbClr val="82CE00"/>
                </a:solidFill>
                <a:latin typeface="Arial"/>
                <a:cs typeface="Arial"/>
              </a:rPr>
              <a:t>DE</a:t>
            </a:r>
            <a:r>
              <a:rPr sz="2100" b="1" spc="170" dirty="0">
                <a:solidFill>
                  <a:srgbClr val="82CE00"/>
                </a:solidFill>
                <a:latin typeface="Arial"/>
                <a:cs typeface="Arial"/>
              </a:rPr>
              <a:t> </a:t>
            </a:r>
            <a:r>
              <a:rPr sz="2100" b="1" spc="95" dirty="0">
                <a:solidFill>
                  <a:srgbClr val="82CE00"/>
                </a:solidFill>
                <a:latin typeface="Arial"/>
                <a:cs typeface="Arial"/>
              </a:rPr>
              <a:t>MEJORAMIENTO</a:t>
            </a:r>
            <a:r>
              <a:rPr sz="2100" b="1" spc="295" dirty="0">
                <a:solidFill>
                  <a:srgbClr val="82CE00"/>
                </a:solidFill>
                <a:latin typeface="Arial"/>
                <a:cs typeface="Arial"/>
              </a:rPr>
              <a:t> </a:t>
            </a:r>
            <a:r>
              <a:rPr sz="2100" b="1" spc="55" dirty="0">
                <a:solidFill>
                  <a:srgbClr val="82CE00"/>
                </a:solidFill>
                <a:latin typeface="Arial"/>
                <a:cs typeface="Arial"/>
              </a:rPr>
              <a:t>DE</a:t>
            </a:r>
            <a:r>
              <a:rPr sz="2100" b="1" spc="180" dirty="0">
                <a:solidFill>
                  <a:srgbClr val="82CE00"/>
                </a:solidFill>
                <a:latin typeface="Arial"/>
                <a:cs typeface="Arial"/>
              </a:rPr>
              <a:t> </a:t>
            </a:r>
            <a:r>
              <a:rPr sz="2100" b="1" dirty="0">
                <a:solidFill>
                  <a:srgbClr val="82CE00"/>
                </a:solidFill>
                <a:latin typeface="Arial"/>
                <a:cs typeface="Arial"/>
              </a:rPr>
              <a:t>LA</a:t>
            </a:r>
            <a:r>
              <a:rPr sz="2100" b="1" spc="140" dirty="0">
                <a:solidFill>
                  <a:srgbClr val="82CE00"/>
                </a:solidFill>
                <a:latin typeface="Arial"/>
                <a:cs typeface="Arial"/>
              </a:rPr>
              <a:t> </a:t>
            </a:r>
            <a:r>
              <a:rPr sz="2100" b="1" spc="85" dirty="0">
                <a:solidFill>
                  <a:srgbClr val="82CE00"/>
                </a:solidFill>
                <a:latin typeface="Arial"/>
                <a:cs typeface="Arial"/>
              </a:rPr>
              <a:t>ENTIDAD</a:t>
            </a:r>
            <a:endParaRPr sz="2100">
              <a:latin typeface="Arial"/>
              <a:cs typeface="Arial"/>
            </a:endParaRPr>
          </a:p>
        </p:txBody>
      </p:sp>
      <p:sp>
        <p:nvSpPr>
          <p:cNvPr id="5" name="object 5"/>
          <p:cNvSpPr txBox="1"/>
          <p:nvPr/>
        </p:nvSpPr>
        <p:spPr>
          <a:xfrm>
            <a:off x="3663569" y="1154938"/>
            <a:ext cx="8185150" cy="632460"/>
          </a:xfrm>
          <a:prstGeom prst="rect">
            <a:avLst/>
          </a:prstGeom>
          <a:solidFill>
            <a:srgbClr val="EDEDED"/>
          </a:solidFill>
        </p:spPr>
        <p:txBody>
          <a:bodyPr vert="horz" wrap="square" lIns="0" tIns="31115" rIns="0" bIns="0" rtlCol="0">
            <a:spAutoFit/>
          </a:bodyPr>
          <a:lstStyle/>
          <a:p>
            <a:pPr marL="687070" marR="2747645" indent="-375285">
              <a:lnSpc>
                <a:spcPct val="119300"/>
              </a:lnSpc>
              <a:spcBef>
                <a:spcPts val="245"/>
              </a:spcBef>
            </a:pPr>
            <a:r>
              <a:rPr sz="1400" b="1" dirty="0">
                <a:solidFill>
                  <a:srgbClr val="585858"/>
                </a:solidFill>
                <a:latin typeface="Tahoma"/>
                <a:cs typeface="Tahoma"/>
              </a:rPr>
              <a:t>5.1Plan</a:t>
            </a:r>
            <a:r>
              <a:rPr sz="1400" b="1" spc="270" dirty="0">
                <a:solidFill>
                  <a:srgbClr val="585858"/>
                </a:solidFill>
                <a:latin typeface="Tahoma"/>
                <a:cs typeface="Tahoma"/>
              </a:rPr>
              <a:t> </a:t>
            </a:r>
            <a:r>
              <a:rPr sz="1400" b="1" dirty="0">
                <a:solidFill>
                  <a:srgbClr val="585858"/>
                </a:solidFill>
                <a:latin typeface="Tahoma"/>
                <a:cs typeface="Tahoma"/>
              </a:rPr>
              <a:t>de</a:t>
            </a:r>
            <a:r>
              <a:rPr sz="1400" b="1" spc="305" dirty="0">
                <a:solidFill>
                  <a:srgbClr val="585858"/>
                </a:solidFill>
                <a:latin typeface="Tahoma"/>
                <a:cs typeface="Tahoma"/>
              </a:rPr>
              <a:t> </a:t>
            </a:r>
            <a:r>
              <a:rPr sz="1400" b="1" dirty="0">
                <a:solidFill>
                  <a:srgbClr val="585858"/>
                </a:solidFill>
                <a:latin typeface="Tahoma"/>
                <a:cs typeface="Tahoma"/>
              </a:rPr>
              <a:t>acción</a:t>
            </a:r>
            <a:r>
              <a:rPr sz="1400" b="1" spc="290" dirty="0">
                <a:solidFill>
                  <a:srgbClr val="585858"/>
                </a:solidFill>
                <a:latin typeface="Tahoma"/>
                <a:cs typeface="Tahoma"/>
              </a:rPr>
              <a:t> </a:t>
            </a:r>
            <a:r>
              <a:rPr sz="1400" b="1" dirty="0">
                <a:solidFill>
                  <a:srgbClr val="585858"/>
                </a:solidFill>
                <a:latin typeface="Tahoma"/>
                <a:cs typeface="Tahoma"/>
              </a:rPr>
              <a:t>de</a:t>
            </a:r>
            <a:r>
              <a:rPr sz="1400" b="1" spc="325" dirty="0">
                <a:solidFill>
                  <a:srgbClr val="585858"/>
                </a:solidFill>
                <a:latin typeface="Tahoma"/>
                <a:cs typeface="Tahoma"/>
              </a:rPr>
              <a:t> </a:t>
            </a:r>
            <a:r>
              <a:rPr sz="1400" b="1" dirty="0">
                <a:solidFill>
                  <a:srgbClr val="585858"/>
                </a:solidFill>
                <a:latin typeface="Tahoma"/>
                <a:cs typeface="Tahoma"/>
              </a:rPr>
              <a:t>autodiagnósticos,</a:t>
            </a:r>
            <a:r>
              <a:rPr sz="1400" b="1" spc="315" dirty="0">
                <a:solidFill>
                  <a:srgbClr val="585858"/>
                </a:solidFill>
                <a:latin typeface="Tahoma"/>
                <a:cs typeface="Tahoma"/>
              </a:rPr>
              <a:t> </a:t>
            </a:r>
            <a:r>
              <a:rPr sz="1400" b="1" dirty="0">
                <a:solidFill>
                  <a:srgbClr val="585858"/>
                </a:solidFill>
                <a:latin typeface="Tahoma"/>
                <a:cs typeface="Tahoma"/>
              </a:rPr>
              <a:t>planes</a:t>
            </a:r>
            <a:r>
              <a:rPr sz="1400" b="1" spc="285" dirty="0">
                <a:solidFill>
                  <a:srgbClr val="585858"/>
                </a:solidFill>
                <a:latin typeface="Tahoma"/>
                <a:cs typeface="Tahoma"/>
              </a:rPr>
              <a:t> </a:t>
            </a:r>
            <a:r>
              <a:rPr sz="1400" b="1" dirty="0">
                <a:solidFill>
                  <a:srgbClr val="585858"/>
                </a:solidFill>
                <a:latin typeface="Tahoma"/>
                <a:cs typeface="Tahoma"/>
              </a:rPr>
              <a:t>Mipg</a:t>
            </a:r>
            <a:r>
              <a:rPr sz="1400" b="1" spc="275" dirty="0">
                <a:solidFill>
                  <a:srgbClr val="585858"/>
                </a:solidFill>
                <a:latin typeface="Tahoma"/>
                <a:cs typeface="Tahoma"/>
              </a:rPr>
              <a:t> </a:t>
            </a:r>
            <a:r>
              <a:rPr sz="1400" b="1" spc="-50" dirty="0">
                <a:solidFill>
                  <a:srgbClr val="585858"/>
                </a:solidFill>
                <a:latin typeface="Tahoma"/>
                <a:cs typeface="Tahoma"/>
              </a:rPr>
              <a:t>y </a:t>
            </a:r>
            <a:r>
              <a:rPr sz="1400" b="1" spc="55" dirty="0">
                <a:solidFill>
                  <a:srgbClr val="585858"/>
                </a:solidFill>
                <a:latin typeface="Tahoma"/>
                <a:cs typeface="Tahoma"/>
              </a:rPr>
              <a:t>recomendaciones</a:t>
            </a:r>
            <a:r>
              <a:rPr sz="1400" b="1" spc="140" dirty="0">
                <a:solidFill>
                  <a:srgbClr val="585858"/>
                </a:solidFill>
                <a:latin typeface="Tahoma"/>
                <a:cs typeface="Tahoma"/>
              </a:rPr>
              <a:t> </a:t>
            </a:r>
            <a:r>
              <a:rPr sz="1400" b="1" dirty="0">
                <a:solidFill>
                  <a:srgbClr val="585858"/>
                </a:solidFill>
                <a:latin typeface="Tahoma"/>
                <a:cs typeface="Tahoma"/>
              </a:rPr>
              <a:t>del</a:t>
            </a:r>
            <a:r>
              <a:rPr sz="1400" b="1" spc="175" dirty="0">
                <a:solidFill>
                  <a:srgbClr val="585858"/>
                </a:solidFill>
                <a:latin typeface="Tahoma"/>
                <a:cs typeface="Tahoma"/>
              </a:rPr>
              <a:t> </a:t>
            </a:r>
            <a:r>
              <a:rPr sz="1400" b="1" dirty="0">
                <a:solidFill>
                  <a:srgbClr val="585858"/>
                </a:solidFill>
                <a:latin typeface="Tahoma"/>
                <a:cs typeface="Tahoma"/>
              </a:rPr>
              <a:t>FURAG.</a:t>
            </a:r>
            <a:r>
              <a:rPr sz="1400" b="1" spc="120" dirty="0">
                <a:solidFill>
                  <a:srgbClr val="585858"/>
                </a:solidFill>
                <a:latin typeface="Tahoma"/>
                <a:cs typeface="Tahoma"/>
              </a:rPr>
              <a:t> </a:t>
            </a:r>
            <a:r>
              <a:rPr sz="1400" b="1" dirty="0">
                <a:solidFill>
                  <a:srgbClr val="585858"/>
                </a:solidFill>
                <a:latin typeface="Tahoma"/>
                <a:cs typeface="Tahoma"/>
              </a:rPr>
              <a:t>30</a:t>
            </a:r>
            <a:r>
              <a:rPr sz="1400" b="1" spc="65" dirty="0">
                <a:solidFill>
                  <a:srgbClr val="585858"/>
                </a:solidFill>
                <a:latin typeface="Tahoma"/>
                <a:cs typeface="Tahoma"/>
              </a:rPr>
              <a:t> </a:t>
            </a:r>
            <a:r>
              <a:rPr sz="1400" b="1" dirty="0">
                <a:solidFill>
                  <a:srgbClr val="585858"/>
                </a:solidFill>
                <a:latin typeface="Tahoma"/>
                <a:cs typeface="Tahoma"/>
              </a:rPr>
              <a:t>de</a:t>
            </a:r>
            <a:r>
              <a:rPr sz="1400" b="1" spc="155" dirty="0">
                <a:solidFill>
                  <a:srgbClr val="585858"/>
                </a:solidFill>
                <a:latin typeface="Tahoma"/>
                <a:cs typeface="Tahoma"/>
              </a:rPr>
              <a:t> </a:t>
            </a:r>
            <a:r>
              <a:rPr sz="1400" b="1" dirty="0">
                <a:solidFill>
                  <a:srgbClr val="585858"/>
                </a:solidFill>
                <a:latin typeface="Tahoma"/>
                <a:cs typeface="Tahoma"/>
              </a:rPr>
              <a:t>junio</a:t>
            </a:r>
            <a:r>
              <a:rPr sz="1400" b="1" spc="80" dirty="0">
                <a:solidFill>
                  <a:srgbClr val="585858"/>
                </a:solidFill>
                <a:latin typeface="Tahoma"/>
                <a:cs typeface="Tahoma"/>
              </a:rPr>
              <a:t> </a:t>
            </a:r>
            <a:r>
              <a:rPr sz="1400" b="1" dirty="0">
                <a:solidFill>
                  <a:srgbClr val="585858"/>
                </a:solidFill>
                <a:latin typeface="Tahoma"/>
                <a:cs typeface="Tahoma"/>
              </a:rPr>
              <a:t>de</a:t>
            </a:r>
            <a:r>
              <a:rPr sz="1400" b="1" spc="155" dirty="0">
                <a:solidFill>
                  <a:srgbClr val="585858"/>
                </a:solidFill>
                <a:latin typeface="Tahoma"/>
                <a:cs typeface="Tahoma"/>
              </a:rPr>
              <a:t> </a:t>
            </a:r>
            <a:r>
              <a:rPr sz="1400" b="1" spc="-10" dirty="0">
                <a:solidFill>
                  <a:srgbClr val="585858"/>
                </a:solidFill>
                <a:latin typeface="Tahoma"/>
                <a:cs typeface="Tahoma"/>
              </a:rPr>
              <a:t>2024.</a:t>
            </a:r>
            <a:endParaRPr sz="1400">
              <a:latin typeface="Tahoma"/>
              <a:cs typeface="Tahoma"/>
            </a:endParaRPr>
          </a:p>
        </p:txBody>
      </p:sp>
      <p:sp>
        <p:nvSpPr>
          <p:cNvPr id="6" name="object 6"/>
          <p:cNvSpPr txBox="1"/>
          <p:nvPr/>
        </p:nvSpPr>
        <p:spPr>
          <a:xfrm>
            <a:off x="3963670" y="1990090"/>
            <a:ext cx="7914640" cy="711200"/>
          </a:xfrm>
          <a:prstGeom prst="rect">
            <a:avLst/>
          </a:prstGeom>
        </p:spPr>
        <p:txBody>
          <a:bodyPr vert="horz" wrap="square" lIns="0" tIns="12700" rIns="0" bIns="0" rtlCol="0">
            <a:spAutoFit/>
          </a:bodyPr>
          <a:lstStyle/>
          <a:p>
            <a:pPr marL="12700" marR="5080" algn="just">
              <a:lnSpc>
                <a:spcPct val="100000"/>
              </a:lnSpc>
              <a:spcBef>
                <a:spcPts val="100"/>
              </a:spcBef>
            </a:pPr>
            <a:r>
              <a:rPr sz="1500" dirty="0">
                <a:solidFill>
                  <a:srgbClr val="585858"/>
                </a:solidFill>
                <a:latin typeface="Verdana"/>
                <a:cs typeface="Verdana"/>
              </a:rPr>
              <a:t>Se</a:t>
            </a:r>
            <a:r>
              <a:rPr sz="1500" spc="60" dirty="0">
                <a:solidFill>
                  <a:srgbClr val="585858"/>
                </a:solidFill>
                <a:latin typeface="Verdana"/>
                <a:cs typeface="Verdana"/>
              </a:rPr>
              <a:t> </a:t>
            </a:r>
            <a:r>
              <a:rPr sz="1500" dirty="0">
                <a:solidFill>
                  <a:srgbClr val="585858"/>
                </a:solidFill>
                <a:latin typeface="Verdana"/>
                <a:cs typeface="Verdana"/>
              </a:rPr>
              <a:t>logró</a:t>
            </a:r>
            <a:r>
              <a:rPr sz="1500" spc="145" dirty="0">
                <a:solidFill>
                  <a:srgbClr val="585858"/>
                </a:solidFill>
                <a:latin typeface="Verdana"/>
                <a:cs typeface="Verdana"/>
              </a:rPr>
              <a:t> </a:t>
            </a:r>
            <a:r>
              <a:rPr sz="1500" spc="-10" dirty="0">
                <a:solidFill>
                  <a:srgbClr val="585858"/>
                </a:solidFill>
                <a:latin typeface="Verdana"/>
                <a:cs typeface="Verdana"/>
              </a:rPr>
              <a:t>avanzar</a:t>
            </a:r>
            <a:r>
              <a:rPr sz="1500" spc="75" dirty="0">
                <a:solidFill>
                  <a:srgbClr val="585858"/>
                </a:solidFill>
                <a:latin typeface="Verdana"/>
                <a:cs typeface="Verdana"/>
              </a:rPr>
              <a:t> </a:t>
            </a:r>
            <a:r>
              <a:rPr sz="1500" dirty="0">
                <a:solidFill>
                  <a:srgbClr val="585858"/>
                </a:solidFill>
                <a:latin typeface="Verdana"/>
                <a:cs typeface="Verdana"/>
              </a:rPr>
              <a:t>en</a:t>
            </a:r>
            <a:r>
              <a:rPr sz="1500" spc="150" dirty="0">
                <a:solidFill>
                  <a:srgbClr val="585858"/>
                </a:solidFill>
                <a:latin typeface="Verdana"/>
                <a:cs typeface="Verdana"/>
              </a:rPr>
              <a:t> </a:t>
            </a:r>
            <a:r>
              <a:rPr sz="1500" dirty="0">
                <a:solidFill>
                  <a:srgbClr val="585858"/>
                </a:solidFill>
                <a:latin typeface="Verdana"/>
                <a:cs typeface="Verdana"/>
              </a:rPr>
              <a:t>la</a:t>
            </a:r>
            <a:r>
              <a:rPr sz="1500" spc="90" dirty="0">
                <a:solidFill>
                  <a:srgbClr val="585858"/>
                </a:solidFill>
                <a:latin typeface="Verdana"/>
                <a:cs typeface="Verdana"/>
              </a:rPr>
              <a:t> </a:t>
            </a:r>
            <a:r>
              <a:rPr sz="1500" dirty="0">
                <a:solidFill>
                  <a:srgbClr val="585858"/>
                </a:solidFill>
                <a:latin typeface="Verdana"/>
                <a:cs typeface="Verdana"/>
              </a:rPr>
              <a:t>consolidación</a:t>
            </a:r>
            <a:r>
              <a:rPr sz="1500" spc="170" dirty="0">
                <a:solidFill>
                  <a:srgbClr val="585858"/>
                </a:solidFill>
                <a:latin typeface="Verdana"/>
                <a:cs typeface="Verdana"/>
              </a:rPr>
              <a:t> </a:t>
            </a:r>
            <a:r>
              <a:rPr sz="1500" dirty="0">
                <a:solidFill>
                  <a:srgbClr val="585858"/>
                </a:solidFill>
                <a:latin typeface="Verdana"/>
                <a:cs typeface="Verdana"/>
              </a:rPr>
              <a:t>y</a:t>
            </a:r>
            <a:r>
              <a:rPr sz="1500" spc="15" dirty="0">
                <a:solidFill>
                  <a:srgbClr val="585858"/>
                </a:solidFill>
                <a:latin typeface="Verdana"/>
                <a:cs typeface="Verdana"/>
              </a:rPr>
              <a:t> </a:t>
            </a:r>
            <a:r>
              <a:rPr sz="1500" dirty="0">
                <a:solidFill>
                  <a:srgbClr val="585858"/>
                </a:solidFill>
                <a:latin typeface="Verdana"/>
                <a:cs typeface="Verdana"/>
              </a:rPr>
              <a:t>seguimiento</a:t>
            </a:r>
            <a:r>
              <a:rPr sz="1500" spc="170" dirty="0">
                <a:solidFill>
                  <a:srgbClr val="585858"/>
                </a:solidFill>
                <a:latin typeface="Verdana"/>
                <a:cs typeface="Verdana"/>
              </a:rPr>
              <a:t> </a:t>
            </a:r>
            <a:r>
              <a:rPr sz="1500" dirty="0">
                <a:solidFill>
                  <a:srgbClr val="585858"/>
                </a:solidFill>
                <a:latin typeface="Verdana"/>
                <a:cs typeface="Verdana"/>
              </a:rPr>
              <a:t>al</a:t>
            </a:r>
            <a:r>
              <a:rPr sz="1500" spc="80" dirty="0">
                <a:solidFill>
                  <a:srgbClr val="585858"/>
                </a:solidFill>
                <a:latin typeface="Verdana"/>
                <a:cs typeface="Verdana"/>
              </a:rPr>
              <a:t> </a:t>
            </a:r>
            <a:r>
              <a:rPr sz="1500" dirty="0">
                <a:solidFill>
                  <a:srgbClr val="585858"/>
                </a:solidFill>
                <a:latin typeface="Verdana"/>
                <a:cs typeface="Verdana"/>
              </a:rPr>
              <a:t>cumplimiento</a:t>
            </a:r>
            <a:r>
              <a:rPr sz="1500" spc="190" dirty="0">
                <a:solidFill>
                  <a:srgbClr val="585858"/>
                </a:solidFill>
                <a:latin typeface="Verdana"/>
                <a:cs typeface="Verdana"/>
              </a:rPr>
              <a:t> </a:t>
            </a:r>
            <a:r>
              <a:rPr sz="1500" dirty="0">
                <a:solidFill>
                  <a:srgbClr val="585858"/>
                </a:solidFill>
                <a:latin typeface="Verdana"/>
                <a:cs typeface="Verdana"/>
              </a:rPr>
              <a:t>del</a:t>
            </a:r>
            <a:r>
              <a:rPr sz="1500" spc="135" dirty="0">
                <a:solidFill>
                  <a:srgbClr val="585858"/>
                </a:solidFill>
                <a:latin typeface="Verdana"/>
                <a:cs typeface="Verdana"/>
              </a:rPr>
              <a:t> </a:t>
            </a:r>
            <a:r>
              <a:rPr sz="1500" dirty="0">
                <a:solidFill>
                  <a:srgbClr val="585858"/>
                </a:solidFill>
                <a:latin typeface="Verdana"/>
                <a:cs typeface="Verdana"/>
              </a:rPr>
              <a:t>plan</a:t>
            </a:r>
            <a:r>
              <a:rPr sz="1500" spc="155" dirty="0">
                <a:solidFill>
                  <a:srgbClr val="585858"/>
                </a:solidFill>
                <a:latin typeface="Verdana"/>
                <a:cs typeface="Verdana"/>
              </a:rPr>
              <a:t> </a:t>
            </a:r>
            <a:r>
              <a:rPr sz="1500" spc="45" dirty="0">
                <a:solidFill>
                  <a:srgbClr val="585858"/>
                </a:solidFill>
                <a:latin typeface="Verdana"/>
                <a:cs typeface="Verdana"/>
              </a:rPr>
              <a:t>de </a:t>
            </a:r>
            <a:r>
              <a:rPr sz="1500" dirty="0">
                <a:solidFill>
                  <a:srgbClr val="585858"/>
                </a:solidFill>
                <a:latin typeface="Verdana"/>
                <a:cs typeface="Verdana"/>
              </a:rPr>
              <a:t>acción</a:t>
            </a:r>
            <a:r>
              <a:rPr sz="1500" spc="405" dirty="0">
                <a:solidFill>
                  <a:srgbClr val="585858"/>
                </a:solidFill>
                <a:latin typeface="Verdana"/>
                <a:cs typeface="Verdana"/>
              </a:rPr>
              <a:t>  </a:t>
            </a:r>
            <a:r>
              <a:rPr sz="1500" dirty="0">
                <a:solidFill>
                  <a:srgbClr val="585858"/>
                </a:solidFill>
                <a:latin typeface="Verdana"/>
                <a:cs typeface="Verdana"/>
              </a:rPr>
              <a:t>de</a:t>
            </a:r>
            <a:r>
              <a:rPr sz="1500" spc="409" dirty="0">
                <a:solidFill>
                  <a:srgbClr val="585858"/>
                </a:solidFill>
                <a:latin typeface="Verdana"/>
                <a:cs typeface="Verdana"/>
              </a:rPr>
              <a:t>  </a:t>
            </a:r>
            <a:r>
              <a:rPr sz="1500" dirty="0">
                <a:solidFill>
                  <a:srgbClr val="585858"/>
                </a:solidFill>
                <a:latin typeface="Verdana"/>
                <a:cs typeface="Verdana"/>
              </a:rPr>
              <a:t>los</a:t>
            </a:r>
            <a:r>
              <a:rPr sz="1500" spc="375" dirty="0">
                <a:solidFill>
                  <a:srgbClr val="585858"/>
                </a:solidFill>
                <a:latin typeface="Verdana"/>
                <a:cs typeface="Verdana"/>
              </a:rPr>
              <a:t>  </a:t>
            </a:r>
            <a:r>
              <a:rPr sz="1500" dirty="0">
                <a:solidFill>
                  <a:srgbClr val="585858"/>
                </a:solidFill>
                <a:latin typeface="Verdana"/>
                <a:cs typeface="Verdana"/>
              </a:rPr>
              <a:t>planes</a:t>
            </a:r>
            <a:r>
              <a:rPr sz="1500" spc="395" dirty="0">
                <a:solidFill>
                  <a:srgbClr val="585858"/>
                </a:solidFill>
                <a:latin typeface="Verdana"/>
                <a:cs typeface="Verdana"/>
              </a:rPr>
              <a:t>  </a:t>
            </a:r>
            <a:r>
              <a:rPr sz="1500" dirty="0">
                <a:solidFill>
                  <a:srgbClr val="585858"/>
                </a:solidFill>
                <a:latin typeface="Verdana"/>
                <a:cs typeface="Verdana"/>
              </a:rPr>
              <a:t>MIPG,</a:t>
            </a:r>
            <a:r>
              <a:rPr sz="1500" spc="385" dirty="0">
                <a:solidFill>
                  <a:srgbClr val="585858"/>
                </a:solidFill>
                <a:latin typeface="Verdana"/>
                <a:cs typeface="Verdana"/>
              </a:rPr>
              <a:t>  </a:t>
            </a:r>
            <a:r>
              <a:rPr sz="1500" dirty="0">
                <a:solidFill>
                  <a:srgbClr val="585858"/>
                </a:solidFill>
                <a:latin typeface="Verdana"/>
                <a:cs typeface="Verdana"/>
              </a:rPr>
              <a:t>plan</a:t>
            </a:r>
            <a:r>
              <a:rPr sz="1500" spc="400" dirty="0">
                <a:solidFill>
                  <a:srgbClr val="585858"/>
                </a:solidFill>
                <a:latin typeface="Verdana"/>
                <a:cs typeface="Verdana"/>
              </a:rPr>
              <a:t>  </a:t>
            </a:r>
            <a:r>
              <a:rPr sz="1500" dirty="0">
                <a:solidFill>
                  <a:srgbClr val="585858"/>
                </a:solidFill>
                <a:latin typeface="Verdana"/>
                <a:cs typeface="Verdana"/>
              </a:rPr>
              <a:t>de</a:t>
            </a:r>
            <a:r>
              <a:rPr sz="1500" spc="405" dirty="0">
                <a:solidFill>
                  <a:srgbClr val="585858"/>
                </a:solidFill>
                <a:latin typeface="Verdana"/>
                <a:cs typeface="Verdana"/>
              </a:rPr>
              <a:t>  </a:t>
            </a:r>
            <a:r>
              <a:rPr sz="1500" dirty="0">
                <a:solidFill>
                  <a:srgbClr val="585858"/>
                </a:solidFill>
                <a:latin typeface="Verdana"/>
                <a:cs typeface="Verdana"/>
              </a:rPr>
              <a:t>acción</a:t>
            </a:r>
            <a:r>
              <a:rPr sz="1500" spc="409" dirty="0">
                <a:solidFill>
                  <a:srgbClr val="585858"/>
                </a:solidFill>
                <a:latin typeface="Verdana"/>
                <a:cs typeface="Verdana"/>
              </a:rPr>
              <a:t>  </a:t>
            </a:r>
            <a:r>
              <a:rPr sz="1500" dirty="0">
                <a:solidFill>
                  <a:srgbClr val="585858"/>
                </a:solidFill>
                <a:latin typeface="Verdana"/>
                <a:cs typeface="Verdana"/>
              </a:rPr>
              <a:t>de</a:t>
            </a:r>
            <a:r>
              <a:rPr sz="1500" spc="405" dirty="0">
                <a:solidFill>
                  <a:srgbClr val="585858"/>
                </a:solidFill>
                <a:latin typeface="Verdana"/>
                <a:cs typeface="Verdana"/>
              </a:rPr>
              <a:t>  </a:t>
            </a:r>
            <a:r>
              <a:rPr sz="1500" dirty="0">
                <a:solidFill>
                  <a:srgbClr val="585858"/>
                </a:solidFill>
                <a:latin typeface="Verdana"/>
                <a:cs typeface="Verdana"/>
              </a:rPr>
              <a:t>autodiagnósticos</a:t>
            </a:r>
            <a:r>
              <a:rPr sz="1500" spc="409" dirty="0">
                <a:solidFill>
                  <a:srgbClr val="585858"/>
                </a:solidFill>
                <a:latin typeface="Verdana"/>
                <a:cs typeface="Verdana"/>
              </a:rPr>
              <a:t>  </a:t>
            </a:r>
            <a:r>
              <a:rPr sz="1500" spc="-50" dirty="0">
                <a:solidFill>
                  <a:srgbClr val="585858"/>
                </a:solidFill>
                <a:latin typeface="Verdana"/>
                <a:cs typeface="Verdana"/>
              </a:rPr>
              <a:t>y </a:t>
            </a:r>
            <a:r>
              <a:rPr sz="1500" dirty="0">
                <a:solidFill>
                  <a:srgbClr val="585858"/>
                </a:solidFill>
                <a:latin typeface="Verdana"/>
                <a:cs typeface="Verdana"/>
              </a:rPr>
              <a:t>recomendaciones</a:t>
            </a:r>
            <a:r>
              <a:rPr sz="1500" spc="30" dirty="0">
                <a:solidFill>
                  <a:srgbClr val="585858"/>
                </a:solidFill>
                <a:latin typeface="Verdana"/>
                <a:cs typeface="Verdana"/>
              </a:rPr>
              <a:t> </a:t>
            </a:r>
            <a:r>
              <a:rPr sz="1500" dirty="0">
                <a:solidFill>
                  <a:srgbClr val="585858"/>
                </a:solidFill>
                <a:latin typeface="Verdana"/>
                <a:cs typeface="Verdana"/>
              </a:rPr>
              <a:t>del</a:t>
            </a:r>
            <a:r>
              <a:rPr sz="1500" spc="-5" dirty="0">
                <a:solidFill>
                  <a:srgbClr val="585858"/>
                </a:solidFill>
                <a:latin typeface="Verdana"/>
                <a:cs typeface="Verdana"/>
              </a:rPr>
              <a:t> </a:t>
            </a:r>
            <a:r>
              <a:rPr sz="1500" dirty="0">
                <a:solidFill>
                  <a:srgbClr val="585858"/>
                </a:solidFill>
                <a:latin typeface="Verdana"/>
                <a:cs typeface="Verdana"/>
              </a:rPr>
              <a:t>FURAGII</a:t>
            </a:r>
            <a:r>
              <a:rPr sz="1500" spc="345" dirty="0">
                <a:solidFill>
                  <a:srgbClr val="585858"/>
                </a:solidFill>
                <a:latin typeface="Verdana"/>
                <a:cs typeface="Verdana"/>
              </a:rPr>
              <a:t> </a:t>
            </a:r>
            <a:r>
              <a:rPr sz="1500" dirty="0">
                <a:solidFill>
                  <a:srgbClr val="585858"/>
                </a:solidFill>
                <a:latin typeface="Verdana"/>
                <a:cs typeface="Verdana"/>
              </a:rPr>
              <a:t>y</a:t>
            </a:r>
            <a:r>
              <a:rPr sz="1500" spc="190" dirty="0">
                <a:solidFill>
                  <a:srgbClr val="585858"/>
                </a:solidFill>
                <a:latin typeface="Verdana"/>
                <a:cs typeface="Verdana"/>
              </a:rPr>
              <a:t> </a:t>
            </a:r>
            <a:r>
              <a:rPr sz="1500" dirty="0">
                <a:solidFill>
                  <a:srgbClr val="585858"/>
                </a:solidFill>
                <a:latin typeface="Verdana"/>
                <a:cs typeface="Verdana"/>
              </a:rPr>
              <a:t>se</a:t>
            </a:r>
            <a:r>
              <a:rPr sz="1500" spc="-45" dirty="0">
                <a:solidFill>
                  <a:srgbClr val="585858"/>
                </a:solidFill>
                <a:latin typeface="Verdana"/>
                <a:cs typeface="Verdana"/>
              </a:rPr>
              <a:t> </a:t>
            </a:r>
            <a:r>
              <a:rPr sz="1500" dirty="0">
                <a:solidFill>
                  <a:srgbClr val="585858"/>
                </a:solidFill>
                <a:latin typeface="Verdana"/>
                <a:cs typeface="Verdana"/>
              </a:rPr>
              <a:t>tiene</a:t>
            </a:r>
            <a:r>
              <a:rPr sz="1500" spc="-5" dirty="0">
                <a:solidFill>
                  <a:srgbClr val="585858"/>
                </a:solidFill>
                <a:latin typeface="Verdana"/>
                <a:cs typeface="Verdana"/>
              </a:rPr>
              <a:t> </a:t>
            </a:r>
            <a:r>
              <a:rPr sz="1500" spc="-20" dirty="0">
                <a:solidFill>
                  <a:srgbClr val="585858"/>
                </a:solidFill>
                <a:latin typeface="Verdana"/>
                <a:cs typeface="Verdana"/>
              </a:rPr>
              <a:t>la</a:t>
            </a:r>
            <a:r>
              <a:rPr sz="1500" spc="-80" dirty="0">
                <a:solidFill>
                  <a:srgbClr val="585858"/>
                </a:solidFill>
                <a:latin typeface="Verdana"/>
                <a:cs typeface="Verdana"/>
              </a:rPr>
              <a:t> </a:t>
            </a:r>
            <a:r>
              <a:rPr sz="1500" dirty="0">
                <a:solidFill>
                  <a:srgbClr val="585858"/>
                </a:solidFill>
                <a:latin typeface="Verdana"/>
                <a:cs typeface="Verdana"/>
              </a:rPr>
              <a:t>siguiente</a:t>
            </a:r>
            <a:r>
              <a:rPr sz="1500" spc="35" dirty="0">
                <a:solidFill>
                  <a:srgbClr val="585858"/>
                </a:solidFill>
                <a:latin typeface="Verdana"/>
                <a:cs typeface="Verdana"/>
              </a:rPr>
              <a:t> </a:t>
            </a:r>
            <a:r>
              <a:rPr sz="1500" spc="-10" dirty="0">
                <a:solidFill>
                  <a:srgbClr val="585858"/>
                </a:solidFill>
                <a:latin typeface="Verdana"/>
                <a:cs typeface="Verdana"/>
              </a:rPr>
              <a:t>información:</a:t>
            </a:r>
            <a:endParaRPr sz="1500">
              <a:latin typeface="Verdana"/>
              <a:cs typeface="Verdana"/>
            </a:endParaRPr>
          </a:p>
        </p:txBody>
      </p:sp>
      <p:sp>
        <p:nvSpPr>
          <p:cNvPr id="7" name="object 7"/>
          <p:cNvSpPr txBox="1"/>
          <p:nvPr/>
        </p:nvSpPr>
        <p:spPr>
          <a:xfrm>
            <a:off x="9421748" y="7297928"/>
            <a:ext cx="2833370" cy="360045"/>
          </a:xfrm>
          <a:prstGeom prst="rect">
            <a:avLst/>
          </a:prstGeom>
        </p:spPr>
        <p:txBody>
          <a:bodyPr vert="horz" wrap="square" lIns="0" tIns="19685" rIns="0" bIns="0" rtlCol="0">
            <a:spAutoFit/>
          </a:bodyPr>
          <a:lstStyle/>
          <a:p>
            <a:pPr marL="12700" marR="5080">
              <a:lnSpc>
                <a:spcPts val="1310"/>
              </a:lnSpc>
              <a:spcBef>
                <a:spcPts val="155"/>
              </a:spcBef>
            </a:pPr>
            <a:r>
              <a:rPr sz="1100" spc="-20" dirty="0">
                <a:solidFill>
                  <a:srgbClr val="585858"/>
                </a:solidFill>
                <a:latin typeface="Trebuchet MS"/>
                <a:cs typeface="Trebuchet MS"/>
              </a:rPr>
              <a:t>Gráﬁca</a:t>
            </a:r>
            <a:r>
              <a:rPr sz="1100" spc="-35" dirty="0">
                <a:solidFill>
                  <a:srgbClr val="585858"/>
                </a:solidFill>
                <a:latin typeface="Trebuchet MS"/>
                <a:cs typeface="Trebuchet MS"/>
              </a:rPr>
              <a:t> </a:t>
            </a:r>
            <a:r>
              <a:rPr sz="1100" spc="-50" dirty="0">
                <a:solidFill>
                  <a:srgbClr val="585858"/>
                </a:solidFill>
                <a:latin typeface="Trebuchet MS"/>
                <a:cs typeface="Trebuchet MS"/>
              </a:rPr>
              <a:t>8. </a:t>
            </a:r>
            <a:r>
              <a:rPr sz="1100" spc="-10" dirty="0">
                <a:solidFill>
                  <a:srgbClr val="585858"/>
                </a:solidFill>
                <a:latin typeface="Trebuchet MS"/>
                <a:cs typeface="Trebuchet MS"/>
              </a:rPr>
              <a:t>Resultado</a:t>
            </a:r>
            <a:r>
              <a:rPr sz="1100" spc="-110" dirty="0">
                <a:solidFill>
                  <a:srgbClr val="585858"/>
                </a:solidFill>
                <a:latin typeface="Trebuchet MS"/>
                <a:cs typeface="Trebuchet MS"/>
              </a:rPr>
              <a:t> </a:t>
            </a:r>
            <a:r>
              <a:rPr sz="1100" dirty="0">
                <a:solidFill>
                  <a:srgbClr val="585858"/>
                </a:solidFill>
                <a:latin typeface="Trebuchet MS"/>
                <a:cs typeface="Trebuchet MS"/>
              </a:rPr>
              <a:t>de</a:t>
            </a:r>
            <a:r>
              <a:rPr sz="1100" spc="15" dirty="0">
                <a:solidFill>
                  <a:srgbClr val="585858"/>
                </a:solidFill>
                <a:latin typeface="Trebuchet MS"/>
                <a:cs typeface="Trebuchet MS"/>
              </a:rPr>
              <a:t> </a:t>
            </a:r>
            <a:r>
              <a:rPr sz="1100" spc="-20" dirty="0">
                <a:solidFill>
                  <a:srgbClr val="585858"/>
                </a:solidFill>
                <a:latin typeface="Trebuchet MS"/>
                <a:cs typeface="Trebuchet MS"/>
              </a:rPr>
              <a:t>actividades</a:t>
            </a:r>
            <a:r>
              <a:rPr sz="1100" spc="-95" dirty="0">
                <a:solidFill>
                  <a:srgbClr val="585858"/>
                </a:solidFill>
                <a:latin typeface="Trebuchet MS"/>
                <a:cs typeface="Trebuchet MS"/>
              </a:rPr>
              <a:t> </a:t>
            </a:r>
            <a:r>
              <a:rPr sz="1100" spc="-10" dirty="0">
                <a:solidFill>
                  <a:srgbClr val="585858"/>
                </a:solidFill>
                <a:latin typeface="Trebuchet MS"/>
                <a:cs typeface="Trebuchet MS"/>
              </a:rPr>
              <a:t>cumplidas </a:t>
            </a:r>
            <a:r>
              <a:rPr sz="1100" spc="-30" dirty="0">
                <a:solidFill>
                  <a:srgbClr val="585858"/>
                </a:solidFill>
                <a:latin typeface="Trebuchet MS"/>
                <a:cs typeface="Trebuchet MS"/>
              </a:rPr>
              <a:t>del</a:t>
            </a:r>
            <a:r>
              <a:rPr sz="1100" spc="-80" dirty="0">
                <a:solidFill>
                  <a:srgbClr val="585858"/>
                </a:solidFill>
                <a:latin typeface="Trebuchet MS"/>
                <a:cs typeface="Trebuchet MS"/>
              </a:rPr>
              <a:t> </a:t>
            </a:r>
            <a:r>
              <a:rPr sz="1100" spc="-30" dirty="0">
                <a:solidFill>
                  <a:srgbClr val="585858"/>
                </a:solidFill>
                <a:latin typeface="Trebuchet MS"/>
                <a:cs typeface="Trebuchet MS"/>
              </a:rPr>
              <a:t>plan</a:t>
            </a:r>
            <a:r>
              <a:rPr sz="1100" spc="-75" dirty="0">
                <a:solidFill>
                  <a:srgbClr val="585858"/>
                </a:solidFill>
                <a:latin typeface="Trebuchet MS"/>
                <a:cs typeface="Trebuchet MS"/>
              </a:rPr>
              <a:t> </a:t>
            </a:r>
            <a:r>
              <a:rPr sz="1100" dirty="0">
                <a:solidFill>
                  <a:srgbClr val="585858"/>
                </a:solidFill>
                <a:latin typeface="Trebuchet MS"/>
                <a:cs typeface="Trebuchet MS"/>
              </a:rPr>
              <a:t>de</a:t>
            </a:r>
            <a:r>
              <a:rPr sz="1100" spc="-50" dirty="0">
                <a:solidFill>
                  <a:srgbClr val="585858"/>
                </a:solidFill>
                <a:latin typeface="Trebuchet MS"/>
                <a:cs typeface="Trebuchet MS"/>
              </a:rPr>
              <a:t> </a:t>
            </a:r>
            <a:r>
              <a:rPr sz="1100" dirty="0">
                <a:solidFill>
                  <a:srgbClr val="585858"/>
                </a:solidFill>
                <a:latin typeface="Trebuchet MS"/>
                <a:cs typeface="Trebuchet MS"/>
              </a:rPr>
              <a:t>acción</a:t>
            </a:r>
            <a:r>
              <a:rPr sz="1100" spc="-60" dirty="0">
                <a:solidFill>
                  <a:srgbClr val="585858"/>
                </a:solidFill>
                <a:latin typeface="Trebuchet MS"/>
                <a:cs typeface="Trebuchet MS"/>
              </a:rPr>
              <a:t> </a:t>
            </a:r>
            <a:r>
              <a:rPr sz="1100" spc="40" dirty="0">
                <a:solidFill>
                  <a:srgbClr val="585858"/>
                </a:solidFill>
                <a:latin typeface="Trebuchet MS"/>
                <a:cs typeface="Trebuchet MS"/>
              </a:rPr>
              <a:t>MIPG</a:t>
            </a:r>
            <a:endParaRPr sz="1100">
              <a:latin typeface="Trebuchet MS"/>
              <a:cs typeface="Trebuchet MS"/>
            </a:endParaRPr>
          </a:p>
        </p:txBody>
      </p:sp>
      <p:sp>
        <p:nvSpPr>
          <p:cNvPr id="8" name="object 8"/>
          <p:cNvSpPr txBox="1"/>
          <p:nvPr/>
        </p:nvSpPr>
        <p:spPr>
          <a:xfrm>
            <a:off x="9380601" y="7872171"/>
            <a:ext cx="2907030" cy="194310"/>
          </a:xfrm>
          <a:prstGeom prst="rect">
            <a:avLst/>
          </a:prstGeom>
        </p:spPr>
        <p:txBody>
          <a:bodyPr vert="horz" wrap="square" lIns="0" tIns="13335" rIns="0" bIns="0" rtlCol="0">
            <a:spAutoFit/>
          </a:bodyPr>
          <a:lstStyle/>
          <a:p>
            <a:pPr marL="12700">
              <a:lnSpc>
                <a:spcPct val="100000"/>
              </a:lnSpc>
              <a:spcBef>
                <a:spcPts val="105"/>
              </a:spcBef>
            </a:pPr>
            <a:r>
              <a:rPr sz="1100" spc="-45" dirty="0">
                <a:solidFill>
                  <a:srgbClr val="585858"/>
                </a:solidFill>
                <a:latin typeface="Trebuchet MS"/>
                <a:cs typeface="Trebuchet MS"/>
              </a:rPr>
              <a:t>Fuente:</a:t>
            </a:r>
            <a:r>
              <a:rPr sz="1100" spc="-55" dirty="0">
                <a:solidFill>
                  <a:srgbClr val="585858"/>
                </a:solidFill>
                <a:latin typeface="Trebuchet MS"/>
                <a:cs typeface="Trebuchet MS"/>
              </a:rPr>
              <a:t> </a:t>
            </a:r>
            <a:r>
              <a:rPr sz="1100" spc="-10" dirty="0">
                <a:solidFill>
                  <a:srgbClr val="585858"/>
                </a:solidFill>
                <a:latin typeface="Trebuchet MS"/>
                <a:cs typeface="Trebuchet MS"/>
              </a:rPr>
              <a:t>Proyección</a:t>
            </a:r>
            <a:r>
              <a:rPr sz="1100" spc="-100" dirty="0">
                <a:solidFill>
                  <a:srgbClr val="585858"/>
                </a:solidFill>
                <a:latin typeface="Trebuchet MS"/>
                <a:cs typeface="Trebuchet MS"/>
              </a:rPr>
              <a:t> </a:t>
            </a:r>
            <a:r>
              <a:rPr sz="1100" spc="-10" dirty="0">
                <a:solidFill>
                  <a:srgbClr val="585858"/>
                </a:solidFill>
                <a:latin typeface="Trebuchet MS"/>
                <a:cs typeface="Trebuchet MS"/>
              </a:rPr>
              <a:t>Subdirección</a:t>
            </a:r>
            <a:r>
              <a:rPr sz="1100" spc="-95" dirty="0">
                <a:solidFill>
                  <a:srgbClr val="585858"/>
                </a:solidFill>
                <a:latin typeface="Trebuchet MS"/>
                <a:cs typeface="Trebuchet MS"/>
              </a:rPr>
              <a:t> </a:t>
            </a:r>
            <a:r>
              <a:rPr sz="1100" dirty="0">
                <a:solidFill>
                  <a:srgbClr val="585858"/>
                </a:solidFill>
                <a:latin typeface="Trebuchet MS"/>
                <a:cs typeface="Trebuchet MS"/>
              </a:rPr>
              <a:t>de</a:t>
            </a:r>
            <a:r>
              <a:rPr sz="1100" spc="-5" dirty="0">
                <a:solidFill>
                  <a:srgbClr val="585858"/>
                </a:solidFill>
                <a:latin typeface="Trebuchet MS"/>
                <a:cs typeface="Trebuchet MS"/>
              </a:rPr>
              <a:t> </a:t>
            </a:r>
            <a:r>
              <a:rPr sz="1100" spc="-10" dirty="0">
                <a:solidFill>
                  <a:srgbClr val="585858"/>
                </a:solidFill>
                <a:latin typeface="Trebuchet MS"/>
                <a:cs typeface="Trebuchet MS"/>
              </a:rPr>
              <a:t>Planeación</a:t>
            </a:r>
            <a:endParaRPr sz="1100">
              <a:latin typeface="Trebuchet MS"/>
              <a:cs typeface="Trebuchet MS"/>
            </a:endParaRPr>
          </a:p>
        </p:txBody>
      </p:sp>
      <p:grpSp>
        <p:nvGrpSpPr>
          <p:cNvPr id="9" name="object 9"/>
          <p:cNvGrpSpPr/>
          <p:nvPr/>
        </p:nvGrpSpPr>
        <p:grpSpPr>
          <a:xfrm>
            <a:off x="4876843" y="5794184"/>
            <a:ext cx="3929379" cy="2378075"/>
            <a:chOff x="4876843" y="5794184"/>
            <a:chExt cx="3929379" cy="2378075"/>
          </a:xfrm>
        </p:grpSpPr>
        <p:pic>
          <p:nvPicPr>
            <p:cNvPr id="10" name="object 10"/>
            <p:cNvPicPr/>
            <p:nvPr/>
          </p:nvPicPr>
          <p:blipFill>
            <a:blip r:embed="rId2" cstate="print"/>
            <a:stretch>
              <a:fillRect/>
            </a:stretch>
          </p:blipFill>
          <p:spPr>
            <a:xfrm>
              <a:off x="4876843" y="5858291"/>
              <a:ext cx="3928785" cy="2313343"/>
            </a:xfrm>
            <a:prstGeom prst="rect">
              <a:avLst/>
            </a:prstGeom>
          </p:spPr>
        </p:pic>
        <p:sp>
          <p:nvSpPr>
            <p:cNvPr id="11" name="object 11"/>
            <p:cNvSpPr/>
            <p:nvPr/>
          </p:nvSpPr>
          <p:spPr>
            <a:xfrm>
              <a:off x="7002779" y="5798946"/>
              <a:ext cx="403225" cy="74295"/>
            </a:xfrm>
            <a:custGeom>
              <a:avLst/>
              <a:gdLst/>
              <a:ahLst/>
              <a:cxnLst/>
              <a:rect l="l" t="t" r="r" b="b"/>
              <a:pathLst>
                <a:path w="403225" h="74295">
                  <a:moveTo>
                    <a:pt x="0" y="74167"/>
                  </a:moveTo>
                  <a:lnTo>
                    <a:pt x="345948" y="0"/>
                  </a:lnTo>
                  <a:lnTo>
                    <a:pt x="403225" y="0"/>
                  </a:lnTo>
                </a:path>
              </a:pathLst>
            </a:custGeom>
            <a:ln w="9525">
              <a:solidFill>
                <a:srgbClr val="A6A6A6"/>
              </a:solidFill>
            </a:ln>
          </p:spPr>
          <p:txBody>
            <a:bodyPr wrap="square" lIns="0" tIns="0" rIns="0" bIns="0" rtlCol="0"/>
            <a:lstStyle/>
            <a:p>
              <a:endParaRPr/>
            </a:p>
          </p:txBody>
        </p:sp>
      </p:grpSp>
      <p:sp>
        <p:nvSpPr>
          <p:cNvPr id="12" name="object 12"/>
          <p:cNvSpPr txBox="1"/>
          <p:nvPr/>
        </p:nvSpPr>
        <p:spPr>
          <a:xfrm>
            <a:off x="6231128" y="7264400"/>
            <a:ext cx="471805" cy="330835"/>
          </a:xfrm>
          <a:prstGeom prst="rect">
            <a:avLst/>
          </a:prstGeom>
        </p:spPr>
        <p:txBody>
          <a:bodyPr vert="horz" wrap="square" lIns="0" tIns="12700" rIns="0" bIns="0" rtlCol="0">
            <a:spAutoFit/>
          </a:bodyPr>
          <a:lstStyle/>
          <a:p>
            <a:pPr marL="12700">
              <a:lnSpc>
                <a:spcPct val="100000"/>
              </a:lnSpc>
              <a:spcBef>
                <a:spcPts val="100"/>
              </a:spcBef>
            </a:pPr>
            <a:r>
              <a:rPr sz="2000" b="1" spc="-25" dirty="0">
                <a:latin typeface="Calibri"/>
                <a:cs typeface="Calibri"/>
              </a:rPr>
              <a:t>98%</a:t>
            </a:r>
            <a:endParaRPr sz="2000">
              <a:latin typeface="Calibri"/>
              <a:cs typeface="Calibri"/>
            </a:endParaRPr>
          </a:p>
        </p:txBody>
      </p:sp>
      <p:sp>
        <p:nvSpPr>
          <p:cNvPr id="13" name="object 13"/>
          <p:cNvSpPr/>
          <p:nvPr/>
        </p:nvSpPr>
        <p:spPr>
          <a:xfrm>
            <a:off x="5252211" y="8601190"/>
            <a:ext cx="62865" cy="62865"/>
          </a:xfrm>
          <a:custGeom>
            <a:avLst/>
            <a:gdLst/>
            <a:ahLst/>
            <a:cxnLst/>
            <a:rect l="l" t="t" r="r" b="b"/>
            <a:pathLst>
              <a:path w="62864" h="62865">
                <a:moveTo>
                  <a:pt x="62750" y="0"/>
                </a:moveTo>
                <a:lnTo>
                  <a:pt x="0" y="0"/>
                </a:lnTo>
                <a:lnTo>
                  <a:pt x="0" y="62749"/>
                </a:lnTo>
                <a:lnTo>
                  <a:pt x="62750" y="62749"/>
                </a:lnTo>
                <a:lnTo>
                  <a:pt x="62750" y="0"/>
                </a:lnTo>
                <a:close/>
              </a:path>
            </a:pathLst>
          </a:custGeom>
          <a:solidFill>
            <a:srgbClr val="6F2F9F"/>
          </a:solidFill>
        </p:spPr>
        <p:txBody>
          <a:bodyPr wrap="square" lIns="0" tIns="0" rIns="0" bIns="0" rtlCol="0"/>
          <a:lstStyle/>
          <a:p>
            <a:endParaRPr/>
          </a:p>
        </p:txBody>
      </p:sp>
      <p:sp>
        <p:nvSpPr>
          <p:cNvPr id="14" name="object 14"/>
          <p:cNvSpPr txBox="1"/>
          <p:nvPr/>
        </p:nvSpPr>
        <p:spPr>
          <a:xfrm>
            <a:off x="5328920" y="8535161"/>
            <a:ext cx="1051560"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585858"/>
                </a:solidFill>
                <a:latin typeface="Calibri"/>
                <a:cs typeface="Calibri"/>
              </a:rPr>
              <a:t>Actividades</a:t>
            </a:r>
            <a:r>
              <a:rPr sz="900" spc="80" dirty="0">
                <a:solidFill>
                  <a:srgbClr val="585858"/>
                </a:solidFill>
                <a:latin typeface="Calibri"/>
                <a:cs typeface="Calibri"/>
              </a:rPr>
              <a:t> </a:t>
            </a:r>
            <a:r>
              <a:rPr sz="900" dirty="0">
                <a:solidFill>
                  <a:srgbClr val="585858"/>
                </a:solidFill>
                <a:latin typeface="Calibri"/>
                <a:cs typeface="Calibri"/>
              </a:rPr>
              <a:t>por</a:t>
            </a:r>
            <a:r>
              <a:rPr sz="900" spc="-30" dirty="0">
                <a:solidFill>
                  <a:srgbClr val="585858"/>
                </a:solidFill>
                <a:latin typeface="Calibri"/>
                <a:cs typeface="Calibri"/>
              </a:rPr>
              <a:t> </a:t>
            </a:r>
            <a:r>
              <a:rPr sz="900" spc="-45" dirty="0">
                <a:solidFill>
                  <a:srgbClr val="585858"/>
                </a:solidFill>
                <a:latin typeface="Calibri"/>
                <a:cs typeface="Calibri"/>
              </a:rPr>
              <a:t>ini</a:t>
            </a:r>
            <a:r>
              <a:rPr sz="900" spc="-90" dirty="0">
                <a:solidFill>
                  <a:srgbClr val="585858"/>
                </a:solidFill>
                <a:latin typeface="Calibri"/>
                <a:cs typeface="Calibri"/>
              </a:rPr>
              <a:t> </a:t>
            </a:r>
            <a:r>
              <a:rPr sz="900" spc="-20" dirty="0">
                <a:solidFill>
                  <a:srgbClr val="585858"/>
                </a:solidFill>
                <a:latin typeface="Calibri"/>
                <a:cs typeface="Calibri"/>
              </a:rPr>
              <a:t>ciar</a:t>
            </a:r>
            <a:endParaRPr sz="900">
              <a:latin typeface="Calibri"/>
              <a:cs typeface="Calibri"/>
            </a:endParaRPr>
          </a:p>
        </p:txBody>
      </p:sp>
      <p:sp>
        <p:nvSpPr>
          <p:cNvPr id="15" name="object 15"/>
          <p:cNvSpPr/>
          <p:nvPr/>
        </p:nvSpPr>
        <p:spPr>
          <a:xfrm>
            <a:off x="6608318" y="8601190"/>
            <a:ext cx="62865" cy="62865"/>
          </a:xfrm>
          <a:custGeom>
            <a:avLst/>
            <a:gdLst/>
            <a:ahLst/>
            <a:cxnLst/>
            <a:rect l="l" t="t" r="r" b="b"/>
            <a:pathLst>
              <a:path w="62865" h="62865">
                <a:moveTo>
                  <a:pt x="62749" y="0"/>
                </a:moveTo>
                <a:lnTo>
                  <a:pt x="0" y="0"/>
                </a:lnTo>
                <a:lnTo>
                  <a:pt x="0" y="62749"/>
                </a:lnTo>
                <a:lnTo>
                  <a:pt x="62749" y="62749"/>
                </a:lnTo>
                <a:lnTo>
                  <a:pt x="62749" y="0"/>
                </a:lnTo>
                <a:close/>
              </a:path>
            </a:pathLst>
          </a:custGeom>
          <a:solidFill>
            <a:srgbClr val="00AF50"/>
          </a:solidFill>
        </p:spPr>
        <p:txBody>
          <a:bodyPr wrap="square" lIns="0" tIns="0" rIns="0" bIns="0" rtlCol="0"/>
          <a:lstStyle/>
          <a:p>
            <a:endParaRPr/>
          </a:p>
        </p:txBody>
      </p:sp>
      <p:sp>
        <p:nvSpPr>
          <p:cNvPr id="16" name="object 16"/>
          <p:cNvSpPr txBox="1"/>
          <p:nvPr/>
        </p:nvSpPr>
        <p:spPr>
          <a:xfrm>
            <a:off x="6685026" y="8535161"/>
            <a:ext cx="1776095"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585858"/>
                </a:solidFill>
                <a:latin typeface="Calibri"/>
                <a:cs typeface="Calibri"/>
              </a:rPr>
              <a:t>Actividades</a:t>
            </a:r>
            <a:r>
              <a:rPr sz="900" spc="15" dirty="0">
                <a:solidFill>
                  <a:srgbClr val="585858"/>
                </a:solidFill>
                <a:latin typeface="Calibri"/>
                <a:cs typeface="Calibri"/>
              </a:rPr>
              <a:t> </a:t>
            </a:r>
            <a:r>
              <a:rPr sz="900" dirty="0">
                <a:solidFill>
                  <a:srgbClr val="585858"/>
                </a:solidFill>
                <a:latin typeface="Calibri"/>
                <a:cs typeface="Calibri"/>
              </a:rPr>
              <a:t>terminadas</a:t>
            </a:r>
            <a:r>
              <a:rPr sz="900" spc="-35" dirty="0">
                <a:solidFill>
                  <a:srgbClr val="585858"/>
                </a:solidFill>
                <a:latin typeface="Calibri"/>
                <a:cs typeface="Calibri"/>
              </a:rPr>
              <a:t> </a:t>
            </a:r>
            <a:r>
              <a:rPr sz="900" dirty="0">
                <a:solidFill>
                  <a:srgbClr val="585858"/>
                </a:solidFill>
                <a:latin typeface="Calibri"/>
                <a:cs typeface="Calibri"/>
              </a:rPr>
              <a:t>y</a:t>
            </a:r>
            <a:r>
              <a:rPr sz="900" spc="-50" dirty="0">
                <a:solidFill>
                  <a:srgbClr val="585858"/>
                </a:solidFill>
                <a:latin typeface="Calibri"/>
                <a:cs typeface="Calibri"/>
              </a:rPr>
              <a:t> </a:t>
            </a:r>
            <a:r>
              <a:rPr sz="900" dirty="0">
                <a:solidFill>
                  <a:srgbClr val="585858"/>
                </a:solidFill>
                <a:latin typeface="Calibri"/>
                <a:cs typeface="Calibri"/>
              </a:rPr>
              <a:t>en</a:t>
            </a:r>
            <a:r>
              <a:rPr sz="900" spc="-45" dirty="0">
                <a:solidFill>
                  <a:srgbClr val="585858"/>
                </a:solidFill>
                <a:latin typeface="Calibri"/>
                <a:cs typeface="Calibri"/>
              </a:rPr>
              <a:t> </a:t>
            </a:r>
            <a:r>
              <a:rPr sz="900" spc="-10" dirty="0">
                <a:solidFill>
                  <a:srgbClr val="585858"/>
                </a:solidFill>
                <a:latin typeface="Calibri"/>
                <a:cs typeface="Calibri"/>
              </a:rPr>
              <a:t>ejecución</a:t>
            </a:r>
            <a:endParaRPr sz="900">
              <a:latin typeface="Calibri"/>
              <a:cs typeface="Calibri"/>
            </a:endParaRPr>
          </a:p>
        </p:txBody>
      </p:sp>
      <p:sp>
        <p:nvSpPr>
          <p:cNvPr id="17" name="object 17"/>
          <p:cNvSpPr txBox="1"/>
          <p:nvPr/>
        </p:nvSpPr>
        <p:spPr>
          <a:xfrm>
            <a:off x="12994131" y="1065275"/>
            <a:ext cx="4087495" cy="923925"/>
          </a:xfrm>
          <a:prstGeom prst="rect">
            <a:avLst/>
          </a:prstGeom>
          <a:solidFill>
            <a:srgbClr val="1C5639"/>
          </a:solidFill>
        </p:spPr>
        <p:txBody>
          <a:bodyPr vert="horz" wrap="square" lIns="0" tIns="31114" rIns="0" bIns="0" rtlCol="0">
            <a:spAutoFit/>
          </a:bodyPr>
          <a:lstStyle/>
          <a:p>
            <a:pPr marL="379095" indent="-287020">
              <a:lnSpc>
                <a:spcPct val="100000"/>
              </a:lnSpc>
              <a:spcBef>
                <a:spcPts val="244"/>
              </a:spcBef>
              <a:buSzPct val="102857"/>
              <a:buFont typeface="Arial"/>
              <a:buChar char="•"/>
              <a:tabLst>
                <a:tab pos="379095" algn="l"/>
              </a:tabLst>
            </a:pPr>
            <a:r>
              <a:rPr sz="1750" dirty="0">
                <a:solidFill>
                  <a:srgbClr val="FFFFFF"/>
                </a:solidFill>
                <a:latin typeface="Times New Roman"/>
                <a:cs typeface="Times New Roman"/>
              </a:rPr>
              <a:t>Plan</a:t>
            </a:r>
            <a:r>
              <a:rPr sz="1750" spc="35" dirty="0">
                <a:solidFill>
                  <a:srgbClr val="FFFFFF"/>
                </a:solidFill>
                <a:latin typeface="Times New Roman"/>
                <a:cs typeface="Times New Roman"/>
              </a:rPr>
              <a:t> </a:t>
            </a:r>
            <a:r>
              <a:rPr sz="1750" dirty="0">
                <a:solidFill>
                  <a:srgbClr val="FFFFFF"/>
                </a:solidFill>
                <a:latin typeface="Times New Roman"/>
                <a:cs typeface="Times New Roman"/>
              </a:rPr>
              <a:t>de</a:t>
            </a:r>
            <a:r>
              <a:rPr sz="1750" spc="95" dirty="0">
                <a:solidFill>
                  <a:srgbClr val="FFFFFF"/>
                </a:solidFill>
                <a:latin typeface="Times New Roman"/>
                <a:cs typeface="Times New Roman"/>
              </a:rPr>
              <a:t> </a:t>
            </a:r>
            <a:r>
              <a:rPr sz="1750" dirty="0">
                <a:solidFill>
                  <a:srgbClr val="FFFFFF"/>
                </a:solidFill>
                <a:latin typeface="Times New Roman"/>
                <a:cs typeface="Times New Roman"/>
              </a:rPr>
              <a:t>acción</a:t>
            </a:r>
            <a:r>
              <a:rPr sz="1750" spc="70" dirty="0">
                <a:solidFill>
                  <a:srgbClr val="FFFFFF"/>
                </a:solidFill>
                <a:latin typeface="Times New Roman"/>
                <a:cs typeface="Times New Roman"/>
              </a:rPr>
              <a:t> </a:t>
            </a:r>
            <a:r>
              <a:rPr sz="1750" dirty="0">
                <a:solidFill>
                  <a:srgbClr val="FFFFFF"/>
                </a:solidFill>
                <a:latin typeface="Times New Roman"/>
                <a:cs typeface="Times New Roman"/>
              </a:rPr>
              <a:t>de</a:t>
            </a:r>
            <a:r>
              <a:rPr sz="1750" spc="75" dirty="0">
                <a:solidFill>
                  <a:srgbClr val="FFFFFF"/>
                </a:solidFill>
                <a:latin typeface="Times New Roman"/>
                <a:cs typeface="Times New Roman"/>
              </a:rPr>
              <a:t> </a:t>
            </a:r>
            <a:r>
              <a:rPr sz="1750" spc="40" dirty="0">
                <a:solidFill>
                  <a:srgbClr val="FFFFFF"/>
                </a:solidFill>
                <a:latin typeface="Times New Roman"/>
                <a:cs typeface="Times New Roman"/>
              </a:rPr>
              <a:t>autodiagnósticos</a:t>
            </a:r>
            <a:endParaRPr sz="1750">
              <a:latin typeface="Times New Roman"/>
              <a:cs typeface="Times New Roman"/>
            </a:endParaRPr>
          </a:p>
          <a:p>
            <a:pPr marL="379095" indent="-287020">
              <a:lnSpc>
                <a:spcPct val="100000"/>
              </a:lnSpc>
              <a:spcBef>
                <a:spcPts val="95"/>
              </a:spcBef>
              <a:buSzPct val="102857"/>
              <a:buFont typeface="Arial"/>
              <a:buChar char="•"/>
              <a:tabLst>
                <a:tab pos="379095" algn="l"/>
              </a:tabLst>
            </a:pPr>
            <a:r>
              <a:rPr sz="1750" spc="20" dirty="0">
                <a:solidFill>
                  <a:srgbClr val="FFFFFF"/>
                </a:solidFill>
                <a:latin typeface="Times New Roman"/>
                <a:cs typeface="Times New Roman"/>
              </a:rPr>
              <a:t>Recomendaciones</a:t>
            </a:r>
            <a:r>
              <a:rPr sz="1750" spc="85" dirty="0">
                <a:solidFill>
                  <a:srgbClr val="FFFFFF"/>
                </a:solidFill>
                <a:latin typeface="Times New Roman"/>
                <a:cs typeface="Times New Roman"/>
              </a:rPr>
              <a:t> </a:t>
            </a:r>
            <a:r>
              <a:rPr sz="1750" spc="20" dirty="0">
                <a:solidFill>
                  <a:srgbClr val="FFFFFF"/>
                </a:solidFill>
                <a:latin typeface="Times New Roman"/>
                <a:cs typeface="Times New Roman"/>
              </a:rPr>
              <a:t>del</a:t>
            </a:r>
            <a:r>
              <a:rPr sz="1750" spc="125" dirty="0">
                <a:solidFill>
                  <a:srgbClr val="FFFFFF"/>
                </a:solidFill>
                <a:latin typeface="Times New Roman"/>
                <a:cs typeface="Times New Roman"/>
              </a:rPr>
              <a:t> </a:t>
            </a:r>
            <a:r>
              <a:rPr sz="1750" spc="-20" dirty="0">
                <a:solidFill>
                  <a:srgbClr val="FFFFFF"/>
                </a:solidFill>
                <a:latin typeface="Times New Roman"/>
                <a:cs typeface="Times New Roman"/>
              </a:rPr>
              <a:t>FURAG</a:t>
            </a:r>
            <a:endParaRPr sz="1750">
              <a:latin typeface="Times New Roman"/>
              <a:cs typeface="Times New Roman"/>
            </a:endParaRPr>
          </a:p>
          <a:p>
            <a:pPr marL="379095" indent="-287020">
              <a:lnSpc>
                <a:spcPct val="100000"/>
              </a:lnSpc>
              <a:spcBef>
                <a:spcPts val="105"/>
              </a:spcBef>
              <a:buSzPct val="102857"/>
              <a:buFont typeface="Arial"/>
              <a:buChar char="•"/>
              <a:tabLst>
                <a:tab pos="379095" algn="l"/>
              </a:tabLst>
            </a:pPr>
            <a:r>
              <a:rPr sz="1750" dirty="0">
                <a:solidFill>
                  <a:srgbClr val="FFFFFF"/>
                </a:solidFill>
                <a:latin typeface="Times New Roman"/>
                <a:cs typeface="Times New Roman"/>
              </a:rPr>
              <a:t>Planes</a:t>
            </a:r>
            <a:r>
              <a:rPr sz="1750" spc="125" dirty="0">
                <a:solidFill>
                  <a:srgbClr val="FFFFFF"/>
                </a:solidFill>
                <a:latin typeface="Times New Roman"/>
                <a:cs typeface="Times New Roman"/>
              </a:rPr>
              <a:t> </a:t>
            </a:r>
            <a:r>
              <a:rPr sz="1750" spc="40" dirty="0">
                <a:solidFill>
                  <a:srgbClr val="FFFFFF"/>
                </a:solidFill>
                <a:latin typeface="Times New Roman"/>
                <a:cs typeface="Times New Roman"/>
              </a:rPr>
              <a:t>Institucionales</a:t>
            </a:r>
            <a:endParaRPr sz="1750">
              <a:latin typeface="Times New Roman"/>
              <a:cs typeface="Times New Roman"/>
            </a:endParaRPr>
          </a:p>
        </p:txBody>
      </p:sp>
      <p:grpSp>
        <p:nvGrpSpPr>
          <p:cNvPr id="18" name="object 18"/>
          <p:cNvGrpSpPr/>
          <p:nvPr/>
        </p:nvGrpSpPr>
        <p:grpSpPr>
          <a:xfrm>
            <a:off x="0" y="0"/>
            <a:ext cx="18288000" cy="10287000"/>
            <a:chOff x="0" y="0"/>
            <a:chExt cx="18288000" cy="10287000"/>
          </a:xfrm>
        </p:grpSpPr>
        <p:sp>
          <p:nvSpPr>
            <p:cNvPr id="19" name="object 19"/>
            <p:cNvSpPr/>
            <p:nvPr/>
          </p:nvSpPr>
          <p:spPr>
            <a:xfrm>
              <a:off x="0" y="0"/>
              <a:ext cx="1808480" cy="2881630"/>
            </a:xfrm>
            <a:custGeom>
              <a:avLst/>
              <a:gdLst/>
              <a:ahLst/>
              <a:cxnLst/>
              <a:rect l="l" t="t" r="r" b="b"/>
              <a:pathLst>
                <a:path w="1808480" h="2881630">
                  <a:moveTo>
                    <a:pt x="1640586" y="0"/>
                  </a:moveTo>
                  <a:lnTo>
                    <a:pt x="0" y="2881629"/>
                  </a:lnTo>
                  <a:lnTo>
                    <a:pt x="13528" y="2879979"/>
                  </a:lnTo>
                  <a:lnTo>
                    <a:pt x="60144" y="2872994"/>
                  </a:lnTo>
                  <a:lnTo>
                    <a:pt x="106418" y="2864993"/>
                  </a:lnTo>
                  <a:lnTo>
                    <a:pt x="152336" y="2856103"/>
                  </a:lnTo>
                  <a:lnTo>
                    <a:pt x="197891" y="2846070"/>
                  </a:lnTo>
                  <a:lnTo>
                    <a:pt x="243065" y="2835021"/>
                  </a:lnTo>
                  <a:lnTo>
                    <a:pt x="287845" y="2823082"/>
                  </a:lnTo>
                  <a:lnTo>
                    <a:pt x="332232" y="2810129"/>
                  </a:lnTo>
                  <a:lnTo>
                    <a:pt x="376199" y="2796285"/>
                  </a:lnTo>
                  <a:lnTo>
                    <a:pt x="419734" y="2781427"/>
                  </a:lnTo>
                  <a:lnTo>
                    <a:pt x="462838" y="2765679"/>
                  </a:lnTo>
                  <a:lnTo>
                    <a:pt x="505485" y="2749042"/>
                  </a:lnTo>
                  <a:lnTo>
                    <a:pt x="547674" y="2731516"/>
                  </a:lnTo>
                  <a:lnTo>
                    <a:pt x="589394" y="2713101"/>
                  </a:lnTo>
                  <a:lnTo>
                    <a:pt x="630618" y="2693670"/>
                  </a:lnTo>
                  <a:lnTo>
                    <a:pt x="671347" y="2673477"/>
                  </a:lnTo>
                  <a:lnTo>
                    <a:pt x="711568" y="2652395"/>
                  </a:lnTo>
                  <a:lnTo>
                    <a:pt x="751255" y="2630551"/>
                  </a:lnTo>
                  <a:lnTo>
                    <a:pt x="790422" y="2607691"/>
                  </a:lnTo>
                  <a:lnTo>
                    <a:pt x="829043" y="2584196"/>
                  </a:lnTo>
                  <a:lnTo>
                    <a:pt x="867092" y="2559811"/>
                  </a:lnTo>
                  <a:lnTo>
                    <a:pt x="904582" y="2534666"/>
                  </a:lnTo>
                  <a:lnTo>
                    <a:pt x="941489" y="2508630"/>
                  </a:lnTo>
                  <a:lnTo>
                    <a:pt x="977798" y="2481960"/>
                  </a:lnTo>
                  <a:lnTo>
                    <a:pt x="1013510" y="2454402"/>
                  </a:lnTo>
                  <a:lnTo>
                    <a:pt x="1048600" y="2426207"/>
                  </a:lnTo>
                  <a:lnTo>
                    <a:pt x="1083056" y="2397125"/>
                  </a:lnTo>
                  <a:lnTo>
                    <a:pt x="1116863" y="2367406"/>
                  </a:lnTo>
                  <a:lnTo>
                    <a:pt x="1150035" y="2337054"/>
                  </a:lnTo>
                  <a:lnTo>
                    <a:pt x="1182522" y="2305939"/>
                  </a:lnTo>
                  <a:lnTo>
                    <a:pt x="1214348" y="2274061"/>
                  </a:lnTo>
                  <a:lnTo>
                    <a:pt x="1245476" y="2241550"/>
                  </a:lnTo>
                  <a:lnTo>
                    <a:pt x="1275842" y="2208403"/>
                  </a:lnTo>
                  <a:lnTo>
                    <a:pt x="1305560" y="2174621"/>
                  </a:lnTo>
                  <a:lnTo>
                    <a:pt x="1334643" y="2140204"/>
                  </a:lnTo>
                  <a:lnTo>
                    <a:pt x="1362837" y="2105025"/>
                  </a:lnTo>
                  <a:lnTo>
                    <a:pt x="1390396" y="2069338"/>
                  </a:lnTo>
                  <a:lnTo>
                    <a:pt x="1417066" y="2033016"/>
                  </a:lnTo>
                  <a:lnTo>
                    <a:pt x="1443101" y="1996185"/>
                  </a:lnTo>
                  <a:lnTo>
                    <a:pt x="1468247" y="1958721"/>
                  </a:lnTo>
                  <a:lnTo>
                    <a:pt x="1492631" y="1920621"/>
                  </a:lnTo>
                  <a:lnTo>
                    <a:pt x="1516126" y="1882013"/>
                  </a:lnTo>
                  <a:lnTo>
                    <a:pt x="1538986" y="1842770"/>
                  </a:lnTo>
                  <a:lnTo>
                    <a:pt x="1560830" y="1803146"/>
                  </a:lnTo>
                  <a:lnTo>
                    <a:pt x="1581912" y="1762886"/>
                  </a:lnTo>
                  <a:lnTo>
                    <a:pt x="1602105" y="1722247"/>
                  </a:lnTo>
                  <a:lnTo>
                    <a:pt x="1621536" y="1680972"/>
                  </a:lnTo>
                  <a:lnTo>
                    <a:pt x="1639951" y="1639189"/>
                  </a:lnTo>
                  <a:lnTo>
                    <a:pt x="1657477" y="1597025"/>
                  </a:lnTo>
                  <a:lnTo>
                    <a:pt x="1674114" y="1554352"/>
                  </a:lnTo>
                  <a:lnTo>
                    <a:pt x="1689862" y="1511300"/>
                  </a:lnTo>
                  <a:lnTo>
                    <a:pt x="1704720" y="1467739"/>
                  </a:lnTo>
                  <a:lnTo>
                    <a:pt x="1718564" y="1423797"/>
                  </a:lnTo>
                  <a:lnTo>
                    <a:pt x="1731518" y="1379474"/>
                  </a:lnTo>
                  <a:lnTo>
                    <a:pt x="1743456" y="1334643"/>
                  </a:lnTo>
                  <a:lnTo>
                    <a:pt x="1754505" y="1289430"/>
                  </a:lnTo>
                  <a:lnTo>
                    <a:pt x="1764411" y="1243965"/>
                  </a:lnTo>
                  <a:lnTo>
                    <a:pt x="1773427" y="1197991"/>
                  </a:lnTo>
                  <a:lnTo>
                    <a:pt x="1781429" y="1151763"/>
                  </a:lnTo>
                  <a:lnTo>
                    <a:pt x="1788414" y="1105153"/>
                  </a:lnTo>
                  <a:lnTo>
                    <a:pt x="1794256" y="1058164"/>
                  </a:lnTo>
                  <a:lnTo>
                    <a:pt x="1799208" y="1010920"/>
                  </a:lnTo>
                  <a:lnTo>
                    <a:pt x="1803019" y="963295"/>
                  </a:lnTo>
                  <a:lnTo>
                    <a:pt x="1805686" y="915416"/>
                  </a:lnTo>
                  <a:lnTo>
                    <a:pt x="1807337" y="867282"/>
                  </a:lnTo>
                  <a:lnTo>
                    <a:pt x="1807972" y="818896"/>
                  </a:lnTo>
                  <a:lnTo>
                    <a:pt x="1807337" y="770508"/>
                  </a:lnTo>
                  <a:lnTo>
                    <a:pt x="1805686" y="722249"/>
                  </a:lnTo>
                  <a:lnTo>
                    <a:pt x="1803019" y="674370"/>
                  </a:lnTo>
                  <a:lnTo>
                    <a:pt x="1799208" y="626872"/>
                  </a:lnTo>
                  <a:lnTo>
                    <a:pt x="1794256" y="579627"/>
                  </a:lnTo>
                  <a:lnTo>
                    <a:pt x="1788414" y="532638"/>
                  </a:lnTo>
                  <a:lnTo>
                    <a:pt x="1781429" y="486028"/>
                  </a:lnTo>
                  <a:lnTo>
                    <a:pt x="1773427" y="439800"/>
                  </a:lnTo>
                  <a:lnTo>
                    <a:pt x="1764411" y="393826"/>
                  </a:lnTo>
                  <a:lnTo>
                    <a:pt x="1754505" y="348233"/>
                  </a:lnTo>
                  <a:lnTo>
                    <a:pt x="1743456" y="303149"/>
                  </a:lnTo>
                  <a:lnTo>
                    <a:pt x="1731518" y="258318"/>
                  </a:lnTo>
                  <a:lnTo>
                    <a:pt x="1718564" y="213995"/>
                  </a:lnTo>
                  <a:lnTo>
                    <a:pt x="1704720" y="169925"/>
                  </a:lnTo>
                  <a:lnTo>
                    <a:pt x="1689862" y="126492"/>
                  </a:lnTo>
                  <a:lnTo>
                    <a:pt x="1674114" y="83311"/>
                  </a:lnTo>
                  <a:lnTo>
                    <a:pt x="1657477" y="40640"/>
                  </a:lnTo>
                  <a:lnTo>
                    <a:pt x="1640586" y="0"/>
                  </a:lnTo>
                  <a:close/>
                </a:path>
              </a:pathLst>
            </a:custGeom>
            <a:solidFill>
              <a:srgbClr val="1C5639"/>
            </a:solidFill>
          </p:spPr>
          <p:txBody>
            <a:bodyPr wrap="square" lIns="0" tIns="0" rIns="0" bIns="0" rtlCol="0"/>
            <a:lstStyle/>
            <a:p>
              <a:endParaRPr/>
            </a:p>
          </p:txBody>
        </p:sp>
        <p:pic>
          <p:nvPicPr>
            <p:cNvPr id="20" name="object 20"/>
            <p:cNvPicPr/>
            <p:nvPr/>
          </p:nvPicPr>
          <p:blipFill>
            <a:blip r:embed="rId3" cstate="print"/>
            <a:stretch>
              <a:fillRect/>
            </a:stretch>
          </p:blipFill>
          <p:spPr>
            <a:xfrm>
              <a:off x="0" y="0"/>
              <a:ext cx="1972055" cy="3944112"/>
            </a:xfrm>
            <a:prstGeom prst="rect">
              <a:avLst/>
            </a:prstGeom>
          </p:spPr>
        </p:pic>
        <p:pic>
          <p:nvPicPr>
            <p:cNvPr id="21" name="object 21"/>
            <p:cNvPicPr/>
            <p:nvPr/>
          </p:nvPicPr>
          <p:blipFill>
            <a:blip r:embed="rId4" cstate="print"/>
            <a:stretch>
              <a:fillRect/>
            </a:stretch>
          </p:blipFill>
          <p:spPr>
            <a:xfrm>
              <a:off x="7866364" y="9230866"/>
              <a:ext cx="2398611" cy="871394"/>
            </a:xfrm>
            <a:prstGeom prst="rect">
              <a:avLst/>
            </a:prstGeom>
          </p:spPr>
        </p:pic>
        <p:pic>
          <p:nvPicPr>
            <p:cNvPr id="22" name="object 22"/>
            <p:cNvPicPr/>
            <p:nvPr/>
          </p:nvPicPr>
          <p:blipFill>
            <a:blip r:embed="rId5" cstate="print"/>
            <a:stretch>
              <a:fillRect/>
            </a:stretch>
          </p:blipFill>
          <p:spPr>
            <a:xfrm>
              <a:off x="14590776" y="7571230"/>
              <a:ext cx="3697223" cy="2712720"/>
            </a:xfrm>
            <a:prstGeom prst="rect">
              <a:avLst/>
            </a:prstGeom>
          </p:spPr>
        </p:pic>
        <p:sp>
          <p:nvSpPr>
            <p:cNvPr id="23" name="object 23"/>
            <p:cNvSpPr/>
            <p:nvPr/>
          </p:nvSpPr>
          <p:spPr>
            <a:xfrm>
              <a:off x="0" y="0"/>
              <a:ext cx="18288000" cy="10287000"/>
            </a:xfrm>
            <a:custGeom>
              <a:avLst/>
              <a:gdLst/>
              <a:ahLst/>
              <a:cxnLst/>
              <a:rect l="l" t="t" r="r" b="b"/>
              <a:pathLst>
                <a:path w="18288000" h="10287000">
                  <a:moveTo>
                    <a:pt x="18288000" y="0"/>
                  </a:moveTo>
                  <a:lnTo>
                    <a:pt x="0" y="0"/>
                  </a:lnTo>
                  <a:lnTo>
                    <a:pt x="0" y="10287000"/>
                  </a:lnTo>
                  <a:lnTo>
                    <a:pt x="18288000" y="10287000"/>
                  </a:lnTo>
                  <a:lnTo>
                    <a:pt x="18288000" y="8070215"/>
                  </a:lnTo>
                  <a:lnTo>
                    <a:pt x="18288000" y="8007223"/>
                  </a:lnTo>
                  <a:lnTo>
                    <a:pt x="18251424" y="8019923"/>
                  </a:lnTo>
                  <a:lnTo>
                    <a:pt x="18207609" y="8033004"/>
                  </a:lnTo>
                  <a:lnTo>
                    <a:pt x="18163159" y="8044180"/>
                  </a:lnTo>
                  <a:lnTo>
                    <a:pt x="18117947" y="8053451"/>
                  </a:lnTo>
                  <a:lnTo>
                    <a:pt x="18071973" y="8060690"/>
                  </a:lnTo>
                  <a:lnTo>
                    <a:pt x="18025364" y="8066024"/>
                  </a:lnTo>
                  <a:lnTo>
                    <a:pt x="17978247" y="8069199"/>
                  </a:lnTo>
                  <a:lnTo>
                    <a:pt x="17930495" y="8070215"/>
                  </a:lnTo>
                  <a:lnTo>
                    <a:pt x="17882743" y="8069199"/>
                  </a:lnTo>
                  <a:lnTo>
                    <a:pt x="17835626" y="8066024"/>
                  </a:lnTo>
                  <a:lnTo>
                    <a:pt x="17789017" y="8060690"/>
                  </a:lnTo>
                  <a:lnTo>
                    <a:pt x="17743170" y="8053451"/>
                  </a:lnTo>
                  <a:lnTo>
                    <a:pt x="17697831" y="8044180"/>
                  </a:lnTo>
                  <a:lnTo>
                    <a:pt x="17653381" y="8033004"/>
                  </a:lnTo>
                  <a:lnTo>
                    <a:pt x="17609693" y="8019923"/>
                  </a:lnTo>
                  <a:lnTo>
                    <a:pt x="17566767" y="8005064"/>
                  </a:lnTo>
                  <a:lnTo>
                    <a:pt x="17524730" y="7988300"/>
                  </a:lnTo>
                  <a:lnTo>
                    <a:pt x="17483582" y="7969885"/>
                  </a:lnTo>
                  <a:lnTo>
                    <a:pt x="17443450" y="7949692"/>
                  </a:lnTo>
                  <a:lnTo>
                    <a:pt x="17404334" y="7927848"/>
                  </a:lnTo>
                  <a:lnTo>
                    <a:pt x="17366234" y="7904480"/>
                  </a:lnTo>
                  <a:lnTo>
                    <a:pt x="17329277" y="7879461"/>
                  </a:lnTo>
                  <a:lnTo>
                    <a:pt x="17293463" y="7853045"/>
                  </a:lnTo>
                  <a:lnTo>
                    <a:pt x="17258792" y="7824978"/>
                  </a:lnTo>
                  <a:lnTo>
                    <a:pt x="17225391" y="7795641"/>
                  </a:lnTo>
                  <a:lnTo>
                    <a:pt x="17193260" y="7764907"/>
                  </a:lnTo>
                  <a:lnTo>
                    <a:pt x="17162526" y="7732776"/>
                  </a:lnTo>
                  <a:lnTo>
                    <a:pt x="17133189" y="7699375"/>
                  </a:lnTo>
                  <a:lnTo>
                    <a:pt x="17105249" y="7664704"/>
                  </a:lnTo>
                  <a:lnTo>
                    <a:pt x="17078706" y="7628890"/>
                  </a:lnTo>
                  <a:lnTo>
                    <a:pt x="17053687" y="7591933"/>
                  </a:lnTo>
                  <a:lnTo>
                    <a:pt x="17030319" y="7553833"/>
                  </a:lnTo>
                  <a:lnTo>
                    <a:pt x="17008475" y="7514717"/>
                  </a:lnTo>
                  <a:lnTo>
                    <a:pt x="16988282" y="7474585"/>
                  </a:lnTo>
                  <a:lnTo>
                    <a:pt x="16969867" y="7433437"/>
                  </a:lnTo>
                  <a:lnTo>
                    <a:pt x="16953230" y="7391400"/>
                  </a:lnTo>
                  <a:lnTo>
                    <a:pt x="16938244" y="7348601"/>
                  </a:lnTo>
                  <a:lnTo>
                    <a:pt x="16925163" y="7304786"/>
                  </a:lnTo>
                  <a:lnTo>
                    <a:pt x="16913987" y="7260336"/>
                  </a:lnTo>
                  <a:lnTo>
                    <a:pt x="16904716" y="7215124"/>
                  </a:lnTo>
                  <a:lnTo>
                    <a:pt x="16897477" y="7169150"/>
                  </a:lnTo>
                  <a:lnTo>
                    <a:pt x="16892270" y="7122541"/>
                  </a:lnTo>
                  <a:lnTo>
                    <a:pt x="16889095" y="7075424"/>
                  </a:lnTo>
                  <a:lnTo>
                    <a:pt x="16887952" y="7027672"/>
                  </a:lnTo>
                  <a:lnTo>
                    <a:pt x="16889095" y="6979933"/>
                  </a:lnTo>
                  <a:lnTo>
                    <a:pt x="16892270" y="6932803"/>
                  </a:lnTo>
                  <a:lnTo>
                    <a:pt x="16897477" y="6886194"/>
                  </a:lnTo>
                  <a:lnTo>
                    <a:pt x="16904716" y="6840220"/>
                  </a:lnTo>
                  <a:lnTo>
                    <a:pt x="16913987" y="6795008"/>
                  </a:lnTo>
                  <a:lnTo>
                    <a:pt x="16925163" y="6750558"/>
                  </a:lnTo>
                  <a:lnTo>
                    <a:pt x="16938244" y="6706743"/>
                  </a:lnTo>
                  <a:lnTo>
                    <a:pt x="16953230" y="6663944"/>
                  </a:lnTo>
                  <a:lnTo>
                    <a:pt x="16969867" y="6621907"/>
                  </a:lnTo>
                  <a:lnTo>
                    <a:pt x="16988282" y="6580759"/>
                  </a:lnTo>
                  <a:lnTo>
                    <a:pt x="17008475" y="6540627"/>
                  </a:lnTo>
                  <a:lnTo>
                    <a:pt x="17030319" y="6501511"/>
                  </a:lnTo>
                  <a:lnTo>
                    <a:pt x="17053687" y="6463411"/>
                  </a:lnTo>
                  <a:lnTo>
                    <a:pt x="17078706" y="6426454"/>
                  </a:lnTo>
                  <a:lnTo>
                    <a:pt x="17105249" y="6390640"/>
                  </a:lnTo>
                  <a:lnTo>
                    <a:pt x="17133189" y="6355969"/>
                  </a:lnTo>
                  <a:lnTo>
                    <a:pt x="17162526" y="6322568"/>
                  </a:lnTo>
                  <a:lnTo>
                    <a:pt x="17193260" y="6290437"/>
                  </a:lnTo>
                  <a:lnTo>
                    <a:pt x="17225391" y="6259703"/>
                  </a:lnTo>
                  <a:lnTo>
                    <a:pt x="17258792" y="6230366"/>
                  </a:lnTo>
                  <a:lnTo>
                    <a:pt x="17293463" y="6202299"/>
                  </a:lnTo>
                  <a:lnTo>
                    <a:pt x="17329277" y="6175883"/>
                  </a:lnTo>
                  <a:lnTo>
                    <a:pt x="17366234" y="6150864"/>
                  </a:lnTo>
                  <a:lnTo>
                    <a:pt x="17404334" y="6127496"/>
                  </a:lnTo>
                  <a:lnTo>
                    <a:pt x="17443450" y="6105652"/>
                  </a:lnTo>
                  <a:lnTo>
                    <a:pt x="17483582" y="6085459"/>
                  </a:lnTo>
                  <a:lnTo>
                    <a:pt x="17524730" y="6067044"/>
                  </a:lnTo>
                  <a:lnTo>
                    <a:pt x="17566767" y="6050280"/>
                  </a:lnTo>
                  <a:lnTo>
                    <a:pt x="17609693" y="6035421"/>
                  </a:lnTo>
                  <a:lnTo>
                    <a:pt x="17653381" y="6022340"/>
                  </a:lnTo>
                  <a:lnTo>
                    <a:pt x="17697831" y="6011164"/>
                  </a:lnTo>
                  <a:lnTo>
                    <a:pt x="17743170" y="6001893"/>
                  </a:lnTo>
                  <a:lnTo>
                    <a:pt x="17789017" y="5994654"/>
                  </a:lnTo>
                  <a:lnTo>
                    <a:pt x="17835626" y="5989320"/>
                  </a:lnTo>
                  <a:lnTo>
                    <a:pt x="17882743" y="5986145"/>
                  </a:lnTo>
                  <a:lnTo>
                    <a:pt x="17930495" y="5985129"/>
                  </a:lnTo>
                  <a:lnTo>
                    <a:pt x="17978247" y="5986145"/>
                  </a:lnTo>
                  <a:lnTo>
                    <a:pt x="18025364" y="5989320"/>
                  </a:lnTo>
                  <a:lnTo>
                    <a:pt x="18071973" y="5994654"/>
                  </a:lnTo>
                  <a:lnTo>
                    <a:pt x="18117947" y="6001893"/>
                  </a:lnTo>
                  <a:lnTo>
                    <a:pt x="18163159" y="6011164"/>
                  </a:lnTo>
                  <a:lnTo>
                    <a:pt x="18207609" y="6022340"/>
                  </a:lnTo>
                  <a:lnTo>
                    <a:pt x="18251424" y="6035421"/>
                  </a:lnTo>
                  <a:lnTo>
                    <a:pt x="18288000" y="6048121"/>
                  </a:lnTo>
                  <a:lnTo>
                    <a:pt x="18288000" y="5985129"/>
                  </a:lnTo>
                  <a:lnTo>
                    <a:pt x="18288000" y="0"/>
                  </a:lnTo>
                  <a:close/>
                </a:path>
              </a:pathLst>
            </a:custGeom>
            <a:solidFill>
              <a:srgbClr val="1C5639"/>
            </a:solidFill>
          </p:spPr>
          <p:txBody>
            <a:bodyPr wrap="square" lIns="0" tIns="0" rIns="0" bIns="0" rtlCol="0"/>
            <a:lstStyle/>
            <a:p>
              <a:endParaRPr/>
            </a:p>
          </p:txBody>
        </p:sp>
      </p:grpSp>
      <p:sp>
        <p:nvSpPr>
          <p:cNvPr id="26" name="CuadroTexto 25">
            <a:extLst>
              <a:ext uri="{FF2B5EF4-FFF2-40B4-BE49-F238E27FC236}">
                <a16:creationId xmlns:a16="http://schemas.microsoft.com/office/drawing/2014/main" id="{5565B1D4-6E83-DD55-E66A-38EB5059A4AE}"/>
              </a:ext>
            </a:extLst>
          </p:cNvPr>
          <p:cNvSpPr txBox="1"/>
          <p:nvPr/>
        </p:nvSpPr>
        <p:spPr>
          <a:xfrm flipH="1">
            <a:off x="4706026" y="3918259"/>
            <a:ext cx="9349150" cy="1107996"/>
          </a:xfrm>
          <a:prstGeom prst="rect">
            <a:avLst/>
          </a:prstGeom>
          <a:noFill/>
        </p:spPr>
        <p:txBody>
          <a:bodyPr wrap="square" rtlCol="0">
            <a:spAutoFit/>
          </a:bodyPr>
          <a:lstStyle/>
          <a:p>
            <a:r>
              <a:rPr lang="es-ES" sz="6600" b="1" dirty="0">
                <a:solidFill>
                  <a:schemeClr val="bg1"/>
                </a:solidFill>
              </a:rPr>
              <a:t>Plan de Acción MIPG</a:t>
            </a:r>
            <a:endParaRPr lang="es-CO" sz="6600" b="1" dirty="0">
              <a:solidFill>
                <a:schemeClr val="bg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776476" y="1218641"/>
            <a:ext cx="9074732" cy="321242"/>
          </a:xfrm>
          <a:prstGeom prst="rect">
            <a:avLst/>
          </a:prstGeom>
        </p:spPr>
        <p:txBody>
          <a:bodyPr vert="horz" wrap="square" lIns="0" tIns="13335" rIns="0" bIns="0" rtlCol="0">
            <a:spAutoFit/>
          </a:bodyPr>
          <a:lstStyle/>
          <a:p>
            <a:pPr marL="12700">
              <a:lnSpc>
                <a:spcPct val="100000"/>
              </a:lnSpc>
              <a:spcBef>
                <a:spcPts val="105"/>
              </a:spcBef>
            </a:pPr>
            <a:r>
              <a:rPr sz="2000" b="1" spc="-60" dirty="0">
                <a:latin typeface="Trebuchet MS"/>
                <a:cs typeface="Trebuchet MS"/>
              </a:rPr>
              <a:t>Cumplimiento</a:t>
            </a:r>
            <a:r>
              <a:rPr sz="2000" b="1" spc="-100" dirty="0">
                <a:latin typeface="Trebuchet MS"/>
                <a:cs typeface="Trebuchet MS"/>
              </a:rPr>
              <a:t> </a:t>
            </a:r>
            <a:r>
              <a:rPr sz="2000" b="1" spc="-35" dirty="0">
                <a:latin typeface="Trebuchet MS"/>
                <a:cs typeface="Trebuchet MS"/>
              </a:rPr>
              <a:t>al</a:t>
            </a:r>
            <a:r>
              <a:rPr sz="2000" b="1" spc="-90" dirty="0">
                <a:latin typeface="Trebuchet MS"/>
                <a:cs typeface="Trebuchet MS"/>
              </a:rPr>
              <a:t> </a:t>
            </a:r>
            <a:r>
              <a:rPr sz="2000" b="1" spc="-55" dirty="0">
                <a:latin typeface="Trebuchet MS"/>
                <a:cs typeface="Trebuchet MS"/>
              </a:rPr>
              <a:t>plan</a:t>
            </a:r>
            <a:r>
              <a:rPr sz="2000" b="1" spc="-120" dirty="0">
                <a:latin typeface="Trebuchet MS"/>
                <a:cs typeface="Trebuchet MS"/>
              </a:rPr>
              <a:t> </a:t>
            </a:r>
            <a:r>
              <a:rPr sz="2000" b="1" spc="-55" dirty="0">
                <a:latin typeface="Trebuchet MS"/>
                <a:cs typeface="Trebuchet MS"/>
              </a:rPr>
              <a:t>de</a:t>
            </a:r>
            <a:r>
              <a:rPr sz="2000" b="1" spc="-60" dirty="0">
                <a:latin typeface="Trebuchet MS"/>
                <a:cs typeface="Trebuchet MS"/>
              </a:rPr>
              <a:t> </a:t>
            </a:r>
            <a:r>
              <a:rPr sz="2000" b="1" spc="-90" dirty="0">
                <a:latin typeface="Verdana"/>
                <a:cs typeface="Verdana"/>
              </a:rPr>
              <a:t>mejoramiento</a:t>
            </a:r>
            <a:r>
              <a:rPr sz="2000" b="1" spc="-250" dirty="0">
                <a:latin typeface="Verdana"/>
                <a:cs typeface="Verdana"/>
              </a:rPr>
              <a:t> </a:t>
            </a:r>
            <a:r>
              <a:rPr sz="2000" b="1" spc="110" dirty="0">
                <a:latin typeface="Trebuchet MS"/>
                <a:cs typeface="Trebuchet MS"/>
              </a:rPr>
              <a:t>MIPG</a:t>
            </a:r>
            <a:r>
              <a:rPr sz="2000" b="1" spc="-80" dirty="0">
                <a:latin typeface="Trebuchet MS"/>
                <a:cs typeface="Trebuchet MS"/>
              </a:rPr>
              <a:t> </a:t>
            </a:r>
            <a:r>
              <a:rPr sz="2000" b="1" spc="-60" dirty="0">
                <a:latin typeface="Trebuchet MS"/>
                <a:cs typeface="Trebuchet MS"/>
              </a:rPr>
              <a:t>por</a:t>
            </a:r>
            <a:r>
              <a:rPr sz="2000" b="1" spc="-75" dirty="0">
                <a:latin typeface="Trebuchet MS"/>
                <a:cs typeface="Trebuchet MS"/>
              </a:rPr>
              <a:t> </a:t>
            </a:r>
            <a:r>
              <a:rPr sz="2000" b="1" spc="-25" dirty="0">
                <a:latin typeface="Trebuchet MS"/>
                <a:cs typeface="Trebuchet MS"/>
              </a:rPr>
              <a:t>proceso</a:t>
            </a:r>
            <a:r>
              <a:rPr sz="2000" b="1" spc="-114" dirty="0">
                <a:latin typeface="Trebuchet MS"/>
                <a:cs typeface="Trebuchet MS"/>
              </a:rPr>
              <a:t> </a:t>
            </a:r>
            <a:r>
              <a:rPr sz="2000" b="1" dirty="0">
                <a:latin typeface="Trebuchet MS"/>
                <a:cs typeface="Trebuchet MS"/>
              </a:rPr>
              <a:t>a</a:t>
            </a:r>
            <a:r>
              <a:rPr sz="2000" b="1" spc="-85" dirty="0">
                <a:latin typeface="Trebuchet MS"/>
                <a:cs typeface="Trebuchet MS"/>
              </a:rPr>
              <a:t> </a:t>
            </a:r>
            <a:r>
              <a:rPr lang="es-ES" sz="2000" b="1" spc="-80" dirty="0">
                <a:latin typeface="Trebuchet MS"/>
                <a:cs typeface="Trebuchet MS"/>
              </a:rPr>
              <a:t>Noviembre 30</a:t>
            </a:r>
            <a:endParaRPr sz="2000" dirty="0">
              <a:latin typeface="Trebuchet MS"/>
              <a:cs typeface="Trebuchet MS"/>
            </a:endParaRPr>
          </a:p>
        </p:txBody>
      </p:sp>
      <p:sp>
        <p:nvSpPr>
          <p:cNvPr id="3" name="object 3"/>
          <p:cNvSpPr txBox="1"/>
          <p:nvPr/>
        </p:nvSpPr>
        <p:spPr>
          <a:xfrm>
            <a:off x="13629441" y="3426858"/>
            <a:ext cx="2863850" cy="299720"/>
          </a:xfrm>
          <a:prstGeom prst="rect">
            <a:avLst/>
          </a:prstGeom>
        </p:spPr>
        <p:txBody>
          <a:bodyPr vert="horz" wrap="square" lIns="0" tIns="12700" rIns="0" bIns="0" rtlCol="0">
            <a:spAutoFit/>
          </a:bodyPr>
          <a:lstStyle/>
          <a:p>
            <a:pPr marL="12700">
              <a:lnSpc>
                <a:spcPct val="100000"/>
              </a:lnSpc>
              <a:spcBef>
                <a:spcPts val="100"/>
              </a:spcBef>
            </a:pPr>
            <a:r>
              <a:rPr sz="1800" b="1" spc="-65" dirty="0">
                <a:solidFill>
                  <a:srgbClr val="00632C"/>
                </a:solidFill>
                <a:latin typeface="Verdana"/>
                <a:cs typeface="Verdana"/>
              </a:rPr>
              <a:t>Actividades</a:t>
            </a:r>
            <a:r>
              <a:rPr sz="1800" b="1" spc="-100" dirty="0">
                <a:solidFill>
                  <a:srgbClr val="00632C"/>
                </a:solidFill>
                <a:latin typeface="Verdana"/>
                <a:cs typeface="Verdana"/>
              </a:rPr>
              <a:t> </a:t>
            </a:r>
            <a:r>
              <a:rPr sz="1800" b="1" spc="-35" dirty="0">
                <a:solidFill>
                  <a:srgbClr val="00632C"/>
                </a:solidFill>
                <a:latin typeface="Verdana"/>
                <a:cs typeface="Verdana"/>
              </a:rPr>
              <a:t>pendientes</a:t>
            </a:r>
            <a:endParaRPr sz="1800" dirty="0">
              <a:latin typeface="Verdana"/>
              <a:cs typeface="Verdana"/>
            </a:endParaRPr>
          </a:p>
        </p:txBody>
      </p:sp>
      <p:sp>
        <p:nvSpPr>
          <p:cNvPr id="4" name="object 4"/>
          <p:cNvSpPr txBox="1"/>
          <p:nvPr/>
        </p:nvSpPr>
        <p:spPr>
          <a:xfrm>
            <a:off x="13453292" y="3776742"/>
            <a:ext cx="3811270" cy="3738330"/>
          </a:xfrm>
          <a:prstGeom prst="rect">
            <a:avLst/>
          </a:prstGeom>
          <a:solidFill>
            <a:srgbClr val="1C5639"/>
          </a:solidFill>
        </p:spPr>
        <p:txBody>
          <a:bodyPr vert="horz" wrap="square" lIns="0" tIns="14604" rIns="0" bIns="0" rtlCol="0">
            <a:spAutoFit/>
          </a:bodyPr>
          <a:lstStyle/>
          <a:p>
            <a:pPr marL="153670" marR="200025" indent="270510">
              <a:lnSpc>
                <a:spcPct val="149100"/>
              </a:lnSpc>
              <a:spcBef>
                <a:spcPts val="114"/>
              </a:spcBef>
              <a:buAutoNum type="arabicPeriod"/>
              <a:tabLst>
                <a:tab pos="424180" algn="l"/>
              </a:tabLst>
            </a:pPr>
            <a:r>
              <a:rPr sz="1600" spc="-10" dirty="0">
                <a:solidFill>
                  <a:srgbClr val="FFFFFF"/>
                </a:solidFill>
                <a:latin typeface="Verdana"/>
                <a:cs typeface="Verdana"/>
              </a:rPr>
              <a:t>Baterías</a:t>
            </a:r>
            <a:r>
              <a:rPr sz="1600" spc="-135" dirty="0">
                <a:solidFill>
                  <a:srgbClr val="FFFFFF"/>
                </a:solidFill>
                <a:latin typeface="Verdana"/>
                <a:cs typeface="Verdana"/>
              </a:rPr>
              <a:t> </a:t>
            </a:r>
            <a:r>
              <a:rPr sz="1600" spc="-10" dirty="0">
                <a:solidFill>
                  <a:srgbClr val="FFFFFF"/>
                </a:solidFill>
                <a:latin typeface="Verdana"/>
                <a:cs typeface="Verdana"/>
              </a:rPr>
              <a:t>sanitarias </a:t>
            </a:r>
            <a:r>
              <a:rPr sz="1600" dirty="0">
                <a:solidFill>
                  <a:srgbClr val="FFFFFF"/>
                </a:solidFill>
                <a:latin typeface="Verdana"/>
                <a:cs typeface="Verdana"/>
              </a:rPr>
              <a:t>acondicionadas</a:t>
            </a:r>
            <a:r>
              <a:rPr sz="1600" spc="-5" dirty="0">
                <a:solidFill>
                  <a:srgbClr val="FFFFFF"/>
                </a:solidFill>
                <a:latin typeface="Verdana"/>
                <a:cs typeface="Verdana"/>
              </a:rPr>
              <a:t> </a:t>
            </a:r>
            <a:r>
              <a:rPr sz="1600" dirty="0">
                <a:solidFill>
                  <a:srgbClr val="FFFFFF"/>
                </a:solidFill>
                <a:latin typeface="Verdana"/>
                <a:cs typeface="Verdana"/>
              </a:rPr>
              <a:t>para</a:t>
            </a:r>
            <a:r>
              <a:rPr sz="1600" spc="-50" dirty="0">
                <a:solidFill>
                  <a:srgbClr val="FFFFFF"/>
                </a:solidFill>
                <a:latin typeface="Verdana"/>
                <a:cs typeface="Verdana"/>
              </a:rPr>
              <a:t> </a:t>
            </a:r>
            <a:r>
              <a:rPr sz="1600" dirty="0">
                <a:solidFill>
                  <a:srgbClr val="FFFFFF"/>
                </a:solidFill>
                <a:latin typeface="Verdana"/>
                <a:cs typeface="Verdana"/>
              </a:rPr>
              <a:t>personas</a:t>
            </a:r>
            <a:r>
              <a:rPr sz="1600" spc="265" dirty="0">
                <a:solidFill>
                  <a:srgbClr val="FFFFFF"/>
                </a:solidFill>
                <a:latin typeface="Verdana"/>
                <a:cs typeface="Verdana"/>
              </a:rPr>
              <a:t> </a:t>
            </a:r>
            <a:r>
              <a:rPr sz="1600" spc="-25" dirty="0">
                <a:solidFill>
                  <a:srgbClr val="FFFFFF"/>
                </a:solidFill>
                <a:latin typeface="Verdana"/>
                <a:cs typeface="Verdana"/>
              </a:rPr>
              <a:t>en </a:t>
            </a:r>
            <a:r>
              <a:rPr sz="1600" spc="-10" dirty="0">
                <a:solidFill>
                  <a:srgbClr val="FFFFFF"/>
                </a:solidFill>
                <a:latin typeface="Verdana"/>
                <a:cs typeface="Verdana"/>
              </a:rPr>
              <a:t>condición</a:t>
            </a:r>
            <a:r>
              <a:rPr sz="1600" spc="-65" dirty="0">
                <a:solidFill>
                  <a:srgbClr val="FFFFFF"/>
                </a:solidFill>
                <a:latin typeface="Verdana"/>
                <a:cs typeface="Verdana"/>
              </a:rPr>
              <a:t> </a:t>
            </a:r>
            <a:r>
              <a:rPr sz="1600" dirty="0">
                <a:solidFill>
                  <a:srgbClr val="FFFFFF"/>
                </a:solidFill>
                <a:latin typeface="Verdana"/>
                <a:cs typeface="Verdana"/>
              </a:rPr>
              <a:t>de</a:t>
            </a:r>
            <a:r>
              <a:rPr sz="1600" spc="-114" dirty="0">
                <a:solidFill>
                  <a:srgbClr val="FFFFFF"/>
                </a:solidFill>
                <a:latin typeface="Verdana"/>
                <a:cs typeface="Verdana"/>
              </a:rPr>
              <a:t> </a:t>
            </a:r>
            <a:r>
              <a:rPr sz="1600" spc="-10" dirty="0">
                <a:solidFill>
                  <a:srgbClr val="FFFFFF"/>
                </a:solidFill>
                <a:latin typeface="Verdana"/>
                <a:cs typeface="Verdana"/>
              </a:rPr>
              <a:t>discapacidad</a:t>
            </a:r>
            <a:endParaRPr sz="1600" dirty="0">
              <a:latin typeface="Verdana"/>
              <a:cs typeface="Verdana"/>
            </a:endParaRPr>
          </a:p>
          <a:p>
            <a:pPr marL="153670" marR="347345" indent="272415">
              <a:lnSpc>
                <a:spcPct val="135600"/>
              </a:lnSpc>
              <a:spcBef>
                <a:spcPts val="160"/>
              </a:spcBef>
              <a:buAutoNum type="arabicPeriod"/>
              <a:tabLst>
                <a:tab pos="426084" algn="l"/>
              </a:tabLst>
            </a:pPr>
            <a:r>
              <a:rPr sz="1600" dirty="0">
                <a:solidFill>
                  <a:srgbClr val="FFFFFF"/>
                </a:solidFill>
                <a:latin typeface="Verdana"/>
                <a:cs typeface="Verdana"/>
              </a:rPr>
              <a:t>Menú</a:t>
            </a:r>
            <a:r>
              <a:rPr sz="1600" spc="-145" dirty="0">
                <a:solidFill>
                  <a:srgbClr val="FFFFFF"/>
                </a:solidFill>
                <a:latin typeface="Verdana"/>
                <a:cs typeface="Verdana"/>
              </a:rPr>
              <a:t> </a:t>
            </a:r>
            <a:r>
              <a:rPr sz="1600" dirty="0">
                <a:solidFill>
                  <a:srgbClr val="FFFFFF"/>
                </a:solidFill>
                <a:latin typeface="Verdana"/>
                <a:cs typeface="Verdana"/>
              </a:rPr>
              <a:t>interactivo</a:t>
            </a:r>
            <a:r>
              <a:rPr sz="1600" spc="-50" dirty="0">
                <a:solidFill>
                  <a:srgbClr val="FFFFFF"/>
                </a:solidFill>
                <a:latin typeface="Verdana"/>
                <a:cs typeface="Verdana"/>
              </a:rPr>
              <a:t> </a:t>
            </a:r>
            <a:r>
              <a:rPr sz="1600" dirty="0">
                <a:solidFill>
                  <a:srgbClr val="FFFFFF"/>
                </a:solidFill>
                <a:latin typeface="Verdana"/>
                <a:cs typeface="Verdana"/>
              </a:rPr>
              <a:t>en</a:t>
            </a:r>
            <a:r>
              <a:rPr sz="1600" spc="-120" dirty="0">
                <a:solidFill>
                  <a:srgbClr val="FFFFFF"/>
                </a:solidFill>
                <a:latin typeface="Verdana"/>
                <a:cs typeface="Verdana"/>
              </a:rPr>
              <a:t> </a:t>
            </a:r>
            <a:r>
              <a:rPr sz="1600" dirty="0">
                <a:solidFill>
                  <a:srgbClr val="FFFFFF"/>
                </a:solidFill>
                <a:latin typeface="Verdana"/>
                <a:cs typeface="Verdana"/>
              </a:rPr>
              <a:t>el</a:t>
            </a:r>
            <a:r>
              <a:rPr sz="1600" spc="-135" dirty="0">
                <a:solidFill>
                  <a:srgbClr val="FFFFFF"/>
                </a:solidFill>
                <a:latin typeface="Verdana"/>
                <a:cs typeface="Verdana"/>
              </a:rPr>
              <a:t> </a:t>
            </a:r>
            <a:r>
              <a:rPr sz="1600" spc="-125" dirty="0">
                <a:solidFill>
                  <a:srgbClr val="FFFFFF"/>
                </a:solidFill>
                <a:latin typeface="Verdana"/>
                <a:cs typeface="Verdana"/>
              </a:rPr>
              <a:t>PBX</a:t>
            </a:r>
            <a:r>
              <a:rPr sz="1600" spc="-220" dirty="0">
                <a:solidFill>
                  <a:srgbClr val="FFFFFF"/>
                </a:solidFill>
                <a:latin typeface="Verdana"/>
                <a:cs typeface="Verdana"/>
              </a:rPr>
              <a:t> </a:t>
            </a:r>
            <a:r>
              <a:rPr sz="1600" spc="-50" dirty="0">
                <a:solidFill>
                  <a:srgbClr val="FFFFFF"/>
                </a:solidFill>
                <a:latin typeface="Verdana"/>
                <a:cs typeface="Verdana"/>
              </a:rPr>
              <a:t>o </a:t>
            </a:r>
            <a:r>
              <a:rPr sz="1600" dirty="0">
                <a:solidFill>
                  <a:srgbClr val="FFFFFF"/>
                </a:solidFill>
                <a:latin typeface="Verdana"/>
                <a:cs typeface="Verdana"/>
              </a:rPr>
              <a:t>conmutador</a:t>
            </a:r>
            <a:r>
              <a:rPr sz="1600" spc="-35" dirty="0">
                <a:solidFill>
                  <a:srgbClr val="FFFFFF"/>
                </a:solidFill>
                <a:latin typeface="Verdana"/>
                <a:cs typeface="Verdana"/>
              </a:rPr>
              <a:t> </a:t>
            </a:r>
            <a:r>
              <a:rPr sz="1600" dirty="0">
                <a:solidFill>
                  <a:srgbClr val="FFFFFF"/>
                </a:solidFill>
                <a:latin typeface="Verdana"/>
                <a:cs typeface="Verdana"/>
              </a:rPr>
              <a:t>para</a:t>
            </a:r>
            <a:r>
              <a:rPr sz="1600" spc="-35" dirty="0">
                <a:solidFill>
                  <a:srgbClr val="FFFFFF"/>
                </a:solidFill>
                <a:latin typeface="Verdana"/>
                <a:cs typeface="Verdana"/>
              </a:rPr>
              <a:t> </a:t>
            </a:r>
            <a:r>
              <a:rPr sz="1600" dirty="0">
                <a:solidFill>
                  <a:srgbClr val="FFFFFF"/>
                </a:solidFill>
                <a:latin typeface="Verdana"/>
                <a:cs typeface="Verdana"/>
              </a:rPr>
              <a:t>la</a:t>
            </a:r>
            <a:r>
              <a:rPr sz="1600" spc="225" dirty="0">
                <a:solidFill>
                  <a:srgbClr val="FFFFFF"/>
                </a:solidFill>
                <a:latin typeface="Verdana"/>
                <a:cs typeface="Verdana"/>
              </a:rPr>
              <a:t> </a:t>
            </a:r>
            <a:r>
              <a:rPr sz="1600" dirty="0">
                <a:solidFill>
                  <a:srgbClr val="FFFFFF"/>
                </a:solidFill>
                <a:latin typeface="Verdana"/>
                <a:cs typeface="Verdana"/>
              </a:rPr>
              <a:t>atención</a:t>
            </a:r>
            <a:r>
              <a:rPr sz="1600" spc="-10" dirty="0">
                <a:solidFill>
                  <a:srgbClr val="FFFFFF"/>
                </a:solidFill>
                <a:latin typeface="Verdana"/>
                <a:cs typeface="Verdana"/>
              </a:rPr>
              <a:t> </a:t>
            </a:r>
            <a:r>
              <a:rPr sz="1600" spc="-25" dirty="0">
                <a:solidFill>
                  <a:srgbClr val="FFFFFF"/>
                </a:solidFill>
                <a:latin typeface="Verdana"/>
                <a:cs typeface="Verdana"/>
              </a:rPr>
              <a:t>de </a:t>
            </a:r>
            <a:r>
              <a:rPr sz="1600" dirty="0">
                <a:solidFill>
                  <a:srgbClr val="FFFFFF"/>
                </a:solidFill>
                <a:latin typeface="Verdana"/>
                <a:cs typeface="Verdana"/>
              </a:rPr>
              <a:t>personas</a:t>
            </a:r>
            <a:r>
              <a:rPr sz="1600" spc="-80" dirty="0">
                <a:solidFill>
                  <a:srgbClr val="FFFFFF"/>
                </a:solidFill>
                <a:latin typeface="Verdana"/>
                <a:cs typeface="Verdana"/>
              </a:rPr>
              <a:t> </a:t>
            </a:r>
            <a:r>
              <a:rPr sz="1600" dirty="0">
                <a:solidFill>
                  <a:srgbClr val="FFFFFF"/>
                </a:solidFill>
                <a:latin typeface="Verdana"/>
                <a:cs typeface="Verdana"/>
              </a:rPr>
              <a:t>con</a:t>
            </a:r>
            <a:r>
              <a:rPr sz="1600" spc="-60" dirty="0">
                <a:solidFill>
                  <a:srgbClr val="FFFFFF"/>
                </a:solidFill>
                <a:latin typeface="Verdana"/>
                <a:cs typeface="Verdana"/>
              </a:rPr>
              <a:t> </a:t>
            </a:r>
            <a:r>
              <a:rPr sz="1600" spc="-10" dirty="0">
                <a:solidFill>
                  <a:srgbClr val="FFFFFF"/>
                </a:solidFill>
                <a:latin typeface="Verdana"/>
                <a:cs typeface="Verdana"/>
              </a:rPr>
              <a:t>discapacidad</a:t>
            </a:r>
            <a:endParaRPr sz="1600" dirty="0">
              <a:latin typeface="Verdana"/>
              <a:cs typeface="Verdana"/>
            </a:endParaRPr>
          </a:p>
          <a:p>
            <a:pPr marL="153670" marR="168910" indent="279400">
              <a:lnSpc>
                <a:spcPct val="100000"/>
              </a:lnSpc>
              <a:spcBef>
                <a:spcPts val="910"/>
              </a:spcBef>
              <a:buAutoNum type="arabicPeriod"/>
              <a:tabLst>
                <a:tab pos="433070" algn="l"/>
                <a:tab pos="1207770" algn="l"/>
                <a:tab pos="1500505" algn="l"/>
                <a:tab pos="1939925" algn="l"/>
                <a:tab pos="2649855" algn="l"/>
                <a:tab pos="2896870" algn="l"/>
                <a:tab pos="3216910" algn="l"/>
              </a:tabLst>
            </a:pPr>
            <a:r>
              <a:rPr sz="1600" spc="-10" dirty="0">
                <a:solidFill>
                  <a:srgbClr val="FFFFFF"/>
                </a:solidFill>
                <a:latin typeface="Verdana"/>
                <a:cs typeface="Verdana"/>
              </a:rPr>
              <a:t>Implementar</a:t>
            </a:r>
            <a:r>
              <a:rPr sz="1600" dirty="0">
                <a:solidFill>
                  <a:srgbClr val="FFFFFF"/>
                </a:solidFill>
                <a:latin typeface="Verdana"/>
                <a:cs typeface="Verdana"/>
              </a:rPr>
              <a:t>	</a:t>
            </a:r>
            <a:r>
              <a:rPr sz="1600" spc="-10" dirty="0">
                <a:solidFill>
                  <a:srgbClr val="FFFFFF"/>
                </a:solidFill>
                <a:latin typeface="Verdana"/>
                <a:cs typeface="Verdana"/>
              </a:rPr>
              <a:t>programas</a:t>
            </a:r>
            <a:r>
              <a:rPr sz="1600" dirty="0">
                <a:solidFill>
                  <a:srgbClr val="FFFFFF"/>
                </a:solidFill>
                <a:latin typeface="Verdana"/>
                <a:cs typeface="Verdana"/>
              </a:rPr>
              <a:t>	</a:t>
            </a:r>
            <a:r>
              <a:rPr sz="1600" spc="-25" dirty="0">
                <a:solidFill>
                  <a:srgbClr val="FFFFFF"/>
                </a:solidFill>
                <a:latin typeface="Verdana"/>
                <a:cs typeface="Verdana"/>
              </a:rPr>
              <a:t>de </a:t>
            </a:r>
            <a:r>
              <a:rPr sz="1600" spc="-10" dirty="0">
                <a:solidFill>
                  <a:srgbClr val="FFFFFF"/>
                </a:solidFill>
                <a:latin typeface="Verdana"/>
                <a:cs typeface="Verdana"/>
              </a:rPr>
              <a:t>cualificación</a:t>
            </a:r>
            <a:r>
              <a:rPr sz="1600" dirty="0">
                <a:solidFill>
                  <a:srgbClr val="FFFFFF"/>
                </a:solidFill>
                <a:latin typeface="Verdana"/>
                <a:cs typeface="Verdana"/>
              </a:rPr>
              <a:t>	en</a:t>
            </a:r>
            <a:r>
              <a:rPr sz="1600" spc="35" dirty="0">
                <a:solidFill>
                  <a:srgbClr val="FFFFFF"/>
                </a:solidFill>
                <a:latin typeface="Verdana"/>
                <a:cs typeface="Verdana"/>
              </a:rPr>
              <a:t> </a:t>
            </a:r>
            <a:r>
              <a:rPr sz="1600" spc="-10" dirty="0">
                <a:solidFill>
                  <a:srgbClr val="FFFFFF"/>
                </a:solidFill>
                <a:latin typeface="Verdana"/>
                <a:cs typeface="Verdana"/>
              </a:rPr>
              <a:t>atención </a:t>
            </a:r>
            <a:r>
              <a:rPr sz="1600" dirty="0">
                <a:solidFill>
                  <a:srgbClr val="FFFFFF"/>
                </a:solidFill>
                <a:latin typeface="Verdana"/>
                <a:cs typeface="Verdana"/>
              </a:rPr>
              <a:t>preferente</a:t>
            </a:r>
            <a:r>
              <a:rPr sz="1600" spc="350" dirty="0">
                <a:solidFill>
                  <a:srgbClr val="FFFFFF"/>
                </a:solidFill>
                <a:latin typeface="Verdana"/>
                <a:cs typeface="Verdana"/>
              </a:rPr>
              <a:t> </a:t>
            </a:r>
            <a:r>
              <a:rPr sz="1600" dirty="0">
                <a:solidFill>
                  <a:srgbClr val="FFFFFF"/>
                </a:solidFill>
                <a:latin typeface="Verdana"/>
                <a:cs typeface="Verdana"/>
              </a:rPr>
              <a:t>e incluyente</a:t>
            </a:r>
            <a:r>
              <a:rPr sz="1600" spc="15" dirty="0">
                <a:solidFill>
                  <a:srgbClr val="FFFFFF"/>
                </a:solidFill>
                <a:latin typeface="Verdana"/>
                <a:cs typeface="Verdana"/>
              </a:rPr>
              <a:t> </a:t>
            </a:r>
            <a:r>
              <a:rPr sz="1600" spc="-50" dirty="0">
                <a:solidFill>
                  <a:srgbClr val="FFFFFF"/>
                </a:solidFill>
                <a:latin typeface="Verdana"/>
                <a:cs typeface="Verdana"/>
              </a:rPr>
              <a:t>a </a:t>
            </a:r>
            <a:r>
              <a:rPr sz="1600" spc="-10" dirty="0">
                <a:solidFill>
                  <a:srgbClr val="FFFFFF"/>
                </a:solidFill>
                <a:latin typeface="Verdana"/>
                <a:cs typeface="Verdana"/>
              </a:rPr>
              <a:t>personas</a:t>
            </a:r>
            <a:r>
              <a:rPr sz="1600" dirty="0">
                <a:solidFill>
                  <a:srgbClr val="FFFFFF"/>
                </a:solidFill>
                <a:latin typeface="Verdana"/>
                <a:cs typeface="Verdana"/>
              </a:rPr>
              <a:t>	en</a:t>
            </a:r>
            <a:r>
              <a:rPr sz="1600" spc="260" dirty="0">
                <a:solidFill>
                  <a:srgbClr val="FFFFFF"/>
                </a:solidFill>
                <a:latin typeface="Verdana"/>
                <a:cs typeface="Verdana"/>
              </a:rPr>
              <a:t> </a:t>
            </a:r>
            <a:r>
              <a:rPr sz="1600" spc="-10" dirty="0">
                <a:solidFill>
                  <a:srgbClr val="FFFFFF"/>
                </a:solidFill>
                <a:latin typeface="Verdana"/>
                <a:cs typeface="Verdana"/>
              </a:rPr>
              <a:t>condición</a:t>
            </a:r>
            <a:r>
              <a:rPr sz="1600" dirty="0">
                <a:solidFill>
                  <a:srgbClr val="FFFFFF"/>
                </a:solidFill>
                <a:latin typeface="Verdana"/>
                <a:cs typeface="Verdana"/>
              </a:rPr>
              <a:t>	</a:t>
            </a:r>
            <a:r>
              <a:rPr sz="1600" spc="-25" dirty="0">
                <a:solidFill>
                  <a:srgbClr val="FFFFFF"/>
                </a:solidFill>
                <a:latin typeface="Verdana"/>
                <a:cs typeface="Verdana"/>
              </a:rPr>
              <a:t>de </a:t>
            </a:r>
            <a:r>
              <a:rPr sz="1600" dirty="0" err="1">
                <a:solidFill>
                  <a:srgbClr val="FFFFFF"/>
                </a:solidFill>
                <a:latin typeface="Verdana"/>
                <a:cs typeface="Verdana"/>
              </a:rPr>
              <a:t>discapacidad</a:t>
            </a:r>
            <a:r>
              <a:rPr sz="1600" dirty="0">
                <a:solidFill>
                  <a:srgbClr val="FFFFFF"/>
                </a:solidFill>
                <a:latin typeface="Verdana"/>
                <a:cs typeface="Verdana"/>
              </a:rPr>
              <a:t> </a:t>
            </a:r>
            <a:r>
              <a:rPr sz="1600" spc="-10" dirty="0" err="1">
                <a:solidFill>
                  <a:srgbClr val="FFFFFF"/>
                </a:solidFill>
                <a:latin typeface="Verdana"/>
                <a:cs typeface="Verdana"/>
              </a:rPr>
              <a:t>múltiple</a:t>
            </a:r>
            <a:r>
              <a:rPr lang="es-ES" sz="1600" spc="-10" dirty="0">
                <a:solidFill>
                  <a:srgbClr val="FFFFFF"/>
                </a:solidFill>
                <a:latin typeface="Verdana"/>
                <a:cs typeface="Verdana"/>
              </a:rPr>
              <a:t> </a:t>
            </a:r>
            <a:r>
              <a:rPr sz="1600" spc="-10" dirty="0">
                <a:solidFill>
                  <a:srgbClr val="FFFFFF"/>
                </a:solidFill>
                <a:latin typeface="Verdana"/>
                <a:cs typeface="Verdana"/>
              </a:rPr>
              <a:t>(sordo, ceguera)</a:t>
            </a:r>
            <a:endParaRPr sz="1600" dirty="0">
              <a:latin typeface="Verdana"/>
              <a:cs typeface="Verdana"/>
            </a:endParaRPr>
          </a:p>
        </p:txBody>
      </p:sp>
      <p:sp>
        <p:nvSpPr>
          <p:cNvPr id="5" name="object 5"/>
          <p:cNvSpPr txBox="1"/>
          <p:nvPr/>
        </p:nvSpPr>
        <p:spPr>
          <a:xfrm>
            <a:off x="13453292" y="1944018"/>
            <a:ext cx="3811270" cy="1049655"/>
          </a:xfrm>
          <a:prstGeom prst="rect">
            <a:avLst/>
          </a:prstGeom>
          <a:solidFill>
            <a:srgbClr val="1C5639"/>
          </a:solidFill>
        </p:spPr>
        <p:txBody>
          <a:bodyPr vert="horz" wrap="square" lIns="0" tIns="36830" rIns="0" bIns="0" rtlCol="0">
            <a:spAutoFit/>
          </a:bodyPr>
          <a:lstStyle/>
          <a:p>
            <a:pPr marL="378460" marR="1591310" indent="-287020">
              <a:lnSpc>
                <a:spcPct val="100000"/>
              </a:lnSpc>
              <a:spcBef>
                <a:spcPts val="290"/>
              </a:spcBef>
              <a:buSzPct val="103125"/>
              <a:buFont typeface="Arial"/>
              <a:buChar char="•"/>
              <a:tabLst>
                <a:tab pos="378460" algn="l"/>
              </a:tabLst>
            </a:pPr>
            <a:r>
              <a:rPr sz="1600" dirty="0">
                <a:solidFill>
                  <a:srgbClr val="FFFFFF"/>
                </a:solidFill>
                <a:latin typeface="Verdana"/>
                <a:cs typeface="Verdana"/>
              </a:rPr>
              <a:t>Plan</a:t>
            </a:r>
            <a:r>
              <a:rPr sz="1600" spc="50" dirty="0">
                <a:solidFill>
                  <a:srgbClr val="FFFFFF"/>
                </a:solidFill>
                <a:latin typeface="Verdana"/>
                <a:cs typeface="Verdana"/>
              </a:rPr>
              <a:t> </a:t>
            </a:r>
            <a:r>
              <a:rPr sz="1600" dirty="0">
                <a:solidFill>
                  <a:srgbClr val="FFFFFF"/>
                </a:solidFill>
                <a:latin typeface="Verdana"/>
                <a:cs typeface="Verdana"/>
              </a:rPr>
              <a:t>de</a:t>
            </a:r>
            <a:r>
              <a:rPr sz="1600" spc="55" dirty="0">
                <a:solidFill>
                  <a:srgbClr val="FFFFFF"/>
                </a:solidFill>
                <a:latin typeface="Verdana"/>
                <a:cs typeface="Verdana"/>
              </a:rPr>
              <a:t> </a:t>
            </a:r>
            <a:r>
              <a:rPr sz="1600" dirty="0">
                <a:solidFill>
                  <a:srgbClr val="FFFFFF"/>
                </a:solidFill>
                <a:latin typeface="Verdana"/>
                <a:cs typeface="Verdana"/>
              </a:rPr>
              <a:t>acción</a:t>
            </a:r>
            <a:r>
              <a:rPr sz="1600" spc="105" dirty="0">
                <a:solidFill>
                  <a:srgbClr val="FFFFFF"/>
                </a:solidFill>
                <a:latin typeface="Verdana"/>
                <a:cs typeface="Verdana"/>
              </a:rPr>
              <a:t> </a:t>
            </a:r>
            <a:r>
              <a:rPr sz="1600" spc="25" dirty="0">
                <a:solidFill>
                  <a:srgbClr val="FFFFFF"/>
                </a:solidFill>
                <a:latin typeface="Verdana"/>
                <a:cs typeface="Verdana"/>
              </a:rPr>
              <a:t>de </a:t>
            </a:r>
            <a:r>
              <a:rPr sz="1600" spc="40" dirty="0">
                <a:solidFill>
                  <a:srgbClr val="FFFFFF"/>
                </a:solidFill>
                <a:latin typeface="Verdana"/>
                <a:cs typeface="Verdana"/>
              </a:rPr>
              <a:t>autodiagnósticos</a:t>
            </a:r>
            <a:endParaRPr sz="1600" dirty="0">
              <a:latin typeface="Verdana"/>
              <a:cs typeface="Verdana"/>
            </a:endParaRPr>
          </a:p>
          <a:p>
            <a:pPr marL="378460" indent="-286385">
              <a:lnSpc>
                <a:spcPct val="100000"/>
              </a:lnSpc>
              <a:spcBef>
                <a:spcPts val="110"/>
              </a:spcBef>
              <a:buSzPct val="103125"/>
              <a:buFont typeface="Arial"/>
              <a:buChar char="•"/>
              <a:tabLst>
                <a:tab pos="378460" algn="l"/>
              </a:tabLst>
            </a:pPr>
            <a:r>
              <a:rPr sz="1600" spc="10" dirty="0">
                <a:solidFill>
                  <a:srgbClr val="FFFFFF"/>
                </a:solidFill>
                <a:latin typeface="Verdana"/>
                <a:cs typeface="Verdana"/>
              </a:rPr>
              <a:t>Recomendaciones</a:t>
            </a:r>
            <a:r>
              <a:rPr sz="1600" spc="335" dirty="0">
                <a:solidFill>
                  <a:srgbClr val="FFFFFF"/>
                </a:solidFill>
                <a:latin typeface="Verdana"/>
                <a:cs typeface="Verdana"/>
              </a:rPr>
              <a:t> </a:t>
            </a:r>
            <a:r>
              <a:rPr sz="1600" spc="10" dirty="0">
                <a:solidFill>
                  <a:srgbClr val="FFFFFF"/>
                </a:solidFill>
                <a:latin typeface="Verdana"/>
                <a:cs typeface="Verdana"/>
              </a:rPr>
              <a:t>del</a:t>
            </a:r>
            <a:r>
              <a:rPr sz="1600" spc="220" dirty="0">
                <a:solidFill>
                  <a:srgbClr val="FFFFFF"/>
                </a:solidFill>
                <a:latin typeface="Verdana"/>
                <a:cs typeface="Verdana"/>
              </a:rPr>
              <a:t> </a:t>
            </a:r>
            <a:r>
              <a:rPr sz="1600" spc="-20" dirty="0">
                <a:solidFill>
                  <a:srgbClr val="FFFFFF"/>
                </a:solidFill>
                <a:latin typeface="Verdana"/>
                <a:cs typeface="Verdana"/>
              </a:rPr>
              <a:t>FURAG</a:t>
            </a:r>
            <a:endParaRPr sz="1600" dirty="0">
              <a:latin typeface="Verdana"/>
              <a:cs typeface="Verdana"/>
            </a:endParaRPr>
          </a:p>
          <a:p>
            <a:pPr marL="378460" indent="-286385">
              <a:lnSpc>
                <a:spcPct val="100000"/>
              </a:lnSpc>
              <a:spcBef>
                <a:spcPts val="95"/>
              </a:spcBef>
              <a:buSzPct val="103125"/>
              <a:buFont typeface="Arial"/>
              <a:buChar char="•"/>
              <a:tabLst>
                <a:tab pos="378460" algn="l"/>
              </a:tabLst>
            </a:pPr>
            <a:r>
              <a:rPr sz="1600" dirty="0">
                <a:solidFill>
                  <a:srgbClr val="FFFFFF"/>
                </a:solidFill>
                <a:latin typeface="Verdana"/>
                <a:cs typeface="Verdana"/>
              </a:rPr>
              <a:t>Planes</a:t>
            </a:r>
            <a:r>
              <a:rPr sz="1600" spc="125" dirty="0">
                <a:solidFill>
                  <a:srgbClr val="FFFFFF"/>
                </a:solidFill>
                <a:latin typeface="Verdana"/>
                <a:cs typeface="Verdana"/>
              </a:rPr>
              <a:t> </a:t>
            </a:r>
            <a:r>
              <a:rPr sz="1600" spc="-10" dirty="0">
                <a:solidFill>
                  <a:srgbClr val="FFFFFF"/>
                </a:solidFill>
                <a:latin typeface="Verdana"/>
                <a:cs typeface="Verdana"/>
              </a:rPr>
              <a:t>Institucionales</a:t>
            </a:r>
            <a:endParaRPr sz="1600" dirty="0">
              <a:latin typeface="Verdana"/>
              <a:cs typeface="Verdana"/>
            </a:endParaRPr>
          </a:p>
        </p:txBody>
      </p:sp>
      <p:pic>
        <p:nvPicPr>
          <p:cNvPr id="6" name="object 6"/>
          <p:cNvPicPr/>
          <p:nvPr/>
        </p:nvPicPr>
        <p:blipFill>
          <a:blip r:embed="rId2" cstate="print"/>
          <a:stretch>
            <a:fillRect/>
          </a:stretch>
        </p:blipFill>
        <p:spPr>
          <a:xfrm>
            <a:off x="0" y="6313959"/>
            <a:ext cx="2414995" cy="3969989"/>
          </a:xfrm>
          <a:prstGeom prst="rect">
            <a:avLst/>
          </a:prstGeom>
        </p:spPr>
      </p:pic>
      <p:pic>
        <p:nvPicPr>
          <p:cNvPr id="8" name="object 8"/>
          <p:cNvPicPr/>
          <p:nvPr/>
        </p:nvPicPr>
        <p:blipFill>
          <a:blip r:embed="rId3" cstate="print"/>
          <a:stretch>
            <a:fillRect/>
          </a:stretch>
        </p:blipFill>
        <p:spPr>
          <a:xfrm>
            <a:off x="13862060" y="9105900"/>
            <a:ext cx="2398611" cy="870673"/>
          </a:xfrm>
          <a:prstGeom prst="rect">
            <a:avLst/>
          </a:prstGeom>
        </p:spPr>
      </p:pic>
      <p:sp>
        <p:nvSpPr>
          <p:cNvPr id="10" name="object 10"/>
          <p:cNvSpPr/>
          <p:nvPr/>
        </p:nvSpPr>
        <p:spPr>
          <a:xfrm>
            <a:off x="-507" y="1049527"/>
            <a:ext cx="1460500" cy="81280"/>
          </a:xfrm>
          <a:custGeom>
            <a:avLst/>
            <a:gdLst/>
            <a:ahLst/>
            <a:cxnLst/>
            <a:rect l="l" t="t" r="r" b="b"/>
            <a:pathLst>
              <a:path w="1460500" h="81280">
                <a:moveTo>
                  <a:pt x="1459992" y="0"/>
                </a:moveTo>
                <a:lnTo>
                  <a:pt x="0" y="0"/>
                </a:lnTo>
                <a:lnTo>
                  <a:pt x="0" y="80772"/>
                </a:lnTo>
                <a:lnTo>
                  <a:pt x="1459992" y="80772"/>
                </a:lnTo>
                <a:lnTo>
                  <a:pt x="1459992" y="0"/>
                </a:lnTo>
                <a:close/>
              </a:path>
            </a:pathLst>
          </a:custGeom>
          <a:solidFill>
            <a:srgbClr val="82CE00"/>
          </a:solidFill>
        </p:spPr>
        <p:txBody>
          <a:bodyPr wrap="square" lIns="0" tIns="0" rIns="0" bIns="0" rtlCol="0"/>
          <a:lstStyle/>
          <a:p>
            <a:endParaRPr/>
          </a:p>
        </p:txBody>
      </p:sp>
      <p:sp>
        <p:nvSpPr>
          <p:cNvPr id="11" name="object 11"/>
          <p:cNvSpPr txBox="1"/>
          <p:nvPr/>
        </p:nvSpPr>
        <p:spPr>
          <a:xfrm>
            <a:off x="1123899" y="529589"/>
            <a:ext cx="307975" cy="635000"/>
          </a:xfrm>
          <a:prstGeom prst="rect">
            <a:avLst/>
          </a:prstGeom>
        </p:spPr>
        <p:txBody>
          <a:bodyPr vert="horz" wrap="square" lIns="0" tIns="12065" rIns="0" bIns="0" rtlCol="0">
            <a:spAutoFit/>
          </a:bodyPr>
          <a:lstStyle/>
          <a:p>
            <a:pPr marL="12700">
              <a:lnSpc>
                <a:spcPct val="100000"/>
              </a:lnSpc>
              <a:spcBef>
                <a:spcPts val="95"/>
              </a:spcBef>
            </a:pPr>
            <a:r>
              <a:rPr sz="4000" b="1" spc="-50" dirty="0">
                <a:solidFill>
                  <a:srgbClr val="00632C"/>
                </a:solidFill>
                <a:latin typeface="Arial"/>
                <a:cs typeface="Arial"/>
              </a:rPr>
              <a:t>6</a:t>
            </a:r>
            <a:endParaRPr sz="4000">
              <a:latin typeface="Arial"/>
              <a:cs typeface="Arial"/>
            </a:endParaRPr>
          </a:p>
        </p:txBody>
      </p:sp>
      <p:sp>
        <p:nvSpPr>
          <p:cNvPr id="12" name="object 12"/>
          <p:cNvSpPr txBox="1">
            <a:spLocks noGrp="1"/>
          </p:cNvSpPr>
          <p:nvPr>
            <p:ph type="title"/>
          </p:nvPr>
        </p:nvSpPr>
        <p:spPr>
          <a:xfrm>
            <a:off x="1610105" y="749045"/>
            <a:ext cx="6741159" cy="345440"/>
          </a:xfrm>
          <a:prstGeom prst="rect">
            <a:avLst/>
          </a:prstGeom>
        </p:spPr>
        <p:txBody>
          <a:bodyPr vert="horz" wrap="square" lIns="0" tIns="12700" rIns="0" bIns="0" rtlCol="0">
            <a:spAutoFit/>
          </a:bodyPr>
          <a:lstStyle/>
          <a:p>
            <a:pPr marL="12700">
              <a:lnSpc>
                <a:spcPct val="100000"/>
              </a:lnSpc>
              <a:spcBef>
                <a:spcPts val="100"/>
              </a:spcBef>
            </a:pPr>
            <a:r>
              <a:rPr sz="2100" b="1" spc="75" dirty="0">
                <a:solidFill>
                  <a:srgbClr val="00632C"/>
                </a:solidFill>
                <a:latin typeface="Arial"/>
                <a:cs typeface="Arial"/>
              </a:rPr>
              <a:t>ACCIONES</a:t>
            </a:r>
            <a:r>
              <a:rPr sz="2100" b="1" spc="125" dirty="0">
                <a:solidFill>
                  <a:srgbClr val="00632C"/>
                </a:solidFill>
                <a:latin typeface="Arial"/>
                <a:cs typeface="Arial"/>
              </a:rPr>
              <a:t> </a:t>
            </a:r>
            <a:r>
              <a:rPr sz="2100" b="1" spc="55" dirty="0">
                <a:solidFill>
                  <a:srgbClr val="00632C"/>
                </a:solidFill>
                <a:latin typeface="Arial"/>
                <a:cs typeface="Arial"/>
              </a:rPr>
              <a:t>DE</a:t>
            </a:r>
            <a:r>
              <a:rPr sz="2100" b="1" spc="170" dirty="0">
                <a:solidFill>
                  <a:srgbClr val="00632C"/>
                </a:solidFill>
                <a:latin typeface="Arial"/>
                <a:cs typeface="Arial"/>
              </a:rPr>
              <a:t> </a:t>
            </a:r>
            <a:r>
              <a:rPr sz="2100" b="1" spc="100" dirty="0">
                <a:solidFill>
                  <a:srgbClr val="00632C"/>
                </a:solidFill>
                <a:latin typeface="Arial"/>
                <a:cs typeface="Arial"/>
              </a:rPr>
              <a:t>MEJORAMIENTO</a:t>
            </a:r>
            <a:r>
              <a:rPr sz="2100" b="1" spc="254" dirty="0">
                <a:solidFill>
                  <a:srgbClr val="00632C"/>
                </a:solidFill>
                <a:latin typeface="Arial"/>
                <a:cs typeface="Arial"/>
              </a:rPr>
              <a:t> </a:t>
            </a:r>
            <a:r>
              <a:rPr sz="2100" b="1" spc="55" dirty="0">
                <a:solidFill>
                  <a:srgbClr val="00632C"/>
                </a:solidFill>
                <a:latin typeface="Arial"/>
                <a:cs typeface="Arial"/>
              </a:rPr>
              <a:t>DE</a:t>
            </a:r>
            <a:r>
              <a:rPr sz="2100" b="1" spc="175" dirty="0">
                <a:solidFill>
                  <a:srgbClr val="00632C"/>
                </a:solidFill>
                <a:latin typeface="Arial"/>
                <a:cs typeface="Arial"/>
              </a:rPr>
              <a:t> </a:t>
            </a:r>
            <a:r>
              <a:rPr sz="2100" b="1" dirty="0">
                <a:solidFill>
                  <a:srgbClr val="00632C"/>
                </a:solidFill>
                <a:latin typeface="Arial"/>
                <a:cs typeface="Arial"/>
              </a:rPr>
              <a:t>LA</a:t>
            </a:r>
            <a:r>
              <a:rPr sz="2100" b="1" spc="135" dirty="0">
                <a:solidFill>
                  <a:srgbClr val="00632C"/>
                </a:solidFill>
                <a:latin typeface="Arial"/>
                <a:cs typeface="Arial"/>
              </a:rPr>
              <a:t> </a:t>
            </a:r>
            <a:r>
              <a:rPr sz="2100" b="1" spc="85" dirty="0">
                <a:solidFill>
                  <a:srgbClr val="00632C"/>
                </a:solidFill>
                <a:latin typeface="Arial"/>
                <a:cs typeface="Arial"/>
              </a:rPr>
              <a:t>ENTIDAD</a:t>
            </a:r>
            <a:endParaRPr sz="2100">
              <a:latin typeface="Arial"/>
              <a:cs typeface="Arial"/>
            </a:endParaRPr>
          </a:p>
        </p:txBody>
      </p:sp>
      <p:pic>
        <p:nvPicPr>
          <p:cNvPr id="13" name="object 13"/>
          <p:cNvPicPr/>
          <p:nvPr/>
        </p:nvPicPr>
        <p:blipFill>
          <a:blip r:embed="rId4" cstate="print"/>
          <a:stretch>
            <a:fillRect/>
          </a:stretch>
        </p:blipFill>
        <p:spPr>
          <a:xfrm>
            <a:off x="16852391" y="105503"/>
            <a:ext cx="1330116" cy="1284384"/>
          </a:xfrm>
          <a:prstGeom prst="rect">
            <a:avLst/>
          </a:prstGeom>
        </p:spPr>
      </p:pic>
      <p:sp>
        <p:nvSpPr>
          <p:cNvPr id="14" name="object 14"/>
          <p:cNvSpPr/>
          <p:nvPr/>
        </p:nvSpPr>
        <p:spPr>
          <a:xfrm>
            <a:off x="609600" y="6186665"/>
            <a:ext cx="3503295" cy="3609340"/>
          </a:xfrm>
          <a:custGeom>
            <a:avLst/>
            <a:gdLst/>
            <a:ahLst/>
            <a:cxnLst/>
            <a:rect l="l" t="t" r="r" b="b"/>
            <a:pathLst>
              <a:path w="3503295" h="3609340">
                <a:moveTo>
                  <a:pt x="3502914" y="2095042"/>
                </a:moveTo>
                <a:lnTo>
                  <a:pt x="0" y="2095042"/>
                </a:lnTo>
                <a:lnTo>
                  <a:pt x="0" y="2661793"/>
                </a:lnTo>
                <a:lnTo>
                  <a:pt x="0" y="3228543"/>
                </a:lnTo>
                <a:lnTo>
                  <a:pt x="0" y="3608794"/>
                </a:lnTo>
                <a:lnTo>
                  <a:pt x="3502914" y="3608794"/>
                </a:lnTo>
                <a:lnTo>
                  <a:pt x="3502914" y="3228543"/>
                </a:lnTo>
                <a:lnTo>
                  <a:pt x="3502914" y="2661805"/>
                </a:lnTo>
                <a:lnTo>
                  <a:pt x="3502914" y="2095042"/>
                </a:lnTo>
                <a:close/>
              </a:path>
              <a:path w="3503295" h="3609340">
                <a:moveTo>
                  <a:pt x="3502914" y="1140777"/>
                </a:moveTo>
                <a:lnTo>
                  <a:pt x="0" y="1140777"/>
                </a:lnTo>
                <a:lnTo>
                  <a:pt x="0" y="1334516"/>
                </a:lnTo>
                <a:lnTo>
                  <a:pt x="0" y="1714754"/>
                </a:lnTo>
                <a:lnTo>
                  <a:pt x="0" y="2095004"/>
                </a:lnTo>
                <a:lnTo>
                  <a:pt x="3502914" y="2095004"/>
                </a:lnTo>
                <a:lnTo>
                  <a:pt x="3502914" y="1714766"/>
                </a:lnTo>
                <a:lnTo>
                  <a:pt x="3502914" y="1334528"/>
                </a:lnTo>
                <a:lnTo>
                  <a:pt x="3502914" y="1140777"/>
                </a:lnTo>
                <a:close/>
              </a:path>
              <a:path w="3503295" h="3609340">
                <a:moveTo>
                  <a:pt x="3502914" y="0"/>
                </a:moveTo>
                <a:lnTo>
                  <a:pt x="0" y="0"/>
                </a:lnTo>
                <a:lnTo>
                  <a:pt x="0" y="380225"/>
                </a:lnTo>
                <a:lnTo>
                  <a:pt x="0" y="760476"/>
                </a:lnTo>
                <a:lnTo>
                  <a:pt x="0" y="1140726"/>
                </a:lnTo>
                <a:lnTo>
                  <a:pt x="3502914" y="1140726"/>
                </a:lnTo>
                <a:lnTo>
                  <a:pt x="3502914" y="760488"/>
                </a:lnTo>
                <a:lnTo>
                  <a:pt x="3502914" y="380250"/>
                </a:lnTo>
                <a:lnTo>
                  <a:pt x="3502914" y="0"/>
                </a:lnTo>
                <a:close/>
              </a:path>
            </a:pathLst>
          </a:custGeom>
          <a:solidFill>
            <a:srgbClr val="FFFFFF"/>
          </a:solidFill>
        </p:spPr>
        <p:txBody>
          <a:bodyPr wrap="square" lIns="0" tIns="0" rIns="0" bIns="0" rtlCol="0"/>
          <a:lstStyle/>
          <a:p>
            <a:endParaRPr/>
          </a:p>
        </p:txBody>
      </p:sp>
      <p:graphicFrame>
        <p:nvGraphicFramePr>
          <p:cNvPr id="15" name="object 15"/>
          <p:cNvGraphicFramePr>
            <a:graphicFrameLocks noGrp="1"/>
          </p:cNvGraphicFramePr>
          <p:nvPr>
            <p:extLst>
              <p:ext uri="{D42A27DB-BD31-4B8C-83A1-F6EECF244321}">
                <p14:modId xmlns:p14="http://schemas.microsoft.com/office/powerpoint/2010/main" val="925349539"/>
              </p:ext>
            </p:extLst>
          </p:nvPr>
        </p:nvGraphicFramePr>
        <p:xfrm>
          <a:off x="729743" y="1614423"/>
          <a:ext cx="12358045" cy="8616697"/>
        </p:xfrm>
        <a:graphic>
          <a:graphicData uri="http://schemas.openxmlformats.org/drawingml/2006/table">
            <a:tbl>
              <a:tblPr firstRow="1" bandRow="1">
                <a:tableStyleId>{2D5ABB26-0587-4C30-8999-92F81FD0307C}</a:tableStyleId>
              </a:tblPr>
              <a:tblGrid>
                <a:gridCol w="3713608">
                  <a:extLst>
                    <a:ext uri="{9D8B030D-6E8A-4147-A177-3AD203B41FA5}">
                      <a16:colId xmlns:a16="http://schemas.microsoft.com/office/drawing/2014/main" val="20000"/>
                    </a:ext>
                  </a:extLst>
                </a:gridCol>
                <a:gridCol w="2068876">
                  <a:extLst>
                    <a:ext uri="{9D8B030D-6E8A-4147-A177-3AD203B41FA5}">
                      <a16:colId xmlns:a16="http://schemas.microsoft.com/office/drawing/2014/main" val="20001"/>
                    </a:ext>
                  </a:extLst>
                </a:gridCol>
                <a:gridCol w="1084594">
                  <a:extLst>
                    <a:ext uri="{9D8B030D-6E8A-4147-A177-3AD203B41FA5}">
                      <a16:colId xmlns:a16="http://schemas.microsoft.com/office/drawing/2014/main" val="20002"/>
                    </a:ext>
                  </a:extLst>
                </a:gridCol>
                <a:gridCol w="1297338">
                  <a:extLst>
                    <a:ext uri="{9D8B030D-6E8A-4147-A177-3AD203B41FA5}">
                      <a16:colId xmlns:a16="http://schemas.microsoft.com/office/drawing/2014/main" val="20003"/>
                    </a:ext>
                  </a:extLst>
                </a:gridCol>
                <a:gridCol w="1341772">
                  <a:extLst>
                    <a:ext uri="{9D8B030D-6E8A-4147-A177-3AD203B41FA5}">
                      <a16:colId xmlns:a16="http://schemas.microsoft.com/office/drawing/2014/main" val="20004"/>
                    </a:ext>
                  </a:extLst>
                </a:gridCol>
                <a:gridCol w="1331001">
                  <a:extLst>
                    <a:ext uri="{9D8B030D-6E8A-4147-A177-3AD203B41FA5}">
                      <a16:colId xmlns:a16="http://schemas.microsoft.com/office/drawing/2014/main" val="20005"/>
                    </a:ext>
                  </a:extLst>
                </a:gridCol>
                <a:gridCol w="1520856">
                  <a:extLst>
                    <a:ext uri="{9D8B030D-6E8A-4147-A177-3AD203B41FA5}">
                      <a16:colId xmlns:a16="http://schemas.microsoft.com/office/drawing/2014/main" val="20006"/>
                    </a:ext>
                  </a:extLst>
                </a:gridCol>
              </a:tblGrid>
              <a:tr h="379730">
                <a:tc>
                  <a:txBody>
                    <a:bodyPr/>
                    <a:lstStyle/>
                    <a:p>
                      <a:pPr algn="ctr">
                        <a:lnSpc>
                          <a:spcPts val="1435"/>
                        </a:lnSpc>
                      </a:pPr>
                      <a:endParaRPr lang="es-MX" sz="1400" b="1" spc="-10" dirty="0">
                        <a:latin typeface="Verdana" panose="020B0604030504040204" pitchFamily="34" charset="0"/>
                        <a:ea typeface="Verdana" panose="020B0604030504040204" pitchFamily="34" charset="0"/>
                        <a:cs typeface="Calibri"/>
                      </a:endParaRPr>
                    </a:p>
                    <a:p>
                      <a:pPr algn="ctr">
                        <a:lnSpc>
                          <a:spcPts val="1435"/>
                        </a:lnSpc>
                      </a:pPr>
                      <a:r>
                        <a:rPr sz="1400" b="1" spc="-10" dirty="0">
                          <a:latin typeface="Verdana" panose="020B0604030504040204" pitchFamily="34" charset="0"/>
                          <a:ea typeface="Verdana" panose="020B0604030504040204" pitchFamily="34" charset="0"/>
                          <a:cs typeface="Calibri"/>
                        </a:rPr>
                        <a:t>POLITICA</a:t>
                      </a:r>
                      <a:endParaRPr sz="1400" dirty="0">
                        <a:latin typeface="Verdana" panose="020B0604030504040204" pitchFamily="34" charset="0"/>
                        <a:ea typeface="Verdana" panose="020B0604030504040204" pitchFamily="34" charset="0"/>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algn="ctr">
                        <a:lnSpc>
                          <a:spcPts val="1435"/>
                        </a:lnSpc>
                      </a:pPr>
                      <a:endParaRPr lang="es-MX" sz="1400" b="1" spc="-10" dirty="0">
                        <a:latin typeface="Verdana" panose="020B0604030504040204" pitchFamily="34" charset="0"/>
                        <a:ea typeface="Verdana" panose="020B0604030504040204" pitchFamily="34" charset="0"/>
                        <a:cs typeface="Calibri"/>
                      </a:endParaRPr>
                    </a:p>
                    <a:p>
                      <a:pPr algn="ctr">
                        <a:lnSpc>
                          <a:spcPts val="1435"/>
                        </a:lnSpc>
                      </a:pPr>
                      <a:r>
                        <a:rPr sz="1400" b="1" spc="-10" dirty="0">
                          <a:latin typeface="Verdana" panose="020B0604030504040204" pitchFamily="34" charset="0"/>
                          <a:ea typeface="Verdana" panose="020B0604030504040204" pitchFamily="34" charset="0"/>
                          <a:cs typeface="Calibri"/>
                        </a:rPr>
                        <a:t>DIMENSIÓN</a:t>
                      </a:r>
                      <a:endParaRPr sz="1400" dirty="0">
                        <a:latin typeface="Verdana" panose="020B0604030504040204" pitchFamily="34" charset="0"/>
                        <a:ea typeface="Verdana" panose="020B0604030504040204" pitchFamily="34" charset="0"/>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83820" marR="78105" indent="220979">
                        <a:lnSpc>
                          <a:spcPts val="1440"/>
                        </a:lnSpc>
                        <a:spcBef>
                          <a:spcPts val="15"/>
                        </a:spcBef>
                      </a:pPr>
                      <a:r>
                        <a:rPr sz="1400" b="1" spc="-10" dirty="0">
                          <a:latin typeface="Verdana" panose="020B0604030504040204" pitchFamily="34" charset="0"/>
                          <a:ea typeface="Verdana" panose="020B0604030504040204" pitchFamily="34" charset="0"/>
                          <a:cs typeface="Calibri"/>
                        </a:rPr>
                        <a:t>TOTAL ACTIVIDADES</a:t>
                      </a:r>
                      <a:endParaRPr sz="1400">
                        <a:latin typeface="Verdana" panose="020B0604030504040204" pitchFamily="34" charset="0"/>
                        <a:ea typeface="Verdana" panose="020B0604030504040204" pitchFamily="34" charset="0"/>
                        <a:cs typeface="Calibri"/>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marL="370205" marR="24130" indent="-337185">
                        <a:lnSpc>
                          <a:spcPts val="1440"/>
                        </a:lnSpc>
                        <a:spcBef>
                          <a:spcPts val="15"/>
                        </a:spcBef>
                      </a:pPr>
                      <a:r>
                        <a:rPr sz="1400" b="1" dirty="0">
                          <a:latin typeface="Verdana" panose="020B0604030504040204" pitchFamily="34" charset="0"/>
                          <a:ea typeface="Verdana" panose="020B0604030504040204" pitchFamily="34" charset="0"/>
                          <a:cs typeface="Calibri"/>
                        </a:rPr>
                        <a:t>ACTIVIDADES</a:t>
                      </a:r>
                      <a:r>
                        <a:rPr sz="1400" b="1" spc="-60" dirty="0">
                          <a:latin typeface="Verdana" panose="020B0604030504040204" pitchFamily="34" charset="0"/>
                          <a:ea typeface="Verdana" panose="020B0604030504040204" pitchFamily="34" charset="0"/>
                          <a:cs typeface="Calibri"/>
                        </a:rPr>
                        <a:t> </a:t>
                      </a:r>
                      <a:r>
                        <a:rPr sz="1400" b="1" spc="-25" dirty="0">
                          <a:latin typeface="Verdana" panose="020B0604030504040204" pitchFamily="34" charset="0"/>
                          <a:ea typeface="Verdana" panose="020B0604030504040204" pitchFamily="34" charset="0"/>
                          <a:cs typeface="Calibri"/>
                        </a:rPr>
                        <a:t>POR </a:t>
                      </a:r>
                      <a:r>
                        <a:rPr sz="1400" b="1" spc="-10" dirty="0">
                          <a:latin typeface="Verdana" panose="020B0604030504040204" pitchFamily="34" charset="0"/>
                          <a:ea typeface="Verdana" panose="020B0604030504040204" pitchFamily="34" charset="0"/>
                          <a:cs typeface="Calibri"/>
                        </a:rPr>
                        <a:t>INICIAR</a:t>
                      </a:r>
                      <a:endParaRPr sz="1400">
                        <a:latin typeface="Verdana" panose="020B0604030504040204" pitchFamily="34" charset="0"/>
                        <a:ea typeface="Verdana" panose="020B0604030504040204" pitchFamily="34" charset="0"/>
                        <a:cs typeface="Calibri"/>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cap="flat" cmpd="sng" algn="ctr">
                      <a:solidFill>
                        <a:srgbClr val="000000"/>
                      </a:solidFill>
                      <a:prstDash val="solid"/>
                      <a:round/>
                      <a:headEnd type="none" w="med" len="med"/>
                      <a:tailEnd type="none" w="med" len="med"/>
                    </a:lnB>
                    <a:solidFill>
                      <a:srgbClr val="7E7E7E"/>
                    </a:solidFill>
                  </a:tcPr>
                </a:tc>
                <a:tc>
                  <a:txBody>
                    <a:bodyPr/>
                    <a:lstStyle/>
                    <a:p>
                      <a:pPr marL="280670" marR="93980" indent="-180340">
                        <a:lnSpc>
                          <a:spcPts val="1440"/>
                        </a:lnSpc>
                        <a:spcBef>
                          <a:spcPts val="15"/>
                        </a:spcBef>
                      </a:pPr>
                      <a:r>
                        <a:rPr sz="1400" b="1" dirty="0">
                          <a:latin typeface="Verdana" panose="020B0604030504040204" pitchFamily="34" charset="0"/>
                          <a:ea typeface="Verdana" panose="020B0604030504040204" pitchFamily="34" charset="0"/>
                          <a:cs typeface="Calibri"/>
                        </a:rPr>
                        <a:t>ACTIVIDADES</a:t>
                      </a:r>
                      <a:r>
                        <a:rPr sz="1400" b="1" spc="-60" dirty="0">
                          <a:latin typeface="Verdana" panose="020B0604030504040204" pitchFamily="34" charset="0"/>
                          <a:ea typeface="Verdana" panose="020B0604030504040204" pitchFamily="34" charset="0"/>
                          <a:cs typeface="Calibri"/>
                        </a:rPr>
                        <a:t> </a:t>
                      </a:r>
                      <a:r>
                        <a:rPr sz="1400" b="1" spc="-25" dirty="0">
                          <a:latin typeface="Verdana" panose="020B0604030504040204" pitchFamily="34" charset="0"/>
                          <a:ea typeface="Verdana" panose="020B0604030504040204" pitchFamily="34" charset="0"/>
                          <a:cs typeface="Calibri"/>
                        </a:rPr>
                        <a:t>EN </a:t>
                      </a:r>
                      <a:r>
                        <a:rPr sz="1400" b="1" spc="-10" dirty="0">
                          <a:latin typeface="Verdana" panose="020B0604030504040204" pitchFamily="34" charset="0"/>
                          <a:ea typeface="Verdana" panose="020B0604030504040204" pitchFamily="34" charset="0"/>
                          <a:cs typeface="Calibri"/>
                        </a:rPr>
                        <a:t>EJECUCION</a:t>
                      </a:r>
                      <a:endParaRPr sz="1400">
                        <a:latin typeface="Verdana" panose="020B0604030504040204" pitchFamily="34" charset="0"/>
                        <a:ea typeface="Verdana" panose="020B0604030504040204" pitchFamily="34" charset="0"/>
                        <a:cs typeface="Calibri"/>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cap="flat" cmpd="sng" algn="ctr">
                      <a:solidFill>
                        <a:srgbClr val="000000"/>
                      </a:solidFill>
                      <a:prstDash val="solid"/>
                      <a:round/>
                      <a:headEnd type="none" w="med" len="med"/>
                      <a:tailEnd type="none" w="med" len="med"/>
                    </a:lnB>
                    <a:solidFill>
                      <a:srgbClr val="7E7E7E"/>
                    </a:solidFill>
                  </a:tcPr>
                </a:tc>
                <a:tc>
                  <a:txBody>
                    <a:bodyPr/>
                    <a:lstStyle/>
                    <a:p>
                      <a:pPr marL="196215" marR="187325" indent="5715">
                        <a:lnSpc>
                          <a:spcPts val="1440"/>
                        </a:lnSpc>
                        <a:spcBef>
                          <a:spcPts val="15"/>
                        </a:spcBef>
                      </a:pPr>
                      <a:r>
                        <a:rPr sz="1400" b="1" spc="-10" dirty="0">
                          <a:latin typeface="Verdana" panose="020B0604030504040204" pitchFamily="34" charset="0"/>
                          <a:ea typeface="Verdana" panose="020B0604030504040204" pitchFamily="34" charset="0"/>
                          <a:cs typeface="Calibri"/>
                        </a:rPr>
                        <a:t>ACTIVIDADES TERMINADAS</a:t>
                      </a:r>
                      <a:endParaRPr sz="1400">
                        <a:latin typeface="Verdana" panose="020B0604030504040204" pitchFamily="34" charset="0"/>
                        <a:ea typeface="Verdana" panose="020B0604030504040204" pitchFamily="34" charset="0"/>
                        <a:cs typeface="Calibri"/>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cap="flat" cmpd="sng" algn="ctr">
                      <a:solidFill>
                        <a:srgbClr val="000000"/>
                      </a:solidFill>
                      <a:prstDash val="solid"/>
                      <a:round/>
                      <a:headEnd type="none" w="med" len="med"/>
                      <a:tailEnd type="none" w="med" len="med"/>
                    </a:lnB>
                    <a:solidFill>
                      <a:srgbClr val="7E7E7E"/>
                    </a:solidFill>
                  </a:tcPr>
                </a:tc>
                <a:tc>
                  <a:txBody>
                    <a:bodyPr/>
                    <a:lstStyle/>
                    <a:p>
                      <a:pPr marL="186690" marR="53340" indent="-127000">
                        <a:lnSpc>
                          <a:spcPts val="1440"/>
                        </a:lnSpc>
                        <a:spcBef>
                          <a:spcPts val="15"/>
                        </a:spcBef>
                      </a:pPr>
                      <a:r>
                        <a:rPr sz="1400" b="1" spc="-10" dirty="0">
                          <a:latin typeface="Verdana" panose="020B0604030504040204" pitchFamily="34" charset="0"/>
                          <a:ea typeface="Verdana" panose="020B0604030504040204" pitchFamily="34" charset="0"/>
                          <a:cs typeface="Calibri"/>
                        </a:rPr>
                        <a:t>RECOMENDACIONES </a:t>
                      </a:r>
                      <a:r>
                        <a:rPr sz="1400" b="1" dirty="0">
                          <a:latin typeface="Verdana" panose="020B0604030504040204" pitchFamily="34" charset="0"/>
                          <a:ea typeface="Verdana" panose="020B0604030504040204" pitchFamily="34" charset="0"/>
                          <a:cs typeface="Calibri"/>
                        </a:rPr>
                        <a:t>DEL</a:t>
                      </a:r>
                      <a:r>
                        <a:rPr sz="1400" b="1" spc="-1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FURAG</a:t>
                      </a:r>
                      <a:r>
                        <a:rPr sz="1400" b="1" spc="-20" dirty="0">
                          <a:latin typeface="Verdana" panose="020B0604030504040204" pitchFamily="34" charset="0"/>
                          <a:ea typeface="Verdana" panose="020B0604030504040204" pitchFamily="34" charset="0"/>
                          <a:cs typeface="Calibri"/>
                        </a:rPr>
                        <a:t> 2023</a:t>
                      </a:r>
                      <a:endParaRPr sz="1400" dirty="0">
                        <a:latin typeface="Verdana" panose="020B0604030504040204" pitchFamily="34" charset="0"/>
                        <a:ea typeface="Verdana" panose="020B0604030504040204" pitchFamily="34" charset="0"/>
                        <a:cs typeface="Calibri"/>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cap="flat" cmpd="sng" algn="ctr">
                      <a:solidFill>
                        <a:srgbClr val="000000"/>
                      </a:solidFill>
                      <a:prstDash val="solid"/>
                      <a:round/>
                      <a:headEnd type="none" w="med" len="med"/>
                      <a:tailEnd type="none" w="med" len="med"/>
                    </a:lnB>
                    <a:solidFill>
                      <a:srgbClr val="7E7E7E"/>
                    </a:solidFill>
                  </a:tcPr>
                </a:tc>
                <a:extLst>
                  <a:ext uri="{0D108BD9-81ED-4DB2-BD59-A6C34878D82A}">
                    <a16:rowId xmlns:a16="http://schemas.microsoft.com/office/drawing/2014/main" val="10000"/>
                  </a:ext>
                </a:extLst>
              </a:tr>
              <a:tr h="379730">
                <a:tc>
                  <a:txBody>
                    <a:bodyPr/>
                    <a:lstStyle/>
                    <a:p>
                      <a:pPr algn="l" rtl="0" fontAlgn="t"/>
                      <a:r>
                        <a:rPr lang="es-CO" sz="1200" b="1" i="0" u="none" strike="noStrike" dirty="0">
                          <a:solidFill>
                            <a:srgbClr val="000000"/>
                          </a:solidFill>
                          <a:effectLst/>
                          <a:latin typeface="Verdana" panose="020B0604030504040204" pitchFamily="34" charset="0"/>
                          <a:ea typeface="Verdana" panose="020B0604030504040204" pitchFamily="34" charset="0"/>
                        </a:rPr>
                        <a:t>GESTION DOCUMENTAL </a:t>
                      </a:r>
                    </a:p>
                  </a:txBody>
                  <a:tcPr marL="9525" marR="9525"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46405" marR="435609" indent="-3175">
                        <a:lnSpc>
                          <a:spcPts val="1440"/>
                        </a:lnSpc>
                        <a:spcBef>
                          <a:spcPts val="10"/>
                        </a:spcBef>
                      </a:pPr>
                      <a:r>
                        <a:rPr sz="1200" b="1" dirty="0">
                          <a:latin typeface="Calibri"/>
                          <a:cs typeface="Calibri"/>
                        </a:rPr>
                        <a:t>INFORMACIÓN</a:t>
                      </a:r>
                      <a:r>
                        <a:rPr sz="1200" b="1" spc="-60" dirty="0">
                          <a:latin typeface="Calibri"/>
                          <a:cs typeface="Calibri"/>
                        </a:rPr>
                        <a:t> </a:t>
                      </a:r>
                      <a:r>
                        <a:rPr sz="1200" b="1" spc="-50" dirty="0">
                          <a:latin typeface="Calibri"/>
                          <a:cs typeface="Calibri"/>
                        </a:rPr>
                        <a:t>Y </a:t>
                      </a:r>
                      <a:r>
                        <a:rPr sz="1200" b="1" spc="-10" dirty="0">
                          <a:latin typeface="Calibri"/>
                          <a:cs typeface="Calibri"/>
                        </a:rPr>
                        <a:t>COMUNICACIÓN</a:t>
                      </a:r>
                      <a:endParaRPr sz="1200" dirty="0">
                        <a:latin typeface="Calibri"/>
                        <a:cs typeface="Calibri"/>
                      </a:endParaRPr>
                    </a:p>
                  </a:txBody>
                  <a:tcPr marL="0" marR="0" marT="127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dirty="0">
                          <a:solidFill>
                            <a:srgbClr val="000000"/>
                          </a:solidFill>
                          <a:effectLst/>
                          <a:latin typeface="Verdana" panose="020B0604030504040204" pitchFamily="34" charset="0"/>
                          <a:ea typeface="Verdana" panose="020B0604030504040204" pitchFamily="34" charset="0"/>
                        </a:rPr>
                        <a:t>60</a:t>
                      </a:r>
                    </a:p>
                  </a:txBody>
                  <a:tcPr marL="9525" marR="9525" marT="95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fontAlgn="t"/>
                      <a:r>
                        <a:rPr lang="es-CO" sz="1200" b="1" i="0" u="none" strike="noStrike" dirty="0">
                          <a:solidFill>
                            <a:srgbClr val="000000"/>
                          </a:solidFill>
                          <a:effectLst/>
                          <a:latin typeface="Verdana" panose="020B0604030504040204" pitchFamily="34" charset="0"/>
                          <a:ea typeface="Verdana" panose="020B0604030504040204" pitchFamily="34"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77923B"/>
                    </a:solidFill>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52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92D050"/>
                    </a:solidFill>
                  </a:tcPr>
                </a:tc>
                <a:tc>
                  <a:txBody>
                    <a:bodyPr/>
                    <a:lstStyle/>
                    <a:p>
                      <a:pPr algn="ctr" rtl="0" fontAlgn="t"/>
                      <a:r>
                        <a:rPr lang="es-CO" sz="1200" b="1" i="0" u="none" strike="noStrike" dirty="0">
                          <a:solidFill>
                            <a:srgbClr val="000000"/>
                          </a:solidFill>
                          <a:effectLst/>
                          <a:latin typeface="Verdana" panose="020B0604030504040204" pitchFamily="34" charset="0"/>
                          <a:ea typeface="Verdana" panose="020B0604030504040204" pitchFamily="34" charset="0"/>
                        </a:rPr>
                        <a:t>31</a:t>
                      </a:r>
                    </a:p>
                  </a:txBody>
                  <a:tcPr marL="9525" marR="9525" marT="9525" marB="0">
                    <a:lnL w="6350" cap="flat" cmpd="sng" algn="ctr">
                      <a:solidFill>
                        <a:srgbClr val="000000"/>
                      </a:solidFill>
                      <a:prstDash val="solid"/>
                      <a:round/>
                      <a:headEnd type="none" w="med" len="med"/>
                      <a:tailEnd type="none" w="med" len="me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379730">
                <a:tc>
                  <a:txBody>
                    <a:bodyPr/>
                    <a:lstStyle/>
                    <a:p>
                      <a:pPr algn="l" rtl="0" fontAlgn="t"/>
                      <a:r>
                        <a:rPr lang="es-CO" sz="1200" b="1" i="0" u="none" strike="noStrike">
                          <a:solidFill>
                            <a:srgbClr val="000000"/>
                          </a:solidFill>
                          <a:effectLst/>
                          <a:latin typeface="Verdana" panose="020B0604030504040204" pitchFamily="34" charset="0"/>
                          <a:ea typeface="Verdana" panose="020B0604030504040204" pitchFamily="34" charset="0"/>
                        </a:rPr>
                        <a:t>GOBIERNO Y SEGURIDAD DIGITAL </a:t>
                      </a:r>
                    </a:p>
                  </a:txBody>
                  <a:tcPr marL="9525" marR="9525"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58165" marR="26670" indent="-526415">
                        <a:lnSpc>
                          <a:spcPts val="1440"/>
                        </a:lnSpc>
                        <a:spcBef>
                          <a:spcPts val="15"/>
                        </a:spcBef>
                      </a:pPr>
                      <a:r>
                        <a:rPr sz="1200" b="1" dirty="0">
                          <a:latin typeface="Calibri"/>
                          <a:cs typeface="Calibri"/>
                        </a:rPr>
                        <a:t>GESTIÓN</a:t>
                      </a:r>
                      <a:r>
                        <a:rPr sz="1200" b="1" spc="-45" dirty="0">
                          <a:latin typeface="Calibri"/>
                          <a:cs typeface="Calibri"/>
                        </a:rPr>
                        <a:t> </a:t>
                      </a:r>
                      <a:r>
                        <a:rPr sz="1200" b="1" dirty="0">
                          <a:latin typeface="Calibri"/>
                          <a:cs typeface="Calibri"/>
                        </a:rPr>
                        <a:t>CON</a:t>
                      </a:r>
                      <a:r>
                        <a:rPr sz="1200" b="1" spc="-45" dirty="0">
                          <a:latin typeface="Calibri"/>
                          <a:cs typeface="Calibri"/>
                        </a:rPr>
                        <a:t> </a:t>
                      </a:r>
                      <a:r>
                        <a:rPr sz="1200" b="1" dirty="0">
                          <a:latin typeface="Calibri"/>
                          <a:cs typeface="Calibri"/>
                        </a:rPr>
                        <a:t>VALORES</a:t>
                      </a:r>
                      <a:r>
                        <a:rPr sz="1200" b="1" spc="-30" dirty="0">
                          <a:latin typeface="Calibri"/>
                          <a:cs typeface="Calibri"/>
                        </a:rPr>
                        <a:t> </a:t>
                      </a:r>
                      <a:r>
                        <a:rPr sz="1200" b="1" spc="-20" dirty="0">
                          <a:latin typeface="Calibri"/>
                          <a:cs typeface="Calibri"/>
                        </a:rPr>
                        <a:t>PARA </a:t>
                      </a:r>
                      <a:r>
                        <a:rPr sz="1200" b="1" spc="-10" dirty="0">
                          <a:latin typeface="Calibri"/>
                          <a:cs typeface="Calibri"/>
                        </a:rPr>
                        <a:t>RESULTADOS</a:t>
                      </a:r>
                      <a:endParaRPr sz="1200">
                        <a:latin typeface="Calibri"/>
                        <a:cs typeface="Calibri"/>
                      </a:endParaRPr>
                    </a:p>
                  </a:txBody>
                  <a:tcPr marL="0" marR="0" marT="19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165</a:t>
                      </a:r>
                    </a:p>
                  </a:txBody>
                  <a:tcPr marL="9525" marR="9525" marT="95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fontAlgn="t"/>
                      <a:r>
                        <a:rPr lang="es-CO" sz="1200" b="1" i="0" u="none" strike="noStrike" dirty="0">
                          <a:solidFill>
                            <a:srgbClr val="000000"/>
                          </a:solidFill>
                          <a:effectLst/>
                          <a:latin typeface="Verdana" panose="020B0604030504040204" pitchFamily="34" charset="0"/>
                          <a:ea typeface="Verdana" panose="020B0604030504040204" pitchFamily="34" charset="0"/>
                        </a:rPr>
                        <a:t>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4F6128"/>
                    </a:solidFill>
                  </a:tcPr>
                </a:tc>
                <a:tc>
                  <a:txBody>
                    <a:bodyPr/>
                    <a:lstStyle/>
                    <a:p>
                      <a:pPr algn="ctr" rtl="0" fontAlgn="t"/>
                      <a:r>
                        <a:rPr lang="es-CO" sz="1200" b="1" i="0" u="none" strike="noStrike" dirty="0">
                          <a:solidFill>
                            <a:srgbClr val="000000"/>
                          </a:solidFill>
                          <a:effectLst/>
                          <a:latin typeface="Verdana" panose="020B0604030504040204" pitchFamily="34" charset="0"/>
                          <a:ea typeface="Verdana" panose="020B0604030504040204" pitchFamily="34" charset="0"/>
                        </a:rPr>
                        <a:t>37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77923B"/>
                    </a:solidFill>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126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92D050"/>
                    </a:solidFill>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62</a:t>
                      </a:r>
                    </a:p>
                  </a:txBody>
                  <a:tcPr marL="9525" marR="9525" marT="9525" marB="0">
                    <a:lnL w="6350" cap="flat" cmpd="sng" algn="ctr">
                      <a:solidFill>
                        <a:srgbClr val="000000"/>
                      </a:solidFill>
                      <a:prstDash val="solid"/>
                      <a:round/>
                      <a:headEnd type="none" w="med" len="med"/>
                      <a:tailEnd type="none" w="med" len="me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379730">
                <a:tc>
                  <a:txBody>
                    <a:bodyPr/>
                    <a:lstStyle/>
                    <a:p>
                      <a:pPr algn="l" rtl="0" fontAlgn="t"/>
                      <a:r>
                        <a:rPr lang="es-ES" sz="1200" b="1" i="0" u="none" strike="noStrike">
                          <a:solidFill>
                            <a:srgbClr val="000000"/>
                          </a:solidFill>
                          <a:effectLst/>
                          <a:latin typeface="Verdana" panose="020B0604030504040204" pitchFamily="34" charset="0"/>
                          <a:ea typeface="Verdana" panose="020B0604030504040204" pitchFamily="34" charset="0"/>
                        </a:rPr>
                        <a:t>SERVICIO AL CIUDADANO Y RENDICION DE CUENTAS, PLAN DE COMUNICACIONES </a:t>
                      </a:r>
                    </a:p>
                  </a:txBody>
                  <a:tcPr marL="9525" marR="9525"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58165" marR="26670" indent="-526415">
                        <a:lnSpc>
                          <a:spcPct val="100000"/>
                        </a:lnSpc>
                      </a:pPr>
                      <a:r>
                        <a:rPr sz="1200" b="1" dirty="0">
                          <a:latin typeface="Calibri"/>
                          <a:cs typeface="Calibri"/>
                        </a:rPr>
                        <a:t>GESTIÓN</a:t>
                      </a:r>
                      <a:r>
                        <a:rPr sz="1200" b="1" spc="-45" dirty="0">
                          <a:latin typeface="Calibri"/>
                          <a:cs typeface="Calibri"/>
                        </a:rPr>
                        <a:t> </a:t>
                      </a:r>
                      <a:r>
                        <a:rPr sz="1200" b="1" dirty="0">
                          <a:latin typeface="Calibri"/>
                          <a:cs typeface="Calibri"/>
                        </a:rPr>
                        <a:t>CON</a:t>
                      </a:r>
                      <a:r>
                        <a:rPr sz="1200" b="1" spc="-45" dirty="0">
                          <a:latin typeface="Calibri"/>
                          <a:cs typeface="Calibri"/>
                        </a:rPr>
                        <a:t> </a:t>
                      </a:r>
                      <a:r>
                        <a:rPr sz="1200" b="1" dirty="0">
                          <a:latin typeface="Calibri"/>
                          <a:cs typeface="Calibri"/>
                        </a:rPr>
                        <a:t>VALORES</a:t>
                      </a:r>
                      <a:r>
                        <a:rPr sz="1200" b="1" spc="-30" dirty="0">
                          <a:latin typeface="Calibri"/>
                          <a:cs typeface="Calibri"/>
                        </a:rPr>
                        <a:t> </a:t>
                      </a:r>
                      <a:r>
                        <a:rPr sz="1200" b="1" spc="-20" dirty="0">
                          <a:latin typeface="Calibri"/>
                          <a:cs typeface="Calibri"/>
                        </a:rPr>
                        <a:t>PARA </a:t>
                      </a:r>
                      <a:r>
                        <a:rPr sz="1200" b="1" spc="-10" dirty="0">
                          <a:latin typeface="Calibri"/>
                          <a:cs typeface="Calibri"/>
                        </a:rPr>
                        <a:t>RESULTADOS</a:t>
                      </a:r>
                      <a:endParaRPr sz="1200">
                        <a:latin typeface="Calibri"/>
                        <a:cs typeface="Calibri"/>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110</a:t>
                      </a:r>
                    </a:p>
                  </a:txBody>
                  <a:tcPr marL="9525" marR="9525" marT="95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dirty="0">
                          <a:solidFill>
                            <a:srgbClr val="000000"/>
                          </a:solidFill>
                          <a:effectLst/>
                          <a:latin typeface="Verdana" panose="020B0604030504040204" pitchFamily="34" charset="0"/>
                          <a:ea typeface="Verdana" panose="020B0604030504040204" pitchFamily="34" charset="0"/>
                        </a:rPr>
                        <a:t>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4F6128"/>
                    </a:solidFill>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77923B"/>
                    </a:solidFill>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97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92D050"/>
                    </a:solidFill>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8</a:t>
                      </a:r>
                    </a:p>
                  </a:txBody>
                  <a:tcPr marL="9525" marR="9525" marT="9525" marB="0">
                    <a:lnL w="6350" cap="flat" cmpd="sng" algn="ctr">
                      <a:solidFill>
                        <a:srgbClr val="000000"/>
                      </a:solidFill>
                      <a:prstDash val="solid"/>
                      <a:round/>
                      <a:headEnd type="none" w="med" len="med"/>
                      <a:tailEnd type="none" w="med" len="me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379730">
                <a:tc>
                  <a:txBody>
                    <a:bodyPr/>
                    <a:lstStyle/>
                    <a:p>
                      <a:pPr algn="l" rtl="0" fontAlgn="t"/>
                      <a:r>
                        <a:rPr lang="es-ES" sz="1200" b="1" i="0" u="none" strike="noStrike">
                          <a:solidFill>
                            <a:srgbClr val="000000"/>
                          </a:solidFill>
                          <a:effectLst/>
                          <a:latin typeface="Verdana" panose="020B0604030504040204" pitchFamily="34" charset="0"/>
                          <a:ea typeface="Verdana" panose="020B0604030504040204" pitchFamily="34" charset="0"/>
                        </a:rPr>
                        <a:t>GESTION HUMANA, INTEGRIDAD, CONFLICTO DE INTERES</a:t>
                      </a:r>
                    </a:p>
                  </a:txBody>
                  <a:tcPr marL="9525" marR="9525"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440"/>
                        </a:lnSpc>
                      </a:pPr>
                      <a:r>
                        <a:rPr sz="1200" b="1" dirty="0">
                          <a:latin typeface="Calibri"/>
                          <a:cs typeface="Calibri"/>
                        </a:rPr>
                        <a:t>TALENTO</a:t>
                      </a:r>
                      <a:r>
                        <a:rPr sz="1200" b="1" spc="-40" dirty="0">
                          <a:latin typeface="Calibri"/>
                          <a:cs typeface="Calibri"/>
                        </a:rPr>
                        <a:t> </a:t>
                      </a:r>
                      <a:r>
                        <a:rPr sz="1200" b="1" spc="-10" dirty="0">
                          <a:latin typeface="Calibri"/>
                          <a:cs typeface="Calibri"/>
                        </a:rPr>
                        <a:t>HUMANO</a:t>
                      </a:r>
                      <a:endParaRPr sz="1200">
                        <a:latin typeface="Calibri"/>
                        <a:cs typeface="Calibri"/>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185</a:t>
                      </a:r>
                    </a:p>
                  </a:txBody>
                  <a:tcPr marL="9525" marR="9525" marT="95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dirty="0">
                          <a:solidFill>
                            <a:srgbClr val="000000"/>
                          </a:solidFill>
                          <a:effectLst/>
                          <a:latin typeface="Verdana" panose="020B0604030504040204" pitchFamily="34" charset="0"/>
                          <a:ea typeface="Verdana" panose="020B0604030504040204" pitchFamily="34" charset="0"/>
                        </a:rPr>
                        <a:t>81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77923B"/>
                    </a:solidFill>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104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92D050"/>
                    </a:solidFill>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37</a:t>
                      </a:r>
                    </a:p>
                  </a:txBody>
                  <a:tcPr marL="9525" marR="9525" marT="9525" marB="0">
                    <a:lnL w="6350" cap="flat" cmpd="sng" algn="ctr">
                      <a:solidFill>
                        <a:srgbClr val="000000"/>
                      </a:solidFill>
                      <a:prstDash val="solid"/>
                      <a:round/>
                      <a:headEnd type="none" w="med" len="med"/>
                      <a:tailEnd type="none" w="med" len="me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753110">
                <a:tc>
                  <a:txBody>
                    <a:bodyPr/>
                    <a:lstStyle/>
                    <a:p>
                      <a:pPr algn="l" rtl="0" fontAlgn="t"/>
                      <a:r>
                        <a:rPr lang="es-ES" sz="1200" b="1" i="0" u="none" strike="noStrike" dirty="0">
                          <a:solidFill>
                            <a:srgbClr val="000000"/>
                          </a:solidFill>
                          <a:effectLst/>
                          <a:latin typeface="Verdana" panose="020B0604030504040204" pitchFamily="34" charset="0"/>
                          <a:ea typeface="Verdana" panose="020B0604030504040204" pitchFamily="34" charset="0"/>
                        </a:rPr>
                        <a:t>PLANEACION INSTITUCIONAL, SEGUIMIENTO Y EVALUACION</a:t>
                      </a:r>
                    </a:p>
                  </a:txBody>
                  <a:tcPr marL="9525" marR="9525"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12420" marR="306705" algn="ctr">
                        <a:lnSpc>
                          <a:spcPct val="100000"/>
                        </a:lnSpc>
                      </a:pPr>
                      <a:r>
                        <a:rPr sz="1200" b="1" spc="-10" dirty="0">
                          <a:latin typeface="Calibri"/>
                          <a:cs typeface="Calibri"/>
                        </a:rPr>
                        <a:t>DIRECCIONAMIENTO ESTRATEGICO</a:t>
                      </a:r>
                      <a:endParaRPr sz="1200">
                        <a:latin typeface="Calibri"/>
                        <a:cs typeface="Calibri"/>
                      </a:endParaRPr>
                    </a:p>
                    <a:p>
                      <a:pPr algn="ctr">
                        <a:lnSpc>
                          <a:spcPct val="100000"/>
                        </a:lnSpc>
                      </a:pPr>
                      <a:r>
                        <a:rPr sz="1200" b="1" dirty="0">
                          <a:latin typeface="Calibri"/>
                          <a:cs typeface="Calibri"/>
                        </a:rPr>
                        <a:t>EVALUACIÓN</a:t>
                      </a:r>
                      <a:r>
                        <a:rPr sz="1200" b="1" spc="-35" dirty="0">
                          <a:latin typeface="Calibri"/>
                          <a:cs typeface="Calibri"/>
                        </a:rPr>
                        <a:t> </a:t>
                      </a:r>
                      <a:r>
                        <a:rPr sz="1200" b="1" dirty="0">
                          <a:latin typeface="Calibri"/>
                          <a:cs typeface="Calibri"/>
                        </a:rPr>
                        <a:t>DE</a:t>
                      </a:r>
                      <a:r>
                        <a:rPr sz="1200" b="1" spc="-30" dirty="0">
                          <a:latin typeface="Calibri"/>
                          <a:cs typeface="Calibri"/>
                        </a:rPr>
                        <a:t> </a:t>
                      </a:r>
                      <a:r>
                        <a:rPr sz="1200" b="1" spc="-10" dirty="0">
                          <a:latin typeface="Calibri"/>
                          <a:cs typeface="Calibri"/>
                        </a:rPr>
                        <a:t>RESULTADOS</a:t>
                      </a:r>
                      <a:endParaRPr sz="1200">
                        <a:latin typeface="Calibri"/>
                        <a:cs typeface="Calibri"/>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40</a:t>
                      </a:r>
                    </a:p>
                  </a:txBody>
                  <a:tcPr marL="9525" marR="9525" marT="95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dirty="0">
                          <a:solidFill>
                            <a:srgbClr val="000000"/>
                          </a:solidFill>
                          <a:effectLst/>
                          <a:latin typeface="Verdana" panose="020B0604030504040204" pitchFamily="34" charset="0"/>
                          <a:ea typeface="Verdana" panose="020B0604030504040204" pitchFamily="34" charset="0"/>
                        </a:rPr>
                        <a:t>21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77923B"/>
                    </a:solidFill>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19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92D050"/>
                    </a:solidFill>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28</a:t>
                      </a:r>
                    </a:p>
                  </a:txBody>
                  <a:tcPr marL="9525" marR="9525" marT="9525" marB="0">
                    <a:lnL w="6350" cap="flat" cmpd="sng" algn="ctr">
                      <a:solidFill>
                        <a:srgbClr val="000000"/>
                      </a:solidFill>
                      <a:prstDash val="solid"/>
                      <a:round/>
                      <a:headEnd type="none" w="med" len="med"/>
                      <a:tailEnd type="none" w="med" len="me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379730">
                <a:tc>
                  <a:txBody>
                    <a:bodyPr/>
                    <a:lstStyle/>
                    <a:p>
                      <a:pPr algn="l" rtl="0" fontAlgn="t"/>
                      <a:r>
                        <a:rPr lang="es-ES" sz="1200" b="1" i="0" u="none" strike="noStrike">
                          <a:solidFill>
                            <a:srgbClr val="000000"/>
                          </a:solidFill>
                          <a:effectLst/>
                          <a:latin typeface="Verdana" panose="020B0604030504040204" pitchFamily="34" charset="0"/>
                          <a:ea typeface="Verdana" panose="020B0604030504040204" pitchFamily="34" charset="0"/>
                        </a:rPr>
                        <a:t>DEFENSA JURIDICA Y DAÑO ANTIJURIDICO</a:t>
                      </a:r>
                    </a:p>
                  </a:txBody>
                  <a:tcPr marL="9525" marR="9525"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58165" marR="26670" indent="-526415">
                        <a:lnSpc>
                          <a:spcPct val="100000"/>
                        </a:lnSpc>
                      </a:pPr>
                      <a:r>
                        <a:rPr sz="1200" b="1" dirty="0">
                          <a:latin typeface="Calibri"/>
                          <a:cs typeface="Calibri"/>
                        </a:rPr>
                        <a:t>GESTIÓN</a:t>
                      </a:r>
                      <a:r>
                        <a:rPr sz="1200" b="1" spc="-45" dirty="0">
                          <a:latin typeface="Calibri"/>
                          <a:cs typeface="Calibri"/>
                        </a:rPr>
                        <a:t> </a:t>
                      </a:r>
                      <a:r>
                        <a:rPr sz="1200" b="1" dirty="0">
                          <a:latin typeface="Calibri"/>
                          <a:cs typeface="Calibri"/>
                        </a:rPr>
                        <a:t>CON</a:t>
                      </a:r>
                      <a:r>
                        <a:rPr sz="1200" b="1" spc="-45" dirty="0">
                          <a:latin typeface="Calibri"/>
                          <a:cs typeface="Calibri"/>
                        </a:rPr>
                        <a:t> </a:t>
                      </a:r>
                      <a:r>
                        <a:rPr sz="1200" b="1" dirty="0">
                          <a:latin typeface="Calibri"/>
                          <a:cs typeface="Calibri"/>
                        </a:rPr>
                        <a:t>VALORES</a:t>
                      </a:r>
                      <a:r>
                        <a:rPr sz="1200" b="1" spc="-30" dirty="0">
                          <a:latin typeface="Calibri"/>
                          <a:cs typeface="Calibri"/>
                        </a:rPr>
                        <a:t> </a:t>
                      </a:r>
                      <a:r>
                        <a:rPr sz="1200" b="1" spc="-20" dirty="0">
                          <a:latin typeface="Calibri"/>
                          <a:cs typeface="Calibri"/>
                        </a:rPr>
                        <a:t>PARA </a:t>
                      </a:r>
                      <a:r>
                        <a:rPr sz="1200" b="1" spc="-10" dirty="0">
                          <a:latin typeface="Calibri"/>
                          <a:cs typeface="Calibri"/>
                        </a:rPr>
                        <a:t>RESULTADOS</a:t>
                      </a:r>
                      <a:endParaRPr sz="1200">
                        <a:latin typeface="Calibri"/>
                        <a:cs typeface="Calibri"/>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16</a:t>
                      </a:r>
                    </a:p>
                  </a:txBody>
                  <a:tcPr marL="9525" marR="9525" marT="95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dirty="0">
                          <a:solidFill>
                            <a:srgbClr val="000000"/>
                          </a:solidFill>
                          <a:effectLst/>
                          <a:latin typeface="Verdana" panose="020B0604030504040204" pitchFamily="34" charset="0"/>
                          <a:ea typeface="Verdana" panose="020B0604030504040204" pitchFamily="34" charset="0"/>
                        </a:rPr>
                        <a:t>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77923B"/>
                    </a:solidFill>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13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92D050"/>
                    </a:solidFill>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0</a:t>
                      </a:r>
                    </a:p>
                  </a:txBody>
                  <a:tcPr marL="9525" marR="9525" marT="9525" marB="0">
                    <a:lnL w="6350" cap="flat" cmpd="sng" algn="ctr">
                      <a:solidFill>
                        <a:srgbClr val="000000"/>
                      </a:solidFill>
                      <a:prstDash val="solid"/>
                      <a:round/>
                      <a:headEnd type="none" w="med" len="med"/>
                      <a:tailEnd type="none" w="med" len="me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379730">
                <a:tc>
                  <a:txBody>
                    <a:bodyPr/>
                    <a:lstStyle/>
                    <a:p>
                      <a:pPr algn="l" rtl="0" fontAlgn="t"/>
                      <a:r>
                        <a:rPr lang="es-ES" sz="1200" b="1" i="0" u="none" strike="noStrike">
                          <a:solidFill>
                            <a:srgbClr val="000000"/>
                          </a:solidFill>
                          <a:effectLst/>
                          <a:latin typeface="Verdana" panose="020B0604030504040204" pitchFamily="34" charset="0"/>
                          <a:ea typeface="Verdana" panose="020B0604030504040204" pitchFamily="34" charset="0"/>
                        </a:rPr>
                        <a:t>FORTALECIMIENTO ORGANIZACIONAL Y SIMPLIFICACION DE PROCESOS </a:t>
                      </a:r>
                    </a:p>
                  </a:txBody>
                  <a:tcPr marL="9525" marR="9525"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pPr>
                      <a:r>
                        <a:rPr sz="1200" b="1" dirty="0">
                          <a:latin typeface="Calibri"/>
                          <a:cs typeface="Calibri"/>
                        </a:rPr>
                        <a:t>GESTIÓN</a:t>
                      </a:r>
                      <a:r>
                        <a:rPr sz="1200" b="1" spc="-25" dirty="0">
                          <a:latin typeface="Calibri"/>
                          <a:cs typeface="Calibri"/>
                        </a:rPr>
                        <a:t> </a:t>
                      </a:r>
                      <a:r>
                        <a:rPr sz="1200" b="1" dirty="0">
                          <a:latin typeface="Calibri"/>
                          <a:cs typeface="Calibri"/>
                        </a:rPr>
                        <a:t>CON</a:t>
                      </a:r>
                      <a:r>
                        <a:rPr sz="1200" b="1" spc="-20" dirty="0">
                          <a:latin typeface="Calibri"/>
                          <a:cs typeface="Calibri"/>
                        </a:rPr>
                        <a:t> </a:t>
                      </a:r>
                      <a:r>
                        <a:rPr sz="1200" b="1" dirty="0">
                          <a:latin typeface="Calibri"/>
                          <a:cs typeface="Calibri"/>
                        </a:rPr>
                        <a:t>VALORES</a:t>
                      </a:r>
                      <a:r>
                        <a:rPr sz="1200" b="1" spc="-20" dirty="0">
                          <a:latin typeface="Calibri"/>
                          <a:cs typeface="Calibri"/>
                        </a:rPr>
                        <a:t> PARA</a:t>
                      </a:r>
                      <a:endParaRPr sz="1200">
                        <a:latin typeface="Calibri"/>
                        <a:cs typeface="Calibri"/>
                      </a:endParaRPr>
                    </a:p>
                    <a:p>
                      <a:pPr algn="ctr">
                        <a:lnSpc>
                          <a:spcPct val="100000"/>
                        </a:lnSpc>
                      </a:pPr>
                      <a:r>
                        <a:rPr sz="1200" b="1" spc="-10" dirty="0">
                          <a:latin typeface="Calibri"/>
                          <a:cs typeface="Calibri"/>
                        </a:rPr>
                        <a:t>RESULTADOS</a:t>
                      </a:r>
                      <a:endParaRPr sz="1200">
                        <a:latin typeface="Calibri"/>
                        <a:cs typeface="Calibri"/>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22</a:t>
                      </a:r>
                    </a:p>
                  </a:txBody>
                  <a:tcPr marL="9525" marR="9525" marT="95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77923B"/>
                    </a:solidFill>
                  </a:tcPr>
                </a:tc>
                <a:tc>
                  <a:txBody>
                    <a:bodyPr/>
                    <a:lstStyle/>
                    <a:p>
                      <a:pPr algn="ctr" rtl="0" fontAlgn="t"/>
                      <a:r>
                        <a:rPr lang="es-CO" sz="1200" b="1" i="0" u="none" strike="noStrike" dirty="0">
                          <a:solidFill>
                            <a:srgbClr val="000000"/>
                          </a:solidFill>
                          <a:effectLst/>
                          <a:latin typeface="Verdana" panose="020B0604030504040204" pitchFamily="34" charset="0"/>
                          <a:ea typeface="Verdana" panose="020B0604030504040204" pitchFamily="34" charset="0"/>
                        </a:rPr>
                        <a:t>15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92D050"/>
                    </a:solidFill>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7</a:t>
                      </a:r>
                    </a:p>
                  </a:txBody>
                  <a:tcPr marL="9525" marR="9525" marT="9525" marB="0">
                    <a:lnL w="6350" cap="flat" cmpd="sng" algn="ctr">
                      <a:solidFill>
                        <a:srgbClr val="000000"/>
                      </a:solidFill>
                      <a:prstDash val="solid"/>
                      <a:round/>
                      <a:headEnd type="none" w="med" len="med"/>
                      <a:tailEnd type="none" w="med" len="me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r h="379730">
                <a:tc>
                  <a:txBody>
                    <a:bodyPr/>
                    <a:lstStyle/>
                    <a:p>
                      <a:pPr algn="l" rtl="0" fontAlgn="t"/>
                      <a:r>
                        <a:rPr lang="es-CO" sz="1200" b="1" i="0" u="none" strike="noStrike">
                          <a:solidFill>
                            <a:srgbClr val="000000"/>
                          </a:solidFill>
                          <a:effectLst/>
                          <a:latin typeface="Verdana" panose="020B0604030504040204" pitchFamily="34" charset="0"/>
                          <a:ea typeface="Verdana" panose="020B0604030504040204" pitchFamily="34" charset="0"/>
                        </a:rPr>
                        <a:t>PARTICIPACIÓN CIUDADANA</a:t>
                      </a:r>
                    </a:p>
                  </a:txBody>
                  <a:tcPr marL="9525" marR="9525"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58165" marR="26670" indent="-526415">
                        <a:lnSpc>
                          <a:spcPct val="100000"/>
                        </a:lnSpc>
                      </a:pPr>
                      <a:r>
                        <a:rPr sz="1200" b="1" dirty="0">
                          <a:latin typeface="Calibri"/>
                          <a:cs typeface="Calibri"/>
                        </a:rPr>
                        <a:t>GESTIÓN</a:t>
                      </a:r>
                      <a:r>
                        <a:rPr sz="1200" b="1" spc="-45" dirty="0">
                          <a:latin typeface="Calibri"/>
                          <a:cs typeface="Calibri"/>
                        </a:rPr>
                        <a:t> </a:t>
                      </a:r>
                      <a:r>
                        <a:rPr sz="1200" b="1" dirty="0">
                          <a:latin typeface="Calibri"/>
                          <a:cs typeface="Calibri"/>
                        </a:rPr>
                        <a:t>CON</a:t>
                      </a:r>
                      <a:r>
                        <a:rPr sz="1200" b="1" spc="-45" dirty="0">
                          <a:latin typeface="Calibri"/>
                          <a:cs typeface="Calibri"/>
                        </a:rPr>
                        <a:t> </a:t>
                      </a:r>
                      <a:r>
                        <a:rPr sz="1200" b="1" dirty="0">
                          <a:latin typeface="Calibri"/>
                          <a:cs typeface="Calibri"/>
                        </a:rPr>
                        <a:t>VALORES</a:t>
                      </a:r>
                      <a:r>
                        <a:rPr sz="1200" b="1" spc="-30" dirty="0">
                          <a:latin typeface="Calibri"/>
                          <a:cs typeface="Calibri"/>
                        </a:rPr>
                        <a:t> </a:t>
                      </a:r>
                      <a:r>
                        <a:rPr sz="1200" b="1" spc="-20" dirty="0">
                          <a:latin typeface="Calibri"/>
                          <a:cs typeface="Calibri"/>
                        </a:rPr>
                        <a:t>PARA </a:t>
                      </a:r>
                      <a:r>
                        <a:rPr sz="1200" b="1" spc="-10" dirty="0">
                          <a:latin typeface="Calibri"/>
                          <a:cs typeface="Calibri"/>
                        </a:rPr>
                        <a:t>RESULTADOS</a:t>
                      </a:r>
                      <a:endParaRPr sz="1200">
                        <a:latin typeface="Calibri"/>
                        <a:cs typeface="Calibri"/>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40</a:t>
                      </a:r>
                    </a:p>
                  </a:txBody>
                  <a:tcPr marL="9525" marR="9525" marT="95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77923B"/>
                    </a:solidFill>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35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92D050"/>
                    </a:solidFill>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7</a:t>
                      </a:r>
                    </a:p>
                  </a:txBody>
                  <a:tcPr marL="9525" marR="9525" marT="9525" marB="0">
                    <a:lnL w="6350" cap="flat" cmpd="sng" algn="ctr">
                      <a:solidFill>
                        <a:srgbClr val="000000"/>
                      </a:solidFill>
                      <a:prstDash val="solid"/>
                      <a:round/>
                      <a:headEnd type="none" w="med" len="med"/>
                      <a:tailEnd type="none" w="med" len="me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8"/>
                  </a:ext>
                </a:extLst>
              </a:tr>
              <a:tr h="566420">
                <a:tc>
                  <a:txBody>
                    <a:bodyPr/>
                    <a:lstStyle/>
                    <a:p>
                      <a:pPr algn="l" rtl="0" fontAlgn="t"/>
                      <a:r>
                        <a:rPr lang="es-CO" sz="1200" b="1" i="0" u="none" strike="noStrike">
                          <a:solidFill>
                            <a:srgbClr val="000000"/>
                          </a:solidFill>
                          <a:effectLst/>
                          <a:latin typeface="Verdana" panose="020B0604030504040204" pitchFamily="34" charset="0"/>
                          <a:ea typeface="Verdana" panose="020B0604030504040204" pitchFamily="34" charset="0"/>
                        </a:rPr>
                        <a:t>GESTIÓN DEL CONOCIMIENTO </a:t>
                      </a:r>
                    </a:p>
                  </a:txBody>
                  <a:tcPr marL="9525" marR="9525"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94335" marR="15240" indent="-373380">
                        <a:lnSpc>
                          <a:spcPct val="100000"/>
                        </a:lnSpc>
                      </a:pPr>
                      <a:r>
                        <a:rPr sz="1200" b="1" dirty="0">
                          <a:latin typeface="Calibri"/>
                          <a:cs typeface="Calibri"/>
                        </a:rPr>
                        <a:t>GESTIÓN</a:t>
                      </a:r>
                      <a:r>
                        <a:rPr sz="1200" b="1" spc="-40" dirty="0">
                          <a:latin typeface="Calibri"/>
                          <a:cs typeface="Calibri"/>
                        </a:rPr>
                        <a:t> </a:t>
                      </a:r>
                      <a:r>
                        <a:rPr sz="1200" b="1" dirty="0">
                          <a:latin typeface="Calibri"/>
                          <a:cs typeface="Calibri"/>
                        </a:rPr>
                        <a:t>DEL</a:t>
                      </a:r>
                      <a:r>
                        <a:rPr sz="1200" b="1" spc="-25" dirty="0">
                          <a:latin typeface="Calibri"/>
                          <a:cs typeface="Calibri"/>
                        </a:rPr>
                        <a:t> </a:t>
                      </a:r>
                      <a:r>
                        <a:rPr sz="1200" b="1" spc="-10" dirty="0">
                          <a:latin typeface="Calibri"/>
                          <a:cs typeface="Calibri"/>
                        </a:rPr>
                        <a:t>CONOCIMIENTO </a:t>
                      </a:r>
                      <a:r>
                        <a:rPr sz="1200" b="1" dirty="0">
                          <a:latin typeface="Calibri"/>
                          <a:cs typeface="Calibri"/>
                        </a:rPr>
                        <a:t>Y</a:t>
                      </a:r>
                      <a:r>
                        <a:rPr sz="1200" b="1" spc="-10" dirty="0">
                          <a:latin typeface="Calibri"/>
                          <a:cs typeface="Calibri"/>
                        </a:rPr>
                        <a:t> </a:t>
                      </a:r>
                      <a:r>
                        <a:rPr sz="1200" b="1" dirty="0">
                          <a:latin typeface="Calibri"/>
                          <a:cs typeface="Calibri"/>
                        </a:rPr>
                        <a:t>LA</a:t>
                      </a:r>
                      <a:r>
                        <a:rPr sz="1200" b="1" spc="-5" dirty="0">
                          <a:latin typeface="Calibri"/>
                          <a:cs typeface="Calibri"/>
                        </a:rPr>
                        <a:t> </a:t>
                      </a:r>
                      <a:r>
                        <a:rPr sz="1200" b="1" spc="-10" dirty="0">
                          <a:latin typeface="Calibri"/>
                          <a:cs typeface="Calibri"/>
                        </a:rPr>
                        <a:t>INNOVACIÓN</a:t>
                      </a:r>
                      <a:endParaRPr sz="1200">
                        <a:latin typeface="Calibri"/>
                        <a:cs typeface="Calibri"/>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72</a:t>
                      </a:r>
                    </a:p>
                  </a:txBody>
                  <a:tcPr marL="9525" marR="9525" marT="95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23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77923B"/>
                    </a:solidFill>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49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92D050"/>
                    </a:solidFill>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25</a:t>
                      </a:r>
                    </a:p>
                  </a:txBody>
                  <a:tcPr marL="9525" marR="9525" marT="9525" marB="0">
                    <a:lnL w="6350" cap="flat" cmpd="sng" algn="ctr">
                      <a:solidFill>
                        <a:srgbClr val="000000"/>
                      </a:solidFill>
                      <a:prstDash val="solid"/>
                      <a:round/>
                      <a:headEnd type="none" w="med" len="med"/>
                      <a:tailEnd type="none" w="med" len="me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9"/>
                  </a:ext>
                </a:extLst>
              </a:tr>
              <a:tr h="379730">
                <a:tc>
                  <a:txBody>
                    <a:bodyPr/>
                    <a:lstStyle/>
                    <a:p>
                      <a:pPr algn="l" rtl="0" fontAlgn="t"/>
                      <a:r>
                        <a:rPr lang="es-CO" sz="1200" b="1" i="0" u="none" strike="noStrike">
                          <a:solidFill>
                            <a:srgbClr val="000000"/>
                          </a:solidFill>
                          <a:effectLst/>
                          <a:latin typeface="Verdana" panose="020B0604030504040204" pitchFamily="34" charset="0"/>
                          <a:ea typeface="Verdana" panose="020B0604030504040204" pitchFamily="34" charset="0"/>
                        </a:rPr>
                        <a:t>RACIONALIZACIÓN DE TRAMITES </a:t>
                      </a:r>
                    </a:p>
                  </a:txBody>
                  <a:tcPr marL="9525" marR="9525"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558165" marR="26670" indent="-526415">
                        <a:lnSpc>
                          <a:spcPct val="100000"/>
                        </a:lnSpc>
                      </a:pPr>
                      <a:r>
                        <a:rPr sz="1200" b="1" dirty="0">
                          <a:latin typeface="Calibri"/>
                          <a:cs typeface="Calibri"/>
                        </a:rPr>
                        <a:t>GESTIÓN</a:t>
                      </a:r>
                      <a:r>
                        <a:rPr sz="1200" b="1" spc="-45" dirty="0">
                          <a:latin typeface="Calibri"/>
                          <a:cs typeface="Calibri"/>
                        </a:rPr>
                        <a:t> </a:t>
                      </a:r>
                      <a:r>
                        <a:rPr sz="1200" b="1" dirty="0">
                          <a:latin typeface="Calibri"/>
                          <a:cs typeface="Calibri"/>
                        </a:rPr>
                        <a:t>CON</a:t>
                      </a:r>
                      <a:r>
                        <a:rPr sz="1200" b="1" spc="-45" dirty="0">
                          <a:latin typeface="Calibri"/>
                          <a:cs typeface="Calibri"/>
                        </a:rPr>
                        <a:t> </a:t>
                      </a:r>
                      <a:r>
                        <a:rPr sz="1200" b="1" dirty="0">
                          <a:latin typeface="Calibri"/>
                          <a:cs typeface="Calibri"/>
                        </a:rPr>
                        <a:t>VALORES</a:t>
                      </a:r>
                      <a:r>
                        <a:rPr sz="1200" b="1" spc="-30" dirty="0">
                          <a:latin typeface="Calibri"/>
                          <a:cs typeface="Calibri"/>
                        </a:rPr>
                        <a:t> </a:t>
                      </a:r>
                      <a:r>
                        <a:rPr sz="1200" b="1" spc="-20" dirty="0">
                          <a:latin typeface="Calibri"/>
                          <a:cs typeface="Calibri"/>
                        </a:rPr>
                        <a:t>PARA </a:t>
                      </a:r>
                      <a:r>
                        <a:rPr sz="1200" b="1" spc="-10" dirty="0">
                          <a:latin typeface="Calibri"/>
                          <a:cs typeface="Calibri"/>
                        </a:rPr>
                        <a:t>RESULTADOS</a:t>
                      </a:r>
                      <a:endParaRPr sz="1200">
                        <a:latin typeface="Calibri"/>
                        <a:cs typeface="Calibri"/>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44</a:t>
                      </a:r>
                    </a:p>
                  </a:txBody>
                  <a:tcPr marL="9525" marR="9525" marT="95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17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77923B"/>
                    </a:solidFill>
                  </a:tcPr>
                </a:tc>
                <a:tc>
                  <a:txBody>
                    <a:bodyPr/>
                    <a:lstStyle/>
                    <a:p>
                      <a:pPr algn="ctr" rtl="0" fontAlgn="t"/>
                      <a:r>
                        <a:rPr lang="es-CO" sz="1200" b="1" i="0" u="none" strike="noStrike" dirty="0">
                          <a:solidFill>
                            <a:srgbClr val="000000"/>
                          </a:solidFill>
                          <a:effectLst/>
                          <a:latin typeface="Verdana" panose="020B0604030504040204" pitchFamily="34" charset="0"/>
                          <a:ea typeface="Verdana" panose="020B0604030504040204" pitchFamily="34" charset="0"/>
                        </a:rPr>
                        <a:t>27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92D050"/>
                    </a:solidFill>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13</a:t>
                      </a:r>
                    </a:p>
                  </a:txBody>
                  <a:tcPr marL="9525" marR="9525" marT="9525" marB="0">
                    <a:lnL w="6350" cap="flat" cmpd="sng" algn="ctr">
                      <a:solidFill>
                        <a:srgbClr val="000000"/>
                      </a:solidFill>
                      <a:prstDash val="solid"/>
                      <a:round/>
                      <a:headEnd type="none" w="med" len="med"/>
                      <a:tailEnd type="none" w="med" len="me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0"/>
                  </a:ext>
                </a:extLst>
              </a:tr>
              <a:tr h="379730">
                <a:tc>
                  <a:txBody>
                    <a:bodyPr/>
                    <a:lstStyle/>
                    <a:p>
                      <a:pPr algn="l" rtl="0" fontAlgn="t"/>
                      <a:r>
                        <a:rPr lang="es-ES" sz="1200" b="1" i="0" u="none" strike="noStrike">
                          <a:solidFill>
                            <a:srgbClr val="000000"/>
                          </a:solidFill>
                          <a:effectLst/>
                          <a:latin typeface="Verdana" panose="020B0604030504040204" pitchFamily="34" charset="0"/>
                          <a:ea typeface="Verdana" panose="020B0604030504040204" pitchFamily="34" charset="0"/>
                        </a:rPr>
                        <a:t>PROGRAMA DE TRANSPARENCIA Y ETICA </a:t>
                      </a:r>
                    </a:p>
                  </a:txBody>
                  <a:tcPr marL="9525" marR="9525"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443865">
                        <a:lnSpc>
                          <a:spcPct val="100000"/>
                        </a:lnSpc>
                      </a:pPr>
                      <a:r>
                        <a:rPr sz="1200" b="1" dirty="0">
                          <a:latin typeface="Calibri"/>
                          <a:cs typeface="Calibri"/>
                        </a:rPr>
                        <a:t>INFORMACIÓN</a:t>
                      </a:r>
                      <a:r>
                        <a:rPr sz="1200" b="1" spc="-50" dirty="0">
                          <a:latin typeface="Calibri"/>
                          <a:cs typeface="Calibri"/>
                        </a:rPr>
                        <a:t> Y</a:t>
                      </a:r>
                      <a:endParaRPr sz="1200">
                        <a:latin typeface="Calibri"/>
                        <a:cs typeface="Calibri"/>
                      </a:endParaRPr>
                    </a:p>
                    <a:p>
                      <a:pPr marL="446405">
                        <a:lnSpc>
                          <a:spcPct val="100000"/>
                        </a:lnSpc>
                        <a:spcBef>
                          <a:spcPts val="5"/>
                        </a:spcBef>
                      </a:pPr>
                      <a:r>
                        <a:rPr sz="1200" b="1" spc="-10" dirty="0">
                          <a:latin typeface="Calibri"/>
                          <a:cs typeface="Calibri"/>
                        </a:rPr>
                        <a:t>COMUNICACIÓN</a:t>
                      </a:r>
                      <a:endParaRPr sz="1200">
                        <a:latin typeface="Calibri"/>
                        <a:cs typeface="Calibri"/>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65</a:t>
                      </a:r>
                    </a:p>
                  </a:txBody>
                  <a:tcPr marL="9525" marR="9525" marT="95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4F6128"/>
                    </a:solidFill>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13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77923B"/>
                    </a:solidFill>
                  </a:tcPr>
                </a:tc>
                <a:tc>
                  <a:txBody>
                    <a:bodyPr/>
                    <a:lstStyle/>
                    <a:p>
                      <a:pPr algn="ctr" rtl="0" fontAlgn="t"/>
                      <a:r>
                        <a:rPr lang="es-CO" sz="1200" b="1" i="0" u="none" strike="noStrike" dirty="0">
                          <a:solidFill>
                            <a:srgbClr val="000000"/>
                          </a:solidFill>
                          <a:effectLst/>
                          <a:latin typeface="Verdana" panose="020B0604030504040204" pitchFamily="34" charset="0"/>
                          <a:ea typeface="Verdana" panose="020B0604030504040204" pitchFamily="34" charset="0"/>
                        </a:rPr>
                        <a:t>50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92D050"/>
                    </a:solidFill>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0</a:t>
                      </a:r>
                    </a:p>
                  </a:txBody>
                  <a:tcPr marL="9525" marR="9525" marT="9525" marB="0">
                    <a:lnL w="6350" cap="flat" cmpd="sng" algn="ctr">
                      <a:solidFill>
                        <a:srgbClr val="000000"/>
                      </a:solidFill>
                      <a:prstDash val="solid"/>
                      <a:round/>
                      <a:headEnd type="none" w="med" len="med"/>
                      <a:tailEnd type="none" w="med" len="me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1"/>
                  </a:ext>
                </a:extLst>
              </a:tr>
              <a:tr h="379730">
                <a:tc>
                  <a:txBody>
                    <a:bodyPr/>
                    <a:lstStyle/>
                    <a:p>
                      <a:pPr algn="l" rtl="0" fontAlgn="t"/>
                      <a:r>
                        <a:rPr lang="es-ES" sz="1200" b="1" i="0" u="none" strike="noStrike" dirty="0">
                          <a:solidFill>
                            <a:srgbClr val="000000"/>
                          </a:solidFill>
                          <a:effectLst/>
                          <a:latin typeface="Verdana" panose="020B0604030504040204" pitchFamily="34" charset="0"/>
                          <a:ea typeface="Verdana" panose="020B0604030504040204" pitchFamily="34" charset="0"/>
                        </a:rPr>
                        <a:t>TRANSPARENCIA Y ACCESO A LA INFORMACIÓN PUBLICA </a:t>
                      </a:r>
                    </a:p>
                  </a:txBody>
                  <a:tcPr marL="9525" marR="9525"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446405" marR="435609" indent="-3175">
                        <a:lnSpc>
                          <a:spcPct val="100000"/>
                        </a:lnSpc>
                      </a:pPr>
                      <a:r>
                        <a:rPr sz="1200" b="1" dirty="0">
                          <a:latin typeface="Calibri"/>
                          <a:cs typeface="Calibri"/>
                        </a:rPr>
                        <a:t>INFORMACIÓN</a:t>
                      </a:r>
                      <a:r>
                        <a:rPr sz="1200" b="1" spc="-60" dirty="0">
                          <a:latin typeface="Calibri"/>
                          <a:cs typeface="Calibri"/>
                        </a:rPr>
                        <a:t> </a:t>
                      </a:r>
                      <a:r>
                        <a:rPr sz="1200" b="1" spc="-50" dirty="0">
                          <a:latin typeface="Calibri"/>
                          <a:cs typeface="Calibri"/>
                        </a:rPr>
                        <a:t>Y </a:t>
                      </a:r>
                      <a:r>
                        <a:rPr sz="1200" b="1" spc="-10" dirty="0">
                          <a:latin typeface="Calibri"/>
                          <a:cs typeface="Calibri"/>
                        </a:rPr>
                        <a:t>COMUNICACIÓN</a:t>
                      </a:r>
                      <a:endParaRPr sz="1200">
                        <a:latin typeface="Calibri"/>
                        <a:cs typeface="Calibri"/>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60</a:t>
                      </a:r>
                    </a:p>
                  </a:txBody>
                  <a:tcPr marL="9525" marR="9525" marT="95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13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77923B"/>
                    </a:solidFill>
                  </a:tcPr>
                </a:tc>
                <a:tc>
                  <a:txBody>
                    <a:bodyPr/>
                    <a:lstStyle/>
                    <a:p>
                      <a:pPr algn="ctr" rtl="0" fontAlgn="t"/>
                      <a:r>
                        <a:rPr lang="es-CO" sz="1200" b="1" i="0" u="none" strike="noStrike" dirty="0">
                          <a:solidFill>
                            <a:srgbClr val="000000"/>
                          </a:solidFill>
                          <a:effectLst/>
                          <a:latin typeface="Verdana" panose="020B0604030504040204" pitchFamily="34" charset="0"/>
                          <a:ea typeface="Verdana" panose="020B0604030504040204" pitchFamily="34" charset="0"/>
                        </a:rPr>
                        <a:t>47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92D050"/>
                    </a:solidFill>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15</a:t>
                      </a:r>
                    </a:p>
                  </a:txBody>
                  <a:tcPr marL="9525" marR="9525" marT="9525" marB="0">
                    <a:lnL w="6350" cap="flat" cmpd="sng" algn="ctr">
                      <a:solidFill>
                        <a:srgbClr val="000000"/>
                      </a:solidFill>
                      <a:prstDash val="solid"/>
                      <a:round/>
                      <a:headEnd type="none" w="med" len="med"/>
                      <a:tailEnd type="none" w="med" len="me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2"/>
                  </a:ext>
                </a:extLst>
              </a:tr>
              <a:tr h="289942">
                <a:tc>
                  <a:txBody>
                    <a:bodyPr/>
                    <a:lstStyle/>
                    <a:p>
                      <a:pPr algn="l" rtl="0" fontAlgn="t"/>
                      <a:r>
                        <a:rPr lang="es-CO" sz="1200" b="1" i="0" u="none" strike="noStrike">
                          <a:solidFill>
                            <a:srgbClr val="000000"/>
                          </a:solidFill>
                          <a:effectLst/>
                          <a:latin typeface="Verdana" panose="020B0604030504040204" pitchFamily="34" charset="0"/>
                          <a:ea typeface="Verdana" panose="020B0604030504040204" pitchFamily="34" charset="0"/>
                        </a:rPr>
                        <a:t>CONTROL INTERNO </a:t>
                      </a:r>
                    </a:p>
                  </a:txBody>
                  <a:tcPr marL="9525" marR="9525"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gn="ctr">
                        <a:lnSpc>
                          <a:spcPts val="1420"/>
                        </a:lnSpc>
                        <a:spcBef>
                          <a:spcPts val="5"/>
                        </a:spcBef>
                      </a:pPr>
                      <a:r>
                        <a:rPr sz="1200" b="1" dirty="0">
                          <a:latin typeface="Calibri"/>
                          <a:cs typeface="Calibri"/>
                        </a:rPr>
                        <a:t>CONTROL</a:t>
                      </a:r>
                      <a:r>
                        <a:rPr sz="1200" b="1" spc="-55" dirty="0">
                          <a:latin typeface="Calibri"/>
                          <a:cs typeface="Calibri"/>
                        </a:rPr>
                        <a:t> </a:t>
                      </a:r>
                      <a:r>
                        <a:rPr sz="1200" b="1" spc="-10" dirty="0">
                          <a:latin typeface="Calibri"/>
                          <a:cs typeface="Calibri"/>
                        </a:rPr>
                        <a:t>INTERNO</a:t>
                      </a:r>
                      <a:endParaRPr sz="1200">
                        <a:latin typeface="Calibri"/>
                        <a:cs typeface="Calibri"/>
                      </a:endParaRPr>
                    </a:p>
                  </a:txBody>
                  <a:tcPr marL="0" marR="0" marT="63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109</a:t>
                      </a:r>
                    </a:p>
                  </a:txBody>
                  <a:tcPr marL="9525" marR="9525" marT="95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4F6128"/>
                    </a:solidFill>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42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77923B"/>
                    </a:solidFill>
                  </a:tcPr>
                </a:tc>
                <a:tc>
                  <a:txBody>
                    <a:bodyPr/>
                    <a:lstStyle/>
                    <a:p>
                      <a:pPr algn="ctr" rtl="0" fontAlgn="t"/>
                      <a:r>
                        <a:rPr lang="es-CO" sz="1200" b="1" i="0" u="none" strike="noStrike" dirty="0">
                          <a:solidFill>
                            <a:srgbClr val="000000"/>
                          </a:solidFill>
                          <a:effectLst/>
                          <a:latin typeface="Verdana" panose="020B0604030504040204" pitchFamily="34" charset="0"/>
                          <a:ea typeface="Verdana" panose="020B0604030504040204" pitchFamily="34" charset="0"/>
                        </a:rPr>
                        <a:t>66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92D050"/>
                    </a:solidFill>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46</a:t>
                      </a:r>
                    </a:p>
                  </a:txBody>
                  <a:tcPr marL="9525" marR="9525" marT="9525" marB="0">
                    <a:lnL w="6350" cap="flat" cmpd="sng" algn="ctr">
                      <a:solidFill>
                        <a:srgbClr val="000000"/>
                      </a:solidFill>
                      <a:prstDash val="solid"/>
                      <a:round/>
                      <a:headEnd type="none" w="med" len="med"/>
                      <a:tailEnd type="none" w="med" len="me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3"/>
                  </a:ext>
                </a:extLst>
              </a:tr>
              <a:tr h="379730">
                <a:tc>
                  <a:txBody>
                    <a:bodyPr/>
                    <a:lstStyle/>
                    <a:p>
                      <a:pPr algn="l" rtl="0" fontAlgn="t"/>
                      <a:r>
                        <a:rPr lang="es-CO" sz="1200" b="1" i="0" u="none" strike="noStrike">
                          <a:solidFill>
                            <a:srgbClr val="000000"/>
                          </a:solidFill>
                          <a:effectLst/>
                          <a:latin typeface="Verdana" panose="020B0604030504040204" pitchFamily="34" charset="0"/>
                          <a:ea typeface="Verdana" panose="020B0604030504040204" pitchFamily="34" charset="0"/>
                        </a:rPr>
                        <a:t>PLAN DE MEJORAMIENTO SGC</a:t>
                      </a:r>
                    </a:p>
                  </a:txBody>
                  <a:tcPr marL="9525" marR="9525"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558165" marR="26670" indent="-526415">
                        <a:lnSpc>
                          <a:spcPct val="100000"/>
                        </a:lnSpc>
                        <a:spcBef>
                          <a:spcPts val="5"/>
                        </a:spcBef>
                      </a:pPr>
                      <a:r>
                        <a:rPr sz="1200" b="1" dirty="0">
                          <a:latin typeface="Calibri"/>
                          <a:cs typeface="Calibri"/>
                        </a:rPr>
                        <a:t>GESTIÓN</a:t>
                      </a:r>
                      <a:r>
                        <a:rPr sz="1200" b="1" spc="-45" dirty="0">
                          <a:latin typeface="Calibri"/>
                          <a:cs typeface="Calibri"/>
                        </a:rPr>
                        <a:t> </a:t>
                      </a:r>
                      <a:r>
                        <a:rPr sz="1200" b="1" dirty="0">
                          <a:latin typeface="Calibri"/>
                          <a:cs typeface="Calibri"/>
                        </a:rPr>
                        <a:t>CON</a:t>
                      </a:r>
                      <a:r>
                        <a:rPr sz="1200" b="1" spc="-45" dirty="0">
                          <a:latin typeface="Calibri"/>
                          <a:cs typeface="Calibri"/>
                        </a:rPr>
                        <a:t> </a:t>
                      </a:r>
                      <a:r>
                        <a:rPr sz="1200" b="1" dirty="0">
                          <a:latin typeface="Calibri"/>
                          <a:cs typeface="Calibri"/>
                        </a:rPr>
                        <a:t>VALORES</a:t>
                      </a:r>
                      <a:r>
                        <a:rPr sz="1200" b="1" spc="-30" dirty="0">
                          <a:latin typeface="Calibri"/>
                          <a:cs typeface="Calibri"/>
                        </a:rPr>
                        <a:t> </a:t>
                      </a:r>
                      <a:r>
                        <a:rPr sz="1200" b="1" spc="-20" dirty="0">
                          <a:latin typeface="Calibri"/>
                          <a:cs typeface="Calibri"/>
                        </a:rPr>
                        <a:t>PARA </a:t>
                      </a:r>
                      <a:r>
                        <a:rPr sz="1200" b="1" spc="-10" dirty="0">
                          <a:latin typeface="Calibri"/>
                          <a:cs typeface="Calibri"/>
                        </a:rPr>
                        <a:t>RESULTADOS</a:t>
                      </a:r>
                      <a:endParaRPr sz="1200" dirty="0">
                        <a:latin typeface="Calibri"/>
                        <a:cs typeface="Calibri"/>
                      </a:endParaRPr>
                    </a:p>
                  </a:txBody>
                  <a:tcPr marL="0" marR="0" marT="63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1</a:t>
                      </a:r>
                    </a:p>
                  </a:txBody>
                  <a:tcPr marL="9525" marR="9525" marT="95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dirty="0">
                          <a:solidFill>
                            <a:srgbClr val="000000"/>
                          </a:solidFill>
                          <a:effectLst/>
                          <a:latin typeface="Verdana" panose="020B0604030504040204" pitchFamily="34" charset="0"/>
                          <a:ea typeface="Verdana" panose="020B0604030504040204" pitchFamily="34"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0</a:t>
                      </a:r>
                    </a:p>
                  </a:txBody>
                  <a:tcPr marL="9525" marR="9525" marT="9525" marB="0">
                    <a:lnL w="6350" cap="flat" cmpd="sng" algn="ctr">
                      <a:solidFill>
                        <a:srgbClr val="000000"/>
                      </a:solidFill>
                      <a:prstDash val="solid"/>
                      <a:round/>
                      <a:headEnd type="none" w="med" len="med"/>
                      <a:tailEnd type="none" w="med" len="me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4"/>
                  </a:ext>
                </a:extLst>
              </a:tr>
              <a:tr h="379730">
                <a:tc>
                  <a:txBody>
                    <a:bodyPr/>
                    <a:lstStyle/>
                    <a:p>
                      <a:pPr algn="l" rtl="0" fontAlgn="t"/>
                      <a:r>
                        <a:rPr lang="es-CO" sz="1200" b="1" i="0" u="none" strike="noStrike">
                          <a:solidFill>
                            <a:srgbClr val="000000"/>
                          </a:solidFill>
                          <a:effectLst/>
                          <a:latin typeface="Verdana" panose="020B0604030504040204" pitchFamily="34" charset="0"/>
                          <a:ea typeface="Verdana" panose="020B0604030504040204" pitchFamily="34" charset="0"/>
                        </a:rPr>
                        <a:t>PLAN DE MANTENIMIENTO</a:t>
                      </a:r>
                    </a:p>
                  </a:txBody>
                  <a:tcPr marL="9525" marR="9525"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558165" marR="26670" indent="-526415">
                        <a:lnSpc>
                          <a:spcPct val="100000"/>
                        </a:lnSpc>
                      </a:pPr>
                      <a:r>
                        <a:rPr sz="1200" b="1" dirty="0">
                          <a:latin typeface="Calibri"/>
                          <a:cs typeface="Calibri"/>
                        </a:rPr>
                        <a:t>GESTIÓN</a:t>
                      </a:r>
                      <a:r>
                        <a:rPr sz="1200" b="1" spc="-45" dirty="0">
                          <a:latin typeface="Calibri"/>
                          <a:cs typeface="Calibri"/>
                        </a:rPr>
                        <a:t> </a:t>
                      </a:r>
                      <a:r>
                        <a:rPr sz="1200" b="1" dirty="0">
                          <a:latin typeface="Calibri"/>
                          <a:cs typeface="Calibri"/>
                        </a:rPr>
                        <a:t>CON</a:t>
                      </a:r>
                      <a:r>
                        <a:rPr sz="1200" b="1" spc="-45" dirty="0">
                          <a:latin typeface="Calibri"/>
                          <a:cs typeface="Calibri"/>
                        </a:rPr>
                        <a:t> </a:t>
                      </a:r>
                      <a:r>
                        <a:rPr sz="1200" b="1" dirty="0">
                          <a:latin typeface="Calibri"/>
                          <a:cs typeface="Calibri"/>
                        </a:rPr>
                        <a:t>VALORES</a:t>
                      </a:r>
                      <a:r>
                        <a:rPr sz="1200" b="1" spc="-30" dirty="0">
                          <a:latin typeface="Calibri"/>
                          <a:cs typeface="Calibri"/>
                        </a:rPr>
                        <a:t> </a:t>
                      </a:r>
                      <a:r>
                        <a:rPr sz="1200" b="1" spc="-20" dirty="0">
                          <a:latin typeface="Calibri"/>
                          <a:cs typeface="Calibri"/>
                        </a:rPr>
                        <a:t>PARA </a:t>
                      </a:r>
                      <a:r>
                        <a:rPr sz="1200" b="1" spc="-10" dirty="0">
                          <a:latin typeface="Calibri"/>
                          <a:cs typeface="Calibri"/>
                        </a:rPr>
                        <a:t>RESULTADOS</a:t>
                      </a:r>
                      <a:endParaRPr sz="1200">
                        <a:latin typeface="Calibri"/>
                        <a:cs typeface="Calibri"/>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1</a:t>
                      </a:r>
                    </a:p>
                  </a:txBody>
                  <a:tcPr marL="9525" marR="9525" marT="95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dirty="0">
                          <a:solidFill>
                            <a:srgbClr val="000000"/>
                          </a:solidFill>
                          <a:effectLst/>
                          <a:latin typeface="Verdana" panose="020B0604030504040204" pitchFamily="34" charset="0"/>
                          <a:ea typeface="Verdana" panose="020B0604030504040204" pitchFamily="34"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dirty="0">
                          <a:solidFill>
                            <a:srgbClr val="000000"/>
                          </a:solidFill>
                          <a:effectLst/>
                          <a:latin typeface="Verdana" panose="020B0604030504040204" pitchFamily="34" charset="0"/>
                          <a:ea typeface="Verdana" panose="020B0604030504040204" pitchFamily="34" charset="0"/>
                        </a:rPr>
                        <a:t>0</a:t>
                      </a:r>
                    </a:p>
                  </a:txBody>
                  <a:tcPr marL="9525" marR="9525" marT="9525" marB="0">
                    <a:lnL w="6350" cap="flat" cmpd="sng" algn="ctr">
                      <a:solidFill>
                        <a:srgbClr val="000000"/>
                      </a:solidFill>
                      <a:prstDash val="solid"/>
                      <a:round/>
                      <a:headEnd type="none" w="med" len="med"/>
                      <a:tailEnd type="none" w="med" len="me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5"/>
                  </a:ext>
                </a:extLst>
              </a:tr>
              <a:tr h="566420">
                <a:tc>
                  <a:txBody>
                    <a:bodyPr/>
                    <a:lstStyle/>
                    <a:p>
                      <a:pPr algn="l" rtl="0" fontAlgn="t"/>
                      <a:r>
                        <a:rPr lang="es-CO" sz="1200" b="1" i="0" u="none" strike="noStrike">
                          <a:solidFill>
                            <a:srgbClr val="000000"/>
                          </a:solidFill>
                          <a:effectLst/>
                          <a:latin typeface="Verdana" panose="020B0604030504040204" pitchFamily="34" charset="0"/>
                          <a:ea typeface="Verdana" panose="020B0604030504040204" pitchFamily="34" charset="0"/>
                        </a:rPr>
                        <a:t>PLAN ANUAL DE ADQUISICIONES</a:t>
                      </a:r>
                    </a:p>
                  </a:txBody>
                  <a:tcPr marL="9525" marR="9525"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538480" marR="306705" indent="-226060">
                        <a:lnSpc>
                          <a:spcPct val="100000"/>
                        </a:lnSpc>
                        <a:spcBef>
                          <a:spcPts val="5"/>
                        </a:spcBef>
                      </a:pPr>
                      <a:r>
                        <a:rPr sz="1200" b="1" spc="-10" dirty="0">
                          <a:latin typeface="Calibri"/>
                          <a:cs typeface="Calibri"/>
                        </a:rPr>
                        <a:t>DIRECCIONAMIENTO ESTRATEGICO</a:t>
                      </a:r>
                      <a:endParaRPr sz="1200">
                        <a:latin typeface="Calibri"/>
                        <a:cs typeface="Calibri"/>
                      </a:endParaRPr>
                    </a:p>
                  </a:txBody>
                  <a:tcPr marL="0" marR="0" marT="63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1</a:t>
                      </a:r>
                    </a:p>
                  </a:txBody>
                  <a:tcPr marL="9525" marR="9525" marT="95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dirty="0">
                          <a:solidFill>
                            <a:srgbClr val="000000"/>
                          </a:solidFill>
                          <a:effectLst/>
                          <a:latin typeface="Verdana" panose="020B0604030504040204" pitchFamily="34" charset="0"/>
                          <a:ea typeface="Verdana" panose="020B0604030504040204" pitchFamily="34"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dirty="0">
                          <a:solidFill>
                            <a:srgbClr val="000000"/>
                          </a:solidFill>
                          <a:effectLst/>
                          <a:latin typeface="Verdana" panose="020B0604030504040204" pitchFamily="34" charset="0"/>
                          <a:ea typeface="Verdana" panose="020B0604030504040204" pitchFamily="34" charset="0"/>
                        </a:rPr>
                        <a:t>0</a:t>
                      </a:r>
                    </a:p>
                  </a:txBody>
                  <a:tcPr marL="9525" marR="9525" marT="9525" marB="0">
                    <a:lnL w="6350" cap="flat" cmpd="sng" algn="ctr">
                      <a:solidFill>
                        <a:srgbClr val="000000"/>
                      </a:solidFill>
                      <a:prstDash val="solid"/>
                      <a:round/>
                      <a:headEnd type="none" w="med" len="med"/>
                      <a:tailEnd type="none" w="med" len="me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6"/>
                  </a:ext>
                </a:extLst>
              </a:tr>
              <a:tr h="566420">
                <a:tc>
                  <a:txBody>
                    <a:bodyPr/>
                    <a:lstStyle/>
                    <a:p>
                      <a:pPr algn="l" rtl="0" fontAlgn="t"/>
                      <a:r>
                        <a:rPr lang="es-CO" sz="1200" b="1" i="0" u="none" strike="noStrike" dirty="0">
                          <a:solidFill>
                            <a:srgbClr val="000000"/>
                          </a:solidFill>
                          <a:effectLst/>
                          <a:latin typeface="Verdana" panose="020B0604030504040204" pitchFamily="34" charset="0"/>
                          <a:ea typeface="Verdana" panose="020B0604030504040204" pitchFamily="34" charset="0"/>
                        </a:rPr>
                        <a:t>INFORMACIÓN ESTADISTICA</a:t>
                      </a:r>
                    </a:p>
                  </a:txBody>
                  <a:tcPr marL="9525" marR="9525"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446405" marR="435609" indent="-3175">
                        <a:lnSpc>
                          <a:spcPct val="100000"/>
                        </a:lnSpc>
                        <a:spcBef>
                          <a:spcPts val="5"/>
                        </a:spcBef>
                      </a:pPr>
                      <a:r>
                        <a:rPr sz="1200" b="1" dirty="0">
                          <a:latin typeface="Calibri"/>
                          <a:cs typeface="Calibri"/>
                        </a:rPr>
                        <a:t>INFORMACIÓN</a:t>
                      </a:r>
                      <a:r>
                        <a:rPr sz="1200" b="1" spc="-60" dirty="0">
                          <a:latin typeface="Calibri"/>
                          <a:cs typeface="Calibri"/>
                        </a:rPr>
                        <a:t> </a:t>
                      </a:r>
                      <a:r>
                        <a:rPr sz="1200" b="1" spc="-50" dirty="0">
                          <a:latin typeface="Calibri"/>
                          <a:cs typeface="Calibri"/>
                        </a:rPr>
                        <a:t>Y </a:t>
                      </a:r>
                      <a:r>
                        <a:rPr sz="1200" b="1" spc="-10" dirty="0">
                          <a:latin typeface="Calibri"/>
                          <a:cs typeface="Calibri"/>
                        </a:rPr>
                        <a:t>COMUNICACION</a:t>
                      </a:r>
                      <a:endParaRPr sz="1200">
                        <a:latin typeface="Calibri"/>
                        <a:cs typeface="Calibri"/>
                      </a:endParaRPr>
                    </a:p>
                  </a:txBody>
                  <a:tcPr marL="0" marR="0" marT="63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13</a:t>
                      </a:r>
                    </a:p>
                  </a:txBody>
                  <a:tcPr marL="9525" marR="9525" marT="95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FFFFFF"/>
                    </a:solidFill>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FFFFFF"/>
                    </a:solidFill>
                  </a:tcPr>
                </a:tc>
                <a:tc>
                  <a:txBody>
                    <a:bodyPr/>
                    <a:lstStyle/>
                    <a:p>
                      <a:pPr algn="ctr" rtl="0" fontAlgn="t"/>
                      <a:r>
                        <a:rPr lang="es-CO" sz="1200" b="1" i="0" u="none" strike="noStrike" dirty="0">
                          <a:solidFill>
                            <a:srgbClr val="000000"/>
                          </a:solidFill>
                          <a:effectLst/>
                          <a:latin typeface="Verdana" panose="020B0604030504040204" pitchFamily="34" charset="0"/>
                          <a:ea typeface="Verdana" panose="020B0604030504040204" pitchFamily="34" charset="0"/>
                        </a:rPr>
                        <a:t>0</a:t>
                      </a:r>
                    </a:p>
                  </a:txBody>
                  <a:tcPr marL="9525" marR="9525" marT="9525" marB="0">
                    <a:lnL w="6350" cap="flat" cmpd="sng" algn="ctr">
                      <a:solidFill>
                        <a:srgbClr val="000000"/>
                      </a:solidFill>
                      <a:prstDash val="solid"/>
                      <a:round/>
                      <a:headEnd type="none" w="med" len="med"/>
                      <a:tailEnd type="none" w="med" len="me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7"/>
                  </a:ext>
                </a:extLst>
              </a:tr>
              <a:tr h="379730">
                <a:tc>
                  <a:txBody>
                    <a:bodyPr/>
                    <a:lstStyle/>
                    <a:p>
                      <a:pPr algn="l" rtl="0" fontAlgn="t"/>
                      <a:r>
                        <a:rPr lang="es-CO" sz="1200" b="1" i="0" u="none" strike="noStrike" dirty="0">
                          <a:solidFill>
                            <a:srgbClr val="000000"/>
                          </a:solidFill>
                          <a:effectLst/>
                          <a:latin typeface="Verdana" panose="020B0604030504040204" pitchFamily="34" charset="0"/>
                          <a:ea typeface="Verdana" panose="020B0604030504040204" pitchFamily="34" charset="0"/>
                        </a:rPr>
                        <a:t>COMPRAS Y CONTRATACIÓN</a:t>
                      </a:r>
                    </a:p>
                  </a:txBody>
                  <a:tcPr marL="9525" marR="9525" marT="95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538480" marR="306705" indent="-226060">
                        <a:lnSpc>
                          <a:spcPct val="100000"/>
                        </a:lnSpc>
                        <a:spcBef>
                          <a:spcPts val="5"/>
                        </a:spcBef>
                      </a:pPr>
                      <a:r>
                        <a:rPr sz="1200" b="1" spc="-10" dirty="0">
                          <a:latin typeface="Calibri"/>
                          <a:cs typeface="Calibri"/>
                        </a:rPr>
                        <a:t>DIRECCIONAMIENTO ESTRATEGICO</a:t>
                      </a:r>
                      <a:endParaRPr sz="1200" dirty="0">
                        <a:latin typeface="Calibri"/>
                        <a:cs typeface="Calibri"/>
                      </a:endParaRPr>
                    </a:p>
                  </a:txBody>
                  <a:tcPr marL="0" marR="0" marT="63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dirty="0">
                          <a:solidFill>
                            <a:srgbClr val="000000"/>
                          </a:solidFill>
                          <a:effectLst/>
                          <a:latin typeface="Verdana" panose="020B0604030504040204" pitchFamily="34" charset="0"/>
                          <a:ea typeface="Verdana" panose="020B0604030504040204" pitchFamily="34" charset="0"/>
                        </a:rPr>
                        <a:t>9</a:t>
                      </a:r>
                    </a:p>
                  </a:txBody>
                  <a:tcPr marL="9525" marR="9525" marT="95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dirty="0">
                          <a:solidFill>
                            <a:srgbClr val="000000"/>
                          </a:solidFill>
                          <a:effectLst/>
                          <a:latin typeface="Verdana" panose="020B0604030504040204" pitchFamily="34" charset="0"/>
                          <a:ea typeface="Verdana" panose="020B0604030504040204" pitchFamily="34"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FFFFFF"/>
                    </a:solidFill>
                  </a:tcPr>
                </a:tc>
                <a:tc>
                  <a:txBody>
                    <a:bodyPr/>
                    <a:lstStyle/>
                    <a:p>
                      <a:pPr algn="ctr" rtl="0" fontAlgn="t"/>
                      <a:r>
                        <a:rPr lang="es-CO" sz="1200" b="1" i="0" u="none" strike="noStrike">
                          <a:solidFill>
                            <a:srgbClr val="000000"/>
                          </a:solidFill>
                          <a:effectLst/>
                          <a:latin typeface="Verdana" panose="020B0604030504040204" pitchFamily="34" charset="0"/>
                          <a:ea typeface="Verdana" panose="020B0604030504040204" pitchFamily="34" charset="0"/>
                        </a:rPr>
                        <a:t>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algn="ctr" rtl="0" fontAlgn="t"/>
                      <a:r>
                        <a:rPr lang="es-CO" sz="1200" b="1" i="0" u="none" strike="noStrike" dirty="0">
                          <a:solidFill>
                            <a:srgbClr val="000000"/>
                          </a:solidFill>
                          <a:effectLst/>
                          <a:latin typeface="Verdana" panose="020B0604030504040204" pitchFamily="34" charset="0"/>
                          <a:ea typeface="Verdana" panose="020B0604030504040204" pitchFamily="34" charset="0"/>
                        </a:rPr>
                        <a:t>8</a:t>
                      </a:r>
                    </a:p>
                  </a:txBody>
                  <a:tcPr marL="9525" marR="9525" marT="9525" marB="0">
                    <a:lnL w="6350" cap="flat" cmpd="sng" algn="ctr">
                      <a:solidFill>
                        <a:srgbClr val="000000"/>
                      </a:solidFill>
                      <a:prstDash val="solid"/>
                      <a:round/>
                      <a:headEnd type="none" w="med" len="med"/>
                      <a:tailEnd type="none" w="med" len="me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8"/>
                  </a:ext>
                </a:extLst>
              </a:tr>
              <a:tr h="224790">
                <a:tc>
                  <a:txBody>
                    <a:bodyPr/>
                    <a:lstStyle/>
                    <a:p>
                      <a:pPr marL="1905" algn="ctr">
                        <a:lnSpc>
                          <a:spcPts val="1650"/>
                        </a:lnSpc>
                        <a:spcBef>
                          <a:spcPts val="20"/>
                        </a:spcBef>
                      </a:pPr>
                      <a:r>
                        <a:rPr sz="1400" b="1" spc="-10" dirty="0">
                          <a:latin typeface="Calibri"/>
                          <a:cs typeface="Calibri"/>
                        </a:rPr>
                        <a:t>TOTAL</a:t>
                      </a:r>
                      <a:endParaRPr sz="1400" dirty="0">
                        <a:latin typeface="Calibri"/>
                        <a:cs typeface="Calibri"/>
                      </a:endParaRPr>
                    </a:p>
                  </a:txBody>
                  <a:tcPr marL="0" marR="0" marT="2540" marB="0">
                    <a:lnL w="6350">
                      <a:solidFill>
                        <a:srgbClr val="000000"/>
                      </a:solidFill>
                      <a:prstDash val="solid"/>
                    </a:lnL>
                    <a:lnR w="6350">
                      <a:solidFill>
                        <a:srgbClr val="000000"/>
                      </a:solidFill>
                      <a:prstDash val="solid"/>
                    </a:lnR>
                    <a:lnT w="635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a:lnSpc>
                          <a:spcPct val="100000"/>
                        </a:lnSpc>
                      </a:pPr>
                      <a:endParaRPr sz="13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650"/>
                        </a:lnSpc>
                        <a:spcBef>
                          <a:spcPts val="20"/>
                        </a:spcBef>
                      </a:pPr>
                      <a:r>
                        <a:rPr lang="es-ES" sz="1400" b="1" spc="-25" dirty="0">
                          <a:latin typeface="Verdana" panose="020B0604030504040204" pitchFamily="34" charset="0"/>
                          <a:ea typeface="Verdana" panose="020B0604030504040204" pitchFamily="34" charset="0"/>
                          <a:cs typeface="Calibri"/>
                        </a:rPr>
                        <a:t>1.013</a:t>
                      </a:r>
                      <a:endParaRPr sz="1400" dirty="0">
                        <a:latin typeface="Verdana" panose="020B0604030504040204" pitchFamily="34" charset="0"/>
                        <a:ea typeface="Verdana" panose="020B0604030504040204" pitchFamily="34" charset="0"/>
                        <a:cs typeface="Calibri"/>
                      </a:endParaRPr>
                    </a:p>
                  </a:txBody>
                  <a:tcPr marL="0" marR="0" marT="2540" marB="0">
                    <a:lnL w="6350">
                      <a:solidFill>
                        <a:srgbClr val="000000"/>
                      </a:solidFill>
                      <a:prstDash val="solid"/>
                    </a:lnL>
                    <a:lnR w="6350">
                      <a:solidFill>
                        <a:srgbClr val="000000"/>
                      </a:solidFill>
                      <a:prstDash val="solid"/>
                    </a:lnR>
                    <a:lnT w="6350" cap="flat" cmpd="sng" algn="ctr">
                      <a:solidFill>
                        <a:srgbClr val="000000"/>
                      </a:solidFill>
                      <a:prstDash val="solid"/>
                      <a:round/>
                      <a:headEnd type="none" w="med" len="med"/>
                      <a:tailEnd type="none" w="med" len="med"/>
                    </a:lnT>
                    <a:lnB w="6350">
                      <a:solidFill>
                        <a:srgbClr val="000000"/>
                      </a:solidFill>
                      <a:prstDash val="solid"/>
                    </a:lnB>
                    <a:solidFill>
                      <a:srgbClr val="C4BC96"/>
                    </a:solidFill>
                  </a:tcPr>
                </a:tc>
                <a:tc>
                  <a:txBody>
                    <a:bodyPr/>
                    <a:lstStyle/>
                    <a:p>
                      <a:pPr marL="1270" algn="ctr">
                        <a:lnSpc>
                          <a:spcPts val="1670"/>
                        </a:lnSpc>
                      </a:pPr>
                      <a:r>
                        <a:rPr lang="es-ES" sz="1400" dirty="0">
                          <a:latin typeface="Verdana" panose="020B0604030504040204" pitchFamily="34" charset="0"/>
                          <a:ea typeface="Verdana" panose="020B0604030504040204" pitchFamily="34" charset="0"/>
                          <a:cs typeface="Calibri"/>
                        </a:rPr>
                        <a:t>9</a:t>
                      </a:r>
                      <a:endParaRPr sz="1400" dirty="0">
                        <a:latin typeface="Verdana" panose="020B0604030504040204" pitchFamily="34" charset="0"/>
                        <a:ea typeface="Verdana" panose="020B0604030504040204" pitchFamily="34" charset="0"/>
                        <a:cs typeface="Calibri"/>
                      </a:endParaRPr>
                    </a:p>
                  </a:txBody>
                  <a:tcPr marL="0" marR="0" marT="0" marB="0">
                    <a:lnL w="6350">
                      <a:solidFill>
                        <a:srgbClr val="000000"/>
                      </a:solidFill>
                      <a:prstDash val="soli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solidFill>
                      <a:srgbClr val="4F6128"/>
                    </a:solidFill>
                  </a:tcPr>
                </a:tc>
                <a:tc>
                  <a:txBody>
                    <a:bodyPr/>
                    <a:lstStyle/>
                    <a:p>
                      <a:pPr algn="ctr" rtl="0" fontAlgn="t"/>
                      <a:r>
                        <a:rPr lang="es-CO" sz="1400" b="1" i="0" u="none" strike="noStrike" dirty="0">
                          <a:solidFill>
                            <a:srgbClr val="000000"/>
                          </a:solidFill>
                          <a:effectLst/>
                          <a:latin typeface="Verdana" panose="020B0604030504040204" pitchFamily="34" charset="0"/>
                          <a:ea typeface="Verdana" panose="020B0604030504040204" pitchFamily="34" charset="0"/>
                        </a:rPr>
                        <a:t>296</a:t>
                      </a:r>
                    </a:p>
                  </a:txBody>
                  <a:tcPr marL="9525" marR="9525" marT="95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77923B"/>
                    </a:solidFill>
                  </a:tcPr>
                </a:tc>
                <a:tc>
                  <a:txBody>
                    <a:bodyPr/>
                    <a:lstStyle/>
                    <a:p>
                      <a:pPr algn="ctr" rtl="0" fontAlgn="t"/>
                      <a:r>
                        <a:rPr lang="es-CO" sz="1400" b="1" i="0" u="none" strike="noStrike" dirty="0">
                          <a:solidFill>
                            <a:srgbClr val="000000"/>
                          </a:solidFill>
                          <a:effectLst/>
                          <a:latin typeface="Verdana" panose="020B0604030504040204" pitchFamily="34" charset="0"/>
                          <a:ea typeface="Verdana" panose="020B0604030504040204" pitchFamily="34" charset="0"/>
                        </a:rPr>
                        <a:t>708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solidFill>
                      <a:srgbClr val="92D050"/>
                    </a:solidFill>
                  </a:tcPr>
                </a:tc>
                <a:tc>
                  <a:txBody>
                    <a:bodyPr/>
                    <a:lstStyle/>
                    <a:p>
                      <a:pPr algn="ctr" rtl="0" fontAlgn="t"/>
                      <a:r>
                        <a:rPr lang="es-CO" sz="1400" b="1" i="0" u="none" strike="noStrike" dirty="0">
                          <a:solidFill>
                            <a:srgbClr val="000000"/>
                          </a:solidFill>
                          <a:effectLst/>
                          <a:latin typeface="Verdana" panose="020B0604030504040204" pitchFamily="34" charset="0"/>
                          <a:ea typeface="Verdana" panose="020B0604030504040204" pitchFamily="34" charset="0"/>
                        </a:rPr>
                        <a:t>287</a:t>
                      </a:r>
                    </a:p>
                  </a:txBody>
                  <a:tcPr marL="9525" marR="9525" marT="9525" marB="0">
                    <a:lnL w="6350" cap="flat" cmpd="sng" algn="ctr">
                      <a:solidFill>
                        <a:srgbClr val="000000"/>
                      </a:solidFill>
                      <a:prstDash val="solid"/>
                      <a:round/>
                      <a:headEnd type="none" w="med" len="med"/>
                      <a:tailEnd type="none" w="med" len="med"/>
                    </a:lnL>
                    <a:lnR w="6350">
                      <a:solidFill>
                        <a:srgbClr val="000000"/>
                      </a:solidFill>
                      <a:prstDash val="solid"/>
                    </a:lnR>
                    <a:lnT w="6350">
                      <a:solidFill>
                        <a:srgbClr val="000000"/>
                      </a:solidFill>
                      <a:prstDash val="solid"/>
                    </a:lnT>
                    <a:lnB w="6350">
                      <a:solidFill>
                        <a:srgbClr val="000000"/>
                      </a:solidFill>
                      <a:prstDash val="solid"/>
                    </a:lnB>
                    <a:solidFill>
                      <a:srgbClr val="9BBA58"/>
                    </a:solidFill>
                  </a:tcPr>
                </a:tc>
                <a:extLst>
                  <a:ext uri="{0D108BD9-81ED-4DB2-BD59-A6C34878D82A}">
                    <a16:rowId xmlns:a16="http://schemas.microsoft.com/office/drawing/2014/main" val="10019"/>
                  </a:ext>
                </a:extLst>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720210" y="863600"/>
            <a:ext cx="1473835" cy="81280"/>
          </a:xfrm>
          <a:custGeom>
            <a:avLst/>
            <a:gdLst/>
            <a:ahLst/>
            <a:cxnLst/>
            <a:rect l="l" t="t" r="r" b="b"/>
            <a:pathLst>
              <a:path w="1473835" h="81280">
                <a:moveTo>
                  <a:pt x="1473708" y="0"/>
                </a:moveTo>
                <a:lnTo>
                  <a:pt x="0" y="0"/>
                </a:lnTo>
                <a:lnTo>
                  <a:pt x="0" y="80772"/>
                </a:lnTo>
                <a:lnTo>
                  <a:pt x="1473708" y="80772"/>
                </a:lnTo>
                <a:lnTo>
                  <a:pt x="1473708" y="0"/>
                </a:lnTo>
                <a:close/>
              </a:path>
            </a:pathLst>
          </a:custGeom>
          <a:solidFill>
            <a:srgbClr val="82CE00"/>
          </a:solidFill>
        </p:spPr>
        <p:txBody>
          <a:bodyPr wrap="square" lIns="0" tIns="0" rIns="0" bIns="0" rtlCol="0"/>
          <a:lstStyle/>
          <a:p>
            <a:endParaRPr/>
          </a:p>
        </p:txBody>
      </p:sp>
      <p:sp>
        <p:nvSpPr>
          <p:cNvPr id="3" name="object 3"/>
          <p:cNvSpPr txBox="1"/>
          <p:nvPr/>
        </p:nvSpPr>
        <p:spPr>
          <a:xfrm>
            <a:off x="4858639" y="343662"/>
            <a:ext cx="307975" cy="635000"/>
          </a:xfrm>
          <a:prstGeom prst="rect">
            <a:avLst/>
          </a:prstGeom>
        </p:spPr>
        <p:txBody>
          <a:bodyPr vert="horz" wrap="square" lIns="0" tIns="12065" rIns="0" bIns="0" rtlCol="0">
            <a:spAutoFit/>
          </a:bodyPr>
          <a:lstStyle/>
          <a:p>
            <a:pPr marL="12700">
              <a:lnSpc>
                <a:spcPct val="100000"/>
              </a:lnSpc>
              <a:spcBef>
                <a:spcPts val="95"/>
              </a:spcBef>
            </a:pPr>
            <a:r>
              <a:rPr sz="4000" b="1" spc="-50" dirty="0">
                <a:solidFill>
                  <a:srgbClr val="00632C"/>
                </a:solidFill>
                <a:latin typeface="Arial"/>
                <a:cs typeface="Arial"/>
              </a:rPr>
              <a:t>6</a:t>
            </a:r>
            <a:endParaRPr sz="4000">
              <a:latin typeface="Arial"/>
              <a:cs typeface="Arial"/>
            </a:endParaRPr>
          </a:p>
        </p:txBody>
      </p:sp>
      <p:sp>
        <p:nvSpPr>
          <p:cNvPr id="4" name="object 4"/>
          <p:cNvSpPr txBox="1"/>
          <p:nvPr/>
        </p:nvSpPr>
        <p:spPr>
          <a:xfrm>
            <a:off x="5344795" y="563118"/>
            <a:ext cx="6741795" cy="345440"/>
          </a:xfrm>
          <a:prstGeom prst="rect">
            <a:avLst/>
          </a:prstGeom>
        </p:spPr>
        <p:txBody>
          <a:bodyPr vert="horz" wrap="square" lIns="0" tIns="12700" rIns="0" bIns="0" rtlCol="0">
            <a:spAutoFit/>
          </a:bodyPr>
          <a:lstStyle/>
          <a:p>
            <a:pPr marL="12700">
              <a:lnSpc>
                <a:spcPct val="100000"/>
              </a:lnSpc>
              <a:spcBef>
                <a:spcPts val="100"/>
              </a:spcBef>
            </a:pPr>
            <a:r>
              <a:rPr sz="2100" b="1" spc="75" dirty="0">
                <a:solidFill>
                  <a:srgbClr val="00632C"/>
                </a:solidFill>
                <a:latin typeface="Arial"/>
                <a:cs typeface="Arial"/>
              </a:rPr>
              <a:t>ACCIONES</a:t>
            </a:r>
            <a:r>
              <a:rPr sz="2100" b="1" spc="135" dirty="0">
                <a:solidFill>
                  <a:srgbClr val="00632C"/>
                </a:solidFill>
                <a:latin typeface="Arial"/>
                <a:cs typeface="Arial"/>
              </a:rPr>
              <a:t> </a:t>
            </a:r>
            <a:r>
              <a:rPr sz="2100" b="1" spc="55" dirty="0">
                <a:solidFill>
                  <a:srgbClr val="00632C"/>
                </a:solidFill>
                <a:latin typeface="Arial"/>
                <a:cs typeface="Arial"/>
              </a:rPr>
              <a:t>DE</a:t>
            </a:r>
            <a:r>
              <a:rPr sz="2100" b="1" spc="170" dirty="0">
                <a:solidFill>
                  <a:srgbClr val="00632C"/>
                </a:solidFill>
                <a:latin typeface="Arial"/>
                <a:cs typeface="Arial"/>
              </a:rPr>
              <a:t> </a:t>
            </a:r>
            <a:r>
              <a:rPr sz="2100" b="1" spc="95" dirty="0">
                <a:solidFill>
                  <a:srgbClr val="00632C"/>
                </a:solidFill>
                <a:latin typeface="Arial"/>
                <a:cs typeface="Arial"/>
              </a:rPr>
              <a:t>MEJORAMIENTO</a:t>
            </a:r>
            <a:r>
              <a:rPr sz="2100" b="1" spc="290" dirty="0">
                <a:solidFill>
                  <a:srgbClr val="00632C"/>
                </a:solidFill>
                <a:latin typeface="Arial"/>
                <a:cs typeface="Arial"/>
              </a:rPr>
              <a:t> </a:t>
            </a:r>
            <a:r>
              <a:rPr sz="2100" b="1" spc="55" dirty="0">
                <a:solidFill>
                  <a:srgbClr val="00632C"/>
                </a:solidFill>
                <a:latin typeface="Arial"/>
                <a:cs typeface="Arial"/>
              </a:rPr>
              <a:t>DE</a:t>
            </a:r>
            <a:r>
              <a:rPr sz="2100" b="1" spc="180" dirty="0">
                <a:solidFill>
                  <a:srgbClr val="00632C"/>
                </a:solidFill>
                <a:latin typeface="Arial"/>
                <a:cs typeface="Arial"/>
              </a:rPr>
              <a:t> </a:t>
            </a:r>
            <a:r>
              <a:rPr sz="2100" b="1" dirty="0">
                <a:solidFill>
                  <a:srgbClr val="00632C"/>
                </a:solidFill>
                <a:latin typeface="Arial"/>
                <a:cs typeface="Arial"/>
              </a:rPr>
              <a:t>LA</a:t>
            </a:r>
            <a:r>
              <a:rPr sz="2100" b="1" spc="140" dirty="0">
                <a:solidFill>
                  <a:srgbClr val="00632C"/>
                </a:solidFill>
                <a:latin typeface="Arial"/>
                <a:cs typeface="Arial"/>
              </a:rPr>
              <a:t> </a:t>
            </a:r>
            <a:r>
              <a:rPr sz="2100" b="1" spc="85" dirty="0">
                <a:solidFill>
                  <a:srgbClr val="00632C"/>
                </a:solidFill>
                <a:latin typeface="Arial"/>
                <a:cs typeface="Arial"/>
              </a:rPr>
              <a:t>ENTIDAD</a:t>
            </a:r>
            <a:endParaRPr sz="2100">
              <a:latin typeface="Arial"/>
              <a:cs typeface="Arial"/>
            </a:endParaRPr>
          </a:p>
        </p:txBody>
      </p:sp>
      <p:sp>
        <p:nvSpPr>
          <p:cNvPr id="5" name="object 5"/>
          <p:cNvSpPr txBox="1"/>
          <p:nvPr/>
        </p:nvSpPr>
        <p:spPr>
          <a:xfrm>
            <a:off x="3807078" y="1229931"/>
            <a:ext cx="8851265" cy="295275"/>
          </a:xfrm>
          <a:prstGeom prst="rect">
            <a:avLst/>
          </a:prstGeom>
          <a:solidFill>
            <a:srgbClr val="EDEDED"/>
          </a:solidFill>
        </p:spPr>
        <p:txBody>
          <a:bodyPr vert="horz" wrap="square" lIns="0" tIns="0" rIns="0" bIns="0" rtlCol="0">
            <a:spAutoFit/>
          </a:bodyPr>
          <a:lstStyle/>
          <a:p>
            <a:pPr marR="30480" algn="ctr">
              <a:lnSpc>
                <a:spcPts val="2285"/>
              </a:lnSpc>
            </a:pPr>
            <a:r>
              <a:rPr sz="2000" b="1" spc="-85" dirty="0">
                <a:latin typeface="Verdana"/>
                <a:cs typeface="Verdana"/>
              </a:rPr>
              <a:t>Seguimiento</a:t>
            </a:r>
            <a:r>
              <a:rPr sz="2000" b="1" spc="-204" dirty="0">
                <a:latin typeface="Verdana"/>
                <a:cs typeface="Verdana"/>
              </a:rPr>
              <a:t> </a:t>
            </a:r>
            <a:r>
              <a:rPr sz="2000" b="1" dirty="0">
                <a:latin typeface="Verdana"/>
                <a:cs typeface="Verdana"/>
              </a:rPr>
              <a:t>a</a:t>
            </a:r>
            <a:r>
              <a:rPr sz="2000" b="1" spc="-240" dirty="0">
                <a:latin typeface="Verdana"/>
                <a:cs typeface="Verdana"/>
              </a:rPr>
              <a:t> </a:t>
            </a:r>
            <a:r>
              <a:rPr sz="2000" b="1" spc="-65" dirty="0">
                <a:latin typeface="Verdana"/>
                <a:cs typeface="Verdana"/>
              </a:rPr>
              <a:t>Planes</a:t>
            </a:r>
            <a:r>
              <a:rPr sz="2000" b="1" spc="-270" dirty="0">
                <a:latin typeface="Verdana"/>
                <a:cs typeface="Verdana"/>
              </a:rPr>
              <a:t> </a:t>
            </a:r>
            <a:r>
              <a:rPr sz="2000" b="1" spc="-135" dirty="0">
                <a:latin typeface="Verdana"/>
                <a:cs typeface="Verdana"/>
              </a:rPr>
              <a:t>MIPG</a:t>
            </a:r>
            <a:r>
              <a:rPr sz="2000" b="1" spc="-215" dirty="0">
                <a:latin typeface="Verdana"/>
                <a:cs typeface="Verdana"/>
              </a:rPr>
              <a:t> </a:t>
            </a:r>
            <a:r>
              <a:rPr sz="2000" b="1" dirty="0">
                <a:latin typeface="Verdana"/>
                <a:cs typeface="Verdana"/>
              </a:rPr>
              <a:t>A</a:t>
            </a:r>
            <a:r>
              <a:rPr sz="2000" b="1" spc="-135" dirty="0">
                <a:latin typeface="Verdana"/>
                <a:cs typeface="Verdana"/>
              </a:rPr>
              <a:t> </a:t>
            </a:r>
            <a:r>
              <a:rPr lang="es-ES" sz="2000" b="1" spc="-35" dirty="0">
                <a:latin typeface="Verdana"/>
                <a:cs typeface="Verdana"/>
              </a:rPr>
              <a:t>Noviembre 30</a:t>
            </a:r>
            <a:endParaRPr sz="2000" dirty="0">
              <a:latin typeface="Verdana"/>
              <a:cs typeface="Verdana"/>
            </a:endParaRPr>
          </a:p>
        </p:txBody>
      </p:sp>
      <p:graphicFrame>
        <p:nvGraphicFramePr>
          <p:cNvPr id="6" name="object 6"/>
          <p:cNvGraphicFramePr>
            <a:graphicFrameLocks noGrp="1"/>
          </p:cNvGraphicFramePr>
          <p:nvPr>
            <p:extLst>
              <p:ext uri="{D42A27DB-BD31-4B8C-83A1-F6EECF244321}">
                <p14:modId xmlns:p14="http://schemas.microsoft.com/office/powerpoint/2010/main" val="3552943401"/>
              </p:ext>
            </p:extLst>
          </p:nvPr>
        </p:nvGraphicFramePr>
        <p:xfrm>
          <a:off x="3461703" y="1592362"/>
          <a:ext cx="11095353" cy="8721725"/>
        </p:xfrm>
        <a:graphic>
          <a:graphicData uri="http://schemas.openxmlformats.org/drawingml/2006/table">
            <a:tbl>
              <a:tblPr firstRow="1" bandRow="1">
                <a:tableStyleId>{2D5ABB26-0587-4C30-8999-92F81FD0307C}</a:tableStyleId>
              </a:tblPr>
              <a:tblGrid>
                <a:gridCol w="5616167">
                  <a:extLst>
                    <a:ext uri="{9D8B030D-6E8A-4147-A177-3AD203B41FA5}">
                      <a16:colId xmlns:a16="http://schemas.microsoft.com/office/drawing/2014/main" val="20000"/>
                    </a:ext>
                  </a:extLst>
                </a:gridCol>
                <a:gridCol w="2619736">
                  <a:extLst>
                    <a:ext uri="{9D8B030D-6E8A-4147-A177-3AD203B41FA5}">
                      <a16:colId xmlns:a16="http://schemas.microsoft.com/office/drawing/2014/main" val="20001"/>
                    </a:ext>
                  </a:extLst>
                </a:gridCol>
                <a:gridCol w="2859450">
                  <a:extLst>
                    <a:ext uri="{9D8B030D-6E8A-4147-A177-3AD203B41FA5}">
                      <a16:colId xmlns:a16="http://schemas.microsoft.com/office/drawing/2014/main" val="20002"/>
                    </a:ext>
                  </a:extLst>
                </a:gridCol>
              </a:tblGrid>
              <a:tr h="607060">
                <a:tc>
                  <a:txBody>
                    <a:bodyPr/>
                    <a:lstStyle/>
                    <a:p>
                      <a:pPr>
                        <a:lnSpc>
                          <a:spcPct val="100000"/>
                        </a:lnSpc>
                        <a:spcBef>
                          <a:spcPts val="880"/>
                        </a:spcBef>
                      </a:pPr>
                      <a:endParaRPr sz="1300" dirty="0">
                        <a:latin typeface="Verdana" panose="020B0604030504040204" pitchFamily="34" charset="0"/>
                        <a:ea typeface="Verdana" panose="020B0604030504040204" pitchFamily="34" charset="0"/>
                        <a:cs typeface="Times New Roman"/>
                      </a:endParaRPr>
                    </a:p>
                    <a:p>
                      <a:pPr marR="67310" algn="ctr">
                        <a:lnSpc>
                          <a:spcPct val="100000"/>
                        </a:lnSpc>
                      </a:pPr>
                      <a:r>
                        <a:rPr sz="1300" b="1" dirty="0">
                          <a:latin typeface="Verdana" panose="020B0604030504040204" pitchFamily="34" charset="0"/>
                          <a:ea typeface="Verdana" panose="020B0604030504040204" pitchFamily="34" charset="0"/>
                          <a:cs typeface="Calibri"/>
                        </a:rPr>
                        <a:t>PLAN</a:t>
                      </a:r>
                      <a:r>
                        <a:rPr sz="1300" b="1" spc="-55" dirty="0">
                          <a:latin typeface="Verdana" panose="020B0604030504040204" pitchFamily="34" charset="0"/>
                          <a:ea typeface="Verdana" panose="020B0604030504040204" pitchFamily="34" charset="0"/>
                          <a:cs typeface="Calibri"/>
                        </a:rPr>
                        <a:t> </a:t>
                      </a:r>
                      <a:r>
                        <a:rPr sz="1300" b="1" spc="-10" dirty="0">
                          <a:latin typeface="Verdana" panose="020B0604030504040204" pitchFamily="34" charset="0"/>
                          <a:ea typeface="Verdana" panose="020B0604030504040204" pitchFamily="34" charset="0"/>
                          <a:cs typeface="Calibri"/>
                        </a:rPr>
                        <a:t>INTEGRADO</a:t>
                      </a:r>
                      <a:endParaRPr sz="1300" dirty="0">
                        <a:latin typeface="Verdana" panose="020B0604030504040204" pitchFamily="34" charset="0"/>
                        <a:ea typeface="Verdana" panose="020B0604030504040204" pitchFamily="34" charset="0"/>
                        <a:cs typeface="Calibri"/>
                      </a:endParaRPr>
                    </a:p>
                  </a:txBody>
                  <a:tcPr marL="0" marR="0" marT="111760" marB="0">
                    <a:lnL w="12700">
                      <a:solidFill>
                        <a:srgbClr val="97B853"/>
                      </a:solidFill>
                      <a:prstDash val="solid"/>
                    </a:lnL>
                    <a:solidFill>
                      <a:srgbClr val="9BBA58"/>
                    </a:solidFill>
                  </a:tcPr>
                </a:tc>
                <a:tc>
                  <a:txBody>
                    <a:bodyPr/>
                    <a:lstStyle/>
                    <a:p>
                      <a:pPr>
                        <a:lnSpc>
                          <a:spcPct val="100000"/>
                        </a:lnSpc>
                        <a:spcBef>
                          <a:spcPts val="880"/>
                        </a:spcBef>
                      </a:pPr>
                      <a:endParaRPr sz="1300" dirty="0">
                        <a:latin typeface="Verdana" panose="020B0604030504040204" pitchFamily="34" charset="0"/>
                        <a:ea typeface="Verdana" panose="020B0604030504040204" pitchFamily="34" charset="0"/>
                        <a:cs typeface="Times New Roman"/>
                      </a:endParaRPr>
                    </a:p>
                    <a:p>
                      <a:pPr marR="17780" algn="ctr">
                        <a:lnSpc>
                          <a:spcPct val="100000"/>
                        </a:lnSpc>
                      </a:pPr>
                      <a:r>
                        <a:rPr sz="1300" b="1" spc="-25" dirty="0">
                          <a:latin typeface="Verdana" panose="020B0604030504040204" pitchFamily="34" charset="0"/>
                          <a:ea typeface="Verdana" panose="020B0604030504040204" pitchFamily="34" charset="0"/>
                          <a:cs typeface="Calibri"/>
                        </a:rPr>
                        <a:t>META</a:t>
                      </a:r>
                      <a:r>
                        <a:rPr sz="1300" b="1" spc="-40" dirty="0">
                          <a:latin typeface="Verdana" panose="020B0604030504040204" pitchFamily="34" charset="0"/>
                          <a:ea typeface="Verdana" panose="020B0604030504040204" pitchFamily="34" charset="0"/>
                          <a:cs typeface="Calibri"/>
                        </a:rPr>
                        <a:t> </a:t>
                      </a:r>
                      <a:r>
                        <a:rPr sz="1300" b="1" dirty="0">
                          <a:latin typeface="Verdana" panose="020B0604030504040204" pitchFamily="34" charset="0"/>
                          <a:ea typeface="Verdana" panose="020B0604030504040204" pitchFamily="34" charset="0"/>
                          <a:cs typeface="Calibri"/>
                        </a:rPr>
                        <a:t>A</a:t>
                      </a:r>
                      <a:r>
                        <a:rPr sz="1300" b="1" spc="10" dirty="0">
                          <a:latin typeface="Verdana" panose="020B0604030504040204" pitchFamily="34" charset="0"/>
                          <a:ea typeface="Verdana" panose="020B0604030504040204" pitchFamily="34" charset="0"/>
                          <a:cs typeface="Calibri"/>
                        </a:rPr>
                        <a:t> </a:t>
                      </a:r>
                      <a:r>
                        <a:rPr sz="1300" b="1" spc="-10" dirty="0">
                          <a:latin typeface="Verdana" panose="020B0604030504040204" pitchFamily="34" charset="0"/>
                          <a:ea typeface="Verdana" panose="020B0604030504040204" pitchFamily="34" charset="0"/>
                          <a:cs typeface="Calibri"/>
                        </a:rPr>
                        <a:t>DICIEMBRE</a:t>
                      </a:r>
                      <a:r>
                        <a:rPr sz="1300" b="1" spc="-35" dirty="0">
                          <a:latin typeface="Verdana" panose="020B0604030504040204" pitchFamily="34" charset="0"/>
                          <a:ea typeface="Verdana" panose="020B0604030504040204" pitchFamily="34" charset="0"/>
                          <a:cs typeface="Calibri"/>
                        </a:rPr>
                        <a:t> </a:t>
                      </a:r>
                      <a:r>
                        <a:rPr sz="1300" b="1" dirty="0">
                          <a:latin typeface="Verdana" panose="020B0604030504040204" pitchFamily="34" charset="0"/>
                          <a:ea typeface="Verdana" panose="020B0604030504040204" pitchFamily="34" charset="0"/>
                          <a:cs typeface="Calibri"/>
                        </a:rPr>
                        <a:t>31</a:t>
                      </a:r>
                      <a:r>
                        <a:rPr sz="1300" b="1" spc="-20" dirty="0">
                          <a:latin typeface="Verdana" panose="020B0604030504040204" pitchFamily="34" charset="0"/>
                          <a:ea typeface="Verdana" panose="020B0604030504040204" pitchFamily="34" charset="0"/>
                          <a:cs typeface="Calibri"/>
                        </a:rPr>
                        <a:t> </a:t>
                      </a:r>
                      <a:r>
                        <a:rPr sz="1300" b="1" dirty="0">
                          <a:latin typeface="Verdana" panose="020B0604030504040204" pitchFamily="34" charset="0"/>
                          <a:ea typeface="Verdana" panose="020B0604030504040204" pitchFamily="34" charset="0"/>
                          <a:cs typeface="Calibri"/>
                        </a:rPr>
                        <a:t>DE</a:t>
                      </a:r>
                      <a:r>
                        <a:rPr sz="1300" b="1" spc="-20" dirty="0">
                          <a:latin typeface="Verdana" panose="020B0604030504040204" pitchFamily="34" charset="0"/>
                          <a:ea typeface="Verdana" panose="020B0604030504040204" pitchFamily="34" charset="0"/>
                          <a:cs typeface="Calibri"/>
                        </a:rPr>
                        <a:t> 2024</a:t>
                      </a:r>
                      <a:endParaRPr sz="1300" dirty="0">
                        <a:latin typeface="Verdana" panose="020B0604030504040204" pitchFamily="34" charset="0"/>
                        <a:ea typeface="Verdana" panose="020B0604030504040204" pitchFamily="34" charset="0"/>
                        <a:cs typeface="Calibri"/>
                      </a:endParaRPr>
                    </a:p>
                  </a:txBody>
                  <a:tcPr marL="0" marR="0" marT="111760" marB="0">
                    <a:solidFill>
                      <a:srgbClr val="9BBA58"/>
                    </a:solidFill>
                  </a:tcPr>
                </a:tc>
                <a:tc>
                  <a:txBody>
                    <a:bodyPr/>
                    <a:lstStyle/>
                    <a:p>
                      <a:pPr marR="186055" algn="ctr">
                        <a:lnSpc>
                          <a:spcPct val="100000"/>
                        </a:lnSpc>
                        <a:spcBef>
                          <a:spcPts val="540"/>
                        </a:spcBef>
                      </a:pPr>
                      <a:r>
                        <a:rPr sz="1300" b="1" spc="-20" dirty="0">
                          <a:latin typeface="Verdana" panose="020B0604030504040204" pitchFamily="34" charset="0"/>
                          <a:ea typeface="Verdana" panose="020B0604030504040204" pitchFamily="34" charset="0"/>
                          <a:cs typeface="Calibri"/>
                        </a:rPr>
                        <a:t>CUMPLIMIENTO</a:t>
                      </a:r>
                      <a:r>
                        <a:rPr sz="1300" b="1" spc="30" dirty="0">
                          <a:latin typeface="Verdana" panose="020B0604030504040204" pitchFamily="34" charset="0"/>
                          <a:ea typeface="Verdana" panose="020B0604030504040204" pitchFamily="34" charset="0"/>
                          <a:cs typeface="Calibri"/>
                        </a:rPr>
                        <a:t> </a:t>
                      </a:r>
                      <a:r>
                        <a:rPr sz="1300" b="1" dirty="0">
                          <a:latin typeface="Verdana" panose="020B0604030504040204" pitchFamily="34" charset="0"/>
                          <a:ea typeface="Verdana" panose="020B0604030504040204" pitchFamily="34" charset="0"/>
                          <a:cs typeface="Calibri"/>
                        </a:rPr>
                        <a:t>A</a:t>
                      </a:r>
                      <a:r>
                        <a:rPr sz="1300" b="1" spc="70" dirty="0">
                          <a:latin typeface="Verdana" panose="020B0604030504040204" pitchFamily="34" charset="0"/>
                          <a:ea typeface="Verdana" panose="020B0604030504040204" pitchFamily="34" charset="0"/>
                          <a:cs typeface="Calibri"/>
                        </a:rPr>
                        <a:t> </a:t>
                      </a:r>
                      <a:r>
                        <a:rPr sz="1300" b="1" spc="-20" dirty="0">
                          <a:latin typeface="Verdana" panose="020B0604030504040204" pitchFamily="34" charset="0"/>
                          <a:ea typeface="Verdana" panose="020B0604030504040204" pitchFamily="34" charset="0"/>
                          <a:cs typeface="Calibri"/>
                        </a:rPr>
                        <a:t>OCTUBRE</a:t>
                      </a:r>
                      <a:r>
                        <a:rPr sz="1300" b="1" spc="-30" dirty="0">
                          <a:latin typeface="Verdana" panose="020B0604030504040204" pitchFamily="34" charset="0"/>
                          <a:ea typeface="Verdana" panose="020B0604030504040204" pitchFamily="34" charset="0"/>
                          <a:cs typeface="Calibri"/>
                        </a:rPr>
                        <a:t> </a:t>
                      </a:r>
                      <a:r>
                        <a:rPr sz="1300" b="1" spc="-25" dirty="0">
                          <a:latin typeface="Verdana" panose="020B0604030504040204" pitchFamily="34" charset="0"/>
                          <a:ea typeface="Verdana" panose="020B0604030504040204" pitchFamily="34" charset="0"/>
                          <a:cs typeface="Calibri"/>
                        </a:rPr>
                        <a:t>31</a:t>
                      </a:r>
                      <a:endParaRPr sz="1300" dirty="0">
                        <a:latin typeface="Verdana" panose="020B0604030504040204" pitchFamily="34" charset="0"/>
                        <a:ea typeface="Verdana" panose="020B0604030504040204" pitchFamily="34" charset="0"/>
                        <a:cs typeface="Calibri"/>
                      </a:endParaRPr>
                    </a:p>
                    <a:p>
                      <a:pPr marR="6985" algn="ctr">
                        <a:lnSpc>
                          <a:spcPct val="100000"/>
                        </a:lnSpc>
                        <a:spcBef>
                          <a:spcPts val="204"/>
                        </a:spcBef>
                      </a:pPr>
                      <a:r>
                        <a:rPr sz="1300" b="1" dirty="0">
                          <a:latin typeface="Verdana" panose="020B0604030504040204" pitchFamily="34" charset="0"/>
                          <a:ea typeface="Verdana" panose="020B0604030504040204" pitchFamily="34" charset="0"/>
                          <a:cs typeface="Calibri"/>
                        </a:rPr>
                        <a:t>DE</a:t>
                      </a:r>
                      <a:r>
                        <a:rPr sz="1300" b="1" spc="-15" dirty="0">
                          <a:latin typeface="Verdana" panose="020B0604030504040204" pitchFamily="34" charset="0"/>
                          <a:ea typeface="Verdana" panose="020B0604030504040204" pitchFamily="34" charset="0"/>
                          <a:cs typeface="Calibri"/>
                        </a:rPr>
                        <a:t> </a:t>
                      </a:r>
                      <a:r>
                        <a:rPr sz="1300" b="1" spc="-20" dirty="0">
                          <a:latin typeface="Verdana" panose="020B0604030504040204" pitchFamily="34" charset="0"/>
                          <a:ea typeface="Verdana" panose="020B0604030504040204" pitchFamily="34" charset="0"/>
                          <a:cs typeface="Calibri"/>
                        </a:rPr>
                        <a:t>2024</a:t>
                      </a:r>
                      <a:endParaRPr sz="1300" dirty="0">
                        <a:latin typeface="Verdana" panose="020B0604030504040204" pitchFamily="34" charset="0"/>
                        <a:ea typeface="Verdana" panose="020B0604030504040204" pitchFamily="34" charset="0"/>
                        <a:cs typeface="Calibri"/>
                      </a:endParaRPr>
                    </a:p>
                  </a:txBody>
                  <a:tcPr marL="0" marR="0" marT="68580" marB="0">
                    <a:lnR w="12700">
                      <a:solidFill>
                        <a:srgbClr val="97B853"/>
                      </a:solidFill>
                      <a:prstDash val="solid"/>
                    </a:lnR>
                    <a:solidFill>
                      <a:srgbClr val="9BBA58"/>
                    </a:solidFill>
                  </a:tcPr>
                </a:tc>
                <a:extLst>
                  <a:ext uri="{0D108BD9-81ED-4DB2-BD59-A6C34878D82A}">
                    <a16:rowId xmlns:a16="http://schemas.microsoft.com/office/drawing/2014/main" val="10000"/>
                  </a:ext>
                </a:extLst>
              </a:tr>
              <a:tr h="398145">
                <a:tc>
                  <a:txBody>
                    <a:bodyPr/>
                    <a:lstStyle/>
                    <a:p>
                      <a:pPr marL="83820">
                        <a:lnSpc>
                          <a:spcPct val="100000"/>
                        </a:lnSpc>
                        <a:spcBef>
                          <a:spcPts val="525"/>
                        </a:spcBef>
                      </a:pPr>
                      <a:r>
                        <a:rPr sz="1400" b="1" dirty="0">
                          <a:latin typeface="Verdana" panose="020B0604030504040204" pitchFamily="34" charset="0"/>
                          <a:ea typeface="Verdana" panose="020B0604030504040204" pitchFamily="34" charset="0"/>
                          <a:cs typeface="Calibri"/>
                        </a:rPr>
                        <a:t>Plan</a:t>
                      </a:r>
                      <a:r>
                        <a:rPr sz="1400" b="1" spc="-35" dirty="0">
                          <a:latin typeface="Verdana" panose="020B0604030504040204" pitchFamily="34" charset="0"/>
                          <a:ea typeface="Verdana" panose="020B0604030504040204" pitchFamily="34" charset="0"/>
                          <a:cs typeface="Calibri"/>
                        </a:rPr>
                        <a:t> </a:t>
                      </a:r>
                      <a:r>
                        <a:rPr sz="1400" b="1" spc="-20" dirty="0">
                          <a:latin typeface="Verdana" panose="020B0604030504040204" pitchFamily="34" charset="0"/>
                          <a:ea typeface="Verdana" panose="020B0604030504040204" pitchFamily="34" charset="0"/>
                          <a:cs typeface="Calibri"/>
                        </a:rPr>
                        <a:t>Estratégico</a:t>
                      </a:r>
                      <a:r>
                        <a:rPr sz="1400" b="1" spc="-55" dirty="0">
                          <a:latin typeface="Verdana" panose="020B0604030504040204" pitchFamily="34" charset="0"/>
                          <a:ea typeface="Verdana" panose="020B0604030504040204" pitchFamily="34" charset="0"/>
                          <a:cs typeface="Calibri"/>
                        </a:rPr>
                        <a:t> </a:t>
                      </a:r>
                      <a:r>
                        <a:rPr sz="1400" b="1" spc="-10" dirty="0">
                          <a:latin typeface="Verdana" panose="020B0604030504040204" pitchFamily="34" charset="0"/>
                          <a:ea typeface="Verdana" panose="020B0604030504040204" pitchFamily="34" charset="0"/>
                          <a:cs typeface="Calibri"/>
                        </a:rPr>
                        <a:t>Institucional</a:t>
                      </a:r>
                      <a:endParaRPr sz="1400">
                        <a:latin typeface="Verdana" panose="020B0604030504040204" pitchFamily="34" charset="0"/>
                        <a:ea typeface="Verdana" panose="020B0604030504040204" pitchFamily="34" charset="0"/>
                        <a:cs typeface="Calibri"/>
                      </a:endParaRPr>
                    </a:p>
                  </a:txBody>
                  <a:tcPr marL="0" marR="0" marT="66675" marB="0">
                    <a:lnL w="12700">
                      <a:solidFill>
                        <a:srgbClr val="97B853"/>
                      </a:solidFill>
                      <a:prstDash val="solid"/>
                    </a:lnL>
                    <a:lnB w="12700">
                      <a:solidFill>
                        <a:srgbClr val="97B853"/>
                      </a:solidFill>
                      <a:prstDash val="solid"/>
                    </a:lnB>
                  </a:tcPr>
                </a:tc>
                <a:tc>
                  <a:txBody>
                    <a:bodyPr/>
                    <a:lstStyle/>
                    <a:p>
                      <a:pPr marR="17145" algn="ctr">
                        <a:lnSpc>
                          <a:spcPct val="100000"/>
                        </a:lnSpc>
                        <a:spcBef>
                          <a:spcPts val="525"/>
                        </a:spcBef>
                      </a:pPr>
                      <a:r>
                        <a:rPr sz="1600" b="1" spc="-20" dirty="0">
                          <a:latin typeface="Calibri"/>
                          <a:cs typeface="Calibri"/>
                        </a:rPr>
                        <a:t>100%</a:t>
                      </a:r>
                      <a:endParaRPr sz="1600">
                        <a:latin typeface="Calibri"/>
                        <a:cs typeface="Calibri"/>
                      </a:endParaRPr>
                    </a:p>
                  </a:txBody>
                  <a:tcPr marL="0" marR="0" marT="66675" marB="0">
                    <a:lnB w="12700">
                      <a:solidFill>
                        <a:srgbClr val="97B853"/>
                      </a:solidFill>
                      <a:prstDash val="solid"/>
                    </a:lnB>
                  </a:tcPr>
                </a:tc>
                <a:tc>
                  <a:txBody>
                    <a:bodyPr/>
                    <a:lstStyle/>
                    <a:p>
                      <a:pPr marL="53975" algn="ctr">
                        <a:lnSpc>
                          <a:spcPct val="100000"/>
                        </a:lnSpc>
                        <a:spcBef>
                          <a:spcPts val="525"/>
                        </a:spcBef>
                      </a:pPr>
                      <a:r>
                        <a:rPr sz="1600" b="1" dirty="0">
                          <a:solidFill>
                            <a:schemeClr val="tx1"/>
                          </a:solidFill>
                          <a:latin typeface="Calibri"/>
                          <a:cs typeface="Calibri"/>
                        </a:rPr>
                        <a:t>En</a:t>
                      </a:r>
                      <a:r>
                        <a:rPr sz="1600" b="1" spc="-75" dirty="0">
                          <a:solidFill>
                            <a:schemeClr val="tx1"/>
                          </a:solidFill>
                          <a:latin typeface="Calibri"/>
                          <a:cs typeface="Calibri"/>
                        </a:rPr>
                        <a:t> </a:t>
                      </a:r>
                      <a:r>
                        <a:rPr sz="1600" b="1" spc="-10" dirty="0">
                          <a:solidFill>
                            <a:schemeClr val="tx1"/>
                          </a:solidFill>
                          <a:latin typeface="Calibri"/>
                          <a:cs typeface="Calibri"/>
                        </a:rPr>
                        <a:t>construcción</a:t>
                      </a:r>
                      <a:endParaRPr sz="1600">
                        <a:solidFill>
                          <a:schemeClr val="tx1"/>
                        </a:solidFill>
                        <a:latin typeface="Calibri"/>
                        <a:cs typeface="Calibri"/>
                      </a:endParaRPr>
                    </a:p>
                  </a:txBody>
                  <a:tcPr marL="0" marR="0" marT="66675" marB="0">
                    <a:lnR w="12700">
                      <a:solidFill>
                        <a:srgbClr val="97B853"/>
                      </a:solidFill>
                      <a:prstDash val="solid"/>
                    </a:lnR>
                    <a:lnB w="12700">
                      <a:solidFill>
                        <a:srgbClr val="97B853"/>
                      </a:solidFill>
                      <a:prstDash val="solid"/>
                    </a:lnB>
                  </a:tcPr>
                </a:tc>
                <a:extLst>
                  <a:ext uri="{0D108BD9-81ED-4DB2-BD59-A6C34878D82A}">
                    <a16:rowId xmlns:a16="http://schemas.microsoft.com/office/drawing/2014/main" val="10001"/>
                  </a:ext>
                </a:extLst>
              </a:tr>
              <a:tr h="402590">
                <a:tc>
                  <a:txBody>
                    <a:bodyPr/>
                    <a:lstStyle/>
                    <a:p>
                      <a:pPr marL="83820">
                        <a:lnSpc>
                          <a:spcPct val="100000"/>
                        </a:lnSpc>
                        <a:spcBef>
                          <a:spcPts val="585"/>
                        </a:spcBef>
                      </a:pPr>
                      <a:r>
                        <a:rPr sz="1400" b="1" dirty="0">
                          <a:latin typeface="Verdana" panose="020B0604030504040204" pitchFamily="34" charset="0"/>
                          <a:ea typeface="Verdana" panose="020B0604030504040204" pitchFamily="34" charset="0"/>
                          <a:cs typeface="Calibri"/>
                        </a:rPr>
                        <a:t>Plan</a:t>
                      </a:r>
                      <a:r>
                        <a:rPr sz="1400" b="1" spc="-85" dirty="0">
                          <a:latin typeface="Verdana" panose="020B0604030504040204" pitchFamily="34" charset="0"/>
                          <a:ea typeface="Verdana" panose="020B0604030504040204" pitchFamily="34" charset="0"/>
                          <a:cs typeface="Calibri"/>
                        </a:rPr>
                        <a:t> </a:t>
                      </a:r>
                      <a:r>
                        <a:rPr sz="1400" b="1" spc="-10" dirty="0">
                          <a:latin typeface="Verdana" panose="020B0604030504040204" pitchFamily="34" charset="0"/>
                          <a:ea typeface="Verdana" panose="020B0604030504040204" pitchFamily="34" charset="0"/>
                          <a:cs typeface="Calibri"/>
                        </a:rPr>
                        <a:t>Anual</a:t>
                      </a:r>
                      <a:r>
                        <a:rPr sz="1400" b="1" spc="-4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de</a:t>
                      </a:r>
                      <a:r>
                        <a:rPr sz="1400" b="1" spc="-55" dirty="0">
                          <a:latin typeface="Verdana" panose="020B0604030504040204" pitchFamily="34" charset="0"/>
                          <a:ea typeface="Verdana" panose="020B0604030504040204" pitchFamily="34" charset="0"/>
                          <a:cs typeface="Calibri"/>
                        </a:rPr>
                        <a:t> </a:t>
                      </a:r>
                      <a:r>
                        <a:rPr sz="1400" b="1" spc="-10" dirty="0">
                          <a:latin typeface="Verdana" panose="020B0604030504040204" pitchFamily="34" charset="0"/>
                          <a:ea typeface="Verdana" panose="020B0604030504040204" pitchFamily="34" charset="0"/>
                          <a:cs typeface="Calibri"/>
                        </a:rPr>
                        <a:t>Vacantes</a:t>
                      </a:r>
                      <a:endParaRPr sz="1400">
                        <a:latin typeface="Verdana" panose="020B0604030504040204" pitchFamily="34" charset="0"/>
                        <a:ea typeface="Verdana" panose="020B0604030504040204" pitchFamily="34" charset="0"/>
                        <a:cs typeface="Calibri"/>
                      </a:endParaRPr>
                    </a:p>
                  </a:txBody>
                  <a:tcPr marL="0" marR="0" marT="74295" marB="0">
                    <a:lnL w="12700">
                      <a:solidFill>
                        <a:srgbClr val="97B853"/>
                      </a:solidFill>
                      <a:prstDash val="solid"/>
                    </a:lnL>
                    <a:lnT w="12700">
                      <a:solidFill>
                        <a:srgbClr val="97B853"/>
                      </a:solidFill>
                      <a:prstDash val="solid"/>
                    </a:lnT>
                    <a:lnB w="12700">
                      <a:solidFill>
                        <a:srgbClr val="97B853"/>
                      </a:solidFill>
                      <a:prstDash val="solid"/>
                    </a:lnB>
                  </a:tcPr>
                </a:tc>
                <a:tc>
                  <a:txBody>
                    <a:bodyPr/>
                    <a:lstStyle/>
                    <a:p>
                      <a:pPr marR="16510" algn="ctr">
                        <a:lnSpc>
                          <a:spcPct val="100000"/>
                        </a:lnSpc>
                        <a:spcBef>
                          <a:spcPts val="585"/>
                        </a:spcBef>
                      </a:pPr>
                      <a:r>
                        <a:rPr sz="1600" b="1" spc="-25" dirty="0">
                          <a:latin typeface="Calibri"/>
                          <a:cs typeface="Calibri"/>
                        </a:rPr>
                        <a:t>10%</a:t>
                      </a:r>
                      <a:endParaRPr sz="1600">
                        <a:latin typeface="Calibri"/>
                        <a:cs typeface="Calibri"/>
                      </a:endParaRPr>
                    </a:p>
                  </a:txBody>
                  <a:tcPr marL="0" marR="0" marT="74295" marB="0">
                    <a:lnT w="12700">
                      <a:solidFill>
                        <a:srgbClr val="97B853"/>
                      </a:solidFill>
                      <a:prstDash val="solid"/>
                    </a:lnT>
                    <a:lnB w="12700">
                      <a:solidFill>
                        <a:srgbClr val="97B853"/>
                      </a:solidFill>
                      <a:prstDash val="solid"/>
                    </a:lnB>
                  </a:tcPr>
                </a:tc>
                <a:tc>
                  <a:txBody>
                    <a:bodyPr/>
                    <a:lstStyle/>
                    <a:p>
                      <a:pPr marL="51435" algn="ctr">
                        <a:lnSpc>
                          <a:spcPct val="100000"/>
                        </a:lnSpc>
                        <a:spcBef>
                          <a:spcPts val="585"/>
                        </a:spcBef>
                      </a:pPr>
                      <a:r>
                        <a:rPr lang="es-ES" sz="1600" b="1" spc="-10" dirty="0">
                          <a:solidFill>
                            <a:schemeClr val="tx1"/>
                          </a:solidFill>
                          <a:latin typeface="Calibri"/>
                          <a:cs typeface="Calibri"/>
                        </a:rPr>
                        <a:t>13.7</a:t>
                      </a:r>
                      <a:r>
                        <a:rPr sz="1600" b="1" spc="-10" dirty="0">
                          <a:solidFill>
                            <a:schemeClr val="tx1"/>
                          </a:solidFill>
                          <a:latin typeface="Calibri"/>
                          <a:cs typeface="Calibri"/>
                        </a:rPr>
                        <a:t>%</a:t>
                      </a:r>
                      <a:endParaRPr sz="1600" dirty="0">
                        <a:solidFill>
                          <a:schemeClr val="tx1"/>
                        </a:solidFill>
                        <a:latin typeface="Calibri"/>
                        <a:cs typeface="Calibri"/>
                      </a:endParaRPr>
                    </a:p>
                  </a:txBody>
                  <a:tcPr marL="0" marR="0" marT="74295" marB="0">
                    <a:lnR w="12700">
                      <a:solidFill>
                        <a:srgbClr val="97B853"/>
                      </a:solidFill>
                      <a:prstDash val="solid"/>
                    </a:lnR>
                    <a:lnT w="12700">
                      <a:solidFill>
                        <a:srgbClr val="97B853"/>
                      </a:solidFill>
                      <a:prstDash val="solid"/>
                    </a:lnT>
                    <a:lnB w="12700">
                      <a:solidFill>
                        <a:srgbClr val="97B853"/>
                      </a:solidFill>
                      <a:prstDash val="solid"/>
                    </a:lnB>
                  </a:tcPr>
                </a:tc>
                <a:extLst>
                  <a:ext uri="{0D108BD9-81ED-4DB2-BD59-A6C34878D82A}">
                    <a16:rowId xmlns:a16="http://schemas.microsoft.com/office/drawing/2014/main" val="10002"/>
                  </a:ext>
                </a:extLst>
              </a:tr>
              <a:tr h="402590">
                <a:tc>
                  <a:txBody>
                    <a:bodyPr/>
                    <a:lstStyle/>
                    <a:p>
                      <a:pPr marL="83820">
                        <a:lnSpc>
                          <a:spcPct val="100000"/>
                        </a:lnSpc>
                        <a:spcBef>
                          <a:spcPts val="575"/>
                        </a:spcBef>
                      </a:pPr>
                      <a:r>
                        <a:rPr sz="1400" b="1" dirty="0">
                          <a:latin typeface="Verdana" panose="020B0604030504040204" pitchFamily="34" charset="0"/>
                          <a:ea typeface="Verdana" panose="020B0604030504040204" pitchFamily="34" charset="0"/>
                          <a:cs typeface="Calibri"/>
                        </a:rPr>
                        <a:t>Plan</a:t>
                      </a:r>
                      <a:r>
                        <a:rPr sz="1400" b="1" spc="-25" dirty="0">
                          <a:latin typeface="Verdana" panose="020B0604030504040204" pitchFamily="34" charset="0"/>
                          <a:ea typeface="Verdana" panose="020B0604030504040204" pitchFamily="34" charset="0"/>
                          <a:cs typeface="Calibri"/>
                        </a:rPr>
                        <a:t> </a:t>
                      </a:r>
                      <a:r>
                        <a:rPr sz="1400" b="1" spc="-20" dirty="0">
                          <a:latin typeface="Verdana" panose="020B0604030504040204" pitchFamily="34" charset="0"/>
                          <a:ea typeface="Verdana" panose="020B0604030504040204" pitchFamily="34" charset="0"/>
                          <a:cs typeface="Calibri"/>
                        </a:rPr>
                        <a:t>Institucional</a:t>
                      </a:r>
                      <a:r>
                        <a:rPr sz="1400" b="1" spc="-4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de</a:t>
                      </a:r>
                      <a:r>
                        <a:rPr sz="1400" b="1" spc="15" dirty="0">
                          <a:latin typeface="Verdana" panose="020B0604030504040204" pitchFamily="34" charset="0"/>
                          <a:ea typeface="Verdana" panose="020B0604030504040204" pitchFamily="34" charset="0"/>
                          <a:cs typeface="Calibri"/>
                        </a:rPr>
                        <a:t> </a:t>
                      </a:r>
                      <a:r>
                        <a:rPr sz="1400" b="1" spc="-10" dirty="0">
                          <a:latin typeface="Verdana" panose="020B0604030504040204" pitchFamily="34" charset="0"/>
                          <a:ea typeface="Verdana" panose="020B0604030504040204" pitchFamily="34" charset="0"/>
                          <a:cs typeface="Calibri"/>
                        </a:rPr>
                        <a:t>capacitación</a:t>
                      </a:r>
                      <a:endParaRPr sz="1400">
                        <a:latin typeface="Verdana" panose="020B0604030504040204" pitchFamily="34" charset="0"/>
                        <a:ea typeface="Verdana" panose="020B0604030504040204" pitchFamily="34" charset="0"/>
                        <a:cs typeface="Calibri"/>
                      </a:endParaRPr>
                    </a:p>
                  </a:txBody>
                  <a:tcPr marL="0" marR="0" marT="73025" marB="0">
                    <a:lnL w="12700">
                      <a:solidFill>
                        <a:srgbClr val="97B853"/>
                      </a:solidFill>
                      <a:prstDash val="solid"/>
                    </a:lnL>
                    <a:lnT w="12700">
                      <a:solidFill>
                        <a:srgbClr val="97B853"/>
                      </a:solidFill>
                      <a:prstDash val="solid"/>
                    </a:lnT>
                    <a:lnB w="12700">
                      <a:solidFill>
                        <a:srgbClr val="97B853"/>
                      </a:solidFill>
                      <a:prstDash val="solid"/>
                    </a:lnB>
                  </a:tcPr>
                </a:tc>
                <a:tc>
                  <a:txBody>
                    <a:bodyPr/>
                    <a:lstStyle/>
                    <a:p>
                      <a:pPr marR="17145" algn="ctr">
                        <a:lnSpc>
                          <a:spcPct val="100000"/>
                        </a:lnSpc>
                        <a:spcBef>
                          <a:spcPts val="575"/>
                        </a:spcBef>
                      </a:pPr>
                      <a:r>
                        <a:rPr sz="1600" b="1" spc="-20" dirty="0">
                          <a:latin typeface="Calibri"/>
                          <a:cs typeface="Calibri"/>
                        </a:rPr>
                        <a:t>100%</a:t>
                      </a:r>
                      <a:endParaRPr sz="1600">
                        <a:latin typeface="Calibri"/>
                        <a:cs typeface="Calibri"/>
                      </a:endParaRPr>
                    </a:p>
                  </a:txBody>
                  <a:tcPr marL="0" marR="0" marT="73025" marB="0">
                    <a:lnT w="12700">
                      <a:solidFill>
                        <a:srgbClr val="97B853"/>
                      </a:solidFill>
                      <a:prstDash val="solid"/>
                    </a:lnT>
                    <a:lnB w="12700">
                      <a:solidFill>
                        <a:srgbClr val="97B853"/>
                      </a:solidFill>
                      <a:prstDash val="solid"/>
                    </a:lnB>
                  </a:tcPr>
                </a:tc>
                <a:tc>
                  <a:txBody>
                    <a:bodyPr/>
                    <a:lstStyle/>
                    <a:p>
                      <a:pPr marL="53340" algn="ctr">
                        <a:lnSpc>
                          <a:spcPct val="100000"/>
                        </a:lnSpc>
                        <a:spcBef>
                          <a:spcPts val="575"/>
                        </a:spcBef>
                      </a:pPr>
                      <a:r>
                        <a:rPr sz="1600" b="1" spc="-25" dirty="0">
                          <a:solidFill>
                            <a:schemeClr val="tx1"/>
                          </a:solidFill>
                          <a:latin typeface="Calibri"/>
                          <a:cs typeface="Calibri"/>
                        </a:rPr>
                        <a:t>7</a:t>
                      </a:r>
                      <a:r>
                        <a:rPr lang="es-ES" sz="1600" b="1" spc="-25" dirty="0">
                          <a:solidFill>
                            <a:schemeClr val="tx1"/>
                          </a:solidFill>
                          <a:latin typeface="Calibri"/>
                          <a:cs typeface="Calibri"/>
                        </a:rPr>
                        <a:t>1</a:t>
                      </a:r>
                      <a:r>
                        <a:rPr sz="1600" b="1" spc="-25" dirty="0">
                          <a:solidFill>
                            <a:schemeClr val="tx1"/>
                          </a:solidFill>
                          <a:latin typeface="Calibri"/>
                          <a:cs typeface="Calibri"/>
                        </a:rPr>
                        <a:t>%</a:t>
                      </a:r>
                      <a:endParaRPr sz="1600" dirty="0">
                        <a:solidFill>
                          <a:schemeClr val="tx1"/>
                        </a:solidFill>
                        <a:latin typeface="Calibri"/>
                        <a:cs typeface="Calibri"/>
                      </a:endParaRPr>
                    </a:p>
                  </a:txBody>
                  <a:tcPr marL="0" marR="0" marT="73025" marB="0">
                    <a:lnR w="12700">
                      <a:solidFill>
                        <a:srgbClr val="97B853"/>
                      </a:solidFill>
                      <a:prstDash val="solid"/>
                    </a:lnR>
                    <a:lnT w="12700">
                      <a:solidFill>
                        <a:srgbClr val="97B853"/>
                      </a:solidFill>
                      <a:prstDash val="solid"/>
                    </a:lnT>
                    <a:lnB w="12700">
                      <a:solidFill>
                        <a:srgbClr val="97B853"/>
                      </a:solidFill>
                      <a:prstDash val="solid"/>
                    </a:lnB>
                  </a:tcPr>
                </a:tc>
                <a:extLst>
                  <a:ext uri="{0D108BD9-81ED-4DB2-BD59-A6C34878D82A}">
                    <a16:rowId xmlns:a16="http://schemas.microsoft.com/office/drawing/2014/main" val="10003"/>
                  </a:ext>
                </a:extLst>
              </a:tr>
              <a:tr h="402590">
                <a:tc>
                  <a:txBody>
                    <a:bodyPr/>
                    <a:lstStyle/>
                    <a:p>
                      <a:pPr marL="83820">
                        <a:lnSpc>
                          <a:spcPct val="100000"/>
                        </a:lnSpc>
                        <a:spcBef>
                          <a:spcPts val="575"/>
                        </a:spcBef>
                      </a:pPr>
                      <a:r>
                        <a:rPr sz="1400" b="1" dirty="0">
                          <a:latin typeface="Verdana" panose="020B0604030504040204" pitchFamily="34" charset="0"/>
                          <a:ea typeface="Verdana" panose="020B0604030504040204" pitchFamily="34" charset="0"/>
                          <a:cs typeface="Calibri"/>
                        </a:rPr>
                        <a:t>Plan</a:t>
                      </a:r>
                      <a:r>
                        <a:rPr sz="1400" b="1" spc="-2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de</a:t>
                      </a:r>
                      <a:r>
                        <a:rPr sz="1400" b="1" spc="10" dirty="0">
                          <a:latin typeface="Verdana" panose="020B0604030504040204" pitchFamily="34" charset="0"/>
                          <a:ea typeface="Verdana" panose="020B0604030504040204" pitchFamily="34" charset="0"/>
                          <a:cs typeface="Calibri"/>
                        </a:rPr>
                        <a:t> </a:t>
                      </a:r>
                      <a:r>
                        <a:rPr sz="1400" b="1" spc="-20" dirty="0">
                          <a:latin typeface="Verdana" panose="020B0604030504040204" pitchFamily="34" charset="0"/>
                          <a:ea typeface="Verdana" panose="020B0604030504040204" pitchFamily="34" charset="0"/>
                          <a:cs typeface="Calibri"/>
                        </a:rPr>
                        <a:t>Bienestar</a:t>
                      </a:r>
                      <a:r>
                        <a:rPr sz="1400" b="1" spc="-3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e</a:t>
                      </a:r>
                      <a:r>
                        <a:rPr sz="1400" b="1" spc="-15" dirty="0">
                          <a:latin typeface="Verdana" panose="020B0604030504040204" pitchFamily="34" charset="0"/>
                          <a:ea typeface="Verdana" panose="020B0604030504040204" pitchFamily="34" charset="0"/>
                          <a:cs typeface="Calibri"/>
                        </a:rPr>
                        <a:t> </a:t>
                      </a:r>
                      <a:r>
                        <a:rPr sz="1400" b="1" spc="-20" dirty="0">
                          <a:latin typeface="Verdana" panose="020B0604030504040204" pitchFamily="34" charset="0"/>
                          <a:ea typeface="Verdana" panose="020B0604030504040204" pitchFamily="34" charset="0"/>
                          <a:cs typeface="Calibri"/>
                        </a:rPr>
                        <a:t>Incentivos</a:t>
                      </a:r>
                      <a:r>
                        <a:rPr sz="1400" b="1" spc="-25" dirty="0">
                          <a:latin typeface="Verdana" panose="020B0604030504040204" pitchFamily="34" charset="0"/>
                          <a:ea typeface="Verdana" panose="020B0604030504040204" pitchFamily="34" charset="0"/>
                          <a:cs typeface="Calibri"/>
                        </a:rPr>
                        <a:t> </a:t>
                      </a:r>
                      <a:r>
                        <a:rPr sz="1400" b="1" spc="-10" dirty="0">
                          <a:latin typeface="Verdana" panose="020B0604030504040204" pitchFamily="34" charset="0"/>
                          <a:ea typeface="Verdana" panose="020B0604030504040204" pitchFamily="34" charset="0"/>
                          <a:cs typeface="Calibri"/>
                        </a:rPr>
                        <a:t>institucionales</a:t>
                      </a:r>
                      <a:endParaRPr sz="1400">
                        <a:latin typeface="Verdana" panose="020B0604030504040204" pitchFamily="34" charset="0"/>
                        <a:ea typeface="Verdana" panose="020B0604030504040204" pitchFamily="34" charset="0"/>
                        <a:cs typeface="Calibri"/>
                      </a:endParaRPr>
                    </a:p>
                  </a:txBody>
                  <a:tcPr marL="0" marR="0" marT="73025" marB="0">
                    <a:lnL w="12700">
                      <a:solidFill>
                        <a:srgbClr val="97B853"/>
                      </a:solidFill>
                      <a:prstDash val="solid"/>
                    </a:lnL>
                    <a:lnT w="12700">
                      <a:solidFill>
                        <a:srgbClr val="97B853"/>
                      </a:solidFill>
                      <a:prstDash val="solid"/>
                    </a:lnT>
                    <a:lnB w="12700">
                      <a:solidFill>
                        <a:srgbClr val="97B853"/>
                      </a:solidFill>
                      <a:prstDash val="solid"/>
                    </a:lnB>
                  </a:tcPr>
                </a:tc>
                <a:tc>
                  <a:txBody>
                    <a:bodyPr/>
                    <a:lstStyle/>
                    <a:p>
                      <a:pPr marR="17145" algn="ctr">
                        <a:lnSpc>
                          <a:spcPct val="100000"/>
                        </a:lnSpc>
                        <a:spcBef>
                          <a:spcPts val="575"/>
                        </a:spcBef>
                      </a:pPr>
                      <a:r>
                        <a:rPr sz="1600" b="1" spc="-20" dirty="0">
                          <a:latin typeface="Calibri"/>
                          <a:cs typeface="Calibri"/>
                        </a:rPr>
                        <a:t>100%</a:t>
                      </a:r>
                      <a:endParaRPr sz="1600">
                        <a:latin typeface="Calibri"/>
                        <a:cs typeface="Calibri"/>
                      </a:endParaRPr>
                    </a:p>
                  </a:txBody>
                  <a:tcPr marL="0" marR="0" marT="73025" marB="0">
                    <a:lnT w="12700">
                      <a:solidFill>
                        <a:srgbClr val="97B853"/>
                      </a:solidFill>
                      <a:prstDash val="solid"/>
                    </a:lnT>
                    <a:lnB w="12700">
                      <a:solidFill>
                        <a:srgbClr val="97B853"/>
                      </a:solidFill>
                      <a:prstDash val="solid"/>
                    </a:lnB>
                  </a:tcPr>
                </a:tc>
                <a:tc>
                  <a:txBody>
                    <a:bodyPr/>
                    <a:lstStyle/>
                    <a:p>
                      <a:pPr marL="53340" algn="ctr">
                        <a:lnSpc>
                          <a:spcPct val="100000"/>
                        </a:lnSpc>
                        <a:spcBef>
                          <a:spcPts val="575"/>
                        </a:spcBef>
                      </a:pPr>
                      <a:r>
                        <a:rPr lang="es-ES" sz="1600" b="1" spc="-25" dirty="0">
                          <a:solidFill>
                            <a:schemeClr val="tx1"/>
                          </a:solidFill>
                          <a:latin typeface="Calibri"/>
                          <a:cs typeface="Calibri"/>
                        </a:rPr>
                        <a:t>94</a:t>
                      </a:r>
                      <a:r>
                        <a:rPr sz="1600" b="1" spc="-25" dirty="0">
                          <a:solidFill>
                            <a:schemeClr val="tx1"/>
                          </a:solidFill>
                          <a:latin typeface="Calibri"/>
                          <a:cs typeface="Calibri"/>
                        </a:rPr>
                        <a:t>%</a:t>
                      </a:r>
                      <a:endParaRPr sz="1600" dirty="0">
                        <a:solidFill>
                          <a:schemeClr val="tx1"/>
                        </a:solidFill>
                        <a:latin typeface="Calibri"/>
                        <a:cs typeface="Calibri"/>
                      </a:endParaRPr>
                    </a:p>
                  </a:txBody>
                  <a:tcPr marL="0" marR="0" marT="73025" marB="0">
                    <a:lnR w="12700">
                      <a:solidFill>
                        <a:srgbClr val="97B853"/>
                      </a:solidFill>
                      <a:prstDash val="solid"/>
                    </a:lnR>
                    <a:lnT w="12700">
                      <a:solidFill>
                        <a:srgbClr val="97B853"/>
                      </a:solidFill>
                      <a:prstDash val="solid"/>
                    </a:lnT>
                    <a:lnB w="12700">
                      <a:solidFill>
                        <a:srgbClr val="97B853"/>
                      </a:solidFill>
                      <a:prstDash val="solid"/>
                    </a:lnB>
                  </a:tcPr>
                </a:tc>
                <a:extLst>
                  <a:ext uri="{0D108BD9-81ED-4DB2-BD59-A6C34878D82A}">
                    <a16:rowId xmlns:a16="http://schemas.microsoft.com/office/drawing/2014/main" val="10004"/>
                  </a:ext>
                </a:extLst>
              </a:tr>
              <a:tr h="402590">
                <a:tc>
                  <a:txBody>
                    <a:bodyPr/>
                    <a:lstStyle/>
                    <a:p>
                      <a:pPr marL="83820">
                        <a:lnSpc>
                          <a:spcPct val="100000"/>
                        </a:lnSpc>
                        <a:spcBef>
                          <a:spcPts val="570"/>
                        </a:spcBef>
                      </a:pPr>
                      <a:r>
                        <a:rPr sz="1400" b="1" dirty="0">
                          <a:latin typeface="Verdana" panose="020B0604030504040204" pitchFamily="34" charset="0"/>
                          <a:ea typeface="Verdana" panose="020B0604030504040204" pitchFamily="34" charset="0"/>
                          <a:cs typeface="Calibri"/>
                        </a:rPr>
                        <a:t>Plan</a:t>
                      </a:r>
                      <a:r>
                        <a:rPr sz="1400" b="1" spc="-45" dirty="0">
                          <a:latin typeface="Verdana" panose="020B0604030504040204" pitchFamily="34" charset="0"/>
                          <a:ea typeface="Verdana" panose="020B0604030504040204" pitchFamily="34" charset="0"/>
                          <a:cs typeface="Calibri"/>
                        </a:rPr>
                        <a:t> </a:t>
                      </a:r>
                      <a:r>
                        <a:rPr sz="1400" b="1" spc="-20" dirty="0">
                          <a:latin typeface="Verdana" panose="020B0604030504040204" pitchFamily="34" charset="0"/>
                          <a:ea typeface="Verdana" panose="020B0604030504040204" pitchFamily="34" charset="0"/>
                          <a:cs typeface="Calibri"/>
                        </a:rPr>
                        <a:t>Estratégico</a:t>
                      </a:r>
                      <a:r>
                        <a:rPr sz="1400" b="1" spc="-6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de</a:t>
                      </a:r>
                      <a:r>
                        <a:rPr sz="1400" b="1" spc="-20" dirty="0">
                          <a:latin typeface="Verdana" panose="020B0604030504040204" pitchFamily="34" charset="0"/>
                          <a:ea typeface="Verdana" panose="020B0604030504040204" pitchFamily="34" charset="0"/>
                          <a:cs typeface="Calibri"/>
                        </a:rPr>
                        <a:t> </a:t>
                      </a:r>
                      <a:r>
                        <a:rPr sz="1400" b="1" spc="-40" dirty="0">
                          <a:latin typeface="Verdana" panose="020B0604030504040204" pitchFamily="34" charset="0"/>
                          <a:ea typeface="Verdana" panose="020B0604030504040204" pitchFamily="34" charset="0"/>
                          <a:cs typeface="Calibri"/>
                        </a:rPr>
                        <a:t>Talento</a:t>
                      </a:r>
                      <a:r>
                        <a:rPr sz="1400" b="1" spc="-65" dirty="0">
                          <a:latin typeface="Verdana" panose="020B0604030504040204" pitchFamily="34" charset="0"/>
                          <a:ea typeface="Verdana" panose="020B0604030504040204" pitchFamily="34" charset="0"/>
                          <a:cs typeface="Calibri"/>
                        </a:rPr>
                        <a:t> </a:t>
                      </a:r>
                      <a:r>
                        <a:rPr sz="1400" b="1" spc="-10" dirty="0">
                          <a:latin typeface="Verdana" panose="020B0604030504040204" pitchFamily="34" charset="0"/>
                          <a:ea typeface="Verdana" panose="020B0604030504040204" pitchFamily="34" charset="0"/>
                          <a:cs typeface="Calibri"/>
                        </a:rPr>
                        <a:t>Humano</a:t>
                      </a:r>
                      <a:endParaRPr sz="1400">
                        <a:latin typeface="Verdana" panose="020B0604030504040204" pitchFamily="34" charset="0"/>
                        <a:ea typeface="Verdana" panose="020B0604030504040204" pitchFamily="34" charset="0"/>
                        <a:cs typeface="Calibri"/>
                      </a:endParaRPr>
                    </a:p>
                  </a:txBody>
                  <a:tcPr marL="0" marR="0" marT="72390" marB="0">
                    <a:lnL w="12700">
                      <a:solidFill>
                        <a:srgbClr val="97B853"/>
                      </a:solidFill>
                      <a:prstDash val="solid"/>
                    </a:lnL>
                    <a:lnT w="12700">
                      <a:solidFill>
                        <a:srgbClr val="97B853"/>
                      </a:solidFill>
                      <a:prstDash val="solid"/>
                    </a:lnT>
                    <a:lnB w="12700">
                      <a:solidFill>
                        <a:srgbClr val="97B853"/>
                      </a:solidFill>
                      <a:prstDash val="solid"/>
                    </a:lnB>
                  </a:tcPr>
                </a:tc>
                <a:tc>
                  <a:txBody>
                    <a:bodyPr/>
                    <a:lstStyle/>
                    <a:p>
                      <a:pPr marR="17145" algn="ctr">
                        <a:lnSpc>
                          <a:spcPct val="100000"/>
                        </a:lnSpc>
                        <a:spcBef>
                          <a:spcPts val="570"/>
                        </a:spcBef>
                      </a:pPr>
                      <a:r>
                        <a:rPr sz="1600" b="1" spc="-20" dirty="0">
                          <a:latin typeface="Calibri"/>
                          <a:cs typeface="Calibri"/>
                        </a:rPr>
                        <a:t>100%</a:t>
                      </a:r>
                      <a:endParaRPr sz="1600">
                        <a:latin typeface="Calibri"/>
                        <a:cs typeface="Calibri"/>
                      </a:endParaRPr>
                    </a:p>
                  </a:txBody>
                  <a:tcPr marL="0" marR="0" marT="72390" marB="0">
                    <a:lnT w="12700">
                      <a:solidFill>
                        <a:srgbClr val="97B853"/>
                      </a:solidFill>
                      <a:prstDash val="solid"/>
                    </a:lnT>
                    <a:lnB w="12700">
                      <a:solidFill>
                        <a:srgbClr val="97B853"/>
                      </a:solidFill>
                      <a:prstDash val="solid"/>
                    </a:lnB>
                  </a:tcPr>
                </a:tc>
                <a:tc>
                  <a:txBody>
                    <a:bodyPr/>
                    <a:lstStyle/>
                    <a:p>
                      <a:pPr marL="53340" algn="ctr">
                        <a:lnSpc>
                          <a:spcPct val="100000"/>
                        </a:lnSpc>
                        <a:spcBef>
                          <a:spcPts val="570"/>
                        </a:spcBef>
                      </a:pPr>
                      <a:r>
                        <a:rPr lang="es-ES" sz="1600" b="1" spc="-25" dirty="0">
                          <a:solidFill>
                            <a:schemeClr val="tx1"/>
                          </a:solidFill>
                          <a:latin typeface="Calibri"/>
                          <a:cs typeface="Calibri"/>
                        </a:rPr>
                        <a:t>87</a:t>
                      </a:r>
                      <a:r>
                        <a:rPr sz="1600" b="1" spc="-25" dirty="0">
                          <a:solidFill>
                            <a:schemeClr val="tx1"/>
                          </a:solidFill>
                          <a:latin typeface="Calibri"/>
                          <a:cs typeface="Calibri"/>
                        </a:rPr>
                        <a:t>%</a:t>
                      </a:r>
                      <a:endParaRPr sz="1600" dirty="0">
                        <a:solidFill>
                          <a:schemeClr val="tx1"/>
                        </a:solidFill>
                        <a:latin typeface="Calibri"/>
                        <a:cs typeface="Calibri"/>
                      </a:endParaRPr>
                    </a:p>
                  </a:txBody>
                  <a:tcPr marL="0" marR="0" marT="72390" marB="0">
                    <a:lnR w="12700">
                      <a:solidFill>
                        <a:srgbClr val="97B853"/>
                      </a:solidFill>
                      <a:prstDash val="solid"/>
                    </a:lnR>
                    <a:lnT w="12700">
                      <a:solidFill>
                        <a:srgbClr val="97B853"/>
                      </a:solidFill>
                      <a:prstDash val="solid"/>
                    </a:lnT>
                    <a:lnB w="12700">
                      <a:solidFill>
                        <a:srgbClr val="97B853"/>
                      </a:solidFill>
                      <a:prstDash val="solid"/>
                    </a:lnB>
                  </a:tcPr>
                </a:tc>
                <a:extLst>
                  <a:ext uri="{0D108BD9-81ED-4DB2-BD59-A6C34878D82A}">
                    <a16:rowId xmlns:a16="http://schemas.microsoft.com/office/drawing/2014/main" val="10005"/>
                  </a:ext>
                </a:extLst>
              </a:tr>
              <a:tr h="402590">
                <a:tc>
                  <a:txBody>
                    <a:bodyPr/>
                    <a:lstStyle/>
                    <a:p>
                      <a:pPr marL="83820">
                        <a:lnSpc>
                          <a:spcPct val="100000"/>
                        </a:lnSpc>
                        <a:spcBef>
                          <a:spcPts val="590"/>
                        </a:spcBef>
                      </a:pPr>
                      <a:r>
                        <a:rPr sz="1400" b="1" dirty="0">
                          <a:latin typeface="Verdana" panose="020B0604030504040204" pitchFamily="34" charset="0"/>
                          <a:ea typeface="Verdana" panose="020B0604030504040204" pitchFamily="34" charset="0"/>
                          <a:cs typeface="Calibri"/>
                        </a:rPr>
                        <a:t>Plan</a:t>
                      </a:r>
                      <a:r>
                        <a:rPr sz="1400" b="1" spc="-6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de</a:t>
                      </a:r>
                      <a:r>
                        <a:rPr sz="1400" b="1" spc="-45" dirty="0">
                          <a:latin typeface="Verdana" panose="020B0604030504040204" pitchFamily="34" charset="0"/>
                          <a:ea typeface="Verdana" panose="020B0604030504040204" pitchFamily="34" charset="0"/>
                          <a:cs typeface="Calibri"/>
                        </a:rPr>
                        <a:t> </a:t>
                      </a:r>
                      <a:r>
                        <a:rPr sz="1400" b="1" spc="-10" dirty="0">
                          <a:latin typeface="Verdana" panose="020B0604030504040204" pitchFamily="34" charset="0"/>
                          <a:ea typeface="Verdana" panose="020B0604030504040204" pitchFamily="34" charset="0"/>
                          <a:cs typeface="Calibri"/>
                        </a:rPr>
                        <a:t>trabajo</a:t>
                      </a:r>
                      <a:r>
                        <a:rPr sz="1400" b="1" spc="-4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Anual</a:t>
                      </a:r>
                      <a:r>
                        <a:rPr sz="1400" b="1" spc="-3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en</a:t>
                      </a:r>
                      <a:r>
                        <a:rPr sz="1400" b="1" spc="-45" dirty="0">
                          <a:latin typeface="Verdana" panose="020B0604030504040204" pitchFamily="34" charset="0"/>
                          <a:ea typeface="Verdana" panose="020B0604030504040204" pitchFamily="34" charset="0"/>
                          <a:cs typeface="Calibri"/>
                        </a:rPr>
                        <a:t> </a:t>
                      </a:r>
                      <a:r>
                        <a:rPr sz="1400" b="1" spc="-10" dirty="0">
                          <a:latin typeface="Verdana" panose="020B0604030504040204" pitchFamily="34" charset="0"/>
                          <a:ea typeface="Verdana" panose="020B0604030504040204" pitchFamily="34" charset="0"/>
                          <a:cs typeface="Calibri"/>
                        </a:rPr>
                        <a:t>seguridad </a:t>
                      </a:r>
                      <a:r>
                        <a:rPr sz="1400" b="1" dirty="0">
                          <a:latin typeface="Verdana" panose="020B0604030504040204" pitchFamily="34" charset="0"/>
                          <a:ea typeface="Verdana" panose="020B0604030504040204" pitchFamily="34" charset="0"/>
                          <a:cs typeface="Calibri"/>
                        </a:rPr>
                        <a:t>y</a:t>
                      </a:r>
                      <a:r>
                        <a:rPr sz="1400" b="1" spc="-5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Salud</a:t>
                      </a:r>
                      <a:r>
                        <a:rPr sz="1400" b="1" spc="-3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en</a:t>
                      </a:r>
                      <a:r>
                        <a:rPr sz="1400" b="1" spc="-4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el</a:t>
                      </a:r>
                      <a:r>
                        <a:rPr sz="1400" b="1" spc="-40" dirty="0">
                          <a:latin typeface="Verdana" panose="020B0604030504040204" pitchFamily="34" charset="0"/>
                          <a:ea typeface="Verdana" panose="020B0604030504040204" pitchFamily="34" charset="0"/>
                          <a:cs typeface="Calibri"/>
                        </a:rPr>
                        <a:t> </a:t>
                      </a:r>
                      <a:r>
                        <a:rPr sz="1400" b="1" spc="-10" dirty="0">
                          <a:latin typeface="Verdana" panose="020B0604030504040204" pitchFamily="34" charset="0"/>
                          <a:ea typeface="Verdana" panose="020B0604030504040204" pitchFamily="34" charset="0"/>
                          <a:cs typeface="Calibri"/>
                        </a:rPr>
                        <a:t>trabajo</a:t>
                      </a:r>
                      <a:endParaRPr sz="1400">
                        <a:latin typeface="Verdana" panose="020B0604030504040204" pitchFamily="34" charset="0"/>
                        <a:ea typeface="Verdana" panose="020B0604030504040204" pitchFamily="34" charset="0"/>
                        <a:cs typeface="Calibri"/>
                      </a:endParaRPr>
                    </a:p>
                  </a:txBody>
                  <a:tcPr marL="0" marR="0" marT="74930" marB="0">
                    <a:lnL w="12700">
                      <a:solidFill>
                        <a:srgbClr val="97B853"/>
                      </a:solidFill>
                      <a:prstDash val="solid"/>
                    </a:lnL>
                    <a:lnT w="12700">
                      <a:solidFill>
                        <a:srgbClr val="97B853"/>
                      </a:solidFill>
                      <a:prstDash val="solid"/>
                    </a:lnT>
                    <a:lnB w="12700">
                      <a:solidFill>
                        <a:srgbClr val="97B853"/>
                      </a:solidFill>
                      <a:prstDash val="solid"/>
                    </a:lnB>
                  </a:tcPr>
                </a:tc>
                <a:tc>
                  <a:txBody>
                    <a:bodyPr/>
                    <a:lstStyle/>
                    <a:p>
                      <a:pPr marR="17145" algn="ctr">
                        <a:lnSpc>
                          <a:spcPct val="100000"/>
                        </a:lnSpc>
                        <a:spcBef>
                          <a:spcPts val="590"/>
                        </a:spcBef>
                      </a:pPr>
                      <a:r>
                        <a:rPr sz="1600" b="1" spc="-20" dirty="0">
                          <a:latin typeface="Calibri"/>
                          <a:cs typeface="Calibri"/>
                        </a:rPr>
                        <a:t>100%</a:t>
                      </a:r>
                      <a:endParaRPr sz="1600">
                        <a:latin typeface="Calibri"/>
                        <a:cs typeface="Calibri"/>
                      </a:endParaRPr>
                    </a:p>
                  </a:txBody>
                  <a:tcPr marL="0" marR="0" marT="74930" marB="0">
                    <a:lnT w="12700">
                      <a:solidFill>
                        <a:srgbClr val="97B853"/>
                      </a:solidFill>
                      <a:prstDash val="solid"/>
                    </a:lnT>
                    <a:lnB w="12700">
                      <a:solidFill>
                        <a:srgbClr val="97B853"/>
                      </a:solidFill>
                      <a:prstDash val="solid"/>
                    </a:lnB>
                  </a:tcPr>
                </a:tc>
                <a:tc>
                  <a:txBody>
                    <a:bodyPr/>
                    <a:lstStyle/>
                    <a:p>
                      <a:pPr marL="53340" algn="ctr">
                        <a:lnSpc>
                          <a:spcPct val="100000"/>
                        </a:lnSpc>
                        <a:spcBef>
                          <a:spcPts val="590"/>
                        </a:spcBef>
                      </a:pPr>
                      <a:r>
                        <a:rPr lang="es-ES" sz="1600" b="1" spc="-25" dirty="0">
                          <a:solidFill>
                            <a:schemeClr val="tx1"/>
                          </a:solidFill>
                          <a:latin typeface="Calibri"/>
                          <a:cs typeface="Calibri"/>
                        </a:rPr>
                        <a:t>96</a:t>
                      </a:r>
                      <a:r>
                        <a:rPr sz="1600" b="1" spc="-25" dirty="0">
                          <a:solidFill>
                            <a:schemeClr val="tx1"/>
                          </a:solidFill>
                          <a:latin typeface="Calibri"/>
                          <a:cs typeface="Calibri"/>
                        </a:rPr>
                        <a:t>%</a:t>
                      </a:r>
                      <a:endParaRPr sz="1600" dirty="0">
                        <a:solidFill>
                          <a:schemeClr val="tx1"/>
                        </a:solidFill>
                        <a:latin typeface="Calibri"/>
                        <a:cs typeface="Calibri"/>
                      </a:endParaRPr>
                    </a:p>
                  </a:txBody>
                  <a:tcPr marL="0" marR="0" marT="74930" marB="0">
                    <a:lnR w="12700">
                      <a:solidFill>
                        <a:srgbClr val="97B853"/>
                      </a:solidFill>
                      <a:prstDash val="solid"/>
                    </a:lnR>
                    <a:lnT w="12700">
                      <a:solidFill>
                        <a:srgbClr val="97B853"/>
                      </a:solidFill>
                      <a:prstDash val="solid"/>
                    </a:lnT>
                    <a:lnB w="12700">
                      <a:solidFill>
                        <a:srgbClr val="97B853"/>
                      </a:solidFill>
                      <a:prstDash val="solid"/>
                    </a:lnB>
                  </a:tcPr>
                </a:tc>
                <a:extLst>
                  <a:ext uri="{0D108BD9-81ED-4DB2-BD59-A6C34878D82A}">
                    <a16:rowId xmlns:a16="http://schemas.microsoft.com/office/drawing/2014/main" val="10006"/>
                  </a:ext>
                </a:extLst>
              </a:tr>
              <a:tr h="402590">
                <a:tc>
                  <a:txBody>
                    <a:bodyPr/>
                    <a:lstStyle/>
                    <a:p>
                      <a:pPr marL="83820">
                        <a:lnSpc>
                          <a:spcPct val="100000"/>
                        </a:lnSpc>
                        <a:spcBef>
                          <a:spcPts val="585"/>
                        </a:spcBef>
                      </a:pPr>
                      <a:r>
                        <a:rPr sz="1400" b="1" dirty="0">
                          <a:latin typeface="Verdana" panose="020B0604030504040204" pitchFamily="34" charset="0"/>
                          <a:ea typeface="Verdana" panose="020B0604030504040204" pitchFamily="34" charset="0"/>
                          <a:cs typeface="Calibri"/>
                        </a:rPr>
                        <a:t>Plan</a:t>
                      </a:r>
                      <a:r>
                        <a:rPr sz="1400" b="1" spc="-8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de</a:t>
                      </a:r>
                      <a:r>
                        <a:rPr sz="1400" b="1" spc="-45" dirty="0">
                          <a:latin typeface="Verdana" panose="020B0604030504040204" pitchFamily="34" charset="0"/>
                          <a:ea typeface="Verdana" panose="020B0604030504040204" pitchFamily="34" charset="0"/>
                          <a:cs typeface="Calibri"/>
                        </a:rPr>
                        <a:t> </a:t>
                      </a:r>
                      <a:r>
                        <a:rPr sz="1400" b="1" spc="-10" dirty="0">
                          <a:latin typeface="Verdana" panose="020B0604030504040204" pitchFamily="34" charset="0"/>
                          <a:ea typeface="Verdana" panose="020B0604030504040204" pitchFamily="34" charset="0"/>
                          <a:cs typeface="Calibri"/>
                        </a:rPr>
                        <a:t>Previsión</a:t>
                      </a:r>
                      <a:r>
                        <a:rPr sz="1400" b="1" spc="-6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de</a:t>
                      </a:r>
                      <a:r>
                        <a:rPr sz="1400" b="1" spc="-45" dirty="0">
                          <a:latin typeface="Verdana" panose="020B0604030504040204" pitchFamily="34" charset="0"/>
                          <a:ea typeface="Verdana" panose="020B0604030504040204" pitchFamily="34" charset="0"/>
                          <a:cs typeface="Calibri"/>
                        </a:rPr>
                        <a:t> </a:t>
                      </a:r>
                      <a:r>
                        <a:rPr sz="1400" b="1" spc="-10" dirty="0">
                          <a:latin typeface="Verdana" panose="020B0604030504040204" pitchFamily="34" charset="0"/>
                          <a:ea typeface="Verdana" panose="020B0604030504040204" pitchFamily="34" charset="0"/>
                          <a:cs typeface="Calibri"/>
                        </a:rPr>
                        <a:t>Recursos</a:t>
                      </a:r>
                      <a:r>
                        <a:rPr sz="1400" b="1" spc="-40" dirty="0">
                          <a:latin typeface="Verdana" panose="020B0604030504040204" pitchFamily="34" charset="0"/>
                          <a:ea typeface="Verdana" panose="020B0604030504040204" pitchFamily="34" charset="0"/>
                          <a:cs typeface="Calibri"/>
                        </a:rPr>
                        <a:t> </a:t>
                      </a:r>
                      <a:r>
                        <a:rPr sz="1400" b="1" spc="-10" dirty="0">
                          <a:latin typeface="Verdana" panose="020B0604030504040204" pitchFamily="34" charset="0"/>
                          <a:ea typeface="Verdana" panose="020B0604030504040204" pitchFamily="34" charset="0"/>
                          <a:cs typeface="Calibri"/>
                        </a:rPr>
                        <a:t>Humanos</a:t>
                      </a:r>
                      <a:endParaRPr sz="1400">
                        <a:latin typeface="Verdana" panose="020B0604030504040204" pitchFamily="34" charset="0"/>
                        <a:ea typeface="Verdana" panose="020B0604030504040204" pitchFamily="34" charset="0"/>
                        <a:cs typeface="Calibri"/>
                      </a:endParaRPr>
                    </a:p>
                  </a:txBody>
                  <a:tcPr marL="0" marR="0" marT="74295" marB="0">
                    <a:lnL w="12700">
                      <a:solidFill>
                        <a:srgbClr val="97B853"/>
                      </a:solidFill>
                      <a:prstDash val="solid"/>
                    </a:lnL>
                    <a:lnT w="12700">
                      <a:solidFill>
                        <a:srgbClr val="97B853"/>
                      </a:solidFill>
                      <a:prstDash val="solid"/>
                    </a:lnT>
                    <a:lnB w="12700">
                      <a:solidFill>
                        <a:srgbClr val="97B853"/>
                      </a:solidFill>
                      <a:prstDash val="solid"/>
                    </a:lnB>
                  </a:tcPr>
                </a:tc>
                <a:tc>
                  <a:txBody>
                    <a:bodyPr/>
                    <a:lstStyle/>
                    <a:p>
                      <a:pPr marR="17145" algn="ctr">
                        <a:lnSpc>
                          <a:spcPct val="100000"/>
                        </a:lnSpc>
                        <a:spcBef>
                          <a:spcPts val="585"/>
                        </a:spcBef>
                      </a:pPr>
                      <a:r>
                        <a:rPr sz="1600" b="1" spc="-20" dirty="0">
                          <a:latin typeface="Calibri"/>
                          <a:cs typeface="Calibri"/>
                        </a:rPr>
                        <a:t>100%</a:t>
                      </a:r>
                      <a:endParaRPr sz="1600">
                        <a:latin typeface="Calibri"/>
                        <a:cs typeface="Calibri"/>
                      </a:endParaRPr>
                    </a:p>
                  </a:txBody>
                  <a:tcPr marL="0" marR="0" marT="74295" marB="0">
                    <a:lnT w="12700">
                      <a:solidFill>
                        <a:srgbClr val="97B853"/>
                      </a:solidFill>
                      <a:prstDash val="solid"/>
                    </a:lnT>
                    <a:lnB w="12700">
                      <a:solidFill>
                        <a:srgbClr val="97B853"/>
                      </a:solidFill>
                      <a:prstDash val="solid"/>
                    </a:lnB>
                  </a:tcPr>
                </a:tc>
                <a:tc>
                  <a:txBody>
                    <a:bodyPr/>
                    <a:lstStyle/>
                    <a:p>
                      <a:pPr marL="53340" algn="ctr">
                        <a:lnSpc>
                          <a:spcPct val="100000"/>
                        </a:lnSpc>
                        <a:spcBef>
                          <a:spcPts val="585"/>
                        </a:spcBef>
                      </a:pPr>
                      <a:r>
                        <a:rPr sz="1600" b="1" spc="-25" dirty="0">
                          <a:solidFill>
                            <a:schemeClr val="tx1"/>
                          </a:solidFill>
                          <a:latin typeface="Calibri"/>
                          <a:cs typeface="Calibri"/>
                        </a:rPr>
                        <a:t>8</a:t>
                      </a:r>
                      <a:r>
                        <a:rPr lang="es-ES" sz="1600" b="1" spc="-25" dirty="0">
                          <a:solidFill>
                            <a:schemeClr val="tx1"/>
                          </a:solidFill>
                          <a:latin typeface="Calibri"/>
                          <a:cs typeface="Calibri"/>
                        </a:rPr>
                        <a:t>6</a:t>
                      </a:r>
                      <a:r>
                        <a:rPr sz="1600" b="1" spc="-25" dirty="0">
                          <a:solidFill>
                            <a:schemeClr val="tx1"/>
                          </a:solidFill>
                          <a:latin typeface="Calibri"/>
                          <a:cs typeface="Calibri"/>
                        </a:rPr>
                        <a:t>%</a:t>
                      </a:r>
                      <a:endParaRPr sz="1600" dirty="0">
                        <a:solidFill>
                          <a:schemeClr val="tx1"/>
                        </a:solidFill>
                        <a:latin typeface="Calibri"/>
                        <a:cs typeface="Calibri"/>
                      </a:endParaRPr>
                    </a:p>
                  </a:txBody>
                  <a:tcPr marL="0" marR="0" marT="74295" marB="0">
                    <a:lnR w="12700">
                      <a:solidFill>
                        <a:srgbClr val="97B853"/>
                      </a:solidFill>
                      <a:prstDash val="solid"/>
                    </a:lnR>
                    <a:lnT w="12700">
                      <a:solidFill>
                        <a:srgbClr val="97B853"/>
                      </a:solidFill>
                      <a:prstDash val="solid"/>
                    </a:lnT>
                    <a:lnB w="12700">
                      <a:solidFill>
                        <a:srgbClr val="97B853"/>
                      </a:solidFill>
                      <a:prstDash val="solid"/>
                    </a:lnB>
                  </a:tcPr>
                </a:tc>
                <a:extLst>
                  <a:ext uri="{0D108BD9-81ED-4DB2-BD59-A6C34878D82A}">
                    <a16:rowId xmlns:a16="http://schemas.microsoft.com/office/drawing/2014/main" val="10007"/>
                  </a:ext>
                </a:extLst>
              </a:tr>
              <a:tr h="402590">
                <a:tc>
                  <a:txBody>
                    <a:bodyPr/>
                    <a:lstStyle/>
                    <a:p>
                      <a:pPr marL="83820">
                        <a:lnSpc>
                          <a:spcPct val="100000"/>
                        </a:lnSpc>
                        <a:spcBef>
                          <a:spcPts val="580"/>
                        </a:spcBef>
                      </a:pPr>
                      <a:r>
                        <a:rPr sz="1400" b="1" dirty="0">
                          <a:latin typeface="Verdana" panose="020B0604030504040204" pitchFamily="34" charset="0"/>
                          <a:ea typeface="Verdana" panose="020B0604030504040204" pitchFamily="34" charset="0"/>
                          <a:cs typeface="Calibri"/>
                        </a:rPr>
                        <a:t>Plan</a:t>
                      </a:r>
                      <a:r>
                        <a:rPr sz="1400" b="1" spc="-85" dirty="0">
                          <a:latin typeface="Verdana" panose="020B0604030504040204" pitchFamily="34" charset="0"/>
                          <a:ea typeface="Verdana" panose="020B0604030504040204" pitchFamily="34" charset="0"/>
                          <a:cs typeface="Calibri"/>
                        </a:rPr>
                        <a:t> </a:t>
                      </a:r>
                      <a:r>
                        <a:rPr sz="1400" b="1" spc="-10" dirty="0">
                          <a:latin typeface="Verdana" panose="020B0604030504040204" pitchFamily="34" charset="0"/>
                          <a:ea typeface="Verdana" panose="020B0604030504040204" pitchFamily="34" charset="0"/>
                          <a:cs typeface="Calibri"/>
                        </a:rPr>
                        <a:t>Anual</a:t>
                      </a:r>
                      <a:r>
                        <a:rPr sz="1400" b="1" spc="-4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de</a:t>
                      </a:r>
                      <a:r>
                        <a:rPr sz="1400" b="1" spc="-45" dirty="0">
                          <a:latin typeface="Verdana" panose="020B0604030504040204" pitchFamily="34" charset="0"/>
                          <a:ea typeface="Verdana" panose="020B0604030504040204" pitchFamily="34" charset="0"/>
                          <a:cs typeface="Calibri"/>
                        </a:rPr>
                        <a:t> </a:t>
                      </a:r>
                      <a:r>
                        <a:rPr sz="1400" b="1" spc="-10" dirty="0">
                          <a:latin typeface="Verdana" panose="020B0604030504040204" pitchFamily="34" charset="0"/>
                          <a:ea typeface="Verdana" panose="020B0604030504040204" pitchFamily="34" charset="0"/>
                          <a:cs typeface="Calibri"/>
                        </a:rPr>
                        <a:t>Adquisiciones</a:t>
                      </a:r>
                      <a:endParaRPr sz="1400">
                        <a:latin typeface="Verdana" panose="020B0604030504040204" pitchFamily="34" charset="0"/>
                        <a:ea typeface="Verdana" panose="020B0604030504040204" pitchFamily="34" charset="0"/>
                        <a:cs typeface="Calibri"/>
                      </a:endParaRPr>
                    </a:p>
                  </a:txBody>
                  <a:tcPr marL="0" marR="0" marT="73660" marB="0">
                    <a:lnL w="12700">
                      <a:solidFill>
                        <a:srgbClr val="97B853"/>
                      </a:solidFill>
                      <a:prstDash val="solid"/>
                    </a:lnL>
                    <a:lnT w="12700">
                      <a:solidFill>
                        <a:srgbClr val="97B853"/>
                      </a:solidFill>
                      <a:prstDash val="solid"/>
                    </a:lnT>
                    <a:lnB w="12700">
                      <a:solidFill>
                        <a:srgbClr val="97B853"/>
                      </a:solidFill>
                      <a:prstDash val="solid"/>
                    </a:lnB>
                  </a:tcPr>
                </a:tc>
                <a:tc>
                  <a:txBody>
                    <a:bodyPr/>
                    <a:lstStyle/>
                    <a:p>
                      <a:pPr marR="17145" algn="ctr">
                        <a:lnSpc>
                          <a:spcPct val="100000"/>
                        </a:lnSpc>
                        <a:spcBef>
                          <a:spcPts val="580"/>
                        </a:spcBef>
                      </a:pPr>
                      <a:r>
                        <a:rPr sz="1600" b="1" spc="-20" dirty="0">
                          <a:latin typeface="Calibri"/>
                          <a:cs typeface="Calibri"/>
                        </a:rPr>
                        <a:t>100%</a:t>
                      </a:r>
                      <a:endParaRPr sz="1600">
                        <a:latin typeface="Calibri"/>
                        <a:cs typeface="Calibri"/>
                      </a:endParaRPr>
                    </a:p>
                  </a:txBody>
                  <a:tcPr marL="0" marR="0" marT="73660" marB="0">
                    <a:lnT w="12700">
                      <a:solidFill>
                        <a:srgbClr val="97B853"/>
                      </a:solidFill>
                      <a:prstDash val="solid"/>
                    </a:lnT>
                    <a:lnB w="12700">
                      <a:solidFill>
                        <a:srgbClr val="97B853"/>
                      </a:solidFill>
                      <a:prstDash val="solid"/>
                    </a:lnB>
                  </a:tcPr>
                </a:tc>
                <a:tc>
                  <a:txBody>
                    <a:bodyPr/>
                    <a:lstStyle/>
                    <a:p>
                      <a:pPr marL="53340" algn="ctr">
                        <a:lnSpc>
                          <a:spcPct val="100000"/>
                        </a:lnSpc>
                        <a:spcBef>
                          <a:spcPts val="580"/>
                        </a:spcBef>
                      </a:pPr>
                      <a:r>
                        <a:rPr lang="es-ES" sz="1600" b="1" spc="-25" dirty="0">
                          <a:solidFill>
                            <a:schemeClr val="tx1"/>
                          </a:solidFill>
                          <a:latin typeface="Calibri"/>
                          <a:cs typeface="Calibri"/>
                        </a:rPr>
                        <a:t>54</a:t>
                      </a:r>
                      <a:r>
                        <a:rPr sz="1600" b="1" spc="-25" dirty="0">
                          <a:solidFill>
                            <a:schemeClr val="tx1"/>
                          </a:solidFill>
                          <a:latin typeface="Calibri"/>
                          <a:cs typeface="Calibri"/>
                        </a:rPr>
                        <a:t>%</a:t>
                      </a:r>
                      <a:endParaRPr sz="1600" dirty="0">
                        <a:solidFill>
                          <a:schemeClr val="tx1"/>
                        </a:solidFill>
                        <a:latin typeface="Calibri"/>
                        <a:cs typeface="Calibri"/>
                      </a:endParaRPr>
                    </a:p>
                  </a:txBody>
                  <a:tcPr marL="0" marR="0" marT="73660" marB="0">
                    <a:lnR w="12700">
                      <a:solidFill>
                        <a:srgbClr val="97B853"/>
                      </a:solidFill>
                      <a:prstDash val="solid"/>
                    </a:lnR>
                    <a:lnT w="12700">
                      <a:solidFill>
                        <a:srgbClr val="97B853"/>
                      </a:solidFill>
                      <a:prstDash val="solid"/>
                    </a:lnT>
                    <a:lnB w="12700">
                      <a:solidFill>
                        <a:srgbClr val="97B853"/>
                      </a:solidFill>
                      <a:prstDash val="solid"/>
                    </a:lnB>
                  </a:tcPr>
                </a:tc>
                <a:extLst>
                  <a:ext uri="{0D108BD9-81ED-4DB2-BD59-A6C34878D82A}">
                    <a16:rowId xmlns:a16="http://schemas.microsoft.com/office/drawing/2014/main" val="10008"/>
                  </a:ext>
                </a:extLst>
              </a:tr>
              <a:tr h="402590">
                <a:tc>
                  <a:txBody>
                    <a:bodyPr/>
                    <a:lstStyle/>
                    <a:p>
                      <a:pPr marL="83820">
                        <a:lnSpc>
                          <a:spcPct val="100000"/>
                        </a:lnSpc>
                        <a:spcBef>
                          <a:spcPts val="570"/>
                        </a:spcBef>
                      </a:pPr>
                      <a:r>
                        <a:rPr sz="1400" b="1" dirty="0">
                          <a:latin typeface="Verdana" panose="020B0604030504040204" pitchFamily="34" charset="0"/>
                          <a:ea typeface="Verdana" panose="020B0604030504040204" pitchFamily="34" charset="0"/>
                          <a:cs typeface="Calibri"/>
                        </a:rPr>
                        <a:t>Plan</a:t>
                      </a:r>
                      <a:r>
                        <a:rPr sz="1400" b="1" spc="-50" dirty="0">
                          <a:latin typeface="Verdana" panose="020B0604030504040204" pitchFamily="34" charset="0"/>
                          <a:ea typeface="Verdana" panose="020B0604030504040204" pitchFamily="34" charset="0"/>
                          <a:cs typeface="Calibri"/>
                        </a:rPr>
                        <a:t> </a:t>
                      </a:r>
                      <a:r>
                        <a:rPr sz="1400" b="1" spc="-20" dirty="0">
                          <a:latin typeface="Verdana" panose="020B0604030504040204" pitchFamily="34" charset="0"/>
                          <a:ea typeface="Verdana" panose="020B0604030504040204" pitchFamily="34" charset="0"/>
                          <a:cs typeface="Calibri"/>
                        </a:rPr>
                        <a:t>Institucional</a:t>
                      </a:r>
                      <a:r>
                        <a:rPr sz="1400" b="1" spc="-4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de</a:t>
                      </a:r>
                      <a:r>
                        <a:rPr sz="1400" b="1" spc="-5" dirty="0">
                          <a:latin typeface="Verdana" panose="020B0604030504040204" pitchFamily="34" charset="0"/>
                          <a:ea typeface="Verdana" panose="020B0604030504040204" pitchFamily="34" charset="0"/>
                          <a:cs typeface="Calibri"/>
                        </a:rPr>
                        <a:t> </a:t>
                      </a:r>
                      <a:r>
                        <a:rPr sz="1400" b="1" spc="-10" dirty="0">
                          <a:latin typeface="Verdana" panose="020B0604030504040204" pitchFamily="34" charset="0"/>
                          <a:ea typeface="Verdana" panose="020B0604030504040204" pitchFamily="34" charset="0"/>
                          <a:cs typeface="Calibri"/>
                        </a:rPr>
                        <a:t>Archivos</a:t>
                      </a:r>
                      <a:r>
                        <a:rPr sz="1400" b="1" spc="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de</a:t>
                      </a:r>
                      <a:r>
                        <a:rPr sz="1400" b="1" spc="-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la</a:t>
                      </a:r>
                      <a:r>
                        <a:rPr sz="1400" b="1" spc="-20" dirty="0">
                          <a:latin typeface="Verdana" panose="020B0604030504040204" pitchFamily="34" charset="0"/>
                          <a:ea typeface="Verdana" panose="020B0604030504040204" pitchFamily="34" charset="0"/>
                          <a:cs typeface="Calibri"/>
                        </a:rPr>
                        <a:t> Entidad</a:t>
                      </a:r>
                      <a:r>
                        <a:rPr sz="1400" b="1" spc="-55" dirty="0">
                          <a:latin typeface="Verdana" panose="020B0604030504040204" pitchFamily="34" charset="0"/>
                          <a:ea typeface="Verdana" panose="020B0604030504040204" pitchFamily="34" charset="0"/>
                          <a:cs typeface="Calibri"/>
                        </a:rPr>
                        <a:t> </a:t>
                      </a:r>
                      <a:r>
                        <a:rPr sz="1400" b="1" spc="-10" dirty="0">
                          <a:latin typeface="Verdana" panose="020B0604030504040204" pitchFamily="34" charset="0"/>
                          <a:ea typeface="Verdana" panose="020B0604030504040204" pitchFamily="34" charset="0"/>
                          <a:cs typeface="Calibri"/>
                        </a:rPr>
                        <a:t>PINAR</a:t>
                      </a:r>
                      <a:endParaRPr sz="1400">
                        <a:latin typeface="Verdana" panose="020B0604030504040204" pitchFamily="34" charset="0"/>
                        <a:ea typeface="Verdana" panose="020B0604030504040204" pitchFamily="34" charset="0"/>
                        <a:cs typeface="Calibri"/>
                      </a:endParaRPr>
                    </a:p>
                  </a:txBody>
                  <a:tcPr marL="0" marR="0" marT="72390" marB="0">
                    <a:lnL w="12700">
                      <a:solidFill>
                        <a:srgbClr val="97B853"/>
                      </a:solidFill>
                      <a:prstDash val="solid"/>
                    </a:lnL>
                    <a:lnT w="12700">
                      <a:solidFill>
                        <a:srgbClr val="97B853"/>
                      </a:solidFill>
                      <a:prstDash val="solid"/>
                    </a:lnT>
                    <a:lnB w="12700">
                      <a:solidFill>
                        <a:srgbClr val="97B853"/>
                      </a:solidFill>
                      <a:prstDash val="solid"/>
                    </a:lnB>
                  </a:tcPr>
                </a:tc>
                <a:tc>
                  <a:txBody>
                    <a:bodyPr/>
                    <a:lstStyle/>
                    <a:p>
                      <a:pPr marR="17145" algn="ctr">
                        <a:lnSpc>
                          <a:spcPct val="100000"/>
                        </a:lnSpc>
                        <a:spcBef>
                          <a:spcPts val="570"/>
                        </a:spcBef>
                      </a:pPr>
                      <a:r>
                        <a:rPr sz="1600" b="1" spc="-20" dirty="0">
                          <a:latin typeface="Calibri"/>
                          <a:cs typeface="Calibri"/>
                        </a:rPr>
                        <a:t>100%</a:t>
                      </a:r>
                      <a:endParaRPr sz="1600">
                        <a:latin typeface="Calibri"/>
                        <a:cs typeface="Calibri"/>
                      </a:endParaRPr>
                    </a:p>
                  </a:txBody>
                  <a:tcPr marL="0" marR="0" marT="72390" marB="0">
                    <a:lnT w="12700">
                      <a:solidFill>
                        <a:srgbClr val="97B853"/>
                      </a:solidFill>
                      <a:prstDash val="solid"/>
                    </a:lnT>
                    <a:lnB w="12700">
                      <a:solidFill>
                        <a:srgbClr val="97B853"/>
                      </a:solidFill>
                      <a:prstDash val="solid"/>
                    </a:lnB>
                  </a:tcPr>
                </a:tc>
                <a:tc>
                  <a:txBody>
                    <a:bodyPr/>
                    <a:lstStyle/>
                    <a:p>
                      <a:pPr marL="50800" algn="ctr">
                        <a:lnSpc>
                          <a:spcPct val="100000"/>
                        </a:lnSpc>
                        <a:spcBef>
                          <a:spcPts val="570"/>
                        </a:spcBef>
                      </a:pPr>
                      <a:r>
                        <a:rPr lang="es-ES" sz="1600" b="1" spc="-25" dirty="0">
                          <a:solidFill>
                            <a:schemeClr val="tx1"/>
                          </a:solidFill>
                          <a:latin typeface="Calibri"/>
                          <a:cs typeface="Calibri"/>
                        </a:rPr>
                        <a:t>9</a:t>
                      </a:r>
                      <a:r>
                        <a:rPr sz="1600" b="1" spc="-25" dirty="0">
                          <a:solidFill>
                            <a:schemeClr val="tx1"/>
                          </a:solidFill>
                          <a:latin typeface="Calibri"/>
                          <a:cs typeface="Calibri"/>
                        </a:rPr>
                        <a:t>0%</a:t>
                      </a:r>
                      <a:endParaRPr sz="1600" dirty="0">
                        <a:solidFill>
                          <a:schemeClr val="tx1"/>
                        </a:solidFill>
                        <a:latin typeface="Calibri"/>
                        <a:cs typeface="Calibri"/>
                      </a:endParaRPr>
                    </a:p>
                  </a:txBody>
                  <a:tcPr marL="0" marR="0" marT="72390" marB="0">
                    <a:lnR w="12700">
                      <a:solidFill>
                        <a:srgbClr val="97B853"/>
                      </a:solidFill>
                      <a:prstDash val="solid"/>
                    </a:lnR>
                    <a:lnT w="12700">
                      <a:solidFill>
                        <a:srgbClr val="97B853"/>
                      </a:solidFill>
                      <a:prstDash val="solid"/>
                    </a:lnT>
                    <a:lnB w="12700">
                      <a:solidFill>
                        <a:srgbClr val="97B853"/>
                      </a:solidFill>
                      <a:prstDash val="solid"/>
                    </a:lnB>
                  </a:tcPr>
                </a:tc>
                <a:extLst>
                  <a:ext uri="{0D108BD9-81ED-4DB2-BD59-A6C34878D82A}">
                    <a16:rowId xmlns:a16="http://schemas.microsoft.com/office/drawing/2014/main" val="10009"/>
                  </a:ext>
                </a:extLst>
              </a:tr>
              <a:tr h="402590">
                <a:tc>
                  <a:txBody>
                    <a:bodyPr/>
                    <a:lstStyle/>
                    <a:p>
                      <a:pPr marL="83820">
                        <a:lnSpc>
                          <a:spcPct val="100000"/>
                        </a:lnSpc>
                        <a:spcBef>
                          <a:spcPts val="565"/>
                        </a:spcBef>
                      </a:pPr>
                      <a:r>
                        <a:rPr sz="1400" b="1" spc="-10" dirty="0">
                          <a:latin typeface="Verdana" panose="020B0604030504040204" pitchFamily="34" charset="0"/>
                          <a:ea typeface="Verdana" panose="020B0604030504040204" pitchFamily="34" charset="0"/>
                          <a:cs typeface="Calibri"/>
                        </a:rPr>
                        <a:t>Plan</a:t>
                      </a:r>
                      <a:r>
                        <a:rPr sz="1400" b="1" spc="-8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de</a:t>
                      </a:r>
                      <a:r>
                        <a:rPr sz="1400" b="1" spc="-35" dirty="0">
                          <a:latin typeface="Verdana" panose="020B0604030504040204" pitchFamily="34" charset="0"/>
                          <a:ea typeface="Verdana" panose="020B0604030504040204" pitchFamily="34" charset="0"/>
                          <a:cs typeface="Calibri"/>
                        </a:rPr>
                        <a:t> </a:t>
                      </a:r>
                      <a:r>
                        <a:rPr sz="1400" b="1" spc="-10" dirty="0">
                          <a:latin typeface="Verdana" panose="020B0604030504040204" pitchFamily="34" charset="0"/>
                          <a:ea typeface="Verdana" panose="020B0604030504040204" pitchFamily="34" charset="0"/>
                          <a:cs typeface="Calibri"/>
                        </a:rPr>
                        <a:t>mantenimiento</a:t>
                      </a:r>
                      <a:endParaRPr sz="1400">
                        <a:latin typeface="Verdana" panose="020B0604030504040204" pitchFamily="34" charset="0"/>
                        <a:ea typeface="Verdana" panose="020B0604030504040204" pitchFamily="34" charset="0"/>
                        <a:cs typeface="Calibri"/>
                      </a:endParaRPr>
                    </a:p>
                  </a:txBody>
                  <a:tcPr marL="0" marR="0" marT="71755" marB="0">
                    <a:lnL w="12700">
                      <a:solidFill>
                        <a:srgbClr val="97B853"/>
                      </a:solidFill>
                      <a:prstDash val="solid"/>
                    </a:lnL>
                    <a:lnT w="12700">
                      <a:solidFill>
                        <a:srgbClr val="97B853"/>
                      </a:solidFill>
                      <a:prstDash val="solid"/>
                    </a:lnT>
                    <a:lnB w="12700">
                      <a:solidFill>
                        <a:srgbClr val="97B853"/>
                      </a:solidFill>
                      <a:prstDash val="solid"/>
                    </a:lnB>
                  </a:tcPr>
                </a:tc>
                <a:tc>
                  <a:txBody>
                    <a:bodyPr/>
                    <a:lstStyle/>
                    <a:p>
                      <a:pPr marR="17145" algn="ctr">
                        <a:lnSpc>
                          <a:spcPct val="100000"/>
                        </a:lnSpc>
                        <a:spcBef>
                          <a:spcPts val="565"/>
                        </a:spcBef>
                      </a:pPr>
                      <a:r>
                        <a:rPr sz="1600" b="1" spc="-20" dirty="0">
                          <a:latin typeface="Calibri"/>
                          <a:cs typeface="Calibri"/>
                        </a:rPr>
                        <a:t>100%</a:t>
                      </a:r>
                      <a:endParaRPr sz="1600">
                        <a:latin typeface="Calibri"/>
                        <a:cs typeface="Calibri"/>
                      </a:endParaRPr>
                    </a:p>
                  </a:txBody>
                  <a:tcPr marL="0" marR="0" marT="71755" marB="0">
                    <a:lnT w="12700">
                      <a:solidFill>
                        <a:srgbClr val="97B853"/>
                      </a:solidFill>
                      <a:prstDash val="solid"/>
                    </a:lnT>
                    <a:lnB w="12700">
                      <a:solidFill>
                        <a:srgbClr val="97B853"/>
                      </a:solidFill>
                      <a:prstDash val="solid"/>
                    </a:lnB>
                  </a:tcPr>
                </a:tc>
                <a:tc>
                  <a:txBody>
                    <a:bodyPr/>
                    <a:lstStyle/>
                    <a:p>
                      <a:pPr marL="53340" algn="ctr">
                        <a:lnSpc>
                          <a:spcPct val="100000"/>
                        </a:lnSpc>
                        <a:spcBef>
                          <a:spcPts val="565"/>
                        </a:spcBef>
                      </a:pPr>
                      <a:r>
                        <a:rPr sz="1600" b="1" spc="-25" dirty="0">
                          <a:solidFill>
                            <a:schemeClr val="tx1"/>
                          </a:solidFill>
                          <a:latin typeface="Calibri"/>
                          <a:cs typeface="Calibri"/>
                        </a:rPr>
                        <a:t>72%</a:t>
                      </a:r>
                      <a:endParaRPr sz="1600" dirty="0">
                        <a:solidFill>
                          <a:schemeClr val="tx1"/>
                        </a:solidFill>
                        <a:latin typeface="Calibri"/>
                        <a:cs typeface="Calibri"/>
                      </a:endParaRPr>
                    </a:p>
                  </a:txBody>
                  <a:tcPr marL="0" marR="0" marT="71755" marB="0">
                    <a:lnR w="12700">
                      <a:solidFill>
                        <a:srgbClr val="97B853"/>
                      </a:solidFill>
                      <a:prstDash val="solid"/>
                    </a:lnR>
                    <a:lnT w="12700">
                      <a:solidFill>
                        <a:srgbClr val="97B853"/>
                      </a:solidFill>
                      <a:prstDash val="solid"/>
                    </a:lnT>
                    <a:lnB w="12700">
                      <a:solidFill>
                        <a:srgbClr val="97B853"/>
                      </a:solidFill>
                      <a:prstDash val="solid"/>
                    </a:lnB>
                  </a:tcPr>
                </a:tc>
                <a:extLst>
                  <a:ext uri="{0D108BD9-81ED-4DB2-BD59-A6C34878D82A}">
                    <a16:rowId xmlns:a16="http://schemas.microsoft.com/office/drawing/2014/main" val="10010"/>
                  </a:ext>
                </a:extLst>
              </a:tr>
              <a:tr h="402590">
                <a:tc>
                  <a:txBody>
                    <a:bodyPr/>
                    <a:lstStyle/>
                    <a:p>
                      <a:pPr marL="83820">
                        <a:lnSpc>
                          <a:spcPct val="100000"/>
                        </a:lnSpc>
                        <a:spcBef>
                          <a:spcPts val="585"/>
                        </a:spcBef>
                      </a:pPr>
                      <a:r>
                        <a:rPr sz="1400" b="1" spc="-10" dirty="0">
                          <a:latin typeface="Verdana" panose="020B0604030504040204" pitchFamily="34" charset="0"/>
                          <a:ea typeface="Verdana" panose="020B0604030504040204" pitchFamily="34" charset="0"/>
                          <a:cs typeface="Calibri"/>
                        </a:rPr>
                        <a:t>Plan</a:t>
                      </a:r>
                      <a:r>
                        <a:rPr sz="1400" b="1" spc="-8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de</a:t>
                      </a:r>
                      <a:r>
                        <a:rPr sz="1400" b="1" spc="-35" dirty="0">
                          <a:latin typeface="Verdana" panose="020B0604030504040204" pitchFamily="34" charset="0"/>
                          <a:ea typeface="Verdana" panose="020B0604030504040204" pitchFamily="34" charset="0"/>
                          <a:cs typeface="Calibri"/>
                        </a:rPr>
                        <a:t> </a:t>
                      </a:r>
                      <a:r>
                        <a:rPr sz="1400" b="1" spc="-10" dirty="0">
                          <a:latin typeface="Verdana" panose="020B0604030504040204" pitchFamily="34" charset="0"/>
                          <a:ea typeface="Verdana" panose="020B0604030504040204" pitchFamily="34" charset="0"/>
                          <a:cs typeface="Calibri"/>
                        </a:rPr>
                        <a:t>comunicaciones</a:t>
                      </a:r>
                      <a:endParaRPr sz="1400">
                        <a:latin typeface="Verdana" panose="020B0604030504040204" pitchFamily="34" charset="0"/>
                        <a:ea typeface="Verdana" panose="020B0604030504040204" pitchFamily="34" charset="0"/>
                        <a:cs typeface="Calibri"/>
                      </a:endParaRPr>
                    </a:p>
                  </a:txBody>
                  <a:tcPr marL="0" marR="0" marT="74295" marB="0">
                    <a:lnL w="12700">
                      <a:solidFill>
                        <a:srgbClr val="97B853"/>
                      </a:solidFill>
                      <a:prstDash val="solid"/>
                    </a:lnL>
                    <a:lnT w="12700">
                      <a:solidFill>
                        <a:srgbClr val="97B853"/>
                      </a:solidFill>
                      <a:prstDash val="solid"/>
                    </a:lnT>
                    <a:lnB w="12700">
                      <a:solidFill>
                        <a:srgbClr val="97B853"/>
                      </a:solidFill>
                      <a:prstDash val="solid"/>
                    </a:lnB>
                  </a:tcPr>
                </a:tc>
                <a:tc>
                  <a:txBody>
                    <a:bodyPr/>
                    <a:lstStyle/>
                    <a:p>
                      <a:pPr marR="17145" algn="ctr">
                        <a:lnSpc>
                          <a:spcPct val="100000"/>
                        </a:lnSpc>
                        <a:spcBef>
                          <a:spcPts val="585"/>
                        </a:spcBef>
                      </a:pPr>
                      <a:r>
                        <a:rPr sz="1600" b="1" spc="-20" dirty="0">
                          <a:latin typeface="Calibri"/>
                          <a:cs typeface="Calibri"/>
                        </a:rPr>
                        <a:t>100%</a:t>
                      </a:r>
                      <a:endParaRPr sz="1600">
                        <a:latin typeface="Calibri"/>
                        <a:cs typeface="Calibri"/>
                      </a:endParaRPr>
                    </a:p>
                  </a:txBody>
                  <a:tcPr marL="0" marR="0" marT="74295" marB="0">
                    <a:lnT w="12700">
                      <a:solidFill>
                        <a:srgbClr val="97B853"/>
                      </a:solidFill>
                      <a:prstDash val="solid"/>
                    </a:lnT>
                    <a:lnB w="12700">
                      <a:solidFill>
                        <a:srgbClr val="97B853"/>
                      </a:solidFill>
                      <a:prstDash val="solid"/>
                    </a:lnB>
                  </a:tcPr>
                </a:tc>
                <a:tc>
                  <a:txBody>
                    <a:bodyPr/>
                    <a:lstStyle/>
                    <a:p>
                      <a:pPr marL="50800" algn="ctr">
                        <a:lnSpc>
                          <a:spcPct val="100000"/>
                        </a:lnSpc>
                        <a:spcBef>
                          <a:spcPts val="585"/>
                        </a:spcBef>
                      </a:pPr>
                      <a:r>
                        <a:rPr sz="1600" b="1" spc="-25" dirty="0">
                          <a:solidFill>
                            <a:schemeClr val="tx1"/>
                          </a:solidFill>
                          <a:latin typeface="Calibri"/>
                          <a:cs typeface="Calibri"/>
                        </a:rPr>
                        <a:t>70%</a:t>
                      </a:r>
                      <a:endParaRPr sz="1600" dirty="0">
                        <a:solidFill>
                          <a:schemeClr val="tx1"/>
                        </a:solidFill>
                        <a:latin typeface="Calibri"/>
                        <a:cs typeface="Calibri"/>
                      </a:endParaRPr>
                    </a:p>
                  </a:txBody>
                  <a:tcPr marL="0" marR="0" marT="74295" marB="0">
                    <a:lnR w="12700">
                      <a:solidFill>
                        <a:srgbClr val="97B853"/>
                      </a:solidFill>
                      <a:prstDash val="solid"/>
                    </a:lnR>
                    <a:lnT w="12700">
                      <a:solidFill>
                        <a:srgbClr val="97B853"/>
                      </a:solidFill>
                      <a:prstDash val="solid"/>
                    </a:lnT>
                    <a:lnB w="12700">
                      <a:solidFill>
                        <a:srgbClr val="97B853"/>
                      </a:solidFill>
                      <a:prstDash val="solid"/>
                    </a:lnB>
                  </a:tcPr>
                </a:tc>
                <a:extLst>
                  <a:ext uri="{0D108BD9-81ED-4DB2-BD59-A6C34878D82A}">
                    <a16:rowId xmlns:a16="http://schemas.microsoft.com/office/drawing/2014/main" val="10011"/>
                  </a:ext>
                </a:extLst>
              </a:tr>
              <a:tr h="402590">
                <a:tc>
                  <a:txBody>
                    <a:bodyPr/>
                    <a:lstStyle/>
                    <a:p>
                      <a:pPr marL="83820">
                        <a:lnSpc>
                          <a:spcPct val="100000"/>
                        </a:lnSpc>
                        <a:spcBef>
                          <a:spcPts val="580"/>
                        </a:spcBef>
                      </a:pPr>
                      <a:r>
                        <a:rPr sz="1400" b="1" spc="-10" dirty="0">
                          <a:latin typeface="Verdana" panose="020B0604030504040204" pitchFamily="34" charset="0"/>
                          <a:ea typeface="Verdana" panose="020B0604030504040204" pitchFamily="34" charset="0"/>
                          <a:cs typeface="Calibri"/>
                        </a:rPr>
                        <a:t>Programa</a:t>
                      </a:r>
                      <a:r>
                        <a:rPr sz="1400" b="1" spc="-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de</a:t>
                      </a:r>
                      <a:r>
                        <a:rPr sz="1400" b="1" spc="-15" dirty="0">
                          <a:latin typeface="Verdana" panose="020B0604030504040204" pitchFamily="34" charset="0"/>
                          <a:ea typeface="Verdana" panose="020B0604030504040204" pitchFamily="34" charset="0"/>
                          <a:cs typeface="Calibri"/>
                        </a:rPr>
                        <a:t> </a:t>
                      </a:r>
                      <a:r>
                        <a:rPr sz="1400" b="1" spc="-20" dirty="0">
                          <a:latin typeface="Verdana" panose="020B0604030504040204" pitchFamily="34" charset="0"/>
                          <a:ea typeface="Verdana" panose="020B0604030504040204" pitchFamily="34" charset="0"/>
                          <a:cs typeface="Calibri"/>
                        </a:rPr>
                        <a:t>Transparencia</a:t>
                      </a:r>
                      <a:r>
                        <a:rPr sz="1400" b="1" spc="-4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y</a:t>
                      </a:r>
                      <a:r>
                        <a:rPr sz="1400" b="1" spc="-1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Ética</a:t>
                      </a:r>
                      <a:r>
                        <a:rPr sz="1400" b="1" spc="-3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Pública</a:t>
                      </a:r>
                      <a:r>
                        <a:rPr sz="1400" b="1" spc="-6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–Abril</a:t>
                      </a:r>
                      <a:r>
                        <a:rPr sz="1400" b="1" spc="-30" dirty="0">
                          <a:latin typeface="Verdana" panose="020B0604030504040204" pitchFamily="34" charset="0"/>
                          <a:ea typeface="Verdana" panose="020B0604030504040204" pitchFamily="34" charset="0"/>
                          <a:cs typeface="Calibri"/>
                        </a:rPr>
                        <a:t> </a:t>
                      </a:r>
                      <a:r>
                        <a:rPr sz="1400" b="1" spc="-10" dirty="0">
                          <a:latin typeface="Verdana" panose="020B0604030504040204" pitchFamily="34" charset="0"/>
                          <a:ea typeface="Verdana" panose="020B0604030504040204" pitchFamily="34" charset="0"/>
                          <a:cs typeface="Calibri"/>
                        </a:rPr>
                        <a:t>30/2024</a:t>
                      </a:r>
                      <a:endParaRPr sz="1400">
                        <a:latin typeface="Verdana" panose="020B0604030504040204" pitchFamily="34" charset="0"/>
                        <a:ea typeface="Verdana" panose="020B0604030504040204" pitchFamily="34" charset="0"/>
                        <a:cs typeface="Calibri"/>
                      </a:endParaRPr>
                    </a:p>
                  </a:txBody>
                  <a:tcPr marL="0" marR="0" marT="73660" marB="0">
                    <a:lnL w="12700">
                      <a:solidFill>
                        <a:srgbClr val="97B853"/>
                      </a:solidFill>
                      <a:prstDash val="solid"/>
                    </a:lnL>
                    <a:lnT w="12700">
                      <a:solidFill>
                        <a:srgbClr val="97B853"/>
                      </a:solidFill>
                      <a:prstDash val="solid"/>
                    </a:lnT>
                    <a:lnB w="12700">
                      <a:solidFill>
                        <a:srgbClr val="97B853"/>
                      </a:solidFill>
                      <a:prstDash val="solid"/>
                    </a:lnB>
                  </a:tcPr>
                </a:tc>
                <a:tc>
                  <a:txBody>
                    <a:bodyPr/>
                    <a:lstStyle/>
                    <a:p>
                      <a:pPr marR="17145" algn="ctr">
                        <a:lnSpc>
                          <a:spcPct val="100000"/>
                        </a:lnSpc>
                        <a:spcBef>
                          <a:spcPts val="580"/>
                        </a:spcBef>
                      </a:pPr>
                      <a:r>
                        <a:rPr sz="1600" b="1" spc="-20" dirty="0">
                          <a:latin typeface="Calibri"/>
                          <a:cs typeface="Calibri"/>
                        </a:rPr>
                        <a:t>100%</a:t>
                      </a:r>
                      <a:endParaRPr sz="1600">
                        <a:latin typeface="Calibri"/>
                        <a:cs typeface="Calibri"/>
                      </a:endParaRPr>
                    </a:p>
                  </a:txBody>
                  <a:tcPr marL="0" marR="0" marT="73660" marB="0">
                    <a:lnT w="12700">
                      <a:solidFill>
                        <a:srgbClr val="97B853"/>
                      </a:solidFill>
                      <a:prstDash val="solid"/>
                    </a:lnT>
                    <a:lnB w="12700">
                      <a:solidFill>
                        <a:srgbClr val="97B853"/>
                      </a:solidFill>
                      <a:prstDash val="solid"/>
                    </a:lnB>
                  </a:tcPr>
                </a:tc>
                <a:tc>
                  <a:txBody>
                    <a:bodyPr/>
                    <a:lstStyle/>
                    <a:p>
                      <a:pPr marL="53975" algn="ctr">
                        <a:lnSpc>
                          <a:spcPct val="100000"/>
                        </a:lnSpc>
                        <a:spcBef>
                          <a:spcPts val="580"/>
                        </a:spcBef>
                      </a:pPr>
                      <a:r>
                        <a:rPr sz="1600" b="1" dirty="0">
                          <a:solidFill>
                            <a:schemeClr val="tx1"/>
                          </a:solidFill>
                          <a:latin typeface="Calibri"/>
                          <a:cs typeface="Calibri"/>
                        </a:rPr>
                        <a:t>70%</a:t>
                      </a:r>
                      <a:r>
                        <a:rPr sz="1600" b="1" spc="200" dirty="0">
                          <a:solidFill>
                            <a:schemeClr val="tx1"/>
                          </a:solidFill>
                          <a:latin typeface="Calibri"/>
                          <a:cs typeface="Calibri"/>
                        </a:rPr>
                        <a:t> </a:t>
                      </a:r>
                      <a:r>
                        <a:rPr sz="1600" b="1" spc="-10" dirty="0">
                          <a:solidFill>
                            <a:schemeClr val="tx1"/>
                          </a:solidFill>
                          <a:latin typeface="Calibri"/>
                          <a:cs typeface="Calibri"/>
                        </a:rPr>
                        <a:t>cuatrimestral</a:t>
                      </a:r>
                      <a:endParaRPr sz="1600" dirty="0">
                        <a:solidFill>
                          <a:schemeClr val="tx1"/>
                        </a:solidFill>
                        <a:latin typeface="Calibri"/>
                        <a:cs typeface="Calibri"/>
                      </a:endParaRPr>
                    </a:p>
                  </a:txBody>
                  <a:tcPr marL="0" marR="0" marT="73660" marB="0">
                    <a:lnR w="12700">
                      <a:solidFill>
                        <a:srgbClr val="97B853"/>
                      </a:solidFill>
                      <a:prstDash val="solid"/>
                    </a:lnR>
                    <a:lnT w="12700">
                      <a:solidFill>
                        <a:srgbClr val="97B853"/>
                      </a:solidFill>
                      <a:prstDash val="solid"/>
                    </a:lnT>
                    <a:lnB w="12700">
                      <a:solidFill>
                        <a:srgbClr val="97B853"/>
                      </a:solidFill>
                      <a:prstDash val="solid"/>
                    </a:lnB>
                  </a:tcPr>
                </a:tc>
                <a:extLst>
                  <a:ext uri="{0D108BD9-81ED-4DB2-BD59-A6C34878D82A}">
                    <a16:rowId xmlns:a16="http://schemas.microsoft.com/office/drawing/2014/main" val="10012"/>
                  </a:ext>
                </a:extLst>
              </a:tr>
              <a:tr h="572770">
                <a:tc>
                  <a:txBody>
                    <a:bodyPr/>
                    <a:lstStyle/>
                    <a:p>
                      <a:pPr marL="83820" marR="386715">
                        <a:lnSpc>
                          <a:spcPct val="100000"/>
                        </a:lnSpc>
                        <a:spcBef>
                          <a:spcPts val="570"/>
                        </a:spcBef>
                      </a:pPr>
                      <a:r>
                        <a:rPr sz="1400" b="1" dirty="0">
                          <a:latin typeface="Verdana" panose="020B0604030504040204" pitchFamily="34" charset="0"/>
                          <a:ea typeface="Verdana" panose="020B0604030504040204" pitchFamily="34" charset="0"/>
                          <a:cs typeface="Calibri"/>
                        </a:rPr>
                        <a:t>Plan</a:t>
                      </a:r>
                      <a:r>
                        <a:rPr sz="1400" b="1" spc="-60" dirty="0">
                          <a:latin typeface="Verdana" panose="020B0604030504040204" pitchFamily="34" charset="0"/>
                          <a:ea typeface="Verdana" panose="020B0604030504040204" pitchFamily="34" charset="0"/>
                          <a:cs typeface="Calibri"/>
                        </a:rPr>
                        <a:t> </a:t>
                      </a:r>
                      <a:r>
                        <a:rPr sz="1400" b="1" spc="-20" dirty="0">
                          <a:latin typeface="Verdana" panose="020B0604030504040204" pitchFamily="34" charset="0"/>
                          <a:ea typeface="Verdana" panose="020B0604030504040204" pitchFamily="34" charset="0"/>
                          <a:cs typeface="Calibri"/>
                        </a:rPr>
                        <a:t>Estratégico</a:t>
                      </a:r>
                      <a:r>
                        <a:rPr sz="1400" b="1" spc="-6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de</a:t>
                      </a:r>
                      <a:r>
                        <a:rPr sz="1400" b="1" spc="-40" dirty="0">
                          <a:latin typeface="Verdana" panose="020B0604030504040204" pitchFamily="34" charset="0"/>
                          <a:ea typeface="Verdana" panose="020B0604030504040204" pitchFamily="34" charset="0"/>
                          <a:cs typeface="Calibri"/>
                        </a:rPr>
                        <a:t> </a:t>
                      </a:r>
                      <a:r>
                        <a:rPr sz="1400" b="1" spc="-25" dirty="0">
                          <a:latin typeface="Verdana" panose="020B0604030504040204" pitchFamily="34" charset="0"/>
                          <a:ea typeface="Verdana" panose="020B0604030504040204" pitchFamily="34" charset="0"/>
                          <a:cs typeface="Calibri"/>
                        </a:rPr>
                        <a:t>Tecnologías</a:t>
                      </a:r>
                      <a:r>
                        <a:rPr sz="1400" b="1" spc="-2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de</a:t>
                      </a:r>
                      <a:r>
                        <a:rPr sz="1400" b="1" spc="-1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la</a:t>
                      </a:r>
                      <a:r>
                        <a:rPr sz="1400" b="1" spc="-45" dirty="0">
                          <a:latin typeface="Verdana" panose="020B0604030504040204" pitchFamily="34" charset="0"/>
                          <a:ea typeface="Verdana" panose="020B0604030504040204" pitchFamily="34" charset="0"/>
                          <a:cs typeface="Calibri"/>
                        </a:rPr>
                        <a:t> </a:t>
                      </a:r>
                      <a:r>
                        <a:rPr sz="1400" b="1" spc="-10" dirty="0">
                          <a:latin typeface="Verdana" panose="020B0604030504040204" pitchFamily="34" charset="0"/>
                          <a:ea typeface="Verdana" panose="020B0604030504040204" pitchFamily="34" charset="0"/>
                          <a:cs typeface="Calibri"/>
                        </a:rPr>
                        <a:t>Información</a:t>
                      </a:r>
                      <a:r>
                        <a:rPr sz="1400" b="1" spc="1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y</a:t>
                      </a:r>
                      <a:r>
                        <a:rPr sz="1400" b="1" spc="-25" dirty="0">
                          <a:latin typeface="Verdana" panose="020B0604030504040204" pitchFamily="34" charset="0"/>
                          <a:ea typeface="Verdana" panose="020B0604030504040204" pitchFamily="34" charset="0"/>
                          <a:cs typeface="Calibri"/>
                        </a:rPr>
                        <a:t> las </a:t>
                      </a:r>
                      <a:r>
                        <a:rPr sz="1400" b="1" spc="-10" dirty="0">
                          <a:latin typeface="Verdana" panose="020B0604030504040204" pitchFamily="34" charset="0"/>
                          <a:ea typeface="Verdana" panose="020B0604030504040204" pitchFamily="34" charset="0"/>
                          <a:cs typeface="Calibri"/>
                        </a:rPr>
                        <a:t>Comunicaciones</a:t>
                      </a:r>
                      <a:endParaRPr sz="1400">
                        <a:latin typeface="Verdana" panose="020B0604030504040204" pitchFamily="34" charset="0"/>
                        <a:ea typeface="Verdana" panose="020B0604030504040204" pitchFamily="34" charset="0"/>
                        <a:cs typeface="Calibri"/>
                      </a:endParaRPr>
                    </a:p>
                  </a:txBody>
                  <a:tcPr marL="0" marR="0" marT="72390" marB="0">
                    <a:lnL w="12700">
                      <a:solidFill>
                        <a:srgbClr val="97B853"/>
                      </a:solidFill>
                      <a:prstDash val="solid"/>
                    </a:lnL>
                    <a:lnT w="12700">
                      <a:solidFill>
                        <a:srgbClr val="97B853"/>
                      </a:solidFill>
                      <a:prstDash val="solid"/>
                    </a:lnT>
                    <a:lnB w="12700">
                      <a:solidFill>
                        <a:srgbClr val="97B853"/>
                      </a:solidFill>
                      <a:prstDash val="solid"/>
                    </a:lnB>
                  </a:tcPr>
                </a:tc>
                <a:tc>
                  <a:txBody>
                    <a:bodyPr/>
                    <a:lstStyle/>
                    <a:p>
                      <a:pPr marR="17145" algn="ctr">
                        <a:lnSpc>
                          <a:spcPct val="100000"/>
                        </a:lnSpc>
                        <a:spcBef>
                          <a:spcPts val="575"/>
                        </a:spcBef>
                      </a:pPr>
                      <a:r>
                        <a:rPr sz="1600" b="1" spc="-20" dirty="0">
                          <a:latin typeface="Calibri"/>
                          <a:cs typeface="Calibri"/>
                        </a:rPr>
                        <a:t>100%</a:t>
                      </a:r>
                      <a:endParaRPr sz="1600">
                        <a:latin typeface="Calibri"/>
                        <a:cs typeface="Calibri"/>
                      </a:endParaRPr>
                    </a:p>
                  </a:txBody>
                  <a:tcPr marL="0" marR="0" marT="73025" marB="0">
                    <a:lnT w="12700">
                      <a:solidFill>
                        <a:srgbClr val="97B853"/>
                      </a:solidFill>
                      <a:prstDash val="solid"/>
                    </a:lnT>
                    <a:lnB w="12700">
                      <a:solidFill>
                        <a:srgbClr val="97B853"/>
                      </a:solidFill>
                      <a:prstDash val="solid"/>
                    </a:lnB>
                  </a:tcPr>
                </a:tc>
                <a:tc>
                  <a:txBody>
                    <a:bodyPr/>
                    <a:lstStyle/>
                    <a:p>
                      <a:pPr marL="50800" algn="ctr">
                        <a:lnSpc>
                          <a:spcPct val="100000"/>
                        </a:lnSpc>
                        <a:spcBef>
                          <a:spcPts val="575"/>
                        </a:spcBef>
                      </a:pPr>
                      <a:r>
                        <a:rPr lang="es-ES" sz="1600" b="1" spc="-25" dirty="0">
                          <a:solidFill>
                            <a:schemeClr val="tx1"/>
                          </a:solidFill>
                          <a:latin typeface="Calibri"/>
                          <a:cs typeface="Calibri"/>
                        </a:rPr>
                        <a:t>10</a:t>
                      </a:r>
                      <a:r>
                        <a:rPr sz="1600" b="1" spc="-25" dirty="0">
                          <a:solidFill>
                            <a:schemeClr val="tx1"/>
                          </a:solidFill>
                          <a:latin typeface="Calibri"/>
                          <a:cs typeface="Calibri"/>
                        </a:rPr>
                        <a:t>0%</a:t>
                      </a:r>
                      <a:endParaRPr sz="1600" dirty="0">
                        <a:solidFill>
                          <a:schemeClr val="tx1"/>
                        </a:solidFill>
                        <a:latin typeface="Calibri"/>
                        <a:cs typeface="Calibri"/>
                      </a:endParaRPr>
                    </a:p>
                  </a:txBody>
                  <a:tcPr marL="0" marR="0" marT="73025" marB="0">
                    <a:lnR w="12700">
                      <a:solidFill>
                        <a:srgbClr val="97B853"/>
                      </a:solidFill>
                      <a:prstDash val="solid"/>
                    </a:lnR>
                    <a:lnT w="12700">
                      <a:solidFill>
                        <a:srgbClr val="97B853"/>
                      </a:solidFill>
                      <a:prstDash val="solid"/>
                    </a:lnT>
                    <a:lnB w="12700">
                      <a:solidFill>
                        <a:srgbClr val="97B853"/>
                      </a:solidFill>
                      <a:prstDash val="solid"/>
                    </a:lnB>
                  </a:tcPr>
                </a:tc>
                <a:extLst>
                  <a:ext uri="{0D108BD9-81ED-4DB2-BD59-A6C34878D82A}">
                    <a16:rowId xmlns:a16="http://schemas.microsoft.com/office/drawing/2014/main" val="10013"/>
                  </a:ext>
                </a:extLst>
              </a:tr>
              <a:tr h="597535">
                <a:tc>
                  <a:txBody>
                    <a:bodyPr/>
                    <a:lstStyle/>
                    <a:p>
                      <a:pPr marL="83820" marR="1009650">
                        <a:lnSpc>
                          <a:spcPct val="115199"/>
                        </a:lnSpc>
                        <a:spcBef>
                          <a:spcPts val="130"/>
                        </a:spcBef>
                      </a:pPr>
                      <a:r>
                        <a:rPr sz="1400" b="1" dirty="0">
                          <a:latin typeface="Verdana" panose="020B0604030504040204" pitchFamily="34" charset="0"/>
                          <a:ea typeface="Verdana" panose="020B0604030504040204" pitchFamily="34" charset="0"/>
                          <a:cs typeface="Calibri"/>
                        </a:rPr>
                        <a:t>Plan</a:t>
                      </a:r>
                      <a:r>
                        <a:rPr sz="1400" b="1" spc="-6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de</a:t>
                      </a:r>
                      <a:r>
                        <a:rPr sz="1400" b="1" spc="-25" dirty="0">
                          <a:latin typeface="Verdana" panose="020B0604030504040204" pitchFamily="34" charset="0"/>
                          <a:ea typeface="Verdana" panose="020B0604030504040204" pitchFamily="34" charset="0"/>
                          <a:cs typeface="Calibri"/>
                        </a:rPr>
                        <a:t> Tratamiento </a:t>
                      </a:r>
                      <a:r>
                        <a:rPr sz="1400" b="1" dirty="0">
                          <a:latin typeface="Verdana" panose="020B0604030504040204" pitchFamily="34" charset="0"/>
                          <a:ea typeface="Verdana" panose="020B0604030504040204" pitchFamily="34" charset="0"/>
                          <a:cs typeface="Calibri"/>
                        </a:rPr>
                        <a:t>de</a:t>
                      </a:r>
                      <a:r>
                        <a:rPr sz="1400" b="1" spc="-20" dirty="0">
                          <a:latin typeface="Verdana" panose="020B0604030504040204" pitchFamily="34" charset="0"/>
                          <a:ea typeface="Verdana" panose="020B0604030504040204" pitchFamily="34" charset="0"/>
                          <a:cs typeface="Calibri"/>
                        </a:rPr>
                        <a:t> </a:t>
                      </a:r>
                      <a:r>
                        <a:rPr sz="1400" b="1" spc="-10" dirty="0">
                          <a:latin typeface="Verdana" panose="020B0604030504040204" pitchFamily="34" charset="0"/>
                          <a:ea typeface="Verdana" panose="020B0604030504040204" pitchFamily="34" charset="0"/>
                          <a:cs typeface="Calibri"/>
                        </a:rPr>
                        <a:t>Riesgos</a:t>
                      </a:r>
                      <a:r>
                        <a:rPr sz="1400" b="1" spc="-6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de</a:t>
                      </a:r>
                      <a:r>
                        <a:rPr sz="1400" b="1" spc="-20" dirty="0">
                          <a:latin typeface="Verdana" panose="020B0604030504040204" pitchFamily="34" charset="0"/>
                          <a:ea typeface="Verdana" panose="020B0604030504040204" pitchFamily="34" charset="0"/>
                          <a:cs typeface="Calibri"/>
                        </a:rPr>
                        <a:t> </a:t>
                      </a:r>
                      <a:r>
                        <a:rPr sz="1400" b="1" spc="-10" dirty="0">
                          <a:latin typeface="Verdana" panose="020B0604030504040204" pitchFamily="34" charset="0"/>
                          <a:ea typeface="Verdana" panose="020B0604030504040204" pitchFamily="34" charset="0"/>
                          <a:cs typeface="Calibri"/>
                        </a:rPr>
                        <a:t>Seguridad</a:t>
                      </a:r>
                      <a:r>
                        <a:rPr sz="1400" b="1" dirty="0">
                          <a:latin typeface="Verdana" panose="020B0604030504040204" pitchFamily="34" charset="0"/>
                          <a:ea typeface="Verdana" panose="020B0604030504040204" pitchFamily="34" charset="0"/>
                          <a:cs typeface="Calibri"/>
                        </a:rPr>
                        <a:t> </a:t>
                      </a:r>
                      <a:r>
                        <a:rPr sz="1400" b="1" spc="-50" dirty="0">
                          <a:latin typeface="Verdana" panose="020B0604030504040204" pitchFamily="34" charset="0"/>
                          <a:ea typeface="Verdana" panose="020B0604030504040204" pitchFamily="34" charset="0"/>
                          <a:cs typeface="Calibri"/>
                        </a:rPr>
                        <a:t>y </a:t>
                      </a:r>
                      <a:r>
                        <a:rPr sz="1400" b="1" spc="-10" dirty="0">
                          <a:latin typeface="Verdana" panose="020B0604030504040204" pitchFamily="34" charset="0"/>
                          <a:ea typeface="Verdana" panose="020B0604030504040204" pitchFamily="34" charset="0"/>
                          <a:cs typeface="Calibri"/>
                        </a:rPr>
                        <a:t>Privacidad </a:t>
                      </a:r>
                      <a:r>
                        <a:rPr sz="1400" b="1" dirty="0">
                          <a:latin typeface="Verdana" panose="020B0604030504040204" pitchFamily="34" charset="0"/>
                          <a:ea typeface="Verdana" panose="020B0604030504040204" pitchFamily="34" charset="0"/>
                          <a:cs typeface="Calibri"/>
                        </a:rPr>
                        <a:t>de</a:t>
                      </a:r>
                      <a:r>
                        <a:rPr sz="1400" b="1" spc="7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la</a:t>
                      </a:r>
                      <a:r>
                        <a:rPr sz="1400" b="1" spc="-15" dirty="0">
                          <a:latin typeface="Verdana" panose="020B0604030504040204" pitchFamily="34" charset="0"/>
                          <a:ea typeface="Verdana" panose="020B0604030504040204" pitchFamily="34" charset="0"/>
                          <a:cs typeface="Calibri"/>
                        </a:rPr>
                        <a:t> </a:t>
                      </a:r>
                      <a:r>
                        <a:rPr sz="1400" b="1" spc="-10" dirty="0">
                          <a:latin typeface="Verdana" panose="020B0604030504040204" pitchFamily="34" charset="0"/>
                          <a:ea typeface="Verdana" panose="020B0604030504040204" pitchFamily="34" charset="0"/>
                          <a:cs typeface="Calibri"/>
                        </a:rPr>
                        <a:t>Información</a:t>
                      </a:r>
                      <a:endParaRPr sz="1400">
                        <a:latin typeface="Verdana" panose="020B0604030504040204" pitchFamily="34" charset="0"/>
                        <a:ea typeface="Verdana" panose="020B0604030504040204" pitchFamily="34" charset="0"/>
                        <a:cs typeface="Calibri"/>
                      </a:endParaRPr>
                    </a:p>
                  </a:txBody>
                  <a:tcPr marL="0" marR="0" marT="16510" marB="0">
                    <a:lnL w="12700">
                      <a:solidFill>
                        <a:srgbClr val="97B853"/>
                      </a:solidFill>
                      <a:prstDash val="solid"/>
                    </a:lnL>
                    <a:lnT w="12700">
                      <a:solidFill>
                        <a:srgbClr val="97B853"/>
                      </a:solidFill>
                      <a:prstDash val="solid"/>
                    </a:lnT>
                    <a:lnB w="12700">
                      <a:solidFill>
                        <a:srgbClr val="97B853"/>
                      </a:solidFill>
                      <a:prstDash val="solid"/>
                    </a:lnB>
                  </a:tcPr>
                </a:tc>
                <a:tc>
                  <a:txBody>
                    <a:bodyPr/>
                    <a:lstStyle/>
                    <a:p>
                      <a:pPr>
                        <a:lnSpc>
                          <a:spcPct val="100000"/>
                        </a:lnSpc>
                        <a:spcBef>
                          <a:spcPts val="20"/>
                        </a:spcBef>
                      </a:pPr>
                      <a:endParaRPr sz="1600" dirty="0">
                        <a:latin typeface="Times New Roman"/>
                        <a:cs typeface="Times New Roman"/>
                      </a:endParaRPr>
                    </a:p>
                    <a:p>
                      <a:pPr marR="17145" algn="ctr">
                        <a:lnSpc>
                          <a:spcPct val="100000"/>
                        </a:lnSpc>
                      </a:pPr>
                      <a:r>
                        <a:rPr sz="1600" b="1" spc="-20" dirty="0">
                          <a:latin typeface="Calibri"/>
                          <a:cs typeface="Calibri"/>
                        </a:rPr>
                        <a:t>100%</a:t>
                      </a:r>
                      <a:endParaRPr sz="1600" dirty="0">
                        <a:latin typeface="Calibri"/>
                        <a:cs typeface="Calibri"/>
                      </a:endParaRPr>
                    </a:p>
                  </a:txBody>
                  <a:tcPr marL="0" marR="0" marT="2540" marB="0">
                    <a:lnT w="12700">
                      <a:solidFill>
                        <a:srgbClr val="97B853"/>
                      </a:solidFill>
                      <a:prstDash val="solid"/>
                    </a:lnT>
                    <a:lnB w="12700">
                      <a:solidFill>
                        <a:srgbClr val="97B853"/>
                      </a:solidFill>
                      <a:prstDash val="solid"/>
                    </a:lnB>
                  </a:tcPr>
                </a:tc>
                <a:tc>
                  <a:txBody>
                    <a:bodyPr/>
                    <a:lstStyle/>
                    <a:p>
                      <a:pPr>
                        <a:lnSpc>
                          <a:spcPct val="100000"/>
                        </a:lnSpc>
                        <a:spcBef>
                          <a:spcPts val="20"/>
                        </a:spcBef>
                      </a:pPr>
                      <a:endParaRPr sz="1600" dirty="0">
                        <a:solidFill>
                          <a:schemeClr val="tx1"/>
                        </a:solidFill>
                        <a:latin typeface="Times New Roman"/>
                        <a:cs typeface="Times New Roman"/>
                      </a:endParaRPr>
                    </a:p>
                    <a:p>
                      <a:pPr marL="49530" algn="ctr">
                        <a:lnSpc>
                          <a:spcPct val="100000"/>
                        </a:lnSpc>
                      </a:pPr>
                      <a:r>
                        <a:rPr lang="es-ES" sz="1600" b="1" spc="-25" dirty="0">
                          <a:solidFill>
                            <a:schemeClr val="tx1"/>
                          </a:solidFill>
                          <a:latin typeface="Calibri"/>
                          <a:cs typeface="Calibri"/>
                        </a:rPr>
                        <a:t>10</a:t>
                      </a:r>
                      <a:r>
                        <a:rPr sz="1600" b="1" spc="-25" dirty="0">
                          <a:solidFill>
                            <a:schemeClr val="tx1"/>
                          </a:solidFill>
                          <a:latin typeface="Calibri"/>
                          <a:cs typeface="Calibri"/>
                        </a:rPr>
                        <a:t>0%</a:t>
                      </a:r>
                      <a:endParaRPr sz="1600" dirty="0">
                        <a:solidFill>
                          <a:schemeClr val="tx1"/>
                        </a:solidFill>
                        <a:latin typeface="Calibri"/>
                        <a:cs typeface="Calibri"/>
                      </a:endParaRPr>
                    </a:p>
                  </a:txBody>
                  <a:tcPr marL="0" marR="0" marT="2540" marB="0">
                    <a:lnR w="12700">
                      <a:solidFill>
                        <a:srgbClr val="97B853"/>
                      </a:solidFill>
                      <a:prstDash val="solid"/>
                    </a:lnR>
                    <a:lnT w="12700">
                      <a:solidFill>
                        <a:srgbClr val="97B853"/>
                      </a:solidFill>
                      <a:prstDash val="solid"/>
                    </a:lnT>
                    <a:lnB w="12700">
                      <a:solidFill>
                        <a:srgbClr val="97B853"/>
                      </a:solidFill>
                      <a:prstDash val="solid"/>
                    </a:lnB>
                  </a:tcPr>
                </a:tc>
                <a:extLst>
                  <a:ext uri="{0D108BD9-81ED-4DB2-BD59-A6C34878D82A}">
                    <a16:rowId xmlns:a16="http://schemas.microsoft.com/office/drawing/2014/main" val="10014"/>
                  </a:ext>
                </a:extLst>
              </a:tr>
              <a:tr h="402590">
                <a:tc>
                  <a:txBody>
                    <a:bodyPr/>
                    <a:lstStyle/>
                    <a:p>
                      <a:pPr marL="83820">
                        <a:lnSpc>
                          <a:spcPct val="100000"/>
                        </a:lnSpc>
                        <a:spcBef>
                          <a:spcPts val="625"/>
                        </a:spcBef>
                      </a:pPr>
                      <a:r>
                        <a:rPr sz="1400" b="1" dirty="0">
                          <a:latin typeface="Verdana" panose="020B0604030504040204" pitchFamily="34" charset="0"/>
                          <a:ea typeface="Verdana" panose="020B0604030504040204" pitchFamily="34" charset="0"/>
                          <a:cs typeface="Calibri"/>
                        </a:rPr>
                        <a:t>Plan</a:t>
                      </a:r>
                      <a:r>
                        <a:rPr sz="1400" b="1" spc="-6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de</a:t>
                      </a:r>
                      <a:r>
                        <a:rPr sz="1400" b="1" spc="-35" dirty="0">
                          <a:latin typeface="Verdana" panose="020B0604030504040204" pitchFamily="34" charset="0"/>
                          <a:ea typeface="Verdana" panose="020B0604030504040204" pitchFamily="34" charset="0"/>
                          <a:cs typeface="Calibri"/>
                        </a:rPr>
                        <a:t> </a:t>
                      </a:r>
                      <a:r>
                        <a:rPr sz="1400" b="1" spc="-10" dirty="0">
                          <a:latin typeface="Verdana" panose="020B0604030504040204" pitchFamily="34" charset="0"/>
                          <a:ea typeface="Verdana" panose="020B0604030504040204" pitchFamily="34" charset="0"/>
                          <a:cs typeface="Calibri"/>
                        </a:rPr>
                        <a:t>Seguridad</a:t>
                      </a:r>
                      <a:r>
                        <a:rPr sz="1400" b="1" spc="1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y</a:t>
                      </a:r>
                      <a:r>
                        <a:rPr sz="1400" b="1" spc="-35" dirty="0">
                          <a:latin typeface="Verdana" panose="020B0604030504040204" pitchFamily="34" charset="0"/>
                          <a:ea typeface="Verdana" panose="020B0604030504040204" pitchFamily="34" charset="0"/>
                          <a:cs typeface="Calibri"/>
                        </a:rPr>
                        <a:t> </a:t>
                      </a:r>
                      <a:r>
                        <a:rPr sz="1400" b="1" spc="-10" dirty="0">
                          <a:latin typeface="Verdana" panose="020B0604030504040204" pitchFamily="34" charset="0"/>
                          <a:ea typeface="Verdana" panose="020B0604030504040204" pitchFamily="34" charset="0"/>
                          <a:cs typeface="Calibri"/>
                        </a:rPr>
                        <a:t>Privacidad</a:t>
                      </a:r>
                      <a:r>
                        <a:rPr sz="1400" b="1" spc="-2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de</a:t>
                      </a:r>
                      <a:r>
                        <a:rPr sz="1400" b="1" spc="-2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la</a:t>
                      </a:r>
                      <a:r>
                        <a:rPr sz="1400" b="1" spc="-45" dirty="0">
                          <a:latin typeface="Verdana" panose="020B0604030504040204" pitchFamily="34" charset="0"/>
                          <a:ea typeface="Verdana" panose="020B0604030504040204" pitchFamily="34" charset="0"/>
                          <a:cs typeface="Calibri"/>
                        </a:rPr>
                        <a:t> </a:t>
                      </a:r>
                      <a:r>
                        <a:rPr sz="1400" b="1" spc="-10" dirty="0">
                          <a:latin typeface="Verdana" panose="020B0604030504040204" pitchFamily="34" charset="0"/>
                          <a:ea typeface="Verdana" panose="020B0604030504040204" pitchFamily="34" charset="0"/>
                          <a:cs typeface="Calibri"/>
                        </a:rPr>
                        <a:t>Información</a:t>
                      </a:r>
                      <a:endParaRPr sz="1400">
                        <a:latin typeface="Verdana" panose="020B0604030504040204" pitchFamily="34" charset="0"/>
                        <a:ea typeface="Verdana" panose="020B0604030504040204" pitchFamily="34" charset="0"/>
                        <a:cs typeface="Calibri"/>
                      </a:endParaRPr>
                    </a:p>
                  </a:txBody>
                  <a:tcPr marL="0" marR="0" marT="79375" marB="0">
                    <a:lnL w="12700">
                      <a:solidFill>
                        <a:srgbClr val="97B853"/>
                      </a:solidFill>
                      <a:prstDash val="solid"/>
                    </a:lnL>
                    <a:lnT w="12700">
                      <a:solidFill>
                        <a:srgbClr val="97B853"/>
                      </a:solidFill>
                      <a:prstDash val="solid"/>
                    </a:lnT>
                    <a:lnB w="12700">
                      <a:solidFill>
                        <a:srgbClr val="97B853"/>
                      </a:solidFill>
                      <a:prstDash val="solid"/>
                    </a:lnB>
                  </a:tcPr>
                </a:tc>
                <a:tc>
                  <a:txBody>
                    <a:bodyPr/>
                    <a:lstStyle/>
                    <a:p>
                      <a:pPr marR="17145" algn="ctr">
                        <a:lnSpc>
                          <a:spcPct val="100000"/>
                        </a:lnSpc>
                        <a:spcBef>
                          <a:spcPts val="580"/>
                        </a:spcBef>
                      </a:pPr>
                      <a:r>
                        <a:rPr sz="1600" b="1" spc="-20" dirty="0">
                          <a:latin typeface="Calibri"/>
                          <a:cs typeface="Calibri"/>
                        </a:rPr>
                        <a:t>100%</a:t>
                      </a:r>
                      <a:endParaRPr sz="1600">
                        <a:latin typeface="Calibri"/>
                        <a:cs typeface="Calibri"/>
                      </a:endParaRPr>
                    </a:p>
                  </a:txBody>
                  <a:tcPr marL="0" marR="0" marT="73660" marB="0">
                    <a:lnT w="12700">
                      <a:solidFill>
                        <a:srgbClr val="97B853"/>
                      </a:solidFill>
                      <a:prstDash val="solid"/>
                    </a:lnT>
                    <a:lnB w="12700">
                      <a:solidFill>
                        <a:srgbClr val="97B853"/>
                      </a:solidFill>
                      <a:prstDash val="solid"/>
                    </a:lnB>
                  </a:tcPr>
                </a:tc>
                <a:tc>
                  <a:txBody>
                    <a:bodyPr/>
                    <a:lstStyle/>
                    <a:p>
                      <a:pPr marL="50800" algn="ctr">
                        <a:lnSpc>
                          <a:spcPct val="100000"/>
                        </a:lnSpc>
                        <a:spcBef>
                          <a:spcPts val="580"/>
                        </a:spcBef>
                      </a:pPr>
                      <a:r>
                        <a:rPr lang="es-ES" sz="1600" b="1" spc="-25" dirty="0">
                          <a:solidFill>
                            <a:schemeClr val="tx1"/>
                          </a:solidFill>
                          <a:latin typeface="Calibri"/>
                          <a:cs typeface="Calibri"/>
                        </a:rPr>
                        <a:t>10</a:t>
                      </a:r>
                      <a:r>
                        <a:rPr sz="1600" b="1" spc="-25" dirty="0">
                          <a:solidFill>
                            <a:schemeClr val="tx1"/>
                          </a:solidFill>
                          <a:latin typeface="Calibri"/>
                          <a:cs typeface="Calibri"/>
                        </a:rPr>
                        <a:t>0%</a:t>
                      </a:r>
                      <a:endParaRPr sz="1600" dirty="0">
                        <a:solidFill>
                          <a:schemeClr val="tx1"/>
                        </a:solidFill>
                        <a:latin typeface="Calibri"/>
                        <a:cs typeface="Calibri"/>
                      </a:endParaRPr>
                    </a:p>
                  </a:txBody>
                  <a:tcPr marL="0" marR="0" marT="73660" marB="0">
                    <a:lnR w="12700">
                      <a:solidFill>
                        <a:srgbClr val="97B853"/>
                      </a:solidFill>
                      <a:prstDash val="solid"/>
                    </a:lnR>
                    <a:lnT w="12700">
                      <a:solidFill>
                        <a:srgbClr val="97B853"/>
                      </a:solidFill>
                      <a:prstDash val="solid"/>
                    </a:lnT>
                    <a:lnB w="12700">
                      <a:solidFill>
                        <a:srgbClr val="97B853"/>
                      </a:solidFill>
                      <a:prstDash val="solid"/>
                    </a:lnB>
                  </a:tcPr>
                </a:tc>
                <a:extLst>
                  <a:ext uri="{0D108BD9-81ED-4DB2-BD59-A6C34878D82A}">
                    <a16:rowId xmlns:a16="http://schemas.microsoft.com/office/drawing/2014/main" val="10015"/>
                  </a:ext>
                </a:extLst>
              </a:tr>
              <a:tr h="572135">
                <a:tc>
                  <a:txBody>
                    <a:bodyPr/>
                    <a:lstStyle/>
                    <a:p>
                      <a:pPr marL="83820" marR="996315">
                        <a:lnSpc>
                          <a:spcPct val="100000"/>
                        </a:lnSpc>
                        <a:spcBef>
                          <a:spcPts val="565"/>
                        </a:spcBef>
                      </a:pPr>
                      <a:r>
                        <a:rPr sz="1400" b="1" dirty="0">
                          <a:latin typeface="Verdana" panose="020B0604030504040204" pitchFamily="34" charset="0"/>
                          <a:ea typeface="Verdana" panose="020B0604030504040204" pitchFamily="34" charset="0"/>
                          <a:cs typeface="Calibri"/>
                        </a:rPr>
                        <a:t>Plan</a:t>
                      </a:r>
                      <a:r>
                        <a:rPr sz="1400" b="1" spc="-5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de</a:t>
                      </a:r>
                      <a:r>
                        <a:rPr sz="1400" b="1" spc="-30" dirty="0">
                          <a:latin typeface="Verdana" panose="020B0604030504040204" pitchFamily="34" charset="0"/>
                          <a:ea typeface="Verdana" panose="020B0604030504040204" pitchFamily="34" charset="0"/>
                          <a:cs typeface="Calibri"/>
                        </a:rPr>
                        <a:t> </a:t>
                      </a:r>
                      <a:r>
                        <a:rPr sz="1400" b="1" spc="-10" dirty="0">
                          <a:latin typeface="Verdana" panose="020B0604030504040204" pitchFamily="34" charset="0"/>
                          <a:ea typeface="Verdana" panose="020B0604030504040204" pitchFamily="34" charset="0"/>
                          <a:cs typeface="Calibri"/>
                        </a:rPr>
                        <a:t>defensa</a:t>
                      </a:r>
                      <a:r>
                        <a:rPr sz="1400" b="1" spc="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jurídica</a:t>
                      </a:r>
                      <a:r>
                        <a:rPr sz="1400" b="1" spc="-1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y </a:t>
                      </a:r>
                      <a:r>
                        <a:rPr sz="1400" b="1" spc="-10" dirty="0">
                          <a:latin typeface="Verdana" panose="020B0604030504040204" pitchFamily="34" charset="0"/>
                          <a:ea typeface="Verdana" panose="020B0604030504040204" pitchFamily="34" charset="0"/>
                          <a:cs typeface="Calibri"/>
                        </a:rPr>
                        <a:t>prevención</a:t>
                      </a:r>
                      <a:r>
                        <a:rPr sz="1400" b="1" spc="-5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del</a:t>
                      </a:r>
                      <a:r>
                        <a:rPr sz="1400" b="1" spc="-40" dirty="0">
                          <a:latin typeface="Verdana" panose="020B0604030504040204" pitchFamily="34" charset="0"/>
                          <a:ea typeface="Verdana" panose="020B0604030504040204" pitchFamily="34" charset="0"/>
                          <a:cs typeface="Calibri"/>
                        </a:rPr>
                        <a:t> </a:t>
                      </a:r>
                      <a:r>
                        <a:rPr sz="1400" b="1" spc="-20" dirty="0">
                          <a:latin typeface="Verdana" panose="020B0604030504040204" pitchFamily="34" charset="0"/>
                          <a:ea typeface="Verdana" panose="020B0604030504040204" pitchFamily="34" charset="0"/>
                          <a:cs typeface="Calibri"/>
                        </a:rPr>
                        <a:t>daño </a:t>
                      </a:r>
                      <a:r>
                        <a:rPr sz="1400" b="1" spc="-10" dirty="0">
                          <a:latin typeface="Verdana" panose="020B0604030504040204" pitchFamily="34" charset="0"/>
                          <a:ea typeface="Verdana" panose="020B0604030504040204" pitchFamily="34" charset="0"/>
                          <a:cs typeface="Calibri"/>
                        </a:rPr>
                        <a:t>antijuridico</a:t>
                      </a:r>
                      <a:endParaRPr sz="1400" dirty="0">
                        <a:latin typeface="Verdana" panose="020B0604030504040204" pitchFamily="34" charset="0"/>
                        <a:ea typeface="Verdana" panose="020B0604030504040204" pitchFamily="34" charset="0"/>
                        <a:cs typeface="Calibri"/>
                      </a:endParaRPr>
                    </a:p>
                  </a:txBody>
                  <a:tcPr marL="0" marR="0" marT="71755" marB="0">
                    <a:lnL w="12700">
                      <a:solidFill>
                        <a:srgbClr val="97B853"/>
                      </a:solidFill>
                      <a:prstDash val="solid"/>
                    </a:lnL>
                    <a:lnT w="12700">
                      <a:solidFill>
                        <a:srgbClr val="97B853"/>
                      </a:solidFill>
                      <a:prstDash val="solid"/>
                    </a:lnT>
                    <a:lnB w="12700">
                      <a:solidFill>
                        <a:srgbClr val="97B853"/>
                      </a:solidFill>
                      <a:prstDash val="solid"/>
                    </a:lnB>
                  </a:tcPr>
                </a:tc>
                <a:tc>
                  <a:txBody>
                    <a:bodyPr/>
                    <a:lstStyle/>
                    <a:p>
                      <a:pPr marR="17145" algn="ctr">
                        <a:lnSpc>
                          <a:spcPct val="100000"/>
                        </a:lnSpc>
                        <a:spcBef>
                          <a:spcPts val="575"/>
                        </a:spcBef>
                      </a:pPr>
                      <a:r>
                        <a:rPr sz="1600" b="1" spc="-20" dirty="0">
                          <a:latin typeface="Calibri"/>
                          <a:cs typeface="Calibri"/>
                        </a:rPr>
                        <a:t>100%</a:t>
                      </a:r>
                      <a:endParaRPr sz="1600">
                        <a:latin typeface="Calibri"/>
                        <a:cs typeface="Calibri"/>
                      </a:endParaRPr>
                    </a:p>
                  </a:txBody>
                  <a:tcPr marL="0" marR="0" marT="73025" marB="0">
                    <a:lnT w="12700">
                      <a:solidFill>
                        <a:srgbClr val="97B853"/>
                      </a:solidFill>
                      <a:prstDash val="solid"/>
                    </a:lnT>
                    <a:lnB w="12700">
                      <a:solidFill>
                        <a:srgbClr val="97B853"/>
                      </a:solidFill>
                      <a:prstDash val="solid"/>
                    </a:lnB>
                  </a:tcPr>
                </a:tc>
                <a:tc>
                  <a:txBody>
                    <a:bodyPr/>
                    <a:lstStyle/>
                    <a:p>
                      <a:pPr marL="50800" algn="ctr">
                        <a:lnSpc>
                          <a:spcPct val="100000"/>
                        </a:lnSpc>
                        <a:spcBef>
                          <a:spcPts val="575"/>
                        </a:spcBef>
                      </a:pPr>
                      <a:r>
                        <a:rPr sz="1600" b="1" spc="-25" dirty="0">
                          <a:solidFill>
                            <a:schemeClr val="tx1"/>
                          </a:solidFill>
                          <a:latin typeface="Calibri"/>
                          <a:cs typeface="Calibri"/>
                        </a:rPr>
                        <a:t>0%</a:t>
                      </a:r>
                      <a:endParaRPr sz="1600" dirty="0">
                        <a:solidFill>
                          <a:schemeClr val="tx1"/>
                        </a:solidFill>
                        <a:latin typeface="Calibri"/>
                        <a:cs typeface="Calibri"/>
                      </a:endParaRPr>
                    </a:p>
                  </a:txBody>
                  <a:tcPr marL="0" marR="0" marT="73025" marB="0">
                    <a:lnR w="12700">
                      <a:solidFill>
                        <a:srgbClr val="97B853"/>
                      </a:solidFill>
                      <a:prstDash val="solid"/>
                    </a:lnR>
                    <a:lnT w="12700">
                      <a:solidFill>
                        <a:srgbClr val="97B853"/>
                      </a:solidFill>
                      <a:prstDash val="solid"/>
                    </a:lnT>
                    <a:lnB w="12700">
                      <a:solidFill>
                        <a:srgbClr val="97B853"/>
                      </a:solidFill>
                      <a:prstDash val="solid"/>
                    </a:lnB>
                  </a:tcPr>
                </a:tc>
                <a:extLst>
                  <a:ext uri="{0D108BD9-81ED-4DB2-BD59-A6C34878D82A}">
                    <a16:rowId xmlns:a16="http://schemas.microsoft.com/office/drawing/2014/main" val="10016"/>
                  </a:ext>
                </a:extLst>
              </a:tr>
              <a:tr h="402590">
                <a:tc>
                  <a:txBody>
                    <a:bodyPr/>
                    <a:lstStyle/>
                    <a:p>
                      <a:pPr marL="83820">
                        <a:lnSpc>
                          <a:spcPct val="100000"/>
                        </a:lnSpc>
                        <a:spcBef>
                          <a:spcPts val="590"/>
                        </a:spcBef>
                      </a:pPr>
                      <a:r>
                        <a:rPr sz="1400" b="1" dirty="0">
                          <a:latin typeface="Verdana" panose="020B0604030504040204" pitchFamily="34" charset="0"/>
                          <a:ea typeface="Verdana" panose="020B0604030504040204" pitchFamily="34" charset="0"/>
                          <a:cs typeface="Calibri"/>
                        </a:rPr>
                        <a:t>Plan</a:t>
                      </a:r>
                      <a:r>
                        <a:rPr sz="1400" b="1" spc="-6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de</a:t>
                      </a:r>
                      <a:r>
                        <a:rPr sz="1400" b="1" spc="-1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Gestión</a:t>
                      </a:r>
                      <a:r>
                        <a:rPr sz="1400" b="1" spc="-5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del</a:t>
                      </a:r>
                      <a:r>
                        <a:rPr sz="1400" b="1" spc="-4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Conocimiento</a:t>
                      </a:r>
                      <a:r>
                        <a:rPr sz="1400" b="1" spc="-2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y</a:t>
                      </a:r>
                      <a:r>
                        <a:rPr sz="1400" b="1" spc="-4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la</a:t>
                      </a:r>
                      <a:r>
                        <a:rPr sz="1400" b="1" spc="-35" dirty="0">
                          <a:latin typeface="Verdana" panose="020B0604030504040204" pitchFamily="34" charset="0"/>
                          <a:ea typeface="Verdana" panose="020B0604030504040204" pitchFamily="34" charset="0"/>
                          <a:cs typeface="Calibri"/>
                        </a:rPr>
                        <a:t> </a:t>
                      </a:r>
                      <a:r>
                        <a:rPr sz="1400" b="1" spc="-10" dirty="0">
                          <a:latin typeface="Verdana" panose="020B0604030504040204" pitchFamily="34" charset="0"/>
                          <a:ea typeface="Verdana" panose="020B0604030504040204" pitchFamily="34" charset="0"/>
                          <a:cs typeface="Calibri"/>
                        </a:rPr>
                        <a:t>innovación</a:t>
                      </a:r>
                      <a:endParaRPr sz="1400">
                        <a:latin typeface="Verdana" panose="020B0604030504040204" pitchFamily="34" charset="0"/>
                        <a:ea typeface="Verdana" panose="020B0604030504040204" pitchFamily="34" charset="0"/>
                        <a:cs typeface="Calibri"/>
                      </a:endParaRPr>
                    </a:p>
                  </a:txBody>
                  <a:tcPr marL="0" marR="0" marT="74930" marB="0">
                    <a:lnL w="12700">
                      <a:solidFill>
                        <a:srgbClr val="97B853"/>
                      </a:solidFill>
                      <a:prstDash val="solid"/>
                    </a:lnL>
                    <a:lnT w="12700">
                      <a:solidFill>
                        <a:srgbClr val="97B853"/>
                      </a:solidFill>
                      <a:prstDash val="solid"/>
                    </a:lnT>
                    <a:lnB w="12700">
                      <a:solidFill>
                        <a:srgbClr val="97B853"/>
                      </a:solidFill>
                      <a:prstDash val="solid"/>
                    </a:lnB>
                  </a:tcPr>
                </a:tc>
                <a:tc>
                  <a:txBody>
                    <a:bodyPr/>
                    <a:lstStyle/>
                    <a:p>
                      <a:pPr marR="17145" algn="ctr">
                        <a:lnSpc>
                          <a:spcPct val="100000"/>
                        </a:lnSpc>
                        <a:spcBef>
                          <a:spcPts val="590"/>
                        </a:spcBef>
                      </a:pPr>
                      <a:r>
                        <a:rPr sz="1600" b="1" spc="-20" dirty="0">
                          <a:latin typeface="Calibri"/>
                          <a:cs typeface="Calibri"/>
                        </a:rPr>
                        <a:t>100%</a:t>
                      </a:r>
                      <a:endParaRPr sz="1600">
                        <a:latin typeface="Calibri"/>
                        <a:cs typeface="Calibri"/>
                      </a:endParaRPr>
                    </a:p>
                  </a:txBody>
                  <a:tcPr marL="0" marR="0" marT="74930" marB="0">
                    <a:lnT w="12700">
                      <a:solidFill>
                        <a:srgbClr val="97B853"/>
                      </a:solidFill>
                      <a:prstDash val="solid"/>
                    </a:lnT>
                    <a:lnB w="12700">
                      <a:solidFill>
                        <a:srgbClr val="97B853"/>
                      </a:solidFill>
                      <a:prstDash val="solid"/>
                    </a:lnB>
                  </a:tcPr>
                </a:tc>
                <a:tc>
                  <a:txBody>
                    <a:bodyPr/>
                    <a:lstStyle/>
                    <a:p>
                      <a:pPr marL="49530" algn="ctr">
                        <a:lnSpc>
                          <a:spcPct val="100000"/>
                        </a:lnSpc>
                        <a:spcBef>
                          <a:spcPts val="590"/>
                        </a:spcBef>
                      </a:pPr>
                      <a:r>
                        <a:rPr lang="es-ES" sz="1600" b="1" spc="-25" dirty="0">
                          <a:solidFill>
                            <a:schemeClr val="tx1"/>
                          </a:solidFill>
                          <a:latin typeface="Calibri"/>
                          <a:cs typeface="Calibri"/>
                        </a:rPr>
                        <a:t>7</a:t>
                      </a:r>
                      <a:r>
                        <a:rPr sz="1600" b="1" spc="-25" dirty="0">
                          <a:solidFill>
                            <a:schemeClr val="tx1"/>
                          </a:solidFill>
                          <a:latin typeface="Calibri"/>
                          <a:cs typeface="Calibri"/>
                        </a:rPr>
                        <a:t>0%</a:t>
                      </a:r>
                      <a:endParaRPr sz="1600" dirty="0">
                        <a:solidFill>
                          <a:schemeClr val="tx1"/>
                        </a:solidFill>
                        <a:latin typeface="Calibri"/>
                        <a:cs typeface="Calibri"/>
                      </a:endParaRPr>
                    </a:p>
                  </a:txBody>
                  <a:tcPr marL="0" marR="0" marT="74930" marB="0">
                    <a:lnR w="12700">
                      <a:solidFill>
                        <a:srgbClr val="97B853"/>
                      </a:solidFill>
                      <a:prstDash val="solid"/>
                    </a:lnR>
                    <a:lnT w="12700">
                      <a:solidFill>
                        <a:srgbClr val="97B853"/>
                      </a:solidFill>
                      <a:prstDash val="solid"/>
                    </a:lnT>
                    <a:lnB w="12700">
                      <a:solidFill>
                        <a:srgbClr val="97B853"/>
                      </a:solidFill>
                      <a:prstDash val="solid"/>
                    </a:lnB>
                  </a:tcPr>
                </a:tc>
                <a:extLst>
                  <a:ext uri="{0D108BD9-81ED-4DB2-BD59-A6C34878D82A}">
                    <a16:rowId xmlns:a16="http://schemas.microsoft.com/office/drawing/2014/main" val="10017"/>
                  </a:ext>
                </a:extLst>
              </a:tr>
              <a:tr h="444500">
                <a:tc>
                  <a:txBody>
                    <a:bodyPr/>
                    <a:lstStyle/>
                    <a:p>
                      <a:pPr marL="83820">
                        <a:lnSpc>
                          <a:spcPct val="100000"/>
                        </a:lnSpc>
                        <a:spcBef>
                          <a:spcPts val="585"/>
                        </a:spcBef>
                      </a:pPr>
                      <a:r>
                        <a:rPr sz="1400" b="1" dirty="0">
                          <a:latin typeface="Verdana" panose="020B0604030504040204" pitchFamily="34" charset="0"/>
                          <a:ea typeface="Verdana" panose="020B0604030504040204" pitchFamily="34" charset="0"/>
                          <a:cs typeface="Calibri"/>
                        </a:rPr>
                        <a:t>Plan</a:t>
                      </a:r>
                      <a:r>
                        <a:rPr sz="1400" b="1" spc="-6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del</a:t>
                      </a:r>
                      <a:r>
                        <a:rPr sz="1400" b="1" spc="-40" dirty="0">
                          <a:latin typeface="Verdana" panose="020B0604030504040204" pitchFamily="34" charset="0"/>
                          <a:ea typeface="Verdana" panose="020B0604030504040204" pitchFamily="34" charset="0"/>
                          <a:cs typeface="Calibri"/>
                        </a:rPr>
                        <a:t> </a:t>
                      </a:r>
                      <a:r>
                        <a:rPr sz="1400" b="1" spc="-10" dirty="0">
                          <a:latin typeface="Verdana" panose="020B0604030504040204" pitchFamily="34" charset="0"/>
                          <a:ea typeface="Verdana" panose="020B0604030504040204" pitchFamily="34" charset="0"/>
                          <a:cs typeface="Calibri"/>
                        </a:rPr>
                        <a:t>Sistema</a:t>
                      </a:r>
                      <a:r>
                        <a:rPr sz="1400" b="1" spc="-2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de</a:t>
                      </a:r>
                      <a:r>
                        <a:rPr sz="1400" b="1" spc="-2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Gestión</a:t>
                      </a:r>
                      <a:r>
                        <a:rPr sz="1400" b="1" spc="-6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de</a:t>
                      </a:r>
                      <a:r>
                        <a:rPr sz="1400" b="1" spc="-20" dirty="0">
                          <a:latin typeface="Verdana" panose="020B0604030504040204" pitchFamily="34" charset="0"/>
                          <a:ea typeface="Verdana" panose="020B0604030504040204" pitchFamily="34" charset="0"/>
                          <a:cs typeface="Calibri"/>
                        </a:rPr>
                        <a:t> </a:t>
                      </a:r>
                      <a:r>
                        <a:rPr sz="1400" b="1" spc="-10" dirty="0">
                          <a:latin typeface="Verdana" panose="020B0604030504040204" pitchFamily="34" charset="0"/>
                          <a:ea typeface="Verdana" panose="020B0604030504040204" pitchFamily="34" charset="0"/>
                          <a:cs typeface="Calibri"/>
                        </a:rPr>
                        <a:t>Calidad</a:t>
                      </a:r>
                      <a:endParaRPr sz="1400" dirty="0">
                        <a:latin typeface="Verdana" panose="020B0604030504040204" pitchFamily="34" charset="0"/>
                        <a:ea typeface="Verdana" panose="020B0604030504040204" pitchFamily="34" charset="0"/>
                        <a:cs typeface="Calibri"/>
                      </a:endParaRPr>
                    </a:p>
                  </a:txBody>
                  <a:tcPr marL="0" marR="0" marT="74295" marB="0">
                    <a:lnL w="12700">
                      <a:solidFill>
                        <a:srgbClr val="97B853"/>
                      </a:solidFill>
                      <a:prstDash val="solid"/>
                    </a:lnL>
                    <a:lnT w="12700">
                      <a:solidFill>
                        <a:srgbClr val="97B853"/>
                      </a:solidFill>
                      <a:prstDash val="solid"/>
                    </a:lnT>
                    <a:lnB w="12700">
                      <a:solidFill>
                        <a:srgbClr val="97B853"/>
                      </a:solidFill>
                      <a:prstDash val="solid"/>
                    </a:lnB>
                  </a:tcPr>
                </a:tc>
                <a:tc>
                  <a:txBody>
                    <a:bodyPr/>
                    <a:lstStyle/>
                    <a:p>
                      <a:pPr marR="17145" algn="ctr">
                        <a:lnSpc>
                          <a:spcPct val="100000"/>
                        </a:lnSpc>
                        <a:spcBef>
                          <a:spcPts val="585"/>
                        </a:spcBef>
                      </a:pPr>
                      <a:r>
                        <a:rPr sz="1600" b="1" spc="-20" dirty="0">
                          <a:latin typeface="Calibri"/>
                          <a:cs typeface="Calibri"/>
                        </a:rPr>
                        <a:t>100%</a:t>
                      </a:r>
                      <a:endParaRPr sz="1600">
                        <a:latin typeface="Calibri"/>
                        <a:cs typeface="Calibri"/>
                      </a:endParaRPr>
                    </a:p>
                  </a:txBody>
                  <a:tcPr marL="0" marR="0" marT="74295" marB="0">
                    <a:lnT w="12700">
                      <a:solidFill>
                        <a:srgbClr val="97B853"/>
                      </a:solidFill>
                      <a:prstDash val="solid"/>
                    </a:lnT>
                    <a:lnB w="12700">
                      <a:solidFill>
                        <a:srgbClr val="97B853"/>
                      </a:solidFill>
                      <a:prstDash val="solid"/>
                    </a:lnB>
                  </a:tcPr>
                </a:tc>
                <a:tc>
                  <a:txBody>
                    <a:bodyPr/>
                    <a:lstStyle/>
                    <a:p>
                      <a:pPr marL="50165" algn="ctr">
                        <a:lnSpc>
                          <a:spcPct val="100000"/>
                        </a:lnSpc>
                        <a:spcBef>
                          <a:spcPts val="585"/>
                        </a:spcBef>
                      </a:pPr>
                      <a:r>
                        <a:rPr lang="es-ES" sz="1600" b="1" spc="-25" dirty="0">
                          <a:solidFill>
                            <a:schemeClr val="tx1"/>
                          </a:solidFill>
                          <a:latin typeface="Calibri"/>
                          <a:cs typeface="Calibri"/>
                        </a:rPr>
                        <a:t>79</a:t>
                      </a:r>
                      <a:r>
                        <a:rPr sz="1600" b="1" spc="-25" dirty="0">
                          <a:solidFill>
                            <a:schemeClr val="tx1"/>
                          </a:solidFill>
                          <a:latin typeface="Calibri"/>
                          <a:cs typeface="Calibri"/>
                        </a:rPr>
                        <a:t>%</a:t>
                      </a:r>
                      <a:endParaRPr sz="1600" dirty="0">
                        <a:solidFill>
                          <a:schemeClr val="tx1"/>
                        </a:solidFill>
                        <a:latin typeface="Calibri"/>
                        <a:cs typeface="Calibri"/>
                      </a:endParaRPr>
                    </a:p>
                  </a:txBody>
                  <a:tcPr marL="0" marR="0" marT="74295" marB="0">
                    <a:lnR w="12700">
                      <a:solidFill>
                        <a:srgbClr val="97B853"/>
                      </a:solidFill>
                      <a:prstDash val="solid"/>
                    </a:lnR>
                    <a:lnT w="12700">
                      <a:solidFill>
                        <a:srgbClr val="97B853"/>
                      </a:solidFill>
                      <a:prstDash val="solid"/>
                    </a:lnT>
                    <a:lnB w="12700">
                      <a:solidFill>
                        <a:srgbClr val="97B853"/>
                      </a:solidFill>
                      <a:prstDash val="solid"/>
                    </a:lnB>
                  </a:tcPr>
                </a:tc>
                <a:extLst>
                  <a:ext uri="{0D108BD9-81ED-4DB2-BD59-A6C34878D82A}">
                    <a16:rowId xmlns:a16="http://schemas.microsoft.com/office/drawing/2014/main" val="10018"/>
                  </a:ext>
                </a:extLst>
              </a:tr>
            </a:tbl>
          </a:graphicData>
        </a:graphic>
      </p:graphicFrame>
      <p:pic>
        <p:nvPicPr>
          <p:cNvPr id="7" name="object 7"/>
          <p:cNvPicPr/>
          <p:nvPr/>
        </p:nvPicPr>
        <p:blipFill>
          <a:blip r:embed="rId2" cstate="print"/>
          <a:stretch>
            <a:fillRect/>
          </a:stretch>
        </p:blipFill>
        <p:spPr>
          <a:xfrm>
            <a:off x="14484095" y="3538725"/>
            <a:ext cx="3803904" cy="6745223"/>
          </a:xfrm>
          <a:prstGeom prst="rect">
            <a:avLst/>
          </a:prstGeom>
        </p:spPr>
      </p:pic>
      <p:pic>
        <p:nvPicPr>
          <p:cNvPr id="8" name="object 8"/>
          <p:cNvPicPr/>
          <p:nvPr/>
        </p:nvPicPr>
        <p:blipFill>
          <a:blip r:embed="rId3" cstate="print"/>
          <a:stretch>
            <a:fillRect/>
          </a:stretch>
        </p:blipFill>
        <p:spPr>
          <a:xfrm>
            <a:off x="0" y="8820782"/>
            <a:ext cx="3669283" cy="1466213"/>
          </a:xfrm>
          <a:prstGeom prst="rect">
            <a:avLst/>
          </a:prstGeom>
        </p:spPr>
      </p:pic>
      <p:pic>
        <p:nvPicPr>
          <p:cNvPr id="9" name="object 9"/>
          <p:cNvPicPr/>
          <p:nvPr/>
        </p:nvPicPr>
        <p:blipFill>
          <a:blip r:embed="rId4" cstate="print"/>
          <a:stretch>
            <a:fillRect/>
          </a:stretch>
        </p:blipFill>
        <p:spPr>
          <a:xfrm>
            <a:off x="0" y="0"/>
            <a:ext cx="3803903" cy="5916168"/>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723004" y="1163624"/>
            <a:ext cx="8185150" cy="310515"/>
          </a:xfrm>
          <a:prstGeom prst="rect">
            <a:avLst/>
          </a:prstGeom>
          <a:solidFill>
            <a:srgbClr val="EDEDED"/>
          </a:solidFill>
        </p:spPr>
        <p:txBody>
          <a:bodyPr vert="horz" wrap="square" lIns="0" tIns="93345" rIns="0" bIns="0" rtlCol="0">
            <a:spAutoFit/>
          </a:bodyPr>
          <a:lstStyle/>
          <a:p>
            <a:pPr marL="856615">
              <a:lnSpc>
                <a:spcPct val="100000"/>
              </a:lnSpc>
              <a:spcBef>
                <a:spcPts val="735"/>
              </a:spcBef>
              <a:tabLst>
                <a:tab pos="1208405" algn="l"/>
              </a:tabLst>
            </a:pPr>
            <a:r>
              <a:rPr sz="1400" b="1" spc="-25" dirty="0">
                <a:latin typeface="Tahoma"/>
                <a:cs typeface="Tahoma"/>
              </a:rPr>
              <a:t>2.</a:t>
            </a:r>
            <a:r>
              <a:rPr sz="1400" b="1" dirty="0">
                <a:latin typeface="Tahoma"/>
                <a:cs typeface="Tahoma"/>
              </a:rPr>
              <a:t>	Informe</a:t>
            </a:r>
            <a:r>
              <a:rPr sz="1400" b="1" spc="55" dirty="0">
                <a:latin typeface="Tahoma"/>
                <a:cs typeface="Tahoma"/>
              </a:rPr>
              <a:t> </a:t>
            </a:r>
            <a:r>
              <a:rPr sz="1400" b="1" dirty="0">
                <a:latin typeface="Tahoma"/>
                <a:cs typeface="Tahoma"/>
              </a:rPr>
              <a:t>de</a:t>
            </a:r>
            <a:r>
              <a:rPr sz="1400" b="1" spc="110" dirty="0">
                <a:latin typeface="Tahoma"/>
                <a:cs typeface="Tahoma"/>
              </a:rPr>
              <a:t> </a:t>
            </a:r>
            <a:r>
              <a:rPr sz="1400" b="1" spc="45" dirty="0">
                <a:latin typeface="Tahoma"/>
                <a:cs typeface="Tahoma"/>
              </a:rPr>
              <a:t>seguimiento</a:t>
            </a:r>
            <a:r>
              <a:rPr sz="1400" b="1" spc="114" dirty="0">
                <a:latin typeface="Tahoma"/>
                <a:cs typeface="Tahoma"/>
              </a:rPr>
              <a:t> </a:t>
            </a:r>
            <a:r>
              <a:rPr sz="1400" b="1" dirty="0">
                <a:latin typeface="Tahoma"/>
                <a:cs typeface="Tahoma"/>
              </a:rPr>
              <a:t>a</a:t>
            </a:r>
            <a:r>
              <a:rPr sz="1400" b="1" spc="50" dirty="0">
                <a:latin typeface="Tahoma"/>
                <a:cs typeface="Tahoma"/>
              </a:rPr>
              <a:t> </a:t>
            </a:r>
            <a:r>
              <a:rPr sz="1400" b="1" dirty="0">
                <a:latin typeface="Tahoma"/>
                <a:cs typeface="Tahoma"/>
              </a:rPr>
              <a:t>las</a:t>
            </a:r>
            <a:r>
              <a:rPr sz="1400" b="1" spc="50" dirty="0">
                <a:latin typeface="Tahoma"/>
                <a:cs typeface="Tahoma"/>
              </a:rPr>
              <a:t> </a:t>
            </a:r>
            <a:r>
              <a:rPr sz="1400" b="1" spc="55" dirty="0">
                <a:latin typeface="Tahoma"/>
                <a:cs typeface="Tahoma"/>
              </a:rPr>
              <a:t>PQRSDF</a:t>
            </a:r>
            <a:r>
              <a:rPr sz="1400" b="1" spc="110" dirty="0">
                <a:latin typeface="Tahoma"/>
                <a:cs typeface="Tahoma"/>
              </a:rPr>
              <a:t> </a:t>
            </a:r>
            <a:r>
              <a:rPr sz="1400" b="1" dirty="0">
                <a:latin typeface="Tahoma"/>
                <a:cs typeface="Tahoma"/>
              </a:rPr>
              <a:t>31</a:t>
            </a:r>
            <a:r>
              <a:rPr sz="1400" b="1" spc="30" dirty="0">
                <a:latin typeface="Tahoma"/>
                <a:cs typeface="Tahoma"/>
              </a:rPr>
              <a:t> </a:t>
            </a:r>
            <a:r>
              <a:rPr sz="1400" b="1" dirty="0">
                <a:latin typeface="Tahoma"/>
                <a:cs typeface="Tahoma"/>
              </a:rPr>
              <a:t>de</a:t>
            </a:r>
            <a:r>
              <a:rPr sz="1400" b="1" spc="105" dirty="0">
                <a:latin typeface="Tahoma"/>
                <a:cs typeface="Tahoma"/>
              </a:rPr>
              <a:t> </a:t>
            </a:r>
            <a:r>
              <a:rPr sz="1400" b="1" dirty="0">
                <a:latin typeface="Tahoma"/>
                <a:cs typeface="Tahoma"/>
              </a:rPr>
              <a:t>Octubre</a:t>
            </a:r>
            <a:r>
              <a:rPr sz="1400" b="1" spc="50" dirty="0">
                <a:latin typeface="Tahoma"/>
                <a:cs typeface="Tahoma"/>
              </a:rPr>
              <a:t> </a:t>
            </a:r>
            <a:r>
              <a:rPr sz="1400" b="1" dirty="0">
                <a:latin typeface="Tahoma"/>
                <a:cs typeface="Tahoma"/>
              </a:rPr>
              <a:t>de</a:t>
            </a:r>
            <a:r>
              <a:rPr sz="1400" b="1" spc="65" dirty="0">
                <a:latin typeface="Tahoma"/>
                <a:cs typeface="Tahoma"/>
              </a:rPr>
              <a:t> </a:t>
            </a:r>
            <a:r>
              <a:rPr sz="1400" b="1" spc="-20" dirty="0">
                <a:latin typeface="Tahoma"/>
                <a:cs typeface="Tahoma"/>
              </a:rPr>
              <a:t>2024</a:t>
            </a:r>
            <a:endParaRPr sz="1400">
              <a:latin typeface="Tahoma"/>
              <a:cs typeface="Tahoma"/>
            </a:endParaRPr>
          </a:p>
        </p:txBody>
      </p:sp>
      <p:sp>
        <p:nvSpPr>
          <p:cNvPr id="3" name="object 3"/>
          <p:cNvSpPr txBox="1"/>
          <p:nvPr/>
        </p:nvSpPr>
        <p:spPr>
          <a:xfrm>
            <a:off x="4567554" y="8074279"/>
            <a:ext cx="7887334" cy="771525"/>
          </a:xfrm>
          <a:prstGeom prst="rect">
            <a:avLst/>
          </a:prstGeom>
        </p:spPr>
        <p:txBody>
          <a:bodyPr vert="horz" wrap="square" lIns="0" tIns="48895" rIns="0" bIns="0" rtlCol="0">
            <a:spAutoFit/>
          </a:bodyPr>
          <a:lstStyle/>
          <a:p>
            <a:pPr marL="12700" marR="5080" algn="just">
              <a:lnSpc>
                <a:spcPct val="83100"/>
              </a:lnSpc>
              <a:spcBef>
                <a:spcPts val="385"/>
              </a:spcBef>
            </a:pPr>
            <a:r>
              <a:rPr sz="1400" spc="60" dirty="0">
                <a:solidFill>
                  <a:srgbClr val="585858"/>
                </a:solidFill>
                <a:latin typeface="Verdana"/>
                <a:cs typeface="Verdana"/>
              </a:rPr>
              <a:t>C</a:t>
            </a:r>
            <a:r>
              <a:rPr sz="1400" spc="55" dirty="0">
                <a:solidFill>
                  <a:srgbClr val="585858"/>
                </a:solidFill>
                <a:latin typeface="Verdana"/>
                <a:cs typeface="Verdana"/>
              </a:rPr>
              <a:t>o</a:t>
            </a:r>
            <a:r>
              <a:rPr sz="1400" spc="60" dirty="0">
                <a:solidFill>
                  <a:srgbClr val="585858"/>
                </a:solidFill>
                <a:latin typeface="Verdana"/>
                <a:cs typeface="Verdana"/>
              </a:rPr>
              <a:t>m</a:t>
            </a:r>
            <a:r>
              <a:rPr sz="1400" dirty="0">
                <a:solidFill>
                  <a:srgbClr val="585858"/>
                </a:solidFill>
                <a:latin typeface="Verdana"/>
                <a:cs typeface="Verdana"/>
              </a:rPr>
              <a:t>o</a:t>
            </a:r>
            <a:r>
              <a:rPr sz="1400" spc="25" dirty="0">
                <a:solidFill>
                  <a:srgbClr val="585858"/>
                </a:solidFill>
                <a:latin typeface="Verdana"/>
                <a:cs typeface="Verdana"/>
              </a:rPr>
              <a:t> </a:t>
            </a:r>
            <a:r>
              <a:rPr sz="1400" spc="-15" dirty="0">
                <a:solidFill>
                  <a:srgbClr val="585858"/>
                </a:solidFill>
                <a:latin typeface="Verdana"/>
                <a:cs typeface="Verdana"/>
              </a:rPr>
              <a:t>s</a:t>
            </a:r>
            <a:r>
              <a:rPr sz="1400" dirty="0">
                <a:solidFill>
                  <a:srgbClr val="585858"/>
                </a:solidFill>
                <a:latin typeface="Verdana"/>
                <a:cs typeface="Verdana"/>
              </a:rPr>
              <a:t>e</a:t>
            </a:r>
            <a:r>
              <a:rPr sz="1400" spc="-55" dirty="0">
                <a:solidFill>
                  <a:srgbClr val="585858"/>
                </a:solidFill>
                <a:latin typeface="Verdana"/>
                <a:cs typeface="Verdana"/>
              </a:rPr>
              <a:t> </a:t>
            </a:r>
            <a:r>
              <a:rPr sz="1400" spc="25" dirty="0">
                <a:solidFill>
                  <a:srgbClr val="585858"/>
                </a:solidFill>
                <a:latin typeface="Verdana"/>
                <a:cs typeface="Verdana"/>
              </a:rPr>
              <a:t>puede</a:t>
            </a:r>
            <a:r>
              <a:rPr sz="1400" spc="5" dirty="0">
                <a:solidFill>
                  <a:srgbClr val="585858"/>
                </a:solidFill>
                <a:latin typeface="Verdana"/>
                <a:cs typeface="Verdana"/>
              </a:rPr>
              <a:t> </a:t>
            </a:r>
            <a:r>
              <a:rPr sz="1400" spc="-10" dirty="0">
                <a:solidFill>
                  <a:srgbClr val="585858"/>
                </a:solidFill>
                <a:latin typeface="Verdana"/>
                <a:cs typeface="Verdana"/>
              </a:rPr>
              <a:t>apreciar</a:t>
            </a:r>
            <a:r>
              <a:rPr sz="1400" spc="-55" dirty="0">
                <a:solidFill>
                  <a:srgbClr val="585858"/>
                </a:solidFill>
                <a:latin typeface="Verdana"/>
                <a:cs typeface="Verdana"/>
              </a:rPr>
              <a:t> </a:t>
            </a:r>
            <a:r>
              <a:rPr sz="1400" spc="35" dirty="0">
                <a:solidFill>
                  <a:srgbClr val="585858"/>
                </a:solidFill>
                <a:latin typeface="Verdana"/>
                <a:cs typeface="Verdana"/>
              </a:rPr>
              <a:t>e</a:t>
            </a:r>
            <a:r>
              <a:rPr sz="1400" dirty="0">
                <a:solidFill>
                  <a:srgbClr val="585858"/>
                </a:solidFill>
                <a:latin typeface="Verdana"/>
                <a:cs typeface="Verdana"/>
              </a:rPr>
              <a:t>n</a:t>
            </a:r>
            <a:r>
              <a:rPr sz="1400" spc="-5" dirty="0">
                <a:solidFill>
                  <a:srgbClr val="585858"/>
                </a:solidFill>
                <a:latin typeface="Verdana"/>
                <a:cs typeface="Verdana"/>
              </a:rPr>
              <a:t> </a:t>
            </a:r>
            <a:r>
              <a:rPr sz="1400" spc="-10" dirty="0">
                <a:solidFill>
                  <a:srgbClr val="585858"/>
                </a:solidFill>
                <a:latin typeface="Verdana"/>
                <a:cs typeface="Verdana"/>
              </a:rPr>
              <a:t>l</a:t>
            </a:r>
            <a:r>
              <a:rPr sz="1400" dirty="0">
                <a:solidFill>
                  <a:srgbClr val="585858"/>
                </a:solidFill>
                <a:latin typeface="Verdana"/>
                <a:cs typeface="Verdana"/>
              </a:rPr>
              <a:t>a</a:t>
            </a:r>
            <a:r>
              <a:rPr sz="1400" spc="-70" dirty="0">
                <a:solidFill>
                  <a:srgbClr val="585858"/>
                </a:solidFill>
                <a:latin typeface="Verdana"/>
                <a:cs typeface="Verdana"/>
              </a:rPr>
              <a:t> </a:t>
            </a:r>
            <a:r>
              <a:rPr sz="1400" spc="-5" dirty="0">
                <a:solidFill>
                  <a:srgbClr val="585858"/>
                </a:solidFill>
                <a:latin typeface="Verdana"/>
                <a:cs typeface="Verdana"/>
              </a:rPr>
              <a:t>gráfica</a:t>
            </a:r>
            <a:r>
              <a:rPr sz="1400" spc="-55" dirty="0">
                <a:solidFill>
                  <a:srgbClr val="585858"/>
                </a:solidFill>
                <a:latin typeface="Verdana"/>
                <a:cs typeface="Verdana"/>
              </a:rPr>
              <a:t> </a:t>
            </a:r>
            <a:r>
              <a:rPr sz="1400" spc="-10" dirty="0">
                <a:solidFill>
                  <a:srgbClr val="585858"/>
                </a:solidFill>
                <a:latin typeface="Verdana"/>
                <a:cs typeface="Verdana"/>
              </a:rPr>
              <a:t>anterior</a:t>
            </a:r>
            <a:r>
              <a:rPr sz="1400" spc="-35" dirty="0">
                <a:solidFill>
                  <a:srgbClr val="585858"/>
                </a:solidFill>
                <a:latin typeface="Verdana"/>
                <a:cs typeface="Verdana"/>
              </a:rPr>
              <a:t> </a:t>
            </a:r>
            <a:r>
              <a:rPr sz="1400" spc="-15" dirty="0">
                <a:solidFill>
                  <a:srgbClr val="585858"/>
                </a:solidFill>
                <a:latin typeface="Verdana"/>
                <a:cs typeface="Verdana"/>
              </a:rPr>
              <a:t>el</a:t>
            </a:r>
            <a:r>
              <a:rPr sz="1400" spc="-25" dirty="0">
                <a:solidFill>
                  <a:srgbClr val="585858"/>
                </a:solidFill>
                <a:latin typeface="Verdana"/>
                <a:cs typeface="Verdana"/>
              </a:rPr>
              <a:t> </a:t>
            </a:r>
            <a:r>
              <a:rPr sz="1400" spc="-15" dirty="0">
                <a:solidFill>
                  <a:srgbClr val="585858"/>
                </a:solidFill>
                <a:latin typeface="Verdana"/>
                <a:cs typeface="Verdana"/>
              </a:rPr>
              <a:t>c</a:t>
            </a:r>
            <a:r>
              <a:rPr sz="1400" dirty="0">
                <a:solidFill>
                  <a:srgbClr val="585858"/>
                </a:solidFill>
                <a:latin typeface="Verdana"/>
                <a:cs typeface="Verdana"/>
              </a:rPr>
              <a:t>a</a:t>
            </a:r>
            <a:r>
              <a:rPr sz="1400" spc="-5" dirty="0">
                <a:solidFill>
                  <a:srgbClr val="585858"/>
                </a:solidFill>
                <a:latin typeface="Verdana"/>
                <a:cs typeface="Verdana"/>
              </a:rPr>
              <a:t>na</a:t>
            </a:r>
            <a:r>
              <a:rPr sz="1400" dirty="0">
                <a:solidFill>
                  <a:srgbClr val="585858"/>
                </a:solidFill>
                <a:latin typeface="Verdana"/>
                <a:cs typeface="Verdana"/>
              </a:rPr>
              <a:t>l</a:t>
            </a:r>
            <a:r>
              <a:rPr sz="1400" spc="-30" dirty="0">
                <a:solidFill>
                  <a:srgbClr val="585858"/>
                </a:solidFill>
                <a:latin typeface="Verdana"/>
                <a:cs typeface="Verdana"/>
              </a:rPr>
              <a:t> </a:t>
            </a:r>
            <a:r>
              <a:rPr sz="1400" spc="10" dirty="0">
                <a:solidFill>
                  <a:srgbClr val="585858"/>
                </a:solidFill>
                <a:latin typeface="Verdana"/>
                <a:cs typeface="Verdana"/>
              </a:rPr>
              <a:t>de</a:t>
            </a:r>
            <a:r>
              <a:rPr sz="1400" spc="15" dirty="0">
                <a:solidFill>
                  <a:srgbClr val="585858"/>
                </a:solidFill>
                <a:latin typeface="Verdana"/>
                <a:cs typeface="Verdana"/>
              </a:rPr>
              <a:t> </a:t>
            </a:r>
            <a:r>
              <a:rPr sz="1400" dirty="0">
                <a:solidFill>
                  <a:srgbClr val="585858"/>
                </a:solidFill>
                <a:latin typeface="Verdana"/>
                <a:cs typeface="Verdana"/>
              </a:rPr>
              <a:t>m</a:t>
            </a:r>
            <a:r>
              <a:rPr sz="1400" spc="-15" dirty="0">
                <a:solidFill>
                  <a:srgbClr val="585858"/>
                </a:solidFill>
                <a:latin typeface="Verdana"/>
                <a:cs typeface="Verdana"/>
              </a:rPr>
              <a:t>a</a:t>
            </a:r>
            <a:r>
              <a:rPr sz="1400" spc="-20" dirty="0">
                <a:solidFill>
                  <a:srgbClr val="585858"/>
                </a:solidFill>
                <a:latin typeface="Verdana"/>
                <a:cs typeface="Verdana"/>
              </a:rPr>
              <a:t>y</a:t>
            </a:r>
            <a:r>
              <a:rPr sz="1400" dirty="0">
                <a:solidFill>
                  <a:srgbClr val="585858"/>
                </a:solidFill>
                <a:latin typeface="Verdana"/>
                <a:cs typeface="Verdana"/>
              </a:rPr>
              <a:t>or</a:t>
            </a:r>
            <a:r>
              <a:rPr sz="1400" spc="340" dirty="0">
                <a:solidFill>
                  <a:srgbClr val="585858"/>
                </a:solidFill>
                <a:latin typeface="Verdana"/>
                <a:cs typeface="Verdana"/>
              </a:rPr>
              <a:t> </a:t>
            </a:r>
            <a:r>
              <a:rPr sz="1400" spc="10" dirty="0">
                <a:solidFill>
                  <a:srgbClr val="585858"/>
                </a:solidFill>
                <a:latin typeface="Verdana"/>
                <a:cs typeface="Verdana"/>
              </a:rPr>
              <a:t>recepción</a:t>
            </a:r>
            <a:r>
              <a:rPr sz="1400" spc="-15" dirty="0">
                <a:solidFill>
                  <a:srgbClr val="585858"/>
                </a:solidFill>
                <a:latin typeface="Verdana"/>
                <a:cs typeface="Verdana"/>
              </a:rPr>
              <a:t> </a:t>
            </a:r>
            <a:r>
              <a:rPr sz="1400" spc="-25" dirty="0">
                <a:solidFill>
                  <a:srgbClr val="585858"/>
                </a:solidFill>
                <a:latin typeface="Verdana"/>
                <a:cs typeface="Verdana"/>
              </a:rPr>
              <a:t>e</a:t>
            </a:r>
            <a:r>
              <a:rPr sz="1400" dirty="0">
                <a:solidFill>
                  <a:srgbClr val="585858"/>
                </a:solidFill>
                <a:latin typeface="Verdana"/>
                <a:cs typeface="Verdana"/>
              </a:rPr>
              <a:t>s</a:t>
            </a:r>
            <a:r>
              <a:rPr sz="1400" spc="-50" dirty="0">
                <a:solidFill>
                  <a:srgbClr val="585858"/>
                </a:solidFill>
                <a:latin typeface="Verdana"/>
                <a:cs typeface="Verdana"/>
              </a:rPr>
              <a:t> </a:t>
            </a:r>
            <a:r>
              <a:rPr sz="1400" spc="-10" dirty="0">
                <a:solidFill>
                  <a:srgbClr val="585858"/>
                </a:solidFill>
                <a:latin typeface="Verdana"/>
                <a:cs typeface="Verdana"/>
              </a:rPr>
              <a:t>el</a:t>
            </a:r>
            <a:r>
              <a:rPr sz="1400" spc="-35" dirty="0">
                <a:solidFill>
                  <a:srgbClr val="585858"/>
                </a:solidFill>
                <a:latin typeface="Verdana"/>
                <a:cs typeface="Verdana"/>
              </a:rPr>
              <a:t> </a:t>
            </a:r>
            <a:r>
              <a:rPr sz="1400" dirty="0">
                <a:solidFill>
                  <a:srgbClr val="585858"/>
                </a:solidFill>
                <a:latin typeface="Verdana"/>
                <a:cs typeface="Verdana"/>
              </a:rPr>
              <a:t>correo </a:t>
            </a:r>
            <a:r>
              <a:rPr sz="1400" spc="-15" dirty="0">
                <a:solidFill>
                  <a:srgbClr val="585858"/>
                </a:solidFill>
                <a:latin typeface="Verdana"/>
                <a:cs typeface="Verdana"/>
              </a:rPr>
              <a:t>electrónico,</a:t>
            </a:r>
            <a:r>
              <a:rPr sz="1400" spc="195" dirty="0">
                <a:solidFill>
                  <a:srgbClr val="585858"/>
                </a:solidFill>
                <a:latin typeface="Verdana"/>
                <a:cs typeface="Verdana"/>
              </a:rPr>
              <a:t> </a:t>
            </a:r>
            <a:r>
              <a:rPr sz="1400" spc="-75" dirty="0">
                <a:solidFill>
                  <a:srgbClr val="585858"/>
                </a:solidFill>
                <a:latin typeface="Verdana"/>
                <a:cs typeface="Verdana"/>
              </a:rPr>
              <a:t>y</a:t>
            </a:r>
            <a:r>
              <a:rPr sz="1400" dirty="0">
                <a:solidFill>
                  <a:srgbClr val="585858"/>
                </a:solidFill>
                <a:latin typeface="Verdana"/>
                <a:cs typeface="Verdana"/>
              </a:rPr>
              <a:t>a</a:t>
            </a:r>
            <a:r>
              <a:rPr sz="1400" spc="140" dirty="0">
                <a:solidFill>
                  <a:srgbClr val="585858"/>
                </a:solidFill>
                <a:latin typeface="Verdana"/>
                <a:cs typeface="Verdana"/>
              </a:rPr>
              <a:t> </a:t>
            </a:r>
            <a:r>
              <a:rPr sz="1400" spc="20" dirty="0">
                <a:solidFill>
                  <a:srgbClr val="585858"/>
                </a:solidFill>
                <a:latin typeface="Verdana"/>
                <a:cs typeface="Verdana"/>
              </a:rPr>
              <a:t>que</a:t>
            </a:r>
            <a:r>
              <a:rPr sz="1400" spc="245" dirty="0">
                <a:solidFill>
                  <a:srgbClr val="585858"/>
                </a:solidFill>
                <a:latin typeface="Verdana"/>
                <a:cs typeface="Verdana"/>
              </a:rPr>
              <a:t> </a:t>
            </a:r>
            <a:r>
              <a:rPr sz="1400" spc="-15" dirty="0">
                <a:solidFill>
                  <a:srgbClr val="585858"/>
                </a:solidFill>
                <a:latin typeface="Verdana"/>
                <a:cs typeface="Verdana"/>
              </a:rPr>
              <a:t>facilita</a:t>
            </a:r>
            <a:r>
              <a:rPr sz="1400" spc="170" dirty="0">
                <a:solidFill>
                  <a:srgbClr val="585858"/>
                </a:solidFill>
                <a:latin typeface="Verdana"/>
                <a:cs typeface="Verdana"/>
              </a:rPr>
              <a:t> </a:t>
            </a:r>
            <a:r>
              <a:rPr sz="1400" spc="-10" dirty="0">
                <a:solidFill>
                  <a:srgbClr val="585858"/>
                </a:solidFill>
                <a:latin typeface="Verdana"/>
                <a:cs typeface="Verdana"/>
              </a:rPr>
              <a:t>el</a:t>
            </a:r>
            <a:r>
              <a:rPr sz="1400" spc="204" dirty="0">
                <a:solidFill>
                  <a:srgbClr val="585858"/>
                </a:solidFill>
                <a:latin typeface="Verdana"/>
                <a:cs typeface="Verdana"/>
              </a:rPr>
              <a:t> </a:t>
            </a:r>
            <a:r>
              <a:rPr sz="1400" spc="-10" dirty="0">
                <a:solidFill>
                  <a:srgbClr val="585858"/>
                </a:solidFill>
                <a:latin typeface="Verdana"/>
                <a:cs typeface="Verdana"/>
              </a:rPr>
              <a:t>envío</a:t>
            </a:r>
            <a:r>
              <a:rPr sz="1400" spc="190" dirty="0">
                <a:solidFill>
                  <a:srgbClr val="585858"/>
                </a:solidFill>
                <a:latin typeface="Verdana"/>
                <a:cs typeface="Verdana"/>
              </a:rPr>
              <a:t> </a:t>
            </a:r>
            <a:r>
              <a:rPr sz="1400" spc="10" dirty="0">
                <a:solidFill>
                  <a:srgbClr val="585858"/>
                </a:solidFill>
                <a:latin typeface="Verdana"/>
                <a:cs typeface="Verdana"/>
              </a:rPr>
              <a:t>de</a:t>
            </a:r>
            <a:r>
              <a:rPr sz="1400" spc="229" dirty="0">
                <a:solidFill>
                  <a:srgbClr val="585858"/>
                </a:solidFill>
                <a:latin typeface="Verdana"/>
                <a:cs typeface="Verdana"/>
              </a:rPr>
              <a:t> </a:t>
            </a:r>
            <a:r>
              <a:rPr sz="1400" spc="10" dirty="0">
                <a:solidFill>
                  <a:srgbClr val="585858"/>
                </a:solidFill>
                <a:latin typeface="Verdana"/>
                <a:cs typeface="Verdana"/>
              </a:rPr>
              <a:t>información</a:t>
            </a:r>
            <a:r>
              <a:rPr sz="1400" spc="240" dirty="0">
                <a:solidFill>
                  <a:srgbClr val="585858"/>
                </a:solidFill>
                <a:latin typeface="Verdana"/>
                <a:cs typeface="Verdana"/>
              </a:rPr>
              <a:t> </a:t>
            </a:r>
            <a:r>
              <a:rPr sz="1400" spc="-15" dirty="0">
                <a:solidFill>
                  <a:srgbClr val="585858"/>
                </a:solidFill>
                <a:latin typeface="Verdana"/>
                <a:cs typeface="Verdana"/>
              </a:rPr>
              <a:t>sin</a:t>
            </a:r>
            <a:r>
              <a:rPr sz="1400" spc="175" dirty="0">
                <a:solidFill>
                  <a:srgbClr val="585858"/>
                </a:solidFill>
                <a:latin typeface="Verdana"/>
                <a:cs typeface="Verdana"/>
              </a:rPr>
              <a:t> </a:t>
            </a:r>
            <a:r>
              <a:rPr sz="1400" spc="-5" dirty="0">
                <a:solidFill>
                  <a:srgbClr val="585858"/>
                </a:solidFill>
                <a:latin typeface="Verdana"/>
                <a:cs typeface="Verdana"/>
              </a:rPr>
              <a:t>tener</a:t>
            </a:r>
            <a:r>
              <a:rPr sz="1400" spc="204" dirty="0">
                <a:solidFill>
                  <a:srgbClr val="585858"/>
                </a:solidFill>
                <a:latin typeface="Verdana"/>
                <a:cs typeface="Verdana"/>
              </a:rPr>
              <a:t> </a:t>
            </a:r>
            <a:r>
              <a:rPr sz="1400" spc="15" dirty="0">
                <a:solidFill>
                  <a:srgbClr val="585858"/>
                </a:solidFill>
                <a:latin typeface="Verdana"/>
                <a:cs typeface="Verdana"/>
              </a:rPr>
              <a:t>que</a:t>
            </a:r>
            <a:r>
              <a:rPr sz="1400" spc="235" dirty="0">
                <a:solidFill>
                  <a:srgbClr val="585858"/>
                </a:solidFill>
                <a:latin typeface="Verdana"/>
                <a:cs typeface="Verdana"/>
              </a:rPr>
              <a:t> </a:t>
            </a:r>
            <a:r>
              <a:rPr sz="1400" spc="-15" dirty="0">
                <a:solidFill>
                  <a:srgbClr val="585858"/>
                </a:solidFill>
                <a:latin typeface="Verdana"/>
                <a:cs typeface="Verdana"/>
              </a:rPr>
              <a:t>desplazarse</a:t>
            </a:r>
            <a:r>
              <a:rPr sz="1400" spc="195" dirty="0">
                <a:solidFill>
                  <a:srgbClr val="585858"/>
                </a:solidFill>
                <a:latin typeface="Verdana"/>
                <a:cs typeface="Verdana"/>
              </a:rPr>
              <a:t> </a:t>
            </a:r>
            <a:r>
              <a:rPr sz="1400" dirty="0">
                <a:solidFill>
                  <a:srgbClr val="585858"/>
                </a:solidFill>
                <a:latin typeface="Verdana"/>
                <a:cs typeface="Verdana"/>
              </a:rPr>
              <a:t>y</a:t>
            </a:r>
            <a:r>
              <a:rPr sz="1400" spc="125" dirty="0">
                <a:solidFill>
                  <a:srgbClr val="585858"/>
                </a:solidFill>
                <a:latin typeface="Verdana"/>
                <a:cs typeface="Verdana"/>
              </a:rPr>
              <a:t> </a:t>
            </a:r>
            <a:r>
              <a:rPr sz="1400" spc="-25" dirty="0">
                <a:solidFill>
                  <a:srgbClr val="585858"/>
                </a:solidFill>
                <a:latin typeface="Verdana"/>
                <a:cs typeface="Verdana"/>
              </a:rPr>
              <a:t>evita</a:t>
            </a:r>
            <a:r>
              <a:rPr sz="1400" dirty="0">
                <a:solidFill>
                  <a:srgbClr val="585858"/>
                </a:solidFill>
                <a:latin typeface="Verdana"/>
                <a:cs typeface="Verdana"/>
              </a:rPr>
              <a:t> co</a:t>
            </a:r>
            <a:r>
              <a:rPr sz="1400" spc="-15" dirty="0">
                <a:solidFill>
                  <a:srgbClr val="585858"/>
                </a:solidFill>
                <a:latin typeface="Verdana"/>
                <a:cs typeface="Verdana"/>
              </a:rPr>
              <a:t>s</a:t>
            </a:r>
            <a:r>
              <a:rPr sz="1400" dirty="0">
                <a:solidFill>
                  <a:srgbClr val="585858"/>
                </a:solidFill>
                <a:latin typeface="Verdana"/>
                <a:cs typeface="Verdana"/>
              </a:rPr>
              <a:t>tos</a:t>
            </a:r>
            <a:r>
              <a:rPr sz="1400" spc="-85" dirty="0">
                <a:solidFill>
                  <a:srgbClr val="585858"/>
                </a:solidFill>
                <a:latin typeface="Verdana"/>
                <a:cs typeface="Verdana"/>
              </a:rPr>
              <a:t> </a:t>
            </a:r>
            <a:r>
              <a:rPr sz="1400" spc="15" dirty="0">
                <a:solidFill>
                  <a:srgbClr val="585858"/>
                </a:solidFill>
                <a:latin typeface="Verdana"/>
                <a:cs typeface="Verdana"/>
              </a:rPr>
              <a:t>de</a:t>
            </a:r>
            <a:r>
              <a:rPr sz="1400" spc="-35" dirty="0">
                <a:solidFill>
                  <a:srgbClr val="585858"/>
                </a:solidFill>
                <a:latin typeface="Verdana"/>
                <a:cs typeface="Verdana"/>
              </a:rPr>
              <a:t> </a:t>
            </a:r>
            <a:r>
              <a:rPr sz="1400" spc="5" dirty="0">
                <a:solidFill>
                  <a:srgbClr val="585858"/>
                </a:solidFill>
                <a:latin typeface="Verdana"/>
                <a:cs typeface="Verdana"/>
              </a:rPr>
              <a:t>desplazamiento</a:t>
            </a:r>
            <a:r>
              <a:rPr sz="1400" spc="-50" dirty="0">
                <a:solidFill>
                  <a:srgbClr val="585858"/>
                </a:solidFill>
                <a:latin typeface="Verdana"/>
                <a:cs typeface="Verdana"/>
              </a:rPr>
              <a:t> </a:t>
            </a:r>
            <a:r>
              <a:rPr sz="1400" dirty="0">
                <a:solidFill>
                  <a:srgbClr val="585858"/>
                </a:solidFill>
                <a:latin typeface="Verdana"/>
                <a:cs typeface="Verdana"/>
              </a:rPr>
              <a:t>y</a:t>
            </a:r>
            <a:r>
              <a:rPr sz="1400" spc="-150" dirty="0">
                <a:solidFill>
                  <a:srgbClr val="585858"/>
                </a:solidFill>
                <a:latin typeface="Verdana"/>
                <a:cs typeface="Verdana"/>
              </a:rPr>
              <a:t> </a:t>
            </a:r>
            <a:r>
              <a:rPr sz="1400" spc="-40" dirty="0">
                <a:solidFill>
                  <a:srgbClr val="585858"/>
                </a:solidFill>
                <a:latin typeface="Verdana"/>
                <a:cs typeface="Verdana"/>
              </a:rPr>
              <a:t>envío,</a:t>
            </a:r>
            <a:r>
              <a:rPr sz="1400" spc="-114" dirty="0">
                <a:solidFill>
                  <a:srgbClr val="585858"/>
                </a:solidFill>
                <a:latin typeface="Verdana"/>
                <a:cs typeface="Verdana"/>
              </a:rPr>
              <a:t> </a:t>
            </a:r>
            <a:r>
              <a:rPr sz="1400" spc="-25" dirty="0">
                <a:solidFill>
                  <a:srgbClr val="585858"/>
                </a:solidFill>
                <a:latin typeface="Verdana"/>
                <a:cs typeface="Verdana"/>
              </a:rPr>
              <a:t>s</a:t>
            </a:r>
            <a:r>
              <a:rPr sz="1400" dirty="0">
                <a:solidFill>
                  <a:srgbClr val="585858"/>
                </a:solidFill>
                <a:latin typeface="Verdana"/>
                <a:cs typeface="Verdana"/>
              </a:rPr>
              <a:t>e</a:t>
            </a:r>
            <a:r>
              <a:rPr sz="1400" spc="-85" dirty="0">
                <a:solidFill>
                  <a:srgbClr val="585858"/>
                </a:solidFill>
                <a:latin typeface="Verdana"/>
                <a:cs typeface="Verdana"/>
              </a:rPr>
              <a:t> </a:t>
            </a:r>
            <a:r>
              <a:rPr sz="1400" spc="-5" dirty="0">
                <a:solidFill>
                  <a:srgbClr val="585858"/>
                </a:solidFill>
                <a:latin typeface="Verdana"/>
                <a:cs typeface="Verdana"/>
              </a:rPr>
              <a:t>evidencia</a:t>
            </a:r>
            <a:r>
              <a:rPr sz="1400" spc="-55" dirty="0">
                <a:solidFill>
                  <a:srgbClr val="585858"/>
                </a:solidFill>
                <a:latin typeface="Verdana"/>
                <a:cs typeface="Verdana"/>
              </a:rPr>
              <a:t> </a:t>
            </a:r>
            <a:r>
              <a:rPr sz="1400" spc="15" dirty="0">
                <a:solidFill>
                  <a:srgbClr val="585858"/>
                </a:solidFill>
                <a:latin typeface="Verdana"/>
                <a:cs typeface="Verdana"/>
              </a:rPr>
              <a:t>que</a:t>
            </a:r>
            <a:r>
              <a:rPr sz="1400" spc="-30" dirty="0">
                <a:solidFill>
                  <a:srgbClr val="585858"/>
                </a:solidFill>
                <a:latin typeface="Verdana"/>
                <a:cs typeface="Verdana"/>
              </a:rPr>
              <a:t> </a:t>
            </a:r>
            <a:r>
              <a:rPr sz="1400" spc="-25" dirty="0">
                <a:solidFill>
                  <a:srgbClr val="585858"/>
                </a:solidFill>
                <a:latin typeface="Verdana"/>
                <a:cs typeface="Verdana"/>
              </a:rPr>
              <a:t>e</a:t>
            </a:r>
            <a:r>
              <a:rPr sz="1400" dirty="0">
                <a:solidFill>
                  <a:srgbClr val="585858"/>
                </a:solidFill>
                <a:latin typeface="Verdana"/>
                <a:cs typeface="Verdana"/>
              </a:rPr>
              <a:t>s</a:t>
            </a:r>
            <a:r>
              <a:rPr sz="1400" spc="265" dirty="0">
                <a:solidFill>
                  <a:srgbClr val="585858"/>
                </a:solidFill>
                <a:latin typeface="Verdana"/>
                <a:cs typeface="Verdana"/>
              </a:rPr>
              <a:t> </a:t>
            </a:r>
            <a:r>
              <a:rPr sz="1400" spc="-10" dirty="0">
                <a:solidFill>
                  <a:srgbClr val="585858"/>
                </a:solidFill>
                <a:latin typeface="Verdana"/>
                <a:cs typeface="Verdana"/>
              </a:rPr>
              <a:t>l</a:t>
            </a:r>
            <a:r>
              <a:rPr sz="1400" dirty="0">
                <a:solidFill>
                  <a:srgbClr val="585858"/>
                </a:solidFill>
                <a:latin typeface="Verdana"/>
                <a:cs typeface="Verdana"/>
              </a:rPr>
              <a:t>a</a:t>
            </a:r>
            <a:r>
              <a:rPr sz="1400" spc="-120" dirty="0">
                <a:solidFill>
                  <a:srgbClr val="585858"/>
                </a:solidFill>
                <a:latin typeface="Verdana"/>
                <a:cs typeface="Verdana"/>
              </a:rPr>
              <a:t> </a:t>
            </a:r>
            <a:r>
              <a:rPr sz="1400" spc="10" dirty="0">
                <a:solidFill>
                  <a:srgbClr val="585858"/>
                </a:solidFill>
                <a:latin typeface="Verdana"/>
                <a:cs typeface="Verdana"/>
              </a:rPr>
              <a:t>forma</a:t>
            </a:r>
            <a:r>
              <a:rPr sz="1400" spc="-60" dirty="0">
                <a:solidFill>
                  <a:srgbClr val="585858"/>
                </a:solidFill>
                <a:latin typeface="Verdana"/>
                <a:cs typeface="Verdana"/>
              </a:rPr>
              <a:t> </a:t>
            </a:r>
            <a:r>
              <a:rPr sz="1400" spc="10" dirty="0">
                <a:solidFill>
                  <a:srgbClr val="585858"/>
                </a:solidFill>
                <a:latin typeface="Verdana"/>
                <a:cs typeface="Verdana"/>
              </a:rPr>
              <a:t>m</a:t>
            </a:r>
            <a:r>
              <a:rPr sz="1400" spc="5" dirty="0">
                <a:solidFill>
                  <a:srgbClr val="585858"/>
                </a:solidFill>
                <a:latin typeface="Verdana"/>
                <a:cs typeface="Verdana"/>
              </a:rPr>
              <a:t>á</a:t>
            </a:r>
            <a:r>
              <a:rPr sz="1400" dirty="0">
                <a:solidFill>
                  <a:srgbClr val="585858"/>
                </a:solidFill>
                <a:latin typeface="Verdana"/>
                <a:cs typeface="Verdana"/>
              </a:rPr>
              <a:t>s</a:t>
            </a:r>
            <a:r>
              <a:rPr sz="1400" spc="-60" dirty="0">
                <a:solidFill>
                  <a:srgbClr val="585858"/>
                </a:solidFill>
                <a:latin typeface="Verdana"/>
                <a:cs typeface="Verdana"/>
              </a:rPr>
              <a:t> </a:t>
            </a:r>
            <a:r>
              <a:rPr sz="1400" dirty="0">
                <a:solidFill>
                  <a:srgbClr val="585858"/>
                </a:solidFill>
                <a:latin typeface="Verdana"/>
                <a:cs typeface="Verdana"/>
              </a:rPr>
              <a:t>correcta</a:t>
            </a:r>
            <a:r>
              <a:rPr sz="1400" spc="-80" dirty="0">
                <a:solidFill>
                  <a:srgbClr val="585858"/>
                </a:solidFill>
                <a:latin typeface="Verdana"/>
                <a:cs typeface="Verdana"/>
              </a:rPr>
              <a:t> </a:t>
            </a:r>
            <a:r>
              <a:rPr sz="1400" spc="10" dirty="0">
                <a:solidFill>
                  <a:srgbClr val="585858"/>
                </a:solidFill>
                <a:latin typeface="Verdana"/>
                <a:cs typeface="Verdana"/>
              </a:rPr>
              <a:t>de</a:t>
            </a:r>
            <a:r>
              <a:rPr sz="1400" spc="-25" dirty="0">
                <a:solidFill>
                  <a:srgbClr val="585858"/>
                </a:solidFill>
                <a:latin typeface="Verdana"/>
                <a:cs typeface="Verdana"/>
              </a:rPr>
              <a:t> </a:t>
            </a:r>
            <a:r>
              <a:rPr sz="1400" spc="-30" dirty="0">
                <a:solidFill>
                  <a:srgbClr val="585858"/>
                </a:solidFill>
                <a:latin typeface="Verdana"/>
                <a:cs typeface="Verdana"/>
              </a:rPr>
              <a:t>realizar</a:t>
            </a:r>
            <a:r>
              <a:rPr sz="1400" spc="-5" dirty="0">
                <a:solidFill>
                  <a:srgbClr val="585858"/>
                </a:solidFill>
                <a:latin typeface="Verdana"/>
                <a:cs typeface="Verdana"/>
              </a:rPr>
              <a:t> </a:t>
            </a:r>
            <a:r>
              <a:rPr sz="1400" spc="-25" dirty="0">
                <a:solidFill>
                  <a:srgbClr val="585858"/>
                </a:solidFill>
                <a:latin typeface="Verdana"/>
                <a:cs typeface="Verdana"/>
              </a:rPr>
              <a:t>las</a:t>
            </a:r>
            <a:r>
              <a:rPr sz="1400" spc="-180" dirty="0">
                <a:solidFill>
                  <a:srgbClr val="585858"/>
                </a:solidFill>
                <a:latin typeface="Verdana"/>
                <a:cs typeface="Verdana"/>
              </a:rPr>
              <a:t> </a:t>
            </a:r>
            <a:r>
              <a:rPr sz="1400" spc="-20" dirty="0">
                <a:solidFill>
                  <a:srgbClr val="585858"/>
                </a:solidFill>
                <a:latin typeface="Verdana"/>
                <a:cs typeface="Verdana"/>
              </a:rPr>
              <a:t>solicitudes.</a:t>
            </a:r>
            <a:endParaRPr sz="1400">
              <a:latin typeface="Verdana"/>
              <a:cs typeface="Verdana"/>
            </a:endParaRPr>
          </a:p>
        </p:txBody>
      </p:sp>
      <p:pic>
        <p:nvPicPr>
          <p:cNvPr id="4" name="object 4"/>
          <p:cNvPicPr/>
          <p:nvPr/>
        </p:nvPicPr>
        <p:blipFill>
          <a:blip r:embed="rId2" cstate="print"/>
          <a:stretch>
            <a:fillRect/>
          </a:stretch>
        </p:blipFill>
        <p:spPr>
          <a:xfrm>
            <a:off x="8288132" y="9227794"/>
            <a:ext cx="2398611" cy="871053"/>
          </a:xfrm>
          <a:prstGeom prst="rect">
            <a:avLst/>
          </a:prstGeom>
        </p:spPr>
      </p:pic>
      <p:grpSp>
        <p:nvGrpSpPr>
          <p:cNvPr id="5" name="object 5"/>
          <p:cNvGrpSpPr/>
          <p:nvPr/>
        </p:nvGrpSpPr>
        <p:grpSpPr>
          <a:xfrm>
            <a:off x="0" y="0"/>
            <a:ext cx="4547235" cy="10287000"/>
            <a:chOff x="0" y="0"/>
            <a:chExt cx="4547235" cy="10287000"/>
          </a:xfrm>
        </p:grpSpPr>
        <p:sp>
          <p:nvSpPr>
            <p:cNvPr id="6" name="object 6"/>
            <p:cNvSpPr/>
            <p:nvPr/>
          </p:nvSpPr>
          <p:spPr>
            <a:xfrm>
              <a:off x="0" y="0"/>
              <a:ext cx="3086100" cy="10287000"/>
            </a:xfrm>
            <a:custGeom>
              <a:avLst/>
              <a:gdLst/>
              <a:ahLst/>
              <a:cxnLst/>
              <a:rect l="l" t="t" r="r" b="b"/>
              <a:pathLst>
                <a:path w="3086100" h="10287000">
                  <a:moveTo>
                    <a:pt x="3086100" y="0"/>
                  </a:moveTo>
                  <a:lnTo>
                    <a:pt x="0" y="0"/>
                  </a:lnTo>
                  <a:lnTo>
                    <a:pt x="0" y="10287000"/>
                  </a:lnTo>
                  <a:lnTo>
                    <a:pt x="3086100" y="10287000"/>
                  </a:lnTo>
                  <a:lnTo>
                    <a:pt x="3086100" y="0"/>
                  </a:lnTo>
                  <a:close/>
                </a:path>
              </a:pathLst>
            </a:custGeom>
            <a:solidFill>
              <a:srgbClr val="1C5639"/>
            </a:solidFill>
          </p:spPr>
          <p:txBody>
            <a:bodyPr wrap="square" lIns="0" tIns="0" rIns="0" bIns="0" rtlCol="0"/>
            <a:lstStyle/>
            <a:p>
              <a:endParaRPr/>
            </a:p>
          </p:txBody>
        </p:sp>
        <p:pic>
          <p:nvPicPr>
            <p:cNvPr id="7" name="object 7"/>
            <p:cNvPicPr/>
            <p:nvPr/>
          </p:nvPicPr>
          <p:blipFill>
            <a:blip r:embed="rId3" cstate="print"/>
            <a:stretch>
              <a:fillRect/>
            </a:stretch>
          </p:blipFill>
          <p:spPr>
            <a:xfrm>
              <a:off x="0" y="7077453"/>
              <a:ext cx="1630679" cy="3206496"/>
            </a:xfrm>
            <a:prstGeom prst="rect">
              <a:avLst/>
            </a:prstGeom>
          </p:spPr>
        </p:pic>
        <p:pic>
          <p:nvPicPr>
            <p:cNvPr id="8" name="object 8"/>
            <p:cNvPicPr/>
            <p:nvPr/>
          </p:nvPicPr>
          <p:blipFill>
            <a:blip r:embed="rId4" cstate="print"/>
            <a:stretch>
              <a:fillRect/>
            </a:stretch>
          </p:blipFill>
          <p:spPr>
            <a:xfrm>
              <a:off x="274320" y="0"/>
              <a:ext cx="3258312" cy="1563624"/>
            </a:xfrm>
            <a:prstGeom prst="rect">
              <a:avLst/>
            </a:prstGeom>
          </p:spPr>
        </p:pic>
        <p:sp>
          <p:nvSpPr>
            <p:cNvPr id="9" name="object 9"/>
            <p:cNvSpPr/>
            <p:nvPr/>
          </p:nvSpPr>
          <p:spPr>
            <a:xfrm>
              <a:off x="3073907" y="964946"/>
              <a:ext cx="1473200" cy="38100"/>
            </a:xfrm>
            <a:custGeom>
              <a:avLst/>
              <a:gdLst/>
              <a:ahLst/>
              <a:cxnLst/>
              <a:rect l="l" t="t" r="r" b="b"/>
              <a:pathLst>
                <a:path w="1473200" h="38100">
                  <a:moveTo>
                    <a:pt x="1473199" y="0"/>
                  </a:moveTo>
                  <a:lnTo>
                    <a:pt x="0" y="0"/>
                  </a:lnTo>
                  <a:lnTo>
                    <a:pt x="0" y="38100"/>
                  </a:lnTo>
                  <a:lnTo>
                    <a:pt x="1473199" y="38100"/>
                  </a:lnTo>
                  <a:lnTo>
                    <a:pt x="1473199" y="0"/>
                  </a:lnTo>
                  <a:close/>
                </a:path>
              </a:pathLst>
            </a:custGeom>
            <a:solidFill>
              <a:srgbClr val="82CE00"/>
            </a:solidFill>
          </p:spPr>
          <p:txBody>
            <a:bodyPr wrap="square" lIns="0" tIns="0" rIns="0" bIns="0" rtlCol="0"/>
            <a:lstStyle/>
            <a:p>
              <a:endParaRPr/>
            </a:p>
          </p:txBody>
        </p:sp>
      </p:grpSp>
      <p:sp>
        <p:nvSpPr>
          <p:cNvPr id="10" name="object 10"/>
          <p:cNvSpPr txBox="1"/>
          <p:nvPr/>
        </p:nvSpPr>
        <p:spPr>
          <a:xfrm>
            <a:off x="4211192" y="413765"/>
            <a:ext cx="307975" cy="635000"/>
          </a:xfrm>
          <a:prstGeom prst="rect">
            <a:avLst/>
          </a:prstGeom>
        </p:spPr>
        <p:txBody>
          <a:bodyPr vert="horz" wrap="square" lIns="0" tIns="12065" rIns="0" bIns="0" rtlCol="0">
            <a:spAutoFit/>
          </a:bodyPr>
          <a:lstStyle/>
          <a:p>
            <a:pPr marL="12700">
              <a:lnSpc>
                <a:spcPct val="100000"/>
              </a:lnSpc>
              <a:spcBef>
                <a:spcPts val="95"/>
              </a:spcBef>
            </a:pPr>
            <a:r>
              <a:rPr sz="4000" b="1" spc="-50" dirty="0">
                <a:solidFill>
                  <a:srgbClr val="00632C"/>
                </a:solidFill>
                <a:latin typeface="Arial"/>
                <a:cs typeface="Arial"/>
              </a:rPr>
              <a:t>6</a:t>
            </a:r>
            <a:endParaRPr sz="4000">
              <a:latin typeface="Arial"/>
              <a:cs typeface="Arial"/>
            </a:endParaRPr>
          </a:p>
        </p:txBody>
      </p:sp>
      <p:sp>
        <p:nvSpPr>
          <p:cNvPr id="11" name="object 11"/>
          <p:cNvSpPr txBox="1">
            <a:spLocks noGrp="1"/>
          </p:cNvSpPr>
          <p:nvPr>
            <p:ph type="title"/>
          </p:nvPr>
        </p:nvSpPr>
        <p:spPr>
          <a:xfrm>
            <a:off x="4697348" y="633221"/>
            <a:ext cx="6741159" cy="345440"/>
          </a:xfrm>
          <a:prstGeom prst="rect">
            <a:avLst/>
          </a:prstGeom>
        </p:spPr>
        <p:txBody>
          <a:bodyPr vert="horz" wrap="square" lIns="0" tIns="12700" rIns="0" bIns="0" rtlCol="0">
            <a:spAutoFit/>
          </a:bodyPr>
          <a:lstStyle/>
          <a:p>
            <a:pPr marL="12700">
              <a:lnSpc>
                <a:spcPct val="100000"/>
              </a:lnSpc>
              <a:spcBef>
                <a:spcPts val="100"/>
              </a:spcBef>
            </a:pPr>
            <a:r>
              <a:rPr sz="2100" b="1" spc="75" dirty="0">
                <a:solidFill>
                  <a:srgbClr val="00632C"/>
                </a:solidFill>
                <a:latin typeface="Arial"/>
                <a:cs typeface="Arial"/>
              </a:rPr>
              <a:t>ACCIONES</a:t>
            </a:r>
            <a:r>
              <a:rPr sz="2100" b="1" spc="130" dirty="0">
                <a:solidFill>
                  <a:srgbClr val="00632C"/>
                </a:solidFill>
                <a:latin typeface="Arial"/>
                <a:cs typeface="Arial"/>
              </a:rPr>
              <a:t> </a:t>
            </a:r>
            <a:r>
              <a:rPr sz="2100" b="1" spc="55" dirty="0">
                <a:solidFill>
                  <a:srgbClr val="00632C"/>
                </a:solidFill>
                <a:latin typeface="Arial"/>
                <a:cs typeface="Arial"/>
              </a:rPr>
              <a:t>DE</a:t>
            </a:r>
            <a:r>
              <a:rPr sz="2100" b="1" spc="170" dirty="0">
                <a:solidFill>
                  <a:srgbClr val="00632C"/>
                </a:solidFill>
                <a:latin typeface="Arial"/>
                <a:cs typeface="Arial"/>
              </a:rPr>
              <a:t> </a:t>
            </a:r>
            <a:r>
              <a:rPr sz="2100" b="1" spc="95" dirty="0">
                <a:solidFill>
                  <a:srgbClr val="00632C"/>
                </a:solidFill>
                <a:latin typeface="Arial"/>
                <a:cs typeface="Arial"/>
              </a:rPr>
              <a:t>MEJORAMIENTO</a:t>
            </a:r>
            <a:r>
              <a:rPr sz="2100" b="1" spc="295" dirty="0">
                <a:solidFill>
                  <a:srgbClr val="00632C"/>
                </a:solidFill>
                <a:latin typeface="Arial"/>
                <a:cs typeface="Arial"/>
              </a:rPr>
              <a:t> </a:t>
            </a:r>
            <a:r>
              <a:rPr sz="2100" b="1" spc="55" dirty="0">
                <a:solidFill>
                  <a:srgbClr val="00632C"/>
                </a:solidFill>
                <a:latin typeface="Arial"/>
                <a:cs typeface="Arial"/>
              </a:rPr>
              <a:t>DE</a:t>
            </a:r>
            <a:r>
              <a:rPr sz="2100" b="1" spc="180" dirty="0">
                <a:solidFill>
                  <a:srgbClr val="00632C"/>
                </a:solidFill>
                <a:latin typeface="Arial"/>
                <a:cs typeface="Arial"/>
              </a:rPr>
              <a:t> </a:t>
            </a:r>
            <a:r>
              <a:rPr sz="2100" b="1" dirty="0">
                <a:solidFill>
                  <a:srgbClr val="00632C"/>
                </a:solidFill>
                <a:latin typeface="Arial"/>
                <a:cs typeface="Arial"/>
              </a:rPr>
              <a:t>LA</a:t>
            </a:r>
            <a:r>
              <a:rPr sz="2100" b="1" spc="140" dirty="0">
                <a:solidFill>
                  <a:srgbClr val="00632C"/>
                </a:solidFill>
                <a:latin typeface="Arial"/>
                <a:cs typeface="Arial"/>
              </a:rPr>
              <a:t> </a:t>
            </a:r>
            <a:r>
              <a:rPr sz="2100" b="1" spc="85" dirty="0">
                <a:solidFill>
                  <a:srgbClr val="00632C"/>
                </a:solidFill>
                <a:latin typeface="Arial"/>
                <a:cs typeface="Arial"/>
              </a:rPr>
              <a:t>ENTIDAD</a:t>
            </a:r>
            <a:endParaRPr sz="2100">
              <a:latin typeface="Arial"/>
              <a:cs typeface="Arial"/>
            </a:endParaRPr>
          </a:p>
        </p:txBody>
      </p:sp>
      <p:graphicFrame>
        <p:nvGraphicFramePr>
          <p:cNvPr id="12" name="object 12"/>
          <p:cNvGraphicFramePr>
            <a:graphicFrameLocks noGrp="1"/>
          </p:cNvGraphicFramePr>
          <p:nvPr>
            <p:extLst>
              <p:ext uri="{D42A27DB-BD31-4B8C-83A1-F6EECF244321}">
                <p14:modId xmlns:p14="http://schemas.microsoft.com/office/powerpoint/2010/main" val="596122914"/>
              </p:ext>
            </p:extLst>
          </p:nvPr>
        </p:nvGraphicFramePr>
        <p:xfrm>
          <a:off x="13557250" y="4076700"/>
          <a:ext cx="4121150" cy="3223895"/>
        </p:xfrm>
        <a:graphic>
          <a:graphicData uri="http://schemas.openxmlformats.org/drawingml/2006/table">
            <a:tbl>
              <a:tblPr firstRow="1" bandRow="1">
                <a:tableStyleId>{2D5ABB26-0587-4C30-8999-92F81FD0307C}</a:tableStyleId>
              </a:tblPr>
              <a:tblGrid>
                <a:gridCol w="1556284">
                  <a:extLst>
                    <a:ext uri="{9D8B030D-6E8A-4147-A177-3AD203B41FA5}">
                      <a16:colId xmlns:a16="http://schemas.microsoft.com/office/drawing/2014/main" val="20000"/>
                    </a:ext>
                  </a:extLst>
                </a:gridCol>
                <a:gridCol w="1265430">
                  <a:extLst>
                    <a:ext uri="{9D8B030D-6E8A-4147-A177-3AD203B41FA5}">
                      <a16:colId xmlns:a16="http://schemas.microsoft.com/office/drawing/2014/main" val="20001"/>
                    </a:ext>
                  </a:extLst>
                </a:gridCol>
                <a:gridCol w="1299436">
                  <a:extLst>
                    <a:ext uri="{9D8B030D-6E8A-4147-A177-3AD203B41FA5}">
                      <a16:colId xmlns:a16="http://schemas.microsoft.com/office/drawing/2014/main" val="20002"/>
                    </a:ext>
                  </a:extLst>
                </a:gridCol>
              </a:tblGrid>
              <a:tr h="723900">
                <a:tc>
                  <a:txBody>
                    <a:bodyPr/>
                    <a:lstStyle/>
                    <a:p>
                      <a:pPr marL="125095" marR="118110" indent="1905" algn="ctr">
                        <a:lnSpc>
                          <a:spcPct val="100000"/>
                        </a:lnSpc>
                        <a:spcBef>
                          <a:spcPts val="290"/>
                        </a:spcBef>
                      </a:pPr>
                      <a:r>
                        <a:rPr sz="1400" b="1" dirty="0">
                          <a:latin typeface="Verdana" panose="020B0604030504040204" pitchFamily="34" charset="0"/>
                          <a:ea typeface="Verdana" panose="020B0604030504040204" pitchFamily="34" charset="0"/>
                          <a:cs typeface="Calibri"/>
                        </a:rPr>
                        <a:t>Medios</a:t>
                      </a:r>
                      <a:r>
                        <a:rPr sz="1400" b="1" spc="-25" dirty="0">
                          <a:latin typeface="Verdana" panose="020B0604030504040204" pitchFamily="34" charset="0"/>
                          <a:ea typeface="Verdana" panose="020B0604030504040204" pitchFamily="34" charset="0"/>
                          <a:cs typeface="Calibri"/>
                        </a:rPr>
                        <a:t> de </a:t>
                      </a:r>
                      <a:r>
                        <a:rPr sz="1400" b="1" dirty="0">
                          <a:latin typeface="Verdana" panose="020B0604030504040204" pitchFamily="34" charset="0"/>
                          <a:ea typeface="Verdana" panose="020B0604030504040204" pitchFamily="34" charset="0"/>
                          <a:cs typeface="Calibri"/>
                        </a:rPr>
                        <a:t>ingreso</a:t>
                      </a:r>
                      <a:r>
                        <a:rPr sz="1400" b="1" spc="-5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a</a:t>
                      </a:r>
                      <a:r>
                        <a:rPr sz="1400" b="1" spc="-15"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3</a:t>
                      </a:r>
                      <a:r>
                        <a:rPr lang="es-ES" sz="1400" b="1" dirty="0">
                          <a:latin typeface="Verdana" panose="020B0604030504040204" pitchFamily="34" charset="0"/>
                          <a:ea typeface="Verdana" panose="020B0604030504040204" pitchFamily="34" charset="0"/>
                          <a:cs typeface="Calibri"/>
                        </a:rPr>
                        <a:t>0</a:t>
                      </a:r>
                      <a:r>
                        <a:rPr sz="1400" b="1" spc="-30" dirty="0">
                          <a:latin typeface="Verdana" panose="020B0604030504040204" pitchFamily="34" charset="0"/>
                          <a:ea typeface="Verdana" panose="020B0604030504040204" pitchFamily="34" charset="0"/>
                          <a:cs typeface="Calibri"/>
                        </a:rPr>
                        <a:t> </a:t>
                      </a:r>
                      <a:r>
                        <a:rPr sz="1400" b="1" spc="-25" dirty="0">
                          <a:latin typeface="Verdana" panose="020B0604030504040204" pitchFamily="34" charset="0"/>
                          <a:ea typeface="Verdana" panose="020B0604030504040204" pitchFamily="34" charset="0"/>
                          <a:cs typeface="Calibri"/>
                        </a:rPr>
                        <a:t>de </a:t>
                      </a:r>
                      <a:r>
                        <a:rPr lang="es-ES" sz="1400" b="1" spc="-10" dirty="0">
                          <a:latin typeface="Verdana" panose="020B0604030504040204" pitchFamily="34" charset="0"/>
                          <a:ea typeface="Verdana" panose="020B0604030504040204" pitchFamily="34" charset="0"/>
                          <a:cs typeface="Calibri"/>
                        </a:rPr>
                        <a:t>Noviembre</a:t>
                      </a:r>
                      <a:endParaRPr sz="1400" dirty="0">
                        <a:latin typeface="Verdana" panose="020B0604030504040204" pitchFamily="34" charset="0"/>
                        <a:ea typeface="Verdana" panose="020B0604030504040204" pitchFamily="34" charset="0"/>
                        <a:cs typeface="Calibri"/>
                      </a:endParaRPr>
                    </a:p>
                  </a:txBody>
                  <a:tcPr marL="0" marR="0" marT="3683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chemeClr val="accent3">
                        <a:lumMod val="75000"/>
                      </a:schemeClr>
                    </a:solidFill>
                  </a:tcPr>
                </a:tc>
                <a:tc>
                  <a:txBody>
                    <a:bodyPr/>
                    <a:lstStyle/>
                    <a:p>
                      <a:pPr>
                        <a:lnSpc>
                          <a:spcPct val="100000"/>
                        </a:lnSpc>
                        <a:spcBef>
                          <a:spcPts val="360"/>
                        </a:spcBef>
                      </a:pPr>
                      <a:endParaRPr sz="1400">
                        <a:latin typeface="Verdana" panose="020B0604030504040204" pitchFamily="34" charset="0"/>
                        <a:ea typeface="Verdana" panose="020B0604030504040204" pitchFamily="34" charset="0"/>
                        <a:cs typeface="Times New Roman"/>
                      </a:endParaRPr>
                    </a:p>
                    <a:p>
                      <a:pPr marL="1905" algn="ctr">
                        <a:lnSpc>
                          <a:spcPct val="100000"/>
                        </a:lnSpc>
                      </a:pPr>
                      <a:r>
                        <a:rPr sz="1400" b="1" dirty="0">
                          <a:latin typeface="Verdana" panose="020B0604030504040204" pitchFamily="34" charset="0"/>
                          <a:ea typeface="Verdana" panose="020B0604030504040204" pitchFamily="34" charset="0"/>
                          <a:cs typeface="Calibri"/>
                        </a:rPr>
                        <a:t>No.</a:t>
                      </a:r>
                      <a:r>
                        <a:rPr sz="1400" b="1" spc="-20" dirty="0">
                          <a:latin typeface="Verdana" panose="020B0604030504040204" pitchFamily="34" charset="0"/>
                          <a:ea typeface="Verdana" panose="020B0604030504040204" pitchFamily="34" charset="0"/>
                          <a:cs typeface="Calibri"/>
                        </a:rPr>
                        <a:t> </a:t>
                      </a:r>
                      <a:r>
                        <a:rPr sz="1400" b="1" dirty="0">
                          <a:latin typeface="Verdana" panose="020B0604030504040204" pitchFamily="34" charset="0"/>
                          <a:ea typeface="Verdana" panose="020B0604030504040204" pitchFamily="34" charset="0"/>
                          <a:cs typeface="Calibri"/>
                        </a:rPr>
                        <a:t>Por</a:t>
                      </a:r>
                      <a:r>
                        <a:rPr sz="1400" b="1" spc="-10" dirty="0">
                          <a:latin typeface="Verdana" panose="020B0604030504040204" pitchFamily="34" charset="0"/>
                          <a:ea typeface="Verdana" panose="020B0604030504040204" pitchFamily="34" charset="0"/>
                          <a:cs typeface="Calibri"/>
                        </a:rPr>
                        <a:t> </a:t>
                      </a:r>
                      <a:r>
                        <a:rPr sz="1400" b="1" spc="-20" dirty="0">
                          <a:latin typeface="Verdana" panose="020B0604030504040204" pitchFamily="34" charset="0"/>
                          <a:ea typeface="Verdana" panose="020B0604030504040204" pitchFamily="34" charset="0"/>
                          <a:cs typeface="Calibri"/>
                        </a:rPr>
                        <a:t>Canal</a:t>
                      </a:r>
                      <a:endParaRPr sz="1400">
                        <a:latin typeface="Verdana" panose="020B0604030504040204" pitchFamily="34" charset="0"/>
                        <a:ea typeface="Verdana" panose="020B0604030504040204" pitchFamily="34" charset="0"/>
                        <a:cs typeface="Calibri"/>
                      </a:endParaRPr>
                    </a:p>
                  </a:txBody>
                  <a:tcPr marL="0" marR="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chemeClr val="accent3">
                        <a:lumMod val="75000"/>
                      </a:schemeClr>
                    </a:solidFill>
                  </a:tcPr>
                </a:tc>
                <a:tc>
                  <a:txBody>
                    <a:bodyPr/>
                    <a:lstStyle/>
                    <a:p>
                      <a:pPr>
                        <a:lnSpc>
                          <a:spcPct val="100000"/>
                        </a:lnSpc>
                        <a:spcBef>
                          <a:spcPts val="360"/>
                        </a:spcBef>
                      </a:pPr>
                      <a:endParaRPr sz="1400" dirty="0">
                        <a:latin typeface="Verdana" panose="020B0604030504040204" pitchFamily="34" charset="0"/>
                        <a:ea typeface="Verdana" panose="020B0604030504040204" pitchFamily="34" charset="0"/>
                        <a:cs typeface="Times New Roman"/>
                      </a:endParaRPr>
                    </a:p>
                    <a:p>
                      <a:pPr marL="2540" algn="ctr">
                        <a:lnSpc>
                          <a:spcPct val="100000"/>
                        </a:lnSpc>
                      </a:pPr>
                      <a:r>
                        <a:rPr sz="1400" b="1" spc="-50" dirty="0">
                          <a:latin typeface="Verdana" panose="020B0604030504040204" pitchFamily="34" charset="0"/>
                          <a:ea typeface="Verdana" panose="020B0604030504040204" pitchFamily="34" charset="0"/>
                          <a:cs typeface="Calibri"/>
                        </a:rPr>
                        <a:t>%</a:t>
                      </a:r>
                      <a:endParaRPr sz="1400" dirty="0">
                        <a:latin typeface="Verdana" panose="020B0604030504040204" pitchFamily="34" charset="0"/>
                        <a:ea typeface="Verdana" panose="020B0604030504040204" pitchFamily="34" charset="0"/>
                        <a:cs typeface="Calibri"/>
                      </a:endParaRPr>
                    </a:p>
                  </a:txBody>
                  <a:tcPr marL="0" marR="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10000"/>
                  </a:ext>
                </a:extLst>
              </a:tr>
              <a:tr h="495300">
                <a:tc>
                  <a:txBody>
                    <a:bodyPr/>
                    <a:lstStyle/>
                    <a:p>
                      <a:pPr algn="l" fontAlgn="b"/>
                      <a:r>
                        <a:rPr lang="es-CO" sz="1400" b="0" i="0" u="none" strike="noStrike">
                          <a:solidFill>
                            <a:srgbClr val="000000"/>
                          </a:solidFill>
                          <a:effectLst/>
                          <a:latin typeface="Verdana" panose="020B0604030504040204" pitchFamily="34" charset="0"/>
                          <a:ea typeface="Verdana" panose="020B0604030504040204" pitchFamily="34" charset="0"/>
                        </a:rPr>
                        <a:t>Correo Certificado</a:t>
                      </a:r>
                    </a:p>
                  </a:txBody>
                  <a:tcPr marL="9525" marR="9525" marT="9525" marB="0" anchor="b">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algn="ctr" fontAlgn="b"/>
                      <a:r>
                        <a:rPr lang="es-CO" sz="1400" b="0" i="0" u="none" strike="noStrike">
                          <a:solidFill>
                            <a:srgbClr val="000000"/>
                          </a:solidFill>
                          <a:effectLst/>
                          <a:latin typeface="Verdana" panose="020B0604030504040204" pitchFamily="34" charset="0"/>
                          <a:ea typeface="Verdana" panose="020B0604030504040204" pitchFamily="34" charset="0"/>
                        </a:rPr>
                        <a:t>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algn="ctr" fontAlgn="b"/>
                      <a:r>
                        <a:rPr lang="es-CO" sz="1400" b="0" i="0" u="none" strike="noStrike">
                          <a:solidFill>
                            <a:srgbClr val="000000"/>
                          </a:solidFill>
                          <a:effectLst/>
                          <a:latin typeface="Verdana" panose="020B0604030504040204" pitchFamily="34" charset="0"/>
                          <a:ea typeface="Verdana" panose="020B0604030504040204" pitchFamily="34" charset="0"/>
                        </a:rPr>
                        <a:t>1%</a:t>
                      </a:r>
                    </a:p>
                  </a:txBody>
                  <a:tcPr marL="9525" marR="9525" marT="9525" marB="0" anchor="b">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495300">
                <a:tc>
                  <a:txBody>
                    <a:bodyPr/>
                    <a:lstStyle/>
                    <a:p>
                      <a:pPr algn="l" fontAlgn="b"/>
                      <a:r>
                        <a:rPr lang="es-CO" sz="1400" b="0" i="0" u="none" strike="noStrike" dirty="0">
                          <a:solidFill>
                            <a:srgbClr val="000000"/>
                          </a:solidFill>
                          <a:effectLst/>
                          <a:latin typeface="Verdana" panose="020B0604030504040204" pitchFamily="34" charset="0"/>
                          <a:ea typeface="Verdana" panose="020B0604030504040204" pitchFamily="34" charset="0"/>
                        </a:rPr>
                        <a:t>Correo Electrónico</a:t>
                      </a:r>
                    </a:p>
                  </a:txBody>
                  <a:tcPr marL="9525" marR="9525" marT="9525" marB="0" anchor="b">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algn="ctr" fontAlgn="b"/>
                      <a:r>
                        <a:rPr lang="es-CO" sz="1400" b="0" i="0" u="none" strike="noStrike">
                          <a:solidFill>
                            <a:srgbClr val="000000"/>
                          </a:solidFill>
                          <a:effectLst/>
                          <a:latin typeface="Verdana" panose="020B0604030504040204" pitchFamily="34" charset="0"/>
                          <a:ea typeface="Verdana" panose="020B0604030504040204" pitchFamily="34" charset="0"/>
                        </a:rPr>
                        <a:t>579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algn="ctr" fontAlgn="b"/>
                      <a:r>
                        <a:rPr lang="es-CO" sz="1400" b="0" i="0" u="none" strike="noStrike">
                          <a:solidFill>
                            <a:srgbClr val="000000"/>
                          </a:solidFill>
                          <a:effectLst/>
                          <a:latin typeface="Verdana" panose="020B0604030504040204" pitchFamily="34" charset="0"/>
                          <a:ea typeface="Verdana" panose="020B0604030504040204" pitchFamily="34" charset="0"/>
                        </a:rPr>
                        <a:t>78%</a:t>
                      </a:r>
                    </a:p>
                  </a:txBody>
                  <a:tcPr marL="9525" marR="9525" marT="9525" marB="0" anchor="b">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495300">
                <a:tc>
                  <a:txBody>
                    <a:bodyPr/>
                    <a:lstStyle/>
                    <a:p>
                      <a:pPr algn="l" fontAlgn="b"/>
                      <a:r>
                        <a:rPr lang="es-CO" sz="1400" b="0" i="0" u="none" strike="noStrike">
                          <a:solidFill>
                            <a:srgbClr val="000000"/>
                          </a:solidFill>
                          <a:effectLst/>
                          <a:latin typeface="Verdana" panose="020B0604030504040204" pitchFamily="34" charset="0"/>
                          <a:ea typeface="Verdana" panose="020B0604030504040204" pitchFamily="34" charset="0"/>
                        </a:rPr>
                        <a:t>Entrega Personal</a:t>
                      </a:r>
                    </a:p>
                  </a:txBody>
                  <a:tcPr marL="9525" marR="9525" marT="9525" marB="0" anchor="b">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algn="ctr" fontAlgn="b"/>
                      <a:r>
                        <a:rPr lang="es-CO" sz="1400" b="0" i="0" u="none" strike="noStrike">
                          <a:solidFill>
                            <a:srgbClr val="000000"/>
                          </a:solidFill>
                          <a:effectLst/>
                          <a:latin typeface="Verdana" panose="020B0604030504040204" pitchFamily="34" charset="0"/>
                          <a:ea typeface="Verdana" panose="020B0604030504040204" pitchFamily="34" charset="0"/>
                        </a:rPr>
                        <a:t>35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algn="ctr" fontAlgn="b"/>
                      <a:r>
                        <a:rPr lang="es-CO" sz="1400" b="0" i="0" u="none" strike="noStrike">
                          <a:solidFill>
                            <a:srgbClr val="000000"/>
                          </a:solidFill>
                          <a:effectLst/>
                          <a:latin typeface="Verdana" panose="020B0604030504040204" pitchFamily="34" charset="0"/>
                          <a:ea typeface="Verdana" panose="020B0604030504040204" pitchFamily="34" charset="0"/>
                        </a:rPr>
                        <a:t>5%</a:t>
                      </a:r>
                    </a:p>
                  </a:txBody>
                  <a:tcPr marL="9525" marR="9525" marT="9525" marB="0" anchor="b">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257175">
                <a:tc>
                  <a:txBody>
                    <a:bodyPr/>
                    <a:lstStyle/>
                    <a:p>
                      <a:pPr algn="l" fontAlgn="b"/>
                      <a:r>
                        <a:rPr lang="es-CO" sz="1400" b="0" i="0" u="none" strike="noStrike">
                          <a:solidFill>
                            <a:srgbClr val="000000"/>
                          </a:solidFill>
                          <a:effectLst/>
                          <a:latin typeface="Verdana" panose="020B0604030504040204" pitchFamily="34" charset="0"/>
                          <a:ea typeface="Verdana" panose="020B0604030504040204" pitchFamily="34" charset="0"/>
                        </a:rPr>
                        <a:t>Correo Fisico</a:t>
                      </a:r>
                    </a:p>
                  </a:txBody>
                  <a:tcPr marL="9525" marR="9525" marT="9525" marB="0" anchor="b">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algn="ctr" fontAlgn="b"/>
                      <a:r>
                        <a:rPr lang="es-CO" sz="1400" b="0" i="0" u="none" strike="noStrike">
                          <a:solidFill>
                            <a:srgbClr val="000000"/>
                          </a:solidFill>
                          <a:effectLst/>
                          <a:latin typeface="Verdana" panose="020B0604030504040204" pitchFamily="34" charset="0"/>
                          <a:ea typeface="Verdana" panose="020B0604030504040204" pitchFamily="34" charset="0"/>
                        </a:rPr>
                        <a:t>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algn="ctr" fontAlgn="b"/>
                      <a:r>
                        <a:rPr lang="es-CO" sz="1400" b="0" i="0" u="none" strike="noStrike">
                          <a:solidFill>
                            <a:srgbClr val="000000"/>
                          </a:solidFill>
                          <a:effectLst/>
                          <a:latin typeface="Verdana" panose="020B0604030504040204" pitchFamily="34" charset="0"/>
                          <a:ea typeface="Verdana" panose="020B0604030504040204" pitchFamily="34" charset="0"/>
                        </a:rPr>
                        <a:t>1%</a:t>
                      </a:r>
                    </a:p>
                  </a:txBody>
                  <a:tcPr marL="9525" marR="9525" marT="9525" marB="0" anchor="b">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257175">
                <a:tc>
                  <a:txBody>
                    <a:bodyPr/>
                    <a:lstStyle/>
                    <a:p>
                      <a:pPr algn="l" fontAlgn="b"/>
                      <a:r>
                        <a:rPr lang="es-CO" sz="1400" b="0" i="0" u="none" strike="noStrike" dirty="0">
                          <a:solidFill>
                            <a:srgbClr val="000000"/>
                          </a:solidFill>
                          <a:effectLst/>
                          <a:latin typeface="Verdana" panose="020B0604030504040204" pitchFamily="34" charset="0"/>
                          <a:ea typeface="Verdana" panose="020B0604030504040204" pitchFamily="34" charset="0"/>
                        </a:rPr>
                        <a:t>Pagina web</a:t>
                      </a:r>
                    </a:p>
                  </a:txBody>
                  <a:tcPr marL="9525" marR="9525" marT="9525" marB="0" anchor="b">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algn="ctr" fontAlgn="b"/>
                      <a:r>
                        <a:rPr lang="es-CO" sz="1400" b="0" i="0" u="none" strike="noStrike" dirty="0">
                          <a:solidFill>
                            <a:srgbClr val="000000"/>
                          </a:solidFill>
                          <a:effectLst/>
                          <a:latin typeface="Verdana" panose="020B0604030504040204" pitchFamily="34" charset="0"/>
                          <a:ea typeface="Verdana" panose="020B0604030504040204" pitchFamily="34" charset="0"/>
                        </a:rPr>
                        <a:t>112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algn="ctr" fontAlgn="b"/>
                      <a:r>
                        <a:rPr lang="es-CO" sz="1400" b="0" i="0" u="none" strike="noStrike" dirty="0">
                          <a:solidFill>
                            <a:srgbClr val="000000"/>
                          </a:solidFill>
                          <a:effectLst/>
                          <a:latin typeface="Verdana" panose="020B0604030504040204" pitchFamily="34" charset="0"/>
                          <a:ea typeface="Verdana" panose="020B0604030504040204" pitchFamily="34" charset="0"/>
                        </a:rPr>
                        <a:t>15%</a:t>
                      </a:r>
                    </a:p>
                  </a:txBody>
                  <a:tcPr marL="9525" marR="9525" marT="9525" marB="0" anchor="b">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2936944186"/>
                  </a:ext>
                </a:extLst>
              </a:tr>
              <a:tr h="333375">
                <a:tc>
                  <a:txBody>
                    <a:bodyPr/>
                    <a:lstStyle/>
                    <a:p>
                      <a:pPr marL="635" algn="ctr">
                        <a:lnSpc>
                          <a:spcPct val="100000"/>
                        </a:lnSpc>
                        <a:spcBef>
                          <a:spcPts val="439"/>
                        </a:spcBef>
                      </a:pPr>
                      <a:r>
                        <a:rPr sz="1400" b="1" spc="-20" dirty="0">
                          <a:latin typeface="Verdana" panose="020B0604030504040204" pitchFamily="34" charset="0"/>
                          <a:ea typeface="Verdana" panose="020B0604030504040204" pitchFamily="34" charset="0"/>
                          <a:cs typeface="Calibri"/>
                        </a:rPr>
                        <a:t>Total</a:t>
                      </a:r>
                      <a:endParaRPr sz="1400">
                        <a:latin typeface="Verdana" panose="020B0604030504040204" pitchFamily="34" charset="0"/>
                        <a:ea typeface="Verdana" panose="020B0604030504040204" pitchFamily="34" charset="0"/>
                        <a:cs typeface="Calibri"/>
                      </a:endParaRPr>
                    </a:p>
                  </a:txBody>
                  <a:tcPr marL="0" marR="0" marT="55879"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solidFill>
                      <a:schemeClr val="accent3">
                        <a:lumMod val="75000"/>
                      </a:schemeClr>
                    </a:solidFill>
                  </a:tcPr>
                </a:tc>
                <a:tc>
                  <a:txBody>
                    <a:bodyPr/>
                    <a:lstStyle/>
                    <a:p>
                      <a:pPr marL="1270" algn="ctr">
                        <a:lnSpc>
                          <a:spcPct val="100000"/>
                        </a:lnSpc>
                        <a:spcBef>
                          <a:spcPts val="439"/>
                        </a:spcBef>
                      </a:pPr>
                      <a:r>
                        <a:rPr lang="es-ES" sz="1400" b="1" spc="-25" dirty="0">
                          <a:latin typeface="Verdana" panose="020B0604030504040204" pitchFamily="34" charset="0"/>
                          <a:ea typeface="Verdana" panose="020B0604030504040204" pitchFamily="34" charset="0"/>
                          <a:cs typeface="Calibri"/>
                        </a:rPr>
                        <a:t>740</a:t>
                      </a:r>
                      <a:endParaRPr sz="1400" dirty="0">
                        <a:latin typeface="Verdana" panose="020B0604030504040204" pitchFamily="34" charset="0"/>
                        <a:ea typeface="Verdana" panose="020B0604030504040204" pitchFamily="34" charset="0"/>
                        <a:cs typeface="Calibri"/>
                      </a:endParaRPr>
                    </a:p>
                  </a:txBody>
                  <a:tcPr marL="0" marR="0" marT="55879"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solidFill>
                      <a:schemeClr val="accent3">
                        <a:lumMod val="75000"/>
                      </a:schemeClr>
                    </a:solidFill>
                  </a:tcPr>
                </a:tc>
                <a:tc>
                  <a:txBody>
                    <a:bodyPr/>
                    <a:lstStyle/>
                    <a:p>
                      <a:pPr marL="1270" algn="ctr">
                        <a:lnSpc>
                          <a:spcPct val="100000"/>
                        </a:lnSpc>
                        <a:spcBef>
                          <a:spcPts val="565"/>
                        </a:spcBef>
                      </a:pPr>
                      <a:r>
                        <a:rPr sz="1400" b="1" spc="-20" dirty="0">
                          <a:latin typeface="Verdana" panose="020B0604030504040204" pitchFamily="34" charset="0"/>
                          <a:ea typeface="Verdana" panose="020B0604030504040204" pitchFamily="34" charset="0"/>
                          <a:cs typeface="Calibri"/>
                        </a:rPr>
                        <a:t>100%</a:t>
                      </a:r>
                      <a:endParaRPr sz="1400" dirty="0">
                        <a:latin typeface="Verdana" panose="020B0604030504040204" pitchFamily="34" charset="0"/>
                        <a:ea typeface="Verdana" panose="020B0604030504040204" pitchFamily="34" charset="0"/>
                        <a:cs typeface="Calibri"/>
                      </a:endParaRPr>
                    </a:p>
                  </a:txBody>
                  <a:tcPr marL="0" marR="0" marT="71755"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solidFill>
                      <a:schemeClr val="accent3">
                        <a:lumMod val="75000"/>
                      </a:schemeClr>
                    </a:solidFill>
                  </a:tcPr>
                </a:tc>
                <a:extLst>
                  <a:ext uri="{0D108BD9-81ED-4DB2-BD59-A6C34878D82A}">
                    <a16:rowId xmlns:a16="http://schemas.microsoft.com/office/drawing/2014/main" val="10005"/>
                  </a:ext>
                </a:extLst>
              </a:tr>
            </a:tbl>
          </a:graphicData>
        </a:graphic>
      </p:graphicFrame>
      <p:sp>
        <p:nvSpPr>
          <p:cNvPr id="13" name="object 13"/>
          <p:cNvSpPr txBox="1"/>
          <p:nvPr/>
        </p:nvSpPr>
        <p:spPr>
          <a:xfrm>
            <a:off x="4567554" y="1766061"/>
            <a:ext cx="9986646" cy="2675091"/>
          </a:xfrm>
          <a:prstGeom prst="rect">
            <a:avLst/>
          </a:prstGeom>
        </p:spPr>
        <p:txBody>
          <a:bodyPr vert="horz" wrap="square" lIns="0" tIns="12700" rIns="0" bIns="0" rtlCol="0">
            <a:spAutoFit/>
          </a:bodyPr>
          <a:lstStyle/>
          <a:p>
            <a:pPr marL="12700" marR="800735" algn="just">
              <a:lnSpc>
                <a:spcPct val="100000"/>
              </a:lnSpc>
              <a:spcBef>
                <a:spcPts val="100"/>
              </a:spcBef>
            </a:pPr>
            <a:r>
              <a:rPr sz="1400" dirty="0">
                <a:solidFill>
                  <a:srgbClr val="585858"/>
                </a:solidFill>
                <a:latin typeface="Verdana"/>
                <a:cs typeface="Verdana"/>
              </a:rPr>
              <a:t>Al</a:t>
            </a:r>
            <a:r>
              <a:rPr sz="1400" spc="295" dirty="0">
                <a:solidFill>
                  <a:srgbClr val="585858"/>
                </a:solidFill>
                <a:latin typeface="Verdana"/>
                <a:cs typeface="Verdana"/>
              </a:rPr>
              <a:t> </a:t>
            </a:r>
            <a:r>
              <a:rPr sz="1400" dirty="0">
                <a:solidFill>
                  <a:srgbClr val="585858"/>
                </a:solidFill>
                <a:latin typeface="Verdana"/>
                <a:cs typeface="Verdana"/>
              </a:rPr>
              <a:t>cierre</a:t>
            </a:r>
            <a:r>
              <a:rPr sz="1400" spc="290" dirty="0">
                <a:solidFill>
                  <a:srgbClr val="585858"/>
                </a:solidFill>
                <a:latin typeface="Verdana"/>
                <a:cs typeface="Verdana"/>
              </a:rPr>
              <a:t> </a:t>
            </a:r>
            <a:r>
              <a:rPr sz="1400" dirty="0">
                <a:solidFill>
                  <a:srgbClr val="585858"/>
                </a:solidFill>
                <a:latin typeface="Verdana"/>
                <a:cs typeface="Verdana"/>
              </a:rPr>
              <a:t>del</a:t>
            </a:r>
            <a:r>
              <a:rPr sz="1400" spc="325" dirty="0">
                <a:solidFill>
                  <a:srgbClr val="585858"/>
                </a:solidFill>
                <a:latin typeface="Verdana"/>
                <a:cs typeface="Verdana"/>
              </a:rPr>
              <a:t> </a:t>
            </a:r>
            <a:r>
              <a:rPr sz="1400" dirty="0">
                <a:solidFill>
                  <a:srgbClr val="585858"/>
                </a:solidFill>
                <a:latin typeface="Verdana"/>
                <a:cs typeface="Verdana"/>
              </a:rPr>
              <a:t>3</a:t>
            </a:r>
            <a:r>
              <a:rPr lang="es-ES" sz="1400" dirty="0">
                <a:solidFill>
                  <a:srgbClr val="585858"/>
                </a:solidFill>
                <a:latin typeface="Verdana"/>
                <a:cs typeface="Verdana"/>
              </a:rPr>
              <a:t>0</a:t>
            </a:r>
            <a:r>
              <a:rPr sz="1400" spc="225" dirty="0">
                <a:solidFill>
                  <a:srgbClr val="585858"/>
                </a:solidFill>
                <a:latin typeface="Verdana"/>
                <a:cs typeface="Verdana"/>
              </a:rPr>
              <a:t> </a:t>
            </a:r>
            <a:r>
              <a:rPr sz="1400" dirty="0">
                <a:solidFill>
                  <a:srgbClr val="585858"/>
                </a:solidFill>
                <a:latin typeface="Verdana"/>
                <a:cs typeface="Verdana"/>
              </a:rPr>
              <a:t>de</a:t>
            </a:r>
            <a:r>
              <a:rPr sz="1400" spc="240" dirty="0">
                <a:solidFill>
                  <a:srgbClr val="585858"/>
                </a:solidFill>
                <a:latin typeface="Verdana"/>
                <a:cs typeface="Verdana"/>
              </a:rPr>
              <a:t> </a:t>
            </a:r>
            <a:r>
              <a:rPr lang="es-ES" sz="1400" spc="240" dirty="0">
                <a:solidFill>
                  <a:srgbClr val="585858"/>
                </a:solidFill>
                <a:latin typeface="Verdana"/>
                <a:cs typeface="Verdana"/>
              </a:rPr>
              <a:t>Noviembre</a:t>
            </a:r>
            <a:r>
              <a:rPr sz="1400" spc="240" dirty="0">
                <a:solidFill>
                  <a:srgbClr val="585858"/>
                </a:solidFill>
                <a:latin typeface="Verdana"/>
                <a:cs typeface="Verdana"/>
              </a:rPr>
              <a:t> </a:t>
            </a:r>
            <a:r>
              <a:rPr sz="1400" dirty="0">
                <a:solidFill>
                  <a:srgbClr val="585858"/>
                </a:solidFill>
                <a:latin typeface="Verdana"/>
                <a:cs typeface="Verdana"/>
              </a:rPr>
              <a:t>de</a:t>
            </a:r>
            <a:r>
              <a:rPr sz="1400" spc="300" dirty="0">
                <a:solidFill>
                  <a:srgbClr val="585858"/>
                </a:solidFill>
                <a:latin typeface="Verdana"/>
                <a:cs typeface="Verdana"/>
              </a:rPr>
              <a:t> </a:t>
            </a:r>
            <a:r>
              <a:rPr sz="1400" dirty="0">
                <a:solidFill>
                  <a:srgbClr val="585858"/>
                </a:solidFill>
                <a:latin typeface="Verdana"/>
                <a:cs typeface="Verdana"/>
              </a:rPr>
              <a:t>la</a:t>
            </a:r>
            <a:r>
              <a:rPr sz="1400" spc="254" dirty="0">
                <a:solidFill>
                  <a:srgbClr val="585858"/>
                </a:solidFill>
                <a:latin typeface="Verdana"/>
                <a:cs typeface="Verdana"/>
              </a:rPr>
              <a:t> </a:t>
            </a:r>
            <a:r>
              <a:rPr sz="1400" dirty="0">
                <a:solidFill>
                  <a:srgbClr val="585858"/>
                </a:solidFill>
                <a:latin typeface="Verdana"/>
                <a:cs typeface="Verdana"/>
              </a:rPr>
              <a:t>vigencia</a:t>
            </a:r>
            <a:r>
              <a:rPr sz="1400" spc="305" dirty="0">
                <a:solidFill>
                  <a:srgbClr val="585858"/>
                </a:solidFill>
                <a:latin typeface="Verdana"/>
                <a:cs typeface="Verdana"/>
              </a:rPr>
              <a:t> </a:t>
            </a:r>
            <a:r>
              <a:rPr sz="1400" dirty="0">
                <a:solidFill>
                  <a:srgbClr val="585858"/>
                </a:solidFill>
                <a:latin typeface="Verdana"/>
                <a:cs typeface="Verdana"/>
              </a:rPr>
              <a:t>2024,</a:t>
            </a:r>
            <a:r>
              <a:rPr sz="1400" spc="235" dirty="0">
                <a:solidFill>
                  <a:srgbClr val="585858"/>
                </a:solidFill>
                <a:latin typeface="Verdana"/>
                <a:cs typeface="Verdana"/>
              </a:rPr>
              <a:t> </a:t>
            </a:r>
            <a:r>
              <a:rPr sz="1400" dirty="0">
                <a:solidFill>
                  <a:srgbClr val="585858"/>
                </a:solidFill>
                <a:latin typeface="Verdana"/>
                <a:cs typeface="Verdana"/>
              </a:rPr>
              <a:t>la</a:t>
            </a:r>
            <a:r>
              <a:rPr sz="1400" spc="254" dirty="0">
                <a:solidFill>
                  <a:srgbClr val="585858"/>
                </a:solidFill>
                <a:latin typeface="Verdana"/>
                <a:cs typeface="Verdana"/>
              </a:rPr>
              <a:t> </a:t>
            </a:r>
            <a:r>
              <a:rPr sz="1400" spc="45" dirty="0">
                <a:solidFill>
                  <a:srgbClr val="585858"/>
                </a:solidFill>
                <a:latin typeface="Verdana"/>
                <a:cs typeface="Verdana"/>
              </a:rPr>
              <a:t>recepción</a:t>
            </a:r>
            <a:r>
              <a:rPr sz="1400" spc="315" dirty="0">
                <a:solidFill>
                  <a:srgbClr val="585858"/>
                </a:solidFill>
                <a:latin typeface="Verdana"/>
                <a:cs typeface="Verdana"/>
              </a:rPr>
              <a:t> </a:t>
            </a:r>
            <a:r>
              <a:rPr sz="1400" dirty="0">
                <a:solidFill>
                  <a:srgbClr val="585858"/>
                </a:solidFill>
                <a:latin typeface="Verdana"/>
                <a:cs typeface="Verdana"/>
              </a:rPr>
              <a:t>en</a:t>
            </a:r>
            <a:r>
              <a:rPr sz="1400" spc="310" dirty="0">
                <a:solidFill>
                  <a:srgbClr val="585858"/>
                </a:solidFill>
                <a:latin typeface="Verdana"/>
                <a:cs typeface="Verdana"/>
              </a:rPr>
              <a:t> </a:t>
            </a:r>
            <a:r>
              <a:rPr sz="1400" dirty="0">
                <a:solidFill>
                  <a:srgbClr val="585858"/>
                </a:solidFill>
                <a:latin typeface="Verdana"/>
                <a:cs typeface="Verdana"/>
              </a:rPr>
              <a:t>el</a:t>
            </a:r>
            <a:r>
              <a:rPr sz="1400" spc="280" dirty="0">
                <a:solidFill>
                  <a:srgbClr val="585858"/>
                </a:solidFill>
                <a:latin typeface="Verdana"/>
                <a:cs typeface="Verdana"/>
              </a:rPr>
              <a:t> </a:t>
            </a:r>
            <a:r>
              <a:rPr sz="1400" dirty="0">
                <a:solidFill>
                  <a:srgbClr val="585858"/>
                </a:solidFill>
                <a:latin typeface="Verdana"/>
                <a:cs typeface="Verdana"/>
              </a:rPr>
              <a:t>Instituto</a:t>
            </a:r>
            <a:r>
              <a:rPr sz="1400" spc="295" dirty="0">
                <a:solidFill>
                  <a:srgbClr val="585858"/>
                </a:solidFill>
                <a:latin typeface="Verdana"/>
                <a:cs typeface="Verdana"/>
              </a:rPr>
              <a:t> </a:t>
            </a:r>
            <a:r>
              <a:rPr sz="1400" dirty="0">
                <a:solidFill>
                  <a:srgbClr val="585858"/>
                </a:solidFill>
                <a:latin typeface="Verdana"/>
                <a:cs typeface="Verdana"/>
              </a:rPr>
              <a:t>de</a:t>
            </a:r>
            <a:r>
              <a:rPr sz="1400" spc="275" dirty="0">
                <a:solidFill>
                  <a:srgbClr val="585858"/>
                </a:solidFill>
                <a:latin typeface="Verdana"/>
                <a:cs typeface="Verdana"/>
              </a:rPr>
              <a:t>  </a:t>
            </a:r>
            <a:r>
              <a:rPr sz="1400" dirty="0">
                <a:solidFill>
                  <a:srgbClr val="585858"/>
                </a:solidFill>
                <a:latin typeface="Verdana"/>
                <a:cs typeface="Verdana"/>
              </a:rPr>
              <a:t>Cultura</a:t>
            </a:r>
            <a:r>
              <a:rPr sz="1400" spc="300" dirty="0">
                <a:solidFill>
                  <a:srgbClr val="585858"/>
                </a:solidFill>
                <a:latin typeface="Verdana"/>
                <a:cs typeface="Verdana"/>
              </a:rPr>
              <a:t> </a:t>
            </a:r>
            <a:r>
              <a:rPr sz="1400" dirty="0">
                <a:solidFill>
                  <a:srgbClr val="585858"/>
                </a:solidFill>
                <a:latin typeface="Verdana"/>
                <a:cs typeface="Verdana"/>
              </a:rPr>
              <a:t>y</a:t>
            </a:r>
            <a:r>
              <a:rPr sz="1400" spc="185" dirty="0">
                <a:solidFill>
                  <a:srgbClr val="585858"/>
                </a:solidFill>
                <a:latin typeface="Verdana"/>
                <a:cs typeface="Verdana"/>
              </a:rPr>
              <a:t> </a:t>
            </a:r>
            <a:r>
              <a:rPr sz="1400" spc="50" dirty="0">
                <a:solidFill>
                  <a:srgbClr val="585858"/>
                </a:solidFill>
                <a:latin typeface="Verdana"/>
                <a:cs typeface="Verdana"/>
              </a:rPr>
              <a:t>Patrimonio</a:t>
            </a:r>
            <a:r>
              <a:rPr sz="1400" spc="330" dirty="0">
                <a:solidFill>
                  <a:srgbClr val="585858"/>
                </a:solidFill>
                <a:latin typeface="Verdana"/>
                <a:cs typeface="Verdana"/>
              </a:rPr>
              <a:t> </a:t>
            </a:r>
            <a:r>
              <a:rPr sz="1400" spc="25" dirty="0">
                <a:solidFill>
                  <a:srgbClr val="585858"/>
                </a:solidFill>
                <a:latin typeface="Verdana"/>
                <a:cs typeface="Verdana"/>
              </a:rPr>
              <a:t>de </a:t>
            </a:r>
            <a:r>
              <a:rPr sz="1400" spc="50" dirty="0">
                <a:solidFill>
                  <a:srgbClr val="585858"/>
                </a:solidFill>
                <a:latin typeface="Verdana"/>
                <a:cs typeface="Verdana"/>
              </a:rPr>
              <a:t>Antioquia</a:t>
            </a:r>
            <a:r>
              <a:rPr sz="1400" spc="390" dirty="0">
                <a:solidFill>
                  <a:srgbClr val="585858"/>
                </a:solidFill>
                <a:latin typeface="Verdana"/>
                <a:cs typeface="Verdana"/>
              </a:rPr>
              <a:t> </a:t>
            </a:r>
            <a:r>
              <a:rPr sz="1400" dirty="0">
                <a:solidFill>
                  <a:srgbClr val="585858"/>
                </a:solidFill>
                <a:latin typeface="Verdana"/>
                <a:cs typeface="Verdana"/>
              </a:rPr>
              <a:t>fue</a:t>
            </a:r>
            <a:r>
              <a:rPr sz="1400" spc="380" dirty="0">
                <a:solidFill>
                  <a:srgbClr val="585858"/>
                </a:solidFill>
                <a:latin typeface="Verdana"/>
                <a:cs typeface="Verdana"/>
              </a:rPr>
              <a:t> </a:t>
            </a:r>
            <a:r>
              <a:rPr sz="1400" dirty="0">
                <a:solidFill>
                  <a:srgbClr val="585858"/>
                </a:solidFill>
                <a:latin typeface="Verdana"/>
                <a:cs typeface="Verdana"/>
              </a:rPr>
              <a:t>un</a:t>
            </a:r>
            <a:r>
              <a:rPr sz="1400" spc="390" dirty="0">
                <a:solidFill>
                  <a:srgbClr val="585858"/>
                </a:solidFill>
                <a:latin typeface="Verdana"/>
                <a:cs typeface="Verdana"/>
              </a:rPr>
              <a:t> </a:t>
            </a:r>
            <a:r>
              <a:rPr sz="1400" dirty="0">
                <a:solidFill>
                  <a:srgbClr val="585858"/>
                </a:solidFill>
                <a:latin typeface="Verdana"/>
                <a:cs typeface="Verdana"/>
              </a:rPr>
              <a:t>total</a:t>
            </a:r>
            <a:r>
              <a:rPr sz="1400" spc="390" dirty="0">
                <a:solidFill>
                  <a:srgbClr val="585858"/>
                </a:solidFill>
                <a:latin typeface="Verdana"/>
                <a:cs typeface="Verdana"/>
              </a:rPr>
              <a:t> </a:t>
            </a:r>
            <a:r>
              <a:rPr sz="1400" dirty="0">
                <a:solidFill>
                  <a:srgbClr val="585858"/>
                </a:solidFill>
                <a:latin typeface="Verdana"/>
                <a:cs typeface="Verdana"/>
              </a:rPr>
              <a:t>de</a:t>
            </a:r>
            <a:r>
              <a:rPr sz="1400" spc="380" dirty="0">
                <a:solidFill>
                  <a:srgbClr val="585858"/>
                </a:solidFill>
                <a:latin typeface="Verdana"/>
                <a:cs typeface="Verdana"/>
              </a:rPr>
              <a:t> </a:t>
            </a:r>
            <a:r>
              <a:rPr sz="1400" dirty="0">
                <a:solidFill>
                  <a:srgbClr val="585858"/>
                </a:solidFill>
                <a:latin typeface="Verdana"/>
                <a:cs typeface="Verdana"/>
              </a:rPr>
              <a:t>se</a:t>
            </a:r>
            <a:r>
              <a:rPr lang="es-ES" sz="1400" dirty="0" err="1">
                <a:solidFill>
                  <a:srgbClr val="585858"/>
                </a:solidFill>
                <a:latin typeface="Verdana"/>
                <a:cs typeface="Verdana"/>
              </a:rPr>
              <a:t>tecientos</a:t>
            </a:r>
            <a:r>
              <a:rPr lang="es-ES" sz="1400" dirty="0">
                <a:solidFill>
                  <a:srgbClr val="585858"/>
                </a:solidFill>
                <a:latin typeface="Verdana"/>
                <a:cs typeface="Verdana"/>
              </a:rPr>
              <a:t> cuarenta </a:t>
            </a:r>
            <a:r>
              <a:rPr sz="1400" dirty="0">
                <a:solidFill>
                  <a:srgbClr val="585858"/>
                </a:solidFill>
                <a:latin typeface="Verdana"/>
                <a:cs typeface="Verdana"/>
              </a:rPr>
              <a:t>(</a:t>
            </a:r>
            <a:r>
              <a:rPr lang="es-ES" sz="1400" dirty="0">
                <a:solidFill>
                  <a:srgbClr val="585858"/>
                </a:solidFill>
                <a:latin typeface="Verdana"/>
                <a:cs typeface="Verdana"/>
              </a:rPr>
              <a:t>740</a:t>
            </a:r>
            <a:r>
              <a:rPr sz="1400" dirty="0">
                <a:solidFill>
                  <a:srgbClr val="585858"/>
                </a:solidFill>
                <a:latin typeface="Verdana"/>
                <a:cs typeface="Verdana"/>
              </a:rPr>
              <a:t>)</a:t>
            </a:r>
            <a:r>
              <a:rPr sz="1400" spc="270" dirty="0">
                <a:solidFill>
                  <a:srgbClr val="585858"/>
                </a:solidFill>
                <a:latin typeface="Verdana"/>
                <a:cs typeface="Verdana"/>
              </a:rPr>
              <a:t> </a:t>
            </a:r>
            <a:r>
              <a:rPr sz="1400" dirty="0">
                <a:solidFill>
                  <a:srgbClr val="585858"/>
                </a:solidFill>
                <a:latin typeface="Verdana"/>
                <a:cs typeface="Verdana"/>
              </a:rPr>
              <a:t>PQRS,</a:t>
            </a:r>
            <a:r>
              <a:rPr sz="1400" spc="345" dirty="0">
                <a:solidFill>
                  <a:srgbClr val="585858"/>
                </a:solidFill>
                <a:latin typeface="Verdana"/>
                <a:cs typeface="Verdana"/>
              </a:rPr>
              <a:t> </a:t>
            </a:r>
            <a:r>
              <a:rPr lang="es-ES" sz="1400" dirty="0">
                <a:solidFill>
                  <a:srgbClr val="585858"/>
                </a:solidFill>
                <a:latin typeface="Verdana"/>
              </a:rPr>
              <a:t>a</a:t>
            </a:r>
            <a:r>
              <a:rPr sz="1400" dirty="0" err="1">
                <a:solidFill>
                  <a:srgbClr val="585858"/>
                </a:solidFill>
                <a:latin typeface="Verdana"/>
              </a:rPr>
              <a:t>signándolas</a:t>
            </a:r>
            <a:r>
              <a:rPr sz="1400" dirty="0">
                <a:solidFill>
                  <a:srgbClr val="585858"/>
                </a:solidFill>
                <a:latin typeface="Verdana"/>
              </a:rPr>
              <a:t> </a:t>
            </a:r>
            <a:r>
              <a:rPr sz="1400" dirty="0">
                <a:solidFill>
                  <a:srgbClr val="585858"/>
                </a:solidFill>
                <a:latin typeface="Verdana"/>
                <a:cs typeface="Verdana"/>
              </a:rPr>
              <a:t>a</a:t>
            </a:r>
            <a:r>
              <a:rPr sz="1400" spc="295" dirty="0">
                <a:solidFill>
                  <a:srgbClr val="585858"/>
                </a:solidFill>
                <a:latin typeface="Verdana"/>
                <a:cs typeface="Verdana"/>
              </a:rPr>
              <a:t> </a:t>
            </a:r>
            <a:r>
              <a:rPr sz="1400" dirty="0">
                <a:solidFill>
                  <a:srgbClr val="585858"/>
                </a:solidFill>
                <a:latin typeface="Verdana"/>
                <a:cs typeface="Verdana"/>
              </a:rPr>
              <a:t>los</a:t>
            </a:r>
            <a:r>
              <a:rPr sz="1400" spc="345" dirty="0">
                <a:solidFill>
                  <a:srgbClr val="585858"/>
                </a:solidFill>
                <a:latin typeface="Verdana"/>
                <a:cs typeface="Verdana"/>
              </a:rPr>
              <a:t> </a:t>
            </a:r>
            <a:r>
              <a:rPr sz="1400" dirty="0">
                <a:solidFill>
                  <a:srgbClr val="585858"/>
                </a:solidFill>
                <a:latin typeface="Verdana"/>
                <a:cs typeface="Verdana"/>
              </a:rPr>
              <a:t>responsables</a:t>
            </a:r>
            <a:r>
              <a:rPr sz="1400" spc="390" dirty="0">
                <a:solidFill>
                  <a:srgbClr val="585858"/>
                </a:solidFill>
                <a:latin typeface="Verdana"/>
                <a:cs typeface="Verdana"/>
              </a:rPr>
              <a:t> </a:t>
            </a:r>
            <a:r>
              <a:rPr sz="1400" dirty="0">
                <a:solidFill>
                  <a:srgbClr val="585858"/>
                </a:solidFill>
                <a:latin typeface="Verdana"/>
                <a:cs typeface="Verdana"/>
              </a:rPr>
              <a:t>de</a:t>
            </a:r>
            <a:r>
              <a:rPr sz="1400" spc="370" dirty="0">
                <a:solidFill>
                  <a:srgbClr val="585858"/>
                </a:solidFill>
                <a:latin typeface="Verdana"/>
                <a:cs typeface="Verdana"/>
              </a:rPr>
              <a:t> </a:t>
            </a:r>
            <a:r>
              <a:rPr sz="1400" spc="-25" dirty="0">
                <a:solidFill>
                  <a:srgbClr val="585858"/>
                </a:solidFill>
                <a:latin typeface="Verdana"/>
                <a:cs typeface="Verdana"/>
              </a:rPr>
              <a:t>su </a:t>
            </a:r>
            <a:r>
              <a:rPr sz="1400" spc="45" dirty="0">
                <a:solidFill>
                  <a:srgbClr val="585858"/>
                </a:solidFill>
                <a:latin typeface="Verdana"/>
                <a:cs typeface="Verdana"/>
              </a:rPr>
              <a:t>gestión</a:t>
            </a:r>
            <a:r>
              <a:rPr sz="1400" spc="35" dirty="0">
                <a:solidFill>
                  <a:srgbClr val="585858"/>
                </a:solidFill>
                <a:latin typeface="Verdana"/>
                <a:cs typeface="Verdana"/>
              </a:rPr>
              <a:t> </a:t>
            </a:r>
            <a:r>
              <a:rPr sz="1400" dirty="0">
                <a:solidFill>
                  <a:srgbClr val="585858"/>
                </a:solidFill>
                <a:latin typeface="Verdana"/>
                <a:cs typeface="Verdana"/>
              </a:rPr>
              <a:t>y</a:t>
            </a:r>
            <a:r>
              <a:rPr sz="1400" spc="-75" dirty="0">
                <a:solidFill>
                  <a:srgbClr val="585858"/>
                </a:solidFill>
                <a:latin typeface="Verdana"/>
                <a:cs typeface="Verdana"/>
              </a:rPr>
              <a:t> </a:t>
            </a:r>
            <a:r>
              <a:rPr sz="1400" spc="-10" dirty="0">
                <a:solidFill>
                  <a:srgbClr val="585858"/>
                </a:solidFill>
                <a:latin typeface="Verdana"/>
                <a:cs typeface="Verdana"/>
              </a:rPr>
              <a:t>respuesta:</a:t>
            </a:r>
            <a:endParaRPr sz="1400" dirty="0">
              <a:latin typeface="Verdana"/>
              <a:cs typeface="Verdana"/>
            </a:endParaRPr>
          </a:p>
          <a:p>
            <a:pPr marL="12700">
              <a:lnSpc>
                <a:spcPct val="100000"/>
              </a:lnSpc>
              <a:spcBef>
                <a:spcPts val="1685"/>
              </a:spcBef>
            </a:pPr>
            <a:r>
              <a:rPr sz="1400" b="1" dirty="0">
                <a:latin typeface="Verdana"/>
                <a:cs typeface="Verdana"/>
              </a:rPr>
              <a:t>Los</a:t>
            </a:r>
            <a:r>
              <a:rPr sz="1400" b="1" spc="105" dirty="0">
                <a:latin typeface="Verdana"/>
                <a:cs typeface="Verdana"/>
              </a:rPr>
              <a:t> </a:t>
            </a:r>
            <a:r>
              <a:rPr sz="1400" b="1" dirty="0">
                <a:latin typeface="Verdana"/>
                <a:cs typeface="Verdana"/>
              </a:rPr>
              <a:t>canales</a:t>
            </a:r>
            <a:r>
              <a:rPr sz="1400" b="1" spc="114" dirty="0">
                <a:latin typeface="Verdana"/>
                <a:cs typeface="Verdana"/>
              </a:rPr>
              <a:t> </a:t>
            </a:r>
            <a:r>
              <a:rPr sz="1400" b="1" dirty="0">
                <a:latin typeface="Verdana"/>
                <a:cs typeface="Verdana"/>
              </a:rPr>
              <a:t>de</a:t>
            </a:r>
            <a:r>
              <a:rPr sz="1400" b="1" spc="185" dirty="0">
                <a:latin typeface="Verdana"/>
                <a:cs typeface="Verdana"/>
              </a:rPr>
              <a:t> </a:t>
            </a:r>
            <a:r>
              <a:rPr sz="1400" b="1" dirty="0">
                <a:latin typeface="Verdana"/>
                <a:cs typeface="Verdana"/>
              </a:rPr>
              <a:t>mayor</a:t>
            </a:r>
            <a:r>
              <a:rPr sz="1400" b="1" spc="180" dirty="0">
                <a:latin typeface="Verdana"/>
                <a:cs typeface="Verdana"/>
              </a:rPr>
              <a:t> </a:t>
            </a:r>
            <a:r>
              <a:rPr sz="1400" b="1" dirty="0">
                <a:latin typeface="Verdana"/>
                <a:cs typeface="Verdana"/>
              </a:rPr>
              <a:t>acogida</a:t>
            </a:r>
            <a:r>
              <a:rPr sz="1400" b="1" spc="150" dirty="0">
                <a:latin typeface="Verdana"/>
                <a:cs typeface="Verdana"/>
              </a:rPr>
              <a:t> </a:t>
            </a:r>
            <a:r>
              <a:rPr sz="1400" b="1" dirty="0">
                <a:latin typeface="Verdana"/>
                <a:cs typeface="Verdana"/>
              </a:rPr>
              <a:t>por</a:t>
            </a:r>
            <a:r>
              <a:rPr sz="1400" b="1" spc="155" dirty="0">
                <a:latin typeface="Verdana"/>
                <a:cs typeface="Verdana"/>
              </a:rPr>
              <a:t> </a:t>
            </a:r>
            <a:r>
              <a:rPr sz="1400" b="1" dirty="0">
                <a:latin typeface="Verdana"/>
                <a:cs typeface="Verdana"/>
              </a:rPr>
              <a:t>los</a:t>
            </a:r>
            <a:r>
              <a:rPr sz="1400" b="1" spc="105" dirty="0">
                <a:latin typeface="Verdana"/>
                <a:cs typeface="Verdana"/>
              </a:rPr>
              <a:t> </a:t>
            </a:r>
            <a:r>
              <a:rPr sz="1400" b="1" dirty="0">
                <a:latin typeface="Verdana"/>
                <a:cs typeface="Verdana"/>
              </a:rPr>
              <a:t>ciudadanos</a:t>
            </a:r>
            <a:r>
              <a:rPr sz="1400" b="1" spc="145" dirty="0">
                <a:latin typeface="Verdana"/>
                <a:cs typeface="Verdana"/>
              </a:rPr>
              <a:t> </a:t>
            </a:r>
            <a:r>
              <a:rPr sz="1400" b="1" dirty="0">
                <a:latin typeface="Verdana"/>
                <a:cs typeface="Verdana"/>
              </a:rPr>
              <a:t>para</a:t>
            </a:r>
            <a:r>
              <a:rPr sz="1400" b="1" spc="130" dirty="0">
                <a:latin typeface="Verdana"/>
                <a:cs typeface="Verdana"/>
              </a:rPr>
              <a:t> </a:t>
            </a:r>
            <a:r>
              <a:rPr sz="1400" b="1" dirty="0">
                <a:latin typeface="Verdana"/>
                <a:cs typeface="Verdana"/>
              </a:rPr>
              <a:t>hacer</a:t>
            </a:r>
            <a:r>
              <a:rPr sz="1400" b="1" spc="160" dirty="0">
                <a:latin typeface="Verdana"/>
                <a:cs typeface="Verdana"/>
              </a:rPr>
              <a:t> </a:t>
            </a:r>
            <a:r>
              <a:rPr sz="1400" b="1" dirty="0">
                <a:latin typeface="Verdana"/>
                <a:cs typeface="Verdana"/>
              </a:rPr>
              <a:t>llegar</a:t>
            </a:r>
            <a:r>
              <a:rPr sz="1400" b="1" spc="90" dirty="0">
                <a:latin typeface="Verdana"/>
                <a:cs typeface="Verdana"/>
              </a:rPr>
              <a:t> </a:t>
            </a:r>
            <a:r>
              <a:rPr sz="1400" b="1" dirty="0">
                <a:latin typeface="Verdana"/>
                <a:cs typeface="Verdana"/>
              </a:rPr>
              <a:t>al</a:t>
            </a:r>
            <a:r>
              <a:rPr sz="1400" b="1" spc="110" dirty="0">
                <a:latin typeface="Verdana"/>
                <a:cs typeface="Verdana"/>
              </a:rPr>
              <a:t> </a:t>
            </a:r>
            <a:r>
              <a:rPr sz="1400" b="1" dirty="0">
                <a:latin typeface="Verdana"/>
                <a:cs typeface="Verdana"/>
              </a:rPr>
              <a:t>Instituto</a:t>
            </a:r>
            <a:r>
              <a:rPr sz="1400" b="1" spc="30" dirty="0">
                <a:latin typeface="Verdana"/>
                <a:cs typeface="Verdana"/>
              </a:rPr>
              <a:t> </a:t>
            </a:r>
            <a:r>
              <a:rPr sz="1400" b="1" dirty="0">
                <a:latin typeface="Verdana"/>
                <a:cs typeface="Verdana"/>
              </a:rPr>
              <a:t>de</a:t>
            </a:r>
            <a:r>
              <a:rPr sz="1400" b="1" spc="190" dirty="0">
                <a:latin typeface="Verdana"/>
                <a:cs typeface="Verdana"/>
              </a:rPr>
              <a:t> </a:t>
            </a:r>
            <a:r>
              <a:rPr sz="1400" b="1" dirty="0">
                <a:latin typeface="Verdana"/>
                <a:cs typeface="Verdana"/>
              </a:rPr>
              <a:t>Cultura</a:t>
            </a:r>
            <a:r>
              <a:rPr sz="1400" b="1" spc="250" dirty="0">
                <a:latin typeface="Verdana"/>
                <a:cs typeface="Verdana"/>
              </a:rPr>
              <a:t> </a:t>
            </a:r>
            <a:r>
              <a:rPr sz="1400" b="1" dirty="0">
                <a:latin typeface="Verdana"/>
                <a:cs typeface="Verdana"/>
              </a:rPr>
              <a:t>y</a:t>
            </a:r>
            <a:r>
              <a:rPr sz="1400" b="1" spc="95" dirty="0">
                <a:latin typeface="Verdana"/>
                <a:cs typeface="Verdana"/>
              </a:rPr>
              <a:t> </a:t>
            </a:r>
            <a:r>
              <a:rPr sz="1400" b="1" dirty="0" err="1">
                <a:latin typeface="Verdana"/>
                <a:cs typeface="Verdana"/>
              </a:rPr>
              <a:t>Patrimonio</a:t>
            </a:r>
            <a:r>
              <a:rPr sz="1400" b="1" spc="135" dirty="0">
                <a:latin typeface="Verdana"/>
                <a:cs typeface="Verdana"/>
              </a:rPr>
              <a:t> </a:t>
            </a:r>
            <a:r>
              <a:rPr sz="1400" b="1" spc="50" dirty="0">
                <a:latin typeface="Verdana"/>
                <a:cs typeface="Verdana"/>
              </a:rPr>
              <a:t>de</a:t>
            </a:r>
            <a:r>
              <a:rPr lang="es-ES" sz="1400" b="1" spc="50" dirty="0">
                <a:latin typeface="Verdana"/>
                <a:cs typeface="Verdana"/>
              </a:rPr>
              <a:t> </a:t>
            </a:r>
            <a:r>
              <a:rPr sz="1400" b="1" dirty="0">
                <a:latin typeface="Verdana"/>
                <a:cs typeface="Verdana"/>
              </a:rPr>
              <a:t>Antioquia</a:t>
            </a:r>
            <a:r>
              <a:rPr sz="1400" b="1" spc="185" dirty="0">
                <a:latin typeface="Verdana"/>
                <a:cs typeface="Verdana"/>
              </a:rPr>
              <a:t> </a:t>
            </a:r>
            <a:r>
              <a:rPr sz="1400" b="1" dirty="0">
                <a:latin typeface="Verdana"/>
                <a:cs typeface="Verdana"/>
              </a:rPr>
              <a:t>las</a:t>
            </a:r>
            <a:r>
              <a:rPr sz="1400" b="1" spc="130" dirty="0">
                <a:latin typeface="Verdana"/>
                <a:cs typeface="Verdana"/>
              </a:rPr>
              <a:t> </a:t>
            </a:r>
            <a:r>
              <a:rPr sz="1400" b="1" dirty="0">
                <a:latin typeface="Verdana"/>
                <a:cs typeface="Verdana"/>
              </a:rPr>
              <a:t>diversas</a:t>
            </a:r>
            <a:r>
              <a:rPr sz="1400" b="1" spc="120" dirty="0">
                <a:latin typeface="Verdana"/>
                <a:cs typeface="Verdana"/>
              </a:rPr>
              <a:t> </a:t>
            </a:r>
            <a:r>
              <a:rPr sz="1400" b="1" dirty="0">
                <a:latin typeface="Verdana"/>
                <a:cs typeface="Verdana"/>
              </a:rPr>
              <a:t>PQRSD</a:t>
            </a:r>
            <a:r>
              <a:rPr sz="1400" b="1" spc="210" dirty="0">
                <a:latin typeface="Verdana"/>
                <a:cs typeface="Verdana"/>
              </a:rPr>
              <a:t> </a:t>
            </a:r>
            <a:r>
              <a:rPr sz="1400" b="1" spc="-20" dirty="0">
                <a:latin typeface="Verdana"/>
                <a:cs typeface="Verdana"/>
              </a:rPr>
              <a:t>son:</a:t>
            </a:r>
            <a:endParaRPr sz="1400" dirty="0">
              <a:latin typeface="Verdana"/>
              <a:cs typeface="Verdana"/>
            </a:endParaRPr>
          </a:p>
          <a:p>
            <a:pPr>
              <a:lnSpc>
                <a:spcPct val="100000"/>
              </a:lnSpc>
              <a:spcBef>
                <a:spcPts val="1225"/>
              </a:spcBef>
            </a:pPr>
            <a:endParaRPr sz="1400" dirty="0">
              <a:latin typeface="Verdana"/>
              <a:cs typeface="Verdana"/>
            </a:endParaRPr>
          </a:p>
          <a:p>
            <a:pPr marL="481330" indent="-330835">
              <a:lnSpc>
                <a:spcPts val="1540"/>
              </a:lnSpc>
              <a:buFont typeface="Arial"/>
              <a:buChar char="●"/>
              <a:tabLst>
                <a:tab pos="481330" algn="l"/>
              </a:tabLst>
            </a:pPr>
            <a:r>
              <a:rPr sz="1400" dirty="0">
                <a:solidFill>
                  <a:srgbClr val="585858"/>
                </a:solidFill>
                <a:latin typeface="Verdana"/>
                <a:cs typeface="Verdana"/>
              </a:rPr>
              <a:t>Por</a:t>
            </a:r>
            <a:r>
              <a:rPr sz="1400" spc="40" dirty="0">
                <a:solidFill>
                  <a:srgbClr val="585858"/>
                </a:solidFill>
                <a:latin typeface="Verdana"/>
                <a:cs typeface="Verdana"/>
              </a:rPr>
              <a:t> </a:t>
            </a:r>
            <a:r>
              <a:rPr sz="1400" dirty="0">
                <a:solidFill>
                  <a:srgbClr val="585858"/>
                </a:solidFill>
                <a:latin typeface="Verdana"/>
                <a:cs typeface="Verdana"/>
              </a:rPr>
              <a:t>medio</a:t>
            </a:r>
            <a:r>
              <a:rPr sz="1400" spc="40" dirty="0">
                <a:solidFill>
                  <a:srgbClr val="585858"/>
                </a:solidFill>
                <a:latin typeface="Verdana"/>
                <a:cs typeface="Verdana"/>
              </a:rPr>
              <a:t> </a:t>
            </a:r>
            <a:r>
              <a:rPr sz="1400" dirty="0">
                <a:solidFill>
                  <a:srgbClr val="585858"/>
                </a:solidFill>
                <a:latin typeface="Verdana"/>
                <a:cs typeface="Verdana"/>
              </a:rPr>
              <a:t>del</a:t>
            </a:r>
            <a:r>
              <a:rPr sz="1400" spc="25" dirty="0">
                <a:solidFill>
                  <a:srgbClr val="585858"/>
                </a:solidFill>
                <a:latin typeface="Verdana"/>
                <a:cs typeface="Verdana"/>
              </a:rPr>
              <a:t> </a:t>
            </a:r>
            <a:r>
              <a:rPr sz="1400" dirty="0">
                <a:solidFill>
                  <a:srgbClr val="585858"/>
                </a:solidFill>
                <a:latin typeface="Verdana"/>
                <a:cs typeface="Verdana"/>
              </a:rPr>
              <a:t>correo</a:t>
            </a:r>
            <a:r>
              <a:rPr sz="1400" spc="-15" dirty="0">
                <a:solidFill>
                  <a:srgbClr val="585858"/>
                </a:solidFill>
                <a:latin typeface="Verdana"/>
                <a:cs typeface="Verdana"/>
              </a:rPr>
              <a:t> </a:t>
            </a:r>
            <a:r>
              <a:rPr sz="1400" dirty="0">
                <a:solidFill>
                  <a:srgbClr val="585858"/>
                </a:solidFill>
                <a:latin typeface="Verdana"/>
                <a:cs typeface="Verdana"/>
              </a:rPr>
              <a:t>electrónico</a:t>
            </a:r>
            <a:r>
              <a:rPr sz="1400" spc="-5" dirty="0">
                <a:solidFill>
                  <a:srgbClr val="585858"/>
                </a:solidFill>
                <a:latin typeface="Verdana"/>
                <a:cs typeface="Verdana"/>
              </a:rPr>
              <a:t> </a:t>
            </a:r>
            <a:r>
              <a:rPr sz="1400" spc="-10" dirty="0">
                <a:solidFill>
                  <a:srgbClr val="585858"/>
                </a:solidFill>
                <a:latin typeface="Verdana"/>
                <a:cs typeface="Verdana"/>
              </a:rPr>
              <a:t>institucional</a:t>
            </a:r>
            <a:endParaRPr sz="1400" dirty="0">
              <a:latin typeface="Verdana"/>
              <a:cs typeface="Verdana"/>
            </a:endParaRPr>
          </a:p>
          <a:p>
            <a:pPr marL="481330" indent="-330835">
              <a:lnSpc>
                <a:spcPts val="1405"/>
              </a:lnSpc>
              <a:buFont typeface="Arial"/>
              <a:buChar char="●"/>
              <a:tabLst>
                <a:tab pos="481330" algn="l"/>
              </a:tabLst>
            </a:pPr>
            <a:r>
              <a:rPr lang="es-ES" sz="1400" dirty="0">
                <a:solidFill>
                  <a:srgbClr val="585858"/>
                </a:solidFill>
                <a:latin typeface="Verdana"/>
                <a:cs typeface="Verdana"/>
              </a:rPr>
              <a:t>Página web</a:t>
            </a:r>
            <a:endParaRPr sz="1400" dirty="0">
              <a:latin typeface="Verdana"/>
              <a:cs typeface="Verdana"/>
            </a:endParaRPr>
          </a:p>
          <a:p>
            <a:pPr marL="481330" marR="4384040" indent="-331470">
              <a:lnSpc>
                <a:spcPts val="1390"/>
              </a:lnSpc>
              <a:spcBef>
                <a:spcPts val="150"/>
              </a:spcBef>
              <a:buFont typeface="Arial"/>
              <a:buChar char="●"/>
              <a:tabLst>
                <a:tab pos="481330" algn="l"/>
              </a:tabLst>
            </a:pPr>
            <a:r>
              <a:rPr sz="1400" spc="-10" dirty="0">
                <a:solidFill>
                  <a:srgbClr val="585858"/>
                </a:solidFill>
                <a:latin typeface="Verdana"/>
                <a:cs typeface="Verdana"/>
              </a:rPr>
              <a:t>Personal,</a:t>
            </a:r>
            <a:r>
              <a:rPr sz="1400" spc="-80" dirty="0">
                <a:solidFill>
                  <a:srgbClr val="585858"/>
                </a:solidFill>
                <a:latin typeface="Verdana"/>
                <a:cs typeface="Verdana"/>
              </a:rPr>
              <a:t> </a:t>
            </a:r>
            <a:r>
              <a:rPr sz="1400" dirty="0">
                <a:solidFill>
                  <a:srgbClr val="585858"/>
                </a:solidFill>
                <a:latin typeface="Verdana"/>
                <a:cs typeface="Verdana"/>
              </a:rPr>
              <a:t>en</a:t>
            </a:r>
            <a:r>
              <a:rPr sz="1400" spc="-10" dirty="0">
                <a:solidFill>
                  <a:srgbClr val="585858"/>
                </a:solidFill>
                <a:latin typeface="Verdana"/>
                <a:cs typeface="Verdana"/>
              </a:rPr>
              <a:t> </a:t>
            </a:r>
            <a:r>
              <a:rPr sz="1400" dirty="0">
                <a:solidFill>
                  <a:srgbClr val="585858"/>
                </a:solidFill>
                <a:latin typeface="Verdana"/>
                <a:cs typeface="Verdana"/>
              </a:rPr>
              <a:t>el</a:t>
            </a:r>
            <a:r>
              <a:rPr sz="1400" spc="-30" dirty="0">
                <a:solidFill>
                  <a:srgbClr val="585858"/>
                </a:solidFill>
                <a:latin typeface="Verdana"/>
                <a:cs typeface="Verdana"/>
              </a:rPr>
              <a:t> </a:t>
            </a:r>
            <a:r>
              <a:rPr sz="1400" spc="-10" dirty="0">
                <a:solidFill>
                  <a:srgbClr val="585858"/>
                </a:solidFill>
                <a:latin typeface="Verdana"/>
                <a:cs typeface="Verdana"/>
              </a:rPr>
              <a:t>archivo</a:t>
            </a:r>
            <a:r>
              <a:rPr sz="1400" spc="-70" dirty="0">
                <a:solidFill>
                  <a:srgbClr val="585858"/>
                </a:solidFill>
                <a:latin typeface="Verdana"/>
                <a:cs typeface="Verdana"/>
              </a:rPr>
              <a:t> </a:t>
            </a:r>
            <a:r>
              <a:rPr sz="1400" spc="-25" dirty="0">
                <a:solidFill>
                  <a:srgbClr val="585858"/>
                </a:solidFill>
                <a:latin typeface="Verdana"/>
                <a:cs typeface="Verdana"/>
              </a:rPr>
              <a:t>central,</a:t>
            </a:r>
            <a:r>
              <a:rPr sz="1400" spc="-110" dirty="0">
                <a:solidFill>
                  <a:srgbClr val="585858"/>
                </a:solidFill>
                <a:latin typeface="Verdana"/>
                <a:cs typeface="Verdana"/>
              </a:rPr>
              <a:t> </a:t>
            </a:r>
            <a:r>
              <a:rPr sz="1400" dirty="0" err="1">
                <a:solidFill>
                  <a:srgbClr val="585858"/>
                </a:solidFill>
                <a:latin typeface="Verdana"/>
                <a:cs typeface="Verdana"/>
              </a:rPr>
              <a:t>el</a:t>
            </a:r>
            <a:r>
              <a:rPr sz="1400" spc="-30" dirty="0">
                <a:solidFill>
                  <a:srgbClr val="585858"/>
                </a:solidFill>
                <a:latin typeface="Verdana"/>
                <a:cs typeface="Verdana"/>
              </a:rPr>
              <a:t> </a:t>
            </a:r>
            <a:r>
              <a:rPr sz="1400" dirty="0" err="1">
                <a:solidFill>
                  <a:srgbClr val="585858"/>
                </a:solidFill>
                <a:latin typeface="Verdana"/>
                <a:cs typeface="Verdana"/>
              </a:rPr>
              <a:t>cual</a:t>
            </a:r>
            <a:r>
              <a:rPr lang="es-ES" sz="1400" dirty="0">
                <a:solidFill>
                  <a:srgbClr val="585858"/>
                </a:solidFill>
                <a:latin typeface="Verdana"/>
                <a:cs typeface="Verdana"/>
              </a:rPr>
              <a:t> </a:t>
            </a:r>
            <a:r>
              <a:rPr sz="1400" dirty="0" err="1">
                <a:solidFill>
                  <a:srgbClr val="585858"/>
                </a:solidFill>
                <a:latin typeface="Verdana"/>
                <a:cs typeface="Verdana"/>
              </a:rPr>
              <a:t>está</a:t>
            </a:r>
            <a:r>
              <a:rPr sz="1400" spc="-65" dirty="0">
                <a:solidFill>
                  <a:srgbClr val="585858"/>
                </a:solidFill>
                <a:latin typeface="Verdana"/>
                <a:cs typeface="Verdana"/>
              </a:rPr>
              <a:t> </a:t>
            </a:r>
            <a:r>
              <a:rPr sz="1400" dirty="0">
                <a:solidFill>
                  <a:srgbClr val="585858"/>
                </a:solidFill>
                <a:latin typeface="Verdana"/>
                <a:cs typeface="Verdana"/>
              </a:rPr>
              <a:t>ubicado</a:t>
            </a:r>
            <a:r>
              <a:rPr sz="1400" spc="15" dirty="0">
                <a:solidFill>
                  <a:srgbClr val="585858"/>
                </a:solidFill>
                <a:latin typeface="Verdana"/>
                <a:cs typeface="Verdana"/>
              </a:rPr>
              <a:t> </a:t>
            </a:r>
            <a:r>
              <a:rPr sz="1400" dirty="0" err="1">
                <a:solidFill>
                  <a:srgbClr val="585858"/>
                </a:solidFill>
                <a:latin typeface="Verdana"/>
                <a:cs typeface="Verdana"/>
              </a:rPr>
              <a:t>en</a:t>
            </a:r>
            <a:r>
              <a:rPr sz="1400" spc="-25" dirty="0">
                <a:solidFill>
                  <a:srgbClr val="585858"/>
                </a:solidFill>
                <a:latin typeface="Verdana"/>
                <a:cs typeface="Verdana"/>
              </a:rPr>
              <a:t> </a:t>
            </a:r>
            <a:r>
              <a:rPr sz="1400" dirty="0" err="1">
                <a:solidFill>
                  <a:srgbClr val="585858"/>
                </a:solidFill>
                <a:latin typeface="Verdana"/>
                <a:cs typeface="Verdana"/>
              </a:rPr>
              <a:t>el</a:t>
            </a:r>
            <a:r>
              <a:rPr lang="es-ES" sz="1400" dirty="0">
                <a:solidFill>
                  <a:srgbClr val="585858"/>
                </a:solidFill>
                <a:latin typeface="Verdana"/>
                <a:cs typeface="Verdana"/>
              </a:rPr>
              <a:t>  </a:t>
            </a:r>
            <a:r>
              <a:rPr sz="1400" dirty="0">
                <a:solidFill>
                  <a:srgbClr val="585858"/>
                </a:solidFill>
                <a:latin typeface="Verdana"/>
                <a:cs typeface="Verdana"/>
              </a:rPr>
              <a:t>primer</a:t>
            </a:r>
            <a:r>
              <a:rPr sz="1400" spc="-25" dirty="0">
                <a:solidFill>
                  <a:srgbClr val="585858"/>
                </a:solidFill>
                <a:latin typeface="Verdana"/>
                <a:cs typeface="Verdana"/>
              </a:rPr>
              <a:t> </a:t>
            </a:r>
            <a:r>
              <a:rPr sz="1400" spc="-20" dirty="0">
                <a:solidFill>
                  <a:srgbClr val="585858"/>
                </a:solidFill>
                <a:latin typeface="Verdana"/>
                <a:cs typeface="Verdana"/>
              </a:rPr>
              <a:t>piso </a:t>
            </a:r>
            <a:r>
              <a:rPr sz="1400" dirty="0">
                <a:solidFill>
                  <a:srgbClr val="585858"/>
                </a:solidFill>
                <a:latin typeface="Verdana"/>
                <a:cs typeface="Verdana"/>
              </a:rPr>
              <a:t>del</a:t>
            </a:r>
            <a:r>
              <a:rPr sz="1400" spc="-55" dirty="0">
                <a:solidFill>
                  <a:srgbClr val="585858"/>
                </a:solidFill>
                <a:latin typeface="Verdana"/>
                <a:cs typeface="Verdana"/>
              </a:rPr>
              <a:t> </a:t>
            </a:r>
            <a:r>
              <a:rPr sz="1400" spc="-10" dirty="0">
                <a:solidFill>
                  <a:srgbClr val="585858"/>
                </a:solidFill>
                <a:latin typeface="Verdana"/>
                <a:cs typeface="Verdana"/>
              </a:rPr>
              <a:t>edificio</a:t>
            </a:r>
            <a:endParaRPr sz="1400" dirty="0">
              <a:latin typeface="Verdana"/>
              <a:cs typeface="Verdana"/>
            </a:endParaRPr>
          </a:p>
          <a:p>
            <a:pPr>
              <a:lnSpc>
                <a:spcPct val="100000"/>
              </a:lnSpc>
              <a:spcBef>
                <a:spcPts val="220"/>
              </a:spcBef>
            </a:pPr>
            <a:endParaRPr sz="1400" dirty="0">
              <a:latin typeface="Verdana"/>
              <a:cs typeface="Verdana"/>
            </a:endParaRPr>
          </a:p>
        </p:txBody>
      </p:sp>
      <p:graphicFrame>
        <p:nvGraphicFramePr>
          <p:cNvPr id="36" name="Gráfico 35">
            <a:extLst>
              <a:ext uri="{FF2B5EF4-FFF2-40B4-BE49-F238E27FC236}">
                <a16:creationId xmlns:a16="http://schemas.microsoft.com/office/drawing/2014/main" id="{B6E4E78E-673B-B319-1CBD-1BBD45CA0883}"/>
              </a:ext>
            </a:extLst>
          </p:cNvPr>
          <p:cNvGraphicFramePr>
            <a:graphicFrameLocks/>
          </p:cNvGraphicFramePr>
          <p:nvPr>
            <p:extLst>
              <p:ext uri="{D42A27DB-BD31-4B8C-83A1-F6EECF244321}">
                <p14:modId xmlns:p14="http://schemas.microsoft.com/office/powerpoint/2010/main" val="1992872198"/>
              </p:ext>
            </p:extLst>
          </p:nvPr>
        </p:nvGraphicFramePr>
        <p:xfrm>
          <a:off x="4567554" y="4656596"/>
          <a:ext cx="7887334" cy="3035122"/>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866364" y="9056142"/>
            <a:ext cx="2398611" cy="870673"/>
          </a:xfrm>
          <a:prstGeom prst="rect">
            <a:avLst/>
          </a:prstGeom>
        </p:spPr>
      </p:pic>
      <p:pic>
        <p:nvPicPr>
          <p:cNvPr id="3" name="object 3"/>
          <p:cNvPicPr/>
          <p:nvPr/>
        </p:nvPicPr>
        <p:blipFill>
          <a:blip r:embed="rId3" cstate="print"/>
          <a:stretch>
            <a:fillRect/>
          </a:stretch>
        </p:blipFill>
        <p:spPr>
          <a:xfrm>
            <a:off x="141879" y="8532885"/>
            <a:ext cx="1322679" cy="1682305"/>
          </a:xfrm>
          <a:prstGeom prst="rect">
            <a:avLst/>
          </a:prstGeom>
        </p:spPr>
      </p:pic>
      <p:pic>
        <p:nvPicPr>
          <p:cNvPr id="4" name="object 4"/>
          <p:cNvPicPr/>
          <p:nvPr/>
        </p:nvPicPr>
        <p:blipFill>
          <a:blip r:embed="rId4" cstate="print"/>
          <a:stretch>
            <a:fillRect/>
          </a:stretch>
        </p:blipFill>
        <p:spPr>
          <a:xfrm>
            <a:off x="16383000" y="77791"/>
            <a:ext cx="1740144" cy="1683952"/>
          </a:xfrm>
          <a:prstGeom prst="rect">
            <a:avLst/>
          </a:prstGeom>
        </p:spPr>
      </p:pic>
      <p:grpSp>
        <p:nvGrpSpPr>
          <p:cNvPr id="5" name="object 5"/>
          <p:cNvGrpSpPr/>
          <p:nvPr/>
        </p:nvGrpSpPr>
        <p:grpSpPr>
          <a:xfrm>
            <a:off x="0" y="0"/>
            <a:ext cx="3472815" cy="3785870"/>
            <a:chOff x="0" y="0"/>
            <a:chExt cx="3472815" cy="3785870"/>
          </a:xfrm>
        </p:grpSpPr>
        <p:sp>
          <p:nvSpPr>
            <p:cNvPr id="6" name="object 6"/>
            <p:cNvSpPr/>
            <p:nvPr/>
          </p:nvSpPr>
          <p:spPr>
            <a:xfrm>
              <a:off x="0" y="0"/>
              <a:ext cx="1834514" cy="2726690"/>
            </a:xfrm>
            <a:custGeom>
              <a:avLst/>
              <a:gdLst/>
              <a:ahLst/>
              <a:cxnLst/>
              <a:rect l="l" t="t" r="r" b="b"/>
              <a:pathLst>
                <a:path w="1834514" h="2726690">
                  <a:moveTo>
                    <a:pt x="1727200" y="0"/>
                  </a:moveTo>
                  <a:lnTo>
                    <a:pt x="0" y="2726563"/>
                  </a:lnTo>
                  <a:lnTo>
                    <a:pt x="39890" y="2721609"/>
                  </a:lnTo>
                  <a:lnTo>
                    <a:pt x="86508" y="2714625"/>
                  </a:lnTo>
                  <a:lnTo>
                    <a:pt x="132778" y="2706624"/>
                  </a:lnTo>
                  <a:lnTo>
                    <a:pt x="178701" y="2697606"/>
                  </a:lnTo>
                  <a:lnTo>
                    <a:pt x="224256" y="2687574"/>
                  </a:lnTo>
                  <a:lnTo>
                    <a:pt x="269430" y="2676652"/>
                  </a:lnTo>
                  <a:lnTo>
                    <a:pt x="314210" y="2664714"/>
                  </a:lnTo>
                  <a:lnTo>
                    <a:pt x="358597" y="2651759"/>
                  </a:lnTo>
                  <a:lnTo>
                    <a:pt x="402551" y="2637917"/>
                  </a:lnTo>
                  <a:lnTo>
                    <a:pt x="446100" y="2623057"/>
                  </a:lnTo>
                  <a:lnTo>
                    <a:pt x="489204" y="2607309"/>
                  </a:lnTo>
                  <a:lnTo>
                    <a:pt x="531850" y="2590673"/>
                  </a:lnTo>
                  <a:lnTo>
                    <a:pt x="574040" y="2573147"/>
                  </a:lnTo>
                  <a:lnTo>
                    <a:pt x="615746" y="2554604"/>
                  </a:lnTo>
                  <a:lnTo>
                    <a:pt x="656983" y="2535301"/>
                  </a:lnTo>
                  <a:lnTo>
                    <a:pt x="697712" y="2515107"/>
                  </a:lnTo>
                  <a:lnTo>
                    <a:pt x="737920" y="2494026"/>
                  </a:lnTo>
                  <a:lnTo>
                    <a:pt x="777621" y="2472054"/>
                  </a:lnTo>
                  <a:lnTo>
                    <a:pt x="816787" y="2449322"/>
                  </a:lnTo>
                  <a:lnTo>
                    <a:pt x="855408" y="2425700"/>
                  </a:lnTo>
                  <a:lnTo>
                    <a:pt x="893457" y="2401443"/>
                  </a:lnTo>
                  <a:lnTo>
                    <a:pt x="930948" y="2376170"/>
                  </a:lnTo>
                  <a:lnTo>
                    <a:pt x="967854" y="2350261"/>
                  </a:lnTo>
                  <a:lnTo>
                    <a:pt x="1004163" y="2323465"/>
                  </a:lnTo>
                  <a:lnTo>
                    <a:pt x="1039876" y="2296032"/>
                  </a:lnTo>
                  <a:lnTo>
                    <a:pt x="1074953" y="2267711"/>
                  </a:lnTo>
                  <a:lnTo>
                    <a:pt x="1109421" y="2238755"/>
                  </a:lnTo>
                  <a:lnTo>
                    <a:pt x="1143228" y="2209038"/>
                  </a:lnTo>
                  <a:lnTo>
                    <a:pt x="1176388" y="2178684"/>
                  </a:lnTo>
                  <a:lnTo>
                    <a:pt x="1208887" y="2147443"/>
                  </a:lnTo>
                  <a:lnTo>
                    <a:pt x="1240701" y="2115693"/>
                  </a:lnTo>
                  <a:lnTo>
                    <a:pt x="1271778" y="2083180"/>
                  </a:lnTo>
                  <a:lnTo>
                    <a:pt x="1302258" y="2050033"/>
                  </a:lnTo>
                  <a:lnTo>
                    <a:pt x="1331976" y="2016252"/>
                  </a:lnTo>
                  <a:lnTo>
                    <a:pt x="1360932" y="1981707"/>
                  </a:lnTo>
                  <a:lnTo>
                    <a:pt x="1389253" y="1946655"/>
                  </a:lnTo>
                  <a:lnTo>
                    <a:pt x="1416685" y="1910969"/>
                  </a:lnTo>
                  <a:lnTo>
                    <a:pt x="1443482" y="1874647"/>
                  </a:lnTo>
                  <a:lnTo>
                    <a:pt x="1469390" y="1837690"/>
                  </a:lnTo>
                  <a:lnTo>
                    <a:pt x="1494536" y="1800225"/>
                  </a:lnTo>
                  <a:lnTo>
                    <a:pt x="1518920" y="1762252"/>
                  </a:lnTo>
                  <a:lnTo>
                    <a:pt x="1542542" y="1723517"/>
                  </a:lnTo>
                  <a:lnTo>
                    <a:pt x="1565275" y="1684401"/>
                  </a:lnTo>
                  <a:lnTo>
                    <a:pt x="1587246" y="1644777"/>
                  </a:lnTo>
                  <a:lnTo>
                    <a:pt x="1608328" y="1604518"/>
                  </a:lnTo>
                  <a:lnTo>
                    <a:pt x="1628520" y="1563751"/>
                  </a:lnTo>
                  <a:lnTo>
                    <a:pt x="1647825" y="1522602"/>
                  </a:lnTo>
                  <a:lnTo>
                    <a:pt x="1666239" y="1480820"/>
                  </a:lnTo>
                  <a:lnTo>
                    <a:pt x="1683893" y="1438655"/>
                  </a:lnTo>
                  <a:lnTo>
                    <a:pt x="1700530" y="1395983"/>
                  </a:lnTo>
                  <a:lnTo>
                    <a:pt x="1716277" y="1352930"/>
                  </a:lnTo>
                  <a:lnTo>
                    <a:pt x="1731137" y="1309370"/>
                  </a:lnTo>
                  <a:lnTo>
                    <a:pt x="1744980" y="1265427"/>
                  </a:lnTo>
                  <a:lnTo>
                    <a:pt x="1757933" y="1220977"/>
                  </a:lnTo>
                  <a:lnTo>
                    <a:pt x="1769872" y="1176274"/>
                  </a:lnTo>
                  <a:lnTo>
                    <a:pt x="1780794" y="1131061"/>
                  </a:lnTo>
                  <a:lnTo>
                    <a:pt x="1790827" y="1085469"/>
                  </a:lnTo>
                  <a:lnTo>
                    <a:pt x="1799844" y="1039622"/>
                  </a:lnTo>
                  <a:lnTo>
                    <a:pt x="1807845" y="993267"/>
                  </a:lnTo>
                  <a:lnTo>
                    <a:pt x="1814702" y="946657"/>
                  </a:lnTo>
                  <a:lnTo>
                    <a:pt x="1820672" y="899795"/>
                  </a:lnTo>
                  <a:lnTo>
                    <a:pt x="1825498" y="852424"/>
                  </a:lnTo>
                  <a:lnTo>
                    <a:pt x="1829308" y="804926"/>
                  </a:lnTo>
                  <a:lnTo>
                    <a:pt x="1832102" y="757047"/>
                  </a:lnTo>
                  <a:lnTo>
                    <a:pt x="1833752" y="708914"/>
                  </a:lnTo>
                  <a:lnTo>
                    <a:pt x="1834261" y="660400"/>
                  </a:lnTo>
                  <a:lnTo>
                    <a:pt x="1833752" y="612013"/>
                  </a:lnTo>
                  <a:lnTo>
                    <a:pt x="1832102" y="563879"/>
                  </a:lnTo>
                  <a:lnTo>
                    <a:pt x="1829308" y="516000"/>
                  </a:lnTo>
                  <a:lnTo>
                    <a:pt x="1825498" y="468502"/>
                  </a:lnTo>
                  <a:lnTo>
                    <a:pt x="1820672" y="421131"/>
                  </a:lnTo>
                  <a:lnTo>
                    <a:pt x="1814702" y="374269"/>
                  </a:lnTo>
                  <a:lnTo>
                    <a:pt x="1807845" y="327659"/>
                  </a:lnTo>
                  <a:lnTo>
                    <a:pt x="1799844" y="281304"/>
                  </a:lnTo>
                  <a:lnTo>
                    <a:pt x="1790827" y="235457"/>
                  </a:lnTo>
                  <a:lnTo>
                    <a:pt x="1780794" y="189865"/>
                  </a:lnTo>
                  <a:lnTo>
                    <a:pt x="1769872" y="144652"/>
                  </a:lnTo>
                  <a:lnTo>
                    <a:pt x="1757933" y="99949"/>
                  </a:lnTo>
                  <a:lnTo>
                    <a:pt x="1744980" y="55499"/>
                  </a:lnTo>
                  <a:lnTo>
                    <a:pt x="1731137" y="11556"/>
                  </a:lnTo>
                  <a:lnTo>
                    <a:pt x="1727200" y="0"/>
                  </a:lnTo>
                  <a:close/>
                </a:path>
              </a:pathLst>
            </a:custGeom>
            <a:solidFill>
              <a:srgbClr val="1C5639"/>
            </a:solidFill>
          </p:spPr>
          <p:txBody>
            <a:bodyPr wrap="square" lIns="0" tIns="0" rIns="0" bIns="0" rtlCol="0"/>
            <a:lstStyle/>
            <a:p>
              <a:endParaRPr/>
            </a:p>
          </p:txBody>
        </p:sp>
        <p:pic>
          <p:nvPicPr>
            <p:cNvPr id="7" name="object 7"/>
            <p:cNvPicPr/>
            <p:nvPr/>
          </p:nvPicPr>
          <p:blipFill>
            <a:blip r:embed="rId5" cstate="print"/>
            <a:stretch>
              <a:fillRect/>
            </a:stretch>
          </p:blipFill>
          <p:spPr>
            <a:xfrm>
              <a:off x="0" y="0"/>
              <a:ext cx="1999487" cy="3785616"/>
            </a:xfrm>
            <a:prstGeom prst="rect">
              <a:avLst/>
            </a:prstGeom>
          </p:spPr>
        </p:pic>
        <p:sp>
          <p:nvSpPr>
            <p:cNvPr id="8" name="object 8"/>
            <p:cNvSpPr/>
            <p:nvPr/>
          </p:nvSpPr>
          <p:spPr>
            <a:xfrm>
              <a:off x="1999107" y="1348232"/>
              <a:ext cx="1473835" cy="81280"/>
            </a:xfrm>
            <a:custGeom>
              <a:avLst/>
              <a:gdLst/>
              <a:ahLst/>
              <a:cxnLst/>
              <a:rect l="l" t="t" r="r" b="b"/>
              <a:pathLst>
                <a:path w="1473835" h="81280">
                  <a:moveTo>
                    <a:pt x="1473708" y="0"/>
                  </a:moveTo>
                  <a:lnTo>
                    <a:pt x="0" y="0"/>
                  </a:lnTo>
                  <a:lnTo>
                    <a:pt x="0" y="80772"/>
                  </a:lnTo>
                  <a:lnTo>
                    <a:pt x="1473708" y="80772"/>
                  </a:lnTo>
                  <a:lnTo>
                    <a:pt x="1473708" y="0"/>
                  </a:lnTo>
                  <a:close/>
                </a:path>
              </a:pathLst>
            </a:custGeom>
            <a:solidFill>
              <a:srgbClr val="82CE00"/>
            </a:solidFill>
          </p:spPr>
          <p:txBody>
            <a:bodyPr wrap="square" lIns="0" tIns="0" rIns="0" bIns="0" rtlCol="0"/>
            <a:lstStyle/>
            <a:p>
              <a:endParaRPr/>
            </a:p>
          </p:txBody>
        </p:sp>
      </p:grpSp>
      <p:sp>
        <p:nvSpPr>
          <p:cNvPr id="9" name="object 9"/>
          <p:cNvSpPr txBox="1"/>
          <p:nvPr/>
        </p:nvSpPr>
        <p:spPr>
          <a:xfrm>
            <a:off x="3137407" y="828293"/>
            <a:ext cx="307975" cy="635000"/>
          </a:xfrm>
          <a:prstGeom prst="rect">
            <a:avLst/>
          </a:prstGeom>
        </p:spPr>
        <p:txBody>
          <a:bodyPr vert="horz" wrap="square" lIns="0" tIns="12065" rIns="0" bIns="0" rtlCol="0">
            <a:spAutoFit/>
          </a:bodyPr>
          <a:lstStyle/>
          <a:p>
            <a:pPr marL="12700">
              <a:lnSpc>
                <a:spcPct val="100000"/>
              </a:lnSpc>
              <a:spcBef>
                <a:spcPts val="95"/>
              </a:spcBef>
            </a:pPr>
            <a:r>
              <a:rPr sz="4000" b="1" spc="-50" dirty="0">
                <a:solidFill>
                  <a:srgbClr val="00632C"/>
                </a:solidFill>
                <a:latin typeface="Arial"/>
                <a:cs typeface="Arial"/>
              </a:rPr>
              <a:t>6</a:t>
            </a:r>
            <a:endParaRPr sz="4000">
              <a:latin typeface="Arial"/>
              <a:cs typeface="Arial"/>
            </a:endParaRPr>
          </a:p>
        </p:txBody>
      </p:sp>
      <p:sp>
        <p:nvSpPr>
          <p:cNvPr id="10" name="object 10"/>
          <p:cNvSpPr txBox="1"/>
          <p:nvPr/>
        </p:nvSpPr>
        <p:spPr>
          <a:xfrm>
            <a:off x="7624953" y="1928241"/>
            <a:ext cx="3669029" cy="1563370"/>
          </a:xfrm>
          <a:prstGeom prst="rect">
            <a:avLst/>
          </a:prstGeom>
        </p:spPr>
        <p:txBody>
          <a:bodyPr vert="horz" wrap="square" lIns="0" tIns="12700" rIns="0" bIns="0" rtlCol="0">
            <a:spAutoFit/>
          </a:bodyPr>
          <a:lstStyle/>
          <a:p>
            <a:pPr marL="12700">
              <a:lnSpc>
                <a:spcPct val="100000"/>
              </a:lnSpc>
              <a:spcBef>
                <a:spcPts val="100"/>
              </a:spcBef>
            </a:pPr>
            <a:r>
              <a:rPr sz="2000" b="1" spc="-65" dirty="0">
                <a:latin typeface="Verdana"/>
                <a:cs typeface="Verdana"/>
              </a:rPr>
              <a:t>Asignación</a:t>
            </a:r>
            <a:r>
              <a:rPr sz="2000" b="1" spc="-170" dirty="0">
                <a:latin typeface="Verdana"/>
                <a:cs typeface="Verdana"/>
              </a:rPr>
              <a:t> </a:t>
            </a:r>
            <a:r>
              <a:rPr sz="2000" b="1" spc="-20" dirty="0">
                <a:latin typeface="Verdana"/>
                <a:cs typeface="Verdana"/>
              </a:rPr>
              <a:t>de</a:t>
            </a:r>
            <a:r>
              <a:rPr sz="2000" b="1" spc="-165" dirty="0">
                <a:latin typeface="Verdana"/>
                <a:cs typeface="Verdana"/>
              </a:rPr>
              <a:t> </a:t>
            </a:r>
            <a:r>
              <a:rPr sz="2000" b="1" spc="-20" dirty="0">
                <a:latin typeface="Verdana"/>
                <a:cs typeface="Verdana"/>
              </a:rPr>
              <a:t>PQRS:</a:t>
            </a:r>
            <a:endParaRPr sz="2000" dirty="0">
              <a:latin typeface="Verdana"/>
              <a:cs typeface="Verdana"/>
            </a:endParaRPr>
          </a:p>
          <a:p>
            <a:pPr>
              <a:lnSpc>
                <a:spcPct val="100000"/>
              </a:lnSpc>
              <a:spcBef>
                <a:spcPts val="1605"/>
              </a:spcBef>
            </a:pPr>
            <a:endParaRPr sz="2000" dirty="0">
              <a:latin typeface="Verdana"/>
              <a:cs typeface="Verdana"/>
            </a:endParaRPr>
          </a:p>
          <a:p>
            <a:pPr marL="2396490">
              <a:lnSpc>
                <a:spcPct val="100000"/>
              </a:lnSpc>
            </a:pPr>
            <a:r>
              <a:rPr sz="1400" b="1" spc="-10" dirty="0">
                <a:latin typeface="Tahoma"/>
                <a:cs typeface="Tahoma"/>
              </a:rPr>
              <a:t>Gráficamente</a:t>
            </a:r>
            <a:endParaRPr sz="1400" dirty="0">
              <a:latin typeface="Tahoma"/>
              <a:cs typeface="Tahoma"/>
            </a:endParaRPr>
          </a:p>
          <a:p>
            <a:pPr>
              <a:lnSpc>
                <a:spcPct val="100000"/>
              </a:lnSpc>
              <a:spcBef>
                <a:spcPts val="615"/>
              </a:spcBef>
            </a:pPr>
            <a:endParaRPr sz="1400" dirty="0">
              <a:latin typeface="Tahoma"/>
              <a:cs typeface="Tahoma"/>
            </a:endParaRPr>
          </a:p>
          <a:p>
            <a:pPr marL="2335530">
              <a:lnSpc>
                <a:spcPct val="100000"/>
              </a:lnSpc>
              <a:spcBef>
                <a:spcPts val="5"/>
              </a:spcBef>
            </a:pPr>
            <a:r>
              <a:rPr sz="1400" b="1" spc="-10" dirty="0">
                <a:latin typeface="Calibri"/>
                <a:cs typeface="Calibri"/>
              </a:rPr>
              <a:t>Asignación</a:t>
            </a:r>
            <a:endParaRPr sz="1400" dirty="0">
              <a:latin typeface="Calibri"/>
              <a:cs typeface="Calibri"/>
            </a:endParaRPr>
          </a:p>
        </p:txBody>
      </p:sp>
      <p:sp>
        <p:nvSpPr>
          <p:cNvPr id="11" name="object 11"/>
          <p:cNvSpPr txBox="1">
            <a:spLocks noGrp="1"/>
          </p:cNvSpPr>
          <p:nvPr>
            <p:ph type="title"/>
          </p:nvPr>
        </p:nvSpPr>
        <p:spPr>
          <a:xfrm>
            <a:off x="3623564" y="1047750"/>
            <a:ext cx="6741159" cy="345440"/>
          </a:xfrm>
          <a:prstGeom prst="rect">
            <a:avLst/>
          </a:prstGeom>
        </p:spPr>
        <p:txBody>
          <a:bodyPr vert="horz" wrap="square" lIns="0" tIns="12700" rIns="0" bIns="0" rtlCol="0">
            <a:spAutoFit/>
          </a:bodyPr>
          <a:lstStyle/>
          <a:p>
            <a:pPr marL="12700">
              <a:lnSpc>
                <a:spcPct val="100000"/>
              </a:lnSpc>
              <a:spcBef>
                <a:spcPts val="100"/>
              </a:spcBef>
            </a:pPr>
            <a:r>
              <a:rPr sz="2100" b="1" spc="75" dirty="0">
                <a:solidFill>
                  <a:srgbClr val="00632C"/>
                </a:solidFill>
                <a:latin typeface="Arial"/>
                <a:cs typeface="Arial"/>
              </a:rPr>
              <a:t>ACCIONES</a:t>
            </a:r>
            <a:r>
              <a:rPr sz="2100" b="1" spc="130" dirty="0">
                <a:solidFill>
                  <a:srgbClr val="00632C"/>
                </a:solidFill>
                <a:latin typeface="Arial"/>
                <a:cs typeface="Arial"/>
              </a:rPr>
              <a:t> </a:t>
            </a:r>
            <a:r>
              <a:rPr sz="2100" b="1" spc="55" dirty="0">
                <a:solidFill>
                  <a:srgbClr val="00632C"/>
                </a:solidFill>
                <a:latin typeface="Arial"/>
                <a:cs typeface="Arial"/>
              </a:rPr>
              <a:t>DE</a:t>
            </a:r>
            <a:r>
              <a:rPr sz="2100" b="1" spc="170" dirty="0">
                <a:solidFill>
                  <a:srgbClr val="00632C"/>
                </a:solidFill>
                <a:latin typeface="Arial"/>
                <a:cs typeface="Arial"/>
              </a:rPr>
              <a:t> </a:t>
            </a:r>
            <a:r>
              <a:rPr sz="2100" b="1" spc="95" dirty="0">
                <a:solidFill>
                  <a:srgbClr val="00632C"/>
                </a:solidFill>
                <a:latin typeface="Arial"/>
                <a:cs typeface="Arial"/>
              </a:rPr>
              <a:t>MEJORAMIENTO</a:t>
            </a:r>
            <a:r>
              <a:rPr sz="2100" b="1" spc="295" dirty="0">
                <a:solidFill>
                  <a:srgbClr val="00632C"/>
                </a:solidFill>
                <a:latin typeface="Arial"/>
                <a:cs typeface="Arial"/>
              </a:rPr>
              <a:t> </a:t>
            </a:r>
            <a:r>
              <a:rPr sz="2100" b="1" spc="55" dirty="0">
                <a:solidFill>
                  <a:srgbClr val="00632C"/>
                </a:solidFill>
                <a:latin typeface="Arial"/>
                <a:cs typeface="Arial"/>
              </a:rPr>
              <a:t>DE</a:t>
            </a:r>
            <a:r>
              <a:rPr sz="2100" b="1" spc="180" dirty="0">
                <a:solidFill>
                  <a:srgbClr val="00632C"/>
                </a:solidFill>
                <a:latin typeface="Arial"/>
                <a:cs typeface="Arial"/>
              </a:rPr>
              <a:t> </a:t>
            </a:r>
            <a:r>
              <a:rPr sz="2100" b="1" dirty="0">
                <a:solidFill>
                  <a:srgbClr val="00632C"/>
                </a:solidFill>
                <a:latin typeface="Arial"/>
                <a:cs typeface="Arial"/>
              </a:rPr>
              <a:t>LA</a:t>
            </a:r>
            <a:r>
              <a:rPr sz="2100" b="1" spc="140" dirty="0">
                <a:solidFill>
                  <a:srgbClr val="00632C"/>
                </a:solidFill>
                <a:latin typeface="Arial"/>
                <a:cs typeface="Arial"/>
              </a:rPr>
              <a:t> </a:t>
            </a:r>
            <a:r>
              <a:rPr sz="2100" b="1" spc="85" dirty="0">
                <a:solidFill>
                  <a:srgbClr val="00632C"/>
                </a:solidFill>
                <a:latin typeface="Arial"/>
                <a:cs typeface="Arial"/>
              </a:rPr>
              <a:t>ENTIDAD</a:t>
            </a:r>
            <a:endParaRPr sz="2100">
              <a:latin typeface="Arial"/>
              <a:cs typeface="Arial"/>
            </a:endParaRPr>
          </a:p>
        </p:txBody>
      </p:sp>
      <p:pic>
        <p:nvPicPr>
          <p:cNvPr id="12" name="object 12"/>
          <p:cNvPicPr/>
          <p:nvPr/>
        </p:nvPicPr>
        <p:blipFill>
          <a:blip r:embed="rId6" cstate="print"/>
          <a:stretch>
            <a:fillRect/>
          </a:stretch>
        </p:blipFill>
        <p:spPr>
          <a:xfrm>
            <a:off x="16788384" y="8479532"/>
            <a:ext cx="1329934" cy="1685342"/>
          </a:xfrm>
          <a:prstGeom prst="rect">
            <a:avLst/>
          </a:prstGeom>
        </p:spPr>
      </p:pic>
      <p:sp>
        <p:nvSpPr>
          <p:cNvPr id="50" name="object 50"/>
          <p:cNvSpPr txBox="1"/>
          <p:nvPr/>
        </p:nvSpPr>
        <p:spPr>
          <a:xfrm>
            <a:off x="1717929" y="7114158"/>
            <a:ext cx="6727825" cy="452755"/>
          </a:xfrm>
          <a:prstGeom prst="rect">
            <a:avLst/>
          </a:prstGeom>
        </p:spPr>
        <p:txBody>
          <a:bodyPr vert="horz" wrap="square" lIns="0" tIns="12700" rIns="0" bIns="0" rtlCol="0">
            <a:spAutoFit/>
          </a:bodyPr>
          <a:lstStyle/>
          <a:p>
            <a:pPr marL="12700" marR="5080">
              <a:lnSpc>
                <a:spcPct val="100000"/>
              </a:lnSpc>
              <a:spcBef>
                <a:spcPts val="100"/>
              </a:spcBef>
            </a:pPr>
            <a:r>
              <a:rPr sz="1400" dirty="0">
                <a:latin typeface="Calibri"/>
                <a:cs typeface="Calibri"/>
              </a:rPr>
              <a:t>Asignación</a:t>
            </a:r>
            <a:r>
              <a:rPr sz="1400" spc="-45" dirty="0">
                <a:latin typeface="Calibri"/>
                <a:cs typeface="Calibri"/>
              </a:rPr>
              <a:t> </a:t>
            </a:r>
            <a:r>
              <a:rPr sz="1400" dirty="0">
                <a:latin typeface="Calibri"/>
                <a:cs typeface="Calibri"/>
              </a:rPr>
              <a:t>en</a:t>
            </a:r>
            <a:r>
              <a:rPr sz="1400" spc="-55" dirty="0">
                <a:latin typeface="Calibri"/>
                <a:cs typeface="Calibri"/>
              </a:rPr>
              <a:t> </a:t>
            </a:r>
            <a:r>
              <a:rPr sz="1400" dirty="0">
                <a:latin typeface="Calibri"/>
                <a:cs typeface="Calibri"/>
              </a:rPr>
              <a:t>cabeza</a:t>
            </a:r>
            <a:r>
              <a:rPr sz="1400" spc="-30" dirty="0">
                <a:latin typeface="Calibri"/>
                <a:cs typeface="Calibri"/>
              </a:rPr>
              <a:t> </a:t>
            </a:r>
            <a:r>
              <a:rPr sz="1400" dirty="0">
                <a:latin typeface="Calibri"/>
                <a:cs typeface="Calibri"/>
              </a:rPr>
              <a:t>del</a:t>
            </a:r>
            <a:r>
              <a:rPr sz="1400" spc="-50" dirty="0">
                <a:latin typeface="Calibri"/>
                <a:cs typeface="Calibri"/>
              </a:rPr>
              <a:t> </a:t>
            </a:r>
            <a:r>
              <a:rPr sz="1400" dirty="0">
                <a:latin typeface="Calibri"/>
                <a:cs typeface="Calibri"/>
              </a:rPr>
              <a:t>equipo</a:t>
            </a:r>
            <a:r>
              <a:rPr sz="1400" spc="-30" dirty="0">
                <a:latin typeface="Calibri"/>
                <a:cs typeface="Calibri"/>
              </a:rPr>
              <a:t> </a:t>
            </a:r>
            <a:r>
              <a:rPr sz="1400" dirty="0">
                <a:latin typeface="Calibri"/>
                <a:cs typeface="Calibri"/>
              </a:rPr>
              <a:t>directivo</a:t>
            </a:r>
            <a:r>
              <a:rPr sz="1400" spc="-50" dirty="0">
                <a:latin typeface="Calibri"/>
                <a:cs typeface="Calibri"/>
              </a:rPr>
              <a:t> </a:t>
            </a:r>
            <a:r>
              <a:rPr sz="1400" dirty="0">
                <a:latin typeface="Calibri"/>
                <a:cs typeface="Calibri"/>
              </a:rPr>
              <a:t>y</a:t>
            </a:r>
            <a:r>
              <a:rPr sz="1400" spc="-35" dirty="0">
                <a:latin typeface="Calibri"/>
                <a:cs typeface="Calibri"/>
              </a:rPr>
              <a:t> </a:t>
            </a:r>
            <a:r>
              <a:rPr sz="1400" dirty="0">
                <a:latin typeface="Calibri"/>
                <a:cs typeface="Calibri"/>
              </a:rPr>
              <a:t>a</a:t>
            </a:r>
            <a:r>
              <a:rPr sz="1400" spc="-50" dirty="0">
                <a:latin typeface="Calibri"/>
                <a:cs typeface="Calibri"/>
              </a:rPr>
              <a:t> </a:t>
            </a:r>
            <a:r>
              <a:rPr sz="1400" dirty="0">
                <a:latin typeface="Calibri"/>
                <a:cs typeface="Calibri"/>
              </a:rPr>
              <a:t>funcionarios</a:t>
            </a:r>
            <a:r>
              <a:rPr sz="1400" spc="-40" dirty="0">
                <a:latin typeface="Calibri"/>
                <a:cs typeface="Calibri"/>
              </a:rPr>
              <a:t> </a:t>
            </a:r>
            <a:r>
              <a:rPr sz="1400" dirty="0">
                <a:latin typeface="Calibri"/>
                <a:cs typeface="Calibri"/>
              </a:rPr>
              <a:t>que</a:t>
            </a:r>
            <a:r>
              <a:rPr sz="1400" spc="-45" dirty="0">
                <a:latin typeface="Calibri"/>
                <a:cs typeface="Calibri"/>
              </a:rPr>
              <a:t> </a:t>
            </a:r>
            <a:r>
              <a:rPr sz="1400" dirty="0">
                <a:latin typeface="Calibri"/>
                <a:cs typeface="Calibri"/>
              </a:rPr>
              <a:t>dependen</a:t>
            </a:r>
            <a:r>
              <a:rPr sz="1400" spc="-25" dirty="0">
                <a:latin typeface="Calibri"/>
                <a:cs typeface="Calibri"/>
              </a:rPr>
              <a:t> </a:t>
            </a:r>
            <a:r>
              <a:rPr sz="1400" dirty="0">
                <a:latin typeface="Calibri"/>
                <a:cs typeface="Calibri"/>
              </a:rPr>
              <a:t>directamente</a:t>
            </a:r>
            <a:r>
              <a:rPr sz="1400" spc="-20" dirty="0">
                <a:latin typeface="Calibri"/>
                <a:cs typeface="Calibri"/>
              </a:rPr>
              <a:t> </a:t>
            </a:r>
            <a:r>
              <a:rPr sz="1400" dirty="0">
                <a:latin typeface="Calibri"/>
                <a:cs typeface="Calibri"/>
              </a:rPr>
              <a:t>de</a:t>
            </a:r>
            <a:r>
              <a:rPr sz="1400" spc="-40" dirty="0">
                <a:latin typeface="Calibri"/>
                <a:cs typeface="Calibri"/>
              </a:rPr>
              <a:t> </a:t>
            </a:r>
            <a:r>
              <a:rPr sz="1400" spc="-25" dirty="0">
                <a:latin typeface="Calibri"/>
                <a:cs typeface="Calibri"/>
              </a:rPr>
              <a:t>la </a:t>
            </a:r>
            <a:r>
              <a:rPr sz="1400" spc="-10" dirty="0">
                <a:latin typeface="Calibri"/>
                <a:cs typeface="Calibri"/>
              </a:rPr>
              <a:t>Dirección.</a:t>
            </a:r>
            <a:endParaRPr sz="1400">
              <a:latin typeface="Calibri"/>
              <a:cs typeface="Calibri"/>
            </a:endParaRPr>
          </a:p>
        </p:txBody>
      </p:sp>
      <p:graphicFrame>
        <p:nvGraphicFramePr>
          <p:cNvPr id="51" name="Tabla 50">
            <a:extLst>
              <a:ext uri="{FF2B5EF4-FFF2-40B4-BE49-F238E27FC236}">
                <a16:creationId xmlns:a16="http://schemas.microsoft.com/office/drawing/2014/main" id="{20ACE641-C3B9-B9AF-2094-59B4E81D7C03}"/>
              </a:ext>
            </a:extLst>
          </p:cNvPr>
          <p:cNvGraphicFramePr>
            <a:graphicFrameLocks noGrp="1"/>
          </p:cNvGraphicFramePr>
          <p:nvPr>
            <p:extLst>
              <p:ext uri="{D42A27DB-BD31-4B8C-83A1-F6EECF244321}">
                <p14:modId xmlns:p14="http://schemas.microsoft.com/office/powerpoint/2010/main" val="4209029436"/>
              </p:ext>
            </p:extLst>
          </p:nvPr>
        </p:nvGraphicFramePr>
        <p:xfrm>
          <a:off x="2336403" y="2610699"/>
          <a:ext cx="6303407" cy="3948024"/>
        </p:xfrm>
        <a:graphic>
          <a:graphicData uri="http://schemas.openxmlformats.org/drawingml/2006/table">
            <a:tbl>
              <a:tblPr firstRow="1" bandRow="1"/>
              <a:tblGrid>
                <a:gridCol w="1714683">
                  <a:extLst>
                    <a:ext uri="{9D8B030D-6E8A-4147-A177-3AD203B41FA5}">
                      <a16:colId xmlns:a16="http://schemas.microsoft.com/office/drawing/2014/main" val="3937561310"/>
                    </a:ext>
                  </a:extLst>
                </a:gridCol>
                <a:gridCol w="779401">
                  <a:extLst>
                    <a:ext uri="{9D8B030D-6E8A-4147-A177-3AD203B41FA5}">
                      <a16:colId xmlns:a16="http://schemas.microsoft.com/office/drawing/2014/main" val="1184203104"/>
                    </a:ext>
                  </a:extLst>
                </a:gridCol>
                <a:gridCol w="779401">
                  <a:extLst>
                    <a:ext uri="{9D8B030D-6E8A-4147-A177-3AD203B41FA5}">
                      <a16:colId xmlns:a16="http://schemas.microsoft.com/office/drawing/2014/main" val="3675310072"/>
                    </a:ext>
                  </a:extLst>
                </a:gridCol>
                <a:gridCol w="779401">
                  <a:extLst>
                    <a:ext uri="{9D8B030D-6E8A-4147-A177-3AD203B41FA5}">
                      <a16:colId xmlns:a16="http://schemas.microsoft.com/office/drawing/2014/main" val="3287340135"/>
                    </a:ext>
                  </a:extLst>
                </a:gridCol>
                <a:gridCol w="1471120">
                  <a:extLst>
                    <a:ext uri="{9D8B030D-6E8A-4147-A177-3AD203B41FA5}">
                      <a16:colId xmlns:a16="http://schemas.microsoft.com/office/drawing/2014/main" val="3491866886"/>
                    </a:ext>
                  </a:extLst>
                </a:gridCol>
                <a:gridCol w="779401">
                  <a:extLst>
                    <a:ext uri="{9D8B030D-6E8A-4147-A177-3AD203B41FA5}">
                      <a16:colId xmlns:a16="http://schemas.microsoft.com/office/drawing/2014/main" val="2768824991"/>
                    </a:ext>
                  </a:extLst>
                </a:gridCol>
              </a:tblGrid>
              <a:tr h="727915">
                <a:tc>
                  <a:txBody>
                    <a:bodyPr/>
                    <a:lstStyle/>
                    <a:p>
                      <a:pPr algn="ctr" fontAlgn="ctr"/>
                      <a:r>
                        <a:rPr lang="es-ES" sz="1600" b="1" i="0" u="none" strike="noStrike">
                          <a:solidFill>
                            <a:srgbClr val="000000"/>
                          </a:solidFill>
                          <a:effectLst/>
                          <a:latin typeface="Calibri" panose="020F0502020204030204" pitchFamily="34" charset="0"/>
                        </a:rPr>
                        <a:t>ASIGNACIÓN PQRSD AL 30 DE NOVIEMBRE DEL 2024</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600" b="1" i="0" u="none" strike="noStrike">
                          <a:solidFill>
                            <a:srgbClr val="000000"/>
                          </a:solidFill>
                          <a:effectLst/>
                          <a:latin typeface="Calibri" panose="020F0502020204030204" pitchFamily="34" charset="0"/>
                        </a:rPr>
                        <a:t>No. DE ASIGNACION ES</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600" b="1" i="0" u="none" strike="noStrike">
                          <a:solidFill>
                            <a:srgbClr val="000000"/>
                          </a:solidFill>
                          <a:effectLst/>
                          <a:latin typeface="Calibri" panose="020F0502020204030204" pitchFamily="34" charset="0"/>
                        </a:rPr>
                        <a:t>PQRSD RESUELTAS A TIEMPO</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600" b="1" i="0" u="none" strike="noStrike">
                          <a:solidFill>
                            <a:srgbClr val="000000"/>
                          </a:solidFill>
                          <a:effectLst/>
                          <a:latin typeface="Calibri" panose="020F0502020204030204" pitchFamily="34" charset="0"/>
                        </a:rPr>
                        <a:t>POR VENCER</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CO" sz="1600" b="1" i="0" u="none" strike="noStrike">
                          <a:solidFill>
                            <a:srgbClr val="000000"/>
                          </a:solidFill>
                          <a:effectLst/>
                          <a:latin typeface="Calibri" panose="020F0502020204030204" pitchFamily="34" charset="0"/>
                        </a:rPr>
                        <a:t>VENCIDOS CON RESPUESTA</a:t>
                      </a:r>
                    </a:p>
                  </a:txBody>
                  <a:tcPr marL="104820"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600" b="1" i="0" u="none" strike="noStrike">
                          <a:solidFill>
                            <a:srgbClr val="000000"/>
                          </a:solidFill>
                          <a:effectLst/>
                          <a:latin typeface="Calibri" panose="020F0502020204030204" pitchFamily="34" charset="0"/>
                        </a:rPr>
                        <a:t>VENCIDOS SIN RESPUESTA</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1716415"/>
                  </a:ext>
                </a:extLst>
              </a:tr>
              <a:tr h="436749">
                <a:tc>
                  <a:txBody>
                    <a:bodyPr/>
                    <a:lstStyle/>
                    <a:p>
                      <a:pPr algn="l" fontAlgn="ctr"/>
                      <a:r>
                        <a:rPr lang="es-CO" sz="1600" b="1" i="0" u="none" strike="noStrike">
                          <a:solidFill>
                            <a:srgbClr val="000000"/>
                          </a:solidFill>
                          <a:effectLst/>
                          <a:latin typeface="Calibri" panose="020F0502020204030204" pitchFamily="34" charset="0"/>
                        </a:rPr>
                        <a:t>Subdirección Administrativa y Financiera</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600" b="0" i="0" u="none" strike="noStrike">
                          <a:solidFill>
                            <a:srgbClr val="000000"/>
                          </a:solidFill>
                          <a:effectLst/>
                          <a:latin typeface="Calibri" panose="020F0502020204030204" pitchFamily="34" charset="0"/>
                        </a:rPr>
                        <a:t>222</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A58"/>
                    </a:solidFill>
                  </a:tcPr>
                </a:tc>
                <a:tc>
                  <a:txBody>
                    <a:bodyPr/>
                    <a:lstStyle/>
                    <a:p>
                      <a:pPr algn="ctr" fontAlgn="ctr"/>
                      <a:r>
                        <a:rPr lang="es-CO" sz="1600" b="0" i="0" u="none" strike="noStrike">
                          <a:solidFill>
                            <a:srgbClr val="000000"/>
                          </a:solidFill>
                          <a:effectLst/>
                          <a:latin typeface="Calibri" panose="020F0502020204030204" pitchFamily="34" charset="0"/>
                        </a:rPr>
                        <a:t>219</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923B"/>
                    </a:solidFill>
                  </a:tcPr>
                </a:tc>
                <a:tc>
                  <a:txBody>
                    <a:bodyPr/>
                    <a:lstStyle/>
                    <a:p>
                      <a:pPr algn="ctr" fontAlgn="ctr"/>
                      <a:r>
                        <a:rPr lang="es-CO" sz="1600" b="0" i="0" u="none" strike="noStrike">
                          <a:solidFill>
                            <a:srgbClr val="000000"/>
                          </a:solidFill>
                          <a:effectLst/>
                          <a:latin typeface="Calibri" panose="020F0502020204030204" pitchFamily="34" charset="0"/>
                        </a:rPr>
                        <a:t>2</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3D59B"/>
                    </a:solidFill>
                  </a:tcPr>
                </a:tc>
                <a:tc>
                  <a:txBody>
                    <a:bodyPr/>
                    <a:lstStyle/>
                    <a:p>
                      <a:pPr algn="ctr" fontAlgn="ctr"/>
                      <a:r>
                        <a:rPr lang="es-CO" sz="1600" b="0" i="0" u="none" strike="noStrike">
                          <a:solidFill>
                            <a:srgbClr val="000000"/>
                          </a:solidFill>
                          <a:effectLst/>
                          <a:latin typeface="Calibri" panose="020F0502020204030204" pitchFamily="34" charset="0"/>
                        </a:rPr>
                        <a:t>0</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600" b="0" i="0" u="none" strike="noStrike">
                          <a:solidFill>
                            <a:srgbClr val="000000"/>
                          </a:solidFill>
                          <a:effectLst/>
                          <a:latin typeface="Calibri" panose="020F0502020204030204" pitchFamily="34" charset="0"/>
                        </a:rPr>
                        <a:t>1</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06169484"/>
                  </a:ext>
                </a:extLst>
              </a:tr>
              <a:tr h="436749">
                <a:tc>
                  <a:txBody>
                    <a:bodyPr/>
                    <a:lstStyle/>
                    <a:p>
                      <a:pPr algn="just" fontAlgn="ctr"/>
                      <a:r>
                        <a:rPr lang="es-CO" sz="1600" b="1" i="0" u="none" strike="noStrike">
                          <a:solidFill>
                            <a:srgbClr val="000000"/>
                          </a:solidFill>
                          <a:effectLst/>
                          <a:latin typeface="Calibri" panose="020F0502020204030204" pitchFamily="34" charset="0"/>
                        </a:rPr>
                        <a:t>Subdirección Patrimonio y Fomento</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600" b="0" i="0" u="none" strike="noStrike">
                          <a:solidFill>
                            <a:srgbClr val="000000"/>
                          </a:solidFill>
                          <a:effectLst/>
                          <a:latin typeface="Calibri" panose="020F0502020204030204" pitchFamily="34" charset="0"/>
                        </a:rPr>
                        <a:t>444</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A58"/>
                    </a:solidFill>
                  </a:tcPr>
                </a:tc>
                <a:tc>
                  <a:txBody>
                    <a:bodyPr/>
                    <a:lstStyle/>
                    <a:p>
                      <a:pPr algn="ctr" fontAlgn="ctr"/>
                      <a:r>
                        <a:rPr lang="es-CO" sz="1600" b="0" i="0" u="none" strike="noStrike">
                          <a:solidFill>
                            <a:srgbClr val="000000"/>
                          </a:solidFill>
                          <a:effectLst/>
                          <a:latin typeface="Calibri" panose="020F0502020204030204" pitchFamily="34" charset="0"/>
                        </a:rPr>
                        <a:t>388</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923B"/>
                    </a:solidFill>
                  </a:tcPr>
                </a:tc>
                <a:tc>
                  <a:txBody>
                    <a:bodyPr/>
                    <a:lstStyle/>
                    <a:p>
                      <a:pPr algn="ctr" fontAlgn="ctr"/>
                      <a:r>
                        <a:rPr lang="es-CO" sz="1600" b="0" i="0" u="none" strike="noStrike">
                          <a:solidFill>
                            <a:srgbClr val="000000"/>
                          </a:solidFill>
                          <a:effectLst/>
                          <a:latin typeface="Calibri" panose="020F0502020204030204" pitchFamily="34" charset="0"/>
                        </a:rPr>
                        <a:t>27</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3D59B"/>
                    </a:solidFill>
                  </a:tcPr>
                </a:tc>
                <a:tc>
                  <a:txBody>
                    <a:bodyPr/>
                    <a:lstStyle/>
                    <a:p>
                      <a:pPr algn="ctr" fontAlgn="ctr"/>
                      <a:r>
                        <a:rPr lang="es-CO" sz="1600" b="0" i="0" u="none" strike="noStrike">
                          <a:solidFill>
                            <a:srgbClr val="000000"/>
                          </a:solidFill>
                          <a:effectLst/>
                          <a:latin typeface="Calibri" panose="020F0502020204030204" pitchFamily="34" charset="0"/>
                        </a:rPr>
                        <a:t> </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6128"/>
                    </a:solidFill>
                  </a:tcPr>
                </a:tc>
                <a:tc>
                  <a:txBody>
                    <a:bodyPr/>
                    <a:lstStyle/>
                    <a:p>
                      <a:pPr algn="ctr" fontAlgn="ctr"/>
                      <a:r>
                        <a:rPr lang="es-CO" sz="1600" b="0" i="0" u="none" strike="noStrike">
                          <a:solidFill>
                            <a:srgbClr val="000000"/>
                          </a:solidFill>
                          <a:effectLst/>
                          <a:latin typeface="Calibri" panose="020F0502020204030204" pitchFamily="34" charset="0"/>
                        </a:rPr>
                        <a:t>29</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32C"/>
                    </a:solidFill>
                  </a:tcPr>
                </a:tc>
                <a:extLst>
                  <a:ext uri="{0D108BD9-81ED-4DB2-BD59-A6C34878D82A}">
                    <a16:rowId xmlns:a16="http://schemas.microsoft.com/office/drawing/2014/main" val="815482026"/>
                  </a:ext>
                </a:extLst>
              </a:tr>
              <a:tr h="291166">
                <a:tc>
                  <a:txBody>
                    <a:bodyPr/>
                    <a:lstStyle/>
                    <a:p>
                      <a:pPr algn="l" fontAlgn="ctr"/>
                      <a:r>
                        <a:rPr lang="es-CO" sz="1600" b="1" i="0" u="none" strike="noStrike">
                          <a:solidFill>
                            <a:srgbClr val="000000"/>
                          </a:solidFill>
                          <a:effectLst/>
                          <a:latin typeface="Calibri" panose="020F0502020204030204" pitchFamily="34" charset="0"/>
                        </a:rPr>
                        <a:t>Subdirección de Planeación</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600" b="0" i="0" u="none" strike="noStrike">
                          <a:solidFill>
                            <a:srgbClr val="000000"/>
                          </a:solidFill>
                          <a:effectLst/>
                          <a:latin typeface="Calibri" panose="020F0502020204030204" pitchFamily="34" charset="0"/>
                        </a:rPr>
                        <a:t>59</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A58"/>
                    </a:solidFill>
                  </a:tcPr>
                </a:tc>
                <a:tc>
                  <a:txBody>
                    <a:bodyPr/>
                    <a:lstStyle/>
                    <a:p>
                      <a:pPr algn="ctr" fontAlgn="ctr"/>
                      <a:r>
                        <a:rPr lang="es-CO" sz="1600" b="0" i="0" u="none" strike="noStrike">
                          <a:solidFill>
                            <a:srgbClr val="000000"/>
                          </a:solidFill>
                          <a:effectLst/>
                          <a:latin typeface="Calibri" panose="020F0502020204030204" pitchFamily="34" charset="0"/>
                        </a:rPr>
                        <a:t>54</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923B"/>
                    </a:solidFill>
                  </a:tcPr>
                </a:tc>
                <a:tc>
                  <a:txBody>
                    <a:bodyPr/>
                    <a:lstStyle/>
                    <a:p>
                      <a:pPr algn="ctr" fontAlgn="ctr"/>
                      <a:r>
                        <a:rPr lang="es-CO" sz="1600" b="0" i="0" u="none" strike="noStrike">
                          <a:solidFill>
                            <a:srgbClr val="000000"/>
                          </a:solidFill>
                          <a:effectLst/>
                          <a:latin typeface="Calibri" panose="020F0502020204030204" pitchFamily="34" charset="0"/>
                        </a:rPr>
                        <a:t>5</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3D59B"/>
                    </a:solidFill>
                  </a:tcPr>
                </a:tc>
                <a:tc>
                  <a:txBody>
                    <a:bodyPr/>
                    <a:lstStyle/>
                    <a:p>
                      <a:pPr algn="ctr" fontAlgn="ctr"/>
                      <a:r>
                        <a:rPr lang="es-CO" sz="1600" b="0" i="0" u="none" strike="noStrike">
                          <a:solidFill>
                            <a:srgbClr val="000000"/>
                          </a:solidFill>
                          <a:effectLst/>
                          <a:latin typeface="Calibri" panose="020F0502020204030204" pitchFamily="34" charset="0"/>
                        </a:rPr>
                        <a:t>0</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600" b="0" i="0" u="none" strike="noStrike">
                          <a:solidFill>
                            <a:srgbClr val="000000"/>
                          </a:solidFill>
                          <a:effectLst/>
                          <a:latin typeface="Calibri" panose="020F0502020204030204" pitchFamily="34" charset="0"/>
                        </a:rPr>
                        <a:t>0</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6755566"/>
                  </a:ext>
                </a:extLst>
              </a:tr>
              <a:tr h="145583">
                <a:tc>
                  <a:txBody>
                    <a:bodyPr/>
                    <a:lstStyle/>
                    <a:p>
                      <a:pPr algn="l" fontAlgn="ctr"/>
                      <a:r>
                        <a:rPr lang="es-CO" sz="1600" b="1" i="0" u="none" strike="noStrike">
                          <a:solidFill>
                            <a:srgbClr val="000000"/>
                          </a:solidFill>
                          <a:effectLst/>
                          <a:latin typeface="Calibri" panose="020F0502020204030204" pitchFamily="34" charset="0"/>
                        </a:rPr>
                        <a:t>Comunicaciones</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600" b="0" i="0" u="none" strike="noStrike">
                          <a:solidFill>
                            <a:srgbClr val="000000"/>
                          </a:solidFill>
                          <a:effectLst/>
                          <a:latin typeface="Calibri" panose="020F0502020204030204" pitchFamily="34" charset="0"/>
                        </a:rPr>
                        <a:t>9</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A58"/>
                    </a:solidFill>
                  </a:tcPr>
                </a:tc>
                <a:tc>
                  <a:txBody>
                    <a:bodyPr/>
                    <a:lstStyle/>
                    <a:p>
                      <a:pPr algn="ctr" fontAlgn="ctr"/>
                      <a:r>
                        <a:rPr lang="es-CO" sz="1600" b="0" i="0" u="none" strike="noStrike">
                          <a:solidFill>
                            <a:srgbClr val="000000"/>
                          </a:solidFill>
                          <a:effectLst/>
                          <a:latin typeface="Calibri" panose="020F0502020204030204" pitchFamily="34" charset="0"/>
                        </a:rPr>
                        <a:t>8</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923B"/>
                    </a:solidFill>
                  </a:tcPr>
                </a:tc>
                <a:tc>
                  <a:txBody>
                    <a:bodyPr/>
                    <a:lstStyle/>
                    <a:p>
                      <a:pPr algn="ctr" fontAlgn="ctr"/>
                      <a:r>
                        <a:rPr lang="es-CO" sz="1600" b="0" i="0" u="none" strike="noStrike">
                          <a:solidFill>
                            <a:srgbClr val="000000"/>
                          </a:solidFill>
                          <a:effectLst/>
                          <a:latin typeface="Calibri" panose="020F0502020204030204" pitchFamily="34" charset="0"/>
                        </a:rPr>
                        <a:t>1</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3D59B"/>
                    </a:solidFill>
                  </a:tcPr>
                </a:tc>
                <a:tc>
                  <a:txBody>
                    <a:bodyPr/>
                    <a:lstStyle/>
                    <a:p>
                      <a:pPr algn="ctr" fontAlgn="ctr"/>
                      <a:r>
                        <a:rPr lang="es-CO" sz="1600" b="0" i="0" u="none" strike="noStrike">
                          <a:solidFill>
                            <a:srgbClr val="000000"/>
                          </a:solidFill>
                          <a:effectLst/>
                          <a:latin typeface="Calibri" panose="020F0502020204030204" pitchFamily="34" charset="0"/>
                        </a:rPr>
                        <a:t>0</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600" b="0" i="0" u="none" strike="noStrike">
                          <a:solidFill>
                            <a:srgbClr val="000000"/>
                          </a:solidFill>
                          <a:effectLst/>
                          <a:latin typeface="Calibri" panose="020F0502020204030204" pitchFamily="34" charset="0"/>
                        </a:rPr>
                        <a:t>0</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31598950"/>
                  </a:ext>
                </a:extLst>
              </a:tr>
              <a:tr h="145583">
                <a:tc>
                  <a:txBody>
                    <a:bodyPr/>
                    <a:lstStyle/>
                    <a:p>
                      <a:pPr algn="l" fontAlgn="ctr"/>
                      <a:r>
                        <a:rPr lang="es-CO" sz="1600" b="1" i="0" u="none" strike="noStrike">
                          <a:solidFill>
                            <a:srgbClr val="000000"/>
                          </a:solidFill>
                          <a:effectLst/>
                          <a:latin typeface="Calibri" panose="020F0502020204030204" pitchFamily="34" charset="0"/>
                        </a:rPr>
                        <a:t>Control Interno</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600" b="0" i="0" u="none" strike="noStrike">
                          <a:solidFill>
                            <a:srgbClr val="000000"/>
                          </a:solidFill>
                          <a:effectLst/>
                          <a:latin typeface="Calibri" panose="020F0502020204030204" pitchFamily="34" charset="0"/>
                        </a:rPr>
                        <a:t>0</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600" b="0" i="0" u="none" strike="noStrike">
                          <a:solidFill>
                            <a:srgbClr val="000000"/>
                          </a:solidFill>
                          <a:effectLst/>
                          <a:latin typeface="Calibri" panose="020F0502020204030204" pitchFamily="34" charset="0"/>
                        </a:rPr>
                        <a:t>0</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600" b="0" i="0" u="none" strike="noStrike">
                          <a:solidFill>
                            <a:srgbClr val="000000"/>
                          </a:solidFill>
                          <a:effectLst/>
                          <a:latin typeface="Calibri" panose="020F0502020204030204" pitchFamily="34" charset="0"/>
                        </a:rPr>
                        <a:t>0</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600" b="0" i="0" u="none" strike="noStrike">
                          <a:solidFill>
                            <a:srgbClr val="000000"/>
                          </a:solidFill>
                          <a:effectLst/>
                          <a:latin typeface="Calibri" panose="020F0502020204030204" pitchFamily="34" charset="0"/>
                        </a:rPr>
                        <a:t>0</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600" b="0" i="0" u="none" strike="noStrike">
                          <a:solidFill>
                            <a:srgbClr val="000000"/>
                          </a:solidFill>
                          <a:effectLst/>
                          <a:latin typeface="Calibri" panose="020F0502020204030204" pitchFamily="34" charset="0"/>
                        </a:rPr>
                        <a:t>0</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49051"/>
                  </a:ext>
                </a:extLst>
              </a:tr>
              <a:tr h="145583">
                <a:tc>
                  <a:txBody>
                    <a:bodyPr/>
                    <a:lstStyle/>
                    <a:p>
                      <a:pPr algn="l" fontAlgn="ctr"/>
                      <a:r>
                        <a:rPr lang="es-CO" sz="1600" b="1" i="0" u="none" strike="noStrike">
                          <a:solidFill>
                            <a:srgbClr val="000000"/>
                          </a:solidFill>
                          <a:effectLst/>
                          <a:latin typeface="Calibri" panose="020F0502020204030204" pitchFamily="34" charset="0"/>
                        </a:rPr>
                        <a:t>Dirección</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600" b="0" i="0" u="none" strike="noStrike">
                          <a:solidFill>
                            <a:srgbClr val="000000"/>
                          </a:solidFill>
                          <a:effectLst/>
                          <a:latin typeface="Calibri" panose="020F0502020204030204" pitchFamily="34" charset="0"/>
                        </a:rPr>
                        <a:t>6</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A58"/>
                    </a:solidFill>
                  </a:tcPr>
                </a:tc>
                <a:tc>
                  <a:txBody>
                    <a:bodyPr/>
                    <a:lstStyle/>
                    <a:p>
                      <a:pPr algn="ctr" fontAlgn="ctr"/>
                      <a:r>
                        <a:rPr lang="es-CO" sz="1600" b="0" i="0" u="none" strike="noStrike">
                          <a:solidFill>
                            <a:srgbClr val="000000"/>
                          </a:solidFill>
                          <a:effectLst/>
                          <a:latin typeface="Calibri" panose="020F0502020204030204" pitchFamily="34" charset="0"/>
                        </a:rPr>
                        <a:t>6</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923B"/>
                    </a:solidFill>
                  </a:tcPr>
                </a:tc>
                <a:tc>
                  <a:txBody>
                    <a:bodyPr/>
                    <a:lstStyle/>
                    <a:p>
                      <a:pPr algn="ctr" fontAlgn="ctr"/>
                      <a:r>
                        <a:rPr lang="es-CO" sz="1600" b="0" i="0" u="none" strike="noStrike">
                          <a:solidFill>
                            <a:srgbClr val="000000"/>
                          </a:solidFill>
                          <a:effectLst/>
                          <a:latin typeface="Calibri" panose="020F0502020204030204" pitchFamily="34" charset="0"/>
                        </a:rPr>
                        <a:t>0</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600" b="0" i="0" u="none" strike="noStrike">
                          <a:solidFill>
                            <a:srgbClr val="000000"/>
                          </a:solidFill>
                          <a:effectLst/>
                          <a:latin typeface="Calibri" panose="020F0502020204030204" pitchFamily="34" charset="0"/>
                        </a:rPr>
                        <a:t>0</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600" b="0" i="0" u="none" strike="noStrike">
                          <a:solidFill>
                            <a:srgbClr val="000000"/>
                          </a:solidFill>
                          <a:effectLst/>
                          <a:latin typeface="Calibri" panose="020F0502020204030204" pitchFamily="34" charset="0"/>
                        </a:rPr>
                        <a:t>0</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5305772"/>
                  </a:ext>
                </a:extLst>
              </a:tr>
              <a:tr h="145583">
                <a:tc>
                  <a:txBody>
                    <a:bodyPr/>
                    <a:lstStyle/>
                    <a:p>
                      <a:pPr algn="l" fontAlgn="ctr"/>
                      <a:r>
                        <a:rPr lang="es-CO" sz="1600" b="1" i="0" u="none" strike="noStrike">
                          <a:solidFill>
                            <a:srgbClr val="000000"/>
                          </a:solidFill>
                          <a:effectLst/>
                          <a:latin typeface="Calibri" panose="020F0502020204030204" pitchFamily="34" charset="0"/>
                        </a:rPr>
                        <a:t>TOTAL</a:t>
                      </a:r>
                    </a:p>
                  </a:txBody>
                  <a:tcPr marL="209640"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600" b="1" i="0" u="none" strike="noStrike">
                          <a:solidFill>
                            <a:srgbClr val="000000"/>
                          </a:solidFill>
                          <a:effectLst/>
                          <a:latin typeface="Calibri" panose="020F0502020204030204" pitchFamily="34" charset="0"/>
                        </a:rPr>
                        <a:t>740</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600" b="1" i="0" u="none" strike="noStrike">
                          <a:solidFill>
                            <a:srgbClr val="000000"/>
                          </a:solidFill>
                          <a:effectLst/>
                          <a:latin typeface="Calibri" panose="020F0502020204030204" pitchFamily="34" charset="0"/>
                        </a:rPr>
                        <a:t>675</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600" b="1" i="0" u="none" strike="noStrike">
                          <a:solidFill>
                            <a:srgbClr val="000000"/>
                          </a:solidFill>
                          <a:effectLst/>
                          <a:latin typeface="Calibri" panose="020F0502020204030204" pitchFamily="34" charset="0"/>
                        </a:rPr>
                        <a:t>35</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600" b="1" i="0" u="none" strike="noStrike">
                          <a:solidFill>
                            <a:srgbClr val="000000"/>
                          </a:solidFill>
                          <a:effectLst/>
                          <a:latin typeface="Calibri" panose="020F0502020204030204" pitchFamily="34" charset="0"/>
                        </a:rPr>
                        <a:t>0</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600" b="1" i="0" u="none" strike="noStrike" dirty="0">
                          <a:solidFill>
                            <a:srgbClr val="000000"/>
                          </a:solidFill>
                          <a:effectLst/>
                          <a:latin typeface="Calibri" panose="020F0502020204030204" pitchFamily="34" charset="0"/>
                        </a:rPr>
                        <a:t>30</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51908750"/>
                  </a:ext>
                </a:extLst>
              </a:tr>
            </a:tbl>
          </a:graphicData>
        </a:graphic>
      </p:graphicFrame>
      <p:graphicFrame>
        <p:nvGraphicFramePr>
          <p:cNvPr id="52" name="Gráfico 51">
            <a:extLst>
              <a:ext uri="{FF2B5EF4-FFF2-40B4-BE49-F238E27FC236}">
                <a16:creationId xmlns:a16="http://schemas.microsoft.com/office/drawing/2014/main" id="{5011F673-8E22-A425-26D1-47B0730289B8}"/>
              </a:ext>
            </a:extLst>
          </p:cNvPr>
          <p:cNvGraphicFramePr>
            <a:graphicFrameLocks/>
          </p:cNvGraphicFramePr>
          <p:nvPr>
            <p:extLst>
              <p:ext uri="{D42A27DB-BD31-4B8C-83A1-F6EECF244321}">
                <p14:modId xmlns:p14="http://schemas.microsoft.com/office/powerpoint/2010/main" val="2955759648"/>
              </p:ext>
            </p:extLst>
          </p:nvPr>
        </p:nvGraphicFramePr>
        <p:xfrm>
          <a:off x="9432171" y="3820304"/>
          <a:ext cx="8502580" cy="3624263"/>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636389" y="1284554"/>
            <a:ext cx="6595109" cy="981710"/>
          </a:xfrm>
          <a:prstGeom prst="rect">
            <a:avLst/>
          </a:prstGeom>
        </p:spPr>
        <p:txBody>
          <a:bodyPr vert="horz" wrap="square" lIns="0" tIns="13335" rIns="0" bIns="0" rtlCol="0">
            <a:spAutoFit/>
          </a:bodyPr>
          <a:lstStyle/>
          <a:p>
            <a:pPr marL="2027555">
              <a:lnSpc>
                <a:spcPct val="100000"/>
              </a:lnSpc>
              <a:spcBef>
                <a:spcPts val="105"/>
              </a:spcBef>
            </a:pPr>
            <a:r>
              <a:rPr sz="2000" b="1" spc="-75" dirty="0">
                <a:latin typeface="Verdana"/>
                <a:cs typeface="Verdana"/>
              </a:rPr>
              <a:t>Respecto</a:t>
            </a:r>
            <a:r>
              <a:rPr sz="2000" b="1" spc="-220" dirty="0">
                <a:latin typeface="Verdana"/>
                <a:cs typeface="Verdana"/>
              </a:rPr>
              <a:t> </a:t>
            </a:r>
            <a:r>
              <a:rPr sz="2000" b="1" dirty="0">
                <a:latin typeface="Verdana"/>
                <a:cs typeface="Verdana"/>
              </a:rPr>
              <a:t>a</a:t>
            </a:r>
            <a:r>
              <a:rPr sz="2000" b="1" spc="-229" dirty="0">
                <a:latin typeface="Verdana"/>
                <a:cs typeface="Verdana"/>
              </a:rPr>
              <a:t> </a:t>
            </a:r>
            <a:r>
              <a:rPr sz="2000" b="1" spc="-55" dirty="0">
                <a:latin typeface="Verdana"/>
                <a:cs typeface="Verdana"/>
              </a:rPr>
              <a:t>la</a:t>
            </a:r>
            <a:r>
              <a:rPr sz="2000" b="1" spc="-254" dirty="0">
                <a:latin typeface="Verdana"/>
                <a:cs typeface="Verdana"/>
              </a:rPr>
              <a:t> </a:t>
            </a:r>
            <a:r>
              <a:rPr sz="2000" b="1" spc="-80" dirty="0">
                <a:latin typeface="Verdana"/>
                <a:cs typeface="Verdana"/>
              </a:rPr>
              <a:t>gestión</a:t>
            </a:r>
            <a:r>
              <a:rPr sz="2000" b="1" spc="-170" dirty="0">
                <a:latin typeface="Verdana"/>
                <a:cs typeface="Verdana"/>
              </a:rPr>
              <a:t> </a:t>
            </a:r>
            <a:r>
              <a:rPr sz="2000" b="1" spc="-25" dirty="0">
                <a:latin typeface="Verdana"/>
                <a:cs typeface="Verdana"/>
              </a:rPr>
              <a:t>de</a:t>
            </a:r>
            <a:r>
              <a:rPr sz="2000" b="1" spc="-155" dirty="0">
                <a:latin typeface="Verdana"/>
                <a:cs typeface="Verdana"/>
              </a:rPr>
              <a:t> </a:t>
            </a:r>
            <a:r>
              <a:rPr sz="2000" b="1" spc="-90" dirty="0">
                <a:latin typeface="Verdana"/>
                <a:cs typeface="Verdana"/>
              </a:rPr>
              <a:t>las</a:t>
            </a:r>
            <a:r>
              <a:rPr sz="2000" b="1" spc="-260" dirty="0">
                <a:latin typeface="Verdana"/>
                <a:cs typeface="Verdana"/>
              </a:rPr>
              <a:t> </a:t>
            </a:r>
            <a:r>
              <a:rPr sz="2000" b="1" spc="-40" dirty="0">
                <a:latin typeface="Verdana"/>
                <a:cs typeface="Verdana"/>
              </a:rPr>
              <a:t>PQRS:</a:t>
            </a:r>
            <a:endParaRPr sz="2000">
              <a:latin typeface="Verdana"/>
              <a:cs typeface="Verdana"/>
            </a:endParaRPr>
          </a:p>
          <a:p>
            <a:pPr>
              <a:lnSpc>
                <a:spcPct val="100000"/>
              </a:lnSpc>
              <a:spcBef>
                <a:spcPts val="1010"/>
              </a:spcBef>
            </a:pPr>
            <a:endParaRPr sz="2000">
              <a:latin typeface="Verdana"/>
              <a:cs typeface="Verdana"/>
            </a:endParaRPr>
          </a:p>
          <a:p>
            <a:pPr marL="12700">
              <a:lnSpc>
                <a:spcPct val="100000"/>
              </a:lnSpc>
            </a:pPr>
            <a:r>
              <a:rPr sz="1400" b="1" dirty="0">
                <a:latin typeface="Calibri"/>
                <a:cs typeface="Calibri"/>
              </a:rPr>
              <a:t>Gestión</a:t>
            </a:r>
            <a:r>
              <a:rPr sz="1400" b="1" spc="-50" dirty="0">
                <a:latin typeface="Calibri"/>
                <a:cs typeface="Calibri"/>
              </a:rPr>
              <a:t> </a:t>
            </a:r>
            <a:r>
              <a:rPr sz="1400" b="1" dirty="0">
                <a:latin typeface="Calibri"/>
                <a:cs typeface="Calibri"/>
              </a:rPr>
              <a:t>(Respuesta</a:t>
            </a:r>
            <a:r>
              <a:rPr sz="1400" b="1" spc="-55" dirty="0">
                <a:latin typeface="Calibri"/>
                <a:cs typeface="Calibri"/>
              </a:rPr>
              <a:t> </a:t>
            </a:r>
            <a:r>
              <a:rPr sz="1400" b="1" dirty="0">
                <a:latin typeface="Calibri"/>
                <a:cs typeface="Calibri"/>
              </a:rPr>
              <a:t>en</a:t>
            </a:r>
            <a:r>
              <a:rPr sz="1400" b="1" spc="-20" dirty="0">
                <a:latin typeface="Calibri"/>
                <a:cs typeface="Calibri"/>
              </a:rPr>
              <a:t> </a:t>
            </a:r>
            <a:r>
              <a:rPr sz="1400" b="1" dirty="0">
                <a:latin typeface="Calibri"/>
                <a:cs typeface="Calibri"/>
              </a:rPr>
              <a:t>el</a:t>
            </a:r>
            <a:r>
              <a:rPr sz="1400" b="1" spc="-10" dirty="0">
                <a:latin typeface="Calibri"/>
                <a:cs typeface="Calibri"/>
              </a:rPr>
              <a:t> </a:t>
            </a:r>
            <a:r>
              <a:rPr sz="1400" b="1" dirty="0">
                <a:latin typeface="Calibri"/>
                <a:cs typeface="Calibri"/>
              </a:rPr>
              <a:t>marco</a:t>
            </a:r>
            <a:r>
              <a:rPr sz="1400" b="1" spc="-40" dirty="0">
                <a:latin typeface="Calibri"/>
                <a:cs typeface="Calibri"/>
              </a:rPr>
              <a:t> </a:t>
            </a:r>
            <a:r>
              <a:rPr sz="1400" b="1" dirty="0">
                <a:latin typeface="Calibri"/>
                <a:cs typeface="Calibri"/>
              </a:rPr>
              <a:t>de</a:t>
            </a:r>
            <a:r>
              <a:rPr sz="1400" b="1" spc="-20" dirty="0">
                <a:latin typeface="Calibri"/>
                <a:cs typeface="Calibri"/>
              </a:rPr>
              <a:t> </a:t>
            </a:r>
            <a:r>
              <a:rPr sz="1400" b="1" dirty="0">
                <a:latin typeface="Calibri"/>
                <a:cs typeface="Calibri"/>
              </a:rPr>
              <a:t>la</a:t>
            </a:r>
            <a:r>
              <a:rPr sz="1400" b="1" spc="-10" dirty="0">
                <a:latin typeface="Calibri"/>
                <a:cs typeface="Calibri"/>
              </a:rPr>
              <a:t> </a:t>
            </a:r>
            <a:r>
              <a:rPr sz="1400" b="1" dirty="0">
                <a:latin typeface="Calibri"/>
                <a:cs typeface="Calibri"/>
              </a:rPr>
              <a:t>normatividad</a:t>
            </a:r>
            <a:r>
              <a:rPr sz="1400" b="1" spc="-45" dirty="0">
                <a:latin typeface="Calibri"/>
                <a:cs typeface="Calibri"/>
              </a:rPr>
              <a:t> </a:t>
            </a:r>
            <a:r>
              <a:rPr sz="1400" b="1" spc="-10" dirty="0">
                <a:latin typeface="Calibri"/>
                <a:cs typeface="Calibri"/>
              </a:rPr>
              <a:t>aplicable):</a:t>
            </a:r>
            <a:endParaRPr sz="1400">
              <a:latin typeface="Calibri"/>
              <a:cs typeface="Calibri"/>
            </a:endParaRPr>
          </a:p>
        </p:txBody>
      </p:sp>
      <p:sp>
        <p:nvSpPr>
          <p:cNvPr id="3" name="object 3"/>
          <p:cNvSpPr txBox="1"/>
          <p:nvPr/>
        </p:nvSpPr>
        <p:spPr>
          <a:xfrm>
            <a:off x="3093847" y="5910833"/>
            <a:ext cx="8905240" cy="2575705"/>
          </a:xfrm>
          <a:prstGeom prst="rect">
            <a:avLst/>
          </a:prstGeom>
        </p:spPr>
        <p:txBody>
          <a:bodyPr vert="horz" wrap="square" lIns="0" tIns="13335" rIns="0" bIns="0" rtlCol="0">
            <a:spAutoFit/>
          </a:bodyPr>
          <a:lstStyle/>
          <a:p>
            <a:pPr marL="1303020" algn="just">
              <a:lnSpc>
                <a:spcPct val="100000"/>
              </a:lnSpc>
              <a:spcBef>
                <a:spcPts val="105"/>
              </a:spcBef>
            </a:pPr>
            <a:r>
              <a:rPr sz="1400" dirty="0">
                <a:latin typeface="Verdana"/>
                <a:cs typeface="Verdana"/>
              </a:rPr>
              <a:t>El</a:t>
            </a:r>
            <a:r>
              <a:rPr sz="1400" spc="445" dirty="0">
                <a:latin typeface="Verdana"/>
                <a:cs typeface="Verdana"/>
              </a:rPr>
              <a:t> </a:t>
            </a:r>
            <a:r>
              <a:rPr sz="1400" dirty="0">
                <a:latin typeface="Verdana"/>
                <a:cs typeface="Verdana"/>
              </a:rPr>
              <a:t>cuadro</a:t>
            </a:r>
            <a:r>
              <a:rPr sz="1400" spc="440" dirty="0">
                <a:latin typeface="Verdana"/>
                <a:cs typeface="Verdana"/>
              </a:rPr>
              <a:t> </a:t>
            </a:r>
            <a:r>
              <a:rPr sz="1400" dirty="0">
                <a:latin typeface="Verdana"/>
                <a:cs typeface="Verdana"/>
              </a:rPr>
              <a:t>anterior</a:t>
            </a:r>
            <a:r>
              <a:rPr sz="1400" spc="445" dirty="0">
                <a:latin typeface="Verdana"/>
                <a:cs typeface="Verdana"/>
              </a:rPr>
              <a:t> </a:t>
            </a:r>
            <a:r>
              <a:rPr sz="1400" dirty="0">
                <a:latin typeface="Verdana"/>
                <a:cs typeface="Verdana"/>
              </a:rPr>
              <a:t>muestra</a:t>
            </a:r>
            <a:r>
              <a:rPr sz="1400" spc="440" dirty="0">
                <a:latin typeface="Verdana"/>
                <a:cs typeface="Verdana"/>
              </a:rPr>
              <a:t> </a:t>
            </a:r>
            <a:r>
              <a:rPr sz="1400" dirty="0">
                <a:latin typeface="Verdana"/>
                <a:cs typeface="Verdana"/>
              </a:rPr>
              <a:t>un</a:t>
            </a:r>
            <a:r>
              <a:rPr sz="1400" spc="434" dirty="0">
                <a:latin typeface="Verdana"/>
                <a:cs typeface="Verdana"/>
              </a:rPr>
              <a:t> </a:t>
            </a:r>
            <a:r>
              <a:rPr sz="1400" dirty="0">
                <a:latin typeface="Verdana"/>
                <a:cs typeface="Verdana"/>
              </a:rPr>
              <a:t>porcentaje</a:t>
            </a:r>
            <a:r>
              <a:rPr sz="1400" spc="455" dirty="0">
                <a:latin typeface="Verdana"/>
                <a:cs typeface="Verdana"/>
              </a:rPr>
              <a:t> </a:t>
            </a:r>
            <a:r>
              <a:rPr sz="1400" dirty="0">
                <a:latin typeface="Verdana"/>
                <a:cs typeface="Verdana"/>
              </a:rPr>
              <a:t>de</a:t>
            </a:r>
            <a:r>
              <a:rPr sz="1400" spc="440" dirty="0">
                <a:latin typeface="Verdana"/>
                <a:cs typeface="Verdana"/>
              </a:rPr>
              <a:t> </a:t>
            </a:r>
            <a:r>
              <a:rPr sz="1400" dirty="0">
                <a:latin typeface="Verdana"/>
                <a:cs typeface="Verdana"/>
              </a:rPr>
              <a:t>respuesta</a:t>
            </a:r>
            <a:r>
              <a:rPr sz="1400" spc="445" dirty="0">
                <a:latin typeface="Verdana"/>
                <a:cs typeface="Verdana"/>
              </a:rPr>
              <a:t> </a:t>
            </a:r>
            <a:r>
              <a:rPr sz="1400" dirty="0">
                <a:latin typeface="Verdana"/>
                <a:cs typeface="Verdana"/>
              </a:rPr>
              <a:t>del</a:t>
            </a:r>
            <a:r>
              <a:rPr sz="1400" spc="445" dirty="0">
                <a:latin typeface="Verdana"/>
                <a:cs typeface="Verdana"/>
              </a:rPr>
              <a:t> </a:t>
            </a:r>
            <a:r>
              <a:rPr sz="1400" dirty="0">
                <a:latin typeface="Verdana"/>
                <a:cs typeface="Verdana"/>
              </a:rPr>
              <a:t>100</a:t>
            </a:r>
            <a:r>
              <a:rPr sz="1400" spc="434" dirty="0">
                <a:latin typeface="Verdana"/>
                <a:cs typeface="Verdana"/>
              </a:rPr>
              <a:t> </a:t>
            </a:r>
            <a:r>
              <a:rPr sz="1400" dirty="0">
                <a:latin typeface="Verdana"/>
                <a:cs typeface="Verdana"/>
              </a:rPr>
              <a:t>%,</a:t>
            </a:r>
            <a:r>
              <a:rPr sz="1400" spc="440" dirty="0">
                <a:latin typeface="Verdana"/>
                <a:cs typeface="Verdana"/>
              </a:rPr>
              <a:t> </a:t>
            </a:r>
            <a:r>
              <a:rPr sz="1400" dirty="0">
                <a:latin typeface="Verdana"/>
                <a:cs typeface="Verdana"/>
              </a:rPr>
              <a:t>es</a:t>
            </a:r>
            <a:r>
              <a:rPr sz="1400" spc="440" dirty="0">
                <a:latin typeface="Verdana"/>
                <a:cs typeface="Verdana"/>
              </a:rPr>
              <a:t> </a:t>
            </a:r>
            <a:r>
              <a:rPr sz="1400" spc="-10" dirty="0">
                <a:latin typeface="Verdana"/>
                <a:cs typeface="Verdana"/>
              </a:rPr>
              <a:t>bueno</a:t>
            </a:r>
            <a:endParaRPr sz="1400" dirty="0">
              <a:latin typeface="Verdana"/>
              <a:cs typeface="Verdana"/>
            </a:endParaRPr>
          </a:p>
          <a:p>
            <a:pPr marL="1303020" algn="just">
              <a:lnSpc>
                <a:spcPct val="100000"/>
              </a:lnSpc>
              <a:spcBef>
                <a:spcPts val="20"/>
              </a:spcBef>
            </a:pPr>
            <a:r>
              <a:rPr sz="1400" dirty="0">
                <a:latin typeface="Verdana"/>
                <a:cs typeface="Verdana"/>
              </a:rPr>
              <a:t>considerar</a:t>
            </a:r>
            <a:r>
              <a:rPr sz="1400" spc="310" dirty="0">
                <a:latin typeface="Verdana"/>
                <a:cs typeface="Verdana"/>
              </a:rPr>
              <a:t> </a:t>
            </a:r>
            <a:r>
              <a:rPr sz="1400" dirty="0">
                <a:latin typeface="Verdana"/>
                <a:cs typeface="Verdana"/>
              </a:rPr>
              <a:t>que</a:t>
            </a:r>
            <a:r>
              <a:rPr sz="1400" spc="305" dirty="0">
                <a:latin typeface="Verdana"/>
                <a:cs typeface="Verdana"/>
              </a:rPr>
              <a:t> </a:t>
            </a:r>
            <a:r>
              <a:rPr sz="1400" dirty="0">
                <a:latin typeface="Verdana"/>
                <a:cs typeface="Verdana"/>
              </a:rPr>
              <a:t>de</a:t>
            </a:r>
            <a:r>
              <a:rPr sz="1400" spc="300" dirty="0">
                <a:latin typeface="Verdana"/>
                <a:cs typeface="Verdana"/>
              </a:rPr>
              <a:t> </a:t>
            </a:r>
            <a:r>
              <a:rPr sz="1400" dirty="0">
                <a:latin typeface="Verdana"/>
                <a:cs typeface="Verdana"/>
              </a:rPr>
              <a:t>las</a:t>
            </a:r>
            <a:r>
              <a:rPr sz="1400" spc="305" dirty="0">
                <a:latin typeface="Verdana"/>
                <a:cs typeface="Verdana"/>
              </a:rPr>
              <a:t> </a:t>
            </a:r>
            <a:r>
              <a:rPr sz="1400" dirty="0">
                <a:latin typeface="Verdana"/>
                <a:cs typeface="Verdana"/>
              </a:rPr>
              <a:t>se</a:t>
            </a:r>
            <a:r>
              <a:rPr lang="es-ES" sz="1400" dirty="0" err="1">
                <a:latin typeface="Verdana"/>
                <a:cs typeface="Verdana"/>
              </a:rPr>
              <a:t>tecientos</a:t>
            </a:r>
            <a:r>
              <a:rPr lang="es-ES" sz="1400" dirty="0">
                <a:latin typeface="Verdana"/>
                <a:cs typeface="Verdana"/>
              </a:rPr>
              <a:t> cuarenta </a:t>
            </a:r>
            <a:r>
              <a:rPr sz="1400" dirty="0">
                <a:latin typeface="Verdana"/>
                <a:cs typeface="Verdana"/>
              </a:rPr>
              <a:t>(</a:t>
            </a:r>
            <a:r>
              <a:rPr lang="es-ES" sz="1400" dirty="0">
                <a:latin typeface="Verdana"/>
                <a:cs typeface="Verdana"/>
              </a:rPr>
              <a:t>740</a:t>
            </a:r>
            <a:r>
              <a:rPr sz="1400" dirty="0">
                <a:latin typeface="Verdana"/>
                <a:cs typeface="Verdana"/>
              </a:rPr>
              <a:t>)</a:t>
            </a:r>
            <a:r>
              <a:rPr sz="1400" spc="300" dirty="0">
                <a:latin typeface="Verdana"/>
                <a:cs typeface="Verdana"/>
              </a:rPr>
              <a:t> </a:t>
            </a:r>
            <a:r>
              <a:rPr sz="1400" dirty="0">
                <a:latin typeface="Verdana"/>
                <a:cs typeface="Verdana"/>
              </a:rPr>
              <a:t>PQRS,</a:t>
            </a:r>
            <a:r>
              <a:rPr sz="1400" spc="310" dirty="0">
                <a:latin typeface="Verdana"/>
                <a:cs typeface="Verdana"/>
              </a:rPr>
              <a:t> </a:t>
            </a:r>
            <a:r>
              <a:rPr lang="es-ES" sz="1400" spc="310" dirty="0">
                <a:latin typeface="Verdana"/>
                <a:cs typeface="Verdana"/>
              </a:rPr>
              <a:t>seiscientas setenta y cinco </a:t>
            </a:r>
            <a:r>
              <a:rPr sz="1400" dirty="0">
                <a:latin typeface="Verdana"/>
                <a:cs typeface="Verdana"/>
              </a:rPr>
              <a:t>(</a:t>
            </a:r>
            <a:r>
              <a:rPr lang="es-ES" sz="1400" dirty="0">
                <a:latin typeface="Verdana"/>
                <a:cs typeface="Verdana"/>
              </a:rPr>
              <a:t>675</a:t>
            </a:r>
            <a:r>
              <a:rPr sz="1400" dirty="0">
                <a:latin typeface="Verdana"/>
                <a:cs typeface="Verdana"/>
              </a:rPr>
              <a:t>)</a:t>
            </a:r>
            <a:r>
              <a:rPr sz="1400" spc="65" dirty="0">
                <a:latin typeface="Verdana"/>
                <a:cs typeface="Verdana"/>
              </a:rPr>
              <a:t>  </a:t>
            </a:r>
            <a:r>
              <a:rPr sz="1400" dirty="0">
                <a:latin typeface="Verdana"/>
                <a:cs typeface="Verdana"/>
              </a:rPr>
              <a:t>se</a:t>
            </a:r>
            <a:r>
              <a:rPr sz="1400" spc="70" dirty="0">
                <a:latin typeface="Verdana"/>
                <a:cs typeface="Verdana"/>
              </a:rPr>
              <a:t>  </a:t>
            </a:r>
            <a:r>
              <a:rPr sz="1400" dirty="0">
                <a:latin typeface="Verdana"/>
                <a:cs typeface="Verdana"/>
              </a:rPr>
              <a:t>respondieron</a:t>
            </a:r>
            <a:r>
              <a:rPr sz="1400" spc="75" dirty="0">
                <a:latin typeface="Verdana"/>
                <a:cs typeface="Verdana"/>
              </a:rPr>
              <a:t>  </a:t>
            </a:r>
            <a:r>
              <a:rPr sz="1400" dirty="0">
                <a:latin typeface="Verdana"/>
                <a:cs typeface="Verdana"/>
              </a:rPr>
              <a:t>dentro</a:t>
            </a:r>
            <a:r>
              <a:rPr sz="1400" spc="80" dirty="0">
                <a:latin typeface="Verdana"/>
                <a:cs typeface="Verdana"/>
              </a:rPr>
              <a:t>  </a:t>
            </a:r>
            <a:r>
              <a:rPr sz="1400" dirty="0">
                <a:latin typeface="Verdana"/>
                <a:cs typeface="Verdana"/>
              </a:rPr>
              <a:t>de</a:t>
            </a:r>
            <a:r>
              <a:rPr sz="1400" spc="65" dirty="0">
                <a:latin typeface="Verdana"/>
                <a:cs typeface="Verdana"/>
              </a:rPr>
              <a:t>  </a:t>
            </a:r>
            <a:r>
              <a:rPr sz="1400" dirty="0">
                <a:latin typeface="Verdana"/>
                <a:cs typeface="Verdana"/>
              </a:rPr>
              <a:t>los</a:t>
            </a:r>
            <a:r>
              <a:rPr sz="1400" spc="65" dirty="0">
                <a:latin typeface="Verdana"/>
                <a:cs typeface="Verdana"/>
              </a:rPr>
              <a:t>  </a:t>
            </a:r>
            <a:r>
              <a:rPr sz="1400" dirty="0">
                <a:latin typeface="Verdana"/>
                <a:cs typeface="Verdana"/>
              </a:rPr>
              <a:t>términos,</a:t>
            </a:r>
            <a:r>
              <a:rPr sz="1400" spc="70" dirty="0">
                <a:latin typeface="Verdana"/>
                <a:cs typeface="Verdana"/>
              </a:rPr>
              <a:t>  </a:t>
            </a:r>
            <a:r>
              <a:rPr sz="1400" dirty="0">
                <a:latin typeface="Verdana"/>
                <a:cs typeface="Verdana"/>
              </a:rPr>
              <a:t>lo</a:t>
            </a:r>
            <a:r>
              <a:rPr sz="1400" spc="70" dirty="0">
                <a:latin typeface="Verdana"/>
                <a:cs typeface="Verdana"/>
              </a:rPr>
              <a:t>  </a:t>
            </a:r>
            <a:r>
              <a:rPr sz="1400" dirty="0">
                <a:latin typeface="Verdana"/>
                <a:cs typeface="Verdana"/>
              </a:rPr>
              <a:t>que</a:t>
            </a:r>
            <a:r>
              <a:rPr sz="1400" spc="70" dirty="0">
                <a:latin typeface="Verdana"/>
                <a:cs typeface="Verdana"/>
              </a:rPr>
              <a:t>  </a:t>
            </a:r>
            <a:r>
              <a:rPr sz="1400" dirty="0">
                <a:latin typeface="Verdana"/>
                <a:cs typeface="Verdana"/>
              </a:rPr>
              <a:t>equivale</a:t>
            </a:r>
            <a:r>
              <a:rPr sz="1400" spc="70" dirty="0">
                <a:latin typeface="Verdana"/>
                <a:cs typeface="Verdana"/>
              </a:rPr>
              <a:t>  </a:t>
            </a:r>
            <a:r>
              <a:rPr sz="1400" dirty="0">
                <a:latin typeface="Verdana"/>
                <a:cs typeface="Verdana"/>
              </a:rPr>
              <a:t>a</a:t>
            </a:r>
            <a:r>
              <a:rPr sz="1400" spc="65" dirty="0">
                <a:latin typeface="Verdana"/>
                <a:cs typeface="Verdana"/>
              </a:rPr>
              <a:t>  </a:t>
            </a:r>
            <a:r>
              <a:rPr sz="1400" dirty="0">
                <a:latin typeface="Verdana"/>
                <a:cs typeface="Verdana"/>
              </a:rPr>
              <a:t>un</a:t>
            </a:r>
            <a:r>
              <a:rPr sz="1400" spc="65" dirty="0">
                <a:latin typeface="Verdana"/>
                <a:cs typeface="Verdana"/>
              </a:rPr>
              <a:t>  </a:t>
            </a:r>
            <a:r>
              <a:rPr sz="1400" spc="-20" dirty="0">
                <a:latin typeface="Verdana"/>
                <a:cs typeface="Verdana"/>
              </a:rPr>
              <a:t>89%, </a:t>
            </a:r>
            <a:r>
              <a:rPr lang="es-ES" sz="1400" spc="-20" dirty="0">
                <a:latin typeface="Verdana"/>
                <a:cs typeface="Verdana"/>
              </a:rPr>
              <a:t>treinta y cinco</a:t>
            </a:r>
            <a:r>
              <a:rPr sz="1400" spc="204" dirty="0">
                <a:latin typeface="Verdana"/>
                <a:cs typeface="Verdana"/>
              </a:rPr>
              <a:t> </a:t>
            </a:r>
            <a:r>
              <a:rPr sz="1400" dirty="0">
                <a:latin typeface="Verdana"/>
                <a:cs typeface="Verdana"/>
              </a:rPr>
              <a:t>(</a:t>
            </a:r>
            <a:r>
              <a:rPr lang="es-ES" sz="1400" dirty="0">
                <a:latin typeface="Verdana"/>
                <a:cs typeface="Verdana"/>
              </a:rPr>
              <a:t>35</a:t>
            </a:r>
            <a:r>
              <a:rPr sz="1400" dirty="0">
                <a:latin typeface="Verdana"/>
                <a:cs typeface="Verdana"/>
              </a:rPr>
              <a:t>)</a:t>
            </a:r>
            <a:r>
              <a:rPr sz="1400" spc="200" dirty="0">
                <a:latin typeface="Verdana"/>
                <a:cs typeface="Verdana"/>
              </a:rPr>
              <a:t> </a:t>
            </a:r>
            <a:r>
              <a:rPr sz="1400" dirty="0">
                <a:latin typeface="Verdana"/>
                <a:cs typeface="Verdana"/>
              </a:rPr>
              <a:t>aun</a:t>
            </a:r>
            <a:r>
              <a:rPr sz="1400" spc="204" dirty="0">
                <a:latin typeface="Verdana"/>
                <a:cs typeface="Verdana"/>
              </a:rPr>
              <a:t> </a:t>
            </a:r>
            <a:r>
              <a:rPr sz="1400" dirty="0">
                <a:latin typeface="Verdana"/>
                <a:cs typeface="Verdana"/>
              </a:rPr>
              <a:t>por</a:t>
            </a:r>
            <a:r>
              <a:rPr sz="1400" spc="204" dirty="0">
                <a:latin typeface="Verdana"/>
                <a:cs typeface="Verdana"/>
              </a:rPr>
              <a:t> </a:t>
            </a:r>
            <a:r>
              <a:rPr sz="1400" dirty="0">
                <a:latin typeface="Verdana"/>
                <a:cs typeface="Verdana"/>
              </a:rPr>
              <a:t>vencer</a:t>
            </a:r>
            <a:r>
              <a:rPr sz="1400" spc="204" dirty="0">
                <a:latin typeface="Verdana"/>
                <a:cs typeface="Verdana"/>
              </a:rPr>
              <a:t> </a:t>
            </a:r>
            <a:r>
              <a:rPr sz="1400" dirty="0" err="1">
                <a:latin typeface="Verdana"/>
                <a:cs typeface="Verdana"/>
              </a:rPr>
              <a:t>los</a:t>
            </a:r>
            <a:r>
              <a:rPr sz="1400" spc="195" dirty="0">
                <a:latin typeface="Verdana"/>
                <a:cs typeface="Verdana"/>
              </a:rPr>
              <a:t>  </a:t>
            </a:r>
            <a:r>
              <a:rPr sz="1400" dirty="0" err="1">
                <a:latin typeface="Verdana"/>
                <a:cs typeface="Verdana"/>
              </a:rPr>
              <a:t>términos</a:t>
            </a:r>
            <a:r>
              <a:rPr lang="es-ES" sz="1400" dirty="0">
                <a:latin typeface="Verdana"/>
                <a:cs typeface="Verdana"/>
              </a:rPr>
              <a:t> 5</a:t>
            </a:r>
            <a:r>
              <a:rPr sz="1400" dirty="0">
                <a:latin typeface="Verdana"/>
                <a:cs typeface="Verdana"/>
              </a:rPr>
              <a:t>%,</a:t>
            </a:r>
            <a:r>
              <a:rPr sz="1400" spc="210" dirty="0">
                <a:latin typeface="Verdana"/>
                <a:cs typeface="Verdana"/>
              </a:rPr>
              <a:t> </a:t>
            </a:r>
            <a:r>
              <a:rPr sz="1400" dirty="0" err="1">
                <a:latin typeface="Verdana"/>
                <a:cs typeface="Verdana"/>
              </a:rPr>
              <a:t>veinti</a:t>
            </a:r>
            <a:r>
              <a:rPr lang="es-ES" sz="1400" dirty="0">
                <a:latin typeface="Verdana"/>
                <a:cs typeface="Verdana"/>
              </a:rPr>
              <a:t>nueve</a:t>
            </a:r>
            <a:r>
              <a:rPr sz="1400" spc="210" dirty="0">
                <a:latin typeface="Verdana"/>
                <a:cs typeface="Verdana"/>
              </a:rPr>
              <a:t> </a:t>
            </a:r>
            <a:r>
              <a:rPr sz="1400" dirty="0">
                <a:latin typeface="Verdana"/>
                <a:cs typeface="Verdana"/>
              </a:rPr>
              <a:t>(2</a:t>
            </a:r>
            <a:r>
              <a:rPr lang="es-ES" sz="1400" dirty="0">
                <a:latin typeface="Verdana"/>
                <a:cs typeface="Verdana"/>
              </a:rPr>
              <a:t>9</a:t>
            </a:r>
            <a:r>
              <a:rPr sz="1400" dirty="0">
                <a:latin typeface="Verdana"/>
                <a:cs typeface="Verdana"/>
              </a:rPr>
              <a:t>)</a:t>
            </a:r>
            <a:r>
              <a:rPr sz="1400" spc="195" dirty="0">
                <a:latin typeface="Verdana"/>
                <a:cs typeface="Verdana"/>
              </a:rPr>
              <a:t> </a:t>
            </a:r>
            <a:r>
              <a:rPr sz="1400" dirty="0">
                <a:latin typeface="Verdana"/>
                <a:cs typeface="Verdana"/>
              </a:rPr>
              <a:t>con</a:t>
            </a:r>
            <a:r>
              <a:rPr sz="1400" spc="200" dirty="0">
                <a:latin typeface="Verdana"/>
                <a:cs typeface="Verdana"/>
              </a:rPr>
              <a:t> </a:t>
            </a:r>
            <a:r>
              <a:rPr sz="1400" spc="-10" dirty="0" err="1">
                <a:latin typeface="Verdana"/>
                <a:cs typeface="Verdana"/>
              </a:rPr>
              <a:t>respuesta</a:t>
            </a:r>
            <a:r>
              <a:rPr lang="es-ES" sz="1400" spc="-10" dirty="0">
                <a:latin typeface="Verdana"/>
                <a:cs typeface="Verdana"/>
              </a:rPr>
              <a:t> </a:t>
            </a:r>
            <a:r>
              <a:rPr sz="1400" dirty="0">
                <a:latin typeface="Verdana"/>
                <a:cs typeface="Verdana"/>
              </a:rPr>
              <a:t>con</a:t>
            </a:r>
            <a:r>
              <a:rPr sz="1400" spc="185" dirty="0">
                <a:latin typeface="Verdana"/>
                <a:cs typeface="Verdana"/>
              </a:rPr>
              <a:t> </a:t>
            </a:r>
            <a:r>
              <a:rPr sz="1400" dirty="0">
                <a:latin typeface="Verdana"/>
                <a:cs typeface="Verdana"/>
              </a:rPr>
              <a:t>los</a:t>
            </a:r>
            <a:r>
              <a:rPr sz="1400" spc="195" dirty="0">
                <a:latin typeface="Verdana"/>
                <a:cs typeface="Verdana"/>
              </a:rPr>
              <a:t> </a:t>
            </a:r>
            <a:r>
              <a:rPr sz="1400" dirty="0">
                <a:latin typeface="Verdana"/>
                <a:cs typeface="Verdana"/>
              </a:rPr>
              <a:t>términos</a:t>
            </a:r>
            <a:r>
              <a:rPr sz="1400" spc="185" dirty="0">
                <a:latin typeface="Verdana"/>
                <a:cs typeface="Verdana"/>
              </a:rPr>
              <a:t> </a:t>
            </a:r>
            <a:r>
              <a:rPr sz="1400" dirty="0" err="1">
                <a:latin typeface="Verdana"/>
                <a:cs typeface="Verdana"/>
              </a:rPr>
              <a:t>vencidos</a:t>
            </a:r>
            <a:r>
              <a:rPr sz="1400" spc="200" dirty="0">
                <a:latin typeface="Verdana"/>
                <a:cs typeface="Verdana"/>
              </a:rPr>
              <a:t> </a:t>
            </a:r>
            <a:r>
              <a:rPr lang="es-ES" sz="1400" spc="200" dirty="0">
                <a:latin typeface="Verdana"/>
                <a:cs typeface="Verdana"/>
              </a:rPr>
              <a:t>3,9</a:t>
            </a:r>
            <a:r>
              <a:rPr sz="1400" dirty="0">
                <a:latin typeface="Verdana"/>
                <a:cs typeface="Verdana"/>
              </a:rPr>
              <a:t>%,</a:t>
            </a:r>
            <a:r>
              <a:rPr sz="1400" spc="190" dirty="0">
                <a:latin typeface="Verdana"/>
                <a:cs typeface="Verdana"/>
              </a:rPr>
              <a:t> </a:t>
            </a:r>
            <a:r>
              <a:rPr lang="es-ES" sz="1400" spc="190" dirty="0">
                <a:latin typeface="Verdana"/>
                <a:cs typeface="Verdana"/>
              </a:rPr>
              <a:t>uno</a:t>
            </a:r>
            <a:r>
              <a:rPr sz="1400" spc="195" dirty="0">
                <a:latin typeface="Verdana"/>
                <a:cs typeface="Verdana"/>
              </a:rPr>
              <a:t> </a:t>
            </a:r>
            <a:r>
              <a:rPr sz="1400" dirty="0">
                <a:latin typeface="Verdana"/>
                <a:cs typeface="Verdana"/>
              </a:rPr>
              <a:t>(</a:t>
            </a:r>
            <a:r>
              <a:rPr lang="es-ES" sz="1400" dirty="0">
                <a:latin typeface="Verdana"/>
                <a:cs typeface="Verdana"/>
              </a:rPr>
              <a:t>1</a:t>
            </a:r>
            <a:r>
              <a:rPr sz="1400" dirty="0">
                <a:latin typeface="Verdana"/>
                <a:cs typeface="Verdana"/>
              </a:rPr>
              <a:t>)</a:t>
            </a:r>
            <a:r>
              <a:rPr sz="1400" spc="185" dirty="0">
                <a:latin typeface="Verdana"/>
                <a:cs typeface="Verdana"/>
              </a:rPr>
              <a:t> </a:t>
            </a:r>
            <a:r>
              <a:rPr sz="1400" dirty="0">
                <a:latin typeface="Verdana"/>
                <a:cs typeface="Verdana"/>
              </a:rPr>
              <a:t>vencidas</a:t>
            </a:r>
            <a:r>
              <a:rPr sz="1400" spc="190" dirty="0">
                <a:latin typeface="Verdana"/>
                <a:cs typeface="Verdana"/>
              </a:rPr>
              <a:t> </a:t>
            </a:r>
            <a:r>
              <a:rPr sz="1400" dirty="0">
                <a:latin typeface="Verdana"/>
                <a:cs typeface="Verdana"/>
              </a:rPr>
              <a:t>sin</a:t>
            </a:r>
            <a:r>
              <a:rPr sz="1400" spc="185" dirty="0">
                <a:latin typeface="Verdana"/>
                <a:cs typeface="Verdana"/>
              </a:rPr>
              <a:t> </a:t>
            </a:r>
            <a:r>
              <a:rPr sz="1400" dirty="0" err="1">
                <a:latin typeface="Verdana"/>
                <a:cs typeface="Verdana"/>
              </a:rPr>
              <a:t>respuesta</a:t>
            </a:r>
            <a:r>
              <a:rPr sz="1400" spc="180" dirty="0">
                <a:latin typeface="Verdana"/>
                <a:cs typeface="Verdana"/>
              </a:rPr>
              <a:t>  </a:t>
            </a:r>
            <a:r>
              <a:rPr sz="1400" dirty="0">
                <a:latin typeface="Verdana"/>
                <a:cs typeface="Verdana"/>
              </a:rPr>
              <a:t>0,</a:t>
            </a:r>
            <a:r>
              <a:rPr lang="es-ES" sz="1400" dirty="0">
                <a:latin typeface="Verdana"/>
                <a:cs typeface="Verdana"/>
              </a:rPr>
              <a:t>1</a:t>
            </a:r>
            <a:r>
              <a:rPr sz="1400" dirty="0">
                <a:latin typeface="Verdana"/>
                <a:cs typeface="Verdana"/>
              </a:rPr>
              <a:t>%</a:t>
            </a:r>
            <a:r>
              <a:rPr sz="1400" spc="195" dirty="0">
                <a:latin typeface="Verdana"/>
                <a:cs typeface="Verdana"/>
              </a:rPr>
              <a:t> </a:t>
            </a:r>
            <a:r>
              <a:rPr sz="1400" dirty="0">
                <a:latin typeface="Verdana"/>
                <a:cs typeface="Verdana"/>
              </a:rPr>
              <a:t>a</a:t>
            </a:r>
            <a:r>
              <a:rPr sz="1400" spc="180" dirty="0">
                <a:latin typeface="Verdana"/>
                <a:cs typeface="Verdana"/>
              </a:rPr>
              <a:t> </a:t>
            </a:r>
            <a:r>
              <a:rPr sz="1400" dirty="0">
                <a:latin typeface="Verdana"/>
                <a:cs typeface="Verdana"/>
              </a:rPr>
              <a:t>pesar</a:t>
            </a:r>
            <a:r>
              <a:rPr sz="1400" spc="200" dirty="0">
                <a:latin typeface="Verdana"/>
                <a:cs typeface="Verdana"/>
              </a:rPr>
              <a:t> </a:t>
            </a:r>
            <a:r>
              <a:rPr sz="1400" spc="-25" dirty="0">
                <a:latin typeface="Verdana"/>
                <a:cs typeface="Verdana"/>
              </a:rPr>
              <a:t>de </a:t>
            </a:r>
            <a:r>
              <a:rPr sz="1400" dirty="0">
                <a:latin typeface="Verdana"/>
                <a:cs typeface="Verdana"/>
              </a:rPr>
              <a:t>que</a:t>
            </a:r>
            <a:r>
              <a:rPr sz="1400" spc="200" dirty="0">
                <a:latin typeface="Verdana"/>
                <a:cs typeface="Verdana"/>
              </a:rPr>
              <a:t> </a:t>
            </a:r>
            <a:r>
              <a:rPr sz="1400" dirty="0">
                <a:latin typeface="Verdana"/>
                <a:cs typeface="Verdana"/>
              </a:rPr>
              <a:t>no</a:t>
            </a:r>
            <a:r>
              <a:rPr sz="1400" spc="195" dirty="0">
                <a:latin typeface="Verdana"/>
                <a:cs typeface="Verdana"/>
              </a:rPr>
              <a:t> </a:t>
            </a:r>
            <a:r>
              <a:rPr sz="1400" dirty="0">
                <a:latin typeface="Verdana"/>
                <a:cs typeface="Verdana"/>
              </a:rPr>
              <a:t>es</a:t>
            </a:r>
            <a:r>
              <a:rPr sz="1400" spc="200" dirty="0">
                <a:latin typeface="Verdana"/>
                <a:cs typeface="Verdana"/>
              </a:rPr>
              <a:t> </a:t>
            </a:r>
            <a:r>
              <a:rPr sz="1400" dirty="0">
                <a:latin typeface="Verdana"/>
                <a:cs typeface="Verdana"/>
              </a:rPr>
              <a:t>una</a:t>
            </a:r>
            <a:r>
              <a:rPr sz="1400" spc="195" dirty="0">
                <a:latin typeface="Verdana"/>
                <a:cs typeface="Verdana"/>
              </a:rPr>
              <a:t> </a:t>
            </a:r>
            <a:r>
              <a:rPr sz="1400" dirty="0">
                <a:latin typeface="Verdana"/>
                <a:cs typeface="Verdana"/>
              </a:rPr>
              <a:t>cifra</a:t>
            </a:r>
            <a:r>
              <a:rPr sz="1400" spc="200" dirty="0">
                <a:latin typeface="Verdana"/>
                <a:cs typeface="Verdana"/>
              </a:rPr>
              <a:t> </a:t>
            </a:r>
            <a:r>
              <a:rPr sz="1400" dirty="0">
                <a:latin typeface="Verdana"/>
                <a:cs typeface="Verdana"/>
              </a:rPr>
              <a:t>negativa,</a:t>
            </a:r>
            <a:r>
              <a:rPr sz="1400" spc="210" dirty="0">
                <a:latin typeface="Verdana"/>
                <a:cs typeface="Verdana"/>
              </a:rPr>
              <a:t> </a:t>
            </a:r>
            <a:r>
              <a:rPr sz="1400" dirty="0">
                <a:latin typeface="Verdana"/>
                <a:cs typeface="Verdana"/>
              </a:rPr>
              <a:t>es</a:t>
            </a:r>
            <a:r>
              <a:rPr sz="1400" spc="200" dirty="0">
                <a:latin typeface="Verdana"/>
                <a:cs typeface="Verdana"/>
              </a:rPr>
              <a:t> </a:t>
            </a:r>
            <a:r>
              <a:rPr sz="1400" dirty="0">
                <a:latin typeface="Verdana"/>
                <a:cs typeface="Verdana"/>
              </a:rPr>
              <a:t>bueno</a:t>
            </a:r>
            <a:r>
              <a:rPr sz="1400" spc="204" dirty="0">
                <a:latin typeface="Verdana"/>
                <a:cs typeface="Verdana"/>
              </a:rPr>
              <a:t> </a:t>
            </a:r>
            <a:r>
              <a:rPr sz="1400" dirty="0">
                <a:latin typeface="Verdana"/>
                <a:cs typeface="Verdana"/>
              </a:rPr>
              <a:t>considerarlo</a:t>
            </a:r>
            <a:r>
              <a:rPr sz="1400" spc="200" dirty="0">
                <a:latin typeface="Verdana"/>
                <a:cs typeface="Verdana"/>
              </a:rPr>
              <a:t> </a:t>
            </a:r>
            <a:r>
              <a:rPr sz="1400" dirty="0">
                <a:latin typeface="Verdana"/>
                <a:cs typeface="Verdana"/>
              </a:rPr>
              <a:t>para</a:t>
            </a:r>
            <a:r>
              <a:rPr sz="1400" spc="195" dirty="0">
                <a:latin typeface="Verdana"/>
                <a:cs typeface="Verdana"/>
              </a:rPr>
              <a:t> </a:t>
            </a:r>
            <a:r>
              <a:rPr sz="1400" dirty="0">
                <a:latin typeface="Verdana"/>
                <a:cs typeface="Verdana"/>
              </a:rPr>
              <a:t>que</a:t>
            </a:r>
            <a:r>
              <a:rPr sz="1400" spc="215" dirty="0">
                <a:latin typeface="Verdana"/>
                <a:cs typeface="Verdana"/>
              </a:rPr>
              <a:t> </a:t>
            </a:r>
            <a:r>
              <a:rPr sz="1400" dirty="0">
                <a:latin typeface="Verdana"/>
                <a:cs typeface="Verdana"/>
              </a:rPr>
              <a:t>al</a:t>
            </a:r>
            <a:r>
              <a:rPr sz="1400" spc="210" dirty="0">
                <a:latin typeface="Verdana"/>
                <a:cs typeface="Verdana"/>
              </a:rPr>
              <a:t> </a:t>
            </a:r>
            <a:r>
              <a:rPr sz="1400" dirty="0">
                <a:latin typeface="Verdana"/>
                <a:cs typeface="Verdana"/>
              </a:rPr>
              <a:t>finalizar</a:t>
            </a:r>
            <a:r>
              <a:rPr sz="1400" spc="195" dirty="0">
                <a:latin typeface="Verdana"/>
                <a:cs typeface="Verdana"/>
              </a:rPr>
              <a:t>  </a:t>
            </a:r>
            <a:r>
              <a:rPr sz="1400" dirty="0">
                <a:latin typeface="Verdana"/>
                <a:cs typeface="Verdana"/>
              </a:rPr>
              <a:t>el</a:t>
            </a:r>
            <a:r>
              <a:rPr sz="1400" spc="210" dirty="0">
                <a:latin typeface="Verdana"/>
                <a:cs typeface="Verdana"/>
              </a:rPr>
              <a:t> </a:t>
            </a:r>
            <a:r>
              <a:rPr sz="1400" spc="-25" dirty="0">
                <a:latin typeface="Verdana"/>
                <a:cs typeface="Verdana"/>
              </a:rPr>
              <a:t>año </a:t>
            </a:r>
            <a:r>
              <a:rPr sz="1400" dirty="0">
                <a:latin typeface="Verdana"/>
                <a:cs typeface="Verdana"/>
              </a:rPr>
              <a:t>no</a:t>
            </a:r>
            <a:r>
              <a:rPr sz="1400" spc="145" dirty="0">
                <a:latin typeface="Verdana"/>
                <a:cs typeface="Verdana"/>
              </a:rPr>
              <a:t> </a:t>
            </a:r>
            <a:r>
              <a:rPr sz="1400" dirty="0">
                <a:latin typeface="Verdana"/>
                <a:cs typeface="Verdana"/>
              </a:rPr>
              <a:t>se</a:t>
            </a:r>
            <a:r>
              <a:rPr sz="1400" spc="155" dirty="0">
                <a:latin typeface="Verdana"/>
                <a:cs typeface="Verdana"/>
              </a:rPr>
              <a:t> </a:t>
            </a:r>
            <a:r>
              <a:rPr sz="1400" dirty="0">
                <a:latin typeface="Verdana"/>
                <a:cs typeface="Verdana"/>
              </a:rPr>
              <a:t>refleje</a:t>
            </a:r>
            <a:r>
              <a:rPr sz="1400" spc="155" dirty="0">
                <a:latin typeface="Verdana"/>
                <a:cs typeface="Verdana"/>
              </a:rPr>
              <a:t> </a:t>
            </a:r>
            <a:r>
              <a:rPr sz="1400" dirty="0">
                <a:latin typeface="Verdana"/>
                <a:cs typeface="Verdana"/>
              </a:rPr>
              <a:t>nuevamente</a:t>
            </a:r>
            <a:r>
              <a:rPr sz="1400" spc="160" dirty="0">
                <a:latin typeface="Verdana"/>
                <a:cs typeface="Verdana"/>
              </a:rPr>
              <a:t> </a:t>
            </a:r>
            <a:r>
              <a:rPr sz="1400" dirty="0">
                <a:latin typeface="Verdana"/>
                <a:cs typeface="Verdana"/>
              </a:rPr>
              <a:t>esta</a:t>
            </a:r>
            <a:r>
              <a:rPr sz="1400" spc="135" dirty="0">
                <a:latin typeface="Verdana"/>
                <a:cs typeface="Verdana"/>
              </a:rPr>
              <a:t> </a:t>
            </a:r>
            <a:r>
              <a:rPr sz="1400" dirty="0">
                <a:latin typeface="Verdana"/>
                <a:cs typeface="Verdana"/>
              </a:rPr>
              <a:t>situación</a:t>
            </a:r>
            <a:r>
              <a:rPr sz="1400" spc="160" dirty="0">
                <a:latin typeface="Verdana"/>
                <a:cs typeface="Verdana"/>
              </a:rPr>
              <a:t> </a:t>
            </a:r>
            <a:r>
              <a:rPr sz="1400" dirty="0">
                <a:latin typeface="Verdana"/>
                <a:cs typeface="Verdana"/>
              </a:rPr>
              <a:t>y</a:t>
            </a:r>
            <a:r>
              <a:rPr sz="1400" spc="130" dirty="0">
                <a:latin typeface="Verdana"/>
                <a:cs typeface="Verdana"/>
              </a:rPr>
              <a:t> </a:t>
            </a:r>
            <a:r>
              <a:rPr sz="1400" dirty="0">
                <a:latin typeface="Verdana"/>
                <a:cs typeface="Verdana"/>
              </a:rPr>
              <a:t>podamos</a:t>
            </a:r>
            <a:r>
              <a:rPr sz="1400" spc="150" dirty="0">
                <a:latin typeface="Verdana"/>
                <a:cs typeface="Verdana"/>
              </a:rPr>
              <a:t> </a:t>
            </a:r>
            <a:r>
              <a:rPr sz="1400" dirty="0">
                <a:latin typeface="Verdana"/>
                <a:cs typeface="Verdana"/>
              </a:rPr>
              <a:t>llegar</a:t>
            </a:r>
            <a:r>
              <a:rPr sz="1400" spc="155" dirty="0">
                <a:latin typeface="Verdana"/>
                <a:cs typeface="Verdana"/>
              </a:rPr>
              <a:t> </a:t>
            </a:r>
            <a:r>
              <a:rPr sz="1400" dirty="0">
                <a:latin typeface="Verdana"/>
                <a:cs typeface="Verdana"/>
              </a:rPr>
              <a:t>al</a:t>
            </a:r>
            <a:r>
              <a:rPr sz="1400" spc="145" dirty="0">
                <a:latin typeface="Verdana"/>
                <a:cs typeface="Verdana"/>
              </a:rPr>
              <a:t> </a:t>
            </a:r>
            <a:r>
              <a:rPr sz="1400" dirty="0">
                <a:latin typeface="Verdana"/>
                <a:cs typeface="Verdana"/>
              </a:rPr>
              <a:t>100%</a:t>
            </a:r>
            <a:r>
              <a:rPr sz="1400" spc="150" dirty="0">
                <a:latin typeface="Verdana"/>
                <a:cs typeface="Verdana"/>
              </a:rPr>
              <a:t> </a:t>
            </a:r>
            <a:r>
              <a:rPr sz="1400" dirty="0">
                <a:latin typeface="Verdana"/>
                <a:cs typeface="Verdana"/>
              </a:rPr>
              <a:t>de</a:t>
            </a:r>
            <a:r>
              <a:rPr sz="1400" spc="150" dirty="0">
                <a:latin typeface="Verdana"/>
                <a:cs typeface="Verdana"/>
              </a:rPr>
              <a:t> </a:t>
            </a:r>
            <a:r>
              <a:rPr sz="1400" dirty="0">
                <a:latin typeface="Verdana"/>
                <a:cs typeface="Verdana"/>
              </a:rPr>
              <a:t>eficacia</a:t>
            </a:r>
            <a:r>
              <a:rPr sz="1400" spc="145" dirty="0">
                <a:latin typeface="Verdana"/>
                <a:cs typeface="Verdana"/>
              </a:rPr>
              <a:t> </a:t>
            </a:r>
            <a:r>
              <a:rPr sz="1400" spc="-25" dirty="0">
                <a:latin typeface="Verdana"/>
                <a:cs typeface="Verdana"/>
              </a:rPr>
              <a:t>en </a:t>
            </a:r>
            <a:r>
              <a:rPr sz="1400" dirty="0">
                <a:latin typeface="Verdana"/>
                <a:cs typeface="Verdana"/>
              </a:rPr>
              <a:t>el</a:t>
            </a:r>
            <a:r>
              <a:rPr sz="1400" spc="20" dirty="0">
                <a:latin typeface="Verdana"/>
                <a:cs typeface="Verdana"/>
              </a:rPr>
              <a:t> </a:t>
            </a:r>
            <a:r>
              <a:rPr sz="1400" spc="-10" dirty="0">
                <a:latin typeface="Verdana"/>
                <a:cs typeface="Verdana"/>
              </a:rPr>
              <a:t>proceso.</a:t>
            </a:r>
            <a:endParaRPr sz="1400" dirty="0">
              <a:latin typeface="Verdana"/>
              <a:cs typeface="Verdana"/>
            </a:endParaRPr>
          </a:p>
          <a:p>
            <a:pPr>
              <a:lnSpc>
                <a:spcPct val="100000"/>
              </a:lnSpc>
              <a:spcBef>
                <a:spcPts val="1515"/>
              </a:spcBef>
            </a:pPr>
            <a:endParaRPr sz="1400" dirty="0">
              <a:latin typeface="Verdana"/>
              <a:cs typeface="Verdana"/>
            </a:endParaRPr>
          </a:p>
          <a:p>
            <a:pPr marL="12700">
              <a:lnSpc>
                <a:spcPct val="100000"/>
              </a:lnSpc>
            </a:pPr>
            <a:r>
              <a:rPr sz="1400" b="1" dirty="0">
                <a:latin typeface="Verdana"/>
                <a:cs typeface="Verdana"/>
              </a:rPr>
              <a:t>Traslados</a:t>
            </a:r>
            <a:r>
              <a:rPr sz="1400" b="1" spc="40" dirty="0">
                <a:latin typeface="Verdana"/>
                <a:cs typeface="Verdana"/>
              </a:rPr>
              <a:t> </a:t>
            </a:r>
            <a:r>
              <a:rPr sz="1400" b="1" dirty="0">
                <a:latin typeface="Verdana"/>
                <a:cs typeface="Verdana"/>
              </a:rPr>
              <a:t>de</a:t>
            </a:r>
            <a:r>
              <a:rPr sz="1400" b="1" spc="130" dirty="0">
                <a:latin typeface="Verdana"/>
                <a:cs typeface="Verdana"/>
              </a:rPr>
              <a:t> </a:t>
            </a:r>
            <a:r>
              <a:rPr sz="1400" b="1" spc="-10" dirty="0">
                <a:latin typeface="Verdana"/>
                <a:cs typeface="Verdana"/>
              </a:rPr>
              <a:t>PQRS:</a:t>
            </a:r>
            <a:endParaRPr sz="1400" dirty="0">
              <a:latin typeface="Verdana"/>
              <a:cs typeface="Verdana"/>
            </a:endParaRPr>
          </a:p>
          <a:p>
            <a:pPr marL="12700">
              <a:lnSpc>
                <a:spcPct val="100000"/>
              </a:lnSpc>
            </a:pPr>
            <a:r>
              <a:rPr sz="1400" dirty="0">
                <a:latin typeface="Verdana"/>
                <a:cs typeface="Verdana"/>
              </a:rPr>
              <a:t>Con</a:t>
            </a:r>
            <a:r>
              <a:rPr sz="1400" spc="-60" dirty="0">
                <a:latin typeface="Verdana"/>
                <a:cs typeface="Verdana"/>
              </a:rPr>
              <a:t> </a:t>
            </a:r>
            <a:r>
              <a:rPr sz="1400" dirty="0">
                <a:latin typeface="Verdana"/>
                <a:cs typeface="Verdana"/>
              </a:rPr>
              <a:t>corte</a:t>
            </a:r>
            <a:r>
              <a:rPr sz="1400" spc="-100" dirty="0">
                <a:latin typeface="Verdana"/>
                <a:cs typeface="Verdana"/>
              </a:rPr>
              <a:t> </a:t>
            </a:r>
            <a:r>
              <a:rPr sz="1400" dirty="0">
                <a:latin typeface="Verdana"/>
                <a:cs typeface="Verdana"/>
              </a:rPr>
              <a:t>a</a:t>
            </a:r>
            <a:r>
              <a:rPr sz="1400" spc="-110" dirty="0">
                <a:latin typeface="Verdana"/>
                <a:cs typeface="Verdana"/>
              </a:rPr>
              <a:t> </a:t>
            </a:r>
            <a:r>
              <a:rPr sz="1400" spc="-30" dirty="0">
                <a:latin typeface="Verdana"/>
                <a:cs typeface="Verdana"/>
              </a:rPr>
              <a:t>3</a:t>
            </a:r>
            <a:r>
              <a:rPr lang="es-ES" sz="1400" spc="-30" dirty="0">
                <a:latin typeface="Verdana"/>
                <a:cs typeface="Verdana"/>
              </a:rPr>
              <a:t>0</a:t>
            </a:r>
            <a:r>
              <a:rPr sz="1400" spc="-140" dirty="0">
                <a:latin typeface="Verdana"/>
                <a:cs typeface="Verdana"/>
              </a:rPr>
              <a:t> </a:t>
            </a:r>
            <a:r>
              <a:rPr sz="1400" dirty="0">
                <a:latin typeface="Verdana"/>
                <a:cs typeface="Verdana"/>
              </a:rPr>
              <a:t>de</a:t>
            </a:r>
            <a:r>
              <a:rPr sz="1400" spc="-40" dirty="0">
                <a:latin typeface="Verdana"/>
                <a:cs typeface="Verdana"/>
              </a:rPr>
              <a:t> </a:t>
            </a:r>
            <a:r>
              <a:rPr lang="es-ES" sz="1400" spc="-40" dirty="0">
                <a:latin typeface="Verdana"/>
                <a:cs typeface="Verdana"/>
              </a:rPr>
              <a:t>Noviembre</a:t>
            </a:r>
            <a:r>
              <a:rPr sz="1400" spc="-114" dirty="0">
                <a:latin typeface="Verdana"/>
                <a:cs typeface="Verdana"/>
              </a:rPr>
              <a:t>,</a:t>
            </a:r>
            <a:r>
              <a:rPr sz="1400" spc="-125" dirty="0">
                <a:latin typeface="Verdana"/>
                <a:cs typeface="Verdana"/>
              </a:rPr>
              <a:t> </a:t>
            </a:r>
            <a:r>
              <a:rPr sz="1400" dirty="0">
                <a:latin typeface="Verdana"/>
                <a:cs typeface="Verdana"/>
              </a:rPr>
              <a:t>no</a:t>
            </a:r>
            <a:r>
              <a:rPr sz="1400" spc="-45" dirty="0">
                <a:latin typeface="Verdana"/>
                <a:cs typeface="Verdana"/>
              </a:rPr>
              <a:t> </a:t>
            </a:r>
            <a:r>
              <a:rPr sz="1400" spc="-20" dirty="0">
                <a:latin typeface="Verdana"/>
                <a:cs typeface="Verdana"/>
              </a:rPr>
              <a:t>se</a:t>
            </a:r>
            <a:r>
              <a:rPr sz="1400" spc="-120" dirty="0">
                <a:latin typeface="Verdana"/>
                <a:cs typeface="Verdana"/>
              </a:rPr>
              <a:t> </a:t>
            </a:r>
            <a:r>
              <a:rPr sz="1400" dirty="0">
                <a:latin typeface="Verdana"/>
                <a:cs typeface="Verdana"/>
              </a:rPr>
              <a:t>presentó</a:t>
            </a:r>
            <a:r>
              <a:rPr sz="1400" spc="-110" dirty="0">
                <a:latin typeface="Verdana"/>
                <a:cs typeface="Verdana"/>
              </a:rPr>
              <a:t> </a:t>
            </a:r>
            <a:r>
              <a:rPr sz="1400" spc="-10" dirty="0">
                <a:latin typeface="Verdana"/>
                <a:cs typeface="Verdana"/>
              </a:rPr>
              <a:t>traslado</a:t>
            </a:r>
            <a:r>
              <a:rPr sz="1400" spc="-145" dirty="0">
                <a:latin typeface="Verdana"/>
                <a:cs typeface="Verdana"/>
              </a:rPr>
              <a:t> </a:t>
            </a:r>
            <a:r>
              <a:rPr sz="1400" dirty="0">
                <a:latin typeface="Verdana"/>
                <a:cs typeface="Verdana"/>
              </a:rPr>
              <a:t>alguno</a:t>
            </a:r>
            <a:r>
              <a:rPr sz="1400" spc="-100" dirty="0">
                <a:latin typeface="Verdana"/>
                <a:cs typeface="Verdana"/>
              </a:rPr>
              <a:t> </a:t>
            </a:r>
            <a:r>
              <a:rPr sz="1400" dirty="0">
                <a:latin typeface="Verdana"/>
                <a:cs typeface="Verdana"/>
              </a:rPr>
              <a:t>de</a:t>
            </a:r>
            <a:r>
              <a:rPr sz="1400" spc="-40" dirty="0">
                <a:latin typeface="Verdana"/>
                <a:cs typeface="Verdana"/>
              </a:rPr>
              <a:t> </a:t>
            </a:r>
            <a:r>
              <a:rPr sz="1400" dirty="0">
                <a:latin typeface="Verdana"/>
                <a:cs typeface="Verdana"/>
              </a:rPr>
              <a:t>PQRS</a:t>
            </a:r>
            <a:r>
              <a:rPr sz="1400" spc="-40" dirty="0">
                <a:latin typeface="Verdana"/>
                <a:cs typeface="Verdana"/>
              </a:rPr>
              <a:t> </a:t>
            </a:r>
            <a:r>
              <a:rPr sz="1400" dirty="0">
                <a:latin typeface="Verdana"/>
                <a:cs typeface="Verdana"/>
              </a:rPr>
              <a:t>a</a:t>
            </a:r>
            <a:r>
              <a:rPr sz="1400" spc="-110" dirty="0">
                <a:latin typeface="Verdana"/>
                <a:cs typeface="Verdana"/>
              </a:rPr>
              <a:t> </a:t>
            </a:r>
            <a:r>
              <a:rPr sz="1400" spc="-25" dirty="0">
                <a:latin typeface="Verdana"/>
                <a:cs typeface="Verdana"/>
              </a:rPr>
              <a:t>otra</a:t>
            </a:r>
            <a:r>
              <a:rPr sz="1400" spc="-114" dirty="0">
                <a:latin typeface="Verdana"/>
                <a:cs typeface="Verdana"/>
              </a:rPr>
              <a:t> </a:t>
            </a:r>
            <a:r>
              <a:rPr sz="1400" spc="-10" dirty="0">
                <a:latin typeface="Verdana"/>
                <a:cs typeface="Verdana"/>
              </a:rPr>
              <a:t>entidad.</a:t>
            </a:r>
            <a:endParaRPr sz="1400" dirty="0">
              <a:latin typeface="Verdana"/>
              <a:cs typeface="Verdana"/>
            </a:endParaRPr>
          </a:p>
        </p:txBody>
      </p:sp>
      <p:pic>
        <p:nvPicPr>
          <p:cNvPr id="4" name="object 4"/>
          <p:cNvPicPr/>
          <p:nvPr/>
        </p:nvPicPr>
        <p:blipFill>
          <a:blip r:embed="rId2" cstate="print"/>
          <a:stretch>
            <a:fillRect/>
          </a:stretch>
        </p:blipFill>
        <p:spPr>
          <a:xfrm>
            <a:off x="7602332" y="9227794"/>
            <a:ext cx="2398611" cy="871053"/>
          </a:xfrm>
          <a:prstGeom prst="rect">
            <a:avLst/>
          </a:prstGeom>
        </p:spPr>
      </p:pic>
      <p:grpSp>
        <p:nvGrpSpPr>
          <p:cNvPr id="5" name="object 5"/>
          <p:cNvGrpSpPr/>
          <p:nvPr/>
        </p:nvGrpSpPr>
        <p:grpSpPr>
          <a:xfrm>
            <a:off x="0" y="0"/>
            <a:ext cx="1935480" cy="3804285"/>
            <a:chOff x="0" y="0"/>
            <a:chExt cx="1935480" cy="3804285"/>
          </a:xfrm>
        </p:grpSpPr>
        <p:sp>
          <p:nvSpPr>
            <p:cNvPr id="6" name="object 6"/>
            <p:cNvSpPr/>
            <p:nvPr/>
          </p:nvSpPr>
          <p:spPr>
            <a:xfrm>
              <a:off x="0" y="0"/>
              <a:ext cx="1409065" cy="3427095"/>
            </a:xfrm>
            <a:custGeom>
              <a:avLst/>
              <a:gdLst/>
              <a:ahLst/>
              <a:cxnLst/>
              <a:rect l="l" t="t" r="r" b="b"/>
              <a:pathLst>
                <a:path w="1409065" h="3427095">
                  <a:moveTo>
                    <a:pt x="813447" y="0"/>
                  </a:moveTo>
                  <a:lnTo>
                    <a:pt x="0" y="3426968"/>
                  </a:lnTo>
                  <a:lnTo>
                    <a:pt x="20841" y="3419855"/>
                  </a:lnTo>
                  <a:lnTo>
                    <a:pt x="63943" y="3404107"/>
                  </a:lnTo>
                  <a:lnTo>
                    <a:pt x="106593" y="3387471"/>
                  </a:lnTo>
                  <a:lnTo>
                    <a:pt x="148780" y="3369818"/>
                  </a:lnTo>
                  <a:lnTo>
                    <a:pt x="190500" y="3351403"/>
                  </a:lnTo>
                  <a:lnTo>
                    <a:pt x="231724" y="3332099"/>
                  </a:lnTo>
                  <a:lnTo>
                    <a:pt x="272453" y="3311779"/>
                  </a:lnTo>
                  <a:lnTo>
                    <a:pt x="312674" y="3290824"/>
                  </a:lnTo>
                  <a:lnTo>
                    <a:pt x="352374" y="3268853"/>
                  </a:lnTo>
                  <a:lnTo>
                    <a:pt x="391528" y="3246120"/>
                  </a:lnTo>
                  <a:lnTo>
                    <a:pt x="430148" y="3222498"/>
                  </a:lnTo>
                  <a:lnTo>
                    <a:pt x="468210" y="3198114"/>
                  </a:lnTo>
                  <a:lnTo>
                    <a:pt x="505688" y="3172968"/>
                  </a:lnTo>
                  <a:lnTo>
                    <a:pt x="542594" y="3147059"/>
                  </a:lnTo>
                  <a:lnTo>
                    <a:pt x="578904" y="3120263"/>
                  </a:lnTo>
                  <a:lnTo>
                    <a:pt x="614616" y="3092830"/>
                  </a:lnTo>
                  <a:lnTo>
                    <a:pt x="649706" y="3064509"/>
                  </a:lnTo>
                  <a:lnTo>
                    <a:pt x="684161" y="3035554"/>
                  </a:lnTo>
                  <a:lnTo>
                    <a:pt x="717981" y="3005835"/>
                  </a:lnTo>
                  <a:lnTo>
                    <a:pt x="751141" y="2975355"/>
                  </a:lnTo>
                  <a:lnTo>
                    <a:pt x="783628" y="2944241"/>
                  </a:lnTo>
                  <a:lnTo>
                    <a:pt x="815454" y="2912491"/>
                  </a:lnTo>
                  <a:lnTo>
                    <a:pt x="846582" y="2879979"/>
                  </a:lnTo>
                  <a:lnTo>
                    <a:pt x="877011" y="2846831"/>
                  </a:lnTo>
                  <a:lnTo>
                    <a:pt x="906716" y="2812923"/>
                  </a:lnTo>
                  <a:lnTo>
                    <a:pt x="935710" y="2778505"/>
                  </a:lnTo>
                  <a:lnTo>
                    <a:pt x="963955" y="2743454"/>
                  </a:lnTo>
                  <a:lnTo>
                    <a:pt x="991450" y="2707767"/>
                  </a:lnTo>
                  <a:lnTo>
                    <a:pt x="1018197" y="2671445"/>
                  </a:lnTo>
                  <a:lnTo>
                    <a:pt x="1044155" y="2634488"/>
                  </a:lnTo>
                  <a:lnTo>
                    <a:pt x="1069340" y="2597023"/>
                  </a:lnTo>
                  <a:lnTo>
                    <a:pt x="1093711" y="2558923"/>
                  </a:lnTo>
                  <a:lnTo>
                    <a:pt x="1117282" y="2520315"/>
                  </a:lnTo>
                  <a:lnTo>
                    <a:pt x="1140040" y="2481199"/>
                  </a:lnTo>
                  <a:lnTo>
                    <a:pt x="1161948" y="2441448"/>
                  </a:lnTo>
                  <a:lnTo>
                    <a:pt x="1183017" y="2401316"/>
                  </a:lnTo>
                  <a:lnTo>
                    <a:pt x="1203236" y="2360549"/>
                  </a:lnTo>
                  <a:lnTo>
                    <a:pt x="1222578" y="2319274"/>
                  </a:lnTo>
                  <a:lnTo>
                    <a:pt x="1241044" y="2277618"/>
                  </a:lnTo>
                  <a:lnTo>
                    <a:pt x="1258608" y="2235454"/>
                  </a:lnTo>
                  <a:lnTo>
                    <a:pt x="1275334" y="2192781"/>
                  </a:lnTo>
                  <a:lnTo>
                    <a:pt x="1291082" y="2149602"/>
                  </a:lnTo>
                  <a:lnTo>
                    <a:pt x="1305814" y="2106168"/>
                  </a:lnTo>
                  <a:lnTo>
                    <a:pt x="1319784" y="2062099"/>
                  </a:lnTo>
                  <a:lnTo>
                    <a:pt x="1332611" y="2017776"/>
                  </a:lnTo>
                  <a:lnTo>
                    <a:pt x="1344549" y="1972945"/>
                  </a:lnTo>
                  <a:lnTo>
                    <a:pt x="1355598" y="1927859"/>
                  </a:lnTo>
                  <a:lnTo>
                    <a:pt x="1365631" y="1882267"/>
                  </a:lnTo>
                  <a:lnTo>
                    <a:pt x="1374521" y="1836293"/>
                  </a:lnTo>
                  <a:lnTo>
                    <a:pt x="1382522" y="1790065"/>
                  </a:lnTo>
                  <a:lnTo>
                    <a:pt x="1389507" y="1743455"/>
                  </a:lnTo>
                  <a:lnTo>
                    <a:pt x="1395476" y="1696466"/>
                  </a:lnTo>
                  <a:lnTo>
                    <a:pt x="1400302" y="1649222"/>
                  </a:lnTo>
                  <a:lnTo>
                    <a:pt x="1404112" y="1601724"/>
                  </a:lnTo>
                  <a:lnTo>
                    <a:pt x="1406779" y="1553845"/>
                  </a:lnTo>
                  <a:lnTo>
                    <a:pt x="1408430" y="1505584"/>
                  </a:lnTo>
                  <a:lnTo>
                    <a:pt x="1409065" y="1457198"/>
                  </a:lnTo>
                  <a:lnTo>
                    <a:pt x="1408430" y="1408810"/>
                  </a:lnTo>
                  <a:lnTo>
                    <a:pt x="1406779" y="1360677"/>
                  </a:lnTo>
                  <a:lnTo>
                    <a:pt x="1404112" y="1312799"/>
                  </a:lnTo>
                  <a:lnTo>
                    <a:pt x="1400302" y="1265174"/>
                  </a:lnTo>
                  <a:lnTo>
                    <a:pt x="1395476" y="1217929"/>
                  </a:lnTo>
                  <a:lnTo>
                    <a:pt x="1389507" y="1170940"/>
                  </a:lnTo>
                  <a:lnTo>
                    <a:pt x="1382522" y="1124330"/>
                  </a:lnTo>
                  <a:lnTo>
                    <a:pt x="1374521" y="1078102"/>
                  </a:lnTo>
                  <a:lnTo>
                    <a:pt x="1365631" y="1032128"/>
                  </a:lnTo>
                  <a:lnTo>
                    <a:pt x="1355598" y="986663"/>
                  </a:lnTo>
                  <a:lnTo>
                    <a:pt x="1344549" y="941451"/>
                  </a:lnTo>
                  <a:lnTo>
                    <a:pt x="1332611" y="896620"/>
                  </a:lnTo>
                  <a:lnTo>
                    <a:pt x="1319784" y="852297"/>
                  </a:lnTo>
                  <a:lnTo>
                    <a:pt x="1305814" y="808354"/>
                  </a:lnTo>
                  <a:lnTo>
                    <a:pt x="1291082" y="764794"/>
                  </a:lnTo>
                  <a:lnTo>
                    <a:pt x="1275334" y="721741"/>
                  </a:lnTo>
                  <a:lnTo>
                    <a:pt x="1258608" y="679069"/>
                  </a:lnTo>
                  <a:lnTo>
                    <a:pt x="1241044" y="636904"/>
                  </a:lnTo>
                  <a:lnTo>
                    <a:pt x="1222578" y="595122"/>
                  </a:lnTo>
                  <a:lnTo>
                    <a:pt x="1203236" y="553847"/>
                  </a:lnTo>
                  <a:lnTo>
                    <a:pt x="1183017" y="513206"/>
                  </a:lnTo>
                  <a:lnTo>
                    <a:pt x="1161948" y="472948"/>
                  </a:lnTo>
                  <a:lnTo>
                    <a:pt x="1140040" y="433324"/>
                  </a:lnTo>
                  <a:lnTo>
                    <a:pt x="1117282" y="394080"/>
                  </a:lnTo>
                  <a:lnTo>
                    <a:pt x="1093711" y="355473"/>
                  </a:lnTo>
                  <a:lnTo>
                    <a:pt x="1069340" y="317373"/>
                  </a:lnTo>
                  <a:lnTo>
                    <a:pt x="1044155" y="279907"/>
                  </a:lnTo>
                  <a:lnTo>
                    <a:pt x="1018197" y="243077"/>
                  </a:lnTo>
                  <a:lnTo>
                    <a:pt x="991450" y="206755"/>
                  </a:lnTo>
                  <a:lnTo>
                    <a:pt x="963955" y="171069"/>
                  </a:lnTo>
                  <a:lnTo>
                    <a:pt x="935710" y="135890"/>
                  </a:lnTo>
                  <a:lnTo>
                    <a:pt x="906716" y="101473"/>
                  </a:lnTo>
                  <a:lnTo>
                    <a:pt x="877011" y="67691"/>
                  </a:lnTo>
                  <a:lnTo>
                    <a:pt x="846582" y="34544"/>
                  </a:lnTo>
                  <a:lnTo>
                    <a:pt x="813447" y="0"/>
                  </a:lnTo>
                  <a:close/>
                </a:path>
              </a:pathLst>
            </a:custGeom>
            <a:solidFill>
              <a:srgbClr val="1C5639"/>
            </a:solidFill>
          </p:spPr>
          <p:txBody>
            <a:bodyPr wrap="square" lIns="0" tIns="0" rIns="0" bIns="0" rtlCol="0"/>
            <a:lstStyle/>
            <a:p>
              <a:endParaRPr/>
            </a:p>
          </p:txBody>
        </p:sp>
        <p:pic>
          <p:nvPicPr>
            <p:cNvPr id="7" name="object 7"/>
            <p:cNvPicPr/>
            <p:nvPr/>
          </p:nvPicPr>
          <p:blipFill>
            <a:blip r:embed="rId3" cstate="print"/>
            <a:stretch>
              <a:fillRect/>
            </a:stretch>
          </p:blipFill>
          <p:spPr>
            <a:xfrm>
              <a:off x="0" y="0"/>
              <a:ext cx="1935479" cy="3803904"/>
            </a:xfrm>
            <a:prstGeom prst="rect">
              <a:avLst/>
            </a:prstGeom>
          </p:spPr>
        </p:pic>
      </p:grpSp>
      <p:sp>
        <p:nvSpPr>
          <p:cNvPr id="8" name="object 8"/>
          <p:cNvSpPr/>
          <p:nvPr/>
        </p:nvSpPr>
        <p:spPr>
          <a:xfrm>
            <a:off x="2943986" y="964183"/>
            <a:ext cx="1473835" cy="81280"/>
          </a:xfrm>
          <a:custGeom>
            <a:avLst/>
            <a:gdLst/>
            <a:ahLst/>
            <a:cxnLst/>
            <a:rect l="l" t="t" r="r" b="b"/>
            <a:pathLst>
              <a:path w="1473835" h="81280">
                <a:moveTo>
                  <a:pt x="1473708" y="0"/>
                </a:moveTo>
                <a:lnTo>
                  <a:pt x="0" y="0"/>
                </a:lnTo>
                <a:lnTo>
                  <a:pt x="0" y="80772"/>
                </a:lnTo>
                <a:lnTo>
                  <a:pt x="1473708" y="80772"/>
                </a:lnTo>
                <a:lnTo>
                  <a:pt x="1473708" y="0"/>
                </a:lnTo>
                <a:close/>
              </a:path>
            </a:pathLst>
          </a:custGeom>
          <a:solidFill>
            <a:srgbClr val="82CE00"/>
          </a:solidFill>
        </p:spPr>
        <p:txBody>
          <a:bodyPr wrap="square" lIns="0" tIns="0" rIns="0" bIns="0" rtlCol="0"/>
          <a:lstStyle/>
          <a:p>
            <a:endParaRPr/>
          </a:p>
        </p:txBody>
      </p:sp>
      <p:sp>
        <p:nvSpPr>
          <p:cNvPr id="9" name="object 9"/>
          <p:cNvSpPr txBox="1"/>
          <p:nvPr/>
        </p:nvSpPr>
        <p:spPr>
          <a:xfrm>
            <a:off x="4082288" y="444246"/>
            <a:ext cx="307975" cy="635000"/>
          </a:xfrm>
          <a:prstGeom prst="rect">
            <a:avLst/>
          </a:prstGeom>
        </p:spPr>
        <p:txBody>
          <a:bodyPr vert="horz" wrap="square" lIns="0" tIns="12065" rIns="0" bIns="0" rtlCol="0">
            <a:spAutoFit/>
          </a:bodyPr>
          <a:lstStyle/>
          <a:p>
            <a:pPr marL="12700">
              <a:lnSpc>
                <a:spcPct val="100000"/>
              </a:lnSpc>
              <a:spcBef>
                <a:spcPts val="95"/>
              </a:spcBef>
            </a:pPr>
            <a:r>
              <a:rPr sz="4000" b="1" spc="-50" dirty="0">
                <a:solidFill>
                  <a:srgbClr val="00632C"/>
                </a:solidFill>
                <a:latin typeface="Arial"/>
                <a:cs typeface="Arial"/>
              </a:rPr>
              <a:t>6</a:t>
            </a:r>
            <a:endParaRPr sz="4000">
              <a:latin typeface="Arial"/>
              <a:cs typeface="Arial"/>
            </a:endParaRPr>
          </a:p>
        </p:txBody>
      </p:sp>
      <p:sp>
        <p:nvSpPr>
          <p:cNvPr id="10" name="object 10"/>
          <p:cNvSpPr txBox="1">
            <a:spLocks noGrp="1"/>
          </p:cNvSpPr>
          <p:nvPr>
            <p:ph type="title"/>
          </p:nvPr>
        </p:nvSpPr>
        <p:spPr>
          <a:xfrm>
            <a:off x="4568444" y="663702"/>
            <a:ext cx="6741795" cy="345440"/>
          </a:xfrm>
          <a:prstGeom prst="rect">
            <a:avLst/>
          </a:prstGeom>
        </p:spPr>
        <p:txBody>
          <a:bodyPr vert="horz" wrap="square" lIns="0" tIns="12700" rIns="0" bIns="0" rtlCol="0">
            <a:spAutoFit/>
          </a:bodyPr>
          <a:lstStyle/>
          <a:p>
            <a:pPr marL="12700">
              <a:lnSpc>
                <a:spcPct val="100000"/>
              </a:lnSpc>
              <a:spcBef>
                <a:spcPts val="100"/>
              </a:spcBef>
            </a:pPr>
            <a:r>
              <a:rPr sz="2100" b="1" spc="75" dirty="0">
                <a:solidFill>
                  <a:srgbClr val="00632C"/>
                </a:solidFill>
                <a:latin typeface="Arial"/>
                <a:cs typeface="Arial"/>
              </a:rPr>
              <a:t>ACCIONES</a:t>
            </a:r>
            <a:r>
              <a:rPr sz="2100" b="1" spc="130" dirty="0">
                <a:solidFill>
                  <a:srgbClr val="00632C"/>
                </a:solidFill>
                <a:latin typeface="Arial"/>
                <a:cs typeface="Arial"/>
              </a:rPr>
              <a:t> </a:t>
            </a:r>
            <a:r>
              <a:rPr sz="2100" b="1" spc="55" dirty="0">
                <a:solidFill>
                  <a:srgbClr val="00632C"/>
                </a:solidFill>
                <a:latin typeface="Arial"/>
                <a:cs typeface="Arial"/>
              </a:rPr>
              <a:t>DE</a:t>
            </a:r>
            <a:r>
              <a:rPr sz="2100" b="1" spc="170" dirty="0">
                <a:solidFill>
                  <a:srgbClr val="00632C"/>
                </a:solidFill>
                <a:latin typeface="Arial"/>
                <a:cs typeface="Arial"/>
              </a:rPr>
              <a:t> </a:t>
            </a:r>
            <a:r>
              <a:rPr sz="2100" b="1" spc="95" dirty="0">
                <a:solidFill>
                  <a:srgbClr val="00632C"/>
                </a:solidFill>
                <a:latin typeface="Arial"/>
                <a:cs typeface="Arial"/>
              </a:rPr>
              <a:t>MEJORAMIENTO</a:t>
            </a:r>
            <a:r>
              <a:rPr sz="2100" b="1" spc="295" dirty="0">
                <a:solidFill>
                  <a:srgbClr val="00632C"/>
                </a:solidFill>
                <a:latin typeface="Arial"/>
                <a:cs typeface="Arial"/>
              </a:rPr>
              <a:t> </a:t>
            </a:r>
            <a:r>
              <a:rPr sz="2100" b="1" spc="55" dirty="0">
                <a:solidFill>
                  <a:srgbClr val="00632C"/>
                </a:solidFill>
                <a:latin typeface="Arial"/>
                <a:cs typeface="Arial"/>
              </a:rPr>
              <a:t>DE</a:t>
            </a:r>
            <a:r>
              <a:rPr sz="2100" b="1" spc="180" dirty="0">
                <a:solidFill>
                  <a:srgbClr val="00632C"/>
                </a:solidFill>
                <a:latin typeface="Arial"/>
                <a:cs typeface="Arial"/>
              </a:rPr>
              <a:t> </a:t>
            </a:r>
            <a:r>
              <a:rPr sz="2100" b="1" dirty="0">
                <a:solidFill>
                  <a:srgbClr val="00632C"/>
                </a:solidFill>
                <a:latin typeface="Arial"/>
                <a:cs typeface="Arial"/>
              </a:rPr>
              <a:t>LA</a:t>
            </a:r>
            <a:r>
              <a:rPr sz="2100" b="1" spc="140" dirty="0">
                <a:solidFill>
                  <a:srgbClr val="00632C"/>
                </a:solidFill>
                <a:latin typeface="Arial"/>
                <a:cs typeface="Arial"/>
              </a:rPr>
              <a:t> </a:t>
            </a:r>
            <a:r>
              <a:rPr sz="2100" b="1" spc="85" dirty="0">
                <a:solidFill>
                  <a:srgbClr val="00632C"/>
                </a:solidFill>
                <a:latin typeface="Arial"/>
                <a:cs typeface="Arial"/>
              </a:rPr>
              <a:t>ENTIDAD</a:t>
            </a:r>
            <a:endParaRPr sz="2100">
              <a:latin typeface="Arial"/>
              <a:cs typeface="Arial"/>
            </a:endParaRPr>
          </a:p>
        </p:txBody>
      </p:sp>
      <p:grpSp>
        <p:nvGrpSpPr>
          <p:cNvPr id="11" name="object 11"/>
          <p:cNvGrpSpPr/>
          <p:nvPr/>
        </p:nvGrpSpPr>
        <p:grpSpPr>
          <a:xfrm>
            <a:off x="15047976" y="6069584"/>
            <a:ext cx="3240405" cy="4214495"/>
            <a:chOff x="15047976" y="6069584"/>
            <a:chExt cx="3240405" cy="4214495"/>
          </a:xfrm>
        </p:grpSpPr>
        <p:pic>
          <p:nvPicPr>
            <p:cNvPr id="12" name="object 12"/>
            <p:cNvPicPr/>
            <p:nvPr/>
          </p:nvPicPr>
          <p:blipFill>
            <a:blip r:embed="rId4" cstate="print"/>
            <a:stretch>
              <a:fillRect/>
            </a:stretch>
          </p:blipFill>
          <p:spPr>
            <a:xfrm>
              <a:off x="15047976" y="7653525"/>
              <a:ext cx="3240023" cy="2630423"/>
            </a:xfrm>
            <a:prstGeom prst="rect">
              <a:avLst/>
            </a:prstGeom>
          </p:spPr>
        </p:pic>
        <p:sp>
          <p:nvSpPr>
            <p:cNvPr id="13" name="object 13"/>
            <p:cNvSpPr/>
            <p:nvPr/>
          </p:nvSpPr>
          <p:spPr>
            <a:xfrm>
              <a:off x="17345152" y="6069584"/>
              <a:ext cx="942975" cy="2075814"/>
            </a:xfrm>
            <a:custGeom>
              <a:avLst/>
              <a:gdLst/>
              <a:ahLst/>
              <a:cxnLst/>
              <a:rect l="l" t="t" r="r" b="b"/>
              <a:pathLst>
                <a:path w="942975" h="2075815">
                  <a:moveTo>
                    <a:pt x="942848" y="0"/>
                  </a:moveTo>
                  <a:lnTo>
                    <a:pt x="901065" y="4699"/>
                  </a:lnTo>
                  <a:lnTo>
                    <a:pt x="855217" y="11937"/>
                  </a:lnTo>
                  <a:lnTo>
                    <a:pt x="809878" y="21208"/>
                  </a:lnTo>
                  <a:lnTo>
                    <a:pt x="765428" y="32385"/>
                  </a:lnTo>
                  <a:lnTo>
                    <a:pt x="721740" y="45465"/>
                  </a:lnTo>
                  <a:lnTo>
                    <a:pt x="678815" y="60451"/>
                  </a:lnTo>
                  <a:lnTo>
                    <a:pt x="636778" y="77088"/>
                  </a:lnTo>
                  <a:lnTo>
                    <a:pt x="595630" y="95630"/>
                  </a:lnTo>
                  <a:lnTo>
                    <a:pt x="555498" y="115696"/>
                  </a:lnTo>
                  <a:lnTo>
                    <a:pt x="516382" y="137540"/>
                  </a:lnTo>
                  <a:lnTo>
                    <a:pt x="478282" y="160908"/>
                  </a:lnTo>
                  <a:lnTo>
                    <a:pt x="441325" y="185927"/>
                  </a:lnTo>
                  <a:lnTo>
                    <a:pt x="405511" y="212470"/>
                  </a:lnTo>
                  <a:lnTo>
                    <a:pt x="370840" y="240411"/>
                  </a:lnTo>
                  <a:lnTo>
                    <a:pt x="337438" y="269748"/>
                  </a:lnTo>
                  <a:lnTo>
                    <a:pt x="305307" y="300608"/>
                  </a:lnTo>
                  <a:lnTo>
                    <a:pt x="274574" y="332613"/>
                  </a:lnTo>
                  <a:lnTo>
                    <a:pt x="245236" y="366013"/>
                  </a:lnTo>
                  <a:lnTo>
                    <a:pt x="217296" y="400685"/>
                  </a:lnTo>
                  <a:lnTo>
                    <a:pt x="190753" y="436499"/>
                  </a:lnTo>
                  <a:lnTo>
                    <a:pt x="165734" y="473455"/>
                  </a:lnTo>
                  <a:lnTo>
                    <a:pt x="142367" y="511555"/>
                  </a:lnTo>
                  <a:lnTo>
                    <a:pt x="120523" y="550671"/>
                  </a:lnTo>
                  <a:lnTo>
                    <a:pt x="100330" y="590803"/>
                  </a:lnTo>
                  <a:lnTo>
                    <a:pt x="81915" y="631951"/>
                  </a:lnTo>
                  <a:lnTo>
                    <a:pt x="65278" y="673988"/>
                  </a:lnTo>
                  <a:lnTo>
                    <a:pt x="50292" y="716914"/>
                  </a:lnTo>
                  <a:lnTo>
                    <a:pt x="37211" y="760602"/>
                  </a:lnTo>
                  <a:lnTo>
                    <a:pt x="26034" y="805052"/>
                  </a:lnTo>
                  <a:lnTo>
                    <a:pt x="16763" y="850391"/>
                  </a:lnTo>
                  <a:lnTo>
                    <a:pt x="9525" y="896238"/>
                  </a:lnTo>
                  <a:lnTo>
                    <a:pt x="4317" y="942848"/>
                  </a:lnTo>
                  <a:lnTo>
                    <a:pt x="1142" y="990091"/>
                  </a:lnTo>
                  <a:lnTo>
                    <a:pt x="0" y="1037716"/>
                  </a:lnTo>
                  <a:lnTo>
                    <a:pt x="1142" y="1085468"/>
                  </a:lnTo>
                  <a:lnTo>
                    <a:pt x="4317" y="1132585"/>
                  </a:lnTo>
                  <a:lnTo>
                    <a:pt x="9525" y="1179195"/>
                  </a:lnTo>
                  <a:lnTo>
                    <a:pt x="16763" y="1225168"/>
                  </a:lnTo>
                  <a:lnTo>
                    <a:pt x="26034" y="1270380"/>
                  </a:lnTo>
                  <a:lnTo>
                    <a:pt x="37211" y="1314958"/>
                  </a:lnTo>
                  <a:lnTo>
                    <a:pt x="50292" y="1358645"/>
                  </a:lnTo>
                  <a:lnTo>
                    <a:pt x="65278" y="1401571"/>
                  </a:lnTo>
                  <a:lnTo>
                    <a:pt x="81915" y="1443608"/>
                  </a:lnTo>
                  <a:lnTo>
                    <a:pt x="100330" y="1484629"/>
                  </a:lnTo>
                  <a:lnTo>
                    <a:pt x="120523" y="1524761"/>
                  </a:lnTo>
                  <a:lnTo>
                    <a:pt x="142367" y="1564004"/>
                  </a:lnTo>
                  <a:lnTo>
                    <a:pt x="165734" y="1601977"/>
                  </a:lnTo>
                  <a:lnTo>
                    <a:pt x="190753" y="1639061"/>
                  </a:lnTo>
                  <a:lnTo>
                    <a:pt x="217296" y="1674876"/>
                  </a:lnTo>
                  <a:lnTo>
                    <a:pt x="245236" y="1709420"/>
                  </a:lnTo>
                  <a:lnTo>
                    <a:pt x="274574" y="1742820"/>
                  </a:lnTo>
                  <a:lnTo>
                    <a:pt x="305307" y="1774952"/>
                  </a:lnTo>
                  <a:lnTo>
                    <a:pt x="337438" y="1805685"/>
                  </a:lnTo>
                  <a:lnTo>
                    <a:pt x="370840" y="1835149"/>
                  </a:lnTo>
                  <a:lnTo>
                    <a:pt x="405511" y="1863089"/>
                  </a:lnTo>
                  <a:lnTo>
                    <a:pt x="441325" y="1889633"/>
                  </a:lnTo>
                  <a:lnTo>
                    <a:pt x="478282" y="1914524"/>
                  </a:lnTo>
                  <a:lnTo>
                    <a:pt x="516382" y="1938020"/>
                  </a:lnTo>
                  <a:lnTo>
                    <a:pt x="555498" y="1959736"/>
                  </a:lnTo>
                  <a:lnTo>
                    <a:pt x="595630" y="1979929"/>
                  </a:lnTo>
                  <a:lnTo>
                    <a:pt x="636778" y="1998345"/>
                  </a:lnTo>
                  <a:lnTo>
                    <a:pt x="678815" y="2015108"/>
                  </a:lnTo>
                  <a:lnTo>
                    <a:pt x="721740" y="2029967"/>
                  </a:lnTo>
                  <a:lnTo>
                    <a:pt x="765428" y="2043048"/>
                  </a:lnTo>
                  <a:lnTo>
                    <a:pt x="809878" y="2054224"/>
                  </a:lnTo>
                  <a:lnTo>
                    <a:pt x="855217" y="2063495"/>
                  </a:lnTo>
                  <a:lnTo>
                    <a:pt x="901065" y="2070734"/>
                  </a:lnTo>
                  <a:lnTo>
                    <a:pt x="942848" y="2075560"/>
                  </a:lnTo>
                  <a:lnTo>
                    <a:pt x="942848" y="0"/>
                  </a:lnTo>
                  <a:close/>
                </a:path>
              </a:pathLst>
            </a:custGeom>
            <a:solidFill>
              <a:srgbClr val="1C5639"/>
            </a:solidFill>
          </p:spPr>
          <p:txBody>
            <a:bodyPr wrap="square" lIns="0" tIns="0" rIns="0" bIns="0" rtlCol="0"/>
            <a:lstStyle/>
            <a:p>
              <a:endParaRPr/>
            </a:p>
          </p:txBody>
        </p:sp>
      </p:grpSp>
      <p:sp>
        <p:nvSpPr>
          <p:cNvPr id="29" name="object 29"/>
          <p:cNvSpPr txBox="1"/>
          <p:nvPr/>
        </p:nvSpPr>
        <p:spPr>
          <a:xfrm>
            <a:off x="13286993" y="2191004"/>
            <a:ext cx="785495" cy="239395"/>
          </a:xfrm>
          <a:prstGeom prst="rect">
            <a:avLst/>
          </a:prstGeom>
        </p:spPr>
        <p:txBody>
          <a:bodyPr vert="horz" wrap="square" lIns="0" tIns="12700" rIns="0" bIns="0" rtlCol="0">
            <a:spAutoFit/>
          </a:bodyPr>
          <a:lstStyle/>
          <a:p>
            <a:pPr marL="12700">
              <a:lnSpc>
                <a:spcPct val="100000"/>
              </a:lnSpc>
              <a:spcBef>
                <a:spcPts val="100"/>
              </a:spcBef>
            </a:pPr>
            <a:r>
              <a:rPr sz="1400" b="1" spc="-10" dirty="0">
                <a:latin typeface="Calibri"/>
                <a:cs typeface="Calibri"/>
              </a:rPr>
              <a:t>Respuesta</a:t>
            </a:r>
            <a:endParaRPr sz="1400">
              <a:latin typeface="Calibri"/>
              <a:cs typeface="Calibri"/>
            </a:endParaRPr>
          </a:p>
        </p:txBody>
      </p:sp>
      <p:graphicFrame>
        <p:nvGraphicFramePr>
          <p:cNvPr id="30" name="Tabla 29">
            <a:extLst>
              <a:ext uri="{FF2B5EF4-FFF2-40B4-BE49-F238E27FC236}">
                <a16:creationId xmlns:a16="http://schemas.microsoft.com/office/drawing/2014/main" id="{DA43CB66-53C1-8D37-91FE-22A24CA4E120}"/>
              </a:ext>
            </a:extLst>
          </p:cNvPr>
          <p:cNvGraphicFramePr>
            <a:graphicFrameLocks noGrp="1"/>
          </p:cNvGraphicFramePr>
          <p:nvPr>
            <p:extLst>
              <p:ext uri="{D42A27DB-BD31-4B8C-83A1-F6EECF244321}">
                <p14:modId xmlns:p14="http://schemas.microsoft.com/office/powerpoint/2010/main" val="864479987"/>
              </p:ext>
            </p:extLst>
          </p:nvPr>
        </p:nvGraphicFramePr>
        <p:xfrm>
          <a:off x="4942171" y="2615115"/>
          <a:ext cx="4537984" cy="3092968"/>
        </p:xfrm>
        <a:graphic>
          <a:graphicData uri="http://schemas.openxmlformats.org/drawingml/2006/table">
            <a:tbl>
              <a:tblPr firstRow="1" bandRow="1"/>
              <a:tblGrid>
                <a:gridCol w="2129827">
                  <a:extLst>
                    <a:ext uri="{9D8B030D-6E8A-4147-A177-3AD203B41FA5}">
                      <a16:colId xmlns:a16="http://schemas.microsoft.com/office/drawing/2014/main" val="1947643171"/>
                    </a:ext>
                  </a:extLst>
                </a:gridCol>
                <a:gridCol w="1440053">
                  <a:extLst>
                    <a:ext uri="{9D8B030D-6E8A-4147-A177-3AD203B41FA5}">
                      <a16:colId xmlns:a16="http://schemas.microsoft.com/office/drawing/2014/main" val="1051300603"/>
                    </a:ext>
                  </a:extLst>
                </a:gridCol>
                <a:gridCol w="968104">
                  <a:extLst>
                    <a:ext uri="{9D8B030D-6E8A-4147-A177-3AD203B41FA5}">
                      <a16:colId xmlns:a16="http://schemas.microsoft.com/office/drawing/2014/main" val="725587733"/>
                    </a:ext>
                  </a:extLst>
                </a:gridCol>
              </a:tblGrid>
              <a:tr h="571134">
                <a:tc>
                  <a:txBody>
                    <a:bodyPr/>
                    <a:lstStyle/>
                    <a:p>
                      <a:pPr algn="ctr" fontAlgn="ctr"/>
                      <a:r>
                        <a:rPr lang="es-ES" sz="1800" b="1" i="0" u="none" strike="noStrike">
                          <a:solidFill>
                            <a:srgbClr val="000000"/>
                          </a:solidFill>
                          <a:effectLst/>
                          <a:latin typeface="Calibri" panose="020F0502020204030204" pitchFamily="34" charset="0"/>
                        </a:rPr>
                        <a:t>Gestión PQRSD a Noviembre 30 de 2024</a:t>
                      </a:r>
                    </a:p>
                  </a:txBody>
                  <a:tcPr marL="7615" marR="7615" marT="76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75000"/>
                      </a:schemeClr>
                    </a:solidFill>
                  </a:tcPr>
                </a:tc>
                <a:tc>
                  <a:txBody>
                    <a:bodyPr/>
                    <a:lstStyle/>
                    <a:p>
                      <a:pPr algn="ctr" fontAlgn="ctr"/>
                      <a:r>
                        <a:rPr lang="es-CO" sz="1800" b="1" i="0" u="none" strike="noStrike">
                          <a:solidFill>
                            <a:srgbClr val="000000"/>
                          </a:solidFill>
                          <a:effectLst/>
                          <a:latin typeface="Calibri" panose="020F0502020204030204" pitchFamily="34" charset="0"/>
                        </a:rPr>
                        <a:t>Respuesta</a:t>
                      </a:r>
                    </a:p>
                  </a:txBody>
                  <a:tcPr marL="7615" marR="7615" marT="76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75000"/>
                      </a:schemeClr>
                    </a:solidFill>
                  </a:tcPr>
                </a:tc>
                <a:tc>
                  <a:txBody>
                    <a:bodyPr/>
                    <a:lstStyle/>
                    <a:p>
                      <a:pPr algn="ctr" fontAlgn="ctr"/>
                      <a:r>
                        <a:rPr lang="es-CO" sz="1800" b="1" i="0" u="none" strike="noStrike" dirty="0">
                          <a:solidFill>
                            <a:srgbClr val="000000"/>
                          </a:solidFill>
                          <a:effectLst/>
                          <a:latin typeface="Calibri" panose="020F0502020204030204" pitchFamily="34" charset="0"/>
                        </a:rPr>
                        <a:t>%</a:t>
                      </a:r>
                    </a:p>
                  </a:txBody>
                  <a:tcPr marL="7615" marR="7615" marT="76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2213289709"/>
                  </a:ext>
                </a:extLst>
              </a:tr>
              <a:tr h="571134">
                <a:tc>
                  <a:txBody>
                    <a:bodyPr/>
                    <a:lstStyle/>
                    <a:p>
                      <a:pPr algn="l" fontAlgn="ctr"/>
                      <a:r>
                        <a:rPr lang="es-ES" sz="1800" b="1" i="0" u="none" strike="noStrike">
                          <a:solidFill>
                            <a:srgbClr val="000000"/>
                          </a:solidFill>
                          <a:effectLst/>
                          <a:latin typeface="Calibri" panose="020F0502020204030204" pitchFamily="34" charset="0"/>
                        </a:rPr>
                        <a:t>Con respuesta dentro de los términos</a:t>
                      </a:r>
                    </a:p>
                  </a:txBody>
                  <a:tcPr marL="7615" marR="7615" marT="76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1200" b="0" i="0" u="none" strike="noStrike">
                          <a:solidFill>
                            <a:srgbClr val="000000"/>
                          </a:solidFill>
                          <a:effectLst/>
                          <a:latin typeface="Aptos Narrow" panose="020B0004020202020204" pitchFamily="34" charset="0"/>
                        </a:rPr>
                        <a:t>675</a:t>
                      </a:r>
                    </a:p>
                  </a:txBody>
                  <a:tcPr marL="7615" marR="7615" marT="7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1200" b="0" i="0" u="none" strike="noStrike">
                          <a:solidFill>
                            <a:srgbClr val="000000"/>
                          </a:solidFill>
                          <a:effectLst/>
                          <a:latin typeface="Aptos Narrow" panose="020B0004020202020204" pitchFamily="34" charset="0"/>
                        </a:rPr>
                        <a:t>91%</a:t>
                      </a:r>
                    </a:p>
                  </a:txBody>
                  <a:tcPr marL="7615" marR="7615" marT="7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0402016"/>
                  </a:ext>
                </a:extLst>
              </a:tr>
              <a:tr h="190378">
                <a:tc>
                  <a:txBody>
                    <a:bodyPr/>
                    <a:lstStyle/>
                    <a:p>
                      <a:pPr algn="l" fontAlgn="ctr"/>
                      <a:r>
                        <a:rPr lang="es-CO" sz="1800" b="1" i="0" u="none" strike="noStrike">
                          <a:solidFill>
                            <a:srgbClr val="000000"/>
                          </a:solidFill>
                          <a:effectLst/>
                          <a:latin typeface="Calibri" panose="020F0502020204030204" pitchFamily="34" charset="0"/>
                        </a:rPr>
                        <a:t>Por vencer</a:t>
                      </a:r>
                    </a:p>
                  </a:txBody>
                  <a:tcPr marL="7615" marR="7615" marT="76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1200" b="0" i="0" u="none" strike="noStrike">
                          <a:solidFill>
                            <a:srgbClr val="000000"/>
                          </a:solidFill>
                          <a:effectLst/>
                          <a:latin typeface="Aptos Narrow" panose="020B0004020202020204" pitchFamily="34" charset="0"/>
                        </a:rPr>
                        <a:t>35</a:t>
                      </a:r>
                    </a:p>
                  </a:txBody>
                  <a:tcPr marL="7615" marR="7615" marT="7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1200" b="0" i="0" u="none" strike="noStrike">
                          <a:solidFill>
                            <a:srgbClr val="000000"/>
                          </a:solidFill>
                          <a:effectLst/>
                          <a:latin typeface="Aptos Narrow" panose="020B0004020202020204" pitchFamily="34" charset="0"/>
                        </a:rPr>
                        <a:t>5%</a:t>
                      </a:r>
                    </a:p>
                  </a:txBody>
                  <a:tcPr marL="7615" marR="7615" marT="7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50948181"/>
                  </a:ext>
                </a:extLst>
              </a:tr>
              <a:tr h="571134">
                <a:tc>
                  <a:txBody>
                    <a:bodyPr/>
                    <a:lstStyle/>
                    <a:p>
                      <a:pPr algn="l" fontAlgn="ctr"/>
                      <a:r>
                        <a:rPr lang="es-ES" sz="1800" b="1" i="0" u="none" strike="noStrike">
                          <a:solidFill>
                            <a:srgbClr val="000000"/>
                          </a:solidFill>
                          <a:effectLst/>
                          <a:latin typeface="Calibri" panose="020F0502020204030204" pitchFamily="34" charset="0"/>
                        </a:rPr>
                        <a:t>Con respuesta vencidos los términos</a:t>
                      </a:r>
                    </a:p>
                  </a:txBody>
                  <a:tcPr marL="7615" marR="7615" marT="76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1200" b="0" i="0" u="none" strike="noStrike">
                          <a:solidFill>
                            <a:srgbClr val="000000"/>
                          </a:solidFill>
                          <a:effectLst/>
                          <a:latin typeface="Aptos Narrow" panose="020B0004020202020204" pitchFamily="34" charset="0"/>
                        </a:rPr>
                        <a:t>29</a:t>
                      </a:r>
                    </a:p>
                  </a:txBody>
                  <a:tcPr marL="7615" marR="7615" marT="7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1200" b="0" i="0" u="none" strike="noStrike" dirty="0">
                          <a:solidFill>
                            <a:srgbClr val="000000"/>
                          </a:solidFill>
                          <a:effectLst/>
                          <a:latin typeface="Aptos Narrow" panose="020B0004020202020204" pitchFamily="34" charset="0"/>
                        </a:rPr>
                        <a:t>3,9%</a:t>
                      </a:r>
                    </a:p>
                  </a:txBody>
                  <a:tcPr marL="7615" marR="7615" marT="7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20155979"/>
                  </a:ext>
                </a:extLst>
              </a:tr>
              <a:tr h="479108">
                <a:tc>
                  <a:txBody>
                    <a:bodyPr/>
                    <a:lstStyle/>
                    <a:p>
                      <a:pPr algn="l" fontAlgn="ctr"/>
                      <a:r>
                        <a:rPr lang="es-CO" sz="1800" b="1" i="0" u="none" strike="noStrike">
                          <a:solidFill>
                            <a:srgbClr val="000000"/>
                          </a:solidFill>
                          <a:effectLst/>
                          <a:latin typeface="Calibri" panose="020F0502020204030204" pitchFamily="34" charset="0"/>
                        </a:rPr>
                        <a:t>Vencidas sin respuesta.</a:t>
                      </a:r>
                    </a:p>
                  </a:txBody>
                  <a:tcPr marL="7615" marR="7615" marT="76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1200" b="0" i="0" u="none" strike="noStrike">
                          <a:solidFill>
                            <a:srgbClr val="000000"/>
                          </a:solidFill>
                          <a:effectLst/>
                          <a:latin typeface="Aptos Narrow" panose="020B0004020202020204" pitchFamily="34" charset="0"/>
                        </a:rPr>
                        <a:t>1</a:t>
                      </a:r>
                    </a:p>
                  </a:txBody>
                  <a:tcPr marL="7615" marR="7615" marT="7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1200" b="0" i="0" u="none" strike="noStrike">
                          <a:solidFill>
                            <a:srgbClr val="000000"/>
                          </a:solidFill>
                          <a:effectLst/>
                          <a:latin typeface="Aptos Narrow" panose="020B0004020202020204" pitchFamily="34" charset="0"/>
                        </a:rPr>
                        <a:t>0%</a:t>
                      </a:r>
                    </a:p>
                  </a:txBody>
                  <a:tcPr marL="7615" marR="7615" marT="7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32210610"/>
                  </a:ext>
                </a:extLst>
              </a:tr>
              <a:tr h="190378">
                <a:tc>
                  <a:txBody>
                    <a:bodyPr/>
                    <a:lstStyle/>
                    <a:p>
                      <a:pPr algn="ctr" fontAlgn="ctr"/>
                      <a:r>
                        <a:rPr lang="es-CO" sz="1800" b="1" i="0" u="none" strike="noStrike">
                          <a:solidFill>
                            <a:srgbClr val="000000"/>
                          </a:solidFill>
                          <a:effectLst/>
                          <a:latin typeface="Calibri" panose="020F0502020204030204" pitchFamily="34" charset="0"/>
                        </a:rPr>
                        <a:t>Total</a:t>
                      </a:r>
                    </a:p>
                  </a:txBody>
                  <a:tcPr marL="7615" marR="7615" marT="76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75000"/>
                      </a:schemeClr>
                    </a:solidFill>
                  </a:tcPr>
                </a:tc>
                <a:tc>
                  <a:txBody>
                    <a:bodyPr/>
                    <a:lstStyle/>
                    <a:p>
                      <a:pPr algn="ctr" fontAlgn="ctr"/>
                      <a:r>
                        <a:rPr lang="es-CO" sz="1800" b="1" i="0" u="none" strike="noStrike">
                          <a:solidFill>
                            <a:srgbClr val="000000"/>
                          </a:solidFill>
                          <a:effectLst/>
                          <a:latin typeface="Calibri" panose="020F0502020204030204" pitchFamily="34" charset="0"/>
                        </a:rPr>
                        <a:t>740</a:t>
                      </a:r>
                    </a:p>
                  </a:txBody>
                  <a:tcPr marL="7615" marR="7615" marT="76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75000"/>
                      </a:schemeClr>
                    </a:solidFill>
                  </a:tcPr>
                </a:tc>
                <a:tc>
                  <a:txBody>
                    <a:bodyPr/>
                    <a:lstStyle/>
                    <a:p>
                      <a:pPr algn="ctr" fontAlgn="ctr"/>
                      <a:r>
                        <a:rPr lang="es-CO" sz="1800" b="1" i="0" u="none" strike="noStrike" dirty="0">
                          <a:solidFill>
                            <a:srgbClr val="000000"/>
                          </a:solidFill>
                          <a:effectLst/>
                          <a:latin typeface="Calibri" panose="020F0502020204030204" pitchFamily="34" charset="0"/>
                        </a:rPr>
                        <a:t>100</a:t>
                      </a:r>
                    </a:p>
                  </a:txBody>
                  <a:tcPr marL="7615" marR="7615" marT="76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2237450768"/>
                  </a:ext>
                </a:extLst>
              </a:tr>
            </a:tbl>
          </a:graphicData>
        </a:graphic>
      </p:graphicFrame>
      <p:graphicFrame>
        <p:nvGraphicFramePr>
          <p:cNvPr id="31" name="Gráfico 30">
            <a:extLst>
              <a:ext uri="{FF2B5EF4-FFF2-40B4-BE49-F238E27FC236}">
                <a16:creationId xmlns:a16="http://schemas.microsoft.com/office/drawing/2014/main" id="{5BF72791-C779-9811-AC02-5AC6FB58CEA4}"/>
              </a:ext>
            </a:extLst>
          </p:cNvPr>
          <p:cNvGraphicFramePr>
            <a:graphicFrameLocks/>
          </p:cNvGraphicFramePr>
          <p:nvPr>
            <p:extLst>
              <p:ext uri="{D42A27DB-BD31-4B8C-83A1-F6EECF244321}">
                <p14:modId xmlns:p14="http://schemas.microsoft.com/office/powerpoint/2010/main" val="3527039740"/>
              </p:ext>
            </p:extLst>
          </p:nvPr>
        </p:nvGraphicFramePr>
        <p:xfrm>
          <a:off x="11506200" y="2770229"/>
          <a:ext cx="6553200" cy="274320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484871" y="1995905"/>
            <a:ext cx="101118" cy="101118"/>
          </a:xfrm>
          <a:prstGeom prst="rect">
            <a:avLst/>
          </a:prstGeom>
        </p:spPr>
      </p:pic>
      <p:pic>
        <p:nvPicPr>
          <p:cNvPr id="3" name="object 3"/>
          <p:cNvPicPr/>
          <p:nvPr/>
        </p:nvPicPr>
        <p:blipFill>
          <a:blip r:embed="rId2" cstate="print"/>
          <a:stretch>
            <a:fillRect/>
          </a:stretch>
        </p:blipFill>
        <p:spPr>
          <a:xfrm>
            <a:off x="7486777" y="2870807"/>
            <a:ext cx="101119" cy="101119"/>
          </a:xfrm>
          <a:prstGeom prst="rect">
            <a:avLst/>
          </a:prstGeom>
        </p:spPr>
      </p:pic>
      <p:sp>
        <p:nvSpPr>
          <p:cNvPr id="4" name="object 4"/>
          <p:cNvSpPr txBox="1"/>
          <p:nvPr/>
        </p:nvSpPr>
        <p:spPr>
          <a:xfrm>
            <a:off x="6258814" y="928750"/>
            <a:ext cx="8185150" cy="412115"/>
          </a:xfrm>
          <a:prstGeom prst="rect">
            <a:avLst/>
          </a:prstGeom>
          <a:solidFill>
            <a:srgbClr val="EDEDED"/>
          </a:solidFill>
        </p:spPr>
        <p:txBody>
          <a:bodyPr vert="horz" wrap="square" lIns="0" tIns="102235" rIns="0" bIns="0" rtlCol="0">
            <a:spAutoFit/>
          </a:bodyPr>
          <a:lstStyle/>
          <a:p>
            <a:pPr marL="895985">
              <a:lnSpc>
                <a:spcPct val="100000"/>
              </a:lnSpc>
              <a:spcBef>
                <a:spcPts val="805"/>
              </a:spcBef>
            </a:pPr>
            <a:r>
              <a:rPr sz="1400" b="1" spc="-50" dirty="0">
                <a:latin typeface="Tahoma"/>
                <a:cs typeface="Tahoma"/>
              </a:rPr>
              <a:t>6.3</a:t>
            </a:r>
            <a:r>
              <a:rPr sz="1400" b="1" spc="-10" dirty="0">
                <a:latin typeface="Tahoma"/>
                <a:cs typeface="Tahoma"/>
              </a:rPr>
              <a:t> </a:t>
            </a:r>
            <a:r>
              <a:rPr sz="1400" b="1" dirty="0">
                <a:latin typeface="Tahoma"/>
                <a:cs typeface="Tahoma"/>
              </a:rPr>
              <a:t>INFORMES</a:t>
            </a:r>
            <a:r>
              <a:rPr sz="1400" b="1" spc="65" dirty="0">
                <a:latin typeface="Tahoma"/>
                <a:cs typeface="Tahoma"/>
              </a:rPr>
              <a:t> </a:t>
            </a:r>
            <a:r>
              <a:rPr sz="1400" b="1" dirty="0">
                <a:latin typeface="Tahoma"/>
                <a:cs typeface="Tahoma"/>
              </a:rPr>
              <a:t>DE</a:t>
            </a:r>
            <a:r>
              <a:rPr sz="1400" b="1" spc="130" dirty="0">
                <a:latin typeface="Tahoma"/>
                <a:cs typeface="Tahoma"/>
              </a:rPr>
              <a:t> </a:t>
            </a:r>
            <a:r>
              <a:rPr sz="1400" b="1" dirty="0">
                <a:latin typeface="Tahoma"/>
                <a:cs typeface="Tahoma"/>
              </a:rPr>
              <a:t>LOS</a:t>
            </a:r>
            <a:r>
              <a:rPr sz="1400" b="1" spc="30" dirty="0">
                <a:latin typeface="Tahoma"/>
                <a:cs typeface="Tahoma"/>
              </a:rPr>
              <a:t> </a:t>
            </a:r>
            <a:r>
              <a:rPr sz="1400" b="1" dirty="0">
                <a:latin typeface="Tahoma"/>
                <a:cs typeface="Tahoma"/>
              </a:rPr>
              <a:t>ENTES</a:t>
            </a:r>
            <a:r>
              <a:rPr sz="1400" b="1" spc="120" dirty="0">
                <a:latin typeface="Tahoma"/>
                <a:cs typeface="Tahoma"/>
              </a:rPr>
              <a:t> </a:t>
            </a:r>
            <a:r>
              <a:rPr sz="1400" b="1" dirty="0">
                <a:latin typeface="Tahoma"/>
                <a:cs typeface="Tahoma"/>
              </a:rPr>
              <a:t>DE</a:t>
            </a:r>
            <a:r>
              <a:rPr sz="1400" b="1" spc="130" dirty="0">
                <a:latin typeface="Tahoma"/>
                <a:cs typeface="Tahoma"/>
              </a:rPr>
              <a:t> </a:t>
            </a:r>
            <a:r>
              <a:rPr sz="1400" b="1" dirty="0">
                <a:latin typeface="Tahoma"/>
                <a:cs typeface="Tahoma"/>
              </a:rPr>
              <a:t>CONTROL</a:t>
            </a:r>
            <a:r>
              <a:rPr sz="1400" b="1" spc="145" dirty="0">
                <a:latin typeface="Tahoma"/>
                <a:cs typeface="Tahoma"/>
              </a:rPr>
              <a:t> </a:t>
            </a:r>
            <a:r>
              <a:rPr sz="1400" b="1" dirty="0">
                <a:latin typeface="Tahoma"/>
                <a:cs typeface="Tahoma"/>
              </a:rPr>
              <a:t>QUE</a:t>
            </a:r>
            <a:r>
              <a:rPr sz="1400" b="1" spc="80" dirty="0">
                <a:latin typeface="Tahoma"/>
                <a:cs typeface="Tahoma"/>
              </a:rPr>
              <a:t> </a:t>
            </a:r>
            <a:r>
              <a:rPr sz="1400" b="1" spc="-10" dirty="0">
                <a:latin typeface="Tahoma"/>
                <a:cs typeface="Tahoma"/>
              </a:rPr>
              <a:t>VIGILAN</a:t>
            </a:r>
            <a:r>
              <a:rPr sz="1400" b="1" spc="25" dirty="0">
                <a:latin typeface="Tahoma"/>
                <a:cs typeface="Tahoma"/>
              </a:rPr>
              <a:t> </a:t>
            </a:r>
            <a:r>
              <a:rPr sz="1400" b="1" dirty="0">
                <a:latin typeface="Tahoma"/>
                <a:cs typeface="Tahoma"/>
              </a:rPr>
              <a:t>A</a:t>
            </a:r>
            <a:r>
              <a:rPr sz="1400" b="1" spc="254" dirty="0">
                <a:latin typeface="Tahoma"/>
                <a:cs typeface="Tahoma"/>
              </a:rPr>
              <a:t> </a:t>
            </a:r>
            <a:r>
              <a:rPr sz="1400" b="1" dirty="0">
                <a:latin typeface="Tahoma"/>
                <a:cs typeface="Tahoma"/>
              </a:rPr>
              <a:t>LA</a:t>
            </a:r>
            <a:r>
              <a:rPr sz="1400" b="1" spc="195" dirty="0">
                <a:latin typeface="Tahoma"/>
                <a:cs typeface="Tahoma"/>
              </a:rPr>
              <a:t> </a:t>
            </a:r>
            <a:r>
              <a:rPr sz="1400" b="1" spc="-10" dirty="0">
                <a:latin typeface="Tahoma"/>
                <a:cs typeface="Tahoma"/>
              </a:rPr>
              <a:t>ENTIDAD</a:t>
            </a:r>
            <a:endParaRPr sz="1400">
              <a:latin typeface="Tahoma"/>
              <a:cs typeface="Tahoma"/>
            </a:endParaRPr>
          </a:p>
        </p:txBody>
      </p:sp>
      <p:pic>
        <p:nvPicPr>
          <p:cNvPr id="5" name="object 5"/>
          <p:cNvPicPr/>
          <p:nvPr/>
        </p:nvPicPr>
        <p:blipFill>
          <a:blip r:embed="rId2" cstate="print"/>
          <a:stretch>
            <a:fillRect/>
          </a:stretch>
        </p:blipFill>
        <p:spPr>
          <a:xfrm>
            <a:off x="7470520" y="4003521"/>
            <a:ext cx="101117" cy="101118"/>
          </a:xfrm>
          <a:prstGeom prst="rect">
            <a:avLst/>
          </a:prstGeom>
        </p:spPr>
      </p:pic>
      <p:sp>
        <p:nvSpPr>
          <p:cNvPr id="6" name="object 6"/>
          <p:cNvSpPr txBox="1"/>
          <p:nvPr/>
        </p:nvSpPr>
        <p:spPr>
          <a:xfrm>
            <a:off x="7143115" y="1679829"/>
            <a:ext cx="6596380" cy="5553075"/>
          </a:xfrm>
          <a:prstGeom prst="rect">
            <a:avLst/>
          </a:prstGeom>
        </p:spPr>
        <p:txBody>
          <a:bodyPr vert="horz" wrap="square" lIns="0" tIns="12700" rIns="0" bIns="0" rtlCol="0">
            <a:spAutoFit/>
          </a:bodyPr>
          <a:lstStyle/>
          <a:p>
            <a:pPr marL="560705">
              <a:lnSpc>
                <a:spcPct val="100000"/>
              </a:lnSpc>
              <a:spcBef>
                <a:spcPts val="100"/>
              </a:spcBef>
            </a:pPr>
            <a:r>
              <a:rPr sz="1400" dirty="0">
                <a:latin typeface="Verdana"/>
                <a:cs typeface="Verdana"/>
              </a:rPr>
              <a:t>Contaduría</a:t>
            </a:r>
            <a:r>
              <a:rPr sz="1400" spc="-155" dirty="0">
                <a:latin typeface="Verdana"/>
                <a:cs typeface="Verdana"/>
              </a:rPr>
              <a:t> </a:t>
            </a:r>
            <a:r>
              <a:rPr sz="1400" spc="-10" dirty="0">
                <a:latin typeface="Verdana"/>
                <a:cs typeface="Verdana"/>
              </a:rPr>
              <a:t>General</a:t>
            </a:r>
            <a:r>
              <a:rPr sz="1400" spc="-114" dirty="0">
                <a:latin typeface="Verdana"/>
                <a:cs typeface="Verdana"/>
              </a:rPr>
              <a:t> </a:t>
            </a:r>
            <a:r>
              <a:rPr sz="1400" dirty="0">
                <a:latin typeface="Verdana"/>
                <a:cs typeface="Verdana"/>
              </a:rPr>
              <a:t>de</a:t>
            </a:r>
            <a:r>
              <a:rPr sz="1400" spc="-30" dirty="0">
                <a:latin typeface="Verdana"/>
                <a:cs typeface="Verdana"/>
              </a:rPr>
              <a:t> </a:t>
            </a:r>
            <a:r>
              <a:rPr sz="1400" spc="-10" dirty="0">
                <a:latin typeface="Verdana"/>
                <a:cs typeface="Verdana"/>
              </a:rPr>
              <a:t>la</a:t>
            </a:r>
            <a:r>
              <a:rPr sz="1400" spc="-140" dirty="0">
                <a:latin typeface="Verdana"/>
                <a:cs typeface="Verdana"/>
              </a:rPr>
              <a:t> </a:t>
            </a:r>
            <a:r>
              <a:rPr sz="1400" spc="-10" dirty="0">
                <a:latin typeface="Verdana"/>
                <a:cs typeface="Verdana"/>
              </a:rPr>
              <a:t>Nación</a:t>
            </a:r>
            <a:endParaRPr sz="1400">
              <a:latin typeface="Verdana"/>
              <a:cs typeface="Verdana"/>
            </a:endParaRPr>
          </a:p>
          <a:p>
            <a:pPr marL="560705" marR="942975">
              <a:lnSpc>
                <a:spcPct val="83900"/>
              </a:lnSpc>
              <a:spcBef>
                <a:spcPts val="1305"/>
              </a:spcBef>
            </a:pPr>
            <a:r>
              <a:rPr sz="1400" dirty="0">
                <a:latin typeface="Verdana"/>
                <a:cs typeface="Verdana"/>
              </a:rPr>
              <a:t>Informe de</a:t>
            </a:r>
            <a:r>
              <a:rPr sz="1400" spc="114" dirty="0">
                <a:latin typeface="Verdana"/>
                <a:cs typeface="Verdana"/>
              </a:rPr>
              <a:t> </a:t>
            </a:r>
            <a:r>
              <a:rPr sz="1400" dirty="0">
                <a:latin typeface="Verdana"/>
                <a:cs typeface="Verdana"/>
              </a:rPr>
              <a:t>Actualización</a:t>
            </a:r>
            <a:r>
              <a:rPr sz="1400" spc="10" dirty="0">
                <a:latin typeface="Verdana"/>
                <a:cs typeface="Verdana"/>
              </a:rPr>
              <a:t> </a:t>
            </a:r>
            <a:r>
              <a:rPr sz="1400" dirty="0">
                <a:latin typeface="Verdana"/>
                <a:cs typeface="Verdana"/>
              </a:rPr>
              <a:t>especial</a:t>
            </a:r>
            <a:r>
              <a:rPr sz="1400" spc="50" dirty="0">
                <a:latin typeface="Verdana"/>
                <a:cs typeface="Verdana"/>
              </a:rPr>
              <a:t> </a:t>
            </a:r>
            <a:r>
              <a:rPr sz="1400" dirty="0">
                <a:latin typeface="Verdana"/>
                <a:cs typeface="Verdana"/>
              </a:rPr>
              <a:t>de</a:t>
            </a:r>
            <a:r>
              <a:rPr sz="1400" spc="100" dirty="0">
                <a:latin typeface="Verdana"/>
                <a:cs typeface="Verdana"/>
              </a:rPr>
              <a:t> </a:t>
            </a:r>
            <a:r>
              <a:rPr sz="1400" spc="-10" dirty="0">
                <a:latin typeface="Verdana"/>
                <a:cs typeface="Verdana"/>
              </a:rPr>
              <a:t>fiscalización</a:t>
            </a:r>
            <a:r>
              <a:rPr sz="1400" spc="-30" dirty="0">
                <a:latin typeface="Verdana"/>
                <a:cs typeface="Verdana"/>
              </a:rPr>
              <a:t> </a:t>
            </a:r>
            <a:r>
              <a:rPr sz="1400" spc="-20" dirty="0">
                <a:latin typeface="Verdana"/>
                <a:cs typeface="Verdana"/>
              </a:rPr>
              <a:t>CGA, </a:t>
            </a:r>
            <a:r>
              <a:rPr sz="1400" spc="-50" dirty="0">
                <a:latin typeface="Verdana"/>
                <a:cs typeface="Verdana"/>
              </a:rPr>
              <a:t>https://culturantioquia.gov.co/index.php/informes-</a:t>
            </a:r>
            <a:r>
              <a:rPr sz="1400" spc="-10" dirty="0">
                <a:latin typeface="Verdana"/>
                <a:cs typeface="Verdana"/>
              </a:rPr>
              <a:t>gestion- </a:t>
            </a:r>
            <a:r>
              <a:rPr sz="1400" spc="-30" dirty="0">
                <a:latin typeface="Verdana"/>
                <a:cs typeface="Verdana"/>
              </a:rPr>
              <a:t>evaluacion-</a:t>
            </a:r>
            <a:r>
              <a:rPr sz="1400" spc="-10" dirty="0">
                <a:latin typeface="Verdana"/>
                <a:cs typeface="Verdana"/>
              </a:rPr>
              <a:t>auditoria</a:t>
            </a:r>
            <a:endParaRPr sz="1400">
              <a:latin typeface="Verdana"/>
              <a:cs typeface="Verdana"/>
            </a:endParaRPr>
          </a:p>
          <a:p>
            <a:pPr marL="560705">
              <a:lnSpc>
                <a:spcPct val="100000"/>
              </a:lnSpc>
              <a:spcBef>
                <a:spcPts val="1235"/>
              </a:spcBef>
            </a:pPr>
            <a:r>
              <a:rPr sz="1400" dirty="0">
                <a:latin typeface="Verdana"/>
                <a:cs typeface="Verdana"/>
              </a:rPr>
              <a:t>Oficina</a:t>
            </a:r>
            <a:r>
              <a:rPr sz="1400" spc="-145" dirty="0">
                <a:latin typeface="Verdana"/>
                <a:cs typeface="Verdana"/>
              </a:rPr>
              <a:t> </a:t>
            </a:r>
            <a:r>
              <a:rPr sz="1400" dirty="0">
                <a:latin typeface="Verdana"/>
                <a:cs typeface="Verdana"/>
              </a:rPr>
              <a:t>de</a:t>
            </a:r>
            <a:r>
              <a:rPr sz="1400" spc="-10" dirty="0">
                <a:latin typeface="Verdana"/>
                <a:cs typeface="Verdana"/>
              </a:rPr>
              <a:t> </a:t>
            </a:r>
            <a:r>
              <a:rPr sz="1400" dirty="0">
                <a:latin typeface="Verdana"/>
                <a:cs typeface="Verdana"/>
              </a:rPr>
              <a:t>Control</a:t>
            </a:r>
            <a:r>
              <a:rPr sz="1400" spc="-110" dirty="0">
                <a:latin typeface="Verdana"/>
                <a:cs typeface="Verdana"/>
              </a:rPr>
              <a:t> </a:t>
            </a:r>
            <a:r>
              <a:rPr sz="1400" spc="-10" dirty="0">
                <a:latin typeface="Verdana"/>
                <a:cs typeface="Verdana"/>
              </a:rPr>
              <a:t>Interno</a:t>
            </a:r>
            <a:endParaRPr sz="1400">
              <a:latin typeface="Verdana"/>
              <a:cs typeface="Verdana"/>
            </a:endParaRPr>
          </a:p>
          <a:p>
            <a:pPr marL="560705" marR="942975">
              <a:lnSpc>
                <a:spcPct val="97500"/>
              </a:lnSpc>
              <a:spcBef>
                <a:spcPts val="1075"/>
              </a:spcBef>
            </a:pPr>
            <a:r>
              <a:rPr sz="1400" spc="-10" dirty="0">
                <a:latin typeface="Verdana"/>
                <a:cs typeface="Verdana"/>
              </a:rPr>
              <a:t>Evaluación</a:t>
            </a:r>
            <a:r>
              <a:rPr sz="1400" spc="-70" dirty="0">
                <a:latin typeface="Verdana"/>
                <a:cs typeface="Verdana"/>
              </a:rPr>
              <a:t> </a:t>
            </a:r>
            <a:r>
              <a:rPr sz="1400" dirty="0">
                <a:latin typeface="Verdana"/>
                <a:cs typeface="Verdana"/>
              </a:rPr>
              <a:t>Control</a:t>
            </a:r>
            <a:r>
              <a:rPr sz="1400" spc="-120" dirty="0">
                <a:latin typeface="Verdana"/>
                <a:cs typeface="Verdana"/>
              </a:rPr>
              <a:t> </a:t>
            </a:r>
            <a:r>
              <a:rPr sz="1400" spc="-25" dirty="0">
                <a:latin typeface="Verdana"/>
                <a:cs typeface="Verdana"/>
              </a:rPr>
              <a:t>Interno</a:t>
            </a:r>
            <a:r>
              <a:rPr sz="1400" spc="-80" dirty="0">
                <a:latin typeface="Verdana"/>
                <a:cs typeface="Verdana"/>
              </a:rPr>
              <a:t> </a:t>
            </a:r>
            <a:r>
              <a:rPr sz="1400" spc="-10" dirty="0">
                <a:latin typeface="Verdana"/>
                <a:cs typeface="Verdana"/>
              </a:rPr>
              <a:t>Contable </a:t>
            </a:r>
            <a:r>
              <a:rPr sz="1400" spc="-50" dirty="0">
                <a:latin typeface="Verdana"/>
                <a:cs typeface="Verdana"/>
              </a:rPr>
              <a:t>https://culturantioquia.gov.co/index.php/informes-</a:t>
            </a:r>
            <a:r>
              <a:rPr sz="1400" spc="-10" dirty="0">
                <a:latin typeface="Verdana"/>
                <a:cs typeface="Verdana"/>
              </a:rPr>
              <a:t>gestion- </a:t>
            </a:r>
            <a:r>
              <a:rPr sz="1400" spc="-30" dirty="0">
                <a:latin typeface="Verdana"/>
                <a:cs typeface="Verdana"/>
              </a:rPr>
              <a:t>evaluacion-</a:t>
            </a:r>
            <a:r>
              <a:rPr sz="1400" spc="-10" dirty="0">
                <a:latin typeface="Verdana"/>
                <a:cs typeface="Verdana"/>
              </a:rPr>
              <a:t>auditoria</a:t>
            </a:r>
            <a:endParaRPr sz="1400">
              <a:latin typeface="Verdana"/>
              <a:cs typeface="Verdana"/>
            </a:endParaRPr>
          </a:p>
          <a:p>
            <a:pPr marL="560705">
              <a:lnSpc>
                <a:spcPct val="100000"/>
              </a:lnSpc>
              <a:spcBef>
                <a:spcPts val="1095"/>
              </a:spcBef>
            </a:pPr>
            <a:r>
              <a:rPr sz="1400" spc="-10" dirty="0">
                <a:latin typeface="Verdana"/>
                <a:cs typeface="Verdana"/>
              </a:rPr>
              <a:t>Contraloría</a:t>
            </a:r>
            <a:r>
              <a:rPr sz="1400" spc="-60" dirty="0">
                <a:latin typeface="Verdana"/>
                <a:cs typeface="Verdana"/>
              </a:rPr>
              <a:t> </a:t>
            </a:r>
            <a:r>
              <a:rPr sz="1400" dirty="0">
                <a:latin typeface="Verdana"/>
                <a:cs typeface="Verdana"/>
              </a:rPr>
              <a:t>General de</a:t>
            </a:r>
            <a:r>
              <a:rPr sz="1400" spc="105" dirty="0">
                <a:latin typeface="Verdana"/>
                <a:cs typeface="Verdana"/>
              </a:rPr>
              <a:t> </a:t>
            </a:r>
            <a:r>
              <a:rPr sz="1400" dirty="0">
                <a:latin typeface="Verdana"/>
                <a:cs typeface="Verdana"/>
              </a:rPr>
              <a:t>Antioquia</a:t>
            </a:r>
            <a:r>
              <a:rPr sz="1400" spc="10" dirty="0">
                <a:latin typeface="Verdana"/>
                <a:cs typeface="Verdana"/>
              </a:rPr>
              <a:t> </a:t>
            </a:r>
            <a:r>
              <a:rPr sz="1400" dirty="0">
                <a:latin typeface="Verdana"/>
                <a:cs typeface="Verdana"/>
              </a:rPr>
              <a:t>Informe</a:t>
            </a:r>
            <a:r>
              <a:rPr sz="1400" spc="5" dirty="0">
                <a:latin typeface="Verdana"/>
                <a:cs typeface="Verdana"/>
              </a:rPr>
              <a:t> </a:t>
            </a:r>
            <a:r>
              <a:rPr sz="1400" dirty="0">
                <a:latin typeface="Verdana"/>
                <a:cs typeface="Verdana"/>
              </a:rPr>
              <a:t>definitivo</a:t>
            </a:r>
            <a:r>
              <a:rPr sz="1400" spc="-5" dirty="0">
                <a:latin typeface="Verdana"/>
                <a:cs typeface="Verdana"/>
              </a:rPr>
              <a:t> </a:t>
            </a:r>
            <a:r>
              <a:rPr sz="1400" spc="-25" dirty="0">
                <a:latin typeface="Verdana"/>
                <a:cs typeface="Verdana"/>
              </a:rPr>
              <a:t>de</a:t>
            </a:r>
            <a:endParaRPr sz="1400">
              <a:latin typeface="Verdana"/>
              <a:cs typeface="Verdana"/>
            </a:endParaRPr>
          </a:p>
          <a:p>
            <a:pPr marL="560705" marR="942975">
              <a:lnSpc>
                <a:spcPct val="181100"/>
              </a:lnSpc>
              <a:spcBef>
                <a:spcPts val="5"/>
              </a:spcBef>
            </a:pPr>
            <a:r>
              <a:rPr sz="1400" dirty="0">
                <a:latin typeface="Verdana"/>
                <a:cs typeface="Verdana"/>
              </a:rPr>
              <a:t>auditoria</a:t>
            </a:r>
            <a:r>
              <a:rPr sz="1400" spc="-200" dirty="0">
                <a:latin typeface="Verdana"/>
                <a:cs typeface="Verdana"/>
              </a:rPr>
              <a:t> </a:t>
            </a:r>
            <a:r>
              <a:rPr sz="1400" spc="-10" dirty="0">
                <a:latin typeface="Verdana"/>
                <a:cs typeface="Verdana"/>
              </a:rPr>
              <a:t>regular </a:t>
            </a:r>
            <a:r>
              <a:rPr sz="1400" spc="-50" dirty="0">
                <a:latin typeface="Verdana"/>
                <a:cs typeface="Verdana"/>
              </a:rPr>
              <a:t>https://culturantioquia.gov.co/index.php/informes-</a:t>
            </a:r>
            <a:r>
              <a:rPr sz="1400" spc="-10" dirty="0">
                <a:latin typeface="Verdana"/>
                <a:cs typeface="Verdana"/>
              </a:rPr>
              <a:t>gestion- </a:t>
            </a:r>
            <a:r>
              <a:rPr sz="1400" spc="-30" dirty="0">
                <a:latin typeface="Verdana"/>
                <a:cs typeface="Verdana"/>
              </a:rPr>
              <a:t>evaluacion-</a:t>
            </a:r>
            <a:r>
              <a:rPr sz="1400" spc="-10" dirty="0">
                <a:latin typeface="Verdana"/>
                <a:cs typeface="Verdana"/>
              </a:rPr>
              <a:t>auditoria</a:t>
            </a:r>
            <a:endParaRPr sz="1400">
              <a:latin typeface="Verdana"/>
              <a:cs typeface="Verdana"/>
            </a:endParaRPr>
          </a:p>
          <a:p>
            <a:pPr>
              <a:lnSpc>
                <a:spcPct val="100000"/>
              </a:lnSpc>
            </a:pPr>
            <a:endParaRPr sz="1400">
              <a:latin typeface="Verdana"/>
              <a:cs typeface="Verdana"/>
            </a:endParaRPr>
          </a:p>
          <a:p>
            <a:pPr>
              <a:lnSpc>
                <a:spcPct val="100000"/>
              </a:lnSpc>
              <a:spcBef>
                <a:spcPts val="195"/>
              </a:spcBef>
            </a:pPr>
            <a:endParaRPr sz="1400">
              <a:latin typeface="Verdana"/>
              <a:cs typeface="Verdana"/>
            </a:endParaRPr>
          </a:p>
          <a:p>
            <a:pPr marL="560705">
              <a:lnSpc>
                <a:spcPct val="100000"/>
              </a:lnSpc>
              <a:spcBef>
                <a:spcPts val="5"/>
              </a:spcBef>
            </a:pPr>
            <a:r>
              <a:rPr sz="1400" dirty="0">
                <a:latin typeface="Verdana"/>
                <a:cs typeface="Verdana"/>
              </a:rPr>
              <a:t>Procuraduría</a:t>
            </a:r>
            <a:r>
              <a:rPr sz="1400" spc="-155" dirty="0">
                <a:latin typeface="Verdana"/>
                <a:cs typeface="Verdana"/>
              </a:rPr>
              <a:t> </a:t>
            </a:r>
            <a:r>
              <a:rPr sz="1400" spc="-10" dirty="0">
                <a:latin typeface="Verdana"/>
                <a:cs typeface="Verdana"/>
              </a:rPr>
              <a:t>General</a:t>
            </a:r>
            <a:r>
              <a:rPr sz="1400" spc="-120" dirty="0">
                <a:latin typeface="Verdana"/>
                <a:cs typeface="Verdana"/>
              </a:rPr>
              <a:t> </a:t>
            </a:r>
            <a:r>
              <a:rPr sz="1400" dirty="0">
                <a:latin typeface="Verdana"/>
                <a:cs typeface="Verdana"/>
              </a:rPr>
              <a:t>de</a:t>
            </a:r>
            <a:r>
              <a:rPr sz="1400" spc="-30" dirty="0">
                <a:latin typeface="Verdana"/>
                <a:cs typeface="Verdana"/>
              </a:rPr>
              <a:t> </a:t>
            </a:r>
            <a:r>
              <a:rPr sz="1400" spc="-10" dirty="0">
                <a:latin typeface="Verdana"/>
                <a:cs typeface="Verdana"/>
              </a:rPr>
              <a:t>la</a:t>
            </a:r>
            <a:r>
              <a:rPr sz="1400" spc="-140" dirty="0">
                <a:latin typeface="Verdana"/>
                <a:cs typeface="Verdana"/>
              </a:rPr>
              <a:t> </a:t>
            </a:r>
            <a:r>
              <a:rPr sz="1400" spc="-10" dirty="0">
                <a:latin typeface="Verdana"/>
                <a:cs typeface="Verdana"/>
              </a:rPr>
              <a:t>Nación</a:t>
            </a:r>
            <a:endParaRPr sz="1400">
              <a:latin typeface="Verdana"/>
              <a:cs typeface="Verdana"/>
            </a:endParaRPr>
          </a:p>
          <a:p>
            <a:pPr marL="560705" marR="5080">
              <a:lnSpc>
                <a:spcPts val="1400"/>
              </a:lnSpc>
              <a:spcBef>
                <a:spcPts val="1300"/>
              </a:spcBef>
            </a:pPr>
            <a:r>
              <a:rPr sz="1400" dirty="0">
                <a:latin typeface="Verdana"/>
                <a:cs typeface="Verdana"/>
              </a:rPr>
              <a:t>Índice</a:t>
            </a:r>
            <a:r>
              <a:rPr sz="1400" spc="10" dirty="0">
                <a:latin typeface="Verdana"/>
                <a:cs typeface="Verdana"/>
              </a:rPr>
              <a:t> </a:t>
            </a:r>
            <a:r>
              <a:rPr sz="1400" dirty="0">
                <a:latin typeface="Verdana"/>
                <a:cs typeface="Verdana"/>
              </a:rPr>
              <a:t>de</a:t>
            </a:r>
            <a:r>
              <a:rPr sz="1400" spc="114" dirty="0">
                <a:latin typeface="Verdana"/>
                <a:cs typeface="Verdana"/>
              </a:rPr>
              <a:t> </a:t>
            </a:r>
            <a:r>
              <a:rPr sz="1400" spc="-30" dirty="0">
                <a:latin typeface="Verdana"/>
                <a:cs typeface="Verdana"/>
              </a:rPr>
              <a:t>Transparencia </a:t>
            </a:r>
            <a:r>
              <a:rPr sz="1400" dirty="0">
                <a:latin typeface="Verdana"/>
                <a:cs typeface="Verdana"/>
              </a:rPr>
              <a:t>y</a:t>
            </a:r>
            <a:r>
              <a:rPr sz="1400" spc="-135" dirty="0">
                <a:latin typeface="Verdana"/>
                <a:cs typeface="Verdana"/>
              </a:rPr>
              <a:t> </a:t>
            </a:r>
            <a:r>
              <a:rPr sz="1400" dirty="0">
                <a:latin typeface="Verdana"/>
                <a:cs typeface="Verdana"/>
              </a:rPr>
              <a:t>Acceso</a:t>
            </a:r>
            <a:r>
              <a:rPr sz="1400" spc="40" dirty="0">
                <a:latin typeface="Verdana"/>
                <a:cs typeface="Verdana"/>
              </a:rPr>
              <a:t> </a:t>
            </a:r>
            <a:r>
              <a:rPr sz="1400" dirty="0">
                <a:latin typeface="Verdana"/>
                <a:cs typeface="Verdana"/>
              </a:rPr>
              <a:t>a</a:t>
            </a:r>
            <a:r>
              <a:rPr sz="1400" spc="-15" dirty="0">
                <a:latin typeface="Verdana"/>
                <a:cs typeface="Verdana"/>
              </a:rPr>
              <a:t> </a:t>
            </a:r>
            <a:r>
              <a:rPr sz="1400" dirty="0">
                <a:latin typeface="Verdana"/>
                <a:cs typeface="Verdana"/>
              </a:rPr>
              <a:t>la</a:t>
            </a:r>
            <a:r>
              <a:rPr sz="1400" spc="-35" dirty="0">
                <a:latin typeface="Verdana"/>
                <a:cs typeface="Verdana"/>
              </a:rPr>
              <a:t> </a:t>
            </a:r>
            <a:r>
              <a:rPr sz="1400" dirty="0">
                <a:latin typeface="Verdana"/>
                <a:cs typeface="Verdana"/>
              </a:rPr>
              <a:t>Información</a:t>
            </a:r>
            <a:r>
              <a:rPr sz="1400" spc="50" dirty="0">
                <a:latin typeface="Verdana"/>
                <a:cs typeface="Verdana"/>
              </a:rPr>
              <a:t> </a:t>
            </a:r>
            <a:r>
              <a:rPr sz="1400" spc="-110" dirty="0">
                <a:latin typeface="Verdana"/>
                <a:cs typeface="Verdana"/>
              </a:rPr>
              <a:t>-</a:t>
            </a:r>
            <a:r>
              <a:rPr sz="1400" spc="-95" dirty="0">
                <a:latin typeface="Verdana"/>
                <a:cs typeface="Verdana"/>
              </a:rPr>
              <a:t>ITA</a:t>
            </a:r>
            <a:r>
              <a:rPr sz="1400" spc="-150" dirty="0">
                <a:latin typeface="Verdana"/>
                <a:cs typeface="Verdana"/>
              </a:rPr>
              <a:t> </a:t>
            </a:r>
            <a:r>
              <a:rPr sz="1400" dirty="0">
                <a:latin typeface="Verdana"/>
                <a:cs typeface="Verdana"/>
              </a:rPr>
              <a:t>Reporte</a:t>
            </a:r>
            <a:r>
              <a:rPr sz="1400" spc="45" dirty="0">
                <a:latin typeface="Verdana"/>
                <a:cs typeface="Verdana"/>
              </a:rPr>
              <a:t> </a:t>
            </a:r>
            <a:r>
              <a:rPr sz="1400" spc="-25" dirty="0">
                <a:latin typeface="Verdana"/>
                <a:cs typeface="Verdana"/>
              </a:rPr>
              <a:t>de </a:t>
            </a:r>
            <a:r>
              <a:rPr sz="1400" dirty="0">
                <a:latin typeface="Verdana"/>
                <a:cs typeface="Verdana"/>
              </a:rPr>
              <a:t>cumplimiento</a:t>
            </a:r>
            <a:r>
              <a:rPr sz="1400" spc="330" dirty="0">
                <a:latin typeface="Verdana"/>
                <a:cs typeface="Verdana"/>
              </a:rPr>
              <a:t> </a:t>
            </a:r>
            <a:r>
              <a:rPr sz="1400" spc="-90" dirty="0">
                <a:latin typeface="Verdana"/>
                <a:cs typeface="Verdana"/>
              </a:rPr>
              <a:t>ITA</a:t>
            </a:r>
            <a:r>
              <a:rPr sz="1400" spc="5" dirty="0">
                <a:latin typeface="Verdana"/>
                <a:cs typeface="Verdana"/>
              </a:rPr>
              <a:t> </a:t>
            </a:r>
            <a:r>
              <a:rPr sz="1400" spc="-45" dirty="0">
                <a:latin typeface="Verdana"/>
                <a:cs typeface="Verdana"/>
              </a:rPr>
              <a:t>https://culturantioquia.gov.co/index.php/informes- </a:t>
            </a:r>
            <a:r>
              <a:rPr sz="1400" spc="-25" dirty="0">
                <a:latin typeface="Verdana"/>
                <a:cs typeface="Verdana"/>
              </a:rPr>
              <a:t>gestion-</a:t>
            </a:r>
            <a:r>
              <a:rPr sz="1400" spc="-30" dirty="0">
                <a:latin typeface="Verdana"/>
                <a:cs typeface="Verdana"/>
              </a:rPr>
              <a:t>evaluacion-</a:t>
            </a:r>
            <a:r>
              <a:rPr sz="1400" spc="-10" dirty="0">
                <a:latin typeface="Verdana"/>
                <a:cs typeface="Verdana"/>
              </a:rPr>
              <a:t>auditoria</a:t>
            </a:r>
            <a:endParaRPr sz="1400">
              <a:latin typeface="Verdana"/>
              <a:cs typeface="Verdana"/>
            </a:endParaRPr>
          </a:p>
          <a:p>
            <a:pPr marL="12700" marR="4342130">
              <a:lnSpc>
                <a:spcPct val="101400"/>
              </a:lnSpc>
              <a:spcBef>
                <a:spcPts val="1305"/>
              </a:spcBef>
            </a:pPr>
            <a:r>
              <a:rPr sz="1400" b="1" dirty="0">
                <a:solidFill>
                  <a:srgbClr val="585858"/>
                </a:solidFill>
                <a:latin typeface="Tahoma"/>
                <a:cs typeface="Tahoma"/>
              </a:rPr>
              <a:t>Listado</a:t>
            </a:r>
            <a:r>
              <a:rPr sz="1400" b="1" spc="225" dirty="0">
                <a:solidFill>
                  <a:srgbClr val="585858"/>
                </a:solidFill>
                <a:latin typeface="Tahoma"/>
                <a:cs typeface="Tahoma"/>
              </a:rPr>
              <a:t> </a:t>
            </a:r>
            <a:r>
              <a:rPr sz="1400" b="1" dirty="0">
                <a:solidFill>
                  <a:srgbClr val="585858"/>
                </a:solidFill>
                <a:latin typeface="Tahoma"/>
                <a:cs typeface="Tahoma"/>
              </a:rPr>
              <a:t>de</a:t>
            </a:r>
            <a:r>
              <a:rPr sz="1400" b="1" spc="260" dirty="0">
                <a:solidFill>
                  <a:srgbClr val="585858"/>
                </a:solidFill>
                <a:latin typeface="Tahoma"/>
                <a:cs typeface="Tahoma"/>
              </a:rPr>
              <a:t> </a:t>
            </a:r>
            <a:r>
              <a:rPr sz="1400" b="1" dirty="0">
                <a:solidFill>
                  <a:srgbClr val="585858"/>
                </a:solidFill>
                <a:latin typeface="Tahoma"/>
                <a:cs typeface="Tahoma"/>
              </a:rPr>
              <a:t>entidades</a:t>
            </a:r>
            <a:r>
              <a:rPr sz="1400" b="1" spc="210" dirty="0">
                <a:solidFill>
                  <a:srgbClr val="585858"/>
                </a:solidFill>
                <a:latin typeface="Tahoma"/>
                <a:cs typeface="Tahoma"/>
              </a:rPr>
              <a:t> </a:t>
            </a:r>
            <a:r>
              <a:rPr sz="1400" b="1" spc="-25" dirty="0">
                <a:solidFill>
                  <a:srgbClr val="585858"/>
                </a:solidFill>
                <a:latin typeface="Tahoma"/>
                <a:cs typeface="Tahoma"/>
              </a:rPr>
              <a:t>de </a:t>
            </a:r>
            <a:r>
              <a:rPr sz="1400" b="1" spc="-10" dirty="0">
                <a:solidFill>
                  <a:srgbClr val="585858"/>
                </a:solidFill>
                <a:latin typeface="Tahoma"/>
                <a:cs typeface="Tahoma"/>
              </a:rPr>
              <a:t>control</a:t>
            </a:r>
            <a:endParaRPr sz="1400">
              <a:latin typeface="Tahoma"/>
              <a:cs typeface="Tahoma"/>
            </a:endParaRPr>
          </a:p>
        </p:txBody>
      </p:sp>
      <p:sp>
        <p:nvSpPr>
          <p:cNvPr id="7" name="object 7"/>
          <p:cNvSpPr txBox="1"/>
          <p:nvPr/>
        </p:nvSpPr>
        <p:spPr>
          <a:xfrm>
            <a:off x="7307706" y="7332980"/>
            <a:ext cx="2827020" cy="1208405"/>
          </a:xfrm>
          <a:prstGeom prst="rect">
            <a:avLst/>
          </a:prstGeom>
        </p:spPr>
        <p:txBody>
          <a:bodyPr vert="horz" wrap="square" lIns="0" tIns="23495" rIns="0" bIns="0" rtlCol="0">
            <a:spAutoFit/>
          </a:bodyPr>
          <a:lstStyle/>
          <a:p>
            <a:pPr marL="340360" marR="611505" indent="-327660">
              <a:lnSpc>
                <a:spcPts val="1390"/>
              </a:lnSpc>
              <a:spcBef>
                <a:spcPts val="185"/>
              </a:spcBef>
              <a:buFont typeface="Arial"/>
              <a:buChar char="○"/>
              <a:tabLst>
                <a:tab pos="340360" algn="l"/>
              </a:tabLst>
            </a:pPr>
            <a:r>
              <a:rPr sz="1200" spc="-20" dirty="0">
                <a:latin typeface="Verdana"/>
                <a:cs typeface="Verdana"/>
              </a:rPr>
              <a:t>Contraloría</a:t>
            </a:r>
            <a:r>
              <a:rPr sz="1200" spc="-80" dirty="0">
                <a:latin typeface="Verdana"/>
                <a:cs typeface="Verdana"/>
              </a:rPr>
              <a:t> </a:t>
            </a:r>
            <a:r>
              <a:rPr sz="1200" spc="-10" dirty="0">
                <a:latin typeface="Verdana"/>
                <a:cs typeface="Verdana"/>
              </a:rPr>
              <a:t>General</a:t>
            </a:r>
            <a:r>
              <a:rPr sz="1200" spc="-100" dirty="0">
                <a:latin typeface="Verdana"/>
                <a:cs typeface="Verdana"/>
              </a:rPr>
              <a:t> </a:t>
            </a:r>
            <a:r>
              <a:rPr sz="1200" dirty="0">
                <a:latin typeface="Verdana"/>
                <a:cs typeface="Verdana"/>
              </a:rPr>
              <a:t>de </a:t>
            </a:r>
            <a:r>
              <a:rPr sz="1200" spc="-25" dirty="0">
                <a:latin typeface="Verdana"/>
                <a:cs typeface="Verdana"/>
              </a:rPr>
              <a:t>la </a:t>
            </a:r>
            <a:r>
              <a:rPr sz="1200" spc="-10" dirty="0">
                <a:latin typeface="Verdana"/>
                <a:cs typeface="Verdana"/>
              </a:rPr>
              <a:t>República</a:t>
            </a:r>
            <a:endParaRPr sz="1200">
              <a:latin typeface="Verdana"/>
              <a:cs typeface="Verdana"/>
            </a:endParaRPr>
          </a:p>
          <a:p>
            <a:pPr marL="339725" indent="-327025">
              <a:lnSpc>
                <a:spcPct val="100000"/>
              </a:lnSpc>
              <a:spcBef>
                <a:spcPts val="170"/>
              </a:spcBef>
              <a:buFont typeface="Arial"/>
              <a:buChar char="○"/>
              <a:tabLst>
                <a:tab pos="339725" algn="l"/>
              </a:tabLst>
            </a:pPr>
            <a:r>
              <a:rPr sz="1200" spc="-20" dirty="0">
                <a:latin typeface="Verdana"/>
                <a:cs typeface="Verdana"/>
              </a:rPr>
              <a:t>Contraloría</a:t>
            </a:r>
            <a:r>
              <a:rPr sz="1200" spc="-70" dirty="0">
                <a:latin typeface="Verdana"/>
                <a:cs typeface="Verdana"/>
              </a:rPr>
              <a:t> </a:t>
            </a:r>
            <a:r>
              <a:rPr sz="1200" spc="-10" dirty="0">
                <a:latin typeface="Verdana"/>
                <a:cs typeface="Verdana"/>
              </a:rPr>
              <a:t>General</a:t>
            </a:r>
            <a:r>
              <a:rPr sz="1200" spc="-100" dirty="0">
                <a:latin typeface="Verdana"/>
                <a:cs typeface="Verdana"/>
              </a:rPr>
              <a:t> </a:t>
            </a:r>
            <a:r>
              <a:rPr sz="1200" dirty="0">
                <a:latin typeface="Verdana"/>
                <a:cs typeface="Verdana"/>
              </a:rPr>
              <a:t>de </a:t>
            </a:r>
            <a:r>
              <a:rPr sz="1200" spc="-10" dirty="0">
                <a:latin typeface="Verdana"/>
                <a:cs typeface="Verdana"/>
              </a:rPr>
              <a:t>Antioquia</a:t>
            </a:r>
            <a:endParaRPr sz="1200">
              <a:latin typeface="Verdana"/>
              <a:cs typeface="Verdana"/>
            </a:endParaRPr>
          </a:p>
          <a:p>
            <a:pPr marL="339725" indent="-327025">
              <a:lnSpc>
                <a:spcPct val="100000"/>
              </a:lnSpc>
              <a:spcBef>
                <a:spcPts val="300"/>
              </a:spcBef>
              <a:buFont typeface="Arial"/>
              <a:buChar char="○"/>
              <a:tabLst>
                <a:tab pos="339725" algn="l"/>
              </a:tabLst>
            </a:pPr>
            <a:r>
              <a:rPr sz="1200" dirty="0">
                <a:latin typeface="Verdana"/>
                <a:cs typeface="Verdana"/>
              </a:rPr>
              <a:t>Contaduría</a:t>
            </a:r>
            <a:r>
              <a:rPr sz="1200" spc="-90" dirty="0">
                <a:latin typeface="Verdana"/>
                <a:cs typeface="Verdana"/>
              </a:rPr>
              <a:t> </a:t>
            </a:r>
            <a:r>
              <a:rPr sz="1200" spc="-10" dirty="0">
                <a:latin typeface="Verdana"/>
                <a:cs typeface="Verdana"/>
              </a:rPr>
              <a:t>General</a:t>
            </a:r>
            <a:r>
              <a:rPr sz="1200" spc="-114" dirty="0">
                <a:latin typeface="Verdana"/>
                <a:cs typeface="Verdana"/>
              </a:rPr>
              <a:t> </a:t>
            </a:r>
            <a:r>
              <a:rPr sz="1200" dirty="0">
                <a:latin typeface="Verdana"/>
                <a:cs typeface="Verdana"/>
              </a:rPr>
              <a:t>de</a:t>
            </a:r>
            <a:r>
              <a:rPr sz="1200" spc="-30" dirty="0">
                <a:latin typeface="Verdana"/>
                <a:cs typeface="Verdana"/>
              </a:rPr>
              <a:t> </a:t>
            </a:r>
            <a:r>
              <a:rPr sz="1200" spc="-25" dirty="0">
                <a:latin typeface="Verdana"/>
                <a:cs typeface="Verdana"/>
              </a:rPr>
              <a:t>la</a:t>
            </a:r>
            <a:r>
              <a:rPr sz="1200" spc="-90" dirty="0">
                <a:latin typeface="Verdana"/>
                <a:cs typeface="Verdana"/>
              </a:rPr>
              <a:t> </a:t>
            </a:r>
            <a:r>
              <a:rPr sz="1200" spc="-10" dirty="0">
                <a:latin typeface="Verdana"/>
                <a:cs typeface="Verdana"/>
              </a:rPr>
              <a:t>Nación</a:t>
            </a:r>
            <a:endParaRPr sz="1200">
              <a:latin typeface="Verdana"/>
              <a:cs typeface="Verdana"/>
            </a:endParaRPr>
          </a:p>
          <a:p>
            <a:pPr marL="340360" marR="275590" indent="-327660">
              <a:lnSpc>
                <a:spcPts val="1390"/>
              </a:lnSpc>
              <a:spcBef>
                <a:spcPts val="350"/>
              </a:spcBef>
              <a:buFont typeface="Arial"/>
              <a:buChar char="○"/>
              <a:tabLst>
                <a:tab pos="340360" algn="l"/>
              </a:tabLst>
            </a:pPr>
            <a:r>
              <a:rPr sz="1200" spc="-10" dirty="0">
                <a:latin typeface="Verdana"/>
                <a:cs typeface="Verdana"/>
              </a:rPr>
              <a:t>Asam</a:t>
            </a:r>
            <a:r>
              <a:rPr sz="1200" spc="-290" dirty="0">
                <a:latin typeface="Verdana"/>
                <a:cs typeface="Verdana"/>
              </a:rPr>
              <a:t> </a:t>
            </a:r>
            <a:r>
              <a:rPr sz="1200" dirty="0">
                <a:latin typeface="Verdana"/>
                <a:cs typeface="Verdana"/>
              </a:rPr>
              <a:t>blea</a:t>
            </a:r>
            <a:r>
              <a:rPr sz="1200" spc="-30" dirty="0">
                <a:latin typeface="Verdana"/>
                <a:cs typeface="Verdana"/>
              </a:rPr>
              <a:t> </a:t>
            </a:r>
            <a:r>
              <a:rPr sz="1200" dirty="0">
                <a:latin typeface="Verdana"/>
                <a:cs typeface="Verdana"/>
              </a:rPr>
              <a:t>Departamental</a:t>
            </a:r>
            <a:r>
              <a:rPr sz="1200" spc="-20" dirty="0">
                <a:latin typeface="Verdana"/>
                <a:cs typeface="Verdana"/>
              </a:rPr>
              <a:t> </a:t>
            </a:r>
            <a:r>
              <a:rPr sz="1200" spc="-25" dirty="0">
                <a:latin typeface="Verdana"/>
                <a:cs typeface="Verdana"/>
              </a:rPr>
              <a:t>de </a:t>
            </a:r>
            <a:r>
              <a:rPr sz="1200" spc="-10" dirty="0">
                <a:latin typeface="Verdana"/>
                <a:cs typeface="Verdana"/>
              </a:rPr>
              <a:t>Antioquia</a:t>
            </a:r>
            <a:endParaRPr sz="1200">
              <a:latin typeface="Verdana"/>
              <a:cs typeface="Verdana"/>
            </a:endParaRPr>
          </a:p>
        </p:txBody>
      </p:sp>
      <p:sp>
        <p:nvSpPr>
          <p:cNvPr id="8" name="object 8"/>
          <p:cNvSpPr txBox="1"/>
          <p:nvPr/>
        </p:nvSpPr>
        <p:spPr>
          <a:xfrm>
            <a:off x="11214354" y="7325994"/>
            <a:ext cx="2941955" cy="1034415"/>
          </a:xfrm>
          <a:prstGeom prst="rect">
            <a:avLst/>
          </a:prstGeom>
        </p:spPr>
        <p:txBody>
          <a:bodyPr vert="horz" wrap="square" lIns="0" tIns="12700" rIns="0" bIns="0" rtlCol="0">
            <a:spAutoFit/>
          </a:bodyPr>
          <a:lstStyle/>
          <a:p>
            <a:pPr marL="339725" indent="-327025">
              <a:lnSpc>
                <a:spcPct val="100000"/>
              </a:lnSpc>
              <a:spcBef>
                <a:spcPts val="100"/>
              </a:spcBef>
              <a:buFont typeface="Arial"/>
              <a:buChar char="○"/>
              <a:tabLst>
                <a:tab pos="339725" algn="l"/>
              </a:tabLst>
            </a:pPr>
            <a:r>
              <a:rPr sz="1200" spc="-10" dirty="0">
                <a:latin typeface="Verdana"/>
                <a:cs typeface="Verdana"/>
              </a:rPr>
              <a:t>Procuraduría</a:t>
            </a:r>
            <a:r>
              <a:rPr sz="1200" spc="-40" dirty="0">
                <a:latin typeface="Verdana"/>
                <a:cs typeface="Verdana"/>
              </a:rPr>
              <a:t> </a:t>
            </a:r>
            <a:r>
              <a:rPr sz="1200" spc="-10" dirty="0">
                <a:latin typeface="Verdana"/>
                <a:cs typeface="Verdana"/>
              </a:rPr>
              <a:t>General</a:t>
            </a:r>
            <a:r>
              <a:rPr sz="1200" spc="-114" dirty="0">
                <a:latin typeface="Verdana"/>
                <a:cs typeface="Verdana"/>
              </a:rPr>
              <a:t> </a:t>
            </a:r>
            <a:r>
              <a:rPr sz="1200" dirty="0">
                <a:latin typeface="Verdana"/>
                <a:cs typeface="Verdana"/>
              </a:rPr>
              <a:t>de</a:t>
            </a:r>
            <a:r>
              <a:rPr sz="1200" spc="-5" dirty="0">
                <a:latin typeface="Verdana"/>
                <a:cs typeface="Verdana"/>
              </a:rPr>
              <a:t> </a:t>
            </a:r>
            <a:r>
              <a:rPr sz="1200" spc="-25" dirty="0">
                <a:latin typeface="Verdana"/>
                <a:cs typeface="Verdana"/>
              </a:rPr>
              <a:t>la</a:t>
            </a:r>
            <a:r>
              <a:rPr sz="1200" spc="-80" dirty="0">
                <a:latin typeface="Verdana"/>
                <a:cs typeface="Verdana"/>
              </a:rPr>
              <a:t> </a:t>
            </a:r>
            <a:r>
              <a:rPr sz="1200" spc="-10" dirty="0">
                <a:latin typeface="Verdana"/>
                <a:cs typeface="Verdana"/>
              </a:rPr>
              <a:t>Nación</a:t>
            </a:r>
            <a:endParaRPr sz="1200">
              <a:latin typeface="Verdana"/>
              <a:cs typeface="Verdana"/>
            </a:endParaRPr>
          </a:p>
          <a:p>
            <a:pPr marL="340360" marR="417195" indent="-327660">
              <a:lnSpc>
                <a:spcPts val="1510"/>
              </a:lnSpc>
              <a:spcBef>
                <a:spcPts val="40"/>
              </a:spcBef>
              <a:buFont typeface="Arial"/>
              <a:buChar char="○"/>
              <a:tabLst>
                <a:tab pos="340360" algn="l"/>
              </a:tabLst>
            </a:pPr>
            <a:r>
              <a:rPr sz="1200" spc="-10" dirty="0">
                <a:latin typeface="Verdana"/>
                <a:cs typeface="Verdana"/>
              </a:rPr>
              <a:t>Archivo</a:t>
            </a:r>
            <a:r>
              <a:rPr sz="1200" spc="-70" dirty="0">
                <a:latin typeface="Verdana"/>
                <a:cs typeface="Verdana"/>
              </a:rPr>
              <a:t> </a:t>
            </a:r>
            <a:r>
              <a:rPr sz="1200" spc="-10" dirty="0">
                <a:latin typeface="Verdana"/>
                <a:cs typeface="Verdana"/>
              </a:rPr>
              <a:t>General</a:t>
            </a:r>
            <a:r>
              <a:rPr sz="1200" spc="-125" dirty="0">
                <a:latin typeface="Verdana"/>
                <a:cs typeface="Verdana"/>
              </a:rPr>
              <a:t> </a:t>
            </a:r>
            <a:r>
              <a:rPr sz="1200" dirty="0">
                <a:latin typeface="Verdana"/>
                <a:cs typeface="Verdana"/>
              </a:rPr>
              <a:t>de</a:t>
            </a:r>
            <a:r>
              <a:rPr sz="1200" spc="-25" dirty="0">
                <a:latin typeface="Verdana"/>
                <a:cs typeface="Verdana"/>
              </a:rPr>
              <a:t> la</a:t>
            </a:r>
            <a:r>
              <a:rPr sz="1200" spc="-95" dirty="0">
                <a:latin typeface="Verdana"/>
                <a:cs typeface="Verdana"/>
              </a:rPr>
              <a:t> </a:t>
            </a:r>
            <a:r>
              <a:rPr sz="1200" spc="-10" dirty="0">
                <a:latin typeface="Verdana"/>
                <a:cs typeface="Verdana"/>
              </a:rPr>
              <a:t>Nación Colombia</a:t>
            </a:r>
            <a:endParaRPr sz="1200">
              <a:latin typeface="Verdana"/>
              <a:cs typeface="Verdana"/>
            </a:endParaRPr>
          </a:p>
          <a:p>
            <a:pPr marL="339725" indent="-327025">
              <a:lnSpc>
                <a:spcPct val="100000"/>
              </a:lnSpc>
              <a:spcBef>
                <a:spcPts val="370"/>
              </a:spcBef>
              <a:buFont typeface="Arial"/>
              <a:buChar char="○"/>
              <a:tabLst>
                <a:tab pos="339725" algn="l"/>
              </a:tabLst>
            </a:pPr>
            <a:r>
              <a:rPr sz="1200" spc="-10" dirty="0">
                <a:latin typeface="Verdana"/>
                <a:cs typeface="Verdana"/>
              </a:rPr>
              <a:t>Ministerio</a:t>
            </a:r>
            <a:r>
              <a:rPr sz="1200" spc="-40" dirty="0">
                <a:latin typeface="Verdana"/>
                <a:cs typeface="Verdana"/>
              </a:rPr>
              <a:t> </a:t>
            </a:r>
            <a:r>
              <a:rPr sz="1200" dirty="0">
                <a:latin typeface="Verdana"/>
                <a:cs typeface="Verdana"/>
              </a:rPr>
              <a:t>de</a:t>
            </a:r>
            <a:r>
              <a:rPr sz="1200" spc="-15" dirty="0">
                <a:latin typeface="Verdana"/>
                <a:cs typeface="Verdana"/>
              </a:rPr>
              <a:t> </a:t>
            </a:r>
            <a:r>
              <a:rPr sz="1200" spc="-10" dirty="0">
                <a:latin typeface="Verdana"/>
                <a:cs typeface="Verdana"/>
              </a:rPr>
              <a:t>Cultura</a:t>
            </a:r>
            <a:endParaRPr sz="1200">
              <a:latin typeface="Verdana"/>
              <a:cs typeface="Verdana"/>
            </a:endParaRPr>
          </a:p>
          <a:p>
            <a:pPr marL="339725" indent="-327025">
              <a:lnSpc>
                <a:spcPct val="100000"/>
              </a:lnSpc>
              <a:spcBef>
                <a:spcPts val="190"/>
              </a:spcBef>
              <a:buFont typeface="Arial"/>
              <a:buChar char="○"/>
              <a:tabLst>
                <a:tab pos="339725" algn="l"/>
              </a:tabLst>
            </a:pPr>
            <a:r>
              <a:rPr sz="1200" dirty="0">
                <a:latin typeface="Verdana"/>
                <a:cs typeface="Verdana"/>
              </a:rPr>
              <a:t>Oficina</a:t>
            </a:r>
            <a:r>
              <a:rPr sz="1200" spc="-55" dirty="0">
                <a:latin typeface="Verdana"/>
                <a:cs typeface="Verdana"/>
              </a:rPr>
              <a:t> </a:t>
            </a:r>
            <a:r>
              <a:rPr sz="1200" dirty="0">
                <a:latin typeface="Verdana"/>
                <a:cs typeface="Verdana"/>
              </a:rPr>
              <a:t>de</a:t>
            </a:r>
            <a:r>
              <a:rPr sz="1200" spc="-25" dirty="0">
                <a:latin typeface="Verdana"/>
                <a:cs typeface="Verdana"/>
              </a:rPr>
              <a:t> </a:t>
            </a:r>
            <a:r>
              <a:rPr sz="1200" dirty="0">
                <a:latin typeface="Verdana"/>
                <a:cs typeface="Verdana"/>
              </a:rPr>
              <a:t>Control</a:t>
            </a:r>
            <a:r>
              <a:rPr sz="1200" spc="-105" dirty="0">
                <a:latin typeface="Verdana"/>
                <a:cs typeface="Verdana"/>
              </a:rPr>
              <a:t> </a:t>
            </a:r>
            <a:r>
              <a:rPr sz="1200" spc="-10" dirty="0">
                <a:latin typeface="Verdana"/>
                <a:cs typeface="Verdana"/>
              </a:rPr>
              <a:t>Interno</a:t>
            </a:r>
            <a:endParaRPr sz="1200">
              <a:latin typeface="Verdana"/>
              <a:cs typeface="Verdana"/>
            </a:endParaRPr>
          </a:p>
        </p:txBody>
      </p:sp>
      <p:sp>
        <p:nvSpPr>
          <p:cNvPr id="9" name="object 9"/>
          <p:cNvSpPr txBox="1"/>
          <p:nvPr/>
        </p:nvSpPr>
        <p:spPr>
          <a:xfrm>
            <a:off x="8596121" y="8651494"/>
            <a:ext cx="3715385" cy="239395"/>
          </a:xfrm>
          <a:prstGeom prst="rect">
            <a:avLst/>
          </a:prstGeom>
        </p:spPr>
        <p:txBody>
          <a:bodyPr vert="horz" wrap="square" lIns="0" tIns="12700" rIns="0" bIns="0" rtlCol="0">
            <a:spAutoFit/>
          </a:bodyPr>
          <a:lstStyle/>
          <a:p>
            <a:pPr marL="12700">
              <a:lnSpc>
                <a:spcPct val="100000"/>
              </a:lnSpc>
              <a:spcBef>
                <a:spcPts val="100"/>
              </a:spcBef>
            </a:pPr>
            <a:r>
              <a:rPr sz="1400" dirty="0">
                <a:latin typeface="Verdana"/>
                <a:cs typeface="Verdana"/>
              </a:rPr>
              <a:t>Responsable:Subdirección</a:t>
            </a:r>
            <a:r>
              <a:rPr sz="1400" spc="-45" dirty="0">
                <a:latin typeface="Verdana"/>
                <a:cs typeface="Verdana"/>
              </a:rPr>
              <a:t> </a:t>
            </a:r>
            <a:r>
              <a:rPr sz="1400" dirty="0">
                <a:latin typeface="Verdana"/>
                <a:cs typeface="Verdana"/>
              </a:rPr>
              <a:t>de</a:t>
            </a:r>
            <a:r>
              <a:rPr sz="1400" spc="10" dirty="0">
                <a:latin typeface="Verdana"/>
                <a:cs typeface="Verdana"/>
              </a:rPr>
              <a:t> </a:t>
            </a:r>
            <a:r>
              <a:rPr sz="1400" spc="-10" dirty="0">
                <a:latin typeface="Verdana"/>
                <a:cs typeface="Verdana"/>
              </a:rPr>
              <a:t>Planeación</a:t>
            </a:r>
            <a:endParaRPr sz="1400">
              <a:latin typeface="Verdana"/>
              <a:cs typeface="Verdana"/>
            </a:endParaRPr>
          </a:p>
        </p:txBody>
      </p:sp>
      <p:pic>
        <p:nvPicPr>
          <p:cNvPr id="10" name="object 10"/>
          <p:cNvPicPr/>
          <p:nvPr/>
        </p:nvPicPr>
        <p:blipFill>
          <a:blip r:embed="rId3" cstate="print"/>
          <a:stretch>
            <a:fillRect/>
          </a:stretch>
        </p:blipFill>
        <p:spPr>
          <a:xfrm>
            <a:off x="8516873" y="8820782"/>
            <a:ext cx="3669283" cy="1466213"/>
          </a:xfrm>
          <a:prstGeom prst="rect">
            <a:avLst/>
          </a:prstGeom>
        </p:spPr>
      </p:pic>
      <p:pic>
        <p:nvPicPr>
          <p:cNvPr id="11" name="object 11"/>
          <p:cNvPicPr/>
          <p:nvPr/>
        </p:nvPicPr>
        <p:blipFill>
          <a:blip r:embed="rId2" cstate="print"/>
          <a:stretch>
            <a:fillRect/>
          </a:stretch>
        </p:blipFill>
        <p:spPr>
          <a:xfrm>
            <a:off x="7473568" y="5763867"/>
            <a:ext cx="101119" cy="101119"/>
          </a:xfrm>
          <a:prstGeom prst="rect">
            <a:avLst/>
          </a:prstGeom>
        </p:spPr>
      </p:pic>
      <p:grpSp>
        <p:nvGrpSpPr>
          <p:cNvPr id="12" name="object 12"/>
          <p:cNvGrpSpPr/>
          <p:nvPr/>
        </p:nvGrpSpPr>
        <p:grpSpPr>
          <a:xfrm>
            <a:off x="0" y="0"/>
            <a:ext cx="3533140" cy="10287000"/>
            <a:chOff x="0" y="0"/>
            <a:chExt cx="3533140" cy="10287000"/>
          </a:xfrm>
        </p:grpSpPr>
        <p:sp>
          <p:nvSpPr>
            <p:cNvPr id="13" name="object 13"/>
            <p:cNvSpPr/>
            <p:nvPr/>
          </p:nvSpPr>
          <p:spPr>
            <a:xfrm>
              <a:off x="6295" y="0"/>
              <a:ext cx="3086735" cy="10287000"/>
            </a:xfrm>
            <a:custGeom>
              <a:avLst/>
              <a:gdLst/>
              <a:ahLst/>
              <a:cxnLst/>
              <a:rect l="l" t="t" r="r" b="b"/>
              <a:pathLst>
                <a:path w="3086735" h="10287000">
                  <a:moveTo>
                    <a:pt x="3086154" y="0"/>
                  </a:moveTo>
                  <a:lnTo>
                    <a:pt x="0" y="0"/>
                  </a:lnTo>
                  <a:lnTo>
                    <a:pt x="0" y="10286998"/>
                  </a:lnTo>
                  <a:lnTo>
                    <a:pt x="3086154" y="10286999"/>
                  </a:lnTo>
                  <a:lnTo>
                    <a:pt x="3086154" y="0"/>
                  </a:lnTo>
                  <a:close/>
                </a:path>
              </a:pathLst>
            </a:custGeom>
            <a:solidFill>
              <a:srgbClr val="1C5639"/>
            </a:solidFill>
          </p:spPr>
          <p:txBody>
            <a:bodyPr wrap="square" lIns="0" tIns="0" rIns="0" bIns="0" rtlCol="0"/>
            <a:lstStyle/>
            <a:p>
              <a:endParaRPr/>
            </a:p>
          </p:txBody>
        </p:sp>
        <p:pic>
          <p:nvPicPr>
            <p:cNvPr id="14" name="object 14"/>
            <p:cNvPicPr/>
            <p:nvPr/>
          </p:nvPicPr>
          <p:blipFill>
            <a:blip r:embed="rId4" cstate="print"/>
            <a:stretch>
              <a:fillRect/>
            </a:stretch>
          </p:blipFill>
          <p:spPr>
            <a:xfrm>
              <a:off x="0" y="7077453"/>
              <a:ext cx="1630679" cy="3206496"/>
            </a:xfrm>
            <a:prstGeom prst="rect">
              <a:avLst/>
            </a:prstGeom>
          </p:spPr>
        </p:pic>
        <p:pic>
          <p:nvPicPr>
            <p:cNvPr id="15" name="object 15"/>
            <p:cNvPicPr/>
            <p:nvPr/>
          </p:nvPicPr>
          <p:blipFill>
            <a:blip r:embed="rId5" cstate="print"/>
            <a:stretch>
              <a:fillRect/>
            </a:stretch>
          </p:blipFill>
          <p:spPr>
            <a:xfrm>
              <a:off x="274320" y="0"/>
              <a:ext cx="3258312" cy="1563624"/>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103626" y="1433575"/>
            <a:ext cx="1382395" cy="81280"/>
          </a:xfrm>
          <a:custGeom>
            <a:avLst/>
            <a:gdLst/>
            <a:ahLst/>
            <a:cxnLst/>
            <a:rect l="l" t="t" r="r" b="b"/>
            <a:pathLst>
              <a:path w="1382395" h="81280">
                <a:moveTo>
                  <a:pt x="1382268" y="0"/>
                </a:moveTo>
                <a:lnTo>
                  <a:pt x="1184148" y="0"/>
                </a:lnTo>
                <a:lnTo>
                  <a:pt x="0" y="0"/>
                </a:lnTo>
                <a:lnTo>
                  <a:pt x="0" y="80772"/>
                </a:lnTo>
                <a:lnTo>
                  <a:pt x="1184148" y="80772"/>
                </a:lnTo>
                <a:lnTo>
                  <a:pt x="1382268" y="80772"/>
                </a:lnTo>
                <a:lnTo>
                  <a:pt x="1382268" y="0"/>
                </a:lnTo>
                <a:close/>
              </a:path>
            </a:pathLst>
          </a:custGeom>
          <a:solidFill>
            <a:srgbClr val="82CE00"/>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105950" rIns="0" bIns="0" rtlCol="0">
            <a:spAutoFit/>
          </a:bodyPr>
          <a:lstStyle/>
          <a:p>
            <a:pPr marL="3647440">
              <a:lnSpc>
                <a:spcPct val="100000"/>
              </a:lnSpc>
              <a:spcBef>
                <a:spcPts val="95"/>
              </a:spcBef>
            </a:pPr>
            <a:r>
              <a:rPr sz="6000" b="1" spc="120" baseline="-2083" dirty="0">
                <a:solidFill>
                  <a:srgbClr val="00632C"/>
                </a:solidFill>
                <a:latin typeface="Arial"/>
                <a:cs typeface="Arial"/>
              </a:rPr>
              <a:t>1</a:t>
            </a:r>
            <a:r>
              <a:rPr sz="2100" b="1" spc="80" dirty="0">
                <a:solidFill>
                  <a:srgbClr val="000000"/>
                </a:solidFill>
                <a:latin typeface="Arial"/>
                <a:cs typeface="Arial"/>
              </a:rPr>
              <a:t>INFORM</a:t>
            </a:r>
            <a:r>
              <a:rPr sz="2100" b="1" spc="-265" dirty="0">
                <a:solidFill>
                  <a:srgbClr val="000000"/>
                </a:solidFill>
                <a:latin typeface="Arial"/>
                <a:cs typeface="Arial"/>
              </a:rPr>
              <a:t> </a:t>
            </a:r>
            <a:r>
              <a:rPr sz="2100" b="1" dirty="0">
                <a:solidFill>
                  <a:srgbClr val="000000"/>
                </a:solidFill>
                <a:latin typeface="Arial"/>
                <a:cs typeface="Arial"/>
              </a:rPr>
              <a:t>E</a:t>
            </a:r>
            <a:r>
              <a:rPr sz="2100" b="1" spc="120" dirty="0">
                <a:solidFill>
                  <a:srgbClr val="000000"/>
                </a:solidFill>
                <a:latin typeface="Arial"/>
                <a:cs typeface="Arial"/>
              </a:rPr>
              <a:t> </a:t>
            </a:r>
            <a:r>
              <a:rPr sz="2100" b="1" spc="114" dirty="0">
                <a:solidFill>
                  <a:srgbClr val="000000"/>
                </a:solidFill>
                <a:latin typeface="Arial"/>
                <a:cs typeface="Arial"/>
              </a:rPr>
              <a:t>DE</a:t>
            </a:r>
            <a:r>
              <a:rPr sz="2100" b="1" spc="110" dirty="0">
                <a:solidFill>
                  <a:srgbClr val="000000"/>
                </a:solidFill>
                <a:latin typeface="Arial"/>
                <a:cs typeface="Arial"/>
              </a:rPr>
              <a:t> </a:t>
            </a:r>
            <a:r>
              <a:rPr sz="2100" b="1" dirty="0">
                <a:solidFill>
                  <a:srgbClr val="00632C"/>
                </a:solidFill>
                <a:latin typeface="Arial"/>
                <a:cs typeface="Arial"/>
              </a:rPr>
              <a:t>GESTIÓN</a:t>
            </a:r>
            <a:r>
              <a:rPr sz="2100" b="1" spc="335" dirty="0">
                <a:solidFill>
                  <a:srgbClr val="00632C"/>
                </a:solidFill>
                <a:latin typeface="Arial"/>
                <a:cs typeface="Arial"/>
              </a:rPr>
              <a:t> </a:t>
            </a:r>
            <a:r>
              <a:rPr sz="2100" b="1" spc="85" dirty="0">
                <a:solidFill>
                  <a:srgbClr val="00632C"/>
                </a:solidFill>
                <a:latin typeface="Arial"/>
                <a:cs typeface="Arial"/>
              </a:rPr>
              <a:t>FINANCIERA</a:t>
            </a:r>
            <a:endParaRPr sz="2100">
              <a:latin typeface="Arial"/>
              <a:cs typeface="Arial"/>
            </a:endParaRPr>
          </a:p>
        </p:txBody>
      </p:sp>
      <p:grpSp>
        <p:nvGrpSpPr>
          <p:cNvPr id="4" name="object 4"/>
          <p:cNvGrpSpPr/>
          <p:nvPr/>
        </p:nvGrpSpPr>
        <p:grpSpPr>
          <a:xfrm>
            <a:off x="0" y="0"/>
            <a:ext cx="3104515" cy="10287000"/>
            <a:chOff x="0" y="0"/>
            <a:chExt cx="3104515" cy="10287000"/>
          </a:xfrm>
        </p:grpSpPr>
        <p:sp>
          <p:nvSpPr>
            <p:cNvPr id="5" name="object 5"/>
            <p:cNvSpPr/>
            <p:nvPr/>
          </p:nvSpPr>
          <p:spPr>
            <a:xfrm>
              <a:off x="0" y="0"/>
              <a:ext cx="3104515" cy="10287000"/>
            </a:xfrm>
            <a:custGeom>
              <a:avLst/>
              <a:gdLst/>
              <a:ahLst/>
              <a:cxnLst/>
              <a:rect l="l" t="t" r="r" b="b"/>
              <a:pathLst>
                <a:path w="3104515" h="10287000">
                  <a:moveTo>
                    <a:pt x="3104134" y="0"/>
                  </a:moveTo>
                  <a:lnTo>
                    <a:pt x="0" y="0"/>
                  </a:lnTo>
                  <a:lnTo>
                    <a:pt x="0" y="10287000"/>
                  </a:lnTo>
                  <a:lnTo>
                    <a:pt x="3104134" y="10287000"/>
                  </a:lnTo>
                  <a:lnTo>
                    <a:pt x="3104134" y="0"/>
                  </a:lnTo>
                  <a:close/>
                </a:path>
              </a:pathLst>
            </a:custGeom>
            <a:solidFill>
              <a:srgbClr val="1C5639"/>
            </a:solidFill>
          </p:spPr>
          <p:txBody>
            <a:bodyPr wrap="square" lIns="0" tIns="0" rIns="0" bIns="0" rtlCol="0"/>
            <a:lstStyle/>
            <a:p>
              <a:endParaRPr/>
            </a:p>
          </p:txBody>
        </p:sp>
        <p:pic>
          <p:nvPicPr>
            <p:cNvPr id="6" name="object 6"/>
            <p:cNvPicPr/>
            <p:nvPr/>
          </p:nvPicPr>
          <p:blipFill>
            <a:blip r:embed="rId2" cstate="print"/>
            <a:stretch>
              <a:fillRect/>
            </a:stretch>
          </p:blipFill>
          <p:spPr>
            <a:xfrm>
              <a:off x="0" y="179831"/>
              <a:ext cx="2471927" cy="3258311"/>
            </a:xfrm>
            <a:prstGeom prst="rect">
              <a:avLst/>
            </a:prstGeom>
          </p:spPr>
        </p:pic>
      </p:grpSp>
      <p:pic>
        <p:nvPicPr>
          <p:cNvPr id="7" name="object 7"/>
          <p:cNvPicPr/>
          <p:nvPr/>
        </p:nvPicPr>
        <p:blipFill>
          <a:blip r:embed="rId3" cstate="print"/>
          <a:stretch>
            <a:fillRect/>
          </a:stretch>
        </p:blipFill>
        <p:spPr>
          <a:xfrm>
            <a:off x="8941165" y="9203878"/>
            <a:ext cx="2398611" cy="870673"/>
          </a:xfrm>
          <a:prstGeom prst="rect">
            <a:avLst/>
          </a:prstGeom>
        </p:spPr>
      </p:pic>
      <p:grpSp>
        <p:nvGrpSpPr>
          <p:cNvPr id="37" name="object 37"/>
          <p:cNvGrpSpPr/>
          <p:nvPr/>
        </p:nvGrpSpPr>
        <p:grpSpPr>
          <a:xfrm>
            <a:off x="8545703" y="7854950"/>
            <a:ext cx="5031105" cy="787400"/>
            <a:chOff x="8545703" y="7854950"/>
            <a:chExt cx="5031105" cy="787400"/>
          </a:xfrm>
        </p:grpSpPr>
        <p:sp>
          <p:nvSpPr>
            <p:cNvPr id="38" name="object 38"/>
            <p:cNvSpPr/>
            <p:nvPr/>
          </p:nvSpPr>
          <p:spPr>
            <a:xfrm>
              <a:off x="8558403" y="7867650"/>
              <a:ext cx="5005705" cy="762000"/>
            </a:xfrm>
            <a:custGeom>
              <a:avLst/>
              <a:gdLst/>
              <a:ahLst/>
              <a:cxnLst/>
              <a:rect l="l" t="t" r="r" b="b"/>
              <a:pathLst>
                <a:path w="5005705" h="762000">
                  <a:moveTo>
                    <a:pt x="4878197" y="0"/>
                  </a:moveTo>
                  <a:lnTo>
                    <a:pt x="127000" y="0"/>
                  </a:lnTo>
                  <a:lnTo>
                    <a:pt x="77581" y="9967"/>
                  </a:lnTo>
                  <a:lnTo>
                    <a:pt x="37210" y="37163"/>
                  </a:lnTo>
                  <a:lnTo>
                    <a:pt x="9985" y="77527"/>
                  </a:lnTo>
                  <a:lnTo>
                    <a:pt x="0" y="127000"/>
                  </a:lnTo>
                  <a:lnTo>
                    <a:pt x="0" y="635000"/>
                  </a:lnTo>
                  <a:lnTo>
                    <a:pt x="9985" y="684418"/>
                  </a:lnTo>
                  <a:lnTo>
                    <a:pt x="37210" y="724788"/>
                  </a:lnTo>
                  <a:lnTo>
                    <a:pt x="77581" y="752014"/>
                  </a:lnTo>
                  <a:lnTo>
                    <a:pt x="127000" y="762000"/>
                  </a:lnTo>
                  <a:lnTo>
                    <a:pt x="4878197" y="762000"/>
                  </a:lnTo>
                  <a:lnTo>
                    <a:pt x="4927615" y="752014"/>
                  </a:lnTo>
                  <a:lnTo>
                    <a:pt x="4967985" y="724789"/>
                  </a:lnTo>
                  <a:lnTo>
                    <a:pt x="4995211" y="684418"/>
                  </a:lnTo>
                  <a:lnTo>
                    <a:pt x="5005197" y="635000"/>
                  </a:lnTo>
                  <a:lnTo>
                    <a:pt x="5005197" y="127000"/>
                  </a:lnTo>
                  <a:lnTo>
                    <a:pt x="4995211" y="77527"/>
                  </a:lnTo>
                  <a:lnTo>
                    <a:pt x="4967985" y="37163"/>
                  </a:lnTo>
                  <a:lnTo>
                    <a:pt x="4927615" y="9967"/>
                  </a:lnTo>
                  <a:lnTo>
                    <a:pt x="4878197" y="0"/>
                  </a:lnTo>
                  <a:close/>
                </a:path>
              </a:pathLst>
            </a:custGeom>
            <a:solidFill>
              <a:srgbClr val="00632C"/>
            </a:solidFill>
          </p:spPr>
          <p:txBody>
            <a:bodyPr wrap="square" lIns="0" tIns="0" rIns="0" bIns="0" rtlCol="0"/>
            <a:lstStyle/>
            <a:p>
              <a:endParaRPr/>
            </a:p>
          </p:txBody>
        </p:sp>
        <p:sp>
          <p:nvSpPr>
            <p:cNvPr id="39" name="object 39"/>
            <p:cNvSpPr/>
            <p:nvPr/>
          </p:nvSpPr>
          <p:spPr>
            <a:xfrm>
              <a:off x="8558403" y="7867650"/>
              <a:ext cx="5005705" cy="762000"/>
            </a:xfrm>
            <a:custGeom>
              <a:avLst/>
              <a:gdLst/>
              <a:ahLst/>
              <a:cxnLst/>
              <a:rect l="l" t="t" r="r" b="b"/>
              <a:pathLst>
                <a:path w="5005705" h="762000">
                  <a:moveTo>
                    <a:pt x="0" y="127000"/>
                  </a:moveTo>
                  <a:lnTo>
                    <a:pt x="9985" y="77527"/>
                  </a:lnTo>
                  <a:lnTo>
                    <a:pt x="37210" y="37163"/>
                  </a:lnTo>
                  <a:lnTo>
                    <a:pt x="77581" y="9967"/>
                  </a:lnTo>
                  <a:lnTo>
                    <a:pt x="127000" y="0"/>
                  </a:lnTo>
                  <a:lnTo>
                    <a:pt x="4878197" y="0"/>
                  </a:lnTo>
                  <a:lnTo>
                    <a:pt x="4927615" y="9967"/>
                  </a:lnTo>
                  <a:lnTo>
                    <a:pt x="4967985" y="37163"/>
                  </a:lnTo>
                  <a:lnTo>
                    <a:pt x="4995211" y="77527"/>
                  </a:lnTo>
                  <a:lnTo>
                    <a:pt x="5005197" y="127000"/>
                  </a:lnTo>
                  <a:lnTo>
                    <a:pt x="5005197" y="635000"/>
                  </a:lnTo>
                  <a:lnTo>
                    <a:pt x="4995211" y="684418"/>
                  </a:lnTo>
                  <a:lnTo>
                    <a:pt x="4967985" y="724789"/>
                  </a:lnTo>
                  <a:lnTo>
                    <a:pt x="4927615" y="752014"/>
                  </a:lnTo>
                  <a:lnTo>
                    <a:pt x="4878197" y="762000"/>
                  </a:lnTo>
                  <a:lnTo>
                    <a:pt x="127000" y="762000"/>
                  </a:lnTo>
                  <a:lnTo>
                    <a:pt x="77581" y="752014"/>
                  </a:lnTo>
                  <a:lnTo>
                    <a:pt x="37210" y="724788"/>
                  </a:lnTo>
                  <a:lnTo>
                    <a:pt x="9985" y="684418"/>
                  </a:lnTo>
                  <a:lnTo>
                    <a:pt x="0" y="635000"/>
                  </a:lnTo>
                  <a:lnTo>
                    <a:pt x="0" y="127000"/>
                  </a:lnTo>
                  <a:close/>
                </a:path>
              </a:pathLst>
            </a:custGeom>
            <a:ln w="25400">
              <a:solidFill>
                <a:srgbClr val="1C334E"/>
              </a:solidFill>
            </a:ln>
          </p:spPr>
          <p:txBody>
            <a:bodyPr wrap="square" lIns="0" tIns="0" rIns="0" bIns="0" rtlCol="0"/>
            <a:lstStyle/>
            <a:p>
              <a:endParaRPr/>
            </a:p>
          </p:txBody>
        </p:sp>
      </p:grpSp>
      <p:sp>
        <p:nvSpPr>
          <p:cNvPr id="40" name="object 40"/>
          <p:cNvSpPr txBox="1"/>
          <p:nvPr/>
        </p:nvSpPr>
        <p:spPr>
          <a:xfrm>
            <a:off x="8674989" y="7851393"/>
            <a:ext cx="2121535" cy="756920"/>
          </a:xfrm>
          <a:prstGeom prst="rect">
            <a:avLst/>
          </a:prstGeom>
        </p:spPr>
        <p:txBody>
          <a:bodyPr vert="horz" wrap="square" lIns="0" tIns="12700" rIns="0" bIns="0" rtlCol="0">
            <a:spAutoFit/>
          </a:bodyPr>
          <a:lstStyle/>
          <a:p>
            <a:pPr algn="ctr">
              <a:lnSpc>
                <a:spcPct val="100000"/>
              </a:lnSpc>
              <a:spcBef>
                <a:spcPts val="100"/>
              </a:spcBef>
            </a:pPr>
            <a:r>
              <a:rPr sz="2400" dirty="0">
                <a:solidFill>
                  <a:srgbClr val="FFFFFF"/>
                </a:solidFill>
                <a:latin typeface="Calibri"/>
                <a:cs typeface="Calibri"/>
              </a:rPr>
              <a:t>Aprop.</a:t>
            </a:r>
            <a:r>
              <a:rPr sz="2400" spc="-45" dirty="0">
                <a:solidFill>
                  <a:srgbClr val="FFFFFF"/>
                </a:solidFill>
                <a:latin typeface="Calibri"/>
                <a:cs typeface="Calibri"/>
              </a:rPr>
              <a:t> </a:t>
            </a:r>
            <a:r>
              <a:rPr sz="2400" spc="-10" dirty="0">
                <a:solidFill>
                  <a:srgbClr val="FFFFFF"/>
                </a:solidFill>
                <a:latin typeface="Calibri"/>
                <a:cs typeface="Calibri"/>
              </a:rPr>
              <a:t>Definitiva</a:t>
            </a:r>
            <a:endParaRPr sz="2400">
              <a:latin typeface="Calibri"/>
              <a:cs typeface="Calibri"/>
            </a:endParaRPr>
          </a:p>
          <a:p>
            <a:pPr marL="66040" algn="ctr">
              <a:lnSpc>
                <a:spcPct val="100000"/>
              </a:lnSpc>
            </a:pPr>
            <a:r>
              <a:rPr sz="2400" dirty="0">
                <a:solidFill>
                  <a:srgbClr val="FFFFFF"/>
                </a:solidFill>
                <a:latin typeface="Calibri"/>
                <a:cs typeface="Calibri"/>
              </a:rPr>
              <a:t>$ </a:t>
            </a:r>
            <a:r>
              <a:rPr sz="2400" spc="-10" dirty="0">
                <a:solidFill>
                  <a:srgbClr val="FFFFFF"/>
                </a:solidFill>
                <a:latin typeface="Calibri"/>
                <a:cs typeface="Calibri"/>
              </a:rPr>
              <a:t>32.292</a:t>
            </a:r>
            <a:endParaRPr sz="2400">
              <a:latin typeface="Calibri"/>
              <a:cs typeface="Calibri"/>
            </a:endParaRPr>
          </a:p>
        </p:txBody>
      </p:sp>
      <p:sp>
        <p:nvSpPr>
          <p:cNvPr id="41" name="object 41"/>
          <p:cNvSpPr txBox="1"/>
          <p:nvPr/>
        </p:nvSpPr>
        <p:spPr>
          <a:xfrm>
            <a:off x="10976609" y="7851393"/>
            <a:ext cx="2102485" cy="75692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FFFFFF"/>
                </a:solidFill>
                <a:latin typeface="Calibri"/>
                <a:cs typeface="Calibri"/>
              </a:rPr>
              <a:t>Recaudo</a:t>
            </a:r>
            <a:r>
              <a:rPr sz="2400" spc="-35" dirty="0">
                <a:solidFill>
                  <a:srgbClr val="FFFFFF"/>
                </a:solidFill>
                <a:latin typeface="Calibri"/>
                <a:cs typeface="Calibri"/>
              </a:rPr>
              <a:t> </a:t>
            </a:r>
            <a:r>
              <a:rPr sz="2400" dirty="0">
                <a:solidFill>
                  <a:srgbClr val="FFFFFF"/>
                </a:solidFill>
                <a:latin typeface="Calibri"/>
                <a:cs typeface="Calibri"/>
              </a:rPr>
              <a:t>al</a:t>
            </a:r>
            <a:r>
              <a:rPr sz="2400" spc="-20" dirty="0">
                <a:solidFill>
                  <a:srgbClr val="FFFFFF"/>
                </a:solidFill>
                <a:latin typeface="Calibri"/>
                <a:cs typeface="Calibri"/>
              </a:rPr>
              <a:t> </a:t>
            </a:r>
            <a:r>
              <a:rPr sz="2400" spc="-10" dirty="0">
                <a:solidFill>
                  <a:srgbClr val="FFFFFF"/>
                </a:solidFill>
                <a:latin typeface="Calibri"/>
                <a:cs typeface="Calibri"/>
              </a:rPr>
              <a:t>corte</a:t>
            </a:r>
            <a:endParaRPr sz="2400" dirty="0">
              <a:latin typeface="Calibri"/>
              <a:cs typeface="Calibri"/>
            </a:endParaRPr>
          </a:p>
          <a:p>
            <a:pPr marL="419734">
              <a:lnSpc>
                <a:spcPct val="100000"/>
              </a:lnSpc>
            </a:pPr>
            <a:r>
              <a:rPr sz="2400" spc="-10" dirty="0">
                <a:solidFill>
                  <a:srgbClr val="FFFFFF"/>
                </a:solidFill>
                <a:latin typeface="Calibri"/>
                <a:cs typeface="Calibri"/>
              </a:rPr>
              <a:t>$</a:t>
            </a:r>
            <a:r>
              <a:rPr lang="es-ES" sz="2400" spc="-10" dirty="0">
                <a:solidFill>
                  <a:srgbClr val="FFFFFF"/>
                </a:solidFill>
                <a:latin typeface="Calibri"/>
                <a:cs typeface="Calibri"/>
              </a:rPr>
              <a:t>30</a:t>
            </a:r>
            <a:r>
              <a:rPr sz="2400" spc="-10" dirty="0">
                <a:solidFill>
                  <a:srgbClr val="FFFFFF"/>
                </a:solidFill>
                <a:latin typeface="Calibri"/>
                <a:cs typeface="Calibri"/>
              </a:rPr>
              <a:t>.</a:t>
            </a:r>
            <a:r>
              <a:rPr lang="es-ES" sz="2400" spc="-10" dirty="0">
                <a:solidFill>
                  <a:srgbClr val="FFFFFF"/>
                </a:solidFill>
                <a:latin typeface="Calibri"/>
                <a:cs typeface="Calibri"/>
              </a:rPr>
              <a:t>585</a:t>
            </a:r>
            <a:endParaRPr sz="2400" dirty="0">
              <a:latin typeface="Calibri"/>
              <a:cs typeface="Calibri"/>
            </a:endParaRPr>
          </a:p>
        </p:txBody>
      </p:sp>
      <p:sp>
        <p:nvSpPr>
          <p:cNvPr id="42" name="object 42"/>
          <p:cNvSpPr txBox="1"/>
          <p:nvPr/>
        </p:nvSpPr>
        <p:spPr>
          <a:xfrm>
            <a:off x="6981698" y="2092579"/>
            <a:ext cx="8105902" cy="382156"/>
          </a:xfrm>
          <a:prstGeom prst="rect">
            <a:avLst/>
          </a:prstGeom>
        </p:spPr>
        <p:txBody>
          <a:bodyPr vert="horz" wrap="square" lIns="0" tIns="12700" rIns="0" bIns="0" rtlCol="0">
            <a:spAutoFit/>
          </a:bodyPr>
          <a:lstStyle/>
          <a:p>
            <a:pPr marL="12700">
              <a:lnSpc>
                <a:spcPct val="100000"/>
              </a:lnSpc>
              <a:spcBef>
                <a:spcPts val="100"/>
              </a:spcBef>
            </a:pPr>
            <a:r>
              <a:rPr sz="2400" b="1" spc="-20" dirty="0">
                <a:latin typeface="Trebuchet MS"/>
                <a:cs typeface="Trebuchet MS"/>
              </a:rPr>
              <a:t>Recaudo</a:t>
            </a:r>
            <a:r>
              <a:rPr sz="2400" b="1" spc="-114" dirty="0">
                <a:latin typeface="Trebuchet MS"/>
                <a:cs typeface="Trebuchet MS"/>
              </a:rPr>
              <a:t> </a:t>
            </a:r>
            <a:r>
              <a:rPr sz="2400" b="1" spc="-80" dirty="0">
                <a:latin typeface="Trebuchet MS"/>
                <a:cs typeface="Trebuchet MS"/>
              </a:rPr>
              <a:t>por</a:t>
            </a:r>
            <a:r>
              <a:rPr sz="2400" b="1" spc="-105" dirty="0">
                <a:latin typeface="Trebuchet MS"/>
                <a:cs typeface="Trebuchet MS"/>
              </a:rPr>
              <a:t> </a:t>
            </a:r>
            <a:r>
              <a:rPr sz="2400" b="1" spc="-90" dirty="0">
                <a:latin typeface="Trebuchet MS"/>
                <a:cs typeface="Trebuchet MS"/>
              </a:rPr>
              <a:t>fuente</a:t>
            </a:r>
            <a:r>
              <a:rPr sz="2400" b="1" spc="-95" dirty="0">
                <a:latin typeface="Trebuchet MS"/>
                <a:cs typeface="Trebuchet MS"/>
              </a:rPr>
              <a:t> </a:t>
            </a:r>
            <a:r>
              <a:rPr sz="2400" b="1" spc="-35" dirty="0">
                <a:latin typeface="Trebuchet MS"/>
                <a:cs typeface="Trebuchet MS"/>
              </a:rPr>
              <a:t>acumulado</a:t>
            </a:r>
            <a:r>
              <a:rPr sz="2400" b="1" spc="-114" dirty="0">
                <a:latin typeface="Trebuchet MS"/>
                <a:cs typeface="Trebuchet MS"/>
              </a:rPr>
              <a:t> </a:t>
            </a:r>
            <a:r>
              <a:rPr sz="2400" b="1" dirty="0">
                <a:latin typeface="Trebuchet MS"/>
                <a:cs typeface="Trebuchet MS"/>
              </a:rPr>
              <a:t>a</a:t>
            </a:r>
            <a:r>
              <a:rPr sz="2400" b="1" spc="-105" dirty="0">
                <a:latin typeface="Trebuchet MS"/>
                <a:cs typeface="Trebuchet MS"/>
              </a:rPr>
              <a:t> </a:t>
            </a:r>
            <a:r>
              <a:rPr sz="2400" b="1" spc="-30" dirty="0">
                <a:solidFill>
                  <a:schemeClr val="tx1"/>
                </a:solidFill>
                <a:latin typeface="Trebuchet MS"/>
                <a:cs typeface="Trebuchet MS"/>
              </a:rPr>
              <a:t>3</a:t>
            </a:r>
            <a:r>
              <a:rPr lang="es-CO" sz="2400" b="1" spc="-30" dirty="0">
                <a:solidFill>
                  <a:schemeClr val="tx1"/>
                </a:solidFill>
                <a:latin typeface="Trebuchet MS"/>
                <a:cs typeface="Trebuchet MS"/>
              </a:rPr>
              <a:t>0</a:t>
            </a:r>
            <a:r>
              <a:rPr sz="2400" b="1" spc="-105" dirty="0">
                <a:solidFill>
                  <a:schemeClr val="tx1"/>
                </a:solidFill>
                <a:latin typeface="Trebuchet MS"/>
                <a:cs typeface="Trebuchet MS"/>
              </a:rPr>
              <a:t> </a:t>
            </a:r>
            <a:r>
              <a:rPr sz="2400" b="1" spc="-70" dirty="0">
                <a:solidFill>
                  <a:schemeClr val="tx1"/>
                </a:solidFill>
                <a:latin typeface="Trebuchet MS"/>
                <a:cs typeface="Trebuchet MS"/>
              </a:rPr>
              <a:t>de</a:t>
            </a:r>
            <a:r>
              <a:rPr sz="2400" b="1" spc="-105" dirty="0">
                <a:solidFill>
                  <a:schemeClr val="tx1"/>
                </a:solidFill>
                <a:latin typeface="Trebuchet MS"/>
                <a:cs typeface="Trebuchet MS"/>
              </a:rPr>
              <a:t> </a:t>
            </a:r>
            <a:r>
              <a:rPr lang="es-CO" sz="2400" b="1" spc="-105" dirty="0">
                <a:solidFill>
                  <a:schemeClr val="tx1"/>
                </a:solidFill>
                <a:latin typeface="Trebuchet MS"/>
                <a:cs typeface="Trebuchet MS"/>
              </a:rPr>
              <a:t>Noviembre</a:t>
            </a:r>
            <a:r>
              <a:rPr sz="2400" b="1" spc="-120" dirty="0">
                <a:solidFill>
                  <a:schemeClr val="tx1"/>
                </a:solidFill>
                <a:latin typeface="Trebuchet MS"/>
                <a:cs typeface="Trebuchet MS"/>
              </a:rPr>
              <a:t> </a:t>
            </a:r>
            <a:r>
              <a:rPr sz="2400" b="1" spc="-70" dirty="0">
                <a:latin typeface="Trebuchet MS"/>
                <a:cs typeface="Trebuchet MS"/>
              </a:rPr>
              <a:t>de</a:t>
            </a:r>
            <a:r>
              <a:rPr sz="2400" b="1" spc="-105" dirty="0">
                <a:latin typeface="Trebuchet MS"/>
                <a:cs typeface="Trebuchet MS"/>
              </a:rPr>
              <a:t> </a:t>
            </a:r>
            <a:r>
              <a:rPr sz="2400" b="1" spc="-20" dirty="0">
                <a:latin typeface="Trebuchet MS"/>
                <a:cs typeface="Trebuchet MS"/>
              </a:rPr>
              <a:t>2024</a:t>
            </a:r>
            <a:endParaRPr sz="2400" dirty="0">
              <a:latin typeface="Trebuchet MS"/>
              <a:cs typeface="Trebuchet MS"/>
            </a:endParaRPr>
          </a:p>
        </p:txBody>
      </p:sp>
      <p:graphicFrame>
        <p:nvGraphicFramePr>
          <p:cNvPr id="44" name="Gráfico 43">
            <a:extLst>
              <a:ext uri="{FF2B5EF4-FFF2-40B4-BE49-F238E27FC236}">
                <a16:creationId xmlns:a16="http://schemas.microsoft.com/office/drawing/2014/main" id="{E152FA7E-DC1B-EA4D-2DF6-096A0222EFED}"/>
              </a:ext>
            </a:extLst>
          </p:cNvPr>
          <p:cNvGraphicFramePr>
            <a:graphicFrameLocks/>
          </p:cNvGraphicFramePr>
          <p:nvPr>
            <p:extLst>
              <p:ext uri="{D42A27DB-BD31-4B8C-83A1-F6EECF244321}">
                <p14:modId xmlns:p14="http://schemas.microsoft.com/office/powerpoint/2010/main" val="26835398"/>
              </p:ext>
            </p:extLst>
          </p:nvPr>
        </p:nvGraphicFramePr>
        <p:xfrm>
          <a:off x="7024624" y="2517719"/>
          <a:ext cx="7543800" cy="5181600"/>
        </p:xfrm>
        <a:graphic>
          <a:graphicData uri="http://schemas.openxmlformats.org/drawingml/2006/chart">
            <c:chart xmlns:c="http://schemas.openxmlformats.org/drawingml/2006/chart" xmlns:r="http://schemas.openxmlformats.org/officeDocument/2006/relationships" r:id="rId4"/>
          </a:graphicData>
        </a:graphic>
      </p:graphicFrame>
      <p:pic>
        <p:nvPicPr>
          <p:cNvPr id="45" name="Imagen 44">
            <a:extLst>
              <a:ext uri="{FF2B5EF4-FFF2-40B4-BE49-F238E27FC236}">
                <a16:creationId xmlns:a16="http://schemas.microsoft.com/office/drawing/2014/main" id="{7273CD3A-8AC6-F745-B8C4-6C6A4A3F7168}"/>
              </a:ext>
            </a:extLst>
          </p:cNvPr>
          <p:cNvPicPr>
            <a:picLocks noChangeAspect="1" noChangeArrowheads="1"/>
            <a:extLst>
              <a:ext uri="{84589F7E-364E-4C9E-8A38-B11213B215E9}">
                <a14:cameraTool xmlns:a14="http://schemas.microsoft.com/office/drawing/2010/main" cellRange="$H$28" spid="_x0000_s6361"/>
              </a:ext>
            </a:extLst>
          </p:cNvPicPr>
          <p:nvPr/>
        </p:nvPicPr>
        <p:blipFill>
          <a:blip r:embed="rId5"/>
          <a:srcRect/>
          <a:stretch>
            <a:fillRect/>
          </a:stretch>
        </p:blipFill>
        <p:spPr bwMode="auto">
          <a:xfrm>
            <a:off x="9680472" y="3508319"/>
            <a:ext cx="2155903" cy="762000"/>
          </a:xfrm>
          <a:prstGeom prst="rect">
            <a:avLst/>
          </a:prstGeom>
          <a:ln>
            <a:noFill/>
          </a:ln>
          <a:effectLst>
            <a:softEdge rad="11250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714369" y="1357375"/>
            <a:ext cx="1428115" cy="81280"/>
          </a:xfrm>
          <a:custGeom>
            <a:avLst/>
            <a:gdLst/>
            <a:ahLst/>
            <a:cxnLst/>
            <a:rect l="l" t="t" r="r" b="b"/>
            <a:pathLst>
              <a:path w="1428114" h="81280">
                <a:moveTo>
                  <a:pt x="1427988" y="0"/>
                </a:moveTo>
                <a:lnTo>
                  <a:pt x="1229868" y="0"/>
                </a:lnTo>
                <a:lnTo>
                  <a:pt x="0" y="0"/>
                </a:lnTo>
                <a:lnTo>
                  <a:pt x="0" y="80772"/>
                </a:lnTo>
                <a:lnTo>
                  <a:pt x="1229868" y="80772"/>
                </a:lnTo>
                <a:lnTo>
                  <a:pt x="1427988" y="80772"/>
                </a:lnTo>
                <a:lnTo>
                  <a:pt x="1427988" y="0"/>
                </a:lnTo>
                <a:close/>
              </a:path>
            </a:pathLst>
          </a:custGeom>
          <a:solidFill>
            <a:srgbClr val="82CE00"/>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029750" rIns="0" bIns="0" rtlCol="0">
            <a:spAutoFit/>
          </a:bodyPr>
          <a:lstStyle/>
          <a:p>
            <a:pPr marL="4304030">
              <a:lnSpc>
                <a:spcPct val="100000"/>
              </a:lnSpc>
              <a:spcBef>
                <a:spcPts val="95"/>
              </a:spcBef>
            </a:pPr>
            <a:r>
              <a:rPr sz="6000" b="1" spc="120" baseline="-2083" dirty="0">
                <a:solidFill>
                  <a:srgbClr val="00632C"/>
                </a:solidFill>
                <a:latin typeface="Arial"/>
                <a:cs typeface="Arial"/>
              </a:rPr>
              <a:t>1</a:t>
            </a:r>
            <a:r>
              <a:rPr sz="2100" b="1" spc="80" dirty="0">
                <a:solidFill>
                  <a:srgbClr val="000000"/>
                </a:solidFill>
                <a:latin typeface="Arial"/>
                <a:cs typeface="Arial"/>
              </a:rPr>
              <a:t>INFORM</a:t>
            </a:r>
            <a:r>
              <a:rPr sz="2100" b="1" spc="-265" dirty="0">
                <a:solidFill>
                  <a:srgbClr val="000000"/>
                </a:solidFill>
                <a:latin typeface="Arial"/>
                <a:cs typeface="Arial"/>
              </a:rPr>
              <a:t> </a:t>
            </a:r>
            <a:r>
              <a:rPr sz="2100" b="1" dirty="0">
                <a:solidFill>
                  <a:srgbClr val="000000"/>
                </a:solidFill>
                <a:latin typeface="Arial"/>
                <a:cs typeface="Arial"/>
              </a:rPr>
              <a:t>E</a:t>
            </a:r>
            <a:r>
              <a:rPr sz="2100" b="1" spc="120" dirty="0">
                <a:solidFill>
                  <a:srgbClr val="000000"/>
                </a:solidFill>
                <a:latin typeface="Arial"/>
                <a:cs typeface="Arial"/>
              </a:rPr>
              <a:t> </a:t>
            </a:r>
            <a:r>
              <a:rPr sz="2100" b="1" spc="114" dirty="0">
                <a:solidFill>
                  <a:srgbClr val="000000"/>
                </a:solidFill>
                <a:latin typeface="Arial"/>
                <a:cs typeface="Arial"/>
              </a:rPr>
              <a:t>DE</a:t>
            </a:r>
            <a:r>
              <a:rPr sz="2100" b="1" spc="110" dirty="0">
                <a:solidFill>
                  <a:srgbClr val="000000"/>
                </a:solidFill>
                <a:latin typeface="Arial"/>
                <a:cs typeface="Arial"/>
              </a:rPr>
              <a:t> </a:t>
            </a:r>
            <a:r>
              <a:rPr sz="2100" b="1" dirty="0">
                <a:solidFill>
                  <a:srgbClr val="00632C"/>
                </a:solidFill>
                <a:latin typeface="Arial"/>
                <a:cs typeface="Arial"/>
              </a:rPr>
              <a:t>GESTIÓN</a:t>
            </a:r>
            <a:r>
              <a:rPr sz="2100" b="1" spc="335" dirty="0">
                <a:solidFill>
                  <a:srgbClr val="00632C"/>
                </a:solidFill>
                <a:latin typeface="Arial"/>
                <a:cs typeface="Arial"/>
              </a:rPr>
              <a:t> </a:t>
            </a:r>
            <a:r>
              <a:rPr sz="2100" b="1" spc="85" dirty="0">
                <a:solidFill>
                  <a:srgbClr val="00632C"/>
                </a:solidFill>
                <a:latin typeface="Arial"/>
                <a:cs typeface="Arial"/>
              </a:rPr>
              <a:t>FINANCIERA</a:t>
            </a:r>
            <a:endParaRPr sz="2100">
              <a:latin typeface="Arial"/>
              <a:cs typeface="Arial"/>
            </a:endParaRPr>
          </a:p>
        </p:txBody>
      </p:sp>
      <p:pic>
        <p:nvPicPr>
          <p:cNvPr id="4" name="object 4"/>
          <p:cNvPicPr/>
          <p:nvPr/>
        </p:nvPicPr>
        <p:blipFill>
          <a:blip r:embed="rId2" cstate="print"/>
          <a:stretch>
            <a:fillRect/>
          </a:stretch>
        </p:blipFill>
        <p:spPr>
          <a:xfrm>
            <a:off x="9160" y="96258"/>
            <a:ext cx="2569447" cy="1686821"/>
          </a:xfrm>
          <a:prstGeom prst="rect">
            <a:avLst/>
          </a:prstGeom>
        </p:spPr>
      </p:pic>
      <p:pic>
        <p:nvPicPr>
          <p:cNvPr id="5" name="object 5"/>
          <p:cNvPicPr/>
          <p:nvPr/>
        </p:nvPicPr>
        <p:blipFill>
          <a:blip r:embed="rId3" cstate="print"/>
          <a:stretch>
            <a:fillRect/>
          </a:stretch>
        </p:blipFill>
        <p:spPr>
          <a:xfrm>
            <a:off x="15700247" y="8567925"/>
            <a:ext cx="2569431" cy="1683990"/>
          </a:xfrm>
          <a:prstGeom prst="rect">
            <a:avLst/>
          </a:prstGeom>
        </p:spPr>
      </p:pic>
      <p:pic>
        <p:nvPicPr>
          <p:cNvPr id="6" name="object 6"/>
          <p:cNvPicPr/>
          <p:nvPr/>
        </p:nvPicPr>
        <p:blipFill>
          <a:blip r:embed="rId4" cstate="print"/>
          <a:stretch>
            <a:fillRect/>
          </a:stretch>
        </p:blipFill>
        <p:spPr>
          <a:xfrm>
            <a:off x="7602332" y="9227794"/>
            <a:ext cx="2398611" cy="871053"/>
          </a:xfrm>
          <a:prstGeom prst="rect">
            <a:avLst/>
          </a:prstGeom>
        </p:spPr>
      </p:pic>
      <p:sp>
        <p:nvSpPr>
          <p:cNvPr id="7" name="object 7"/>
          <p:cNvSpPr txBox="1"/>
          <p:nvPr/>
        </p:nvSpPr>
        <p:spPr>
          <a:xfrm>
            <a:off x="4955794" y="2021840"/>
            <a:ext cx="10131806" cy="382156"/>
          </a:xfrm>
          <a:prstGeom prst="rect">
            <a:avLst/>
          </a:prstGeom>
        </p:spPr>
        <p:txBody>
          <a:bodyPr vert="horz" wrap="square" lIns="0" tIns="12700" rIns="0" bIns="0" rtlCol="0">
            <a:spAutoFit/>
          </a:bodyPr>
          <a:lstStyle/>
          <a:p>
            <a:pPr marL="12700">
              <a:lnSpc>
                <a:spcPct val="100000"/>
              </a:lnSpc>
              <a:spcBef>
                <a:spcPts val="100"/>
              </a:spcBef>
            </a:pPr>
            <a:r>
              <a:rPr sz="2400" b="1" spc="-75" dirty="0">
                <a:latin typeface="Trebuchet MS"/>
                <a:cs typeface="Trebuchet MS"/>
              </a:rPr>
              <a:t>Ejecución</a:t>
            </a:r>
            <a:r>
              <a:rPr sz="2400" b="1" spc="-85" dirty="0">
                <a:latin typeface="Trebuchet MS"/>
                <a:cs typeface="Trebuchet MS"/>
              </a:rPr>
              <a:t> </a:t>
            </a:r>
            <a:r>
              <a:rPr sz="2400" b="1" spc="-20" dirty="0">
                <a:latin typeface="Trebuchet MS"/>
                <a:cs typeface="Trebuchet MS"/>
              </a:rPr>
              <a:t>Presupuestal</a:t>
            </a:r>
            <a:r>
              <a:rPr sz="2400" b="1" spc="-100" dirty="0">
                <a:latin typeface="Trebuchet MS"/>
                <a:cs typeface="Trebuchet MS"/>
              </a:rPr>
              <a:t> </a:t>
            </a:r>
            <a:r>
              <a:rPr sz="2400" b="1" spc="-70" dirty="0">
                <a:latin typeface="Trebuchet MS"/>
                <a:cs typeface="Trebuchet MS"/>
              </a:rPr>
              <a:t>de</a:t>
            </a:r>
            <a:r>
              <a:rPr sz="2400" b="1" spc="-85" dirty="0">
                <a:latin typeface="Trebuchet MS"/>
                <a:cs typeface="Trebuchet MS"/>
              </a:rPr>
              <a:t> </a:t>
            </a:r>
            <a:r>
              <a:rPr sz="2400" b="1" dirty="0">
                <a:latin typeface="Trebuchet MS"/>
                <a:cs typeface="Trebuchet MS"/>
              </a:rPr>
              <a:t>Gastos</a:t>
            </a:r>
            <a:r>
              <a:rPr sz="2400" b="1" spc="-60" dirty="0">
                <a:latin typeface="Trebuchet MS"/>
                <a:cs typeface="Trebuchet MS"/>
              </a:rPr>
              <a:t> </a:t>
            </a:r>
            <a:r>
              <a:rPr sz="2400" b="1" dirty="0">
                <a:latin typeface="Trebuchet MS"/>
                <a:cs typeface="Trebuchet MS"/>
              </a:rPr>
              <a:t>a</a:t>
            </a:r>
            <a:r>
              <a:rPr sz="2400" b="1" spc="-90" dirty="0">
                <a:latin typeface="Trebuchet MS"/>
                <a:cs typeface="Trebuchet MS"/>
              </a:rPr>
              <a:t> </a:t>
            </a:r>
            <a:r>
              <a:rPr sz="2400" b="1" spc="-30" dirty="0">
                <a:solidFill>
                  <a:schemeClr val="tx1"/>
                </a:solidFill>
                <a:latin typeface="Trebuchet MS"/>
                <a:cs typeface="Trebuchet MS"/>
              </a:rPr>
              <a:t>3</a:t>
            </a:r>
            <a:r>
              <a:rPr lang="es-CO" sz="2400" b="1" spc="-30" dirty="0">
                <a:solidFill>
                  <a:schemeClr val="tx1"/>
                </a:solidFill>
                <a:latin typeface="Trebuchet MS"/>
                <a:cs typeface="Trebuchet MS"/>
              </a:rPr>
              <a:t>0</a:t>
            </a:r>
            <a:r>
              <a:rPr sz="2400" b="1" spc="-85" dirty="0">
                <a:solidFill>
                  <a:schemeClr val="tx1"/>
                </a:solidFill>
                <a:latin typeface="Trebuchet MS"/>
                <a:cs typeface="Trebuchet MS"/>
              </a:rPr>
              <a:t> </a:t>
            </a:r>
            <a:r>
              <a:rPr sz="2400" b="1" spc="-70" dirty="0">
                <a:solidFill>
                  <a:schemeClr val="tx1"/>
                </a:solidFill>
                <a:latin typeface="Trebuchet MS"/>
                <a:cs typeface="Trebuchet MS"/>
              </a:rPr>
              <a:t>de</a:t>
            </a:r>
            <a:r>
              <a:rPr sz="2400" b="1" spc="-90" dirty="0">
                <a:solidFill>
                  <a:schemeClr val="tx1"/>
                </a:solidFill>
                <a:latin typeface="Trebuchet MS"/>
                <a:cs typeface="Trebuchet MS"/>
              </a:rPr>
              <a:t> </a:t>
            </a:r>
            <a:r>
              <a:rPr lang="es-CO" sz="2400" b="1" spc="-90" dirty="0">
                <a:solidFill>
                  <a:schemeClr val="tx1"/>
                </a:solidFill>
                <a:latin typeface="Trebuchet MS"/>
                <a:cs typeface="Trebuchet MS"/>
              </a:rPr>
              <a:t>Noviembre</a:t>
            </a:r>
            <a:r>
              <a:rPr sz="2400" b="1" spc="-100" dirty="0">
                <a:solidFill>
                  <a:schemeClr val="tx1"/>
                </a:solidFill>
                <a:latin typeface="Trebuchet MS"/>
                <a:cs typeface="Trebuchet MS"/>
              </a:rPr>
              <a:t> </a:t>
            </a:r>
            <a:r>
              <a:rPr sz="2400" b="1" spc="-70" dirty="0">
                <a:latin typeface="Trebuchet MS"/>
                <a:cs typeface="Trebuchet MS"/>
              </a:rPr>
              <a:t>de</a:t>
            </a:r>
            <a:r>
              <a:rPr sz="2400" b="1" spc="-85" dirty="0">
                <a:latin typeface="Trebuchet MS"/>
                <a:cs typeface="Trebuchet MS"/>
              </a:rPr>
              <a:t> </a:t>
            </a:r>
            <a:r>
              <a:rPr sz="2400" b="1" spc="-45" dirty="0">
                <a:latin typeface="Trebuchet MS"/>
                <a:cs typeface="Trebuchet MS"/>
              </a:rPr>
              <a:t>2024</a:t>
            </a:r>
            <a:r>
              <a:rPr sz="2400" b="1" spc="-85" dirty="0">
                <a:latin typeface="Trebuchet MS"/>
                <a:cs typeface="Trebuchet MS"/>
              </a:rPr>
              <a:t> por</a:t>
            </a:r>
            <a:r>
              <a:rPr sz="2400" b="1" spc="-90" dirty="0">
                <a:latin typeface="Trebuchet MS"/>
                <a:cs typeface="Trebuchet MS"/>
              </a:rPr>
              <a:t> </a:t>
            </a:r>
            <a:r>
              <a:rPr sz="2400" b="1" spc="-10" dirty="0">
                <a:latin typeface="Trebuchet MS"/>
                <a:cs typeface="Trebuchet MS"/>
              </a:rPr>
              <a:t>fuente</a:t>
            </a:r>
            <a:endParaRPr sz="2400" dirty="0">
              <a:latin typeface="Trebuchet MS"/>
              <a:cs typeface="Trebuchet MS"/>
            </a:endParaRPr>
          </a:p>
        </p:txBody>
      </p:sp>
      <p:grpSp>
        <p:nvGrpSpPr>
          <p:cNvPr id="26" name="object 26"/>
          <p:cNvGrpSpPr/>
          <p:nvPr/>
        </p:nvGrpSpPr>
        <p:grpSpPr>
          <a:xfrm>
            <a:off x="8530208" y="8178800"/>
            <a:ext cx="4436745" cy="787400"/>
            <a:chOff x="8530208" y="8178800"/>
            <a:chExt cx="4436745" cy="787400"/>
          </a:xfrm>
        </p:grpSpPr>
        <p:sp>
          <p:nvSpPr>
            <p:cNvPr id="27" name="object 27"/>
            <p:cNvSpPr/>
            <p:nvPr/>
          </p:nvSpPr>
          <p:spPr>
            <a:xfrm>
              <a:off x="8542908" y="8191500"/>
              <a:ext cx="4411345" cy="762000"/>
            </a:xfrm>
            <a:custGeom>
              <a:avLst/>
              <a:gdLst/>
              <a:ahLst/>
              <a:cxnLst/>
              <a:rect l="l" t="t" r="r" b="b"/>
              <a:pathLst>
                <a:path w="4411345" h="762000">
                  <a:moveTo>
                    <a:pt x="4284091" y="0"/>
                  </a:moveTo>
                  <a:lnTo>
                    <a:pt x="127000" y="0"/>
                  </a:lnTo>
                  <a:lnTo>
                    <a:pt x="77581" y="9985"/>
                  </a:lnTo>
                  <a:lnTo>
                    <a:pt x="37210" y="37210"/>
                  </a:lnTo>
                  <a:lnTo>
                    <a:pt x="9985" y="77581"/>
                  </a:lnTo>
                  <a:lnTo>
                    <a:pt x="0" y="127000"/>
                  </a:lnTo>
                  <a:lnTo>
                    <a:pt x="0" y="635000"/>
                  </a:lnTo>
                  <a:lnTo>
                    <a:pt x="9985" y="684418"/>
                  </a:lnTo>
                  <a:lnTo>
                    <a:pt x="37210" y="724789"/>
                  </a:lnTo>
                  <a:lnTo>
                    <a:pt x="77581" y="752014"/>
                  </a:lnTo>
                  <a:lnTo>
                    <a:pt x="127000" y="762000"/>
                  </a:lnTo>
                  <a:lnTo>
                    <a:pt x="4284091" y="762000"/>
                  </a:lnTo>
                  <a:lnTo>
                    <a:pt x="4333509" y="752014"/>
                  </a:lnTo>
                  <a:lnTo>
                    <a:pt x="4373880" y="724788"/>
                  </a:lnTo>
                  <a:lnTo>
                    <a:pt x="4401105" y="684418"/>
                  </a:lnTo>
                  <a:lnTo>
                    <a:pt x="4411091" y="635000"/>
                  </a:lnTo>
                  <a:lnTo>
                    <a:pt x="4411091" y="127000"/>
                  </a:lnTo>
                  <a:lnTo>
                    <a:pt x="4401105" y="77581"/>
                  </a:lnTo>
                  <a:lnTo>
                    <a:pt x="4373880" y="37211"/>
                  </a:lnTo>
                  <a:lnTo>
                    <a:pt x="4333509" y="9985"/>
                  </a:lnTo>
                  <a:lnTo>
                    <a:pt x="4284091" y="0"/>
                  </a:lnTo>
                  <a:close/>
                </a:path>
              </a:pathLst>
            </a:custGeom>
            <a:solidFill>
              <a:srgbClr val="00632C"/>
            </a:solidFill>
          </p:spPr>
          <p:txBody>
            <a:bodyPr wrap="square" lIns="0" tIns="0" rIns="0" bIns="0" rtlCol="0"/>
            <a:lstStyle/>
            <a:p>
              <a:endParaRPr/>
            </a:p>
          </p:txBody>
        </p:sp>
        <p:sp>
          <p:nvSpPr>
            <p:cNvPr id="28" name="object 28"/>
            <p:cNvSpPr/>
            <p:nvPr/>
          </p:nvSpPr>
          <p:spPr>
            <a:xfrm>
              <a:off x="8542908" y="8191500"/>
              <a:ext cx="4411345" cy="762000"/>
            </a:xfrm>
            <a:custGeom>
              <a:avLst/>
              <a:gdLst/>
              <a:ahLst/>
              <a:cxnLst/>
              <a:rect l="l" t="t" r="r" b="b"/>
              <a:pathLst>
                <a:path w="4411345" h="762000">
                  <a:moveTo>
                    <a:pt x="0" y="127000"/>
                  </a:moveTo>
                  <a:lnTo>
                    <a:pt x="9985" y="77581"/>
                  </a:lnTo>
                  <a:lnTo>
                    <a:pt x="37210" y="37210"/>
                  </a:lnTo>
                  <a:lnTo>
                    <a:pt x="77581" y="9985"/>
                  </a:lnTo>
                  <a:lnTo>
                    <a:pt x="127000" y="0"/>
                  </a:lnTo>
                  <a:lnTo>
                    <a:pt x="4284091" y="0"/>
                  </a:lnTo>
                  <a:lnTo>
                    <a:pt x="4333509" y="9985"/>
                  </a:lnTo>
                  <a:lnTo>
                    <a:pt x="4373880" y="37211"/>
                  </a:lnTo>
                  <a:lnTo>
                    <a:pt x="4401105" y="77581"/>
                  </a:lnTo>
                  <a:lnTo>
                    <a:pt x="4411091" y="127000"/>
                  </a:lnTo>
                  <a:lnTo>
                    <a:pt x="4411091" y="635000"/>
                  </a:lnTo>
                  <a:lnTo>
                    <a:pt x="4401105" y="684418"/>
                  </a:lnTo>
                  <a:lnTo>
                    <a:pt x="4373880" y="724788"/>
                  </a:lnTo>
                  <a:lnTo>
                    <a:pt x="4333509" y="752014"/>
                  </a:lnTo>
                  <a:lnTo>
                    <a:pt x="4284091" y="762000"/>
                  </a:lnTo>
                  <a:lnTo>
                    <a:pt x="127000" y="762000"/>
                  </a:lnTo>
                  <a:lnTo>
                    <a:pt x="77581" y="752014"/>
                  </a:lnTo>
                  <a:lnTo>
                    <a:pt x="37210" y="724789"/>
                  </a:lnTo>
                  <a:lnTo>
                    <a:pt x="9985" y="684418"/>
                  </a:lnTo>
                  <a:lnTo>
                    <a:pt x="0" y="635000"/>
                  </a:lnTo>
                  <a:lnTo>
                    <a:pt x="0" y="127000"/>
                  </a:lnTo>
                  <a:close/>
                </a:path>
              </a:pathLst>
            </a:custGeom>
            <a:ln w="25400">
              <a:solidFill>
                <a:srgbClr val="1C334E"/>
              </a:solidFill>
            </a:ln>
          </p:spPr>
          <p:txBody>
            <a:bodyPr wrap="square" lIns="0" tIns="0" rIns="0" bIns="0" rtlCol="0"/>
            <a:lstStyle/>
            <a:p>
              <a:endParaRPr/>
            </a:p>
          </p:txBody>
        </p:sp>
      </p:grpSp>
      <p:sp>
        <p:nvSpPr>
          <p:cNvPr id="29" name="object 29"/>
          <p:cNvSpPr txBox="1"/>
          <p:nvPr/>
        </p:nvSpPr>
        <p:spPr>
          <a:xfrm>
            <a:off x="8659748" y="8239506"/>
            <a:ext cx="1774189" cy="635635"/>
          </a:xfrm>
          <a:prstGeom prst="rect">
            <a:avLst/>
          </a:prstGeom>
        </p:spPr>
        <p:txBody>
          <a:bodyPr vert="horz" wrap="square" lIns="0" tIns="12700" rIns="0" bIns="0" rtlCol="0">
            <a:spAutoFit/>
          </a:bodyPr>
          <a:lstStyle/>
          <a:p>
            <a:pPr algn="ctr">
              <a:lnSpc>
                <a:spcPct val="100000"/>
              </a:lnSpc>
              <a:spcBef>
                <a:spcPts val="100"/>
              </a:spcBef>
            </a:pPr>
            <a:r>
              <a:rPr sz="2000" dirty="0">
                <a:solidFill>
                  <a:srgbClr val="FFFFFF"/>
                </a:solidFill>
                <a:latin typeface="Calibri"/>
                <a:cs typeface="Calibri"/>
              </a:rPr>
              <a:t>Aprop.</a:t>
            </a:r>
            <a:r>
              <a:rPr sz="2000" spc="-65" dirty="0">
                <a:solidFill>
                  <a:srgbClr val="FFFFFF"/>
                </a:solidFill>
                <a:latin typeface="Calibri"/>
                <a:cs typeface="Calibri"/>
              </a:rPr>
              <a:t> </a:t>
            </a:r>
            <a:r>
              <a:rPr sz="2000" spc="-10" dirty="0">
                <a:solidFill>
                  <a:srgbClr val="FFFFFF"/>
                </a:solidFill>
                <a:latin typeface="Calibri"/>
                <a:cs typeface="Calibri"/>
              </a:rPr>
              <a:t>Definitiva</a:t>
            </a:r>
            <a:endParaRPr sz="2000">
              <a:latin typeface="Calibri"/>
              <a:cs typeface="Calibri"/>
            </a:endParaRPr>
          </a:p>
          <a:p>
            <a:pPr marL="62230" algn="ctr">
              <a:lnSpc>
                <a:spcPct val="100000"/>
              </a:lnSpc>
            </a:pPr>
            <a:r>
              <a:rPr sz="2000" dirty="0">
                <a:solidFill>
                  <a:srgbClr val="FFFFFF"/>
                </a:solidFill>
                <a:latin typeface="Calibri"/>
                <a:cs typeface="Calibri"/>
              </a:rPr>
              <a:t>$ </a:t>
            </a:r>
            <a:r>
              <a:rPr sz="2000" spc="-10" dirty="0">
                <a:solidFill>
                  <a:srgbClr val="FFFFFF"/>
                </a:solidFill>
                <a:latin typeface="Calibri"/>
                <a:cs typeface="Calibri"/>
              </a:rPr>
              <a:t>32.292</a:t>
            </a:r>
            <a:endParaRPr sz="2000">
              <a:latin typeface="Calibri"/>
              <a:cs typeface="Calibri"/>
            </a:endParaRPr>
          </a:p>
        </p:txBody>
      </p:sp>
      <p:sp>
        <p:nvSpPr>
          <p:cNvPr id="30" name="object 30"/>
          <p:cNvSpPr txBox="1"/>
          <p:nvPr/>
        </p:nvSpPr>
        <p:spPr>
          <a:xfrm>
            <a:off x="10579989" y="8239506"/>
            <a:ext cx="1849755" cy="628377"/>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FFFFFF"/>
                </a:solidFill>
                <a:latin typeface="Calibri"/>
                <a:cs typeface="Calibri"/>
              </a:rPr>
              <a:t>Ejecución</a:t>
            </a:r>
            <a:r>
              <a:rPr sz="2000" spc="-40" dirty="0">
                <a:solidFill>
                  <a:srgbClr val="FFFFFF"/>
                </a:solidFill>
                <a:latin typeface="Calibri"/>
                <a:cs typeface="Calibri"/>
              </a:rPr>
              <a:t> </a:t>
            </a:r>
            <a:r>
              <a:rPr sz="2000" dirty="0">
                <a:solidFill>
                  <a:srgbClr val="FFFFFF"/>
                </a:solidFill>
                <a:latin typeface="Calibri"/>
                <a:cs typeface="Calibri"/>
              </a:rPr>
              <a:t>al</a:t>
            </a:r>
            <a:r>
              <a:rPr sz="2000" spc="-20" dirty="0">
                <a:solidFill>
                  <a:srgbClr val="FFFFFF"/>
                </a:solidFill>
                <a:latin typeface="Calibri"/>
                <a:cs typeface="Calibri"/>
              </a:rPr>
              <a:t> </a:t>
            </a:r>
            <a:r>
              <a:rPr sz="2000" spc="-10" dirty="0">
                <a:solidFill>
                  <a:srgbClr val="FFFFFF"/>
                </a:solidFill>
                <a:latin typeface="Calibri"/>
                <a:cs typeface="Calibri"/>
              </a:rPr>
              <a:t>corte</a:t>
            </a:r>
            <a:endParaRPr sz="2000" dirty="0">
              <a:latin typeface="Calibri"/>
              <a:cs typeface="Calibri"/>
            </a:endParaRPr>
          </a:p>
          <a:p>
            <a:pPr marL="356870">
              <a:lnSpc>
                <a:spcPct val="100000"/>
              </a:lnSpc>
            </a:pPr>
            <a:r>
              <a:rPr sz="2000" spc="-10" dirty="0">
                <a:solidFill>
                  <a:srgbClr val="FFFFFF"/>
                </a:solidFill>
                <a:latin typeface="Calibri"/>
                <a:cs typeface="Calibri"/>
              </a:rPr>
              <a:t>$</a:t>
            </a:r>
            <a:r>
              <a:rPr lang="es-ES" sz="2000" spc="-10" dirty="0">
                <a:solidFill>
                  <a:srgbClr val="FFFFFF"/>
                </a:solidFill>
                <a:latin typeface="Calibri"/>
                <a:cs typeface="Calibri"/>
              </a:rPr>
              <a:t>26.298</a:t>
            </a:r>
            <a:endParaRPr sz="2000" dirty="0">
              <a:latin typeface="Calibri"/>
              <a:cs typeface="Calibri"/>
            </a:endParaRPr>
          </a:p>
        </p:txBody>
      </p:sp>
      <p:graphicFrame>
        <p:nvGraphicFramePr>
          <p:cNvPr id="33" name="Gráfico 32">
            <a:extLst>
              <a:ext uri="{FF2B5EF4-FFF2-40B4-BE49-F238E27FC236}">
                <a16:creationId xmlns:a16="http://schemas.microsoft.com/office/drawing/2014/main" id="{E1CC1B8A-DE32-FB38-9786-242855B1B3C7}"/>
              </a:ext>
            </a:extLst>
          </p:cNvPr>
          <p:cNvGraphicFramePr>
            <a:graphicFrameLocks/>
          </p:cNvGraphicFramePr>
          <p:nvPr>
            <p:extLst>
              <p:ext uri="{D42A27DB-BD31-4B8C-83A1-F6EECF244321}">
                <p14:modId xmlns:p14="http://schemas.microsoft.com/office/powerpoint/2010/main" val="1898268063"/>
              </p:ext>
            </p:extLst>
          </p:nvPr>
        </p:nvGraphicFramePr>
        <p:xfrm>
          <a:off x="5562600" y="3011748"/>
          <a:ext cx="9296399" cy="4722552"/>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08" y="1448815"/>
            <a:ext cx="1414780" cy="81280"/>
          </a:xfrm>
          <a:custGeom>
            <a:avLst/>
            <a:gdLst/>
            <a:ahLst/>
            <a:cxnLst/>
            <a:rect l="l" t="t" r="r" b="b"/>
            <a:pathLst>
              <a:path w="1414780" h="81280">
                <a:moveTo>
                  <a:pt x="1414272" y="0"/>
                </a:moveTo>
                <a:lnTo>
                  <a:pt x="1216152" y="0"/>
                </a:lnTo>
                <a:lnTo>
                  <a:pt x="0" y="0"/>
                </a:lnTo>
                <a:lnTo>
                  <a:pt x="0" y="80772"/>
                </a:lnTo>
                <a:lnTo>
                  <a:pt x="1216152" y="80772"/>
                </a:lnTo>
                <a:lnTo>
                  <a:pt x="1414272" y="80772"/>
                </a:lnTo>
                <a:lnTo>
                  <a:pt x="1414272" y="0"/>
                </a:lnTo>
                <a:close/>
              </a:path>
            </a:pathLst>
          </a:custGeom>
          <a:solidFill>
            <a:srgbClr val="82CE00"/>
          </a:solidFill>
        </p:spPr>
        <p:txBody>
          <a:bodyPr wrap="square" lIns="0" tIns="0" rIns="0" bIns="0" rtlCol="0"/>
          <a:lstStyle/>
          <a:p>
            <a:endParaRPr/>
          </a:p>
        </p:txBody>
      </p:sp>
      <p:sp>
        <p:nvSpPr>
          <p:cNvPr id="3" name="object 3"/>
          <p:cNvSpPr txBox="1">
            <a:spLocks noGrp="1"/>
          </p:cNvSpPr>
          <p:nvPr>
            <p:ph type="title"/>
          </p:nvPr>
        </p:nvSpPr>
        <p:spPr>
          <a:xfrm>
            <a:off x="1203147" y="907541"/>
            <a:ext cx="5340985" cy="635000"/>
          </a:xfrm>
          <a:prstGeom prst="rect">
            <a:avLst/>
          </a:prstGeom>
        </p:spPr>
        <p:txBody>
          <a:bodyPr vert="horz" wrap="square" lIns="0" tIns="12065" rIns="0" bIns="0" rtlCol="0">
            <a:spAutoFit/>
          </a:bodyPr>
          <a:lstStyle/>
          <a:p>
            <a:pPr marL="12700">
              <a:lnSpc>
                <a:spcPct val="100000"/>
              </a:lnSpc>
              <a:spcBef>
                <a:spcPts val="95"/>
              </a:spcBef>
            </a:pPr>
            <a:r>
              <a:rPr sz="6000" b="1" spc="120" baseline="-2083" dirty="0">
                <a:solidFill>
                  <a:srgbClr val="00632C"/>
                </a:solidFill>
                <a:latin typeface="Arial"/>
                <a:cs typeface="Arial"/>
              </a:rPr>
              <a:t>1</a:t>
            </a:r>
            <a:r>
              <a:rPr sz="2100" b="1" spc="80" dirty="0">
                <a:solidFill>
                  <a:srgbClr val="000000"/>
                </a:solidFill>
                <a:latin typeface="Arial"/>
                <a:cs typeface="Arial"/>
              </a:rPr>
              <a:t>INFORM</a:t>
            </a:r>
            <a:r>
              <a:rPr sz="2100" b="1" spc="-265" dirty="0">
                <a:solidFill>
                  <a:srgbClr val="000000"/>
                </a:solidFill>
                <a:latin typeface="Arial"/>
                <a:cs typeface="Arial"/>
              </a:rPr>
              <a:t> </a:t>
            </a:r>
            <a:r>
              <a:rPr sz="2100" b="1" dirty="0">
                <a:solidFill>
                  <a:srgbClr val="000000"/>
                </a:solidFill>
                <a:latin typeface="Arial"/>
                <a:cs typeface="Arial"/>
              </a:rPr>
              <a:t>E</a:t>
            </a:r>
            <a:r>
              <a:rPr sz="2100" b="1" spc="120" dirty="0">
                <a:solidFill>
                  <a:srgbClr val="000000"/>
                </a:solidFill>
                <a:latin typeface="Arial"/>
                <a:cs typeface="Arial"/>
              </a:rPr>
              <a:t> </a:t>
            </a:r>
            <a:r>
              <a:rPr sz="2100" b="1" spc="114" dirty="0">
                <a:solidFill>
                  <a:srgbClr val="000000"/>
                </a:solidFill>
                <a:latin typeface="Arial"/>
                <a:cs typeface="Arial"/>
              </a:rPr>
              <a:t>DE</a:t>
            </a:r>
            <a:r>
              <a:rPr sz="2100" b="1" spc="110" dirty="0">
                <a:solidFill>
                  <a:srgbClr val="000000"/>
                </a:solidFill>
                <a:latin typeface="Arial"/>
                <a:cs typeface="Arial"/>
              </a:rPr>
              <a:t> </a:t>
            </a:r>
            <a:r>
              <a:rPr sz="2100" b="1" dirty="0">
                <a:solidFill>
                  <a:srgbClr val="00632C"/>
                </a:solidFill>
                <a:latin typeface="Arial"/>
                <a:cs typeface="Arial"/>
              </a:rPr>
              <a:t>GESTIÓN</a:t>
            </a:r>
            <a:r>
              <a:rPr sz="2100" b="1" spc="335" dirty="0">
                <a:solidFill>
                  <a:srgbClr val="00632C"/>
                </a:solidFill>
                <a:latin typeface="Arial"/>
                <a:cs typeface="Arial"/>
              </a:rPr>
              <a:t> </a:t>
            </a:r>
            <a:r>
              <a:rPr sz="2100" b="1" spc="85" dirty="0">
                <a:solidFill>
                  <a:srgbClr val="00632C"/>
                </a:solidFill>
                <a:latin typeface="Arial"/>
                <a:cs typeface="Arial"/>
              </a:rPr>
              <a:t>FINANCIERA</a:t>
            </a:r>
            <a:endParaRPr sz="2100">
              <a:latin typeface="Arial"/>
              <a:cs typeface="Arial"/>
            </a:endParaRPr>
          </a:p>
        </p:txBody>
      </p:sp>
      <p:grpSp>
        <p:nvGrpSpPr>
          <p:cNvPr id="4" name="object 4"/>
          <p:cNvGrpSpPr/>
          <p:nvPr/>
        </p:nvGrpSpPr>
        <p:grpSpPr>
          <a:xfrm>
            <a:off x="15201900" y="-3"/>
            <a:ext cx="3086100" cy="10287000"/>
            <a:chOff x="15201900" y="-3"/>
            <a:chExt cx="3086100" cy="10287000"/>
          </a:xfrm>
        </p:grpSpPr>
        <p:sp>
          <p:nvSpPr>
            <p:cNvPr id="5" name="object 5"/>
            <p:cNvSpPr/>
            <p:nvPr/>
          </p:nvSpPr>
          <p:spPr>
            <a:xfrm>
              <a:off x="15201900" y="-3"/>
              <a:ext cx="3086100" cy="10287000"/>
            </a:xfrm>
            <a:custGeom>
              <a:avLst/>
              <a:gdLst/>
              <a:ahLst/>
              <a:cxnLst/>
              <a:rect l="l" t="t" r="r" b="b"/>
              <a:pathLst>
                <a:path w="3086100" h="10287000">
                  <a:moveTo>
                    <a:pt x="3086100" y="0"/>
                  </a:moveTo>
                  <a:lnTo>
                    <a:pt x="0" y="0"/>
                  </a:lnTo>
                  <a:lnTo>
                    <a:pt x="0" y="10287000"/>
                  </a:lnTo>
                  <a:lnTo>
                    <a:pt x="3086100" y="10287000"/>
                  </a:lnTo>
                  <a:lnTo>
                    <a:pt x="3086100" y="0"/>
                  </a:lnTo>
                  <a:close/>
                </a:path>
              </a:pathLst>
            </a:custGeom>
            <a:solidFill>
              <a:srgbClr val="1C5639"/>
            </a:solidFill>
          </p:spPr>
          <p:txBody>
            <a:bodyPr wrap="square" lIns="0" tIns="0" rIns="0" bIns="0" rtlCol="0"/>
            <a:lstStyle/>
            <a:p>
              <a:endParaRPr/>
            </a:p>
          </p:txBody>
        </p:sp>
        <p:pic>
          <p:nvPicPr>
            <p:cNvPr id="6" name="object 6"/>
            <p:cNvPicPr/>
            <p:nvPr/>
          </p:nvPicPr>
          <p:blipFill>
            <a:blip r:embed="rId2" cstate="print"/>
            <a:stretch>
              <a:fillRect/>
            </a:stretch>
          </p:blipFill>
          <p:spPr>
            <a:xfrm>
              <a:off x="16197072" y="0"/>
              <a:ext cx="2090928" cy="2359152"/>
            </a:xfrm>
            <a:prstGeom prst="rect">
              <a:avLst/>
            </a:prstGeom>
          </p:spPr>
        </p:pic>
      </p:grpSp>
      <p:pic>
        <p:nvPicPr>
          <p:cNvPr id="7" name="object 7"/>
          <p:cNvPicPr/>
          <p:nvPr/>
        </p:nvPicPr>
        <p:blipFill>
          <a:blip r:embed="rId3" cstate="print"/>
          <a:stretch>
            <a:fillRect/>
          </a:stretch>
        </p:blipFill>
        <p:spPr>
          <a:xfrm>
            <a:off x="6314806" y="9203878"/>
            <a:ext cx="2398611" cy="870673"/>
          </a:xfrm>
          <a:prstGeom prst="rect">
            <a:avLst/>
          </a:prstGeom>
        </p:spPr>
      </p:pic>
      <p:sp>
        <p:nvSpPr>
          <p:cNvPr id="14" name="object 14"/>
          <p:cNvSpPr txBox="1"/>
          <p:nvPr/>
        </p:nvSpPr>
        <p:spPr>
          <a:xfrm>
            <a:off x="3712845" y="2090166"/>
            <a:ext cx="8315325" cy="1258421"/>
          </a:xfrm>
          <a:prstGeom prst="rect">
            <a:avLst/>
          </a:prstGeom>
        </p:spPr>
        <p:txBody>
          <a:bodyPr vert="horz" wrap="square" lIns="0" tIns="8255" rIns="0" bIns="0" rtlCol="0">
            <a:spAutoFit/>
          </a:bodyPr>
          <a:lstStyle/>
          <a:p>
            <a:pPr marL="272415" marR="5080" algn="ctr">
              <a:lnSpc>
                <a:spcPct val="101499"/>
              </a:lnSpc>
              <a:spcBef>
                <a:spcPts val="65"/>
              </a:spcBef>
            </a:pPr>
            <a:r>
              <a:rPr sz="2000" b="1" spc="-10" dirty="0">
                <a:latin typeface="Calibri"/>
                <a:cs typeface="Calibri"/>
              </a:rPr>
              <a:t>Presupuesto</a:t>
            </a:r>
            <a:r>
              <a:rPr sz="2000" b="1" spc="-45" dirty="0">
                <a:latin typeface="Calibri"/>
                <a:cs typeface="Calibri"/>
              </a:rPr>
              <a:t> </a:t>
            </a:r>
            <a:r>
              <a:rPr sz="2000" b="1" dirty="0">
                <a:latin typeface="Calibri"/>
                <a:cs typeface="Calibri"/>
              </a:rPr>
              <a:t>Ejecutado</a:t>
            </a:r>
            <a:r>
              <a:rPr sz="2000" b="1" spc="-35" dirty="0">
                <a:latin typeface="Calibri"/>
                <a:cs typeface="Calibri"/>
              </a:rPr>
              <a:t> </a:t>
            </a:r>
            <a:r>
              <a:rPr sz="2000" b="1" dirty="0">
                <a:latin typeface="Calibri"/>
                <a:cs typeface="Calibri"/>
              </a:rPr>
              <a:t>por</a:t>
            </a:r>
            <a:r>
              <a:rPr sz="2000" b="1" spc="-20" dirty="0">
                <a:latin typeface="Calibri"/>
                <a:cs typeface="Calibri"/>
              </a:rPr>
              <a:t> </a:t>
            </a:r>
            <a:r>
              <a:rPr sz="2000" b="1" spc="-10" dirty="0">
                <a:latin typeface="Calibri"/>
                <a:cs typeface="Calibri"/>
              </a:rPr>
              <a:t>Programas</a:t>
            </a:r>
            <a:r>
              <a:rPr sz="2000" b="1" spc="-15" dirty="0">
                <a:latin typeface="Calibri"/>
                <a:cs typeface="Calibri"/>
              </a:rPr>
              <a:t> </a:t>
            </a:r>
            <a:r>
              <a:rPr sz="2000" b="1" dirty="0">
                <a:latin typeface="Calibri"/>
                <a:cs typeface="Calibri"/>
              </a:rPr>
              <a:t>del</a:t>
            </a:r>
            <a:r>
              <a:rPr sz="2000" b="1" spc="-20" dirty="0">
                <a:latin typeface="Calibri"/>
                <a:cs typeface="Calibri"/>
              </a:rPr>
              <a:t> </a:t>
            </a:r>
            <a:r>
              <a:rPr sz="2000" b="1" dirty="0">
                <a:latin typeface="Calibri"/>
                <a:cs typeface="Calibri"/>
              </a:rPr>
              <a:t>Plan</a:t>
            </a:r>
            <a:r>
              <a:rPr sz="2000" b="1" spc="-20" dirty="0">
                <a:latin typeface="Calibri"/>
                <a:cs typeface="Calibri"/>
              </a:rPr>
              <a:t> </a:t>
            </a:r>
            <a:r>
              <a:rPr sz="2000" b="1" dirty="0">
                <a:latin typeface="Calibri"/>
                <a:cs typeface="Calibri"/>
              </a:rPr>
              <a:t>de</a:t>
            </a:r>
            <a:r>
              <a:rPr sz="2000" b="1" spc="-15" dirty="0">
                <a:latin typeface="Calibri"/>
                <a:cs typeface="Calibri"/>
              </a:rPr>
              <a:t> </a:t>
            </a:r>
            <a:r>
              <a:rPr sz="2000" b="1" spc="-10" dirty="0">
                <a:latin typeface="Calibri"/>
                <a:cs typeface="Calibri"/>
              </a:rPr>
              <a:t>Desarrollo</a:t>
            </a:r>
            <a:r>
              <a:rPr sz="2000" b="1" spc="-25" dirty="0">
                <a:latin typeface="Calibri"/>
                <a:cs typeface="Calibri"/>
              </a:rPr>
              <a:t> </a:t>
            </a:r>
            <a:r>
              <a:rPr sz="2000" b="1" spc="-10" dirty="0">
                <a:latin typeface="Calibri"/>
                <a:cs typeface="Calibri"/>
              </a:rPr>
              <a:t>Departamental </a:t>
            </a:r>
            <a:r>
              <a:rPr sz="2000" b="1" dirty="0">
                <a:latin typeface="Calibri"/>
                <a:cs typeface="Calibri"/>
              </a:rPr>
              <a:t>corte</a:t>
            </a:r>
            <a:r>
              <a:rPr sz="2000" b="1" spc="-40" dirty="0">
                <a:latin typeface="Calibri"/>
                <a:cs typeface="Calibri"/>
              </a:rPr>
              <a:t> </a:t>
            </a:r>
            <a:r>
              <a:rPr sz="2000" b="1" dirty="0">
                <a:solidFill>
                  <a:schemeClr val="tx1"/>
                </a:solidFill>
                <a:latin typeface="Calibri"/>
                <a:cs typeface="Calibri"/>
              </a:rPr>
              <a:t>3</a:t>
            </a:r>
            <a:r>
              <a:rPr lang="es-CO" sz="2000" b="1" dirty="0">
                <a:solidFill>
                  <a:schemeClr val="tx1"/>
                </a:solidFill>
                <a:latin typeface="Calibri"/>
                <a:cs typeface="Calibri"/>
              </a:rPr>
              <a:t>0</a:t>
            </a:r>
            <a:r>
              <a:rPr sz="2000" b="1" spc="-35" dirty="0">
                <a:solidFill>
                  <a:schemeClr val="tx1"/>
                </a:solidFill>
                <a:latin typeface="Calibri"/>
                <a:cs typeface="Calibri"/>
              </a:rPr>
              <a:t> </a:t>
            </a:r>
            <a:r>
              <a:rPr lang="es-CO" sz="2000" b="1" spc="-35" dirty="0">
                <a:solidFill>
                  <a:schemeClr val="tx1"/>
                </a:solidFill>
                <a:latin typeface="Calibri"/>
                <a:cs typeface="Calibri"/>
              </a:rPr>
              <a:t>Noviembre</a:t>
            </a:r>
            <a:r>
              <a:rPr sz="2000" b="1" spc="-55" dirty="0">
                <a:solidFill>
                  <a:schemeClr val="tx1"/>
                </a:solidFill>
                <a:latin typeface="Calibri"/>
                <a:cs typeface="Calibri"/>
              </a:rPr>
              <a:t> </a:t>
            </a:r>
            <a:r>
              <a:rPr sz="2000" b="1" spc="-20" dirty="0">
                <a:latin typeface="Calibri"/>
                <a:cs typeface="Calibri"/>
              </a:rPr>
              <a:t>2024</a:t>
            </a:r>
            <a:endParaRPr sz="2000" dirty="0">
              <a:latin typeface="Calibri"/>
              <a:cs typeface="Calibri"/>
            </a:endParaRPr>
          </a:p>
          <a:p>
            <a:pPr marL="261620" algn="ctr">
              <a:lnSpc>
                <a:spcPct val="100000"/>
              </a:lnSpc>
              <a:spcBef>
                <a:spcPts val="50"/>
              </a:spcBef>
            </a:pPr>
            <a:r>
              <a:rPr sz="2000" b="1" dirty="0">
                <a:latin typeface="Calibri"/>
                <a:cs typeface="Calibri"/>
              </a:rPr>
              <a:t>(Millones</a:t>
            </a:r>
            <a:r>
              <a:rPr sz="2000" b="1" spc="-30" dirty="0">
                <a:latin typeface="Calibri"/>
                <a:cs typeface="Calibri"/>
              </a:rPr>
              <a:t> </a:t>
            </a:r>
            <a:r>
              <a:rPr sz="2000" b="1" spc="-20" dirty="0">
                <a:latin typeface="Calibri"/>
                <a:cs typeface="Calibri"/>
              </a:rPr>
              <a:t>COP)</a:t>
            </a:r>
            <a:endParaRPr sz="2000" dirty="0">
              <a:latin typeface="Calibri"/>
              <a:cs typeface="Calibri"/>
            </a:endParaRPr>
          </a:p>
          <a:p>
            <a:pPr>
              <a:lnSpc>
                <a:spcPct val="100000"/>
              </a:lnSpc>
              <a:spcBef>
                <a:spcPts val="45"/>
              </a:spcBef>
            </a:pPr>
            <a:endParaRPr sz="2000" dirty="0">
              <a:latin typeface="Calibri"/>
              <a:cs typeface="Calibri"/>
            </a:endParaRPr>
          </a:p>
        </p:txBody>
      </p:sp>
      <p:graphicFrame>
        <p:nvGraphicFramePr>
          <p:cNvPr id="23" name="Gráfico 22">
            <a:extLst>
              <a:ext uri="{FF2B5EF4-FFF2-40B4-BE49-F238E27FC236}">
                <a16:creationId xmlns:a16="http://schemas.microsoft.com/office/drawing/2014/main" id="{D3D0C517-D381-F8E4-913B-8745F290B081}"/>
              </a:ext>
            </a:extLst>
          </p:cNvPr>
          <p:cNvGraphicFramePr>
            <a:graphicFrameLocks/>
          </p:cNvGraphicFramePr>
          <p:nvPr>
            <p:extLst>
              <p:ext uri="{D42A27DB-BD31-4B8C-83A1-F6EECF244321}">
                <p14:modId xmlns:p14="http://schemas.microsoft.com/office/powerpoint/2010/main" val="772830112"/>
              </p:ext>
            </p:extLst>
          </p:nvPr>
        </p:nvGraphicFramePr>
        <p:xfrm>
          <a:off x="4038600" y="3348587"/>
          <a:ext cx="8686800" cy="560491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1F1F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1102</TotalTime>
  <Words>9691</Words>
  <Application>Microsoft Office PowerPoint</Application>
  <PresentationFormat>Personalizado</PresentationFormat>
  <Paragraphs>2261</Paragraphs>
  <Slides>67</Slides>
  <Notes>0</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67</vt:i4>
      </vt:variant>
    </vt:vector>
  </HeadingPairs>
  <TitlesOfParts>
    <vt:vector size="80" baseType="lpstr">
      <vt:lpstr>Aptos</vt:lpstr>
      <vt:lpstr>Aptos Narrow</vt:lpstr>
      <vt:lpstr>Arial</vt:lpstr>
      <vt:lpstr>Calibri</vt:lpstr>
      <vt:lpstr>Calibri Light</vt:lpstr>
      <vt:lpstr>Lucida Sans Unicode</vt:lpstr>
      <vt:lpstr>Microsoft Sans Serif</vt:lpstr>
      <vt:lpstr>Sitka Display</vt:lpstr>
      <vt:lpstr>Tahoma</vt:lpstr>
      <vt:lpstr>Times New Roman</vt:lpstr>
      <vt:lpstr>Trebuchet MS</vt:lpstr>
      <vt:lpstr>Verdana</vt:lpstr>
      <vt:lpstr>Office Theme</vt:lpstr>
      <vt:lpstr>INFORME DE RENDICIÓN DE CUENTAS</vt:lpstr>
      <vt:lpstr>INFORM E DE RENDICIÓN DE CUENTAS</vt:lpstr>
      <vt:lpstr>TABLA DE CONTENIDO:</vt:lpstr>
      <vt:lpstr>Informe de Gestión Financiera</vt:lpstr>
      <vt:lpstr>Presupuesto</vt:lpstr>
      <vt:lpstr>1INFORM E DE GESTIÓN FINANCIERA</vt:lpstr>
      <vt:lpstr>1INFORM E DE GESTIÓN FINANCIERA</vt:lpstr>
      <vt:lpstr>1INFORM E DE GESTIÓN FINANCIERA</vt:lpstr>
      <vt:lpstr>1INFORM E DE GESTIÓN FINANCIERA</vt:lpstr>
      <vt:lpstr>1INFORM E DE GESTIÓN FINANCIERA</vt:lpstr>
      <vt:lpstr>1INFORM E DE GESTIÓN FINANCIERA</vt:lpstr>
      <vt:lpstr>1INFORM E DE GESTIÓN FINANCIERA</vt:lpstr>
      <vt:lpstr>1INFORM E DE GESTIÓN FINANCIERA</vt:lpstr>
      <vt:lpstr>1INFORM E DE GESTIÓN FINANCIERA</vt:lpstr>
      <vt:lpstr>1INFORM E DE GESTIÓN FINANCIERA</vt:lpstr>
      <vt:lpstr>1INFORM E DE GESTIÓN FINANCIERA</vt:lpstr>
      <vt:lpstr>1INFORM E DE GESTIÓN FINANCIERA</vt:lpstr>
      <vt:lpstr>1INFORM E DE GESTIÓN FINANCIERA</vt:lpstr>
      <vt:lpstr>1INFORM E DE GESTIÓN FINANCIERA</vt:lpstr>
      <vt:lpstr>1INFORM E DE GESTIÓN FINANCIERA</vt:lpstr>
      <vt:lpstr>ESTADOS FINANCIEROS A SEPTIEMBRE 30 DE 2024</vt:lpstr>
      <vt:lpstr> 1 INFORME DE GESTIÓN FINANCIERA Estados Financieros a 30 de septiembre de 2024</vt:lpstr>
      <vt:lpstr>1 INFORME DE GESTIÓN FINANCIERA Estados Financieros a 30 de Septiembre de 2024</vt:lpstr>
      <vt:lpstr> 1 INFORME DE GESTIÓN FINANCIERA</vt:lpstr>
      <vt:lpstr>Informe de Contratación</vt:lpstr>
      <vt:lpstr> 2 CONTRATACIÓN A NOVIEMBRE 30 DE 2024</vt:lpstr>
      <vt:lpstr> 2 CONTRATACIÓN A NOVIEMBRE 30 DE 2024</vt:lpstr>
      <vt:lpstr> 2 CONTRATACIÓN A NOVIEMBRE 30 DE 2024</vt:lpstr>
      <vt:lpstr> 2 CONTRATACIÓN A NOVIEMBRE 30 DE 2024</vt:lpstr>
      <vt:lpstr> 2 CONTRATACIÓN A NOVIEMBRE 30 DE 2024</vt:lpstr>
      <vt:lpstr>Presentación de PowerPoint</vt:lpstr>
      <vt:lpstr>Plan de Desarrollo 2024-2027</vt:lpstr>
      <vt:lpstr>Plan de Desarrollo 2024 - 2027 PROGRAMA 2 . 3. 7. Cultura para vivir en un territorio diverso y en paz</vt:lpstr>
      <vt:lpstr>Plan de Desarrollo 2024 - 2027 PROGRAMA 1. Cultura para vivir en un territorio diverso y en paz  </vt:lpstr>
      <vt:lpstr>Plan de Desarrollo 2024 - 2027 PROGRAMA 1. Cultura para vivir en un territorio diverso y en paz</vt:lpstr>
      <vt:lpstr>Plan de Desarrollo 2024 - 2027 PROGRAMA 1. Cultura para vivir en un territorio diverso y en paz</vt:lpstr>
      <vt:lpstr>Plan de Desarrollo 2024 - 2027 PROGRAMA 2. Institucionalidad cultural sólida y articulada con los territorios</vt:lpstr>
      <vt:lpstr>Plan de Desarrollo 2024 - 2027 PROGRAMA 3. Reconocimiento y protección del patrimonio</vt:lpstr>
      <vt:lpstr>Impactos a la Gestión Logros 2024</vt:lpstr>
      <vt:lpstr>Logros ICPA Enero - Octubre 2024</vt:lpstr>
      <vt:lpstr>Conmemoración Bicentenario Batalla Ayacucho</vt:lpstr>
      <vt:lpstr>Antioquia Vive- Edición especial La Independencia</vt:lpstr>
      <vt:lpstr>Inversión por Subregión 2024</vt:lpstr>
      <vt:lpstr>Inversión por Subregión 2024</vt:lpstr>
      <vt:lpstr>Inversión por Subregión 2024</vt:lpstr>
      <vt:lpstr>Inversión por Subregión 2024</vt:lpstr>
      <vt:lpstr>Inversión por Subregión 2024</vt:lpstr>
      <vt:lpstr>Inversión por Subregión 2024</vt:lpstr>
      <vt:lpstr>Inversión por Subregión 2024</vt:lpstr>
      <vt:lpstr>Presentación de PowerPoint</vt:lpstr>
      <vt:lpstr>Presentación de PowerPoint</vt:lpstr>
      <vt:lpstr>Presentación de PowerPoint</vt:lpstr>
      <vt:lpstr>Presentación de PowerPoint</vt:lpstr>
      <vt:lpstr>Presentación de PowerPoint</vt:lpstr>
      <vt:lpstr>Retos para el 2024 y para el resto del cuatrienio</vt:lpstr>
      <vt:lpstr>Retos 2025</vt:lpstr>
      <vt:lpstr>Acciones de mejoramiento</vt:lpstr>
      <vt:lpstr>ACCIONES DE MEJORAMIENTO DE LA ENTIDAD</vt:lpstr>
      <vt:lpstr>ACCIONES DE MEJORAMIENTO DE LA ENTIDAD</vt:lpstr>
      <vt:lpstr>ACCIONES DE MEJORAMIENTO DE LA ENTIDAD</vt:lpstr>
      <vt:lpstr>ACCIONES DE MEJORAMIENTO DE LA ENTIDAD</vt:lpstr>
      <vt:lpstr>ACCIONES DE MEJORAMIENTO DE LA ENTIDAD</vt:lpstr>
      <vt:lpstr>Presentación de PowerPoint</vt:lpstr>
      <vt:lpstr>ACCIONES DE MEJORAMIENTO DE LA ENTIDAD</vt:lpstr>
      <vt:lpstr>ACCIONES DE MEJORAMIENTO DE LA ENTIDAD</vt:lpstr>
      <vt:lpstr>ACCIONES DE MEJORAMIENTO DE LA ENTIDAD</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INFORME DE RENDICIÓN DE CUENTAS</dc:title>
  <dc:creator>ICPA</dc:creator>
  <cp:lastModifiedBy>Lina Zapata Zuluaga</cp:lastModifiedBy>
  <cp:revision>39</cp:revision>
  <dcterms:created xsi:type="dcterms:W3CDTF">2024-12-03T15:27:15Z</dcterms:created>
  <dcterms:modified xsi:type="dcterms:W3CDTF">2024-12-10T18:16:35Z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2024-11-11T00:00:00Z</vt:filetime>
  </property>
  <property fmtid="{D5CDD505-2E9C-101B-9397-08002B2CF9AE}" pid="3" name="Creator">
    <vt:lpwstr>Microsoft® PowerPoint® for Microsoft 365</vt:lpwstr>
  </property>
  <property fmtid="{D5CDD505-2E9C-101B-9397-08002B2CF9AE}" pid="4" name="LastSaved">
    <vt:filetime>2024-12-03T00:00:00Z</vt:filetime>
  </property>
  <property fmtid="{D5CDD505-2E9C-101B-9397-08002B2CF9AE}" pid="5" name="Producer">
    <vt:lpwstr>Microsoft® PowerPoint® for Microsoft 365</vt:lpwstr>
  </property>
</Properties>
</file>