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28_7CC37014.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8"/>
  </p:notesMasterIdLst>
  <p:sldIdLst>
    <p:sldId id="256" r:id="rId2"/>
    <p:sldId id="261" r:id="rId3"/>
    <p:sldId id="262" r:id="rId4"/>
    <p:sldId id="260" r:id="rId5"/>
    <p:sldId id="275" r:id="rId6"/>
    <p:sldId id="263" r:id="rId7"/>
    <p:sldId id="276" r:id="rId8"/>
    <p:sldId id="313" r:id="rId9"/>
    <p:sldId id="278" r:id="rId10"/>
    <p:sldId id="279" r:id="rId11"/>
    <p:sldId id="288" r:id="rId12"/>
    <p:sldId id="283" r:id="rId13"/>
    <p:sldId id="286" r:id="rId14"/>
    <p:sldId id="282" r:id="rId15"/>
    <p:sldId id="292" r:id="rId16"/>
    <p:sldId id="290" r:id="rId17"/>
    <p:sldId id="310" r:id="rId18"/>
    <p:sldId id="309" r:id="rId19"/>
    <p:sldId id="293" r:id="rId20"/>
    <p:sldId id="296" r:id="rId21"/>
    <p:sldId id="297" r:id="rId22"/>
    <p:sldId id="299" r:id="rId23"/>
    <p:sldId id="298" r:id="rId24"/>
    <p:sldId id="300" r:id="rId25"/>
    <p:sldId id="302" r:id="rId26"/>
    <p:sldId id="301" r:id="rId27"/>
    <p:sldId id="303" r:id="rId28"/>
    <p:sldId id="304" r:id="rId29"/>
    <p:sldId id="305" r:id="rId30"/>
    <p:sldId id="306" r:id="rId31"/>
    <p:sldId id="308" r:id="rId32"/>
    <p:sldId id="277" r:id="rId33"/>
    <p:sldId id="267" r:id="rId34"/>
    <p:sldId id="264" r:id="rId35"/>
    <p:sldId id="312" r:id="rId36"/>
    <p:sldId id="258" r:id="rId37"/>
  </p:sldIdLst>
  <p:sldSz cx="12192000" cy="6858000"/>
  <p:notesSz cx="6858000" cy="9144000"/>
  <p:embeddedFontLst>
    <p:embeddedFont>
      <p:font typeface="Aptos Narrow" panose="020B0004020202020204" pitchFamily="34" charset="0"/>
      <p:regular r:id="rId39"/>
      <p:bold r:id="rId40"/>
      <p:italic r:id="rId41"/>
      <p:boldItalic r:id="rId42"/>
    </p:embeddedFont>
    <p:embeddedFont>
      <p:font typeface="Prompt" panose="00000500000000000000" pitchFamily="2" charset="-34"/>
      <p:regular r:id="rId43"/>
      <p:bold r:id="rId44"/>
      <p:italic r:id="rId45"/>
      <p:boldItalic r:id="rId46"/>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DF1D81-1137-5311-C3D8-554C3FBFDE9A}" name="Sandra Diaz" initials="SD" userId="S::sandra.diaz@culturantioquia.onmicrosoft.com::a43b3139-e938-4bda-ace4-617784e73c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0" autoAdjust="0"/>
    <p:restoredTop sz="95775"/>
  </p:normalViewPr>
  <p:slideViewPr>
    <p:cSldViewPr snapToGrid="0">
      <p:cViewPr varScale="1">
        <p:scale>
          <a:sx n="106" d="100"/>
          <a:sy n="106" d="100"/>
        </p:scale>
        <p:origin x="3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s-CO"/>
              <a:t>Comparativo de Junio a Septiembre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s-CO"/>
        </a:p>
      </c:txPr>
    </c:title>
    <c:autoTitleDeleted val="0"/>
    <c:plotArea>
      <c:layout/>
      <c:lineChart>
        <c:grouping val="percentStacked"/>
        <c:varyColors val="0"/>
        <c:ser>
          <c:idx val="0"/>
          <c:order val="0"/>
          <c:tx>
            <c:strRef>
              <c:f>SEGUIMIENTO!$X$22</c:f>
              <c:strCache>
                <c:ptCount val="1"/>
                <c:pt idx="0">
                  <c:v>Indicadores de proceso</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SEGUIMIENTO!$W$23:$W$35</c:f>
              <c:strCache>
                <c:ptCount val="13"/>
                <c:pt idx="0">
                  <c:v>Gestión Estratégica</c:v>
                </c:pt>
                <c:pt idx="1">
                  <c:v>Gestión Participativa de la cultura</c:v>
                </c:pt>
                <c:pt idx="2">
                  <c:v>Gestión del Conocimiento artístico y cultural</c:v>
                </c:pt>
                <c:pt idx="3">
                  <c:v>Gestión del Fortalecimiento de la cultura</c:v>
                </c:pt>
                <c:pt idx="4">
                  <c:v>Gestión del Patrimonio Cultural</c:v>
                </c:pt>
                <c:pt idx="5">
                  <c:v>Gestión Humana</c:v>
                </c:pt>
                <c:pt idx="6">
                  <c:v>Gestión Financiera</c:v>
                </c:pt>
                <c:pt idx="7">
                  <c:v>Gestión Comunicaciones</c:v>
                </c:pt>
                <c:pt idx="8">
                  <c:v>Gestión Tecnológica </c:v>
                </c:pt>
                <c:pt idx="9">
                  <c:v>Gestión  Infraestructura Interna</c:v>
                </c:pt>
                <c:pt idx="10">
                  <c:v>Gestión  de documentos</c:v>
                </c:pt>
                <c:pt idx="11">
                  <c:v>Gestión Jurídica</c:v>
                </c:pt>
                <c:pt idx="12">
                  <c:v>Gestión  de la Evaluación y la Mejora Continua</c:v>
                </c:pt>
              </c:strCache>
            </c:strRef>
          </c:cat>
          <c:val>
            <c:numRef>
              <c:f>SEGUIMIENTO!$X$23:$X$35</c:f>
              <c:numCache>
                <c:formatCode>General</c:formatCode>
                <c:ptCount val="13"/>
                <c:pt idx="0">
                  <c:v>2</c:v>
                </c:pt>
                <c:pt idx="1">
                  <c:v>4</c:v>
                </c:pt>
                <c:pt idx="2">
                  <c:v>6</c:v>
                </c:pt>
                <c:pt idx="3">
                  <c:v>20</c:v>
                </c:pt>
                <c:pt idx="4">
                  <c:v>6</c:v>
                </c:pt>
                <c:pt idx="5">
                  <c:v>4</c:v>
                </c:pt>
                <c:pt idx="6">
                  <c:v>10</c:v>
                </c:pt>
                <c:pt idx="7">
                  <c:v>3</c:v>
                </c:pt>
                <c:pt idx="8">
                  <c:v>4</c:v>
                </c:pt>
                <c:pt idx="9">
                  <c:v>1</c:v>
                </c:pt>
                <c:pt idx="10">
                  <c:v>4</c:v>
                </c:pt>
                <c:pt idx="11">
                  <c:v>3</c:v>
                </c:pt>
                <c:pt idx="12">
                  <c:v>2</c:v>
                </c:pt>
              </c:numCache>
            </c:numRef>
          </c:val>
          <c:smooth val="0"/>
          <c:extLst>
            <c:ext xmlns:c16="http://schemas.microsoft.com/office/drawing/2014/chart" uri="{C3380CC4-5D6E-409C-BE32-E72D297353CC}">
              <c16:uniqueId val="{00000000-A6E1-458C-BA02-383D56A55B6F}"/>
            </c:ext>
          </c:extLst>
        </c:ser>
        <c:ser>
          <c:idx val="1"/>
          <c:order val="1"/>
          <c:tx>
            <c:strRef>
              <c:f>SEGUIMIENTO!$Y$22</c:f>
              <c:strCache>
                <c:ptCount val="1"/>
                <c:pt idx="0">
                  <c:v>% Cumplimiento a Junio 30/2024</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SEGUIMIENTO!$W$23:$W$35</c:f>
              <c:strCache>
                <c:ptCount val="13"/>
                <c:pt idx="0">
                  <c:v>Gestión Estratégica</c:v>
                </c:pt>
                <c:pt idx="1">
                  <c:v>Gestión Participativa de la cultura</c:v>
                </c:pt>
                <c:pt idx="2">
                  <c:v>Gestión del Conocimiento artístico y cultural</c:v>
                </c:pt>
                <c:pt idx="3">
                  <c:v>Gestión del Fortalecimiento de la cultura</c:v>
                </c:pt>
                <c:pt idx="4">
                  <c:v>Gestión del Patrimonio Cultural</c:v>
                </c:pt>
                <c:pt idx="5">
                  <c:v>Gestión Humana</c:v>
                </c:pt>
                <c:pt idx="6">
                  <c:v>Gestión Financiera</c:v>
                </c:pt>
                <c:pt idx="7">
                  <c:v>Gestión Comunicaciones</c:v>
                </c:pt>
                <c:pt idx="8">
                  <c:v>Gestión Tecnológica </c:v>
                </c:pt>
                <c:pt idx="9">
                  <c:v>Gestión  Infraestructura Interna</c:v>
                </c:pt>
                <c:pt idx="10">
                  <c:v>Gestión  de documentos</c:v>
                </c:pt>
                <c:pt idx="11">
                  <c:v>Gestión Jurídica</c:v>
                </c:pt>
                <c:pt idx="12">
                  <c:v>Gestión  de la Evaluación y la Mejora Continua</c:v>
                </c:pt>
              </c:strCache>
            </c:strRef>
          </c:cat>
          <c:val>
            <c:numRef>
              <c:f>SEGUIMIENTO!$Y$23:$Y$35</c:f>
              <c:numCache>
                <c:formatCode>0%</c:formatCode>
                <c:ptCount val="13"/>
                <c:pt idx="0">
                  <c:v>0.64</c:v>
                </c:pt>
                <c:pt idx="1">
                  <c:v>0.89</c:v>
                </c:pt>
                <c:pt idx="2">
                  <c:v>0.43</c:v>
                </c:pt>
                <c:pt idx="3">
                  <c:v>0.28000000000000003</c:v>
                </c:pt>
                <c:pt idx="4">
                  <c:v>0.62</c:v>
                </c:pt>
                <c:pt idx="5">
                  <c:v>0.73</c:v>
                </c:pt>
                <c:pt idx="6">
                  <c:v>0.69</c:v>
                </c:pt>
                <c:pt idx="7">
                  <c:v>0.72</c:v>
                </c:pt>
                <c:pt idx="8">
                  <c:v>0.92</c:v>
                </c:pt>
                <c:pt idx="9">
                  <c:v>0.18</c:v>
                </c:pt>
                <c:pt idx="10">
                  <c:v>0.69</c:v>
                </c:pt>
                <c:pt idx="11">
                  <c:v>0.9</c:v>
                </c:pt>
                <c:pt idx="12">
                  <c:v>0.47</c:v>
                </c:pt>
              </c:numCache>
            </c:numRef>
          </c:val>
          <c:smooth val="0"/>
          <c:extLst>
            <c:ext xmlns:c16="http://schemas.microsoft.com/office/drawing/2014/chart" uri="{C3380CC4-5D6E-409C-BE32-E72D297353CC}">
              <c16:uniqueId val="{00000001-A6E1-458C-BA02-383D56A55B6F}"/>
            </c:ext>
          </c:extLst>
        </c:ser>
        <c:ser>
          <c:idx val="2"/>
          <c:order val="2"/>
          <c:tx>
            <c:strRef>
              <c:f>SEGUIMIENTO!$Z$22</c:f>
              <c:strCache>
                <c:ptCount val="1"/>
                <c:pt idx="0">
                  <c:v>% Cumplimiento a Septiembre 30/2024</c:v>
                </c:pt>
              </c:strCache>
            </c:strRef>
          </c:tx>
          <c:spPr>
            <a:ln w="3810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SEGUIMIENTO!$W$23:$W$35</c:f>
              <c:strCache>
                <c:ptCount val="13"/>
                <c:pt idx="0">
                  <c:v>Gestión Estratégica</c:v>
                </c:pt>
                <c:pt idx="1">
                  <c:v>Gestión Participativa de la cultura</c:v>
                </c:pt>
                <c:pt idx="2">
                  <c:v>Gestión del Conocimiento artístico y cultural</c:v>
                </c:pt>
                <c:pt idx="3">
                  <c:v>Gestión del Fortalecimiento de la cultura</c:v>
                </c:pt>
                <c:pt idx="4">
                  <c:v>Gestión del Patrimonio Cultural</c:v>
                </c:pt>
                <c:pt idx="5">
                  <c:v>Gestión Humana</c:v>
                </c:pt>
                <c:pt idx="6">
                  <c:v>Gestión Financiera</c:v>
                </c:pt>
                <c:pt idx="7">
                  <c:v>Gestión Comunicaciones</c:v>
                </c:pt>
                <c:pt idx="8">
                  <c:v>Gestión Tecnológica </c:v>
                </c:pt>
                <c:pt idx="9">
                  <c:v>Gestión  Infraestructura Interna</c:v>
                </c:pt>
                <c:pt idx="10">
                  <c:v>Gestión  de documentos</c:v>
                </c:pt>
                <c:pt idx="11">
                  <c:v>Gestión Jurídica</c:v>
                </c:pt>
                <c:pt idx="12">
                  <c:v>Gestión  de la Evaluación y la Mejora Continua</c:v>
                </c:pt>
              </c:strCache>
            </c:strRef>
          </c:cat>
          <c:val>
            <c:numRef>
              <c:f>SEGUIMIENTO!$Z$23:$Z$35</c:f>
              <c:numCache>
                <c:formatCode>0%</c:formatCode>
                <c:ptCount val="13"/>
                <c:pt idx="0">
                  <c:v>0.82</c:v>
                </c:pt>
                <c:pt idx="1">
                  <c:v>0.89</c:v>
                </c:pt>
                <c:pt idx="2">
                  <c:v>0.83</c:v>
                </c:pt>
                <c:pt idx="3">
                  <c:v>0.52</c:v>
                </c:pt>
                <c:pt idx="4">
                  <c:v>0.83</c:v>
                </c:pt>
                <c:pt idx="5">
                  <c:v>0.85</c:v>
                </c:pt>
                <c:pt idx="6">
                  <c:v>0.83</c:v>
                </c:pt>
                <c:pt idx="7">
                  <c:v>0.8</c:v>
                </c:pt>
                <c:pt idx="8">
                  <c:v>0.95</c:v>
                </c:pt>
                <c:pt idx="9">
                  <c:v>0.72</c:v>
                </c:pt>
                <c:pt idx="10">
                  <c:v>0.85</c:v>
                </c:pt>
                <c:pt idx="11">
                  <c:v>0.9</c:v>
                </c:pt>
                <c:pt idx="12">
                  <c:v>0.92</c:v>
                </c:pt>
              </c:numCache>
            </c:numRef>
          </c:val>
          <c:smooth val="0"/>
          <c:extLst>
            <c:ext xmlns:c16="http://schemas.microsoft.com/office/drawing/2014/chart" uri="{C3380CC4-5D6E-409C-BE32-E72D297353CC}">
              <c16:uniqueId val="{00000002-A6E1-458C-BA02-383D56A55B6F}"/>
            </c:ext>
          </c:extLst>
        </c:ser>
        <c:dLbls>
          <c:dLblPos val="ctr"/>
          <c:showLegendKey val="0"/>
          <c:showVal val="1"/>
          <c:showCatName val="0"/>
          <c:showSerName val="0"/>
          <c:showPercent val="0"/>
          <c:showBubbleSize val="0"/>
        </c:dLbls>
        <c:smooth val="0"/>
        <c:axId val="1017466207"/>
        <c:axId val="1017472447"/>
      </c:lineChart>
      <c:catAx>
        <c:axId val="1017466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CO"/>
          </a:p>
        </c:txPr>
        <c:crossAx val="1017472447"/>
        <c:crosses val="autoZero"/>
        <c:auto val="1"/>
        <c:lblAlgn val="ctr"/>
        <c:lblOffset val="100"/>
        <c:noMultiLvlLbl val="0"/>
      </c:catAx>
      <c:valAx>
        <c:axId val="1017472447"/>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10174662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EJECUCIÓN</a:t>
            </a:r>
            <a:r>
              <a:rPr lang="es-CO" baseline="0"/>
              <a:t> A SEPTIEMBRE</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SEGUIMIENTO!$R$37</c:f>
              <c:strCache>
                <c:ptCount val="1"/>
                <c:pt idx="0">
                  <c:v>% Cumplimiento a Septiembre 30/2024</c:v>
                </c:pt>
              </c:strCache>
            </c:strRef>
          </c:tx>
          <c:spPr>
            <a:solidFill>
              <a:schemeClr val="accent2"/>
            </a:solidFill>
            <a:ln>
              <a:noFill/>
            </a:ln>
            <a:effectLst/>
            <a:scene3d>
              <a:camera prst="orthographicFront"/>
              <a:lightRig rig="threePt" dir="t"/>
            </a:scene3d>
            <a:sp3d prstMaterial="dkEdge">
              <a:bevelT w="165100" prst="coolSlant"/>
              <a:bevelB prst="relaxedInse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SEGUIMIENTO!$Q$38:$Q$50</c:f>
              <c:strCache>
                <c:ptCount val="13"/>
                <c:pt idx="0">
                  <c:v>Gestión Estratégica</c:v>
                </c:pt>
                <c:pt idx="1">
                  <c:v>Gestión Participativa de la cultura</c:v>
                </c:pt>
                <c:pt idx="2">
                  <c:v>Gestión del Conocimiento artístico y cultural</c:v>
                </c:pt>
                <c:pt idx="3">
                  <c:v>Gestión del Fortalecimiento de la cultura</c:v>
                </c:pt>
                <c:pt idx="4">
                  <c:v>Gestión del Patrimonio Cultural</c:v>
                </c:pt>
                <c:pt idx="5">
                  <c:v>Gestión Humana</c:v>
                </c:pt>
                <c:pt idx="6">
                  <c:v>Gestión Financiera</c:v>
                </c:pt>
                <c:pt idx="7">
                  <c:v>Gestión Comunicaciones</c:v>
                </c:pt>
                <c:pt idx="8">
                  <c:v>Gestión Tecnológica </c:v>
                </c:pt>
                <c:pt idx="9">
                  <c:v>Gestión  Infraestructura Interna</c:v>
                </c:pt>
                <c:pt idx="10">
                  <c:v>Gestión  de documentos</c:v>
                </c:pt>
                <c:pt idx="11">
                  <c:v>Gestión Jurídica</c:v>
                </c:pt>
                <c:pt idx="12">
                  <c:v>Gestión  de la Evaluación y la Mejora Continua</c:v>
                </c:pt>
              </c:strCache>
            </c:strRef>
          </c:cat>
          <c:val>
            <c:numRef>
              <c:f>SEGUIMIENTO!$R$38:$R$50</c:f>
              <c:numCache>
                <c:formatCode>0%</c:formatCode>
                <c:ptCount val="13"/>
                <c:pt idx="0">
                  <c:v>0.82</c:v>
                </c:pt>
                <c:pt idx="1">
                  <c:v>0.89</c:v>
                </c:pt>
                <c:pt idx="2">
                  <c:v>0.83</c:v>
                </c:pt>
                <c:pt idx="3">
                  <c:v>0.52</c:v>
                </c:pt>
                <c:pt idx="4">
                  <c:v>0.83</c:v>
                </c:pt>
                <c:pt idx="5">
                  <c:v>0.85</c:v>
                </c:pt>
                <c:pt idx="6">
                  <c:v>0.83</c:v>
                </c:pt>
                <c:pt idx="7">
                  <c:v>0.8</c:v>
                </c:pt>
                <c:pt idx="8">
                  <c:v>0.95</c:v>
                </c:pt>
                <c:pt idx="9">
                  <c:v>0.72</c:v>
                </c:pt>
                <c:pt idx="10">
                  <c:v>0.85</c:v>
                </c:pt>
                <c:pt idx="11">
                  <c:v>0.9</c:v>
                </c:pt>
                <c:pt idx="12">
                  <c:v>0.92</c:v>
                </c:pt>
              </c:numCache>
            </c:numRef>
          </c:val>
          <c:shape val="pyramid"/>
          <c:extLst>
            <c:ext xmlns:c16="http://schemas.microsoft.com/office/drawing/2014/chart" uri="{C3380CC4-5D6E-409C-BE32-E72D297353CC}">
              <c16:uniqueId val="{00000000-A438-463E-A26B-A72EA1DD3ACE}"/>
            </c:ext>
          </c:extLst>
        </c:ser>
        <c:dLbls>
          <c:showLegendKey val="0"/>
          <c:showVal val="0"/>
          <c:showCatName val="0"/>
          <c:showSerName val="0"/>
          <c:showPercent val="0"/>
          <c:showBubbleSize val="0"/>
        </c:dLbls>
        <c:gapWidth val="150"/>
        <c:shape val="box"/>
        <c:axId val="1565677167"/>
        <c:axId val="1565677647"/>
        <c:axId val="0"/>
      </c:bar3DChart>
      <c:catAx>
        <c:axId val="15656771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1565677647"/>
        <c:crosses val="autoZero"/>
        <c:auto val="1"/>
        <c:lblAlgn val="ctr"/>
        <c:lblOffset val="100"/>
        <c:noMultiLvlLbl val="0"/>
      </c:catAx>
      <c:valAx>
        <c:axId val="15656776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65677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a:bevelB prst="angle"/>
    </a:sp3d>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a:solidFill>
                  <a:sysClr val="windowText" lastClr="000000"/>
                </a:solidFill>
              </a:rPr>
              <a:t>EJECUCIÓN</a:t>
            </a:r>
            <a:r>
              <a:rPr lang="es-CO" b="1" baseline="0">
                <a:solidFill>
                  <a:sysClr val="windowText" lastClr="000000"/>
                </a:solidFill>
              </a:rPr>
              <a:t> POR INDICADOR</a:t>
            </a:r>
            <a:endParaRPr lang="es-CO"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GRÁFICAS!$A$59:$A$71</c:f>
              <c:strCache>
                <c:ptCount val="13"/>
                <c:pt idx="0">
                  <c:v>Sistema de información del sector artístico y cultural en operación</c:v>
                </c:pt>
                <c:pt idx="1">
                  <c:v>Infraestructura cultural intervenida</c:v>
                </c:pt>
                <c:pt idx="2">
                  <c:v>Estímulos otorgados</c:v>
                </c:pt>
                <c:pt idx="3">
                  <c:v>Infraestructuras culturales dotadas</c:v>
                </c:pt>
                <c:pt idx="4">
                  <c:v>Contenidos culturales  en circulación</c:v>
                </c:pt>
                <c:pt idx="5">
                  <c:v>Cupos de educación formal ofertados</c:v>
                </c:pt>
                <c:pt idx="6">
                  <c:v>Personas capacitadas</c:v>
                </c:pt>
                <c:pt idx="7">
                  <c:v>Entidades oferentes de programas de formación  artística y cultural  asistidas técnicamente</c:v>
                </c:pt>
                <c:pt idx="8">
                  <c:v>Personas y empresas beneficiadas</c:v>
                </c:pt>
                <c:pt idx="9">
                  <c:v>Instancias formales y no formales de participación fortalecidas</c:v>
                </c:pt>
                <c:pt idx="10">
                  <c:v>Sistema  de Gestión Actualizado</c:v>
                </c:pt>
                <c:pt idx="11">
                  <c:v>Documentos de investigación sobre patrimonio realizados o implementados</c:v>
                </c:pt>
                <c:pt idx="12">
                  <c:v>Obras restauradas</c:v>
                </c:pt>
              </c:strCache>
            </c:strRef>
          </c:cat>
          <c:val>
            <c:numRef>
              <c:f>GRÁFICAS!$B$59:$B$71</c:f>
              <c:numCache>
                <c:formatCode>0%</c:formatCode>
                <c:ptCount val="13"/>
                <c:pt idx="0">
                  <c:v>1</c:v>
                </c:pt>
                <c:pt idx="1">
                  <c:v>0.63636363636363635</c:v>
                </c:pt>
                <c:pt idx="2">
                  <c:v>0.37666666666666665</c:v>
                </c:pt>
                <c:pt idx="3">
                  <c:v>0</c:v>
                </c:pt>
                <c:pt idx="4">
                  <c:v>0.5</c:v>
                </c:pt>
                <c:pt idx="5">
                  <c:v>0</c:v>
                </c:pt>
                <c:pt idx="6">
                  <c:v>0.05</c:v>
                </c:pt>
                <c:pt idx="7">
                  <c:v>0</c:v>
                </c:pt>
                <c:pt idx="8">
                  <c:v>0.35</c:v>
                </c:pt>
                <c:pt idx="9">
                  <c:v>0.2857142857142857</c:v>
                </c:pt>
                <c:pt idx="10">
                  <c:v>1</c:v>
                </c:pt>
                <c:pt idx="11">
                  <c:v>0.75</c:v>
                </c:pt>
                <c:pt idx="12">
                  <c:v>0</c:v>
                </c:pt>
              </c:numCache>
            </c:numRef>
          </c:val>
          <c:extLst>
            <c:ext xmlns:c16="http://schemas.microsoft.com/office/drawing/2014/chart" uri="{C3380CC4-5D6E-409C-BE32-E72D297353CC}">
              <c16:uniqueId val="{00000000-490D-4487-B43B-CE30F630D4A3}"/>
            </c:ext>
          </c:extLst>
        </c:ser>
        <c:dLbls>
          <c:showLegendKey val="0"/>
          <c:showVal val="0"/>
          <c:showCatName val="0"/>
          <c:showSerName val="0"/>
          <c:showPercent val="0"/>
          <c:showBubbleSize val="0"/>
        </c:dLbls>
        <c:gapWidth val="150"/>
        <c:shape val="box"/>
        <c:axId val="1207006272"/>
        <c:axId val="1201467088"/>
        <c:axId val="0"/>
      </c:bar3DChart>
      <c:catAx>
        <c:axId val="1207006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s-CO"/>
          </a:p>
        </c:txPr>
        <c:crossAx val="1201467088"/>
        <c:crosses val="autoZero"/>
        <c:auto val="1"/>
        <c:lblAlgn val="ctr"/>
        <c:lblOffset val="100"/>
        <c:noMultiLvlLbl val="0"/>
      </c:catAx>
      <c:valAx>
        <c:axId val="1201467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07006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8_7CC37014.xml><?xml version="1.0" encoding="utf-8"?>
<p188:cmLst xmlns:a="http://schemas.openxmlformats.org/drawingml/2006/main" xmlns:r="http://schemas.openxmlformats.org/officeDocument/2006/relationships" xmlns:p188="http://schemas.microsoft.com/office/powerpoint/2018/8/main">
  <p188:cm id="{AE8B0965-18DC-4407-A09A-E0F02A1D6765}" authorId="{EBDF1D81-1137-5311-C3D8-554C3FBFDE9A}" created="2024-07-15T16:04:09.560">
    <ac:deMkLst xmlns:ac="http://schemas.microsoft.com/office/drawing/2013/main/command">
      <pc:docMk xmlns:pc="http://schemas.microsoft.com/office/powerpoint/2013/main/command"/>
      <pc:sldMk xmlns:pc="http://schemas.microsoft.com/office/powerpoint/2013/main/command" cId="2093182996" sldId="296"/>
      <ac:graphicFrameMk id="3" creationId="{3DF3D070-3A15-06FE-02D0-FADA667CA612}"/>
    </ac:deMkLst>
    <p188:txBody>
      <a:bodyPr/>
      <a:lstStyle/>
      <a:p>
        <a:r>
          <a:rPr lang="es-CO"/>
          <a:t>Gilma Revisar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A0A39-FCC5-3C4E-AD6F-F28EFCEE4D39}" type="datetimeFigureOut">
              <a:rPr lang="es-CO" smtClean="0"/>
              <a:t>22/10/2024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CB671-E06B-E942-93D0-BC0309537575}" type="slidenum">
              <a:rPr lang="es-CO" smtClean="0"/>
              <a:t>‹Nº›</a:t>
            </a:fld>
            <a:endParaRPr lang="es-CO"/>
          </a:p>
        </p:txBody>
      </p:sp>
    </p:spTree>
    <p:extLst>
      <p:ext uri="{BB962C8B-B14F-4D97-AF65-F5344CB8AC3E}">
        <p14:creationId xmlns:p14="http://schemas.microsoft.com/office/powerpoint/2010/main" val="314970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0C2CB671-E06B-E942-93D0-BC0309537575}" type="slidenum">
              <a:rPr lang="es-CO" smtClean="0"/>
              <a:t>2</a:t>
            </a:fld>
            <a:endParaRPr lang="es-CO"/>
          </a:p>
        </p:txBody>
      </p:sp>
    </p:spTree>
    <p:extLst>
      <p:ext uri="{BB962C8B-B14F-4D97-AF65-F5344CB8AC3E}">
        <p14:creationId xmlns:p14="http://schemas.microsoft.com/office/powerpoint/2010/main" val="58781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06864FD2-41F4-4D3C-BA48-7525C1CFEC47}" type="datetimeFigureOut">
              <a:rPr lang="es-CO" smtClean="0"/>
              <a:t>22/10/2024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392648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6864FD2-41F4-4D3C-BA48-7525C1CFEC47}" type="datetimeFigureOut">
              <a:rPr lang="es-CO" smtClean="0"/>
              <a:t>22/10/2024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134307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6864FD2-41F4-4D3C-BA48-7525C1CFEC47}" type="datetimeFigureOut">
              <a:rPr lang="es-CO" smtClean="0"/>
              <a:t>22/10/2024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299833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6864FD2-41F4-4D3C-BA48-7525C1CFEC47}" type="datetimeFigureOut">
              <a:rPr lang="es-CO" smtClean="0"/>
              <a:t>22/10/2024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123839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6864FD2-41F4-4D3C-BA48-7525C1CFEC47}" type="datetimeFigureOut">
              <a:rPr lang="es-CO" smtClean="0"/>
              <a:t>22/10/2024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270738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06864FD2-41F4-4D3C-BA48-7525C1CFEC47}" type="datetimeFigureOut">
              <a:rPr lang="es-CO" smtClean="0"/>
              <a:t>22/10/2024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282434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06864FD2-41F4-4D3C-BA48-7525C1CFEC47}" type="datetimeFigureOut">
              <a:rPr lang="es-CO" smtClean="0"/>
              <a:t>22/10/2024</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160831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06864FD2-41F4-4D3C-BA48-7525C1CFEC47}" type="datetimeFigureOut">
              <a:rPr lang="es-CO" smtClean="0"/>
              <a:t>22/10/2024</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156245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864FD2-41F4-4D3C-BA48-7525C1CFEC47}" type="datetimeFigureOut">
              <a:rPr lang="es-CO" smtClean="0"/>
              <a:t>22/10/2024</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128589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864FD2-41F4-4D3C-BA48-7525C1CFEC47}" type="datetimeFigureOut">
              <a:rPr lang="es-CO" smtClean="0"/>
              <a:t>22/10/2024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3104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864FD2-41F4-4D3C-BA48-7525C1CFEC47}" type="datetimeFigureOut">
              <a:rPr lang="es-CO" smtClean="0"/>
              <a:t>22/10/2024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239061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64FD2-41F4-4D3C-BA48-7525C1CFEC47}" type="datetimeFigureOut">
              <a:rPr lang="es-CO" smtClean="0"/>
              <a:t>22/10/2024</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33CF4-3BF3-43FB-ADA9-B54BEAB5B2BC}" type="slidenum">
              <a:rPr lang="es-CO" smtClean="0"/>
              <a:t>‹Nº›</a:t>
            </a:fld>
            <a:endParaRPr lang="es-CO"/>
          </a:p>
        </p:txBody>
      </p:sp>
    </p:spTree>
    <p:extLst>
      <p:ext uri="{BB962C8B-B14F-4D97-AF65-F5344CB8AC3E}">
        <p14:creationId xmlns:p14="http://schemas.microsoft.com/office/powerpoint/2010/main" val="3318670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microsoft.com/office/2018/10/relationships/comments" Target="../comments/modernComment_128_7CC370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93316" y="3915700"/>
            <a:ext cx="9005368" cy="1530438"/>
          </a:xfrm>
        </p:spPr>
        <p:txBody>
          <a:bodyPr>
            <a:noAutofit/>
          </a:bodyPr>
          <a:lstStyle/>
          <a:p>
            <a:r>
              <a:rPr lang="es-ES" b="1" dirty="0">
                <a:solidFill>
                  <a:srgbClr val="0C5641"/>
                </a:solidFill>
                <a:latin typeface="Prompt" panose="00000500000000000000" pitchFamily="2" charset="-34"/>
                <a:cs typeface="Prompt" panose="00000500000000000000" pitchFamily="2" charset="-34"/>
              </a:rPr>
              <a:t>INFORME</a:t>
            </a:r>
            <a:br>
              <a:rPr lang="es-ES" b="1" dirty="0">
                <a:solidFill>
                  <a:srgbClr val="0C5641"/>
                </a:solidFill>
                <a:latin typeface="Prompt" panose="00000500000000000000" pitchFamily="2" charset="-34"/>
                <a:cs typeface="Prompt" panose="00000500000000000000" pitchFamily="2" charset="-34"/>
              </a:rPr>
            </a:br>
            <a:r>
              <a:rPr lang="es-ES" b="1" dirty="0">
                <a:solidFill>
                  <a:srgbClr val="0C5641"/>
                </a:solidFill>
                <a:latin typeface="Prompt" panose="00000500000000000000" pitchFamily="2" charset="-34"/>
                <a:cs typeface="Prompt" panose="00000500000000000000" pitchFamily="2" charset="-34"/>
              </a:rPr>
              <a:t>INDICADORES DE GESTIÓN</a:t>
            </a:r>
            <a:br>
              <a:rPr lang="es-ES" b="1" dirty="0">
                <a:solidFill>
                  <a:srgbClr val="0C5641"/>
                </a:solidFill>
                <a:latin typeface="Prompt" panose="00000500000000000000" pitchFamily="2" charset="-34"/>
                <a:cs typeface="Prompt" panose="00000500000000000000" pitchFamily="2" charset="-34"/>
              </a:rPr>
            </a:br>
            <a:br>
              <a:rPr lang="es-ES" b="1" dirty="0">
                <a:solidFill>
                  <a:srgbClr val="0C5641"/>
                </a:solidFill>
                <a:latin typeface="Prompt" panose="00000500000000000000" pitchFamily="2" charset="-34"/>
                <a:cs typeface="Prompt" panose="00000500000000000000" pitchFamily="2" charset="-34"/>
              </a:rPr>
            </a:br>
            <a:r>
              <a:rPr lang="es-ES" b="1" dirty="0">
                <a:solidFill>
                  <a:srgbClr val="0C5641"/>
                </a:solidFill>
                <a:latin typeface="Prompt" panose="00000500000000000000" pitchFamily="2" charset="-34"/>
                <a:cs typeface="Prompt" panose="00000500000000000000" pitchFamily="2" charset="-34"/>
              </a:rPr>
              <a:t>TERCER TRIMESTRE 2024</a:t>
            </a:r>
            <a:endParaRPr lang="es-CO" b="1" dirty="0">
              <a:solidFill>
                <a:srgbClr val="0C5641"/>
              </a:solidFill>
              <a:latin typeface="Prompt" panose="00000500000000000000" pitchFamily="2" charset="-34"/>
              <a:cs typeface="Prompt" panose="00000500000000000000" pitchFamily="2" charset="-34"/>
            </a:endParaRPr>
          </a:p>
        </p:txBody>
      </p:sp>
      <p:sp>
        <p:nvSpPr>
          <p:cNvPr id="4" name="Rectangle 3">
            <a:extLst>
              <a:ext uri="{FF2B5EF4-FFF2-40B4-BE49-F238E27FC236}">
                <a16:creationId xmlns:a16="http://schemas.microsoft.com/office/drawing/2014/main" id="{7691FEEC-4497-14F5-8F9F-4C788A35B2C3}"/>
              </a:ext>
            </a:extLst>
          </p:cNvPr>
          <p:cNvSpPr/>
          <p:nvPr/>
        </p:nvSpPr>
        <p:spPr>
          <a:xfrm>
            <a:off x="8486774" y="4600574"/>
            <a:ext cx="3343275" cy="20097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571D1CB-054E-C4E4-8FF9-1184188B11E5}"/>
              </a:ext>
            </a:extLst>
          </p:cNvPr>
          <p:cNvPicPr>
            <a:picLocks noChangeAspect="1"/>
          </p:cNvPicPr>
          <p:nvPr/>
        </p:nvPicPr>
        <p:blipFill>
          <a:blip r:embed="rId3"/>
          <a:stretch>
            <a:fillRect/>
          </a:stretch>
        </p:blipFill>
        <p:spPr>
          <a:xfrm>
            <a:off x="6219825" y="4555182"/>
            <a:ext cx="6457950" cy="2186286"/>
          </a:xfrm>
          <a:prstGeom prst="rect">
            <a:avLst/>
          </a:prstGeom>
        </p:spPr>
      </p:pic>
    </p:spTree>
    <p:extLst>
      <p:ext uri="{BB962C8B-B14F-4D97-AF65-F5344CB8AC3E}">
        <p14:creationId xmlns:p14="http://schemas.microsoft.com/office/powerpoint/2010/main" val="265294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7064003" y="289615"/>
            <a:ext cx="1848108" cy="1371791"/>
          </a:xfrm>
          <a:prstGeom prst="rect">
            <a:avLst/>
          </a:prstGeom>
        </p:spPr>
      </p:pic>
      <p:graphicFrame>
        <p:nvGraphicFramePr>
          <p:cNvPr id="4" name="4 Tabla">
            <a:extLst>
              <a:ext uri="{FF2B5EF4-FFF2-40B4-BE49-F238E27FC236}">
                <a16:creationId xmlns:a16="http://schemas.microsoft.com/office/drawing/2014/main" id="{D75391B7-B8AA-077A-8211-4646B7471F41}"/>
              </a:ext>
            </a:extLst>
          </p:cNvPr>
          <p:cNvGraphicFramePr>
            <a:graphicFrameLocks noGrp="1"/>
          </p:cNvGraphicFramePr>
          <p:nvPr>
            <p:extLst>
              <p:ext uri="{D42A27DB-BD31-4B8C-83A1-F6EECF244321}">
                <p14:modId xmlns:p14="http://schemas.microsoft.com/office/powerpoint/2010/main" val="1267313143"/>
              </p:ext>
            </p:extLst>
          </p:nvPr>
        </p:nvGraphicFramePr>
        <p:xfrm>
          <a:off x="802393" y="1661406"/>
          <a:ext cx="10695509" cy="2959746"/>
        </p:xfrm>
        <a:graphic>
          <a:graphicData uri="http://schemas.openxmlformats.org/drawingml/2006/table">
            <a:tbl>
              <a:tblPr/>
              <a:tblGrid>
                <a:gridCol w="1587186">
                  <a:extLst>
                    <a:ext uri="{9D8B030D-6E8A-4147-A177-3AD203B41FA5}">
                      <a16:colId xmlns:a16="http://schemas.microsoft.com/office/drawing/2014/main" val="20000"/>
                    </a:ext>
                  </a:extLst>
                </a:gridCol>
                <a:gridCol w="1076141">
                  <a:extLst>
                    <a:ext uri="{9D8B030D-6E8A-4147-A177-3AD203B41FA5}">
                      <a16:colId xmlns:a16="http://schemas.microsoft.com/office/drawing/2014/main" val="20001"/>
                    </a:ext>
                  </a:extLst>
                </a:gridCol>
                <a:gridCol w="1137580">
                  <a:extLst>
                    <a:ext uri="{9D8B030D-6E8A-4147-A177-3AD203B41FA5}">
                      <a16:colId xmlns:a16="http://schemas.microsoft.com/office/drawing/2014/main" val="20002"/>
                    </a:ext>
                  </a:extLst>
                </a:gridCol>
                <a:gridCol w="1068423">
                  <a:extLst>
                    <a:ext uri="{9D8B030D-6E8A-4147-A177-3AD203B41FA5}">
                      <a16:colId xmlns:a16="http://schemas.microsoft.com/office/drawing/2014/main" val="20003"/>
                    </a:ext>
                  </a:extLst>
                </a:gridCol>
                <a:gridCol w="4634725">
                  <a:extLst>
                    <a:ext uri="{9D8B030D-6E8A-4147-A177-3AD203B41FA5}">
                      <a16:colId xmlns:a16="http://schemas.microsoft.com/office/drawing/2014/main" val="20004"/>
                    </a:ext>
                  </a:extLst>
                </a:gridCol>
                <a:gridCol w="1191454">
                  <a:extLst>
                    <a:ext uri="{9D8B030D-6E8A-4147-A177-3AD203B41FA5}">
                      <a16:colId xmlns:a16="http://schemas.microsoft.com/office/drawing/2014/main" val="20005"/>
                    </a:ext>
                  </a:extLst>
                </a:gridCol>
              </a:tblGrid>
              <a:tr h="3738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Nombre indicador</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Ecuación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effectLst/>
                          <a:latin typeface="+mj-lt"/>
                          <a:cs typeface="Arial" panose="020B0604020202020204" pitchFamily="34" charset="0"/>
                        </a:rPr>
                        <a:t>Medición</a:t>
                      </a:r>
                      <a:endParaRPr lang="es-CO" sz="800" b="1"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effectLst/>
                          <a:latin typeface="+mj-lt"/>
                          <a:cs typeface="Arial" panose="020B0604020202020204" pitchFamily="34" charset="0"/>
                        </a:rPr>
                        <a:t>Responsable</a:t>
                      </a:r>
                      <a:endParaRPr lang="es-CO" sz="800" b="1"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effectLst/>
                          <a:latin typeface="+mj-lt"/>
                          <a:cs typeface="Arial" panose="020B0604020202020204" pitchFamily="34" charset="0"/>
                        </a:rPr>
                        <a:t>ANALISIS ULTIMA MEDICIÓN</a:t>
                      </a:r>
                      <a:endParaRPr lang="es-CO" sz="800" b="1"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effectLst/>
                          <a:latin typeface="+mj-lt"/>
                          <a:cs typeface="Arial" panose="020B0604020202020204" pitchFamily="34" charset="0"/>
                        </a:rPr>
                        <a:t>% cumplimiento</a:t>
                      </a:r>
                      <a:endParaRPr lang="es-CO" sz="800" b="1"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6351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Seguimiento al Cumplimiento de objetivos estratégicos</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kern="1200" dirty="0">
                          <a:solidFill>
                            <a:schemeClr val="tx1"/>
                          </a:solidFill>
                          <a:latin typeface="+mj-lt"/>
                          <a:ea typeface="+mn-ea"/>
                          <a:cs typeface="Arial" pitchFamily="34" charset="0"/>
                        </a:rPr>
                        <a:t>No. de Objetivos cumplidos / Total de Objetivos</a:t>
                      </a:r>
                      <a:endParaRPr lang="es-CO" sz="800" b="0" i="0" u="none" strike="noStrike" dirty="0">
                        <a:solidFill>
                          <a:srgbClr val="000000"/>
                        </a:solidFill>
                        <a:effectLst/>
                        <a:latin typeface="+mj-lt"/>
                        <a:cs typeface="Arial"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effectLst/>
                          <a:latin typeface="+mj-lt"/>
                          <a:cs typeface="Arial" panose="020B0604020202020204" pitchFamily="34" charset="0"/>
                        </a:rPr>
                        <a:t>SEMESTRAL</a:t>
                      </a:r>
                      <a:endParaRPr lang="es-CO" sz="800" b="0"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Sandra Milena Díaz</a:t>
                      </a:r>
                      <a:r>
                        <a:rPr lang="es-CO" sz="800" u="none" strike="noStrike" baseline="0" dirty="0">
                          <a:solidFill>
                            <a:schemeClr val="tx1"/>
                          </a:solidFill>
                          <a:effectLst/>
                          <a:latin typeface="+mj-lt"/>
                          <a:cs typeface="Arial" panose="020B0604020202020204" pitchFamily="34" charset="0"/>
                        </a:rPr>
                        <a:t> Ríos</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dirty="0">
                          <a:solidFill>
                            <a:schemeClr val="tx1"/>
                          </a:solidFill>
                          <a:effectLst/>
                          <a:latin typeface="+mj-lt"/>
                          <a:cs typeface="Arial" panose="020B0604020202020204" pitchFamily="34" charset="0"/>
                        </a:rPr>
                        <a:t>Total de indicadores: *69 indicadores de gestión, se realiza seguimiento trimestral a los indicadores de gestión. Todos los indicadore se encuentran con seguimiento.</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effectLst/>
                          <a:latin typeface="+mj-lt"/>
                          <a:cs typeface="Arial" panose="020B0604020202020204" pitchFamily="34" charset="0"/>
                        </a:rPr>
                        <a:t>82%</a:t>
                      </a:r>
                      <a:endParaRPr lang="es-CO" sz="800" b="0"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6318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s-MX" sz="800" b="1" i="0" kern="1200" dirty="0">
                          <a:solidFill>
                            <a:schemeClr val="tx1"/>
                          </a:solidFill>
                          <a:effectLst/>
                          <a:latin typeface="+mj-lt"/>
                          <a:ea typeface="+mn-ea"/>
                          <a:cs typeface="+mn-cs"/>
                        </a:rPr>
                        <a:t> </a:t>
                      </a:r>
                      <a:r>
                        <a:rPr lang="es-MX" sz="800" b="1" u="none" strike="noStrike" kern="1200" dirty="0">
                          <a:solidFill>
                            <a:schemeClr val="tx1"/>
                          </a:solidFill>
                          <a:effectLst/>
                          <a:latin typeface="+mj-lt"/>
                          <a:ea typeface="+mn-ea"/>
                          <a:cs typeface="Arial" panose="020B0604020202020204" pitchFamily="34" charset="0"/>
                        </a:rPr>
                        <a:t>Cumplimiento de actividades de la gestión de planeación</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effectLst/>
                          <a:latin typeface="+mj-lt"/>
                          <a:cs typeface="Arial" panose="020B0604020202020204" pitchFamily="34" charset="0"/>
                        </a:rPr>
                        <a:t>Actividades realizadas/actividades propuestas</a:t>
                      </a:r>
                    </a:p>
                    <a:p>
                      <a:pPr algn="ctr" fontAlgn="ctr"/>
                      <a:endParaRPr lang="es-CO" sz="800" b="0" i="0" u="none" strike="noStrike" dirty="0">
                        <a:solidFill>
                          <a:srgbClr val="FF0000"/>
                        </a:solidFill>
                        <a:effectLst/>
                        <a:latin typeface="+mj-lt"/>
                        <a:cs typeface="Arial" panose="020B0604020202020204" pitchFamily="34" charset="0"/>
                      </a:endParaRPr>
                    </a:p>
                    <a:p>
                      <a:pPr algn="ctr" fontAlgn="ctr"/>
                      <a:r>
                        <a:rPr lang="es-CO" sz="800" b="0" i="0" u="none" strike="noStrike" dirty="0">
                          <a:solidFill>
                            <a:schemeClr val="tx1"/>
                          </a:solidFill>
                          <a:effectLst/>
                          <a:latin typeface="+mj-lt"/>
                          <a:cs typeface="Arial" panose="020B0604020202020204" pitchFamily="34" charset="0"/>
                        </a:rPr>
                        <a:t>16/16</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effectLst/>
                          <a:latin typeface="+mj-lt"/>
                          <a:cs typeface="Arial" panose="020B0604020202020204" pitchFamily="34" charset="0"/>
                        </a:rPr>
                        <a:t>SEMESTRAL</a:t>
                      </a:r>
                      <a:endParaRPr lang="es-CO" sz="800" b="0" i="0" u="none" strike="noStrike" dirty="0">
                        <a:solidFill>
                          <a:srgbClr val="FF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kern="1200" dirty="0">
                          <a:solidFill>
                            <a:schemeClr val="tx1"/>
                          </a:solidFill>
                          <a:effectLst/>
                          <a:latin typeface="+mj-lt"/>
                          <a:ea typeface="+mn-ea"/>
                          <a:cs typeface="Arial" panose="020B0604020202020204" pitchFamily="34" charset="0"/>
                        </a:rPr>
                        <a:t>Sandra Milena Díaz Ríos</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1. Consolidación y aprobación de los planes </a:t>
                      </a:r>
                      <a:r>
                        <a:rPr lang="es-ES" sz="800" b="0" i="0" u="none" strike="noStrike" kern="1200" dirty="0" err="1">
                          <a:solidFill>
                            <a:schemeClr val="tx1"/>
                          </a:solidFill>
                          <a:effectLst/>
                          <a:latin typeface="+mj-lt"/>
                          <a:ea typeface="+mn-ea"/>
                          <a:cs typeface="Arial" panose="020B0604020202020204" pitchFamily="34" charset="0"/>
                        </a:rPr>
                        <a:t>Mipg</a:t>
                      </a:r>
                      <a:endParaRPr lang="es-ES" sz="800" b="0" i="0" u="none" strike="noStrike" kern="1200" dirty="0">
                        <a:solidFill>
                          <a:schemeClr val="tx1"/>
                        </a:solidFill>
                        <a:effectLst/>
                        <a:latin typeface="+mj-lt"/>
                        <a:ea typeface="+mn-ea"/>
                        <a:cs typeface="Arial" panose="020B0604020202020204" pitchFamily="34" charset="0"/>
                      </a:endParaRP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2. Seguimiento trimestral a los planes </a:t>
                      </a:r>
                      <a:r>
                        <a:rPr lang="es-ES" sz="800" b="0" i="0" u="none" strike="noStrike" kern="1200" dirty="0" err="1">
                          <a:solidFill>
                            <a:schemeClr val="tx1"/>
                          </a:solidFill>
                          <a:effectLst/>
                          <a:latin typeface="+mj-lt"/>
                          <a:ea typeface="+mn-ea"/>
                          <a:cs typeface="Arial" panose="020B0604020202020204" pitchFamily="34" charset="0"/>
                        </a:rPr>
                        <a:t>Mipg</a:t>
                      </a:r>
                      <a:r>
                        <a:rPr lang="es-ES" sz="800" b="0" i="0" u="none" strike="noStrike" kern="1200" dirty="0">
                          <a:solidFill>
                            <a:schemeClr val="tx1"/>
                          </a:solidFill>
                          <a:effectLst/>
                          <a:latin typeface="+mj-lt"/>
                          <a:ea typeface="+mn-ea"/>
                          <a:cs typeface="Arial" panose="020B0604020202020204" pitchFamily="34" charset="0"/>
                        </a:rPr>
                        <a:t> - Plan de acción integrado Septiembre 30/2024</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3.Seguimiento trimestral a los planes de acción de autodiagnósticos </a:t>
                      </a:r>
                      <a:r>
                        <a:rPr lang="es-ES" sz="800" b="0" i="0" u="none" strike="noStrike" kern="1200" dirty="0" err="1">
                          <a:solidFill>
                            <a:schemeClr val="tx1"/>
                          </a:solidFill>
                          <a:effectLst/>
                          <a:latin typeface="+mj-lt"/>
                          <a:ea typeface="+mn-ea"/>
                          <a:cs typeface="Arial" panose="020B0604020202020204" pitchFamily="34" charset="0"/>
                        </a:rPr>
                        <a:t>Mipg</a:t>
                      </a:r>
                      <a:r>
                        <a:rPr lang="es-ES" sz="800" b="0" i="0" u="none" strike="noStrike" kern="1200" dirty="0">
                          <a:solidFill>
                            <a:schemeClr val="tx1"/>
                          </a:solidFill>
                          <a:effectLst/>
                          <a:latin typeface="+mj-lt"/>
                          <a:ea typeface="+mn-ea"/>
                          <a:cs typeface="Arial" panose="020B0604020202020204" pitchFamily="34" charset="0"/>
                        </a:rPr>
                        <a:t> corte al 30 Septiembre/2024</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4.Seguimiento trimestral a todos los indicadores de los procesos trimestral a Septiembre 30/2024</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5. Estrategia y cronograma de Rendición de cuentas primer y segundo semestre.</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6. Elaboración del Borrador Plan Estratégico 2024-2027</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7. Construcción del Plan de Desarrollo 2024-2027</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8. Asesoría y acompañamiento en la elaboración de los planes municipales.</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9. Seguimiento a las Convocatoria Tejiendo Territorios</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10. Construcción y Seguimiento al programa de Transparencia y Ética Pública Agosto 30/2024</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11. Seguimiento a las publicaciones de la página web, esquema de publicación.</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12. Diligenciamiento matriz ITA Procuraduría</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13. Seguimiento plan de mejoramiento auditorías internas y externas</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14. Seguimiento mapa de riesgos a septiembre 30/2024</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15. Auditoria interna a los 13 procesos del ICPA</a:t>
                      </a:r>
                    </a:p>
                    <a:p>
                      <a:pPr marL="0" indent="0" algn="just" fontAlgn="ctr">
                        <a:buNone/>
                      </a:pPr>
                      <a:r>
                        <a:rPr lang="es-ES" sz="800" b="0" i="0" u="none" strike="noStrike" kern="1200" dirty="0">
                          <a:solidFill>
                            <a:schemeClr val="tx1"/>
                          </a:solidFill>
                          <a:effectLst/>
                          <a:latin typeface="+mj-lt"/>
                          <a:ea typeface="+mn-ea"/>
                          <a:cs typeface="Arial" panose="020B0604020202020204" pitchFamily="34" charset="0"/>
                        </a:rPr>
                        <a:t>16. Auditoria ICONTEC de seguimiento</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effectLst/>
                          <a:latin typeface="+mj-lt"/>
                          <a:cs typeface="Arial" panose="020B0604020202020204" pitchFamily="34" charset="0"/>
                        </a:rPr>
                        <a:t>100%</a:t>
                      </a:r>
                      <a:endParaRPr lang="es-CO" sz="800" b="0" i="0" u="none" strike="noStrike" dirty="0">
                        <a:solidFill>
                          <a:srgbClr val="FF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5 Rectángulo">
            <a:extLst>
              <a:ext uri="{FF2B5EF4-FFF2-40B4-BE49-F238E27FC236}">
                <a16:creationId xmlns:a16="http://schemas.microsoft.com/office/drawing/2014/main" id="{FB015622-DD92-25C2-DF6F-236A3CDE0E86}"/>
              </a:ext>
            </a:extLst>
          </p:cNvPr>
          <p:cNvSpPr/>
          <p:nvPr/>
        </p:nvSpPr>
        <p:spPr>
          <a:xfrm>
            <a:off x="971775" y="942175"/>
            <a:ext cx="5751896" cy="461665"/>
          </a:xfrm>
          <a:prstGeom prst="rect">
            <a:avLst/>
          </a:prstGeom>
        </p:spPr>
        <p:txBody>
          <a:bodyPr wrap="square">
            <a:spAutoFit/>
          </a:bodyPr>
          <a:lstStyle/>
          <a:p>
            <a:pPr algn="ctr" defTabSz="457200"/>
            <a:r>
              <a:rPr lang="es-CO" sz="2400" b="1" dirty="0">
                <a:solidFill>
                  <a:prstClr val="black"/>
                </a:solidFill>
                <a:latin typeface="Calibri Light" panose="020F0302020204030204" pitchFamily="34" charset="0"/>
                <a:cs typeface="Calibri Light" panose="020F0302020204030204" pitchFamily="34" charset="0"/>
              </a:rPr>
              <a:t>Proceso Gestión Estratégica   2 Indicadores</a:t>
            </a:r>
          </a:p>
        </p:txBody>
      </p:sp>
    </p:spTree>
    <p:extLst>
      <p:ext uri="{BB962C8B-B14F-4D97-AF65-F5344CB8AC3E}">
        <p14:creationId xmlns:p14="http://schemas.microsoft.com/office/powerpoint/2010/main" val="6693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971984" y="245011"/>
            <a:ext cx="967987" cy="718506"/>
          </a:xfrm>
          <a:prstGeom prst="rect">
            <a:avLst/>
          </a:prstGeom>
        </p:spPr>
      </p:pic>
      <p:sp>
        <p:nvSpPr>
          <p:cNvPr id="2" name="4 Rectángulo">
            <a:extLst>
              <a:ext uri="{FF2B5EF4-FFF2-40B4-BE49-F238E27FC236}">
                <a16:creationId xmlns:a16="http://schemas.microsoft.com/office/drawing/2014/main" id="{FC53CA1F-1CAB-FBB2-DC02-09912FB54C48}"/>
              </a:ext>
            </a:extLst>
          </p:cNvPr>
          <p:cNvSpPr/>
          <p:nvPr/>
        </p:nvSpPr>
        <p:spPr>
          <a:xfrm>
            <a:off x="1983734" y="245011"/>
            <a:ext cx="5630064" cy="461665"/>
          </a:xfrm>
          <a:prstGeom prst="rect">
            <a:avLst/>
          </a:prstGeom>
        </p:spPr>
        <p:txBody>
          <a:bodyPr wrap="square">
            <a:spAutoFit/>
          </a:bodyPr>
          <a:lstStyle/>
          <a:p>
            <a:pPr defTabSz="457200"/>
            <a:r>
              <a:rPr lang="es-CO" sz="2400" b="1" dirty="0">
                <a:solidFill>
                  <a:prstClr val="black"/>
                </a:solidFill>
                <a:latin typeface="Calibri Light" panose="020F0302020204030204" pitchFamily="34" charset="0"/>
                <a:cs typeface="Calibri Light" panose="020F0302020204030204" pitchFamily="34" charset="0"/>
              </a:rPr>
              <a:t>Proceso Gestión Participativa -  4 Indicadores</a:t>
            </a:r>
          </a:p>
        </p:txBody>
      </p:sp>
      <p:graphicFrame>
        <p:nvGraphicFramePr>
          <p:cNvPr id="3" name="5 Tabla">
            <a:extLst>
              <a:ext uri="{FF2B5EF4-FFF2-40B4-BE49-F238E27FC236}">
                <a16:creationId xmlns:a16="http://schemas.microsoft.com/office/drawing/2014/main" id="{62F12684-C14D-3BDE-D851-2FEBAE46F825}"/>
              </a:ext>
            </a:extLst>
          </p:cNvPr>
          <p:cNvGraphicFramePr>
            <a:graphicFrameLocks noGrp="1"/>
          </p:cNvGraphicFramePr>
          <p:nvPr>
            <p:extLst>
              <p:ext uri="{D42A27DB-BD31-4B8C-83A1-F6EECF244321}">
                <p14:modId xmlns:p14="http://schemas.microsoft.com/office/powerpoint/2010/main" val="2309020025"/>
              </p:ext>
            </p:extLst>
          </p:nvPr>
        </p:nvGraphicFramePr>
        <p:xfrm>
          <a:off x="716715" y="1083072"/>
          <a:ext cx="11369662" cy="4866170"/>
        </p:xfrm>
        <a:graphic>
          <a:graphicData uri="http://schemas.openxmlformats.org/drawingml/2006/table">
            <a:tbl>
              <a:tblPr/>
              <a:tblGrid>
                <a:gridCol w="1039658">
                  <a:extLst>
                    <a:ext uri="{9D8B030D-6E8A-4147-A177-3AD203B41FA5}">
                      <a16:colId xmlns:a16="http://schemas.microsoft.com/office/drawing/2014/main" val="20000"/>
                    </a:ext>
                  </a:extLst>
                </a:gridCol>
                <a:gridCol w="1240325">
                  <a:extLst>
                    <a:ext uri="{9D8B030D-6E8A-4147-A177-3AD203B41FA5}">
                      <a16:colId xmlns:a16="http://schemas.microsoft.com/office/drawing/2014/main" val="20001"/>
                    </a:ext>
                  </a:extLst>
                </a:gridCol>
                <a:gridCol w="1430447">
                  <a:extLst>
                    <a:ext uri="{9D8B030D-6E8A-4147-A177-3AD203B41FA5}">
                      <a16:colId xmlns:a16="http://schemas.microsoft.com/office/drawing/2014/main" val="20002"/>
                    </a:ext>
                  </a:extLst>
                </a:gridCol>
                <a:gridCol w="878186">
                  <a:extLst>
                    <a:ext uri="{9D8B030D-6E8A-4147-A177-3AD203B41FA5}">
                      <a16:colId xmlns:a16="http://schemas.microsoft.com/office/drawing/2014/main" val="20003"/>
                    </a:ext>
                  </a:extLst>
                </a:gridCol>
                <a:gridCol w="5566482">
                  <a:extLst>
                    <a:ext uri="{9D8B030D-6E8A-4147-A177-3AD203B41FA5}">
                      <a16:colId xmlns:a16="http://schemas.microsoft.com/office/drawing/2014/main" val="20004"/>
                    </a:ext>
                  </a:extLst>
                </a:gridCol>
                <a:gridCol w="1214564">
                  <a:extLst>
                    <a:ext uri="{9D8B030D-6E8A-4147-A177-3AD203B41FA5}">
                      <a16:colId xmlns:a16="http://schemas.microsoft.com/office/drawing/2014/main" val="20005"/>
                    </a:ext>
                  </a:extLst>
                </a:gridCol>
              </a:tblGrid>
              <a:tr h="4419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Nombre indicador</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Ecuación</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Medición</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Responsable</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ANALISIS ULTIMA MEDICIÓN</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 cumplimiento</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6425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s-CO" sz="800" b="1" u="none" strike="noStrike" kern="1200" dirty="0">
                          <a:solidFill>
                            <a:srgbClr val="0070C0"/>
                          </a:solidFill>
                          <a:effectLst/>
                          <a:latin typeface="Calibri Light" panose="020F0302020204030204" pitchFamily="34" charset="0"/>
                          <a:ea typeface="+mn-ea"/>
                          <a:cs typeface="Calibri Light" panose="020F0302020204030204" pitchFamily="34" charset="0"/>
                        </a:rPr>
                        <a:t>Estrategias de gestión implementadas en participación ciudadana</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Calibri Light" panose="020F0302020204030204" pitchFamily="34" charset="0"/>
                          <a:cs typeface="Calibri Light" panose="020F0302020204030204" pitchFamily="34" charset="0"/>
                        </a:rPr>
                        <a:t>Actividades realizadas/actividades propuestas</a:t>
                      </a:r>
                    </a:p>
                    <a:p>
                      <a:pPr algn="ctr" fontAlgn="ctr"/>
                      <a:r>
                        <a:rPr lang="es-CO" sz="800" b="0" i="0" u="none" strike="noStrike" dirty="0">
                          <a:solidFill>
                            <a:schemeClr val="tx1"/>
                          </a:solidFill>
                          <a:effectLst/>
                          <a:latin typeface="Calibri Light" panose="020F0302020204030204" pitchFamily="34" charset="0"/>
                          <a:cs typeface="Calibri Light" panose="020F0302020204030204" pitchFamily="34" charset="0"/>
                        </a:rPr>
                        <a:t>10/14</a:t>
                      </a:r>
                    </a:p>
                    <a:p>
                      <a:pPr algn="ctr" fontAlgn="ct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SEMESTRAL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Gestor de participación</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28600" indent="-228600" algn="just" fontAlgn="t">
                        <a:buAutoNum type="arabicPeriod"/>
                      </a:pPr>
                      <a:r>
                        <a:rPr lang="es-ES" sz="800" b="0" i="0" kern="1200" dirty="0">
                          <a:solidFill>
                            <a:schemeClr val="tx1"/>
                          </a:solidFill>
                          <a:effectLst/>
                          <a:latin typeface="Calibri Light" panose="020F0302020204030204" pitchFamily="34" charset="0"/>
                          <a:ea typeface="+mn-ea"/>
                          <a:cs typeface="Calibri Light" panose="020F0302020204030204" pitchFamily="34" charset="0"/>
                        </a:rPr>
                        <a:t>Sesión extraordinaria del Consejo Departamental de Cultura y los demás consejos de área, realizada el 14 de febrero para aportar en la construcción del Plan Departamental de Desarrollo.</a:t>
                      </a:r>
                    </a:p>
                    <a:p>
                      <a:pPr marL="228600" indent="-228600" algn="just" fontAlgn="t">
                        <a:buAutoNum type="arabicPeriod"/>
                      </a:pPr>
                      <a:r>
                        <a:rPr lang="es-ES" sz="800" b="0" i="0" kern="1200" dirty="0">
                          <a:solidFill>
                            <a:schemeClr val="tx1"/>
                          </a:solidFill>
                          <a:effectLst/>
                          <a:latin typeface="Calibri Light" panose="020F0302020204030204" pitchFamily="34" charset="0"/>
                          <a:ea typeface="+mn-ea"/>
                          <a:cs typeface="Calibri Light" panose="020F0302020204030204" pitchFamily="34" charset="0"/>
                        </a:rPr>
                        <a:t>- Sesión Ordinaria del Consejo Departamental de Cultura para conocimiento de las nuevas políticas en temas de cultura de la gobernación entrante.</a:t>
                      </a:r>
                    </a:p>
                    <a:p>
                      <a:pPr marL="228600" indent="-228600" algn="just" fontAlgn="t">
                        <a:buAutoNum type="arabicPeriod"/>
                      </a:pPr>
                      <a:r>
                        <a:rPr lang="es-ES" sz="800" b="0" i="0" kern="1200" dirty="0">
                          <a:solidFill>
                            <a:schemeClr val="tx1"/>
                          </a:solidFill>
                          <a:effectLst/>
                          <a:latin typeface="Calibri Light" panose="020F0302020204030204" pitchFamily="34" charset="0"/>
                          <a:ea typeface="+mn-ea"/>
                          <a:cs typeface="Calibri Light" panose="020F0302020204030204" pitchFamily="34" charset="0"/>
                        </a:rPr>
                        <a:t>- Avance en la ruta de renovación del Consejo Departamental de Cultura, con los consejeros del sector cultural y sectores conexos.</a:t>
                      </a:r>
                    </a:p>
                    <a:p>
                      <a:pPr marL="228600" indent="-228600" algn="just" fontAlgn="t">
                        <a:buAutoNum type="arabicPeriod"/>
                      </a:pPr>
                      <a:r>
                        <a:rPr lang="es-ES" sz="800" b="0" i="0" kern="1200" dirty="0">
                          <a:solidFill>
                            <a:schemeClr val="tx1"/>
                          </a:solidFill>
                          <a:effectLst/>
                          <a:latin typeface="Calibri Light" panose="020F0302020204030204" pitchFamily="34" charset="0"/>
                          <a:ea typeface="+mn-ea"/>
                          <a:cs typeface="Calibri Light" panose="020F0302020204030204" pitchFamily="34" charset="0"/>
                        </a:rPr>
                        <a:t>- Gestión del nuevo Decreto para la conformación de los consejos.</a:t>
                      </a:r>
                    </a:p>
                    <a:p>
                      <a:pPr marL="228600" indent="-228600" algn="just" fontAlgn="t">
                        <a:buAutoNum type="arabicPeriod"/>
                      </a:pPr>
                      <a:r>
                        <a:rPr lang="es-ES" sz="800" b="0" i="0" kern="1200" dirty="0">
                          <a:solidFill>
                            <a:schemeClr val="tx1"/>
                          </a:solidFill>
                          <a:effectLst/>
                          <a:latin typeface="Calibri Light" panose="020F0302020204030204" pitchFamily="34" charset="0"/>
                          <a:ea typeface="+mn-ea"/>
                          <a:cs typeface="Calibri Light" panose="020F0302020204030204" pitchFamily="34" charset="0"/>
                        </a:rPr>
                        <a:t>- Apoyo a la reunión de directores municipales de cultura, el 21 de febrero para aportar en la construcción del Plan Departamental de Desarrollo.</a:t>
                      </a:r>
                    </a:p>
                    <a:p>
                      <a:pPr marL="228600" indent="-228600" algn="just" fontAlgn="t">
                        <a:buAutoNum type="arabicPeriod"/>
                      </a:pPr>
                      <a:r>
                        <a:rPr lang="es-ES" sz="800" b="0" i="0" kern="1200" dirty="0">
                          <a:solidFill>
                            <a:schemeClr val="tx1"/>
                          </a:solidFill>
                          <a:effectLst/>
                          <a:latin typeface="Calibri Light" panose="020F0302020204030204" pitchFamily="34" charset="0"/>
                          <a:ea typeface="+mn-ea"/>
                          <a:cs typeface="Calibri Light" panose="020F0302020204030204" pitchFamily="34" charset="0"/>
                        </a:rPr>
                        <a:t>- Reunión con directores de Casas de la cultura para formación sobre módulos del SIPCA, el 30 de mayo.</a:t>
                      </a:r>
                    </a:p>
                    <a:p>
                      <a:pPr marL="228600" indent="-228600" algn="just" fontAlgn="t">
                        <a:buAutoNum type="arabicPeriod"/>
                      </a:pPr>
                      <a:r>
                        <a:rPr lang="es-ES" sz="800" b="0" i="0" kern="1200" dirty="0">
                          <a:solidFill>
                            <a:schemeClr val="tx1"/>
                          </a:solidFill>
                          <a:effectLst/>
                          <a:latin typeface="Calibri Light" panose="020F0302020204030204" pitchFamily="34" charset="0"/>
                          <a:ea typeface="+mn-ea"/>
                          <a:cs typeface="Calibri Light" panose="020F0302020204030204" pitchFamily="34" charset="0"/>
                        </a:rPr>
                        <a:t>- Atención a ciudadanos y respuesta a PQRS</a:t>
                      </a:r>
                    </a:p>
                    <a:p>
                      <a:pPr marL="228600" indent="-228600" algn="just" fontAlgn="t">
                        <a:buAutoNum type="arabicPeriod"/>
                      </a:pPr>
                      <a:r>
                        <a:rPr lang="es-ES" sz="800" b="0" i="0" kern="1200" dirty="0">
                          <a:solidFill>
                            <a:schemeClr val="tx1"/>
                          </a:solidFill>
                          <a:effectLst/>
                          <a:latin typeface="Calibri Light" panose="020F0302020204030204" pitchFamily="34" charset="0"/>
                          <a:ea typeface="+mn-ea"/>
                          <a:cs typeface="Calibri Light" panose="020F0302020204030204" pitchFamily="34" charset="0"/>
                        </a:rPr>
                        <a:t>- Participación en el proceso de estructuración de los temas de cultura en el Plan Departamental de Desarrollo.</a:t>
                      </a:r>
                    </a:p>
                    <a:p>
                      <a:pPr marL="228600" indent="-228600" algn="just" fontAlgn="t">
                        <a:buAutoNum type="arabicPeriod"/>
                      </a:pPr>
                      <a:r>
                        <a:rPr lang="es-ES" sz="800" b="0" i="0" kern="1200" dirty="0">
                          <a:solidFill>
                            <a:schemeClr val="tx1"/>
                          </a:solidFill>
                          <a:effectLst/>
                          <a:latin typeface="Calibri Light" panose="020F0302020204030204" pitchFamily="34" charset="0"/>
                          <a:ea typeface="+mn-ea"/>
                          <a:cs typeface="Calibri Light" panose="020F0302020204030204" pitchFamily="34" charset="0"/>
                        </a:rPr>
                        <a:t>- Apoyo en la formulación del Plan Estratégico del ICPA 2024-2027.</a:t>
                      </a:r>
                    </a:p>
                    <a:p>
                      <a:pPr marL="228600" indent="-228600" algn="just" fontAlgn="t">
                        <a:buAutoNum type="arabicPeriod"/>
                      </a:pPr>
                      <a:r>
                        <a:rPr lang="es-ES" sz="800" b="0" i="0" kern="1200" dirty="0">
                          <a:solidFill>
                            <a:schemeClr val="tx1"/>
                          </a:solidFill>
                          <a:effectLst/>
                          <a:latin typeface="Calibri Light" panose="020F0302020204030204" pitchFamily="34" charset="0"/>
                          <a:ea typeface="+mn-ea"/>
                          <a:cs typeface="Calibri Light" panose="020F0302020204030204" pitchFamily="34" charset="0"/>
                        </a:rPr>
                        <a:t>- Sistematización de la información del Plan Departamental de Cultura, para cruzarlo con las disposiciones del Plan de Desarrollo Departamental.</a:t>
                      </a:r>
                    </a:p>
                  </a:txBody>
                  <a:tcPr marL="76200" marR="76200" marT="76200" marB="7620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71,43%</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11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kern="1200" dirty="0">
                          <a:solidFill>
                            <a:srgbClr val="0070C0"/>
                          </a:solidFill>
                          <a:effectLst/>
                          <a:latin typeface="Calibri Light" panose="020F0302020204030204" pitchFamily="34" charset="0"/>
                          <a:ea typeface="+mn-ea"/>
                          <a:cs typeface="Calibri Light" panose="020F0302020204030204" pitchFamily="34" charset="0"/>
                        </a:rPr>
                        <a:t>Satisfacción con la asesoría</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Calibri Light" panose="020F0302020204030204" pitchFamily="34" charset="0"/>
                          <a:cs typeface="Calibri Light" panose="020F0302020204030204" pitchFamily="34" charset="0"/>
                        </a:rPr>
                        <a:t>Sumatoria de puntos con la satisfacción con la asesoría brindada/nivel máximo de satisfacción por usuarios encuestados</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SEMESTRAL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kern="1200" dirty="0">
                          <a:solidFill>
                            <a:schemeClr val="tx1"/>
                          </a:solidFill>
                          <a:effectLst/>
                          <a:latin typeface="+mn-lt"/>
                          <a:ea typeface="+mn-ea"/>
                          <a:cs typeface="Arial" panose="020B0604020202020204" pitchFamily="34" charset="0"/>
                        </a:rPr>
                        <a:t>Sandra Milena Díaz</a:t>
                      </a:r>
                      <a:r>
                        <a:rPr lang="es-CO" sz="800" u="none" strike="noStrike" kern="1200" baseline="0" dirty="0">
                          <a:solidFill>
                            <a:schemeClr val="tx1"/>
                          </a:solidFill>
                          <a:effectLst/>
                          <a:latin typeface="+mn-lt"/>
                          <a:ea typeface="+mn-ea"/>
                          <a:cs typeface="Arial" panose="020B0604020202020204" pitchFamily="34" charset="0"/>
                        </a:rPr>
                        <a:t> Ríos</a:t>
                      </a:r>
                      <a:endParaRPr lang="es-CO" sz="800" b="0" i="0" u="none" strike="noStrike" kern="1200" dirty="0">
                        <a:solidFill>
                          <a:schemeClr val="tx1"/>
                        </a:solidFill>
                        <a:effectLst/>
                        <a:latin typeface="+mn-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kern="1200" dirty="0">
                          <a:solidFill>
                            <a:schemeClr val="tx1"/>
                          </a:solidFill>
                          <a:effectLst/>
                          <a:latin typeface="Calibri Light" panose="020F0302020204030204" pitchFamily="34" charset="0"/>
                          <a:ea typeface="+mn-ea"/>
                          <a:cs typeface="Calibri Light" panose="020F0302020204030204" pitchFamily="34" charset="0"/>
                        </a:rPr>
                        <a:t>Se han realizado 12 asesorías con una participación de 10 asistentes, en temas de Planeación y Gestión Cultural,  consejos de cultura,  a JUNIO 30.</a:t>
                      </a:r>
                      <a:r>
                        <a:rPr lang="es-MX" sz="800" b="0" i="0" kern="1200" dirty="0">
                          <a:solidFill>
                            <a:schemeClr val="tx1"/>
                          </a:solidFill>
                          <a:effectLst/>
                          <a:latin typeface="Calibri Light" panose="020F0302020204030204" pitchFamily="34" charset="0"/>
                          <a:ea typeface="+mn-ea"/>
                          <a:cs typeface="Calibri Light" panose="020F0302020204030204" pitchFamily="34" charset="0"/>
                        </a:rPr>
                        <a:t> El promedio de satisfacción es de 3,9, teniendo en cuenta que se modificó el formato de evaluación con una nota máxima de 4. 97,5%</a:t>
                      </a:r>
                      <a:endParaRPr lang="es-CO" sz="800" b="0" i="0" kern="1200" dirty="0">
                        <a:solidFill>
                          <a:schemeClr val="tx1"/>
                        </a:solidFill>
                        <a:effectLst/>
                        <a:latin typeface="Calibri Light" panose="020F0302020204030204" pitchFamily="34" charset="0"/>
                        <a:ea typeface="+mn-ea"/>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97,5%</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580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br>
                        <a:rPr lang="es-MX" sz="800" b="1" u="none" strike="noStrike" kern="1200" dirty="0">
                          <a:solidFill>
                            <a:srgbClr val="0070C0"/>
                          </a:solidFill>
                          <a:effectLst/>
                          <a:latin typeface="Calibri Light" panose="020F0302020204030204" pitchFamily="34" charset="0"/>
                          <a:ea typeface="+mn-ea"/>
                          <a:cs typeface="Calibri Light" panose="020F0302020204030204" pitchFamily="34" charset="0"/>
                        </a:rPr>
                      </a:br>
                      <a:r>
                        <a:rPr lang="es-MX" sz="800" b="1" u="none" strike="noStrike" kern="1200" dirty="0">
                          <a:solidFill>
                            <a:srgbClr val="0070C0"/>
                          </a:solidFill>
                          <a:effectLst/>
                          <a:latin typeface="Calibri Light" panose="020F0302020204030204" pitchFamily="34" charset="0"/>
                          <a:ea typeface="+mn-ea"/>
                          <a:cs typeface="Calibri Light" panose="020F0302020204030204" pitchFamily="34" charset="0"/>
                        </a:rPr>
                        <a:t>Personas asesoradas en gestión y planeación cultural a nivel municipal</a:t>
                      </a:r>
                    </a:p>
                  </a:txBody>
                  <a:tcPr marL="76200" marR="76200" marT="76200" marB="7620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kern="1200" dirty="0">
                          <a:solidFill>
                            <a:schemeClr val="tx1"/>
                          </a:solidFill>
                          <a:latin typeface="Calibri Light" panose="020F0302020204030204" pitchFamily="34" charset="0"/>
                          <a:ea typeface="+mn-ea"/>
                          <a:cs typeface="Calibri Light" panose="020F0302020204030204" pitchFamily="34" charset="0"/>
                        </a:rPr>
                        <a:t>Personas asesoradas en gestión y planeación cultural a nivel municipal / Total de personas programadas a asesorar</a:t>
                      </a:r>
                    </a:p>
                    <a:p>
                      <a:pPr algn="ctr" fontAlgn="ctr"/>
                      <a:endParaRPr lang="es-MX" sz="800" b="0" i="0" u="none" strike="noStrike" kern="1200" dirty="0">
                        <a:solidFill>
                          <a:schemeClr val="tx1"/>
                        </a:solidFill>
                        <a:effectLst/>
                        <a:latin typeface="Calibri Light" panose="020F0302020204030204" pitchFamily="34" charset="0"/>
                        <a:ea typeface="+mn-ea"/>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SEMESTRAL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kern="1200" dirty="0">
                          <a:solidFill>
                            <a:schemeClr val="tx1"/>
                          </a:solidFill>
                          <a:effectLst/>
                          <a:latin typeface="Calibri Light" panose="020F0302020204030204" pitchFamily="34" charset="0"/>
                          <a:ea typeface="+mn-ea"/>
                          <a:cs typeface="Calibri Light" panose="020F0302020204030204" pitchFamily="34" charset="0"/>
                        </a:rPr>
                        <a:t>Adriana Jaramillo</a:t>
                      </a:r>
                    </a:p>
                    <a:p>
                      <a:pPr algn="ctr" fontAlgn="ctr"/>
                      <a:endParaRPr lang="es-CO" sz="800" b="0" i="0" kern="1200" dirty="0">
                        <a:solidFill>
                          <a:schemeClr val="tx1"/>
                        </a:solidFill>
                        <a:effectLst/>
                        <a:latin typeface="Calibri Light" panose="020F0302020204030204" pitchFamily="34" charset="0"/>
                        <a:ea typeface="+mn-ea"/>
                        <a:cs typeface="Calibri Light" panose="020F0302020204030204" pitchFamily="34" charset="0"/>
                      </a:endParaRPr>
                    </a:p>
                    <a:p>
                      <a:pPr algn="ctr" fontAlgn="ctr"/>
                      <a:r>
                        <a:rPr lang="es-CO" sz="800" b="0" i="0" kern="1200" dirty="0">
                          <a:solidFill>
                            <a:schemeClr val="tx1"/>
                          </a:solidFill>
                          <a:effectLst/>
                          <a:latin typeface="Calibri Light" panose="020F0302020204030204" pitchFamily="34" charset="0"/>
                          <a:ea typeface="+mn-ea"/>
                          <a:cs typeface="Calibri Light" panose="020F0302020204030204" pitchFamily="34" charset="0"/>
                        </a:rPr>
                        <a:t>Martha Moreno</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kern="1200" dirty="0">
                          <a:solidFill>
                            <a:schemeClr val="tx1"/>
                          </a:solidFill>
                          <a:effectLst/>
                          <a:latin typeface="Calibri Light" panose="020F0302020204030204" pitchFamily="34" charset="0"/>
                          <a:ea typeface="+mn-ea"/>
                          <a:cs typeface="Calibri Light" panose="020F0302020204030204" pitchFamily="34" charset="0"/>
                        </a:rPr>
                        <a:t>	</a:t>
                      </a:r>
                    </a:p>
                    <a:p>
                      <a:pPr algn="just" fontAlgn="ctr"/>
                      <a:r>
                        <a:rPr lang="es-ES" sz="800" b="0" i="0" kern="1200" dirty="0">
                          <a:solidFill>
                            <a:schemeClr val="tx1"/>
                          </a:solidFill>
                          <a:effectLst/>
                          <a:latin typeface="Calibri Light" panose="020F0302020204030204" pitchFamily="34" charset="0"/>
                          <a:ea typeface="+mn-ea"/>
                          <a:cs typeface="Calibri Light" panose="020F0302020204030204" pitchFamily="34" charset="0"/>
                        </a:rPr>
                        <a:t>Estas 114 personas participaron en las 24 asesorías realizadas durante el primer semestre del 2024, a 20 municipios de Antioquia, en temas de planeación y gestión cultural.</a:t>
                      </a:r>
                      <a:endParaRPr lang="es-MX" sz="800" b="0" i="0" kern="1200" dirty="0">
                        <a:solidFill>
                          <a:schemeClr val="tx1"/>
                        </a:solidFill>
                        <a:effectLst/>
                        <a:latin typeface="Calibri Light" panose="020F0302020204030204" pitchFamily="34" charset="0"/>
                        <a:ea typeface="+mn-ea"/>
                        <a:cs typeface="Calibri Light" panose="020F0302020204030204" pitchFamily="34" charset="0"/>
                      </a:endParaRPr>
                    </a:p>
                    <a:p>
                      <a:pPr algn="just" fontAlgn="ctr"/>
                      <a:endParaRPr lang="es-CO" sz="800" b="0" i="0" kern="1200" dirty="0">
                        <a:solidFill>
                          <a:schemeClr val="tx1"/>
                        </a:solidFill>
                        <a:effectLst/>
                        <a:latin typeface="Calibri Light" panose="020F0302020204030204" pitchFamily="34" charset="0"/>
                        <a:ea typeface="+mn-ea"/>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100%</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67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kern="1200" dirty="0">
                          <a:solidFill>
                            <a:srgbClr val="0070C0"/>
                          </a:solidFill>
                          <a:effectLst/>
                          <a:latin typeface="Calibri Light" panose="020F0302020204030204" pitchFamily="34" charset="0"/>
                          <a:ea typeface="+mn-ea"/>
                          <a:cs typeface="Calibri Light" panose="020F0302020204030204" pitchFamily="34" charset="0"/>
                        </a:rPr>
                        <a:t>Cumplimiento de actividades consejos departamentales</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Calibri Light" panose="020F0302020204030204" pitchFamily="34" charset="0"/>
                          <a:cs typeface="Calibri Light" panose="020F0302020204030204" pitchFamily="34" charset="0"/>
                        </a:rPr>
                        <a:t>Actividades cumplidas de los consejos departamentales y de áreas/actividades programadas</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p>
                      <a:pPr algn="ctr" fontAlgn="ctr"/>
                      <a:r>
                        <a:rPr lang="es-CO" sz="800" b="0" i="0" u="none" strike="noStrike" dirty="0">
                          <a:solidFill>
                            <a:schemeClr val="tx1"/>
                          </a:solidFill>
                          <a:effectLst/>
                          <a:latin typeface="Calibri Light" panose="020F0302020204030204" pitchFamily="34" charset="0"/>
                          <a:cs typeface="Calibri Light" panose="020F0302020204030204" pitchFamily="34" charset="0"/>
                        </a:rPr>
                        <a:t>4/6</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SEMESTRAL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Jairo Castrillón</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Calibri Light" panose="020F0302020204030204" pitchFamily="34" charset="0"/>
                          <a:cs typeface="Calibri Light" panose="020F0302020204030204" pitchFamily="34" charset="0"/>
                        </a:rPr>
                        <a:t> Sesión extraordinaria del Consejo Departamental de Cultura y los demás consejos de área, realizada el 14 de febrero para aportar en la construcción del Plan Departamental de Desarrollo.</a:t>
                      </a:r>
                    </a:p>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Calibri Light" panose="020F0302020204030204" pitchFamily="34" charset="0"/>
                          <a:cs typeface="Calibri Light" panose="020F0302020204030204" pitchFamily="34" charset="0"/>
                        </a:rPr>
                        <a:t>1- Sesión extraordinaria del Consejo Departamental de Cultura y los demás consejos de área, realizada el 14 de febrero para aportar en la construcción del Plan Departamental de Desarrollo.</a:t>
                      </a:r>
                    </a:p>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Calibri Light" panose="020F0302020204030204" pitchFamily="34" charset="0"/>
                          <a:cs typeface="Calibri Light" panose="020F0302020204030204" pitchFamily="34" charset="0"/>
                        </a:rPr>
                        <a:t>2- Sesión Ordinaria del Consejo Departamental de Cultura para conocimiento de las nuevas políticas en temas de cultura de la gobernación entrante.</a:t>
                      </a:r>
                    </a:p>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Calibri Light" panose="020F0302020204030204" pitchFamily="34" charset="0"/>
                          <a:cs typeface="Calibri Light" panose="020F0302020204030204" pitchFamily="34" charset="0"/>
                        </a:rPr>
                        <a:t>3- Avance en la ruta de renovación del Consejo Departamental de Cultura, con los consejeros del sector cultural y sectores conexos.</a:t>
                      </a:r>
                    </a:p>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Calibri Light" panose="020F0302020204030204" pitchFamily="34" charset="0"/>
                          <a:cs typeface="Calibri Light" panose="020F0302020204030204" pitchFamily="34" charset="0"/>
                        </a:rPr>
                        <a:t>4- Gestión del nuevo Decreto para la conformación de los consejos..</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66.67%</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910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7770174" y="186571"/>
            <a:ext cx="1355720" cy="1006307"/>
          </a:xfrm>
          <a:prstGeom prst="rect">
            <a:avLst/>
          </a:prstGeom>
        </p:spPr>
      </p:pic>
      <p:sp>
        <p:nvSpPr>
          <p:cNvPr id="2" name="4 CuadroTexto">
            <a:extLst>
              <a:ext uri="{FF2B5EF4-FFF2-40B4-BE49-F238E27FC236}">
                <a16:creationId xmlns:a16="http://schemas.microsoft.com/office/drawing/2014/main" id="{46D9ADA0-22AD-CFDA-2E0F-D2F90AD69A1D}"/>
              </a:ext>
            </a:extLst>
          </p:cNvPr>
          <p:cNvSpPr txBox="1"/>
          <p:nvPr/>
        </p:nvSpPr>
        <p:spPr>
          <a:xfrm>
            <a:off x="449758" y="409715"/>
            <a:ext cx="7610737" cy="400110"/>
          </a:xfrm>
          <a:prstGeom prst="rect">
            <a:avLst/>
          </a:prstGeom>
          <a:noFill/>
        </p:spPr>
        <p:txBody>
          <a:bodyPr wrap="square" rtlCol="0">
            <a:spAutoFit/>
          </a:bodyPr>
          <a:lstStyle/>
          <a:p>
            <a:pPr defTabSz="457200"/>
            <a:r>
              <a:rPr lang="es-CO" sz="2000" b="1" dirty="0">
                <a:solidFill>
                  <a:prstClr val="black"/>
                </a:solidFill>
                <a:latin typeface="Calibri Light" panose="020F0302020204030204" pitchFamily="34" charset="0"/>
                <a:cs typeface="Calibri Light" panose="020F0302020204030204" pitchFamily="34" charset="0"/>
              </a:rPr>
              <a:t>Proceso Gestión del Conocimiento artístico y cultural -   6 Indicadores</a:t>
            </a:r>
          </a:p>
        </p:txBody>
      </p:sp>
      <p:graphicFrame>
        <p:nvGraphicFramePr>
          <p:cNvPr id="3" name="5 Tabla">
            <a:extLst>
              <a:ext uri="{FF2B5EF4-FFF2-40B4-BE49-F238E27FC236}">
                <a16:creationId xmlns:a16="http://schemas.microsoft.com/office/drawing/2014/main" id="{32B1F9EA-4B4F-68DC-B63C-39D207F54B25}"/>
              </a:ext>
            </a:extLst>
          </p:cNvPr>
          <p:cNvGraphicFramePr>
            <a:graphicFrameLocks noGrp="1"/>
          </p:cNvGraphicFramePr>
          <p:nvPr>
            <p:extLst>
              <p:ext uri="{D42A27DB-BD31-4B8C-83A1-F6EECF244321}">
                <p14:modId xmlns:p14="http://schemas.microsoft.com/office/powerpoint/2010/main" val="3035053580"/>
              </p:ext>
            </p:extLst>
          </p:nvPr>
        </p:nvGraphicFramePr>
        <p:xfrm>
          <a:off x="667041" y="1089506"/>
          <a:ext cx="11274480" cy="5358779"/>
        </p:xfrm>
        <a:graphic>
          <a:graphicData uri="http://schemas.openxmlformats.org/drawingml/2006/table">
            <a:tbl>
              <a:tblPr/>
              <a:tblGrid>
                <a:gridCol w="1225924">
                  <a:extLst>
                    <a:ext uri="{9D8B030D-6E8A-4147-A177-3AD203B41FA5}">
                      <a16:colId xmlns:a16="http://schemas.microsoft.com/office/drawing/2014/main" val="20000"/>
                    </a:ext>
                  </a:extLst>
                </a:gridCol>
                <a:gridCol w="1405521">
                  <a:extLst>
                    <a:ext uri="{9D8B030D-6E8A-4147-A177-3AD203B41FA5}">
                      <a16:colId xmlns:a16="http://schemas.microsoft.com/office/drawing/2014/main" val="20001"/>
                    </a:ext>
                  </a:extLst>
                </a:gridCol>
                <a:gridCol w="839662">
                  <a:extLst>
                    <a:ext uri="{9D8B030D-6E8A-4147-A177-3AD203B41FA5}">
                      <a16:colId xmlns:a16="http://schemas.microsoft.com/office/drawing/2014/main" val="20002"/>
                    </a:ext>
                  </a:extLst>
                </a:gridCol>
                <a:gridCol w="1104337">
                  <a:extLst>
                    <a:ext uri="{9D8B030D-6E8A-4147-A177-3AD203B41FA5}">
                      <a16:colId xmlns:a16="http://schemas.microsoft.com/office/drawing/2014/main" val="20003"/>
                    </a:ext>
                  </a:extLst>
                </a:gridCol>
                <a:gridCol w="4750560">
                  <a:extLst>
                    <a:ext uri="{9D8B030D-6E8A-4147-A177-3AD203B41FA5}">
                      <a16:colId xmlns:a16="http://schemas.microsoft.com/office/drawing/2014/main" val="20004"/>
                    </a:ext>
                  </a:extLst>
                </a:gridCol>
                <a:gridCol w="1948476">
                  <a:extLst>
                    <a:ext uri="{9D8B030D-6E8A-4147-A177-3AD203B41FA5}">
                      <a16:colId xmlns:a16="http://schemas.microsoft.com/office/drawing/2014/main" val="20005"/>
                    </a:ext>
                  </a:extLst>
                </a:gridCol>
              </a:tblGrid>
              <a:tr h="4729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CO" sz="800" b="1" u="none" strike="noStrike" dirty="0">
                          <a:solidFill>
                            <a:schemeClr val="tx1"/>
                          </a:solidFill>
                          <a:effectLst/>
                          <a:latin typeface="+mj-lt"/>
                          <a:cs typeface="Arial" panose="020B0604020202020204" pitchFamily="34" charset="0"/>
                        </a:rPr>
                        <a:t>Nombre indicador</a:t>
                      </a:r>
                      <a:endParaRPr lang="es-CO" sz="800" b="1" i="0" u="none" strike="noStrike" dirty="0">
                        <a:solidFill>
                          <a:schemeClr val="tx1"/>
                        </a:solidFill>
                        <a:effectLst/>
                        <a:latin typeface="+mj-lt"/>
                        <a:cs typeface="Arial" panose="020B0604020202020204" pitchFamily="34" charset="0"/>
                      </a:endParaRPr>
                    </a:p>
                  </a:txBody>
                  <a:tcPr marL="0" marR="0" marT="0" marB="0" anchor="b">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CO" sz="800" b="1" u="none" strike="noStrike" dirty="0">
                          <a:solidFill>
                            <a:schemeClr val="tx1"/>
                          </a:solidFill>
                          <a:effectLst/>
                          <a:latin typeface="+mj-lt"/>
                          <a:cs typeface="Arial" panose="020B0604020202020204" pitchFamily="34" charset="0"/>
                        </a:rPr>
                        <a:t>Ecuación</a:t>
                      </a:r>
                      <a:endParaRPr lang="es-CO" sz="800" b="1" i="0" u="none" strike="noStrike" dirty="0">
                        <a:solidFill>
                          <a:schemeClr val="tx1"/>
                        </a:solidFill>
                        <a:effectLst/>
                        <a:latin typeface="+mj-lt"/>
                        <a:cs typeface="Arial" panose="020B0604020202020204" pitchFamily="34" charset="0"/>
                      </a:endParaRPr>
                    </a:p>
                  </a:txBody>
                  <a:tcPr marL="0" marR="0" marT="0" marB="0" anchor="b">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CO" sz="800" b="1" u="none" strike="noStrike" dirty="0">
                          <a:solidFill>
                            <a:schemeClr val="tx1"/>
                          </a:solidFill>
                          <a:effectLst/>
                          <a:latin typeface="+mj-lt"/>
                          <a:cs typeface="Arial" panose="020B0604020202020204" pitchFamily="34" charset="0"/>
                        </a:rPr>
                        <a:t>Medición</a:t>
                      </a:r>
                      <a:endParaRPr lang="es-CO" sz="800" b="1" i="0" u="none" strike="noStrike" dirty="0">
                        <a:solidFill>
                          <a:schemeClr val="tx1"/>
                        </a:solidFill>
                        <a:effectLst/>
                        <a:latin typeface="+mj-lt"/>
                        <a:cs typeface="Arial" panose="020B0604020202020204" pitchFamily="34" charset="0"/>
                      </a:endParaRPr>
                    </a:p>
                  </a:txBody>
                  <a:tcPr marL="0" marR="0" marT="0" marB="0" anchor="b">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CO" sz="800" b="1" u="none" strike="noStrike" dirty="0">
                          <a:solidFill>
                            <a:schemeClr val="tx1"/>
                          </a:solidFill>
                          <a:effectLst/>
                          <a:latin typeface="+mj-lt"/>
                          <a:cs typeface="Arial" panose="020B0604020202020204" pitchFamily="34" charset="0"/>
                        </a:rPr>
                        <a:t>Responsable</a:t>
                      </a:r>
                      <a:endParaRPr lang="es-CO" sz="800" b="1" i="0" u="none" strike="noStrike" dirty="0">
                        <a:solidFill>
                          <a:schemeClr val="tx1"/>
                        </a:solidFill>
                        <a:effectLst/>
                        <a:latin typeface="+mj-lt"/>
                        <a:cs typeface="Arial" panose="020B0604020202020204" pitchFamily="34" charset="0"/>
                      </a:endParaRPr>
                    </a:p>
                  </a:txBody>
                  <a:tcPr marL="0" marR="0" marT="0" marB="0" anchor="b">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ANALISIS ULTIMA MEDICIÓN</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 cumplimiento</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5163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kern="1200" dirty="0">
                          <a:solidFill>
                            <a:srgbClr val="0070C0"/>
                          </a:solidFill>
                          <a:effectLst/>
                          <a:latin typeface="+mj-lt"/>
                          <a:ea typeface="+mn-ea"/>
                          <a:cs typeface="Arial" panose="020B0604020202020204" pitchFamily="34" charset="0"/>
                        </a:rPr>
                        <a:t>Actores asesorados en teatro</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Actores asesorados/ Actores programados</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kern="1200" dirty="0">
                          <a:solidFill>
                            <a:schemeClr val="tx1"/>
                          </a:solidFill>
                          <a:effectLst/>
                          <a:latin typeface="+mn-lt"/>
                          <a:ea typeface="+mn-ea"/>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Hugo Antonio Valencia Melguizo</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t"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mn-lt"/>
                          <a:ea typeface="+mn-ea"/>
                          <a:cs typeface="Arial" pitchFamily="34" charset="0"/>
                        </a:rPr>
                        <a:t>Se tiene la cifra correspondiente a ganadores de estímulos y consulta general, a septiembre 30. A diciembre se espera que participen 100 personas en total.</a:t>
                      </a:r>
                      <a:endParaRPr lang="es-ES" sz="800" b="0" dirty="0">
                        <a:solidFill>
                          <a:schemeClr val="tx1"/>
                        </a:solidFill>
                        <a:latin typeface="+mj-lt"/>
                      </a:endParaRPr>
                    </a:p>
                  </a:txBody>
                  <a:tcPr marL="76200" marR="76200" marT="76200" marB="7620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63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kern="1200" dirty="0">
                          <a:solidFill>
                            <a:srgbClr val="0070C0"/>
                          </a:solidFill>
                          <a:effectLst/>
                          <a:latin typeface="+mj-lt"/>
                          <a:ea typeface="+mn-ea"/>
                          <a:cs typeface="Arial" panose="020B0604020202020204" pitchFamily="34" charset="0"/>
                        </a:rPr>
                        <a:t>Actores asesorados en artes visuales</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Actores asesorados/ Actores programados</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Henry González Velásquez</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t" latinLnBrk="0" hangingPunct="1">
                        <a:lnSpc>
                          <a:spcPct val="100000"/>
                        </a:lnSpc>
                        <a:spcBef>
                          <a:spcPts val="0"/>
                        </a:spcBef>
                        <a:spcAft>
                          <a:spcPts val="0"/>
                        </a:spcAft>
                        <a:buClrTx/>
                        <a:buSzTx/>
                        <a:buFontTx/>
                        <a:buNone/>
                        <a:tabLst/>
                        <a:defRPr/>
                      </a:pPr>
                      <a:r>
                        <a:rPr lang="es-ES" sz="800" b="0" kern="1200" dirty="0">
                          <a:solidFill>
                            <a:schemeClr val="tx1"/>
                          </a:solidFill>
                          <a:latin typeface="Calibri"/>
                          <a:ea typeface="+mn-ea"/>
                          <a:cs typeface="+mn-cs"/>
                        </a:rPr>
                        <a:t>Tenemos 3 eventos. 1. Cada piedra es una historia y. 2 Memoria inmemorable y 3. exposición obras de arte del Palacio.</a:t>
                      </a:r>
                    </a:p>
                    <a:p>
                      <a:pPr marL="0" marR="0" lvl="0" indent="0" algn="just" defTabSz="914400" rtl="0" eaLnBrk="1" fontAlgn="t" latinLnBrk="0" hangingPunct="1">
                        <a:lnSpc>
                          <a:spcPct val="100000"/>
                        </a:lnSpc>
                        <a:spcBef>
                          <a:spcPts val="0"/>
                        </a:spcBef>
                        <a:spcAft>
                          <a:spcPts val="0"/>
                        </a:spcAft>
                        <a:buClrTx/>
                        <a:buSzTx/>
                        <a:buFontTx/>
                        <a:buNone/>
                        <a:tabLst/>
                        <a:defRPr/>
                      </a:pPr>
                      <a:r>
                        <a:rPr lang="es-ES" sz="800" b="0" kern="1200" dirty="0">
                          <a:solidFill>
                            <a:schemeClr val="tx1"/>
                          </a:solidFill>
                          <a:latin typeface="Calibri"/>
                          <a:ea typeface="+mn-ea"/>
                          <a:cs typeface="+mn-cs"/>
                        </a:rPr>
                        <a:t>5 actores asesorados.</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63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kern="1200" dirty="0">
                          <a:solidFill>
                            <a:srgbClr val="0070C0"/>
                          </a:solidFill>
                          <a:effectLst/>
                          <a:latin typeface="+mj-lt"/>
                          <a:ea typeface="+mn-ea"/>
                          <a:cs typeface="Arial" panose="020B0604020202020204" pitchFamily="34" charset="0"/>
                        </a:rPr>
                        <a:t>Actores asesorados en artes audiovisuales</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Actores asesorados/ Actores programados</a:t>
                      </a:r>
                    </a:p>
                    <a:p>
                      <a:pPr algn="ctr" fontAlgn="ct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Mauricio</a:t>
                      </a:r>
                      <a:r>
                        <a:rPr lang="es-CO" sz="800" u="none" strike="noStrike" baseline="0" dirty="0">
                          <a:solidFill>
                            <a:schemeClr val="tx1"/>
                          </a:solidFill>
                          <a:effectLst/>
                          <a:latin typeface="+mj-lt"/>
                          <a:cs typeface="Arial" panose="020B0604020202020204" pitchFamily="34" charset="0"/>
                        </a:rPr>
                        <a:t> Álvarez</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es-CO" sz="800" b="0" i="0" u="none" strike="noStrike" kern="1200" dirty="0">
                        <a:solidFill>
                          <a:schemeClr val="tx1"/>
                        </a:solidFill>
                        <a:effectLst/>
                        <a:latin typeface="+mn-lt"/>
                        <a:ea typeface="+mn-ea"/>
                        <a:cs typeface="Arial" pitchFamily="34" charset="0"/>
                      </a:endParaRPr>
                    </a:p>
                    <a:p>
                      <a:pPr marL="0" algn="just" defTabSz="914400" rtl="0" eaLnBrk="1" fontAlgn="ctr" latinLnBrk="0" hangingPunct="1"/>
                      <a:r>
                        <a:rPr lang="es-ES" sz="800" b="0" i="0" u="none" strike="noStrike" kern="1200" dirty="0">
                          <a:solidFill>
                            <a:schemeClr val="tx1"/>
                          </a:solidFill>
                          <a:effectLst/>
                          <a:latin typeface="+mj-lt"/>
                          <a:ea typeface="+mn-ea"/>
                          <a:cs typeface="Arial" pitchFamily="34" charset="0"/>
                        </a:rPr>
                        <a:t>30 participantes en convocatorias y 20 en cuanto a comisión fílmica derivados del evento del BAM.</a:t>
                      </a:r>
                      <a:endParaRPr lang="es-MX" sz="800" b="0" i="0" u="none" strike="noStrike" kern="1200" dirty="0">
                        <a:solidFill>
                          <a:schemeClr val="tx1"/>
                        </a:solidFill>
                        <a:effectLst/>
                        <a:latin typeface="+mj-lt"/>
                        <a:ea typeface="+mn-ea"/>
                        <a:cs typeface="Arial" pitchFamily="34" charset="0"/>
                      </a:endParaRPr>
                    </a:p>
                    <a:p>
                      <a:pPr marL="0" algn="just" defTabSz="914400" rtl="0" eaLnBrk="1" fontAlgn="ctr" latinLnBrk="0" hangingPunct="1"/>
                      <a:endParaRPr lang="es-ES" sz="800" b="0" i="0" u="none" strike="noStrike" kern="1200" dirty="0">
                        <a:solidFill>
                          <a:schemeClr val="tx1"/>
                        </a:solidFill>
                        <a:effectLst/>
                        <a:latin typeface="+mj-lt"/>
                        <a:ea typeface="+mn-ea"/>
                        <a:cs typeface="Arial"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163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kern="1200" dirty="0">
                          <a:solidFill>
                            <a:schemeClr val="tx1"/>
                          </a:solidFill>
                          <a:effectLst/>
                          <a:latin typeface="+mj-lt"/>
                          <a:ea typeface="+mn-ea"/>
                          <a:cs typeface="Arial" panose="020B0604020202020204" pitchFamily="34" charset="0"/>
                        </a:rPr>
                        <a:t>Actores asesorados en danzas</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Actores asesorados/ Actores programados</a:t>
                      </a:r>
                    </a:p>
                    <a:p>
                      <a:pPr algn="ctr" fontAlgn="ct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Diana Cristina Gallego Yepes</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MX" sz="800" b="0" i="0" u="none" strike="noStrike" dirty="0">
                          <a:solidFill>
                            <a:schemeClr val="tx1"/>
                          </a:solidFill>
                          <a:effectLst/>
                          <a:latin typeface="+mj-lt"/>
                          <a:cs typeface="Arial" panose="020B0604020202020204" pitchFamily="34" charset="0"/>
                        </a:rPr>
                        <a:t>	</a:t>
                      </a:r>
                    </a:p>
                    <a:p>
                      <a:pPr marL="0" marR="0" lvl="0" indent="0" algn="just" defTabSz="914400" rtl="0" eaLnBrk="1" fontAlgn="t"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Calibri"/>
                          <a:ea typeface="+mn-ea"/>
                          <a:cs typeface="Arial" pitchFamily="34" charset="0"/>
                        </a:rPr>
                        <a:t>A junio 30 no hay actores asesorados</a:t>
                      </a:r>
                      <a:endParaRPr lang="es-ES" sz="800" b="0" kern="1200" dirty="0">
                        <a:solidFill>
                          <a:schemeClr val="tx1"/>
                        </a:solidFill>
                        <a:latin typeface="Calibri"/>
                        <a:ea typeface="+mn-ea"/>
                        <a:cs typeface="+mn-cs"/>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164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kern="1200" dirty="0">
                          <a:solidFill>
                            <a:srgbClr val="0070C0"/>
                          </a:solidFill>
                          <a:effectLst/>
                          <a:latin typeface="+mj-lt"/>
                          <a:ea typeface="+mn-ea"/>
                          <a:cs typeface="Arial" panose="020B0604020202020204" pitchFamily="34" charset="0"/>
                        </a:rPr>
                        <a:t>Actores asesorados en Fonoteca</a:t>
                      </a: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0" u="none" strike="noStrike" dirty="0">
                          <a:solidFill>
                            <a:schemeClr val="tx1"/>
                          </a:solidFill>
                          <a:effectLst/>
                          <a:latin typeface="+mj-lt"/>
                          <a:cs typeface="Arial" panose="020B0604020202020204" pitchFamily="34" charset="0"/>
                        </a:rPr>
                        <a:t>Actores asesorados/ Actores programados</a:t>
                      </a:r>
                    </a:p>
                    <a:p>
                      <a:pPr marL="0" marR="0" indent="0" algn="ctr" defTabSz="914400" rtl="0" eaLnBrk="1" fontAlgn="ctr" latinLnBrk="0" hangingPunct="1">
                        <a:lnSpc>
                          <a:spcPct val="100000"/>
                        </a:lnSpc>
                        <a:spcBef>
                          <a:spcPts val="0"/>
                        </a:spcBef>
                        <a:spcAft>
                          <a:spcPts val="0"/>
                        </a:spcAft>
                        <a:buClrTx/>
                        <a:buSzTx/>
                        <a:buFontTx/>
                        <a:buNone/>
                        <a:tabLst/>
                        <a:defRPr/>
                      </a:pP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Juan Esteban Muñoz</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t"/>
                      <a:r>
                        <a:rPr lang="es-ES" sz="800" dirty="0">
                          <a:solidFill>
                            <a:schemeClr val="tx1"/>
                          </a:solidFill>
                          <a:latin typeface="+mj-lt"/>
                        </a:rPr>
                        <a:t>A junio 30 de 2024 se asesoraron a </a:t>
                      </a:r>
                      <a:r>
                        <a:rPr lang="es-ES" sz="800" b="1" dirty="0">
                          <a:solidFill>
                            <a:schemeClr val="tx1"/>
                          </a:solidFill>
                          <a:latin typeface="+mj-lt"/>
                        </a:rPr>
                        <a:t>33</a:t>
                      </a:r>
                      <a:r>
                        <a:rPr lang="es-ES" sz="800" dirty="0">
                          <a:solidFill>
                            <a:schemeClr val="tx1"/>
                          </a:solidFill>
                          <a:latin typeface="+mj-lt"/>
                        </a:rPr>
                        <a:t> personas. 15 en abril; 7 en mayo y 11 en junio. Estas asesorías se realizaron a diversas personas tanto estudiantes, como a turistas, profesores e investigadores. Por correo electrónico se atendieron diferentes personas como peruanos, españoles y mexicanos y también de diferentes partes del país (9 personas)</a:t>
                      </a:r>
                      <a:endParaRPr lang="es-ES" sz="800" b="1" dirty="0">
                        <a:solidFill>
                          <a:schemeClr val="tx1"/>
                        </a:solidFill>
                        <a:latin typeface="+mj-lt"/>
                      </a:endParaRPr>
                    </a:p>
                  </a:txBody>
                  <a:tcPr marL="76200" marR="76200" marT="76200" marB="76200">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100%</a:t>
                      </a: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433783"/>
                  </a:ext>
                </a:extLst>
              </a:tr>
              <a:tr h="20040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Actores formados en fonoteca</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Actores sociales formados en fonoteca/ actores proyectados a formar en fonoteca</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TRIMESTRAL</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Juan Esteban Muñoz Lopera</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endParaRPr lang="es-ES" sz="800" b="0" i="0" kern="1200" dirty="0">
                        <a:solidFill>
                          <a:schemeClr val="tx1"/>
                        </a:solidFill>
                        <a:effectLst/>
                        <a:latin typeface="+mj-lt"/>
                        <a:ea typeface="+mn-ea"/>
                        <a:cs typeface="+mn-cs"/>
                      </a:endParaRPr>
                    </a:p>
                    <a:p>
                      <a:pPr algn="just" fontAlgn="ctr"/>
                      <a:endParaRPr lang="es-ES" sz="800" b="0" i="0" kern="1200" dirty="0">
                        <a:solidFill>
                          <a:schemeClr val="tx1"/>
                        </a:solidFill>
                        <a:effectLst/>
                        <a:latin typeface="+mj-lt"/>
                        <a:ea typeface="+mn-ea"/>
                        <a:cs typeface="+mn-cs"/>
                      </a:endParaRPr>
                    </a:p>
                    <a:p>
                      <a:pPr algn="just" fontAlgn="ctr"/>
                      <a:r>
                        <a:rPr lang="es-ES" sz="800" b="0" i="0" kern="1200" dirty="0">
                          <a:solidFill>
                            <a:schemeClr val="tx1"/>
                          </a:solidFill>
                          <a:effectLst/>
                          <a:latin typeface="+mj-lt"/>
                          <a:ea typeface="+mn-ea"/>
                          <a:cs typeface="+mn-cs"/>
                        </a:rPr>
                        <a:t>Para el primer trimestre de 2024 que corresponde del mes de enero a marzo, tenemos una participación con diferentes comunidades como estudiantes de universidades, estudiantes de tecnologías, coleccionistas, melómanos, investigadores y público en general, distribuidos de la siguiente manera: enero: 14 personas; febrero: 0 personas y marzo: 37 personas. Nos visitaron instituciones como: Corporación “Amigos de Siempre, </a:t>
                      </a:r>
                      <a:r>
                        <a:rPr lang="es-ES" sz="800" b="0" i="0" kern="1200" dirty="0" err="1">
                          <a:solidFill>
                            <a:schemeClr val="tx1"/>
                          </a:solidFill>
                          <a:effectLst/>
                          <a:latin typeface="+mj-lt"/>
                          <a:ea typeface="+mn-ea"/>
                          <a:cs typeface="+mn-cs"/>
                        </a:rPr>
                        <a:t>Oraloteca</a:t>
                      </a:r>
                      <a:r>
                        <a:rPr lang="es-ES" sz="800" b="0" i="0" kern="1200" dirty="0">
                          <a:solidFill>
                            <a:schemeClr val="tx1"/>
                          </a:solidFill>
                          <a:effectLst/>
                          <a:latin typeface="+mj-lt"/>
                          <a:ea typeface="+mn-ea"/>
                          <a:cs typeface="+mn-cs"/>
                        </a:rPr>
                        <a:t> “Memorias Vivas” y la Escuela Interamericana de Bibliotecología.</a:t>
                      </a:r>
                    </a:p>
                    <a:p>
                      <a:pPr algn="just" fontAlgn="ctr"/>
                      <a:r>
                        <a:rPr lang="es-ES" sz="800" b="0" i="0" kern="1200" dirty="0">
                          <a:solidFill>
                            <a:schemeClr val="tx1"/>
                          </a:solidFill>
                          <a:effectLst/>
                          <a:latin typeface="+mj-lt"/>
                          <a:ea typeface="+mn-ea"/>
                          <a:cs typeface="+mn-cs"/>
                        </a:rPr>
                        <a:t>Para este período de formación, se contó con la presencia de las siguientes universidades o grupos organizados: Universidad del Valle, Universidad de Medellín, Escuela de Artes Débora Arango y la Universidad Autónoma Latinoamericana. Participaron 72 personas en abril, 9 en mayo y 0 en junio, para un </a:t>
                      </a:r>
                      <a:r>
                        <a:rPr lang="es-ES" sz="800" b="1" i="0" kern="1200" dirty="0">
                          <a:solidFill>
                            <a:schemeClr val="tx1"/>
                          </a:solidFill>
                          <a:effectLst/>
                          <a:latin typeface="+mj-lt"/>
                          <a:ea typeface="+mn-ea"/>
                          <a:cs typeface="+mn-cs"/>
                        </a:rPr>
                        <a:t>total de 81 personas formadas en procesos de Fonoteca.</a:t>
                      </a:r>
                    </a:p>
                    <a:p>
                      <a:pPr algn="just" fontAlgn="ctr"/>
                      <a:endParaRPr lang="es-ES" sz="800" b="0" i="0" kern="1200" dirty="0">
                        <a:solidFill>
                          <a:schemeClr val="tx1"/>
                        </a:solidFill>
                        <a:effectLst/>
                        <a:latin typeface="+mj-lt"/>
                        <a:ea typeface="+mn-ea"/>
                        <a:cs typeface="+mn-cs"/>
                      </a:endParaRPr>
                    </a:p>
                    <a:p>
                      <a:pPr algn="just" fontAlgn="ctr"/>
                      <a:endParaRPr lang="es-ES" sz="800" b="0" i="0" kern="1200" dirty="0">
                        <a:solidFill>
                          <a:schemeClr val="tx1"/>
                        </a:solidFill>
                        <a:effectLst/>
                        <a:latin typeface="+mj-lt"/>
                        <a:ea typeface="+mn-ea"/>
                        <a:cs typeface="+mn-cs"/>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4234694702"/>
                  </a:ext>
                </a:extLst>
              </a:tr>
            </a:tbl>
          </a:graphicData>
        </a:graphic>
      </p:graphicFrame>
    </p:spTree>
    <p:extLst>
      <p:ext uri="{BB962C8B-B14F-4D97-AF65-F5344CB8AC3E}">
        <p14:creationId xmlns:p14="http://schemas.microsoft.com/office/powerpoint/2010/main" val="266152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440129" y="127971"/>
            <a:ext cx="1214128" cy="901208"/>
          </a:xfrm>
          <a:prstGeom prst="rect">
            <a:avLst/>
          </a:prstGeom>
        </p:spPr>
      </p:pic>
      <p:sp>
        <p:nvSpPr>
          <p:cNvPr id="2" name="4 CuadroTexto">
            <a:extLst>
              <a:ext uri="{FF2B5EF4-FFF2-40B4-BE49-F238E27FC236}">
                <a16:creationId xmlns:a16="http://schemas.microsoft.com/office/drawing/2014/main" id="{06B5AB28-CF73-8AAC-CFDB-04843BC8B536}"/>
              </a:ext>
            </a:extLst>
          </p:cNvPr>
          <p:cNvSpPr txBox="1"/>
          <p:nvPr/>
        </p:nvSpPr>
        <p:spPr>
          <a:xfrm>
            <a:off x="494624" y="347742"/>
            <a:ext cx="7171900" cy="461665"/>
          </a:xfrm>
          <a:prstGeom prst="rect">
            <a:avLst/>
          </a:prstGeom>
          <a:noFill/>
        </p:spPr>
        <p:txBody>
          <a:bodyPr wrap="square" rtlCol="0">
            <a:spAutoFit/>
          </a:bodyPr>
          <a:lstStyle/>
          <a:p>
            <a:pPr defTabSz="457200"/>
            <a:r>
              <a:rPr lang="es-CO" sz="2400" b="1" dirty="0">
                <a:solidFill>
                  <a:prstClr val="black"/>
                </a:solidFill>
                <a:latin typeface="Calibri Light" panose="020F0302020204030204" pitchFamily="34" charset="0"/>
                <a:cs typeface="Calibri Light" panose="020F0302020204030204" pitchFamily="34" charset="0"/>
              </a:rPr>
              <a:t>Gestión del Fortalecimiento de la cultura – 20 indicadores </a:t>
            </a:r>
          </a:p>
        </p:txBody>
      </p:sp>
      <p:graphicFrame>
        <p:nvGraphicFramePr>
          <p:cNvPr id="3" name="5 Tabla">
            <a:extLst>
              <a:ext uri="{FF2B5EF4-FFF2-40B4-BE49-F238E27FC236}">
                <a16:creationId xmlns:a16="http://schemas.microsoft.com/office/drawing/2014/main" id="{C74D3032-7641-645C-09DC-8FDCB80692A5}"/>
              </a:ext>
            </a:extLst>
          </p:cNvPr>
          <p:cNvGraphicFramePr>
            <a:graphicFrameLocks noGrp="1"/>
          </p:cNvGraphicFramePr>
          <p:nvPr>
            <p:extLst>
              <p:ext uri="{D42A27DB-BD31-4B8C-83A1-F6EECF244321}">
                <p14:modId xmlns:p14="http://schemas.microsoft.com/office/powerpoint/2010/main" val="1899590551"/>
              </p:ext>
            </p:extLst>
          </p:nvPr>
        </p:nvGraphicFramePr>
        <p:xfrm>
          <a:off x="796254" y="1109045"/>
          <a:ext cx="11172427" cy="4639909"/>
        </p:xfrm>
        <a:graphic>
          <a:graphicData uri="http://schemas.openxmlformats.org/drawingml/2006/table">
            <a:tbl>
              <a:tblPr/>
              <a:tblGrid>
                <a:gridCol w="3386681">
                  <a:extLst>
                    <a:ext uri="{9D8B030D-6E8A-4147-A177-3AD203B41FA5}">
                      <a16:colId xmlns:a16="http://schemas.microsoft.com/office/drawing/2014/main" val="20000"/>
                    </a:ext>
                  </a:extLst>
                </a:gridCol>
                <a:gridCol w="1566363">
                  <a:extLst>
                    <a:ext uri="{9D8B030D-6E8A-4147-A177-3AD203B41FA5}">
                      <a16:colId xmlns:a16="http://schemas.microsoft.com/office/drawing/2014/main" val="20001"/>
                    </a:ext>
                  </a:extLst>
                </a:gridCol>
                <a:gridCol w="1025047">
                  <a:extLst>
                    <a:ext uri="{9D8B030D-6E8A-4147-A177-3AD203B41FA5}">
                      <a16:colId xmlns:a16="http://schemas.microsoft.com/office/drawing/2014/main" val="20002"/>
                    </a:ext>
                  </a:extLst>
                </a:gridCol>
                <a:gridCol w="771664">
                  <a:extLst>
                    <a:ext uri="{9D8B030D-6E8A-4147-A177-3AD203B41FA5}">
                      <a16:colId xmlns:a16="http://schemas.microsoft.com/office/drawing/2014/main" val="20003"/>
                    </a:ext>
                  </a:extLst>
                </a:gridCol>
                <a:gridCol w="2289187">
                  <a:extLst>
                    <a:ext uri="{9D8B030D-6E8A-4147-A177-3AD203B41FA5}">
                      <a16:colId xmlns:a16="http://schemas.microsoft.com/office/drawing/2014/main" val="20004"/>
                    </a:ext>
                  </a:extLst>
                </a:gridCol>
                <a:gridCol w="2133485">
                  <a:extLst>
                    <a:ext uri="{9D8B030D-6E8A-4147-A177-3AD203B41FA5}">
                      <a16:colId xmlns:a16="http://schemas.microsoft.com/office/drawing/2014/main" val="20005"/>
                    </a:ext>
                  </a:extLst>
                </a:gridCol>
              </a:tblGrid>
              <a:tr h="7614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i="0" u="none" strike="noStrike" kern="1200" dirty="0">
                          <a:solidFill>
                            <a:schemeClr val="tx1"/>
                          </a:solidFill>
                          <a:effectLst/>
                          <a:latin typeface="+mj-lt"/>
                          <a:ea typeface="+mn-ea"/>
                          <a:cs typeface="Arial" panose="020B0604020202020204" pitchFamily="34" charset="0"/>
                        </a:rPr>
                        <a:t>Nombre indicador</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Ecuación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Medición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Responsable</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dirty="0">
                          <a:solidFill>
                            <a:schemeClr val="tx1"/>
                          </a:solidFill>
                          <a:effectLst/>
                          <a:latin typeface="+mj-lt"/>
                          <a:cs typeface="Arial" panose="020B0604020202020204" pitchFamily="34" charset="0"/>
                        </a:rPr>
                        <a:t>ANALISIS ULTIMA</a:t>
                      </a:r>
                      <a:r>
                        <a:rPr lang="es-CO" sz="800" b="1" u="none" strike="noStrike" baseline="0" dirty="0">
                          <a:solidFill>
                            <a:schemeClr val="tx1"/>
                          </a:solidFill>
                          <a:effectLst/>
                          <a:latin typeface="+mj-lt"/>
                          <a:cs typeface="Arial" panose="020B0604020202020204" pitchFamily="34" charset="0"/>
                        </a:rPr>
                        <a:t> MEDICION</a:t>
                      </a:r>
                      <a:endParaRPr lang="es-CO" sz="800" b="1" i="0" u="none" strike="noStrike" dirty="0">
                        <a:solidFill>
                          <a:schemeClr val="tx1"/>
                        </a:solidFill>
                        <a:effectLst/>
                        <a:latin typeface="+mj-lt"/>
                        <a:cs typeface="Arial" panose="020B0604020202020204" pitchFamily="34" charset="0"/>
                      </a:endParaRPr>
                    </a:p>
                    <a:p>
                      <a:pPr algn="ctr" fontAlgn="ct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 cumplimiento</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7085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Bibliotecas públicas municipales y escolares que participan en procesos de lectura y escritura</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bibliotecas que participan/bibliotecas programadas</a:t>
                      </a:r>
                    </a:p>
                    <a:p>
                      <a:pPr algn="ctr" fontAlgn="ct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kern="1200" dirty="0">
                          <a:solidFill>
                            <a:schemeClr val="tx1"/>
                          </a:solidFill>
                          <a:latin typeface="+mn-lt"/>
                          <a:ea typeface="+mn-ea"/>
                          <a:cs typeface="+mn-cs"/>
                        </a:rPr>
                        <a:t>Fredy Granados </a:t>
                      </a:r>
                      <a:endParaRPr lang="es-CO" sz="800" b="0" i="0" u="none" strike="noStrike" kern="1200" dirty="0">
                        <a:solidFill>
                          <a:schemeClr val="tx1"/>
                        </a:solidFill>
                        <a:effectLst/>
                        <a:latin typeface="+mn-lt"/>
                        <a:ea typeface="+mn-ea"/>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dirty="0">
                          <a:solidFill>
                            <a:schemeClr val="tx1"/>
                          </a:solidFill>
                          <a:effectLst/>
                          <a:latin typeface="+mj-lt"/>
                          <a:cs typeface="Arial" panose="020B0604020202020204" pitchFamily="34" charset="0"/>
                        </a:rPr>
                        <a:t>Sin ejecución</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1846292"/>
                  </a:ext>
                </a:extLst>
              </a:tr>
              <a:tr h="1771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s-ES" sz="800" b="1" i="0" u="none" strike="noStrike" kern="1200" dirty="0">
                          <a:solidFill>
                            <a:srgbClr val="0070C0"/>
                          </a:solidFill>
                          <a:effectLst/>
                          <a:latin typeface="+mj-lt"/>
                          <a:ea typeface="+mn-ea"/>
                          <a:cs typeface="Arial" panose="020B0604020202020204" pitchFamily="34" charset="0"/>
                        </a:rPr>
                        <a:t>Bibliotecas públicas municipales mejoradas a partir de la dotación bibliográfica e inmobiliaria</a:t>
                      </a:r>
                      <a:endParaRPr lang="es-CO" sz="800" b="1" i="0" u="none" strike="noStrike" kern="1200" dirty="0">
                        <a:solidFill>
                          <a:srgbClr val="0070C0"/>
                        </a:solidFill>
                        <a:effectLst/>
                        <a:latin typeface="+mj-lt"/>
                        <a:ea typeface="+mn-ea"/>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kern="1200" dirty="0">
                          <a:solidFill>
                            <a:schemeClr val="tx1"/>
                          </a:solidFill>
                          <a:latin typeface="+mj-lt"/>
                          <a:ea typeface="+mn-ea"/>
                          <a:cs typeface="+mn-cs"/>
                        </a:rPr>
                        <a:t>Bibliotecas públicas municipales mejoradas a partir de la dotación bibliográfica e inmobiliaria/ Bibliotecas públicas municipales mejoradas a partir de la dotación bibliográfica e inmobiliaria proyectadas</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kern="1200" dirty="0">
                          <a:solidFill>
                            <a:schemeClr val="tx1"/>
                          </a:solidFill>
                          <a:effectLst/>
                          <a:latin typeface="+mn-l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kern="1200" dirty="0">
                          <a:solidFill>
                            <a:schemeClr val="tx1"/>
                          </a:solidFill>
                          <a:latin typeface="+mj-lt"/>
                          <a:ea typeface="+mn-ea"/>
                          <a:cs typeface="+mn-cs"/>
                        </a:rPr>
                        <a:t>Fredy Granados</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kern="1200" dirty="0">
                          <a:solidFill>
                            <a:schemeClr val="tx1"/>
                          </a:solidFill>
                          <a:effectLst/>
                          <a:latin typeface="Calibri"/>
                          <a:ea typeface="+mn-ea"/>
                          <a:cs typeface="Arial" panose="020B0604020202020204" pitchFamily="34" charset="0"/>
                        </a:rPr>
                        <a:t>De ciento cuarenta y dos (142) bibliotecas, a sesenta y seis (66) se les ha entregado dotación bibliográfica.</a:t>
                      </a:r>
                    </a:p>
                    <a:p>
                      <a:pPr algn="just" fontAlgn="ctr"/>
                      <a:endParaRPr lang="es-ES" sz="800" b="0" i="0" u="none" strike="noStrike" kern="1200" dirty="0">
                        <a:solidFill>
                          <a:schemeClr val="tx1"/>
                        </a:solidFill>
                        <a:effectLst/>
                        <a:latin typeface="Calibri"/>
                        <a:ea typeface="+mn-ea"/>
                        <a:cs typeface="Arial" panose="020B0604020202020204" pitchFamily="34" charset="0"/>
                      </a:endParaRPr>
                    </a:p>
                    <a:p>
                      <a:pPr algn="just" fontAlgn="ctr"/>
                      <a:r>
                        <a:rPr lang="es-ES" sz="800" b="0" i="0" u="none" strike="noStrike" kern="1200" dirty="0">
                          <a:solidFill>
                            <a:schemeClr val="tx1"/>
                          </a:solidFill>
                          <a:effectLst/>
                          <a:latin typeface="Calibri"/>
                          <a:ea typeface="+mn-ea"/>
                          <a:cs typeface="Arial" panose="020B0604020202020204" pitchFamily="34" charset="0"/>
                        </a:rPr>
                        <a:t>Faltan setenta (70) bibliotecas por reclamar la dotación bibliográfica.</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46%</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5646181"/>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Convocatorias y propuestas de estímulos para el arte y la cultura realizadas</a:t>
                      </a:r>
                    </a:p>
                    <a:p>
                      <a:pPr algn="ctr" fontAlgn="ct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Convocatorias realizadas/ convocatorias presupuestadas</a:t>
                      </a:r>
                    </a:p>
                    <a:p>
                      <a:pPr algn="ctr" fontAlgn="ctr"/>
                      <a:endParaRPr lang="es-CO" sz="800" b="0" u="none" strike="noStrike" dirty="0">
                        <a:solidFill>
                          <a:schemeClr val="tx1"/>
                        </a:solidFill>
                        <a:effectLst/>
                        <a:latin typeface="+mj-lt"/>
                        <a:cs typeface="Arial" panose="020B0604020202020204" pitchFamily="34" charset="0"/>
                      </a:endParaRPr>
                    </a:p>
                    <a:p>
                      <a:pPr algn="ctr" fontAlgn="ctr"/>
                      <a:r>
                        <a:rPr lang="es-CO" sz="800" b="0" u="none" strike="noStrike" dirty="0">
                          <a:solidFill>
                            <a:schemeClr val="tx1"/>
                          </a:solidFill>
                          <a:effectLst/>
                          <a:latin typeface="+mj-lt"/>
                          <a:cs typeface="Arial" panose="020B0604020202020204" pitchFamily="34" charset="0"/>
                        </a:rPr>
                        <a:t>7/7</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u="none" strike="noStrike" dirty="0">
                          <a:solidFill>
                            <a:schemeClr val="tx1"/>
                          </a:solidFill>
                          <a:effectLst/>
                          <a:latin typeface="+mj-lt"/>
                          <a:cs typeface="Arial" panose="020B0604020202020204" pitchFamily="34" charset="0"/>
                        </a:rPr>
                        <a:t>Sandra Zea</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28600" indent="-228600" algn="just" fontAlgn="ctr">
                        <a:buAutoNum type="arabicPeriod"/>
                      </a:pPr>
                      <a:r>
                        <a:rPr lang="es-CO" sz="800" b="0" i="0" u="none" strike="noStrike" kern="1200" dirty="0">
                          <a:solidFill>
                            <a:schemeClr val="tx1"/>
                          </a:solidFill>
                          <a:effectLst/>
                          <a:latin typeface="+mj-lt"/>
                          <a:ea typeface="+mn-ea"/>
                          <a:cs typeface="Arial" panose="020B0604020202020204" pitchFamily="34" charset="0"/>
                        </a:rPr>
                        <a:t>Convocatoria para Proyectos de Patrimonio Cultural INC 2024</a:t>
                      </a:r>
                    </a:p>
                    <a:p>
                      <a:pPr marL="228600" indent="-228600" algn="just" fontAlgn="ctr">
                        <a:buAutoNum type="arabicPeriod"/>
                      </a:pPr>
                      <a:endParaRPr lang="es-CO" sz="800" b="0" i="0" u="none" strike="noStrike" kern="1200" dirty="0">
                        <a:solidFill>
                          <a:schemeClr val="tx1"/>
                        </a:solidFill>
                        <a:effectLst/>
                        <a:latin typeface="+mj-lt"/>
                        <a:ea typeface="+mn-ea"/>
                        <a:cs typeface="Arial" panose="020B0604020202020204" pitchFamily="34" charset="0"/>
                      </a:endParaRPr>
                    </a:p>
                    <a:p>
                      <a:pPr marL="228600" indent="-228600" algn="just" fontAlgn="ctr">
                        <a:buAutoNum type="arabicPeriod"/>
                      </a:pPr>
                      <a:r>
                        <a:rPr lang="es-CO" sz="800" b="0" i="0" u="none" strike="noStrike" kern="1200" dirty="0">
                          <a:solidFill>
                            <a:schemeClr val="tx1"/>
                          </a:solidFill>
                          <a:effectLst/>
                          <a:latin typeface="+mj-lt"/>
                          <a:ea typeface="+mn-ea"/>
                          <a:cs typeface="Arial" panose="020B0604020202020204" pitchFamily="34" charset="0"/>
                        </a:rPr>
                        <a:t>Convocatoria - Estímulos con enfoque "Tejiendo territorios" 2024</a:t>
                      </a:r>
                    </a:p>
                    <a:p>
                      <a:pPr algn="just" fontAlgn="ctr"/>
                      <a:r>
                        <a:rPr lang="es-CO" sz="800" b="0" i="0" u="none" strike="noStrike" kern="1200" dirty="0">
                          <a:solidFill>
                            <a:schemeClr val="tx1"/>
                          </a:solidFill>
                          <a:effectLst/>
                          <a:latin typeface="+mj-lt"/>
                          <a:ea typeface="+mn-ea"/>
                          <a:cs typeface="Arial" panose="020B0604020202020204" pitchFamily="34" charset="0"/>
                        </a:rPr>
                        <a:t>3. Eventos y Festivales 2024</a:t>
                      </a:r>
                    </a:p>
                    <a:p>
                      <a:pPr marL="0" marR="0" lvl="0" indent="0" algn="just" defTabSz="914400" rtl="0" eaLnBrk="1" fontAlgn="ctr" latinLnBrk="0" hangingPunct="1">
                        <a:lnSpc>
                          <a:spcPct val="100000"/>
                        </a:lnSpc>
                        <a:spcBef>
                          <a:spcPts val="0"/>
                        </a:spcBef>
                        <a:spcAft>
                          <a:spcPts val="0"/>
                        </a:spcAft>
                        <a:buClrTx/>
                        <a:buSzTx/>
                        <a:buFontTx/>
                        <a:buNone/>
                        <a:tabLst/>
                        <a:defRPr/>
                      </a:pPr>
                      <a:r>
                        <a:rPr lang="es-CO" sz="800" b="0" i="0" u="none" strike="noStrike" kern="1200" dirty="0">
                          <a:solidFill>
                            <a:schemeClr val="tx1"/>
                          </a:solidFill>
                          <a:effectLst/>
                          <a:latin typeface="+mj-lt"/>
                          <a:ea typeface="+mn-ea"/>
                          <a:cs typeface="Arial" panose="020B0604020202020204" pitchFamily="34" charset="0"/>
                        </a:rPr>
                        <a:t>Festivales de Cine 2024</a:t>
                      </a:r>
                    </a:p>
                    <a:p>
                      <a:pPr marL="0" marR="0" lvl="0" indent="0" algn="just" defTabSz="914400" rtl="0" eaLnBrk="1" fontAlgn="ctr" latinLnBrk="0" hangingPunct="1">
                        <a:lnSpc>
                          <a:spcPct val="100000"/>
                        </a:lnSpc>
                        <a:spcBef>
                          <a:spcPts val="0"/>
                        </a:spcBef>
                        <a:spcAft>
                          <a:spcPts val="0"/>
                        </a:spcAft>
                        <a:buClrTx/>
                        <a:buSzTx/>
                        <a:buFontTx/>
                        <a:buNone/>
                        <a:tabLst/>
                        <a:defRPr/>
                      </a:pPr>
                      <a:r>
                        <a:rPr lang="es-CO" sz="800" b="0" i="0" u="none" strike="noStrike" kern="1200" dirty="0">
                          <a:solidFill>
                            <a:schemeClr val="tx1"/>
                          </a:solidFill>
                          <a:effectLst/>
                          <a:latin typeface="+mj-lt"/>
                          <a:ea typeface="+mn-ea"/>
                          <a:cs typeface="Arial" panose="020B0604020202020204" pitchFamily="34" charset="0"/>
                        </a:rPr>
                        <a:t>Salas de Teatro 2024</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800" b="0" i="0" u="none" strike="noStrike" kern="1200" dirty="0">
                        <a:solidFill>
                          <a:schemeClr val="tx1"/>
                        </a:solidFill>
                        <a:effectLst/>
                        <a:latin typeface="+mj-lt"/>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800" b="0" i="0" u="none" strike="noStrike" kern="1200" dirty="0">
                          <a:solidFill>
                            <a:schemeClr val="tx1"/>
                          </a:solidFill>
                          <a:effectLst/>
                          <a:latin typeface="+mj-lt"/>
                          <a:ea typeface="+mn-ea"/>
                          <a:cs typeface="Arial" panose="020B0604020202020204" pitchFamily="34" charset="0"/>
                        </a:rPr>
                        <a:t>4- Convocatoria Banco de Jurados</a:t>
                      </a:r>
                    </a:p>
                    <a:p>
                      <a:pPr marL="0" marR="0" lvl="0" indent="0" algn="just" defTabSz="914400" rtl="0" eaLnBrk="1" fontAlgn="ctr" latinLnBrk="0" hangingPunct="1">
                        <a:lnSpc>
                          <a:spcPct val="100000"/>
                        </a:lnSpc>
                        <a:spcBef>
                          <a:spcPts val="0"/>
                        </a:spcBef>
                        <a:spcAft>
                          <a:spcPts val="0"/>
                        </a:spcAft>
                        <a:buClrTx/>
                        <a:buSzTx/>
                        <a:buFontTx/>
                        <a:buNone/>
                        <a:tabLst/>
                        <a:defRPr/>
                      </a:pPr>
                      <a:r>
                        <a:rPr lang="es-CO" sz="800" b="0" i="0" u="none" strike="noStrike" kern="1200" dirty="0">
                          <a:solidFill>
                            <a:schemeClr val="tx1"/>
                          </a:solidFill>
                          <a:effectLst/>
                          <a:latin typeface="+mj-lt"/>
                          <a:ea typeface="+mn-ea"/>
                          <a:cs typeface="Arial" panose="020B0604020202020204" pitchFamily="34" charset="0"/>
                        </a:rPr>
                        <a:t>5- Convocatoria Antioquia Vive - Norte</a:t>
                      </a:r>
                    </a:p>
                    <a:p>
                      <a:pPr marL="0" marR="0" lvl="0" indent="0" algn="just" defTabSz="914400" rtl="0" eaLnBrk="1" fontAlgn="ctr" latinLnBrk="0" hangingPunct="1">
                        <a:lnSpc>
                          <a:spcPct val="100000"/>
                        </a:lnSpc>
                        <a:spcBef>
                          <a:spcPts val="0"/>
                        </a:spcBef>
                        <a:spcAft>
                          <a:spcPts val="0"/>
                        </a:spcAft>
                        <a:buClrTx/>
                        <a:buSzTx/>
                        <a:buFontTx/>
                        <a:buNone/>
                        <a:tabLst/>
                        <a:defRPr/>
                      </a:pPr>
                      <a:r>
                        <a:rPr lang="es-CO" sz="800" b="0" i="0" u="none" strike="noStrike" kern="1200" dirty="0">
                          <a:solidFill>
                            <a:schemeClr val="tx1"/>
                          </a:solidFill>
                          <a:effectLst/>
                          <a:latin typeface="+mj-lt"/>
                          <a:ea typeface="+mn-ea"/>
                          <a:cs typeface="Arial" panose="020B0604020202020204" pitchFamily="34" charset="0"/>
                        </a:rPr>
                        <a:t>6- Convocatoria Estímulos 2024</a:t>
                      </a:r>
                    </a:p>
                    <a:p>
                      <a:pPr marL="0" marR="0" lvl="0" indent="0" algn="just" defTabSz="914400" rtl="0" eaLnBrk="1" fontAlgn="ctr" latinLnBrk="0" hangingPunct="1">
                        <a:lnSpc>
                          <a:spcPct val="100000"/>
                        </a:lnSpc>
                        <a:spcBef>
                          <a:spcPts val="0"/>
                        </a:spcBef>
                        <a:spcAft>
                          <a:spcPts val="0"/>
                        </a:spcAft>
                        <a:buClrTx/>
                        <a:buSzTx/>
                        <a:buFontTx/>
                        <a:buNone/>
                        <a:tabLst/>
                        <a:defRPr/>
                      </a:pPr>
                      <a:r>
                        <a:rPr lang="es-CO" sz="800" b="0" i="0" u="none" strike="noStrike" kern="1200" dirty="0">
                          <a:solidFill>
                            <a:schemeClr val="tx1"/>
                          </a:solidFill>
                          <a:effectLst/>
                          <a:latin typeface="+mj-lt"/>
                          <a:ea typeface="+mn-ea"/>
                          <a:cs typeface="Arial" panose="020B0604020202020204" pitchFamily="34" charset="0"/>
                        </a:rPr>
                        <a:t>7- Convocatoria Circulación Artística</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5708764"/>
                  </a:ext>
                </a:extLst>
              </a:tr>
              <a:tr h="1771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Ciudadanos participantes en procesos de fomento en artes visuales</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ciudadanos que participan en eventos de artes visuales/ ciudadanos proyectados</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u="none" strike="noStrike" dirty="0">
                          <a:solidFill>
                            <a:schemeClr val="tx1"/>
                          </a:solidFill>
                          <a:effectLst/>
                          <a:latin typeface="+mj-lt"/>
                          <a:cs typeface="Arial" panose="020B0604020202020204" pitchFamily="34" charset="0"/>
                        </a:rPr>
                        <a:t>H</a:t>
                      </a:r>
                      <a:r>
                        <a:rPr lang="es-CO" sz="800" u="none" strike="noStrike" dirty="0" err="1">
                          <a:solidFill>
                            <a:schemeClr val="tx1"/>
                          </a:solidFill>
                          <a:effectLst/>
                          <a:latin typeface="+mj-lt"/>
                          <a:cs typeface="Arial" panose="020B0604020202020204" pitchFamily="34" charset="0"/>
                        </a:rPr>
                        <a:t>enry</a:t>
                      </a:r>
                      <a:r>
                        <a:rPr lang="es-CO" sz="800" u="none" strike="noStrike" dirty="0">
                          <a:solidFill>
                            <a:schemeClr val="tx1"/>
                          </a:solidFill>
                          <a:effectLst/>
                          <a:latin typeface="+mj-lt"/>
                          <a:cs typeface="Arial" panose="020B0604020202020204" pitchFamily="34" charset="0"/>
                        </a:rPr>
                        <a:t> </a:t>
                      </a:r>
                      <a:r>
                        <a:rPr lang="es-CO" sz="800" u="none" strike="noStrike" dirty="0" err="1">
                          <a:solidFill>
                            <a:schemeClr val="tx1"/>
                          </a:solidFill>
                          <a:effectLst/>
                          <a:latin typeface="+mj-lt"/>
                          <a:cs typeface="Arial" panose="020B0604020202020204" pitchFamily="34" charset="0"/>
                        </a:rPr>
                        <a:t>Gonzalez</a:t>
                      </a:r>
                      <a:endParaRPr lang="es-CO" sz="80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ES" sz="800" b="0" i="0" u="none" strike="noStrike" dirty="0">
                          <a:solidFill>
                            <a:schemeClr val="tx1"/>
                          </a:solidFill>
                          <a:effectLst/>
                          <a:latin typeface="+mj-lt"/>
                          <a:cs typeface="Arial" panose="020B0604020202020204" pitchFamily="34" charset="0"/>
                        </a:rPr>
                        <a:t>Sin ejecución</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u="none" strike="noStrike" dirty="0">
                          <a:solidFill>
                            <a:schemeClr val="tx1"/>
                          </a:solidFill>
                          <a:effectLst/>
                          <a:latin typeface="+mj-lt"/>
                          <a:cs typeface="Arial" panose="020B0604020202020204" pitchFamily="34" charset="0"/>
                        </a:rPr>
                        <a:t>0%</a:t>
                      </a: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8022033"/>
                  </a:ext>
                </a:extLst>
              </a:tr>
              <a:tr h="1771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Ciudadanos participantes en procesos de fomento en danza</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ciudadanos que participan en eventos de danza/ ciudadanos proyectados</a:t>
                      </a:r>
                    </a:p>
                    <a:p>
                      <a:pPr algn="ctr" fontAlgn="ctr"/>
                      <a:endParaRPr lang="es-CO" sz="800" b="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Diana Cristina Gallego Yepes</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ES" sz="800" b="0" i="0" u="none" strike="noStrike" dirty="0">
                          <a:solidFill>
                            <a:schemeClr val="tx1"/>
                          </a:solidFill>
                          <a:effectLst/>
                          <a:latin typeface="+mj-lt"/>
                          <a:cs typeface="Arial" panose="020B0604020202020204" pitchFamily="34" charset="0"/>
                        </a:rPr>
                        <a:t>Sin ejecución</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u="none" strike="noStrike" dirty="0">
                          <a:solidFill>
                            <a:schemeClr val="tx1"/>
                          </a:solidFill>
                          <a:effectLst/>
                          <a:latin typeface="+mj-lt"/>
                          <a:cs typeface="Arial" panose="020B0604020202020204" pitchFamily="34" charset="0"/>
                        </a:rPr>
                        <a:t>0%</a:t>
                      </a: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211843133"/>
                  </a:ext>
                </a:extLst>
              </a:tr>
            </a:tbl>
          </a:graphicData>
        </a:graphic>
      </p:graphicFrame>
    </p:spTree>
    <p:extLst>
      <p:ext uri="{BB962C8B-B14F-4D97-AF65-F5344CB8AC3E}">
        <p14:creationId xmlns:p14="http://schemas.microsoft.com/office/powerpoint/2010/main" val="2851263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30252" y="253354"/>
            <a:ext cx="1114068" cy="826937"/>
          </a:xfrm>
          <a:prstGeom prst="rect">
            <a:avLst/>
          </a:prstGeom>
        </p:spPr>
      </p:pic>
      <p:sp>
        <p:nvSpPr>
          <p:cNvPr id="2" name="4 CuadroTexto">
            <a:extLst>
              <a:ext uri="{FF2B5EF4-FFF2-40B4-BE49-F238E27FC236}">
                <a16:creationId xmlns:a16="http://schemas.microsoft.com/office/drawing/2014/main" id="{D89FA2BA-BEF4-7D26-A953-31C32A9F3FA1}"/>
              </a:ext>
            </a:extLst>
          </p:cNvPr>
          <p:cNvSpPr txBox="1"/>
          <p:nvPr/>
        </p:nvSpPr>
        <p:spPr>
          <a:xfrm>
            <a:off x="543616" y="756384"/>
            <a:ext cx="8300990" cy="461665"/>
          </a:xfrm>
          <a:prstGeom prst="rect">
            <a:avLst/>
          </a:prstGeom>
          <a:noFill/>
        </p:spPr>
        <p:txBody>
          <a:bodyPr wrap="none" rtlCol="0">
            <a:spAutoFit/>
          </a:bodyPr>
          <a:lstStyle/>
          <a:p>
            <a:pPr defTabSz="457200"/>
            <a:r>
              <a:rPr lang="es-CO" sz="2400" b="1" dirty="0">
                <a:solidFill>
                  <a:prstClr val="black"/>
                </a:solidFill>
                <a:latin typeface="Calibri Light" panose="020F0302020204030204" pitchFamily="34" charset="0"/>
                <a:cs typeface="Calibri Light" panose="020F0302020204030204" pitchFamily="34" charset="0"/>
              </a:rPr>
              <a:t>Proceso Gestión del Fortalecimiento de la cultura - 20 Indicadores</a:t>
            </a:r>
          </a:p>
        </p:txBody>
      </p:sp>
      <p:graphicFrame>
        <p:nvGraphicFramePr>
          <p:cNvPr id="3" name="5 Tabla">
            <a:extLst>
              <a:ext uri="{FF2B5EF4-FFF2-40B4-BE49-F238E27FC236}">
                <a16:creationId xmlns:a16="http://schemas.microsoft.com/office/drawing/2014/main" id="{E49E7FCC-AA69-BB6A-F485-183753E00FF3}"/>
              </a:ext>
            </a:extLst>
          </p:cNvPr>
          <p:cNvGraphicFramePr>
            <a:graphicFrameLocks noGrp="1"/>
          </p:cNvGraphicFramePr>
          <p:nvPr>
            <p:extLst>
              <p:ext uri="{D42A27DB-BD31-4B8C-83A1-F6EECF244321}">
                <p14:modId xmlns:p14="http://schemas.microsoft.com/office/powerpoint/2010/main" val="3862419052"/>
              </p:ext>
            </p:extLst>
          </p:nvPr>
        </p:nvGraphicFramePr>
        <p:xfrm>
          <a:off x="894988" y="1721079"/>
          <a:ext cx="10402023" cy="3751255"/>
        </p:xfrm>
        <a:graphic>
          <a:graphicData uri="http://schemas.openxmlformats.org/drawingml/2006/table">
            <a:tbl>
              <a:tblPr/>
              <a:tblGrid>
                <a:gridCol w="1667153">
                  <a:extLst>
                    <a:ext uri="{9D8B030D-6E8A-4147-A177-3AD203B41FA5}">
                      <a16:colId xmlns:a16="http://schemas.microsoft.com/office/drawing/2014/main" val="20000"/>
                    </a:ext>
                  </a:extLst>
                </a:gridCol>
                <a:gridCol w="1743511">
                  <a:extLst>
                    <a:ext uri="{9D8B030D-6E8A-4147-A177-3AD203B41FA5}">
                      <a16:colId xmlns:a16="http://schemas.microsoft.com/office/drawing/2014/main" val="20001"/>
                    </a:ext>
                  </a:extLst>
                </a:gridCol>
                <a:gridCol w="1186160">
                  <a:extLst>
                    <a:ext uri="{9D8B030D-6E8A-4147-A177-3AD203B41FA5}">
                      <a16:colId xmlns:a16="http://schemas.microsoft.com/office/drawing/2014/main" val="20002"/>
                    </a:ext>
                  </a:extLst>
                </a:gridCol>
                <a:gridCol w="1229033">
                  <a:extLst>
                    <a:ext uri="{9D8B030D-6E8A-4147-A177-3AD203B41FA5}">
                      <a16:colId xmlns:a16="http://schemas.microsoft.com/office/drawing/2014/main" val="20003"/>
                    </a:ext>
                  </a:extLst>
                </a:gridCol>
                <a:gridCol w="3597983">
                  <a:extLst>
                    <a:ext uri="{9D8B030D-6E8A-4147-A177-3AD203B41FA5}">
                      <a16:colId xmlns:a16="http://schemas.microsoft.com/office/drawing/2014/main" val="20004"/>
                    </a:ext>
                  </a:extLst>
                </a:gridCol>
                <a:gridCol w="978183">
                  <a:extLst>
                    <a:ext uri="{9D8B030D-6E8A-4147-A177-3AD203B41FA5}">
                      <a16:colId xmlns:a16="http://schemas.microsoft.com/office/drawing/2014/main" val="20005"/>
                    </a:ext>
                  </a:extLst>
                </a:gridCol>
              </a:tblGrid>
              <a:tr h="4487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Nombre indicador</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Ecuación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Medición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Responsable</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ANALISIS ULTIMA MEDICIÓN</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 cumplimiento</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5132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Ciudadanos participantes en procesos de fomento en teatro</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ciudadanos que participan en eventos de teatro/ ciudadanos proyectados</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Hugo Antonio Valencia Melguizo</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800" kern="1200" dirty="0">
                          <a:solidFill>
                            <a:schemeClr val="tx1"/>
                          </a:solidFill>
                          <a:effectLst/>
                          <a:latin typeface="Calibri"/>
                          <a:ea typeface="+mn-ea"/>
                          <a:cs typeface="+mn-cs"/>
                        </a:rPr>
                        <a:t>Sin ejecución</a:t>
                      </a:r>
                    </a:p>
                    <a:p>
                      <a:r>
                        <a:rPr lang="es-ES" sz="800" b="0" i="0" u="none" strike="noStrike" kern="1200" dirty="0">
                          <a:solidFill>
                            <a:schemeClr val="tx1"/>
                          </a:solidFill>
                          <a:effectLst/>
                          <a:latin typeface="+mj-lt"/>
                          <a:ea typeface="+mn-ea"/>
                          <a:cs typeface="+mn-cs"/>
                        </a:rPr>
                        <a:t>.</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u="none" strike="noStrike" dirty="0">
                          <a:solidFill>
                            <a:schemeClr val="tx1"/>
                          </a:solidFill>
                          <a:effectLst/>
                          <a:latin typeface="+mj-lt"/>
                          <a:cs typeface="Arial" panose="020B0604020202020204" pitchFamily="34" charset="0"/>
                        </a:rPr>
                        <a:t>0%</a:t>
                      </a:r>
                    </a:p>
                    <a:p>
                      <a:pPr algn="ctr" fontAlgn="ct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132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Ciudadanos participantes en procesos de fonoteca</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ciudadanos que participan en eventos de fonoteca/ciudadanos proyectados – </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Juan Muñoz</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800" kern="1200" dirty="0">
                          <a:solidFill>
                            <a:schemeClr val="tx1"/>
                          </a:solidFill>
                          <a:latin typeface="+mn-lt"/>
                          <a:ea typeface="+mn-ea"/>
                          <a:cs typeface="+mn-cs"/>
                        </a:rPr>
                        <a:t>Se recibieron y atendieron a diferentes personas con diferentes tipologías tanto de la ciudad como de los municipios repartidos así: abril: 9 personas; mayo: 9 personas y junio: 8 usuarios. Total 26 personas.</a:t>
                      </a:r>
                    </a:p>
                    <a:p>
                      <a:pPr marL="0" marR="0" lvl="0" indent="0" algn="l" defTabSz="914400" rtl="0" eaLnBrk="1" fontAlgn="ctr" latinLnBrk="0" hangingPunct="1">
                        <a:lnSpc>
                          <a:spcPct val="100000"/>
                        </a:lnSpc>
                        <a:spcBef>
                          <a:spcPts val="0"/>
                        </a:spcBef>
                        <a:spcAft>
                          <a:spcPts val="0"/>
                        </a:spcAft>
                        <a:buClrTx/>
                        <a:buSzTx/>
                        <a:buFontTx/>
                        <a:buNone/>
                        <a:tabLst/>
                        <a:defRPr/>
                      </a:pPr>
                      <a:endParaRPr lang="es-ES" sz="800" kern="1200" dirty="0">
                        <a:solidFill>
                          <a:schemeClr val="tx1"/>
                        </a:solidFill>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s-ES" sz="800" kern="1200" dirty="0">
                          <a:solidFill>
                            <a:schemeClr val="tx1"/>
                          </a:solidFill>
                          <a:latin typeface="+mn-lt"/>
                          <a:ea typeface="+mn-ea"/>
                          <a:cs typeface="+mn-cs"/>
                        </a:rPr>
                        <a:t>De los 4 eventos realizados en el año participaron 138 personas.</a:t>
                      </a:r>
                      <a:endParaRPr lang="es-CO" sz="800" b="0" i="0" u="none" strike="noStrike" kern="1200" dirty="0">
                        <a:solidFill>
                          <a:schemeClr val="tx1"/>
                        </a:solidFill>
                        <a:effectLst/>
                        <a:latin typeface="+mj-lt"/>
                        <a:ea typeface="+mn-ea"/>
                        <a:cs typeface="+mn-cs"/>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132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u="none" strike="noStrike" kern="1200" dirty="0">
                          <a:solidFill>
                            <a:srgbClr val="0070C0"/>
                          </a:solidFill>
                          <a:effectLst/>
                          <a:latin typeface="+mj-lt"/>
                          <a:ea typeface="+mn-ea"/>
                          <a:cs typeface="Arial" panose="020B0604020202020204" pitchFamily="34" charset="0"/>
                        </a:rPr>
                        <a:t>Dotaciones entregadas a las instituciones de carácter cultural del departamento correspondientes a danza</a:t>
                      </a:r>
                      <a:endParaRPr lang="es-CO" sz="800" b="1" u="none" strike="noStrike" kern="1200" dirty="0">
                        <a:solidFill>
                          <a:srgbClr val="0070C0"/>
                        </a:solidFill>
                        <a:effectLst/>
                        <a:latin typeface="+mj-lt"/>
                        <a:ea typeface="+mn-ea"/>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u="none" strike="noStrike" kern="1200" dirty="0">
                          <a:solidFill>
                            <a:schemeClr val="tx1"/>
                          </a:solidFill>
                          <a:effectLst/>
                          <a:latin typeface="+mj-lt"/>
                          <a:ea typeface="+mn-ea"/>
                          <a:cs typeface="Arial" panose="020B0604020202020204" pitchFamily="34" charset="0"/>
                        </a:rPr>
                        <a:t>Dotaciones entregadas en danza/Dotaciones programadas en danza</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Diana Gallego Yepes</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t"/>
                      <a:r>
                        <a:rPr lang="es-MX" sz="800" dirty="0">
                          <a:solidFill>
                            <a:schemeClr val="tx1"/>
                          </a:solidFill>
                          <a:effectLst/>
                          <a:latin typeface="+mj-lt"/>
                        </a:rPr>
                        <a:t>Sin ejecución</a:t>
                      </a:r>
                    </a:p>
                  </a:txBody>
                  <a:tcPr marL="76200" marR="76200" marT="76200" marB="7620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u="none" strike="noStrike" dirty="0">
                          <a:solidFill>
                            <a:schemeClr val="tx1"/>
                          </a:solidFill>
                          <a:effectLst/>
                          <a:latin typeface="+mj-lt"/>
                          <a:cs typeface="Arial" panose="020B0604020202020204" pitchFamily="34" charset="0"/>
                        </a:rPr>
                        <a:t>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6020544"/>
                  </a:ext>
                </a:extLst>
              </a:tr>
              <a:tr h="5132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kern="1200" dirty="0">
                          <a:solidFill>
                            <a:srgbClr val="0070C0"/>
                          </a:solidFill>
                          <a:effectLst/>
                          <a:latin typeface="+mj-lt"/>
                          <a:ea typeface="+mn-ea"/>
                          <a:cs typeface="Arial" panose="020B0604020202020204" pitchFamily="34" charset="0"/>
                        </a:rPr>
                        <a:t>Eventos realizados en el área de audiovisuales y cinematografía</a:t>
                      </a: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Eventos de audiovisuales y cinematografía realizados/eventos de audiovisuales y cinematografía planeados</a:t>
                      </a:r>
                    </a:p>
                    <a:p>
                      <a:pPr algn="ctr" fontAlgn="ctr"/>
                      <a:endParaRPr lang="es-CO" sz="800" b="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Mauricio</a:t>
                      </a:r>
                      <a:r>
                        <a:rPr lang="es-CO" sz="800" b="0" i="0" u="none" strike="noStrike" baseline="0" dirty="0">
                          <a:solidFill>
                            <a:schemeClr val="tx1"/>
                          </a:solidFill>
                          <a:effectLst/>
                          <a:latin typeface="+mj-lt"/>
                          <a:cs typeface="Arial" panose="020B0604020202020204" pitchFamily="34" charset="0"/>
                        </a:rPr>
                        <a:t> Álvarez</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fontAlgn="ctr" latinLnBrk="0" hangingPunct="1"/>
                      <a:r>
                        <a:rPr lang="es-ES" sz="800" b="0" i="0" u="none" strike="noStrike" kern="1200" dirty="0">
                          <a:solidFill>
                            <a:schemeClr val="tx1"/>
                          </a:solidFill>
                          <a:effectLst/>
                          <a:latin typeface="+mj-lt"/>
                          <a:ea typeface="+mn-ea"/>
                          <a:cs typeface="Arial" panose="020B0604020202020204" pitchFamily="34" charset="0"/>
                        </a:rPr>
                        <a:t>Participación en el BAM 2024 </a:t>
                      </a:r>
                      <a:endParaRPr lang="es-MX" sz="800" b="0" i="0" u="none" strike="noStrike" kern="1200" dirty="0">
                        <a:solidFill>
                          <a:schemeClr val="tx1"/>
                        </a:solidFill>
                        <a:effectLst/>
                        <a:latin typeface="+mj-lt"/>
                        <a:ea typeface="+mn-ea"/>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Calibri"/>
                          <a:ea typeface="+mn-ea"/>
                          <a:cs typeface="Arial" panose="020B0604020202020204" pitchFamily="34" charset="0"/>
                        </a:rPr>
                        <a:t>100%</a:t>
                      </a:r>
                      <a:endParaRPr lang="es-CO" sz="800" b="0" i="0" u="none" strike="noStrike" kern="1200" dirty="0">
                        <a:solidFill>
                          <a:schemeClr val="tx1"/>
                        </a:solidFill>
                        <a:effectLst/>
                        <a:latin typeface="Calibri"/>
                        <a:ea typeface="+mn-ea"/>
                        <a:cs typeface="Arial" panose="020B0604020202020204" pitchFamily="34" charset="0"/>
                      </a:endParaRPr>
                    </a:p>
                    <a:p>
                      <a:pPr algn="ctr" fontAlgn="ctr"/>
                      <a:endParaRPr lang="es-CO" sz="800" b="1"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1158349"/>
                  </a:ext>
                </a:extLst>
              </a:tr>
              <a:tr h="5132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Eventos realizados en el área de artes visuales</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eventos de artes visuales realizados/eventos de artes visuales planeados</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Henry González Velásquez</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t"/>
                      <a:r>
                        <a:rPr lang="es-ES" sz="800" dirty="0">
                          <a:solidFill>
                            <a:schemeClr val="tx1"/>
                          </a:solidFill>
                          <a:effectLst/>
                          <a:latin typeface="+mj-lt"/>
                        </a:rPr>
                        <a:t>1 Exposición del artista William Agudelo, y el nombre de la exposición es : Cada Piedra es una Historia.</a:t>
                      </a:r>
                    </a:p>
                    <a:p>
                      <a:pPr algn="just" fontAlgn="t"/>
                      <a:r>
                        <a:rPr lang="es-ES" sz="800" dirty="0">
                          <a:solidFill>
                            <a:schemeClr val="tx1"/>
                          </a:solidFill>
                          <a:effectLst/>
                          <a:latin typeface="+mj-lt"/>
                        </a:rPr>
                        <a:t>2. Cada piedra es una historia y. 3 Memoria inmemorable y 4. exposición obras de arte del Palacio.</a:t>
                      </a:r>
                      <a:endParaRPr lang="es-MX" sz="800" dirty="0">
                        <a:solidFill>
                          <a:schemeClr val="tx1"/>
                        </a:solidFill>
                        <a:effectLst/>
                        <a:latin typeface="+mj-lt"/>
                      </a:endParaRPr>
                    </a:p>
                  </a:txBody>
                  <a:tcPr marL="76200" marR="76200" marT="76200" marB="7620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02988"/>
                  </a:ext>
                </a:extLst>
              </a:tr>
              <a:tr h="5132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s-MX" sz="800" b="1" u="none" strike="noStrike" kern="1200" dirty="0">
                          <a:solidFill>
                            <a:srgbClr val="0070C0"/>
                          </a:solidFill>
                          <a:effectLst/>
                          <a:latin typeface="+mj-lt"/>
                          <a:ea typeface="+mn-ea"/>
                          <a:cs typeface="Arial" panose="020B0604020202020204" pitchFamily="34" charset="0"/>
                        </a:rPr>
                        <a:t>Eventos de actores del sector de bibliotecas, lectura y escritura</a:t>
                      </a:r>
                      <a:endParaRPr lang="es-CO" sz="800" b="1" u="none" strike="noStrike" kern="1200" dirty="0">
                        <a:solidFill>
                          <a:srgbClr val="0070C0"/>
                        </a:solidFill>
                        <a:effectLst/>
                        <a:latin typeface="+mj-lt"/>
                        <a:ea typeface="+mn-ea"/>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u="none" strike="noStrike" kern="1200" dirty="0">
                          <a:solidFill>
                            <a:schemeClr val="tx1"/>
                          </a:solidFill>
                          <a:effectLst/>
                          <a:latin typeface="+mj-lt"/>
                          <a:ea typeface="+mn-ea"/>
                          <a:cs typeface="Arial" panose="020B0604020202020204" pitchFamily="34" charset="0"/>
                        </a:rPr>
                        <a:t>Encuentros de actores del sector de bibliotecas, lectura y escritura/Encuentros programados de actores del sector de bibliotecas, lectura y escritura</a:t>
                      </a:r>
                      <a:endParaRPr lang="es-CO" sz="800" b="0" u="none" strike="noStrike" kern="1200" dirty="0">
                        <a:solidFill>
                          <a:schemeClr val="tx1"/>
                        </a:solidFill>
                        <a:effectLst/>
                        <a:latin typeface="+mj-lt"/>
                        <a:ea typeface="+mn-ea"/>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800" b="0" i="0" u="none" strike="noStrike" kern="1200" dirty="0">
                          <a:solidFill>
                            <a:schemeClr val="tx1"/>
                          </a:solidFill>
                          <a:effectLst/>
                          <a:latin typeface="+mn-lt"/>
                          <a:ea typeface="+mn-ea"/>
                          <a:cs typeface="Arial" panose="020B0604020202020204" pitchFamily="34" charset="0"/>
                        </a:rPr>
                        <a:t>Fredy Granados</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es-MX" sz="800" b="0" i="0" u="none" strike="noStrike" kern="1200" dirty="0">
                        <a:solidFill>
                          <a:schemeClr val="tx1"/>
                        </a:solidFill>
                        <a:effectLst/>
                        <a:latin typeface="Calibri"/>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Calibri"/>
                          <a:ea typeface="+mn-ea"/>
                          <a:cs typeface="Arial" panose="020B0604020202020204" pitchFamily="34" charset="0"/>
                        </a:rPr>
                        <a:t>1.	15° Encuentro de Bibliotecarios de Antioquia– Realizado el 13 y 14 de septiembre. Al cual asistieron setenta y tres (73) bibliotecarios. </a:t>
                      </a:r>
                      <a:endParaRPr lang="es-MX" sz="800" b="0" i="0" u="none" strike="noStrike" kern="1200" dirty="0">
                        <a:solidFill>
                          <a:schemeClr val="tx1"/>
                        </a:solidFill>
                        <a:effectLst/>
                        <a:latin typeface="+mj-lt"/>
                        <a:ea typeface="+mn-ea"/>
                        <a:cs typeface="Arial"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100%</a:t>
                      </a: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1492831"/>
                  </a:ext>
                </a:extLst>
              </a:tr>
            </a:tbl>
          </a:graphicData>
        </a:graphic>
      </p:graphicFrame>
    </p:spTree>
    <p:extLst>
      <p:ext uri="{BB962C8B-B14F-4D97-AF65-F5344CB8AC3E}">
        <p14:creationId xmlns:p14="http://schemas.microsoft.com/office/powerpoint/2010/main" val="144659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93626" y="289615"/>
            <a:ext cx="946873" cy="702833"/>
          </a:xfrm>
          <a:prstGeom prst="rect">
            <a:avLst/>
          </a:prstGeom>
        </p:spPr>
      </p:pic>
      <p:sp>
        <p:nvSpPr>
          <p:cNvPr id="2" name="4 CuadroTexto">
            <a:extLst>
              <a:ext uri="{FF2B5EF4-FFF2-40B4-BE49-F238E27FC236}">
                <a16:creationId xmlns:a16="http://schemas.microsoft.com/office/drawing/2014/main" id="{2A1173F0-6BDE-A8BA-3170-FA154016BA08}"/>
              </a:ext>
            </a:extLst>
          </p:cNvPr>
          <p:cNvSpPr txBox="1"/>
          <p:nvPr/>
        </p:nvSpPr>
        <p:spPr>
          <a:xfrm>
            <a:off x="341340" y="298712"/>
            <a:ext cx="8352286" cy="461665"/>
          </a:xfrm>
          <a:prstGeom prst="rect">
            <a:avLst/>
          </a:prstGeom>
          <a:noFill/>
        </p:spPr>
        <p:txBody>
          <a:bodyPr wrap="none" rtlCol="0">
            <a:spAutoFit/>
          </a:bodyPr>
          <a:lstStyle/>
          <a:p>
            <a:pPr defTabSz="457200"/>
            <a:r>
              <a:rPr lang="es-CO" sz="2400" b="1" dirty="0">
                <a:solidFill>
                  <a:prstClr val="black"/>
                </a:solidFill>
                <a:latin typeface="Calibri Light" panose="020F0302020204030204" pitchFamily="34" charset="0"/>
                <a:cs typeface="Calibri Light" panose="020F0302020204030204" pitchFamily="34" charset="0"/>
              </a:rPr>
              <a:t>Proceso Gestión del Fortalecimiento de la cultura – 20 indicadores</a:t>
            </a:r>
          </a:p>
        </p:txBody>
      </p:sp>
      <p:graphicFrame>
        <p:nvGraphicFramePr>
          <p:cNvPr id="3" name="5 Tabla">
            <a:extLst>
              <a:ext uri="{FF2B5EF4-FFF2-40B4-BE49-F238E27FC236}">
                <a16:creationId xmlns:a16="http://schemas.microsoft.com/office/drawing/2014/main" id="{8061664C-F159-8246-3CE6-3FABB0C72355}"/>
              </a:ext>
            </a:extLst>
          </p:cNvPr>
          <p:cNvGraphicFramePr>
            <a:graphicFrameLocks noGrp="1"/>
          </p:cNvGraphicFramePr>
          <p:nvPr>
            <p:extLst>
              <p:ext uri="{D42A27DB-BD31-4B8C-83A1-F6EECF244321}">
                <p14:modId xmlns:p14="http://schemas.microsoft.com/office/powerpoint/2010/main" val="1394190316"/>
              </p:ext>
            </p:extLst>
          </p:nvPr>
        </p:nvGraphicFramePr>
        <p:xfrm>
          <a:off x="635414" y="1084489"/>
          <a:ext cx="11319524" cy="5175896"/>
        </p:xfrm>
        <a:graphic>
          <a:graphicData uri="http://schemas.openxmlformats.org/drawingml/2006/table">
            <a:tbl>
              <a:tblPr/>
              <a:tblGrid>
                <a:gridCol w="2062788">
                  <a:extLst>
                    <a:ext uri="{9D8B030D-6E8A-4147-A177-3AD203B41FA5}">
                      <a16:colId xmlns:a16="http://schemas.microsoft.com/office/drawing/2014/main" val="20000"/>
                    </a:ext>
                  </a:extLst>
                </a:gridCol>
                <a:gridCol w="1941973">
                  <a:extLst>
                    <a:ext uri="{9D8B030D-6E8A-4147-A177-3AD203B41FA5}">
                      <a16:colId xmlns:a16="http://schemas.microsoft.com/office/drawing/2014/main" val="20001"/>
                    </a:ext>
                  </a:extLst>
                </a:gridCol>
                <a:gridCol w="1277684">
                  <a:extLst>
                    <a:ext uri="{9D8B030D-6E8A-4147-A177-3AD203B41FA5}">
                      <a16:colId xmlns:a16="http://schemas.microsoft.com/office/drawing/2014/main" val="20002"/>
                    </a:ext>
                  </a:extLst>
                </a:gridCol>
                <a:gridCol w="1429836">
                  <a:extLst>
                    <a:ext uri="{9D8B030D-6E8A-4147-A177-3AD203B41FA5}">
                      <a16:colId xmlns:a16="http://schemas.microsoft.com/office/drawing/2014/main" val="20003"/>
                    </a:ext>
                  </a:extLst>
                </a:gridCol>
                <a:gridCol w="4045218">
                  <a:extLst>
                    <a:ext uri="{9D8B030D-6E8A-4147-A177-3AD203B41FA5}">
                      <a16:colId xmlns:a16="http://schemas.microsoft.com/office/drawing/2014/main" val="20004"/>
                    </a:ext>
                  </a:extLst>
                </a:gridCol>
                <a:gridCol w="562025">
                  <a:extLst>
                    <a:ext uri="{9D8B030D-6E8A-4147-A177-3AD203B41FA5}">
                      <a16:colId xmlns:a16="http://schemas.microsoft.com/office/drawing/2014/main" val="20005"/>
                    </a:ext>
                  </a:extLst>
                </a:gridCol>
              </a:tblGrid>
              <a:tr h="4364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Nombre indicador</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Ecuación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Medición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Responsable</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ANALISIS ULTIMA</a:t>
                      </a:r>
                      <a:r>
                        <a:rPr lang="es-CO" sz="800" b="1" u="none" strike="noStrike" baseline="0" dirty="0">
                          <a:solidFill>
                            <a:schemeClr val="tx1"/>
                          </a:solidFill>
                          <a:effectLst/>
                          <a:latin typeface="+mj-lt"/>
                          <a:cs typeface="Arial" panose="020B0604020202020204" pitchFamily="34" charset="0"/>
                        </a:rPr>
                        <a:t> MEDICION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 cumplimiento</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4418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s-MX" sz="800" b="1" u="none" strike="noStrike" kern="1200" dirty="0">
                          <a:solidFill>
                            <a:srgbClr val="0070C0"/>
                          </a:solidFill>
                          <a:effectLst/>
                          <a:latin typeface="+mj-lt"/>
                          <a:ea typeface="+mn-ea"/>
                          <a:cs typeface="Arial" panose="020B0604020202020204" pitchFamily="34" charset="0"/>
                        </a:rPr>
                        <a:t>Eventos realizados en el área de literatura</a:t>
                      </a:r>
                      <a:endParaRPr lang="es-CO" sz="800" b="1" u="none" strike="noStrike" kern="1200" dirty="0">
                        <a:solidFill>
                          <a:srgbClr val="0070C0"/>
                        </a:solidFill>
                        <a:effectLst/>
                        <a:latin typeface="+mj-lt"/>
                        <a:ea typeface="+mn-ea"/>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kern="1200" dirty="0">
                          <a:solidFill>
                            <a:schemeClr val="tx1"/>
                          </a:solidFill>
                          <a:latin typeface="+mj-lt"/>
                          <a:ea typeface="+mn-ea"/>
                          <a:cs typeface="+mn-cs"/>
                        </a:rPr>
                        <a:t>Eventos de literatura realizados/Eventos de literatura planeados</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800" b="0" i="0" u="none" strike="noStrike" kern="1200" dirty="0">
                          <a:solidFill>
                            <a:schemeClr val="tx1"/>
                          </a:solidFill>
                          <a:effectLst/>
                          <a:latin typeface="+mn-lt"/>
                          <a:ea typeface="+mn-ea"/>
                          <a:cs typeface="Arial" panose="020B0604020202020204" pitchFamily="34" charset="0"/>
                        </a:rPr>
                        <a:t>Fredy Granados</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kern="1200" dirty="0">
                          <a:solidFill>
                            <a:schemeClr val="tx1"/>
                          </a:solidFill>
                          <a:effectLst/>
                          <a:latin typeface="Calibri"/>
                          <a:ea typeface="+mn-ea"/>
                          <a:cs typeface="Arial" panose="020B0604020202020204" pitchFamily="34" charset="0"/>
                        </a:rPr>
                        <a:t>1.	Encuentro de escritores de Antioquia – sábado 14 de 2024. Al cual asistieron treinta y cinco (35) escritores. </a:t>
                      </a:r>
                    </a:p>
                    <a:p>
                      <a:pPr algn="just" fontAlgn="ctr"/>
                      <a:r>
                        <a:rPr lang="es-ES" sz="800" b="0" i="0" u="none" strike="noStrike" kern="1200" dirty="0">
                          <a:solidFill>
                            <a:schemeClr val="tx1"/>
                          </a:solidFill>
                          <a:effectLst/>
                          <a:latin typeface="Calibri"/>
                          <a:ea typeface="+mn-ea"/>
                          <a:cs typeface="Arial" panose="020B0604020202020204" pitchFamily="34" charset="0"/>
                        </a:rPr>
                        <a:t>2.	Stand del ICPA en la 18° Fiesta del libro y la cultura. Setenta y cuatro (74) eventos. Asistió un promedio de 2300 personas. Aunque solo 1780 asistentes, que se refiere al 77,39%, llenaron la lista asistencia.</a:t>
                      </a:r>
                    </a:p>
                    <a:p>
                      <a:pPr algn="just" fontAlgn="ctr"/>
                      <a:endParaRPr lang="es-CO" sz="800" b="0" i="0" u="none" strike="noStrike" kern="1200" dirty="0">
                        <a:solidFill>
                          <a:schemeClr val="tx1"/>
                        </a:solidFill>
                        <a:effectLst/>
                        <a:latin typeface="Calibri"/>
                        <a:ea typeface="+mn-ea"/>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100%</a:t>
                      </a: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14177"/>
                  </a:ext>
                </a:extLst>
              </a:tr>
              <a:tr h="4418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FF0000"/>
                          </a:solidFill>
                          <a:effectLst/>
                          <a:latin typeface="+mj-lt"/>
                          <a:cs typeface="Arial" panose="020B0604020202020204" pitchFamily="34" charset="0"/>
                        </a:rPr>
                        <a:t>Eventos realizados en el área de música</a:t>
                      </a:r>
                      <a:endParaRPr lang="es-CO" sz="800" b="1" i="0" u="none" strike="noStrike" dirty="0">
                        <a:solidFill>
                          <a:srgbClr val="FF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rgbClr val="FF0000"/>
                          </a:solidFill>
                          <a:effectLst/>
                          <a:latin typeface="+mj-lt"/>
                          <a:cs typeface="Arial" panose="020B0604020202020204" pitchFamily="34" charset="0"/>
                        </a:rPr>
                        <a:t>Eventos de música/ eventos de música planeados</a:t>
                      </a:r>
                    </a:p>
                    <a:p>
                      <a:pPr algn="ctr" fontAlgn="ctr"/>
                      <a:endParaRPr lang="es-CO" sz="800" b="0" i="0" u="none" strike="noStrike" dirty="0">
                        <a:solidFill>
                          <a:srgbClr val="FF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FF0000"/>
                          </a:solidFill>
                          <a:effectLst/>
                          <a:uLnTx/>
                          <a:uFillTx/>
                          <a:latin typeface="Calibri Light"/>
                          <a:ea typeface="+mn-ea"/>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rgbClr val="FF0000"/>
                          </a:solidFill>
                          <a:effectLst/>
                          <a:latin typeface="+mj-lt"/>
                          <a:cs typeface="Arial" panose="020B0604020202020204" pitchFamily="34" charset="0"/>
                        </a:rPr>
                        <a:t>Nelson Polo</a:t>
                      </a:r>
                      <a:endParaRPr lang="es-CO" sz="800" b="0" i="0" u="none" strike="noStrike" dirty="0">
                        <a:solidFill>
                          <a:srgbClr val="FF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dirty="0">
                          <a:solidFill>
                            <a:srgbClr val="FF0000"/>
                          </a:solidFill>
                          <a:effectLst/>
                          <a:latin typeface="+mj-lt"/>
                          <a:cs typeface="Arial" panose="020B0604020202020204" pitchFamily="34" charset="0"/>
                        </a:rPr>
                        <a:t>Sin ejecución</a:t>
                      </a:r>
                      <a:endParaRPr lang="es-CO" sz="800" b="0" i="0" u="none" strike="noStrike" dirty="0">
                        <a:solidFill>
                          <a:srgbClr val="FF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u="none" strike="noStrike" dirty="0">
                          <a:solidFill>
                            <a:srgbClr val="FF0000"/>
                          </a:solidFill>
                          <a:effectLst/>
                          <a:latin typeface="+mj-lt"/>
                          <a:cs typeface="Arial" panose="020B0604020202020204" pitchFamily="34" charset="0"/>
                        </a:rPr>
                        <a:t>0%</a:t>
                      </a:r>
                    </a:p>
                  </a:txBody>
                  <a:tcPr marL="0" marR="0" marT="0" marB="0" anchor="ctr">
                    <a:lnL w="12700" cmpd="sng">
                      <a:solidFill>
                        <a:srgbClr val="4472C4"/>
                      </a:solidFill>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18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FF0000"/>
                          </a:solidFill>
                          <a:effectLst/>
                          <a:latin typeface="+mj-lt"/>
                          <a:cs typeface="Arial" panose="020B0604020202020204" pitchFamily="34" charset="0"/>
                        </a:rPr>
                        <a:t>Eventos realizados en el área de comunicaciones</a:t>
                      </a:r>
                      <a:endParaRPr lang="es-CO" sz="800" b="1" i="0" u="none" strike="noStrike" dirty="0">
                        <a:solidFill>
                          <a:srgbClr val="FF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rgbClr val="FF0000"/>
                          </a:solidFill>
                          <a:effectLst/>
                          <a:latin typeface="+mj-lt"/>
                          <a:cs typeface="Arial" panose="020B0604020202020204" pitchFamily="34" charset="0"/>
                        </a:rPr>
                        <a:t>eventos de comunicaciones realizados/eventos de comunicaciones planeados</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FF0000"/>
                          </a:solidFill>
                          <a:effectLst/>
                          <a:uLnTx/>
                          <a:uFillTx/>
                          <a:latin typeface="Calibri Light"/>
                          <a:ea typeface="+mn-ea"/>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rgbClr val="FF0000"/>
                          </a:solidFill>
                          <a:effectLst/>
                          <a:latin typeface="+mj-lt"/>
                          <a:cs typeface="Arial" panose="020B0604020202020204" pitchFamily="34" charset="0"/>
                        </a:rPr>
                        <a:t>Mariana</a:t>
                      </a:r>
                      <a:r>
                        <a:rPr lang="es-CO" sz="800" u="none" strike="noStrike" baseline="0" dirty="0">
                          <a:solidFill>
                            <a:srgbClr val="FF0000"/>
                          </a:solidFill>
                          <a:effectLst/>
                          <a:latin typeface="+mj-lt"/>
                          <a:cs typeface="Arial" panose="020B0604020202020204" pitchFamily="34" charset="0"/>
                        </a:rPr>
                        <a:t> Parra</a:t>
                      </a:r>
                      <a:endParaRPr lang="es-CO" sz="800" b="0" i="0" u="none" strike="noStrike" dirty="0">
                        <a:solidFill>
                          <a:srgbClr val="FF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MX" sz="800" b="0" i="0" u="none" strike="noStrike" dirty="0">
                          <a:solidFill>
                            <a:srgbClr val="FF0000"/>
                          </a:solidFill>
                          <a:effectLst/>
                          <a:latin typeface="+mj-lt"/>
                          <a:cs typeface="Arial" panose="020B0604020202020204" pitchFamily="34" charset="0"/>
                        </a:rPr>
                        <a:t>Sin ejecución</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u="none" strike="noStrike" dirty="0">
                          <a:solidFill>
                            <a:srgbClr val="FF0000"/>
                          </a:solidFill>
                          <a:effectLst/>
                          <a:latin typeface="+mj-lt"/>
                          <a:cs typeface="Arial" panose="020B0604020202020204" pitchFamily="34" charset="0"/>
                        </a:rPr>
                        <a:t>0%</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18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Eventos realizados en el área de danza</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eventos de danza realizados/eventos de danza planeados</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Diana Cristina Gallego Yepes</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MX" sz="800" b="0" i="0" u="none" strike="noStrike" kern="1200" dirty="0">
                          <a:solidFill>
                            <a:schemeClr val="tx1"/>
                          </a:solidFill>
                          <a:effectLst/>
                          <a:latin typeface="+mn-lt"/>
                          <a:ea typeface="+mn-ea"/>
                          <a:cs typeface="Arial" panose="020B0604020202020204" pitchFamily="34" charset="0"/>
                        </a:rPr>
                        <a:t>Sin ejecución</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07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Eventos realizados en el área de fonoteca</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pt-BR" sz="800" b="0" u="none" strike="noStrike" dirty="0">
                          <a:solidFill>
                            <a:schemeClr val="tx1"/>
                          </a:solidFill>
                          <a:effectLst/>
                          <a:latin typeface="+mj-lt"/>
                          <a:cs typeface="Arial" panose="020B0604020202020204" pitchFamily="34" charset="0"/>
                        </a:rPr>
                        <a:t>eventos de fonoteca realizados/eventos de fonoteca planeados</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Juan Muñoz</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dirty="0">
                          <a:solidFill>
                            <a:schemeClr val="tx1"/>
                          </a:solidFill>
                          <a:effectLst/>
                          <a:latin typeface="+mj-lt"/>
                          <a:cs typeface="Arial" panose="020B0604020202020204" pitchFamily="34" charset="0"/>
                        </a:rPr>
                        <a:t>4 eventos</a:t>
                      </a:r>
                    </a:p>
                    <a:p>
                      <a:pPr algn="just" fontAlgn="ctr"/>
                      <a:r>
                        <a:rPr lang="es-ES" sz="800" b="0" i="0" u="none" strike="noStrike" dirty="0">
                          <a:solidFill>
                            <a:schemeClr val="tx1"/>
                          </a:solidFill>
                          <a:effectLst/>
                          <a:latin typeface="+mj-lt"/>
                          <a:cs typeface="Arial" panose="020B0604020202020204" pitchFamily="34" charset="0"/>
                        </a:rPr>
                        <a:t>Enero 25 de 2024 MUSICA Y PRESERVACION DOCUMENTAL, con la escuela Interamericana de Bibliotecología Universidad de Antioquia,</a:t>
                      </a:r>
                    </a:p>
                    <a:p>
                      <a:pPr algn="just" fontAlgn="ctr"/>
                      <a:r>
                        <a:rPr lang="es-ES" sz="800" b="0" i="0" u="none" strike="noStrike" dirty="0">
                          <a:solidFill>
                            <a:schemeClr val="tx1"/>
                          </a:solidFill>
                          <a:effectLst/>
                          <a:latin typeface="+mj-lt"/>
                          <a:cs typeface="Arial" panose="020B0604020202020204" pitchFamily="34" charset="0"/>
                        </a:rPr>
                        <a:t>TOTAL: 25 estudiantes</a:t>
                      </a:r>
                    </a:p>
                    <a:p>
                      <a:pPr algn="just" fontAlgn="ctr"/>
                      <a:r>
                        <a:rPr lang="es-ES" sz="800" b="0" i="0" u="none" strike="noStrike" dirty="0">
                          <a:solidFill>
                            <a:schemeClr val="tx1"/>
                          </a:solidFill>
                          <a:effectLst/>
                          <a:latin typeface="+mj-lt"/>
                          <a:cs typeface="Arial" panose="020B0604020202020204" pitchFamily="34" charset="0"/>
                        </a:rPr>
                        <a:t>Marzo 15 de 2024: BAILES POPULARES Y DE SAON EN MEDELLIN, con el grupo de vigías del patrimonio Amigos para siempre,</a:t>
                      </a:r>
                    </a:p>
                    <a:p>
                      <a:pPr algn="just" fontAlgn="ctr"/>
                      <a:r>
                        <a:rPr lang="es-ES" sz="800" b="0" i="0" u="none" strike="noStrike" dirty="0">
                          <a:solidFill>
                            <a:schemeClr val="tx1"/>
                          </a:solidFill>
                          <a:effectLst/>
                          <a:latin typeface="+mj-lt"/>
                          <a:cs typeface="Arial" panose="020B0604020202020204" pitchFamily="34" charset="0"/>
                        </a:rPr>
                        <a:t>TOTAL: 55 personas</a:t>
                      </a:r>
                    </a:p>
                    <a:p>
                      <a:pPr algn="just" fontAlgn="ctr"/>
                      <a:r>
                        <a:rPr lang="es-ES" sz="800" b="0" i="0" u="none" strike="noStrike" dirty="0">
                          <a:solidFill>
                            <a:schemeClr val="tx1"/>
                          </a:solidFill>
                          <a:effectLst/>
                          <a:latin typeface="+mj-lt"/>
                          <a:cs typeface="Arial" panose="020B0604020202020204" pitchFamily="34" charset="0"/>
                        </a:rPr>
                        <a:t>Marzo 15 de 2024: MANIFESTACION SONORA DE LA NUEVA VILLA, Grupo de vigías de la Ladera</a:t>
                      </a:r>
                    </a:p>
                    <a:p>
                      <a:pPr algn="just" fontAlgn="ctr"/>
                      <a:r>
                        <a:rPr lang="es-ES" sz="800" b="0" i="0" u="none" strike="noStrike" dirty="0">
                          <a:solidFill>
                            <a:schemeClr val="tx1"/>
                          </a:solidFill>
                          <a:effectLst/>
                          <a:latin typeface="+mj-lt"/>
                          <a:cs typeface="Arial" panose="020B0604020202020204" pitchFamily="34" charset="0"/>
                        </a:rPr>
                        <a:t>TOTAL: 35 personas</a:t>
                      </a:r>
                    </a:p>
                    <a:p>
                      <a:pPr algn="just" fontAlgn="ctr"/>
                      <a:r>
                        <a:rPr lang="es-ES" sz="800" b="0" i="0" u="none" strike="noStrike" dirty="0">
                          <a:solidFill>
                            <a:schemeClr val="tx1"/>
                          </a:solidFill>
                          <a:effectLst/>
                          <a:latin typeface="+mj-lt"/>
                          <a:cs typeface="Arial" panose="020B0604020202020204" pitchFamily="34" charset="0"/>
                        </a:rPr>
                        <a:t>Abril 10 de 2024, IMPORTANCIA DE LA PRESERVACION DE ARCHIVOS SONOROS, Universidad </a:t>
                      </a:r>
                      <a:r>
                        <a:rPr lang="es-ES" sz="800" b="0" i="0" u="none" strike="noStrike" dirty="0" err="1">
                          <a:solidFill>
                            <a:schemeClr val="tx1"/>
                          </a:solidFill>
                          <a:effectLst/>
                          <a:latin typeface="+mj-lt"/>
                          <a:cs typeface="Arial" panose="020B0604020202020204" pitchFamily="34" charset="0"/>
                        </a:rPr>
                        <a:t>Eafit</a:t>
                      </a:r>
                      <a:endParaRPr lang="es-ES" sz="800" b="0" i="0" u="none" strike="noStrike" dirty="0">
                        <a:solidFill>
                          <a:schemeClr val="tx1"/>
                        </a:solidFill>
                        <a:effectLst/>
                        <a:latin typeface="+mj-lt"/>
                        <a:cs typeface="Arial" panose="020B0604020202020204" pitchFamily="34" charset="0"/>
                      </a:endParaRPr>
                    </a:p>
                    <a:p>
                      <a:pPr algn="just" fontAlgn="ctr"/>
                      <a:r>
                        <a:rPr lang="es-ES" sz="800" b="0" i="0" u="none" strike="noStrike" dirty="0">
                          <a:solidFill>
                            <a:schemeClr val="tx1"/>
                          </a:solidFill>
                          <a:effectLst/>
                          <a:latin typeface="+mj-lt"/>
                          <a:cs typeface="Arial" panose="020B0604020202020204" pitchFamily="34" charset="0"/>
                        </a:rPr>
                        <a:t>TOTAL 12 personas</a:t>
                      </a:r>
                    </a:p>
                    <a:p>
                      <a:pPr algn="just" fontAlgn="ctr"/>
                      <a:r>
                        <a:rPr lang="es-ES" sz="800" b="0" i="0" u="none" strike="noStrike" dirty="0">
                          <a:solidFill>
                            <a:schemeClr val="tx1"/>
                          </a:solidFill>
                          <a:effectLst/>
                          <a:latin typeface="+mj-lt"/>
                          <a:cs typeface="Arial" panose="020B0604020202020204" pitchFamily="34" charset="0"/>
                        </a:rPr>
                        <a:t>ABRIL 20 Y 30 DE 2024, EJEMPLOS DE ARCHIVOS SONOROS AUDICIÓN Y FORMAS DE ACCSESO DE ESTA UNIDAD DE INVESTIGACION PATRIMONIAL, Universidad de Medellín</a:t>
                      </a:r>
                    </a:p>
                    <a:p>
                      <a:pPr algn="just" fontAlgn="ctr"/>
                      <a:r>
                        <a:rPr lang="es-ES" sz="800" b="0" i="0" u="none" strike="noStrike" dirty="0">
                          <a:solidFill>
                            <a:schemeClr val="tx1"/>
                          </a:solidFill>
                          <a:effectLst/>
                          <a:latin typeface="+mj-lt"/>
                          <a:cs typeface="Arial" panose="020B0604020202020204" pitchFamily="34" charset="0"/>
                        </a:rPr>
                        <a:t>TOTAL Grupo 1 : 25 estudiantes</a:t>
                      </a:r>
                    </a:p>
                    <a:p>
                      <a:pPr algn="just" fontAlgn="ctr"/>
                      <a:r>
                        <a:rPr lang="es-ES" sz="800" b="0" i="0" u="none" strike="noStrike" dirty="0">
                          <a:solidFill>
                            <a:schemeClr val="tx1"/>
                          </a:solidFill>
                          <a:effectLst/>
                          <a:latin typeface="+mj-lt"/>
                          <a:cs typeface="Arial" panose="020B0604020202020204" pitchFamily="34" charset="0"/>
                        </a:rPr>
                        <a:t>Grupo 2 : 33 estudiantes</a:t>
                      </a:r>
                    </a:p>
                    <a:p>
                      <a:pPr algn="just" fontAlgn="ctr"/>
                      <a:r>
                        <a:rPr lang="es-ES" sz="800" b="0" i="0" u="none" strike="noStrike" dirty="0">
                          <a:solidFill>
                            <a:schemeClr val="tx1"/>
                          </a:solidFill>
                          <a:effectLst/>
                          <a:latin typeface="+mj-lt"/>
                          <a:cs typeface="Arial" panose="020B0604020202020204" pitchFamily="34" charset="0"/>
                        </a:rPr>
                        <a:t>Abril 12 de 2024: MUSICA Y SOCIEDAD, Grupo de estudiantes de la escuela de Artes y Oficios Débora Arango Envigado,</a:t>
                      </a:r>
                    </a:p>
                    <a:p>
                      <a:pPr algn="just" fontAlgn="ctr"/>
                      <a:r>
                        <a:rPr lang="es-ES" sz="800" b="0" i="0" u="none" strike="noStrike" dirty="0">
                          <a:solidFill>
                            <a:schemeClr val="tx1"/>
                          </a:solidFill>
                          <a:effectLst/>
                          <a:latin typeface="+mj-lt"/>
                          <a:cs typeface="Arial" panose="020B0604020202020204" pitchFamily="34" charset="0"/>
                        </a:rPr>
                        <a:t>TOTAL: 35 alumnos</a:t>
                      </a:r>
                    </a:p>
                    <a:p>
                      <a:pPr algn="just" fontAlgn="ctr"/>
                      <a:r>
                        <a:rPr lang="es-ES" sz="800" b="0" i="0" u="none" strike="noStrike" dirty="0">
                          <a:solidFill>
                            <a:schemeClr val="tx1"/>
                          </a:solidFill>
                          <a:effectLst/>
                          <a:latin typeface="+mj-lt"/>
                          <a:cs typeface="Arial" panose="020B0604020202020204" pitchFamily="34" charset="0"/>
                        </a:rPr>
                        <a:t>Mayo 31 de 2024; LA MUSICA POPULAR EN COLOMBIA, Facultad de Ciencias Sociales Universidad del Valle Cali</a:t>
                      </a:r>
                    </a:p>
                    <a:p>
                      <a:pPr algn="just" fontAlgn="ctr"/>
                      <a:r>
                        <a:rPr lang="es-ES" sz="800" b="0" i="0" u="none" strike="noStrike" dirty="0">
                          <a:solidFill>
                            <a:schemeClr val="tx1"/>
                          </a:solidFill>
                          <a:effectLst/>
                          <a:latin typeface="+mj-lt"/>
                          <a:cs typeface="Arial" panose="020B0604020202020204" pitchFamily="34" charset="0"/>
                        </a:rPr>
                        <a:t>TOTAL: 20 estudiantes</a:t>
                      </a:r>
                    </a:p>
                    <a:p>
                      <a:pPr algn="just" fontAlgn="ctr"/>
                      <a:r>
                        <a:rPr lang="es-ES" sz="800" b="0" i="0" u="none" strike="noStrike" dirty="0">
                          <a:solidFill>
                            <a:schemeClr val="tx1"/>
                          </a:solidFill>
                          <a:effectLst/>
                          <a:latin typeface="+mj-lt"/>
                          <a:cs typeface="Arial" panose="020B0604020202020204" pitchFamily="34" charset="0"/>
                        </a:rPr>
                        <a:t>TOTAL DE ESTUDIANTES 250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5114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sp>
        <p:nvSpPr>
          <p:cNvPr id="2" name="4 CuadroTexto">
            <a:extLst>
              <a:ext uri="{FF2B5EF4-FFF2-40B4-BE49-F238E27FC236}">
                <a16:creationId xmlns:a16="http://schemas.microsoft.com/office/drawing/2014/main" id="{BF666B00-9E71-C810-2C98-C8EA23E9E299}"/>
              </a:ext>
            </a:extLst>
          </p:cNvPr>
          <p:cNvSpPr txBox="1"/>
          <p:nvPr/>
        </p:nvSpPr>
        <p:spPr>
          <a:xfrm>
            <a:off x="952516" y="288275"/>
            <a:ext cx="7009419" cy="400110"/>
          </a:xfrm>
          <a:prstGeom prst="rect">
            <a:avLst/>
          </a:prstGeom>
          <a:noFill/>
        </p:spPr>
        <p:txBody>
          <a:bodyPr wrap="none" rtlCol="0">
            <a:spAutoFit/>
          </a:bodyPr>
          <a:lstStyle/>
          <a:p>
            <a:pPr defTabSz="457200"/>
            <a:r>
              <a:rPr lang="es-CO" sz="2000" b="1" dirty="0">
                <a:solidFill>
                  <a:prstClr val="black"/>
                </a:solidFill>
                <a:latin typeface="Calibri Light" panose="020F0302020204030204" pitchFamily="34" charset="0"/>
                <a:cs typeface="Calibri Light" panose="020F0302020204030204" pitchFamily="34" charset="0"/>
              </a:rPr>
              <a:t>Proceso Gestión del Fortalecimiento de la cultura – 20 indicadores</a:t>
            </a:r>
          </a:p>
        </p:txBody>
      </p:sp>
      <p:graphicFrame>
        <p:nvGraphicFramePr>
          <p:cNvPr id="3" name="5 Tabla">
            <a:extLst>
              <a:ext uri="{FF2B5EF4-FFF2-40B4-BE49-F238E27FC236}">
                <a16:creationId xmlns:a16="http://schemas.microsoft.com/office/drawing/2014/main" id="{08C32FFC-BD88-4D40-1D4C-1C61A21B8E59}"/>
              </a:ext>
            </a:extLst>
          </p:cNvPr>
          <p:cNvGraphicFramePr>
            <a:graphicFrameLocks noGrp="1"/>
          </p:cNvGraphicFramePr>
          <p:nvPr>
            <p:extLst>
              <p:ext uri="{D42A27DB-BD31-4B8C-83A1-F6EECF244321}">
                <p14:modId xmlns:p14="http://schemas.microsoft.com/office/powerpoint/2010/main" val="840010862"/>
              </p:ext>
            </p:extLst>
          </p:nvPr>
        </p:nvGraphicFramePr>
        <p:xfrm>
          <a:off x="243234" y="994452"/>
          <a:ext cx="11705531" cy="5624612"/>
        </p:xfrm>
        <a:graphic>
          <a:graphicData uri="http://schemas.openxmlformats.org/drawingml/2006/table">
            <a:tbl>
              <a:tblPr/>
              <a:tblGrid>
                <a:gridCol w="2620852">
                  <a:extLst>
                    <a:ext uri="{9D8B030D-6E8A-4147-A177-3AD203B41FA5}">
                      <a16:colId xmlns:a16="http://schemas.microsoft.com/office/drawing/2014/main" val="20000"/>
                    </a:ext>
                  </a:extLst>
                </a:gridCol>
                <a:gridCol w="2472531">
                  <a:extLst>
                    <a:ext uri="{9D8B030D-6E8A-4147-A177-3AD203B41FA5}">
                      <a16:colId xmlns:a16="http://schemas.microsoft.com/office/drawing/2014/main" val="20001"/>
                    </a:ext>
                  </a:extLst>
                </a:gridCol>
                <a:gridCol w="1205357">
                  <a:extLst>
                    <a:ext uri="{9D8B030D-6E8A-4147-A177-3AD203B41FA5}">
                      <a16:colId xmlns:a16="http://schemas.microsoft.com/office/drawing/2014/main" val="20002"/>
                    </a:ext>
                  </a:extLst>
                </a:gridCol>
                <a:gridCol w="1236052">
                  <a:extLst>
                    <a:ext uri="{9D8B030D-6E8A-4147-A177-3AD203B41FA5}">
                      <a16:colId xmlns:a16="http://schemas.microsoft.com/office/drawing/2014/main" val="20003"/>
                    </a:ext>
                  </a:extLst>
                </a:gridCol>
                <a:gridCol w="3025423">
                  <a:extLst>
                    <a:ext uri="{9D8B030D-6E8A-4147-A177-3AD203B41FA5}">
                      <a16:colId xmlns:a16="http://schemas.microsoft.com/office/drawing/2014/main" val="20004"/>
                    </a:ext>
                  </a:extLst>
                </a:gridCol>
                <a:gridCol w="1145316">
                  <a:extLst>
                    <a:ext uri="{9D8B030D-6E8A-4147-A177-3AD203B41FA5}">
                      <a16:colId xmlns:a16="http://schemas.microsoft.com/office/drawing/2014/main" val="20005"/>
                    </a:ext>
                  </a:extLst>
                </a:gridCol>
              </a:tblGrid>
              <a:tr h="4900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Nombre indicador</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Ecuación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Medición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Responsable</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ANALISIS ULTIMA</a:t>
                      </a:r>
                      <a:r>
                        <a:rPr lang="es-CO" sz="800" b="1" u="none" strike="noStrike" baseline="0" dirty="0">
                          <a:solidFill>
                            <a:schemeClr val="tx1"/>
                          </a:solidFill>
                          <a:effectLst/>
                          <a:latin typeface="+mj-lt"/>
                          <a:cs typeface="Arial" panose="020B0604020202020204" pitchFamily="34" charset="0"/>
                        </a:rPr>
                        <a:t> MEDICION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 cumplimiento</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3796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u="none" strike="noStrike" kern="1200" dirty="0">
                          <a:solidFill>
                            <a:srgbClr val="0070C0"/>
                          </a:solidFill>
                          <a:effectLst/>
                          <a:latin typeface="+mj-lt"/>
                          <a:ea typeface="+mn-ea"/>
                          <a:cs typeface="Arial" panose="020B0604020202020204" pitchFamily="34" charset="0"/>
                        </a:rPr>
                        <a:t>Personas que asisten a eventos de literatura y escritura</a:t>
                      </a:r>
                      <a:endParaRPr lang="es-CO" sz="800" b="1" u="none" strike="noStrike" kern="1200" dirty="0">
                        <a:solidFill>
                          <a:srgbClr val="0070C0"/>
                        </a:solidFill>
                        <a:effectLs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kern="1200" dirty="0">
                          <a:solidFill>
                            <a:schemeClr val="tx1"/>
                          </a:solidFill>
                          <a:latin typeface="+mj-lt"/>
                          <a:ea typeface="+mn-ea"/>
                          <a:cs typeface="+mn-cs"/>
                        </a:rPr>
                        <a:t>Personas que participan en eventos de literatura y escritura/Personas proyectadas</a:t>
                      </a: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800" b="0" i="0" u="none" strike="noStrike" kern="1200" dirty="0">
                          <a:solidFill>
                            <a:schemeClr val="tx1"/>
                          </a:solidFill>
                          <a:effectLst/>
                          <a:latin typeface="+mn-lt"/>
                          <a:ea typeface="+mn-ea"/>
                          <a:cs typeface="Arial" panose="020B0604020202020204" pitchFamily="34" charset="0"/>
                        </a:rPr>
                        <a:t>Fredy Granados</a:t>
                      </a:r>
                    </a:p>
                    <a:p>
                      <a:pPr algn="ctr" fontAlgn="ct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ES" sz="800" b="0" i="0" u="none" strike="noStrike" kern="1200" dirty="0">
                          <a:solidFill>
                            <a:schemeClr val="tx1"/>
                          </a:solidFill>
                          <a:effectLst/>
                          <a:latin typeface="+mj-lt"/>
                          <a:ea typeface="+mn-ea"/>
                          <a:cs typeface="Arial" panose="020B0604020202020204" pitchFamily="34" charset="0"/>
                        </a:rPr>
                        <a:t>1815 asistentes totales según registros.</a:t>
                      </a:r>
                      <a:endParaRPr lang="es-CO" sz="800" b="0" i="0" u="none" strike="noStrike" kern="1200" dirty="0">
                        <a:solidFill>
                          <a:schemeClr val="tx1"/>
                        </a:solidFill>
                        <a:effectLs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0%</a:t>
                      </a: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09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Eventos realizados en el área de lectura y bibliotecas</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eventos de lectura y bibliotecas realizados/eventos de lectura y bibliotecas planeados</a:t>
                      </a:r>
                    </a:p>
                    <a:p>
                      <a:pPr algn="ctr" fontAlgn="ctr"/>
                      <a:r>
                        <a:rPr lang="es-CO" sz="800" b="0" u="none" strike="noStrike" dirty="0">
                          <a:solidFill>
                            <a:schemeClr val="tx1"/>
                          </a:solidFill>
                          <a:effectLst/>
                          <a:latin typeface="+mj-lt"/>
                          <a:cs typeface="Arial" panose="020B0604020202020204" pitchFamily="34" charset="0"/>
                        </a:rPr>
                        <a:t>3/5</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800" b="0" i="0" u="none" strike="noStrike" kern="1200" dirty="0">
                          <a:solidFill>
                            <a:schemeClr val="tx1"/>
                          </a:solidFill>
                          <a:effectLst/>
                          <a:latin typeface="+mn-lt"/>
                          <a:ea typeface="+mn-ea"/>
                          <a:cs typeface="Arial" panose="020B0604020202020204" pitchFamily="34" charset="0"/>
                        </a:rPr>
                        <a:t>Fredy Granados</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endParaRPr lang="es-MX" sz="800" b="0" i="0" u="none" strike="noStrike" dirty="0">
                        <a:solidFill>
                          <a:schemeClr val="tx1"/>
                        </a:solidFill>
                        <a:effectLst/>
                        <a:latin typeface="+mj-lt"/>
                        <a:cs typeface="Arial" panose="020B0604020202020204" pitchFamily="34" charset="0"/>
                      </a:endParaRPr>
                    </a:p>
                    <a:p>
                      <a:pPr algn="l" fontAlgn="ctr"/>
                      <a:r>
                        <a:rPr lang="es-ES" sz="800" b="0" i="0" u="none" strike="noStrike" kern="1200" dirty="0">
                          <a:solidFill>
                            <a:schemeClr val="tx1"/>
                          </a:solidFill>
                          <a:effectLst/>
                          <a:latin typeface="Calibri"/>
                          <a:ea typeface="+mn-ea"/>
                          <a:cs typeface="Arial" panose="020B0604020202020204" pitchFamily="34" charset="0"/>
                        </a:rPr>
                        <a:t>13 eventos realizados desde la Biblioteca Carlos Castro Saavedra:</a:t>
                      </a:r>
                    </a:p>
                    <a:p>
                      <a:pPr algn="l" fontAlgn="ctr"/>
                      <a:r>
                        <a:rPr lang="es-ES" sz="800" b="0" i="0" u="none" strike="noStrike" kern="1200" dirty="0">
                          <a:solidFill>
                            <a:schemeClr val="tx1"/>
                          </a:solidFill>
                          <a:effectLst/>
                          <a:latin typeface="Calibri"/>
                          <a:ea typeface="+mn-ea"/>
                          <a:cs typeface="Arial" panose="020B0604020202020204" pitchFamily="34" charset="0"/>
                        </a:rPr>
                        <a:t>-	Inducciones biblioteca: 2</a:t>
                      </a:r>
                    </a:p>
                    <a:p>
                      <a:pPr algn="l" fontAlgn="ctr"/>
                      <a:r>
                        <a:rPr lang="es-ES" sz="800" b="0" i="0" u="none" strike="noStrike" kern="1200" dirty="0">
                          <a:solidFill>
                            <a:schemeClr val="tx1"/>
                          </a:solidFill>
                          <a:effectLst/>
                          <a:latin typeface="Calibri"/>
                          <a:ea typeface="+mn-ea"/>
                          <a:cs typeface="Arial" panose="020B0604020202020204" pitchFamily="34" charset="0"/>
                        </a:rPr>
                        <a:t>-	Propuesta de escritura creativa: 1</a:t>
                      </a:r>
                    </a:p>
                    <a:p>
                      <a:pPr algn="l" fontAlgn="ctr"/>
                      <a:r>
                        <a:rPr lang="es-ES" sz="800" b="0" i="0" u="none" strike="noStrike" kern="1200" dirty="0">
                          <a:solidFill>
                            <a:schemeClr val="tx1"/>
                          </a:solidFill>
                          <a:effectLst/>
                          <a:latin typeface="Calibri"/>
                          <a:ea typeface="+mn-ea"/>
                          <a:cs typeface="Arial" panose="020B0604020202020204" pitchFamily="34" charset="0"/>
                        </a:rPr>
                        <a:t>-	Cafés literarios: 4</a:t>
                      </a:r>
                    </a:p>
                    <a:p>
                      <a:pPr algn="l" fontAlgn="ctr"/>
                      <a:r>
                        <a:rPr lang="es-ES" sz="800" b="0" i="0" u="none" strike="noStrike" kern="1200" dirty="0">
                          <a:solidFill>
                            <a:schemeClr val="tx1"/>
                          </a:solidFill>
                          <a:effectLst/>
                          <a:latin typeface="Calibri"/>
                          <a:ea typeface="+mn-ea"/>
                          <a:cs typeface="Arial" panose="020B0604020202020204" pitchFamily="34" charset="0"/>
                        </a:rPr>
                        <a:t>-	Letras creativas: 2</a:t>
                      </a:r>
                    </a:p>
                    <a:p>
                      <a:pPr algn="l" fontAlgn="ctr"/>
                      <a:r>
                        <a:rPr lang="es-ES" sz="800" b="0" i="0" u="none" strike="noStrike" kern="1200" dirty="0">
                          <a:solidFill>
                            <a:schemeClr val="tx1"/>
                          </a:solidFill>
                          <a:effectLst/>
                          <a:latin typeface="Calibri"/>
                          <a:ea typeface="+mn-ea"/>
                          <a:cs typeface="Arial" panose="020B0604020202020204" pitchFamily="34" charset="0"/>
                        </a:rPr>
                        <a:t>-	Natalicio Carlos Castro Saavedra: 1</a:t>
                      </a:r>
                    </a:p>
                    <a:p>
                      <a:pPr algn="l" fontAlgn="ctr"/>
                      <a:r>
                        <a:rPr lang="es-ES" sz="800" b="0" i="0" u="none" strike="noStrike" kern="1200" dirty="0">
                          <a:solidFill>
                            <a:schemeClr val="tx1"/>
                          </a:solidFill>
                          <a:effectLst/>
                          <a:latin typeface="Calibri"/>
                          <a:ea typeface="+mn-ea"/>
                          <a:cs typeface="Arial" panose="020B0604020202020204" pitchFamily="34" charset="0"/>
                        </a:rPr>
                        <a:t>-	Presentación Fondo Editorial ITM (Juan Mosquera Restrepo): 1</a:t>
                      </a:r>
                    </a:p>
                    <a:p>
                      <a:pPr algn="l" fontAlgn="ctr"/>
                      <a:r>
                        <a:rPr lang="es-ES" sz="800" b="0" i="0" u="none" strike="noStrike" kern="1200" dirty="0">
                          <a:solidFill>
                            <a:schemeClr val="tx1"/>
                          </a:solidFill>
                          <a:effectLst/>
                          <a:latin typeface="Calibri"/>
                          <a:ea typeface="+mn-ea"/>
                          <a:cs typeface="Arial" panose="020B0604020202020204" pitchFamily="34" charset="0"/>
                        </a:rPr>
                        <a:t>-	Picnics literarios: 2</a:t>
                      </a:r>
                    </a:p>
                    <a:p>
                      <a:pPr algn="l" fontAlgn="ctr"/>
                      <a:endParaRPr lang="es-ES" sz="800" b="0" i="0" u="none" strike="noStrike" kern="1200" dirty="0">
                        <a:solidFill>
                          <a:schemeClr val="tx1"/>
                        </a:solidFill>
                        <a:effectLst/>
                        <a:latin typeface="Calibri"/>
                        <a:ea typeface="+mn-ea"/>
                        <a:cs typeface="Arial" panose="020B0604020202020204" pitchFamily="34" charset="0"/>
                      </a:endParaRPr>
                    </a:p>
                    <a:p>
                      <a:pPr algn="l" fontAlgn="ctr"/>
                      <a:r>
                        <a:rPr lang="es-ES" sz="800" b="0" i="0" u="none" strike="noStrike" kern="1200" dirty="0">
                          <a:solidFill>
                            <a:schemeClr val="tx1"/>
                          </a:solidFill>
                          <a:effectLst/>
                          <a:latin typeface="Calibri"/>
                          <a:ea typeface="+mn-ea"/>
                          <a:cs typeface="Arial" panose="020B0604020202020204" pitchFamily="34" charset="0"/>
                        </a:rPr>
                        <a:t>Total de asistentes en los eventos realizados: 190</a:t>
                      </a:r>
                    </a:p>
                    <a:p>
                      <a:pPr algn="l" fontAlgn="ctr"/>
                      <a:r>
                        <a:rPr lang="es-ES" sz="800" b="0" i="0" u="none" strike="noStrike" kern="1200" dirty="0">
                          <a:solidFill>
                            <a:schemeClr val="tx1"/>
                          </a:solidFill>
                          <a:effectLst/>
                          <a:latin typeface="Calibri"/>
                          <a:ea typeface="+mn-ea"/>
                          <a:cs typeface="Arial" panose="020B0604020202020204" pitchFamily="34" charset="0"/>
                        </a:rPr>
                        <a:t>Promedio de 14 personas por evento.</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u="none" strike="noStrike" dirty="0">
                          <a:solidFill>
                            <a:schemeClr val="tx1"/>
                          </a:solidFill>
                          <a:effectLst/>
                          <a:latin typeface="+mj-lt"/>
                          <a:cs typeface="Arial" panose="020B0604020202020204" pitchFamily="34" charset="0"/>
                        </a:rPr>
                        <a:t>100%</a:t>
                      </a: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77583673"/>
                  </a:ext>
                </a:extLst>
              </a:tr>
              <a:tr h="3796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Eventos realizados en el área de teatro</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eventos de teatro realizados/eventos de teatro planeados</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Hugo Antonio Valencia Melguizo</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dirty="0">
                          <a:solidFill>
                            <a:schemeClr val="tx1"/>
                          </a:solidFill>
                          <a:effectLst/>
                          <a:latin typeface="+mj-lt"/>
                          <a:cs typeface="Arial" panose="020B0604020202020204" pitchFamily="34" charset="0"/>
                        </a:rPr>
                        <a:t>Se tiene al momento los participantes en Antioquia vive el Teatro y Lecturas dramáticas. A diciembre y contabilizando los participantes del programa Salas Concertadas, se espera un gran total de 360 Eventos. 14 eventos</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4157379005"/>
                  </a:ext>
                </a:extLst>
              </a:tr>
              <a:tr h="10775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t" latinLnBrk="0" hangingPunct="1"/>
                      <a:r>
                        <a:rPr lang="es-MX" sz="800" b="1" kern="1200" dirty="0">
                          <a:solidFill>
                            <a:srgbClr val="0070C0"/>
                          </a:solidFill>
                          <a:latin typeface="+mj-lt"/>
                          <a:ea typeface="+mn-ea"/>
                          <a:cs typeface="Arial" pitchFamily="34" charset="0"/>
                        </a:rPr>
                        <a:t>Satisfacción con los servicios de la Biblioteca Publica Departamental</a:t>
                      </a:r>
                      <a:endParaRPr lang="es-ES" sz="800" b="1" kern="1200" dirty="0">
                        <a:solidFill>
                          <a:srgbClr val="0070C0"/>
                        </a:solidFill>
                        <a:latin typeface="+mj-lt"/>
                        <a:ea typeface="+mn-ea"/>
                        <a:cs typeface="Arial" pitchFamily="34" charset="0"/>
                      </a:endParaRPr>
                    </a:p>
                  </a:txBody>
                  <a:tcPr marL="76200" marR="76200" marT="76200" marB="76200">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kern="1200" dirty="0">
                          <a:solidFill>
                            <a:schemeClr val="tx1"/>
                          </a:solidFill>
                          <a:latin typeface="+mj-lt"/>
                          <a:ea typeface="+mn-ea"/>
                          <a:cs typeface="+mn-cs"/>
                        </a:rPr>
                        <a:t>Usuarios satisfechos/ usuarios encuestados</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Jorge Mejía Arcila</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s-ES" sz="800" b="1" i="0" u="none" strike="noStrike" dirty="0">
                          <a:solidFill>
                            <a:schemeClr val="tx1"/>
                          </a:solidFill>
                          <a:effectLst/>
                          <a:latin typeface="+mj-lt"/>
                          <a:cs typeface="Arial" panose="020B0604020202020204" pitchFamily="34" charset="0"/>
                        </a:rPr>
                        <a:t>Satisfacción con la atención: 98% excelente, 2% bueno. Estado del material y disponibilidad: 76% excelente, 24% bueno</a:t>
                      </a:r>
                    </a:p>
                    <a:p>
                      <a:pPr marL="0" marR="0" indent="0" algn="l" defTabSz="914400" rtl="0" eaLnBrk="1" fontAlgn="ctr" latinLnBrk="0" hangingPunct="1">
                        <a:lnSpc>
                          <a:spcPct val="100000"/>
                        </a:lnSpc>
                        <a:spcBef>
                          <a:spcPts val="0"/>
                        </a:spcBef>
                        <a:spcAft>
                          <a:spcPts val="0"/>
                        </a:spcAft>
                        <a:buClrTx/>
                        <a:buSzTx/>
                        <a:buFontTx/>
                        <a:buNone/>
                        <a:tabLst/>
                        <a:defRPr/>
                      </a:pPr>
                      <a:endParaRPr lang="es-ES" sz="800" b="0" i="0" u="none" strike="noStrike" dirty="0">
                        <a:solidFill>
                          <a:schemeClr val="tx1"/>
                        </a:solidFill>
                        <a:effectLst/>
                        <a:latin typeface="+mj-lt"/>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En el mes de </a:t>
                      </a:r>
                      <a:r>
                        <a:rPr lang="es-ES" sz="800" b="1" i="0" u="none" strike="noStrike" dirty="0">
                          <a:solidFill>
                            <a:schemeClr val="tx1"/>
                          </a:solidFill>
                          <a:effectLst/>
                          <a:latin typeface="+mj-lt"/>
                          <a:cs typeface="Arial" panose="020B0604020202020204" pitchFamily="34" charset="0"/>
                        </a:rPr>
                        <a:t>enero </a:t>
                      </a:r>
                      <a:r>
                        <a:rPr lang="es-ES" sz="800" b="0" i="0" u="none" strike="noStrike" dirty="0">
                          <a:solidFill>
                            <a:schemeClr val="tx1"/>
                          </a:solidFill>
                          <a:effectLst/>
                          <a:latin typeface="+mj-lt"/>
                          <a:cs typeface="Arial" panose="020B0604020202020204" pitchFamily="34" charset="0"/>
                        </a:rPr>
                        <a:t>la atención fue calificada: 97% excelente y 3% buena. El estado y disponibilidad del material bibliográfico fue calificado: 75% excelente y 25% bueno</a:t>
                      </a:r>
                    </a:p>
                    <a:p>
                      <a:pPr marL="0" marR="0" indent="0" algn="l" defTabSz="914400" rtl="0" eaLnBrk="1" fontAlgn="ctr" latinLnBrk="0" hangingPunct="1">
                        <a:lnSpc>
                          <a:spcPct val="100000"/>
                        </a:lnSpc>
                        <a:spcBef>
                          <a:spcPts val="0"/>
                        </a:spcBef>
                        <a:spcAft>
                          <a:spcPts val="0"/>
                        </a:spcAft>
                        <a:buClrTx/>
                        <a:buSzTx/>
                        <a:buFontTx/>
                        <a:buNone/>
                        <a:tabLst/>
                        <a:defRPr/>
                      </a:pPr>
                      <a:endParaRPr lang="es-ES" sz="800" b="0" i="0" u="none" strike="noStrike" dirty="0">
                        <a:solidFill>
                          <a:schemeClr val="tx1"/>
                        </a:solidFill>
                        <a:effectLst/>
                        <a:latin typeface="+mj-lt"/>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En el mes de</a:t>
                      </a:r>
                      <a:r>
                        <a:rPr lang="es-ES" sz="800" b="1" i="0" u="none" strike="noStrike" dirty="0">
                          <a:solidFill>
                            <a:schemeClr val="tx1"/>
                          </a:solidFill>
                          <a:effectLst/>
                          <a:latin typeface="+mj-lt"/>
                          <a:cs typeface="Arial" panose="020B0604020202020204" pitchFamily="34" charset="0"/>
                        </a:rPr>
                        <a:t> febrero </a:t>
                      </a:r>
                      <a:r>
                        <a:rPr lang="es-ES" sz="800" b="0" i="0" u="none" strike="noStrike" dirty="0">
                          <a:solidFill>
                            <a:schemeClr val="tx1"/>
                          </a:solidFill>
                          <a:effectLst/>
                          <a:latin typeface="+mj-lt"/>
                          <a:cs typeface="Arial" panose="020B0604020202020204" pitchFamily="34" charset="0"/>
                        </a:rPr>
                        <a:t>la atención fue calificada: 93% excelente y 7% buena. El estado y disponibilidad del material bibliográfico fue calificado: 73% excelente y 27% bueno</a:t>
                      </a:r>
                    </a:p>
                    <a:p>
                      <a:pPr marL="0" marR="0" indent="0" algn="l" defTabSz="914400" rtl="0" eaLnBrk="1" fontAlgn="ctr" latinLnBrk="0" hangingPunct="1">
                        <a:lnSpc>
                          <a:spcPct val="100000"/>
                        </a:lnSpc>
                        <a:spcBef>
                          <a:spcPts val="0"/>
                        </a:spcBef>
                        <a:spcAft>
                          <a:spcPts val="0"/>
                        </a:spcAft>
                        <a:buClrTx/>
                        <a:buSzTx/>
                        <a:buFontTx/>
                        <a:buNone/>
                        <a:tabLst/>
                        <a:defRPr/>
                      </a:pPr>
                      <a:endParaRPr lang="es-ES" sz="800" b="0" i="0" u="none" strike="noStrike" dirty="0">
                        <a:solidFill>
                          <a:schemeClr val="tx1"/>
                        </a:solidFill>
                        <a:effectLst/>
                        <a:latin typeface="+mj-lt"/>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En el mes de </a:t>
                      </a:r>
                      <a:r>
                        <a:rPr lang="es-ES" sz="800" b="1" i="0" u="none" strike="noStrike" dirty="0">
                          <a:solidFill>
                            <a:schemeClr val="tx1"/>
                          </a:solidFill>
                          <a:effectLst/>
                          <a:latin typeface="+mj-lt"/>
                          <a:cs typeface="Arial" panose="020B0604020202020204" pitchFamily="34" charset="0"/>
                        </a:rPr>
                        <a:t>marzo </a:t>
                      </a:r>
                      <a:r>
                        <a:rPr lang="es-ES" sz="800" b="0" i="0" u="none" strike="noStrike" dirty="0">
                          <a:solidFill>
                            <a:schemeClr val="tx1"/>
                          </a:solidFill>
                          <a:effectLst/>
                          <a:latin typeface="+mj-lt"/>
                          <a:cs typeface="Arial" panose="020B0604020202020204" pitchFamily="34" charset="0"/>
                        </a:rPr>
                        <a:t>la atención fue calificada: 100% excelente. El estado y disponibilidad del material bibliográfico fue calificado: 81% excelente y 19% bueno.</a:t>
                      </a:r>
                    </a:p>
                    <a:p>
                      <a:pPr marL="0" marR="0" indent="0" algn="l" defTabSz="914400" rtl="0" eaLnBrk="1" fontAlgn="ctr" latinLnBrk="0" hangingPunct="1">
                        <a:lnSpc>
                          <a:spcPct val="100000"/>
                        </a:lnSpc>
                        <a:spcBef>
                          <a:spcPts val="0"/>
                        </a:spcBef>
                        <a:spcAft>
                          <a:spcPts val="0"/>
                        </a:spcAft>
                        <a:buClrTx/>
                        <a:buSzTx/>
                        <a:buFontTx/>
                        <a:buNone/>
                        <a:tabLst/>
                        <a:defRPr/>
                      </a:pPr>
                      <a:endParaRPr lang="es-ES" sz="800" b="0" i="0" u="none" strike="noStrike" dirty="0">
                        <a:solidFill>
                          <a:schemeClr val="tx1"/>
                        </a:solidFill>
                        <a:effectLst/>
                        <a:latin typeface="+mj-lt"/>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En el mes de </a:t>
                      </a:r>
                      <a:r>
                        <a:rPr lang="es-ES" sz="800" b="1" i="0" u="none" strike="noStrike" dirty="0">
                          <a:solidFill>
                            <a:schemeClr val="tx1"/>
                          </a:solidFill>
                          <a:effectLst/>
                          <a:latin typeface="+mj-lt"/>
                          <a:cs typeface="Arial" panose="020B0604020202020204" pitchFamily="34" charset="0"/>
                        </a:rPr>
                        <a:t>Abril </a:t>
                      </a:r>
                      <a:r>
                        <a:rPr lang="es-ES" sz="800" b="0" i="0" u="none" strike="noStrike" dirty="0">
                          <a:solidFill>
                            <a:schemeClr val="tx1"/>
                          </a:solidFill>
                          <a:effectLst/>
                          <a:latin typeface="+mj-lt"/>
                          <a:cs typeface="Arial" panose="020B0604020202020204" pitchFamily="34" charset="0"/>
                        </a:rPr>
                        <a:t>la atención fue calificada: 96% excelente y 4% buena. El estado y disponibilidad del material fue calificado: 67% excelente y 33% buena.</a:t>
                      </a:r>
                    </a:p>
                    <a:p>
                      <a:pPr marL="0" marR="0" indent="0" algn="l" defTabSz="914400" rtl="0" eaLnBrk="1" fontAlgn="ctr" latinLnBrk="0" hangingPunct="1">
                        <a:lnSpc>
                          <a:spcPct val="100000"/>
                        </a:lnSpc>
                        <a:spcBef>
                          <a:spcPts val="0"/>
                        </a:spcBef>
                        <a:spcAft>
                          <a:spcPts val="0"/>
                        </a:spcAft>
                        <a:buClrTx/>
                        <a:buSzTx/>
                        <a:buFontTx/>
                        <a:buNone/>
                        <a:tabLst/>
                        <a:defRPr/>
                      </a:pPr>
                      <a:endParaRPr lang="es-ES" sz="800" b="0" i="0" u="none" strike="noStrike" dirty="0">
                        <a:solidFill>
                          <a:schemeClr val="tx1"/>
                        </a:solidFill>
                        <a:effectLst/>
                        <a:latin typeface="+mj-lt"/>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En el mes de </a:t>
                      </a:r>
                      <a:r>
                        <a:rPr lang="es-ES" sz="800" b="1" i="0" u="none" strike="noStrike" dirty="0">
                          <a:solidFill>
                            <a:schemeClr val="tx1"/>
                          </a:solidFill>
                          <a:effectLst/>
                          <a:latin typeface="+mj-lt"/>
                          <a:cs typeface="Arial" panose="020B0604020202020204" pitchFamily="34" charset="0"/>
                        </a:rPr>
                        <a:t>Mayo </a:t>
                      </a:r>
                      <a:r>
                        <a:rPr lang="es-ES" sz="800" b="0" i="0" u="none" strike="noStrike" dirty="0">
                          <a:solidFill>
                            <a:schemeClr val="tx1"/>
                          </a:solidFill>
                          <a:effectLst/>
                          <a:latin typeface="+mj-lt"/>
                          <a:cs typeface="Arial" panose="020B0604020202020204" pitchFamily="34" charset="0"/>
                        </a:rPr>
                        <a:t>la atención fue calificada: 100% excelente. El estado y disponibilidad del material fue calificado: 86% excelente y 14% bueno.</a:t>
                      </a:r>
                    </a:p>
                    <a:p>
                      <a:pPr marL="0" marR="0" indent="0" algn="l" defTabSz="914400" rtl="0" eaLnBrk="1" fontAlgn="ctr" latinLnBrk="0" hangingPunct="1">
                        <a:lnSpc>
                          <a:spcPct val="100000"/>
                        </a:lnSpc>
                        <a:spcBef>
                          <a:spcPts val="0"/>
                        </a:spcBef>
                        <a:spcAft>
                          <a:spcPts val="0"/>
                        </a:spcAft>
                        <a:buClrTx/>
                        <a:buSzTx/>
                        <a:buFontTx/>
                        <a:buNone/>
                        <a:tabLst/>
                        <a:defRPr/>
                      </a:pPr>
                      <a:r>
                        <a:rPr lang="es-MX" sz="800" b="0" i="0" u="none" strike="noStrike" dirty="0">
                          <a:solidFill>
                            <a:schemeClr val="tx1"/>
                          </a:solidFill>
                          <a:effectLst/>
                          <a:latin typeface="+mj-lt"/>
                          <a:cs typeface="Arial" panose="020B0604020202020204" pitchFamily="34" charset="0"/>
                        </a:rPr>
                        <a:t>	</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98%</a:t>
                      </a: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182285278"/>
                  </a:ext>
                </a:extLst>
              </a:tr>
            </a:tbl>
          </a:graphicData>
        </a:graphic>
      </p:graphicFrame>
    </p:spTree>
    <p:extLst>
      <p:ext uri="{BB962C8B-B14F-4D97-AF65-F5344CB8AC3E}">
        <p14:creationId xmlns:p14="http://schemas.microsoft.com/office/powerpoint/2010/main" val="800995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sp>
        <p:nvSpPr>
          <p:cNvPr id="2" name="4 CuadroTexto">
            <a:extLst>
              <a:ext uri="{FF2B5EF4-FFF2-40B4-BE49-F238E27FC236}">
                <a16:creationId xmlns:a16="http://schemas.microsoft.com/office/drawing/2014/main" id="{BF666B00-9E71-C810-2C98-C8EA23E9E299}"/>
              </a:ext>
            </a:extLst>
          </p:cNvPr>
          <p:cNvSpPr txBox="1"/>
          <p:nvPr/>
        </p:nvSpPr>
        <p:spPr>
          <a:xfrm>
            <a:off x="952516" y="288275"/>
            <a:ext cx="7009419" cy="400110"/>
          </a:xfrm>
          <a:prstGeom prst="rect">
            <a:avLst/>
          </a:prstGeom>
          <a:noFill/>
        </p:spPr>
        <p:txBody>
          <a:bodyPr wrap="none" rtlCol="0">
            <a:spAutoFit/>
          </a:bodyPr>
          <a:lstStyle/>
          <a:p>
            <a:pPr defTabSz="457200"/>
            <a:r>
              <a:rPr lang="es-CO" sz="2000" b="1" dirty="0">
                <a:solidFill>
                  <a:prstClr val="black"/>
                </a:solidFill>
                <a:latin typeface="Calibri Light" panose="020F0302020204030204" pitchFamily="34" charset="0"/>
                <a:cs typeface="Calibri Light" panose="020F0302020204030204" pitchFamily="34" charset="0"/>
              </a:rPr>
              <a:t>Proceso Gestión del Fortalecimiento de la cultura – 20 indicadores</a:t>
            </a:r>
          </a:p>
        </p:txBody>
      </p:sp>
      <p:graphicFrame>
        <p:nvGraphicFramePr>
          <p:cNvPr id="3" name="5 Tabla">
            <a:extLst>
              <a:ext uri="{FF2B5EF4-FFF2-40B4-BE49-F238E27FC236}">
                <a16:creationId xmlns:a16="http://schemas.microsoft.com/office/drawing/2014/main" id="{08C32FFC-BD88-4D40-1D4C-1C61A21B8E59}"/>
              </a:ext>
            </a:extLst>
          </p:cNvPr>
          <p:cNvGraphicFramePr>
            <a:graphicFrameLocks noGrp="1"/>
          </p:cNvGraphicFramePr>
          <p:nvPr>
            <p:extLst>
              <p:ext uri="{D42A27DB-BD31-4B8C-83A1-F6EECF244321}">
                <p14:modId xmlns:p14="http://schemas.microsoft.com/office/powerpoint/2010/main" val="2048543333"/>
              </p:ext>
            </p:extLst>
          </p:nvPr>
        </p:nvGraphicFramePr>
        <p:xfrm>
          <a:off x="163560" y="1691798"/>
          <a:ext cx="11705531" cy="2766345"/>
        </p:xfrm>
        <a:graphic>
          <a:graphicData uri="http://schemas.openxmlformats.org/drawingml/2006/table">
            <a:tbl>
              <a:tblPr/>
              <a:tblGrid>
                <a:gridCol w="2620852">
                  <a:extLst>
                    <a:ext uri="{9D8B030D-6E8A-4147-A177-3AD203B41FA5}">
                      <a16:colId xmlns:a16="http://schemas.microsoft.com/office/drawing/2014/main" val="20000"/>
                    </a:ext>
                  </a:extLst>
                </a:gridCol>
                <a:gridCol w="2472531">
                  <a:extLst>
                    <a:ext uri="{9D8B030D-6E8A-4147-A177-3AD203B41FA5}">
                      <a16:colId xmlns:a16="http://schemas.microsoft.com/office/drawing/2014/main" val="20001"/>
                    </a:ext>
                  </a:extLst>
                </a:gridCol>
                <a:gridCol w="1205357">
                  <a:extLst>
                    <a:ext uri="{9D8B030D-6E8A-4147-A177-3AD203B41FA5}">
                      <a16:colId xmlns:a16="http://schemas.microsoft.com/office/drawing/2014/main" val="20002"/>
                    </a:ext>
                  </a:extLst>
                </a:gridCol>
                <a:gridCol w="1236052">
                  <a:extLst>
                    <a:ext uri="{9D8B030D-6E8A-4147-A177-3AD203B41FA5}">
                      <a16:colId xmlns:a16="http://schemas.microsoft.com/office/drawing/2014/main" val="20003"/>
                    </a:ext>
                  </a:extLst>
                </a:gridCol>
                <a:gridCol w="3025423">
                  <a:extLst>
                    <a:ext uri="{9D8B030D-6E8A-4147-A177-3AD203B41FA5}">
                      <a16:colId xmlns:a16="http://schemas.microsoft.com/office/drawing/2014/main" val="20004"/>
                    </a:ext>
                  </a:extLst>
                </a:gridCol>
                <a:gridCol w="1145316">
                  <a:extLst>
                    <a:ext uri="{9D8B030D-6E8A-4147-A177-3AD203B41FA5}">
                      <a16:colId xmlns:a16="http://schemas.microsoft.com/office/drawing/2014/main" val="20005"/>
                    </a:ext>
                  </a:extLst>
                </a:gridCol>
              </a:tblGrid>
              <a:tr h="1603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1" u="none" strike="noStrike" dirty="0">
                          <a:solidFill>
                            <a:schemeClr val="tx1"/>
                          </a:solidFill>
                          <a:effectLst/>
                          <a:latin typeface="+mj-lt"/>
                          <a:cs typeface="Arial" panose="020B0604020202020204" pitchFamily="34" charset="0"/>
                        </a:rPr>
                        <a:t>Nombre indicador</a:t>
                      </a:r>
                      <a:endParaRPr lang="es-CO" sz="9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1" u="none" strike="noStrike" dirty="0">
                          <a:solidFill>
                            <a:schemeClr val="tx1"/>
                          </a:solidFill>
                          <a:effectLst/>
                          <a:latin typeface="+mj-lt"/>
                          <a:cs typeface="Arial" panose="020B0604020202020204" pitchFamily="34" charset="0"/>
                        </a:rPr>
                        <a:t>Ecuación</a:t>
                      </a:r>
                      <a:endParaRPr lang="es-CO" sz="9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1" u="none" strike="noStrike" dirty="0">
                          <a:solidFill>
                            <a:schemeClr val="tx1"/>
                          </a:solidFill>
                          <a:effectLst/>
                          <a:latin typeface="+mj-lt"/>
                          <a:cs typeface="Arial" panose="020B0604020202020204" pitchFamily="34" charset="0"/>
                        </a:rPr>
                        <a:t>Medición</a:t>
                      </a:r>
                      <a:endParaRPr lang="es-CO" sz="9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1" u="none" strike="noStrike" dirty="0">
                          <a:solidFill>
                            <a:schemeClr val="tx1"/>
                          </a:solidFill>
                          <a:effectLst/>
                          <a:latin typeface="+mj-lt"/>
                          <a:cs typeface="Arial" panose="020B0604020202020204" pitchFamily="34" charset="0"/>
                        </a:rPr>
                        <a:t>Responsable</a:t>
                      </a:r>
                      <a:endParaRPr lang="es-CO" sz="9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1" u="none" strike="noStrike" dirty="0">
                          <a:solidFill>
                            <a:schemeClr val="tx1"/>
                          </a:solidFill>
                          <a:effectLst/>
                          <a:latin typeface="+mj-lt"/>
                          <a:cs typeface="Arial" panose="020B0604020202020204" pitchFamily="34" charset="0"/>
                        </a:rPr>
                        <a:t>ANALISIS ULTIMA</a:t>
                      </a:r>
                      <a:r>
                        <a:rPr lang="es-CO" sz="900" b="1" u="none" strike="noStrike" baseline="0" dirty="0">
                          <a:solidFill>
                            <a:schemeClr val="tx1"/>
                          </a:solidFill>
                          <a:effectLst/>
                          <a:latin typeface="+mj-lt"/>
                          <a:cs typeface="Arial" panose="020B0604020202020204" pitchFamily="34" charset="0"/>
                        </a:rPr>
                        <a:t> MEDICION</a:t>
                      </a:r>
                      <a:endParaRPr lang="es-CO" sz="9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1" u="none" strike="noStrike" dirty="0">
                          <a:solidFill>
                            <a:schemeClr val="tx1"/>
                          </a:solidFill>
                          <a:effectLst/>
                          <a:latin typeface="+mj-lt"/>
                          <a:cs typeface="Arial" panose="020B0604020202020204" pitchFamily="34" charset="0"/>
                        </a:rPr>
                        <a:t>% cumplimiento</a:t>
                      </a:r>
                      <a:endParaRPr lang="es-CO" sz="9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10775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t" latinLnBrk="0" hangingPunct="1"/>
                      <a:r>
                        <a:rPr lang="es-MX" sz="900" b="1" kern="1200" dirty="0">
                          <a:solidFill>
                            <a:srgbClr val="0070C0"/>
                          </a:solidFill>
                          <a:latin typeface="+mj-lt"/>
                          <a:ea typeface="+mn-ea"/>
                          <a:cs typeface="Arial" pitchFamily="34" charset="0"/>
                        </a:rPr>
                        <a:t>Satisfacción con los servicios de la Biblioteca Publica Departamental</a:t>
                      </a:r>
                      <a:endParaRPr lang="es-ES" sz="900" b="1" kern="1200" dirty="0">
                        <a:solidFill>
                          <a:srgbClr val="0070C0"/>
                        </a:solidFill>
                        <a:latin typeface="+mj-lt"/>
                        <a:ea typeface="+mn-ea"/>
                        <a:cs typeface="Arial" pitchFamily="34" charset="0"/>
                      </a:endParaRPr>
                    </a:p>
                  </a:txBody>
                  <a:tcPr marL="76200" marR="76200" marT="76200" marB="76200">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900" b="0" i="0" kern="1200" dirty="0">
                          <a:solidFill>
                            <a:schemeClr val="tx1"/>
                          </a:solidFill>
                          <a:latin typeface="+mj-lt"/>
                          <a:ea typeface="+mn-ea"/>
                          <a:cs typeface="+mn-cs"/>
                        </a:rPr>
                        <a:t>Usuarios satisfechos/ usuarios encuestados</a:t>
                      </a:r>
                      <a:endParaRPr lang="es-CO" sz="9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rPr>
                        <a:t>TRIMESTRAL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0" i="0" u="none" strike="noStrike" dirty="0">
                          <a:solidFill>
                            <a:schemeClr val="tx1"/>
                          </a:solidFill>
                          <a:effectLst/>
                          <a:latin typeface="+mj-lt"/>
                          <a:cs typeface="Arial" panose="020B0604020202020204" pitchFamily="34" charset="0"/>
                        </a:rPr>
                        <a:t>Jorge Mejía Arcila</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ctr" latinLnBrk="0" hangingPunct="1">
                        <a:lnSpc>
                          <a:spcPct val="100000"/>
                        </a:lnSpc>
                        <a:spcBef>
                          <a:spcPts val="0"/>
                        </a:spcBef>
                        <a:spcAft>
                          <a:spcPts val="0"/>
                        </a:spcAft>
                        <a:buClrTx/>
                        <a:buSzTx/>
                        <a:buFontTx/>
                        <a:buNone/>
                        <a:tabLst/>
                        <a:defRPr/>
                      </a:pPr>
                      <a:endParaRPr lang="es-ES" sz="900" b="0" i="0" u="none" strike="noStrike" dirty="0">
                        <a:solidFill>
                          <a:schemeClr val="tx1"/>
                        </a:solidFill>
                        <a:effectLst/>
                        <a:latin typeface="+mj-lt"/>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s-ES" sz="900" b="0" i="0" u="none" strike="noStrike" kern="1200" dirty="0">
                          <a:solidFill>
                            <a:schemeClr val="tx1"/>
                          </a:solidFill>
                          <a:effectLst/>
                          <a:latin typeface="Calibri"/>
                          <a:ea typeface="+mn-ea"/>
                          <a:cs typeface="Arial" panose="020B0604020202020204" pitchFamily="34" charset="0"/>
                        </a:rPr>
                        <a:t>En el mes de </a:t>
                      </a:r>
                      <a:r>
                        <a:rPr lang="es-ES" sz="900" b="1" i="0" u="none" strike="noStrike" kern="1200" dirty="0">
                          <a:solidFill>
                            <a:schemeClr val="tx1"/>
                          </a:solidFill>
                          <a:effectLst/>
                          <a:latin typeface="Calibri"/>
                          <a:ea typeface="+mn-ea"/>
                          <a:cs typeface="Arial" panose="020B0604020202020204" pitchFamily="34" charset="0"/>
                        </a:rPr>
                        <a:t>Junio</a:t>
                      </a:r>
                      <a:r>
                        <a:rPr lang="es-ES" sz="900" b="0" i="0" u="none" strike="noStrike" kern="1200" dirty="0">
                          <a:solidFill>
                            <a:schemeClr val="tx1"/>
                          </a:solidFill>
                          <a:effectLst/>
                          <a:latin typeface="Calibri"/>
                          <a:ea typeface="+mn-ea"/>
                          <a:cs typeface="Arial" panose="020B0604020202020204" pitchFamily="34" charset="0"/>
                        </a:rPr>
                        <a:t> la atención fue calificada: 100% excelente. El estado y disponibilidad del material fue calificado: 75% excelente y 25% bueno.</a:t>
                      </a:r>
                    </a:p>
                    <a:p>
                      <a:pPr marL="0" marR="0" indent="0" algn="l" defTabSz="914400" rtl="0" eaLnBrk="1" fontAlgn="ctr" latinLnBrk="0" hangingPunct="1">
                        <a:lnSpc>
                          <a:spcPct val="100000"/>
                        </a:lnSpc>
                        <a:spcBef>
                          <a:spcPts val="0"/>
                        </a:spcBef>
                        <a:spcAft>
                          <a:spcPts val="0"/>
                        </a:spcAft>
                        <a:buClrTx/>
                        <a:buSzTx/>
                        <a:buFontTx/>
                        <a:buNone/>
                        <a:tabLst/>
                        <a:defRPr/>
                      </a:pPr>
                      <a:r>
                        <a:rPr lang="es-ES" sz="900" b="0" i="0" u="none" strike="noStrike" kern="1200" dirty="0">
                          <a:solidFill>
                            <a:schemeClr val="tx1"/>
                          </a:solidFill>
                          <a:effectLst/>
                          <a:latin typeface="Calibri"/>
                          <a:ea typeface="+mn-ea"/>
                          <a:cs typeface="Arial" panose="020B0604020202020204" pitchFamily="34" charset="0"/>
                        </a:rPr>
                        <a:t>Nota: La encuesta solo se realizó los días 26, 27 y 28 de junio; el funcionario de la biblioteca se encontraba en vacaciones.</a:t>
                      </a:r>
                    </a:p>
                    <a:p>
                      <a:pPr marL="0" marR="0" indent="0" algn="l" defTabSz="914400" rtl="0" eaLnBrk="1" fontAlgn="ctr" latinLnBrk="0" hangingPunct="1">
                        <a:lnSpc>
                          <a:spcPct val="100000"/>
                        </a:lnSpc>
                        <a:spcBef>
                          <a:spcPts val="0"/>
                        </a:spcBef>
                        <a:spcAft>
                          <a:spcPts val="0"/>
                        </a:spcAft>
                        <a:buClrTx/>
                        <a:buSzTx/>
                        <a:buFontTx/>
                        <a:buNone/>
                        <a:tabLst/>
                        <a:defRPr/>
                      </a:pPr>
                      <a:endParaRPr lang="es-ES" sz="900" b="0" i="0" u="none" strike="noStrike" dirty="0">
                        <a:solidFill>
                          <a:schemeClr val="tx1"/>
                        </a:solidFill>
                        <a:effectLst/>
                        <a:latin typeface="+mj-lt"/>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s-ES" sz="900" b="0" i="0" u="none" strike="noStrike" dirty="0">
                          <a:solidFill>
                            <a:schemeClr val="tx1"/>
                          </a:solidFill>
                          <a:effectLst/>
                          <a:latin typeface="+mj-lt"/>
                          <a:cs typeface="Arial" panose="020B0604020202020204" pitchFamily="34" charset="0"/>
                        </a:rPr>
                        <a:t>En el mes de</a:t>
                      </a:r>
                      <a:r>
                        <a:rPr lang="es-ES" sz="900" b="1" i="0" u="none" strike="noStrike" dirty="0">
                          <a:solidFill>
                            <a:schemeClr val="tx1"/>
                          </a:solidFill>
                          <a:effectLst/>
                          <a:latin typeface="+mj-lt"/>
                          <a:cs typeface="Arial" panose="020B0604020202020204" pitchFamily="34" charset="0"/>
                        </a:rPr>
                        <a:t> julio </a:t>
                      </a:r>
                      <a:r>
                        <a:rPr lang="es-ES" sz="900" b="0" i="0" u="none" strike="noStrike" dirty="0">
                          <a:solidFill>
                            <a:schemeClr val="tx1"/>
                          </a:solidFill>
                          <a:effectLst/>
                          <a:latin typeface="+mj-lt"/>
                          <a:cs typeface="Arial" panose="020B0604020202020204" pitchFamily="34" charset="0"/>
                        </a:rPr>
                        <a:t>la atención fue calificada: 100% excelente. El estado y disponibilidad del material fue calificado: 81% excelente y 19% bueno.</a:t>
                      </a:r>
                    </a:p>
                    <a:p>
                      <a:pPr marL="0" marR="0" indent="0" algn="l" defTabSz="914400" rtl="0" eaLnBrk="1" fontAlgn="ctr" latinLnBrk="0" hangingPunct="1">
                        <a:lnSpc>
                          <a:spcPct val="100000"/>
                        </a:lnSpc>
                        <a:spcBef>
                          <a:spcPts val="0"/>
                        </a:spcBef>
                        <a:spcAft>
                          <a:spcPts val="0"/>
                        </a:spcAft>
                        <a:buClrTx/>
                        <a:buSzTx/>
                        <a:buFontTx/>
                        <a:buNone/>
                        <a:tabLst/>
                        <a:defRPr/>
                      </a:pPr>
                      <a:endParaRPr lang="es-ES" sz="900" b="0" i="0" u="none" strike="noStrike" dirty="0">
                        <a:solidFill>
                          <a:schemeClr val="tx1"/>
                        </a:solidFill>
                        <a:effectLst/>
                        <a:latin typeface="+mj-lt"/>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s-ES" sz="900" b="0" i="0" u="none" strike="noStrike" dirty="0">
                          <a:solidFill>
                            <a:schemeClr val="tx1"/>
                          </a:solidFill>
                          <a:effectLst/>
                          <a:latin typeface="+mj-lt"/>
                          <a:cs typeface="Arial" panose="020B0604020202020204" pitchFamily="34" charset="0"/>
                        </a:rPr>
                        <a:t>En el mes de </a:t>
                      </a:r>
                      <a:r>
                        <a:rPr lang="es-ES" sz="900" b="1" i="0" u="none" strike="noStrike" dirty="0">
                          <a:solidFill>
                            <a:schemeClr val="tx1"/>
                          </a:solidFill>
                          <a:effectLst/>
                          <a:latin typeface="+mj-lt"/>
                          <a:cs typeface="Arial" panose="020B0604020202020204" pitchFamily="34" charset="0"/>
                        </a:rPr>
                        <a:t>agosto</a:t>
                      </a:r>
                      <a:r>
                        <a:rPr lang="es-ES" sz="900" b="0" i="0" u="none" strike="noStrike" dirty="0">
                          <a:solidFill>
                            <a:schemeClr val="tx1"/>
                          </a:solidFill>
                          <a:effectLst/>
                          <a:latin typeface="+mj-lt"/>
                          <a:cs typeface="Arial" panose="020B0604020202020204" pitchFamily="34" charset="0"/>
                        </a:rPr>
                        <a:t> la atención fue calificada: 97% excelente y 3% buena. El estado y disponibilidad del material fue calificado: 81% excelente y 19% bueno.</a:t>
                      </a:r>
                      <a:r>
                        <a:rPr lang="es-MX" sz="900" b="0" i="0" u="none" strike="noStrike" dirty="0">
                          <a:solidFill>
                            <a:schemeClr val="tx1"/>
                          </a:solidFill>
                          <a:effectLst/>
                          <a:latin typeface="+mj-lt"/>
                          <a:cs typeface="Arial" panose="020B0604020202020204" pitchFamily="34" charset="0"/>
                        </a:rPr>
                        <a:t>	</a:t>
                      </a:r>
                    </a:p>
                    <a:p>
                      <a:pPr marL="0" marR="0" indent="0" algn="l" defTabSz="914400" rtl="0" eaLnBrk="1" fontAlgn="ctr" latinLnBrk="0" hangingPunct="1">
                        <a:lnSpc>
                          <a:spcPct val="100000"/>
                        </a:lnSpc>
                        <a:spcBef>
                          <a:spcPts val="0"/>
                        </a:spcBef>
                        <a:spcAft>
                          <a:spcPts val="0"/>
                        </a:spcAft>
                        <a:buClrTx/>
                        <a:buSzTx/>
                        <a:buFontTx/>
                        <a:buNone/>
                        <a:tabLst/>
                        <a:defRPr/>
                      </a:pPr>
                      <a:endParaRPr lang="es-MX" sz="900" b="0" i="0" u="none" strike="noStrike" dirty="0">
                        <a:solidFill>
                          <a:schemeClr val="tx1"/>
                        </a:solidFill>
                        <a:effectLst/>
                        <a:latin typeface="+mj-lt"/>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s-ES" sz="900" b="0" i="0" u="none" strike="noStrike" kern="1200" dirty="0">
                          <a:solidFill>
                            <a:schemeClr val="tx1"/>
                          </a:solidFill>
                          <a:effectLst/>
                          <a:latin typeface="+mj-lt"/>
                          <a:ea typeface="+mn-ea"/>
                          <a:cs typeface="Arial" panose="020B0604020202020204" pitchFamily="34" charset="0"/>
                        </a:rPr>
                        <a:t>En el mes de </a:t>
                      </a:r>
                      <a:r>
                        <a:rPr lang="es-ES" sz="900" b="1" i="0" u="none" strike="noStrike" kern="1200" dirty="0">
                          <a:solidFill>
                            <a:schemeClr val="tx1"/>
                          </a:solidFill>
                          <a:effectLst/>
                          <a:latin typeface="+mj-lt"/>
                          <a:ea typeface="+mn-ea"/>
                          <a:cs typeface="Arial" panose="020B0604020202020204" pitchFamily="34" charset="0"/>
                        </a:rPr>
                        <a:t>septiembre</a:t>
                      </a:r>
                      <a:r>
                        <a:rPr lang="es-ES" sz="900" b="0" i="0" u="none" strike="noStrike" kern="1200" dirty="0">
                          <a:solidFill>
                            <a:schemeClr val="tx1"/>
                          </a:solidFill>
                          <a:effectLst/>
                          <a:latin typeface="+mj-lt"/>
                          <a:ea typeface="+mn-ea"/>
                          <a:cs typeface="Arial" panose="020B0604020202020204" pitchFamily="34" charset="0"/>
                        </a:rPr>
                        <a:t> la atención fue calificada: 93% excelente y 7% buena. El estado y disponibilidad del material fue calificado: 82% excelente y 18% bueno.</a:t>
                      </a:r>
                      <a:endParaRPr lang="es-MX" sz="900" b="0" i="0" u="none" strike="noStrike" kern="1200" dirty="0">
                        <a:solidFill>
                          <a:schemeClr val="tx1"/>
                        </a:solidFill>
                        <a:effectLst/>
                        <a:latin typeface="+mj-lt"/>
                        <a:ea typeface="+mn-ea"/>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s-MX" sz="9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0" i="0" u="none" strike="noStrike" dirty="0">
                          <a:solidFill>
                            <a:schemeClr val="tx1"/>
                          </a:solidFill>
                          <a:effectLst/>
                          <a:latin typeface="+mj-lt"/>
                          <a:cs typeface="Arial" panose="020B0604020202020204" pitchFamily="34" charset="0"/>
                        </a:rPr>
                        <a:t>98%</a:t>
                      </a: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182285278"/>
                  </a:ext>
                </a:extLst>
              </a:tr>
            </a:tbl>
          </a:graphicData>
        </a:graphic>
      </p:graphicFrame>
    </p:spTree>
    <p:extLst>
      <p:ext uri="{BB962C8B-B14F-4D97-AF65-F5344CB8AC3E}">
        <p14:creationId xmlns:p14="http://schemas.microsoft.com/office/powerpoint/2010/main" val="2759484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sp>
        <p:nvSpPr>
          <p:cNvPr id="2" name="4 CuadroTexto">
            <a:extLst>
              <a:ext uri="{FF2B5EF4-FFF2-40B4-BE49-F238E27FC236}">
                <a16:creationId xmlns:a16="http://schemas.microsoft.com/office/drawing/2014/main" id="{BF666B00-9E71-C810-2C98-C8EA23E9E299}"/>
              </a:ext>
            </a:extLst>
          </p:cNvPr>
          <p:cNvSpPr txBox="1"/>
          <p:nvPr/>
        </p:nvSpPr>
        <p:spPr>
          <a:xfrm>
            <a:off x="952516" y="288275"/>
            <a:ext cx="7009419" cy="400110"/>
          </a:xfrm>
          <a:prstGeom prst="rect">
            <a:avLst/>
          </a:prstGeom>
          <a:noFill/>
        </p:spPr>
        <p:txBody>
          <a:bodyPr wrap="none" rtlCol="0">
            <a:spAutoFit/>
          </a:bodyPr>
          <a:lstStyle/>
          <a:p>
            <a:pPr defTabSz="457200"/>
            <a:r>
              <a:rPr lang="es-CO" sz="2000" b="1" dirty="0">
                <a:solidFill>
                  <a:prstClr val="black"/>
                </a:solidFill>
                <a:latin typeface="Calibri Light" panose="020F0302020204030204" pitchFamily="34" charset="0"/>
                <a:cs typeface="Calibri Light" panose="020F0302020204030204" pitchFamily="34" charset="0"/>
              </a:rPr>
              <a:t>Proceso Gestión del Fortalecimiento de la cultura – 20 indicadores</a:t>
            </a:r>
          </a:p>
        </p:txBody>
      </p:sp>
      <p:graphicFrame>
        <p:nvGraphicFramePr>
          <p:cNvPr id="3" name="5 Tabla">
            <a:extLst>
              <a:ext uri="{FF2B5EF4-FFF2-40B4-BE49-F238E27FC236}">
                <a16:creationId xmlns:a16="http://schemas.microsoft.com/office/drawing/2014/main" id="{08C32FFC-BD88-4D40-1D4C-1C61A21B8E59}"/>
              </a:ext>
            </a:extLst>
          </p:cNvPr>
          <p:cNvGraphicFramePr>
            <a:graphicFrameLocks noGrp="1"/>
          </p:cNvGraphicFramePr>
          <p:nvPr>
            <p:extLst>
              <p:ext uri="{D42A27DB-BD31-4B8C-83A1-F6EECF244321}">
                <p14:modId xmlns:p14="http://schemas.microsoft.com/office/powerpoint/2010/main" val="1231528630"/>
              </p:ext>
            </p:extLst>
          </p:nvPr>
        </p:nvGraphicFramePr>
        <p:xfrm>
          <a:off x="388088" y="1901228"/>
          <a:ext cx="11415823" cy="1806225"/>
        </p:xfrm>
        <a:graphic>
          <a:graphicData uri="http://schemas.openxmlformats.org/drawingml/2006/table">
            <a:tbl>
              <a:tblPr/>
              <a:tblGrid>
                <a:gridCol w="2555987">
                  <a:extLst>
                    <a:ext uri="{9D8B030D-6E8A-4147-A177-3AD203B41FA5}">
                      <a16:colId xmlns:a16="http://schemas.microsoft.com/office/drawing/2014/main" val="20000"/>
                    </a:ext>
                  </a:extLst>
                </a:gridCol>
                <a:gridCol w="2411336">
                  <a:extLst>
                    <a:ext uri="{9D8B030D-6E8A-4147-A177-3AD203B41FA5}">
                      <a16:colId xmlns:a16="http://schemas.microsoft.com/office/drawing/2014/main" val="20001"/>
                    </a:ext>
                  </a:extLst>
                </a:gridCol>
                <a:gridCol w="1175525">
                  <a:extLst>
                    <a:ext uri="{9D8B030D-6E8A-4147-A177-3AD203B41FA5}">
                      <a16:colId xmlns:a16="http://schemas.microsoft.com/office/drawing/2014/main" val="20002"/>
                    </a:ext>
                  </a:extLst>
                </a:gridCol>
                <a:gridCol w="1205460">
                  <a:extLst>
                    <a:ext uri="{9D8B030D-6E8A-4147-A177-3AD203B41FA5}">
                      <a16:colId xmlns:a16="http://schemas.microsoft.com/office/drawing/2014/main" val="20003"/>
                    </a:ext>
                  </a:extLst>
                </a:gridCol>
                <a:gridCol w="2950545">
                  <a:extLst>
                    <a:ext uri="{9D8B030D-6E8A-4147-A177-3AD203B41FA5}">
                      <a16:colId xmlns:a16="http://schemas.microsoft.com/office/drawing/2014/main" val="20004"/>
                    </a:ext>
                  </a:extLst>
                </a:gridCol>
                <a:gridCol w="1116970">
                  <a:extLst>
                    <a:ext uri="{9D8B030D-6E8A-4147-A177-3AD203B41FA5}">
                      <a16:colId xmlns:a16="http://schemas.microsoft.com/office/drawing/2014/main" val="20005"/>
                    </a:ext>
                  </a:extLst>
                </a:gridCol>
              </a:tblGrid>
              <a:tr h="1603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1" u="none" strike="noStrike" dirty="0">
                          <a:solidFill>
                            <a:schemeClr val="tx1"/>
                          </a:solidFill>
                          <a:effectLst/>
                          <a:latin typeface="+mj-lt"/>
                          <a:cs typeface="Arial" panose="020B0604020202020204" pitchFamily="34" charset="0"/>
                        </a:rPr>
                        <a:t>Nombre indicador</a:t>
                      </a:r>
                      <a:endParaRPr lang="es-CO" sz="9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1" u="none" strike="noStrike" dirty="0">
                          <a:solidFill>
                            <a:schemeClr val="tx1"/>
                          </a:solidFill>
                          <a:effectLst/>
                          <a:latin typeface="+mj-lt"/>
                          <a:cs typeface="Arial" panose="020B0604020202020204" pitchFamily="34" charset="0"/>
                        </a:rPr>
                        <a:t>Ecuación</a:t>
                      </a:r>
                      <a:endParaRPr lang="es-CO" sz="9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1" u="none" strike="noStrike" dirty="0">
                          <a:solidFill>
                            <a:schemeClr val="tx1"/>
                          </a:solidFill>
                          <a:effectLst/>
                          <a:latin typeface="+mj-lt"/>
                          <a:cs typeface="Arial" panose="020B0604020202020204" pitchFamily="34" charset="0"/>
                        </a:rPr>
                        <a:t>Medición</a:t>
                      </a:r>
                      <a:endParaRPr lang="es-CO" sz="9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1" u="none" strike="noStrike" dirty="0">
                          <a:solidFill>
                            <a:schemeClr val="tx1"/>
                          </a:solidFill>
                          <a:effectLst/>
                          <a:latin typeface="+mj-lt"/>
                          <a:cs typeface="Arial" panose="020B0604020202020204" pitchFamily="34" charset="0"/>
                        </a:rPr>
                        <a:t>Responsable</a:t>
                      </a:r>
                      <a:endParaRPr lang="es-CO" sz="9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1" u="none" strike="noStrike" dirty="0">
                          <a:solidFill>
                            <a:schemeClr val="tx1"/>
                          </a:solidFill>
                          <a:effectLst/>
                          <a:latin typeface="+mj-lt"/>
                          <a:cs typeface="Arial" panose="020B0604020202020204" pitchFamily="34" charset="0"/>
                        </a:rPr>
                        <a:t>ANALISIS ULTIMA</a:t>
                      </a:r>
                      <a:r>
                        <a:rPr lang="es-CO" sz="900" b="1" u="none" strike="noStrike" baseline="0" dirty="0">
                          <a:solidFill>
                            <a:schemeClr val="tx1"/>
                          </a:solidFill>
                          <a:effectLst/>
                          <a:latin typeface="+mj-lt"/>
                          <a:cs typeface="Arial" panose="020B0604020202020204" pitchFamily="34" charset="0"/>
                        </a:rPr>
                        <a:t> MEDICION</a:t>
                      </a:r>
                      <a:endParaRPr lang="es-CO" sz="9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1" u="none" strike="noStrike" dirty="0">
                          <a:solidFill>
                            <a:schemeClr val="tx1"/>
                          </a:solidFill>
                          <a:effectLst/>
                          <a:latin typeface="+mj-lt"/>
                          <a:cs typeface="Arial" panose="020B0604020202020204" pitchFamily="34" charset="0"/>
                        </a:rPr>
                        <a:t>% cumplimiento</a:t>
                      </a:r>
                      <a:endParaRPr lang="es-CO" sz="9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12824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1" u="none" strike="noStrike" dirty="0">
                          <a:solidFill>
                            <a:srgbClr val="0070C0"/>
                          </a:solidFill>
                          <a:effectLst/>
                          <a:latin typeface="+mj-lt"/>
                          <a:cs typeface="Arial" panose="020B0604020202020204" pitchFamily="34" charset="0"/>
                        </a:rPr>
                        <a:t>Proceso de adecuación de la infraestructura cultural</a:t>
                      </a:r>
                      <a:endParaRPr lang="es-CO" sz="9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b="0" u="none" strike="noStrike" dirty="0">
                          <a:solidFill>
                            <a:schemeClr val="tx1"/>
                          </a:solidFill>
                          <a:effectLst/>
                          <a:latin typeface="+mj-lt"/>
                          <a:cs typeface="Arial" panose="020B0604020202020204" pitchFamily="34" charset="0"/>
                        </a:rPr>
                        <a:t>sumatoria de avance en etapas de desarrollo de la adecuación/sumatoria total avance a alcanzar</a:t>
                      </a:r>
                      <a:endParaRPr lang="es-CO" sz="9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u="none" strike="noStrike" dirty="0">
                          <a:solidFill>
                            <a:schemeClr val="tx1"/>
                          </a:solidFill>
                          <a:effectLst/>
                          <a:latin typeface="+mj-lt"/>
                          <a:cs typeface="Arial" panose="020B0604020202020204" pitchFamily="34" charset="0"/>
                        </a:rPr>
                        <a:t>SEMESTRAL</a:t>
                      </a:r>
                      <a:endParaRPr lang="es-CO" sz="9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900" b="0" i="0" u="none" strike="noStrike" dirty="0">
                          <a:solidFill>
                            <a:schemeClr val="tx1"/>
                          </a:solidFill>
                          <a:effectLst/>
                          <a:latin typeface="+mj-lt"/>
                          <a:cs typeface="Arial" pitchFamily="34" charset="0"/>
                        </a:rPr>
                        <a:t>Mónica Henao</a:t>
                      </a:r>
                      <a:endParaRPr lang="es-CO" sz="900" b="0" i="0" u="none" strike="noStrike" dirty="0">
                        <a:solidFill>
                          <a:schemeClr val="tx1"/>
                        </a:solidFill>
                        <a:effectLst/>
                        <a:latin typeface="+mj-lt"/>
                        <a:cs typeface="Arial"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ES" sz="900" b="0" i="0" u="none" strike="noStrike" dirty="0">
                          <a:solidFill>
                            <a:schemeClr val="tx1"/>
                          </a:solidFill>
                          <a:effectLst/>
                          <a:latin typeface="+mj-lt"/>
                          <a:cs typeface="Arial" panose="020B0604020202020204" pitchFamily="34" charset="0"/>
                        </a:rPr>
                        <a:t>Al corte del 30 de septiembre, se firmaron doce (7) convenios  en estado de ejecución: </a:t>
                      </a:r>
                    </a:p>
                    <a:p>
                      <a:pPr algn="l" fontAlgn="ctr"/>
                      <a:endParaRPr lang="es-ES" sz="900" b="0" i="0" u="none" strike="noStrike" dirty="0">
                        <a:solidFill>
                          <a:schemeClr val="tx1"/>
                        </a:solidFill>
                        <a:effectLst/>
                        <a:latin typeface="+mj-lt"/>
                        <a:cs typeface="Arial" panose="020B0604020202020204" pitchFamily="34" charset="0"/>
                      </a:endParaRPr>
                    </a:p>
                    <a:p>
                      <a:pPr algn="l" fontAlgn="ctr"/>
                      <a:endParaRPr lang="es-ES" sz="900" b="0" i="0" u="none" strike="noStrike" dirty="0">
                        <a:solidFill>
                          <a:schemeClr val="tx1"/>
                        </a:solidFill>
                        <a:effectLst/>
                        <a:latin typeface="+mj-lt"/>
                        <a:cs typeface="Arial" panose="020B0604020202020204" pitchFamily="34" charset="0"/>
                      </a:endParaRPr>
                    </a:p>
                    <a:p>
                      <a:pPr marL="228600" indent="-228600" algn="l" fontAlgn="ctr">
                        <a:buFont typeface="+mj-lt"/>
                        <a:buAutoNum type="arabicPeriod"/>
                      </a:pPr>
                      <a:r>
                        <a:rPr lang="es-ES" sz="900" b="0" i="0" u="none" strike="noStrike" dirty="0">
                          <a:solidFill>
                            <a:schemeClr val="tx1"/>
                          </a:solidFill>
                          <a:effectLst/>
                          <a:latin typeface="+mj-lt"/>
                          <a:cs typeface="Arial" panose="020B0604020202020204" pitchFamily="34" charset="0"/>
                        </a:rPr>
                        <a:t>CARAMANTA</a:t>
                      </a:r>
                    </a:p>
                    <a:p>
                      <a:pPr marL="228600" indent="-228600" algn="l" fontAlgn="ctr">
                        <a:buFont typeface="+mj-lt"/>
                        <a:buAutoNum type="arabicPeriod"/>
                      </a:pPr>
                      <a:r>
                        <a:rPr lang="es-ES" sz="900" b="0" i="0" u="none" strike="noStrike" dirty="0">
                          <a:solidFill>
                            <a:schemeClr val="tx1"/>
                          </a:solidFill>
                          <a:effectLst/>
                          <a:latin typeface="+mj-lt"/>
                          <a:cs typeface="Arial" panose="020B0604020202020204" pitchFamily="34" charset="0"/>
                        </a:rPr>
                        <a:t>ARMENIA</a:t>
                      </a:r>
                    </a:p>
                    <a:p>
                      <a:pPr marL="228600" indent="-228600" algn="l" fontAlgn="ctr">
                        <a:buFont typeface="+mj-lt"/>
                        <a:buAutoNum type="arabicPeriod"/>
                      </a:pPr>
                      <a:r>
                        <a:rPr lang="es-ES" sz="900" b="0" i="0" u="none" strike="noStrike" dirty="0">
                          <a:solidFill>
                            <a:schemeClr val="tx1"/>
                          </a:solidFill>
                          <a:effectLst/>
                          <a:latin typeface="+mj-lt"/>
                          <a:cs typeface="Arial" panose="020B0604020202020204" pitchFamily="34" charset="0"/>
                        </a:rPr>
                        <a:t>EBEJICO</a:t>
                      </a:r>
                    </a:p>
                    <a:p>
                      <a:pPr marL="228600" indent="-228600" algn="l" fontAlgn="ctr">
                        <a:buFont typeface="+mj-lt"/>
                        <a:buAutoNum type="arabicPeriod"/>
                      </a:pPr>
                      <a:r>
                        <a:rPr lang="es-ES" sz="900" b="0" i="0" u="none" strike="noStrike" dirty="0">
                          <a:solidFill>
                            <a:schemeClr val="tx1"/>
                          </a:solidFill>
                          <a:effectLst/>
                          <a:latin typeface="+mj-lt"/>
                          <a:cs typeface="Arial" panose="020B0604020202020204" pitchFamily="34" charset="0"/>
                        </a:rPr>
                        <a:t>SANTA FE DE ANTIOQUIA</a:t>
                      </a:r>
                    </a:p>
                    <a:p>
                      <a:pPr marL="228600" indent="-228600" algn="l" fontAlgn="ctr">
                        <a:buFont typeface="+mj-lt"/>
                        <a:buAutoNum type="arabicPeriod"/>
                      </a:pPr>
                      <a:r>
                        <a:rPr lang="es-ES" sz="900" b="0" i="0" u="none" strike="noStrike" dirty="0">
                          <a:solidFill>
                            <a:schemeClr val="tx1"/>
                          </a:solidFill>
                          <a:effectLst/>
                          <a:latin typeface="+mj-lt"/>
                          <a:cs typeface="Arial" panose="020B0604020202020204" pitchFamily="34" charset="0"/>
                        </a:rPr>
                        <a:t>PUERTO TRIUNFO</a:t>
                      </a:r>
                    </a:p>
                    <a:p>
                      <a:pPr marL="228600" indent="-228600" algn="l" fontAlgn="ctr">
                        <a:buFont typeface="+mj-lt"/>
                        <a:buAutoNum type="arabicPeriod"/>
                      </a:pPr>
                      <a:r>
                        <a:rPr lang="es-ES" sz="900" b="0" i="0" u="none" strike="noStrike" dirty="0">
                          <a:solidFill>
                            <a:schemeClr val="tx1"/>
                          </a:solidFill>
                          <a:effectLst/>
                          <a:latin typeface="+mj-lt"/>
                          <a:cs typeface="Arial" panose="020B0604020202020204" pitchFamily="34" charset="0"/>
                        </a:rPr>
                        <a:t>ABEJORRAL</a:t>
                      </a:r>
                    </a:p>
                    <a:p>
                      <a:pPr marL="228600" indent="-228600" algn="l" fontAlgn="ctr">
                        <a:buFont typeface="+mj-lt"/>
                        <a:buAutoNum type="arabicPeriod"/>
                      </a:pPr>
                      <a:r>
                        <a:rPr lang="es-ES" sz="900" b="0" i="0" u="none" strike="noStrike" dirty="0">
                          <a:solidFill>
                            <a:schemeClr val="tx1"/>
                          </a:solidFill>
                          <a:effectLst/>
                          <a:latin typeface="+mj-lt"/>
                          <a:cs typeface="Arial" panose="020B0604020202020204" pitchFamily="34" charset="0"/>
                        </a:rPr>
                        <a:t>BETULIA</a:t>
                      </a:r>
                    </a:p>
                    <a:p>
                      <a:pPr algn="l" fontAlgn="ctr"/>
                      <a:endParaRPr lang="es-ES" sz="9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900" u="none" strike="noStrike" dirty="0">
                          <a:solidFill>
                            <a:schemeClr val="tx1"/>
                          </a:solidFill>
                          <a:effectLst/>
                          <a:latin typeface="+mj-lt"/>
                          <a:cs typeface="Arial" panose="020B0604020202020204" pitchFamily="34" charset="0"/>
                        </a:rPr>
                        <a:t>100%</a:t>
                      </a:r>
                      <a:endParaRPr lang="es-CO" sz="9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58200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sp>
        <p:nvSpPr>
          <p:cNvPr id="4" name="4 CuadroTexto">
            <a:extLst>
              <a:ext uri="{FF2B5EF4-FFF2-40B4-BE49-F238E27FC236}">
                <a16:creationId xmlns:a16="http://schemas.microsoft.com/office/drawing/2014/main" id="{A0316E57-B79D-DE04-F742-4C67D47F2E27}"/>
              </a:ext>
            </a:extLst>
          </p:cNvPr>
          <p:cNvSpPr txBox="1"/>
          <p:nvPr/>
        </p:nvSpPr>
        <p:spPr>
          <a:xfrm>
            <a:off x="1048749" y="495810"/>
            <a:ext cx="6927666" cy="461665"/>
          </a:xfrm>
          <a:prstGeom prst="rect">
            <a:avLst/>
          </a:prstGeom>
          <a:noFill/>
        </p:spPr>
        <p:txBody>
          <a:bodyPr wrap="none" rtlCol="0">
            <a:spAutoFit/>
          </a:bodyPr>
          <a:lstStyle/>
          <a:p>
            <a:pPr defTabSz="457200"/>
            <a:r>
              <a:rPr lang="es-CO" sz="2400" b="1" dirty="0">
                <a:solidFill>
                  <a:prstClr val="black"/>
                </a:solidFill>
                <a:latin typeface="Calibri Light"/>
              </a:rPr>
              <a:t>Proceso Gestión del Patrimonio Cultural  6 Indicadores</a:t>
            </a:r>
          </a:p>
        </p:txBody>
      </p:sp>
      <p:graphicFrame>
        <p:nvGraphicFramePr>
          <p:cNvPr id="5" name="5 Tabla">
            <a:extLst>
              <a:ext uri="{FF2B5EF4-FFF2-40B4-BE49-F238E27FC236}">
                <a16:creationId xmlns:a16="http://schemas.microsoft.com/office/drawing/2014/main" id="{ED44C094-2C3A-33F2-ECF7-B630E9339109}"/>
              </a:ext>
            </a:extLst>
          </p:cNvPr>
          <p:cNvGraphicFramePr>
            <a:graphicFrameLocks noGrp="1"/>
          </p:cNvGraphicFramePr>
          <p:nvPr>
            <p:extLst>
              <p:ext uri="{D42A27DB-BD31-4B8C-83A1-F6EECF244321}">
                <p14:modId xmlns:p14="http://schemas.microsoft.com/office/powerpoint/2010/main" val="4072617352"/>
              </p:ext>
            </p:extLst>
          </p:nvPr>
        </p:nvGraphicFramePr>
        <p:xfrm>
          <a:off x="528391" y="1123069"/>
          <a:ext cx="11135218" cy="5210531"/>
        </p:xfrm>
        <a:graphic>
          <a:graphicData uri="http://schemas.openxmlformats.org/drawingml/2006/table">
            <a:tbl>
              <a:tblPr/>
              <a:tblGrid>
                <a:gridCol w="2350545">
                  <a:extLst>
                    <a:ext uri="{9D8B030D-6E8A-4147-A177-3AD203B41FA5}">
                      <a16:colId xmlns:a16="http://schemas.microsoft.com/office/drawing/2014/main" val="20000"/>
                    </a:ext>
                  </a:extLst>
                </a:gridCol>
                <a:gridCol w="2708519">
                  <a:extLst>
                    <a:ext uri="{9D8B030D-6E8A-4147-A177-3AD203B41FA5}">
                      <a16:colId xmlns:a16="http://schemas.microsoft.com/office/drawing/2014/main" val="20001"/>
                    </a:ext>
                  </a:extLst>
                </a:gridCol>
                <a:gridCol w="1156075">
                  <a:extLst>
                    <a:ext uri="{9D8B030D-6E8A-4147-A177-3AD203B41FA5}">
                      <a16:colId xmlns:a16="http://schemas.microsoft.com/office/drawing/2014/main" val="20002"/>
                    </a:ext>
                  </a:extLst>
                </a:gridCol>
                <a:gridCol w="809252">
                  <a:extLst>
                    <a:ext uri="{9D8B030D-6E8A-4147-A177-3AD203B41FA5}">
                      <a16:colId xmlns:a16="http://schemas.microsoft.com/office/drawing/2014/main" val="20003"/>
                    </a:ext>
                  </a:extLst>
                </a:gridCol>
                <a:gridCol w="3270042">
                  <a:extLst>
                    <a:ext uri="{9D8B030D-6E8A-4147-A177-3AD203B41FA5}">
                      <a16:colId xmlns:a16="http://schemas.microsoft.com/office/drawing/2014/main" val="20004"/>
                    </a:ext>
                  </a:extLst>
                </a:gridCol>
                <a:gridCol w="840785">
                  <a:extLst>
                    <a:ext uri="{9D8B030D-6E8A-4147-A177-3AD203B41FA5}">
                      <a16:colId xmlns:a16="http://schemas.microsoft.com/office/drawing/2014/main" val="20005"/>
                    </a:ext>
                  </a:extLst>
                </a:gridCol>
              </a:tblGrid>
              <a:tr h="3993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Nombre indicador</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Ecuación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Medición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Responsable</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dirty="0">
                          <a:solidFill>
                            <a:schemeClr val="tx1"/>
                          </a:solidFill>
                          <a:effectLst/>
                          <a:latin typeface="+mj-lt"/>
                          <a:cs typeface="Arial" panose="020B0604020202020204" pitchFamily="34" charset="0"/>
                        </a:rPr>
                        <a:t>ANALISIS ULTIMA</a:t>
                      </a:r>
                      <a:r>
                        <a:rPr lang="es-CO" sz="800" b="1" u="none" strike="noStrike" baseline="0" dirty="0">
                          <a:solidFill>
                            <a:schemeClr val="tx1"/>
                          </a:solidFill>
                          <a:effectLst/>
                          <a:latin typeface="+mj-lt"/>
                          <a:cs typeface="Arial" panose="020B0604020202020204" pitchFamily="34" charset="0"/>
                        </a:rPr>
                        <a:t> MEDICION</a:t>
                      </a:r>
                      <a:endParaRPr lang="es-CO" sz="800" b="1" i="0" u="none" strike="noStrike" dirty="0">
                        <a:solidFill>
                          <a:schemeClr val="tx1"/>
                        </a:solidFill>
                        <a:effectLst/>
                        <a:latin typeface="+mj-lt"/>
                        <a:cs typeface="Arial" panose="020B0604020202020204" pitchFamily="34" charset="0"/>
                      </a:endParaRPr>
                    </a:p>
                    <a:p>
                      <a:pPr algn="ctr" fontAlgn="ct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 cumplimiento</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5280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kern="1200" dirty="0">
                          <a:solidFill>
                            <a:srgbClr val="0070C0"/>
                          </a:solidFill>
                          <a:effectLst/>
                          <a:latin typeface="+mj-lt"/>
                          <a:ea typeface="+mn-ea"/>
                          <a:cs typeface="Arial" panose="020B0604020202020204" pitchFamily="34" charset="0"/>
                        </a:rPr>
                        <a:t>Actores asesorados en Patrimonio Cultural</a:t>
                      </a: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Actores asesorados en los diferentes programas de patrimonio/ Actores programados</a:t>
                      </a:r>
                    </a:p>
                    <a:p>
                      <a:pPr algn="ctr" fontAlgn="ctr"/>
                      <a:r>
                        <a:rPr lang="es-CO" sz="800" b="0" i="0" u="none" strike="noStrike" dirty="0">
                          <a:solidFill>
                            <a:schemeClr val="tx1"/>
                          </a:solidFill>
                          <a:effectLst/>
                          <a:latin typeface="+mj-lt"/>
                          <a:cs typeface="Arial" panose="020B0604020202020204" pitchFamily="34" charset="0"/>
                        </a:rPr>
                        <a:t>52</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SEMESTRAL</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Gustavo Hernán Carvajal Correa</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CO" sz="800" b="0" i="0" u="none" strike="noStrike" dirty="0">
                          <a:solidFill>
                            <a:schemeClr val="tx1"/>
                          </a:solidFill>
                          <a:effectLst/>
                          <a:latin typeface="+mj-lt"/>
                          <a:cs typeface="Arial" panose="020B0604020202020204" pitchFamily="34" charset="0"/>
                        </a:rPr>
                        <a:t>52 Personas</a:t>
                      </a:r>
                      <a:r>
                        <a:rPr lang="es-CO" sz="800" b="0" i="0" u="none" strike="noStrike" baseline="0" dirty="0">
                          <a:solidFill>
                            <a:schemeClr val="tx1"/>
                          </a:solidFill>
                          <a:effectLst/>
                          <a:latin typeface="+mj-lt"/>
                          <a:cs typeface="Arial" panose="020B0604020202020204" pitchFamily="34" charset="0"/>
                        </a:rPr>
                        <a:t> asesoradas en temas de bienes culturales, tramite on line salida de obras a </a:t>
                      </a:r>
                      <a:r>
                        <a:rPr lang="es-ES" sz="800" b="0" i="0" u="none" strike="noStrike" baseline="0" dirty="0">
                          <a:solidFill>
                            <a:schemeClr val="tx1"/>
                          </a:solidFill>
                          <a:effectLst/>
                          <a:latin typeface="+mj-lt"/>
                          <a:cs typeface="Arial" panose="020B0604020202020204" pitchFamily="34" charset="0"/>
                        </a:rPr>
                        <a:t>A Junio 30/2024</a:t>
                      </a:r>
                    </a:p>
                    <a:p>
                      <a:pPr algn="l" fontAlgn="ctr"/>
                      <a:r>
                        <a:rPr lang="es-ES" sz="800" b="0" i="0" u="none" strike="noStrike" baseline="0" dirty="0">
                          <a:solidFill>
                            <a:schemeClr val="tx1"/>
                          </a:solidFill>
                          <a:effectLst/>
                          <a:latin typeface="+mj-lt"/>
                          <a:cs typeface="Arial" panose="020B0604020202020204" pitchFamily="34" charset="0"/>
                        </a:rPr>
                        <a:t>Enero: 7 , Febrero:8, Marzo: 11, Abril: 9, Mayo:9, Junio 8</a:t>
                      </a:r>
                    </a:p>
                    <a:p>
                      <a:pPr algn="l" fontAlgn="ct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73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Soportes sonoros conformes en la fonoteca</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soportes sonoros totales- soportes no conformes/ total soportes sonoros</a:t>
                      </a:r>
                    </a:p>
                    <a:p>
                      <a:pPr algn="ctr" fontAlgn="ct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SEMESTRAL</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Juan Esteban Muñoz</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mj-lt"/>
                          <a:ea typeface="+mn-ea"/>
                          <a:cs typeface="Arial" panose="020B0604020202020204" pitchFamily="34" charset="0"/>
                        </a:rPr>
                        <a:t>59574/60684</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98%</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7393">
                <a:tc>
                  <a:txBody>
                    <a:bodyPr/>
                    <a:lstStyle/>
                    <a:p>
                      <a:pPr algn="ctr" fontAlgn="ctr"/>
                      <a:r>
                        <a:rPr lang="es-ES" sz="800" b="1" i="0" u="none" strike="noStrike" dirty="0">
                          <a:solidFill>
                            <a:srgbClr val="0070C0"/>
                          </a:solidFill>
                          <a:effectLst/>
                          <a:latin typeface="+mj-lt"/>
                          <a:cs typeface="Arial" panose="020B0604020202020204" pitchFamily="34" charset="0"/>
                        </a:rPr>
                        <a:t>Bienes y manifestaciones patrimoniales con gestión de estrategias de conservación, protección y reconocimiento social del patrimonio cultural.</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p>
                      <a:pPr algn="ctr" fontAlgn="ctr"/>
                      <a:r>
                        <a:rPr lang="es-ES" sz="800" b="0" i="0" u="none" strike="noStrike" dirty="0">
                          <a:solidFill>
                            <a:schemeClr val="tx1"/>
                          </a:solidFill>
                          <a:effectLst/>
                          <a:latin typeface="+mj-lt"/>
                          <a:cs typeface="Arial" panose="020B0604020202020204" pitchFamily="34" charset="0"/>
                        </a:rPr>
                        <a:t>Bienes y manifestaciones patrimoniales con gestión de estrategias de conservación, protección y reconocimiento social del patrimonio cultural/ bienes y manifestaciones proyectadas</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p>
                      <a:pPr algn="ctr" fontAlgn="ctr"/>
                      <a:r>
                        <a:rPr lang="es-CO" sz="800" b="0" i="0" u="none" strike="noStrike" dirty="0">
                          <a:solidFill>
                            <a:schemeClr val="tx1"/>
                          </a:solidFill>
                          <a:effectLst/>
                          <a:latin typeface="+mj-lt"/>
                          <a:cs typeface="Arial" panose="020B0604020202020204" pitchFamily="34" charset="0"/>
                        </a:rPr>
                        <a:t>ANUAL</a:t>
                      </a:r>
                    </a:p>
                    <a:p>
                      <a:pPr algn="ctr" fontAlgn="ct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p>
                      <a:pPr algn="ctr" fontAlgn="ctr"/>
                      <a:r>
                        <a:rPr lang="es-CO" sz="800" b="0" i="0" u="none" strike="noStrike" dirty="0">
                          <a:solidFill>
                            <a:schemeClr val="tx1"/>
                          </a:solidFill>
                          <a:effectLst/>
                          <a:latin typeface="+mj-lt"/>
                          <a:cs typeface="Arial" panose="020B0604020202020204" pitchFamily="34" charset="0"/>
                        </a:rPr>
                        <a:t>Nubia Valencia</a:t>
                      </a:r>
                    </a:p>
                    <a:p>
                      <a:pPr algn="ctr" fontAlgn="ct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p>
                      <a:pPr algn="ctr" fontAlgn="ctr"/>
                      <a:r>
                        <a:rPr lang="es-ES" sz="800" b="0" i="0" u="none" strike="noStrike" dirty="0">
                          <a:solidFill>
                            <a:schemeClr val="tx1"/>
                          </a:solidFill>
                          <a:effectLst/>
                          <a:latin typeface="+mj-lt"/>
                          <a:cs typeface="Arial" panose="020B0604020202020204" pitchFamily="34" charset="0"/>
                        </a:rPr>
                        <a:t>NA%</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039376128"/>
                  </a:ext>
                </a:extLst>
              </a:tr>
              <a:tr h="10561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Intervención para la catalogación, adecuación de espacios, tratamiento del material sonoro, difusión y apropiación social de la fonoteca departamental Hernán Restrepo  Duque</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intervención para la catalogación, adecuación de espacios, tratamiento del material sonoro, difusión y apropiación social de la fonoteca departamental Hernán Restrepo duque implementados/intervención para la catalogación, adecuación de espacios, tratamiento</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SEMESTRAL</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Nelson León Osorno Zapata</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En este primer semestre se han realizado actividades de: 1. actualización del KOHA, 2. tratamiento de material sonoro en restauración de documentos como revistas, catálogos, métodos instrumentales y caratulas discográficas, 3. Difusión y apropiación social con la activación de los programas de la Fonoteca a la Comunidad , involucrando los investigadores, coleccionistas y público en general.</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0561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Eventos realizados en el área de patrimonio</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eventos de patrimonio realizados/eventos de patrimonio planeados</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kern="1200" dirty="0">
                          <a:solidFill>
                            <a:schemeClr val="tx1"/>
                          </a:solidFill>
                          <a:effectLst/>
                          <a:latin typeface="+mn-lt"/>
                          <a:ea typeface="+mn-ea"/>
                          <a:cs typeface="Arial" panose="020B0604020202020204" pitchFamily="34" charset="0"/>
                        </a:rPr>
                        <a:t>SEMESTRAL</a:t>
                      </a:r>
                      <a:endParaRPr lang="es-CO" sz="800" b="0" i="0" u="none" strike="noStrike" kern="1200" dirty="0">
                        <a:solidFill>
                          <a:schemeClr val="tx1"/>
                        </a:solidFill>
                        <a:effectLst/>
                        <a:latin typeface="+mn-lt"/>
                        <a:ea typeface="+mn-ea"/>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kern="1200" dirty="0">
                          <a:solidFill>
                            <a:schemeClr val="tx1"/>
                          </a:solidFill>
                          <a:effectLst/>
                          <a:latin typeface="+mn-lt"/>
                          <a:ea typeface="+mn-ea"/>
                          <a:cs typeface="Arial" panose="020B0604020202020204" pitchFamily="34" charset="0"/>
                        </a:rPr>
                        <a:t>Nubia Valencia</a:t>
                      </a:r>
                      <a:endParaRPr lang="es-CO" sz="800" b="0" i="0" u="none" strike="noStrike" kern="1200" dirty="0">
                        <a:solidFill>
                          <a:schemeClr val="tx1"/>
                        </a:solidFill>
                        <a:effectLst/>
                        <a:latin typeface="+mn-lt"/>
                        <a:ea typeface="+mn-ea"/>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mj-lt"/>
                          <a:ea typeface="+mn-ea"/>
                          <a:cs typeface="Arial" panose="020B0604020202020204" pitchFamily="34" charset="0"/>
                        </a:rPr>
                        <a:t>1. Metro de Medellín: Celebración del día internacional de los museos 2024</a:t>
                      </a:r>
                    </a:p>
                    <a:p>
                      <a:pPr marL="0" marR="0" lvl="0" indent="0" algn="l" defTabSz="914400" rtl="0" eaLnBrk="1" fontAlgn="ctr"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mj-lt"/>
                          <a:ea typeface="+mn-ea"/>
                          <a:cs typeface="Arial" panose="020B0604020202020204" pitchFamily="34" charset="0"/>
                        </a:rPr>
                        <a:t>2.Ministerio de Cultura: Encuentro de Centros Históricos de Antioquia en el marco de la celebración del mes del patrimonio, septiembre 2024.</a:t>
                      </a:r>
                    </a:p>
                    <a:p>
                      <a:pPr marL="0" marR="0" lvl="0" indent="0" algn="l" defTabSz="914400" rtl="0" eaLnBrk="1" fontAlgn="ctr"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mj-lt"/>
                          <a:ea typeface="+mn-ea"/>
                          <a:cs typeface="Arial" panose="020B0604020202020204" pitchFamily="34" charset="0"/>
                        </a:rPr>
                        <a:t>3. Carmen de Viboral: asistencia para conformación de la Entidad Gestora del Plan Especial de Salvaguardia de la Cerámica Carmelitana.</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CO" sz="800" b="0" i="0" u="none" strike="noStrike" kern="1200" dirty="0">
                        <a:solidFill>
                          <a:schemeClr val="tx1"/>
                        </a:solidFill>
                        <a:effectLst/>
                        <a:latin typeface="+mn-lt"/>
                        <a:ea typeface="+mn-ea"/>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8676769"/>
                  </a:ext>
                </a:extLst>
              </a:tr>
              <a:tr h="10561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s-MX" sz="800" b="1" u="none" strike="noStrike" kern="1200" dirty="0">
                          <a:solidFill>
                            <a:srgbClr val="0070C0"/>
                          </a:solidFill>
                          <a:effectLst/>
                          <a:latin typeface="+mj-lt"/>
                          <a:ea typeface="+mn-ea"/>
                          <a:cs typeface="Arial" panose="020B0604020202020204" pitchFamily="34" charset="0"/>
                        </a:rPr>
                        <a:t>Municipios que se benefician de los procesos de salvaguardia del patrimonio cultural</a:t>
                      </a:r>
                    </a:p>
                  </a:txBody>
                  <a:tcPr marL="0" marR="0" marT="0" marB="0" anchor="ctr">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kern="1200" dirty="0">
                          <a:solidFill>
                            <a:schemeClr val="tx1"/>
                          </a:solidFill>
                          <a:latin typeface="+mj-lt"/>
                          <a:ea typeface="+mn-ea"/>
                          <a:cs typeface="+mn-cs"/>
                        </a:rPr>
                        <a:t>Municipios beneficiados/ municipios programados</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ANUAL</a:t>
                      </a: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kern="1200" dirty="0">
                          <a:solidFill>
                            <a:schemeClr val="tx1"/>
                          </a:solidFill>
                          <a:effectLst/>
                          <a:latin typeface="Calibri"/>
                          <a:ea typeface="+mn-ea"/>
                          <a:cs typeface="Arial" panose="020B0604020202020204" pitchFamily="34" charset="0"/>
                        </a:rPr>
                        <a:t>Nubia Valencia</a:t>
                      </a:r>
                      <a:endParaRPr lang="es-CO" sz="800" b="0" i="0" u="none" strike="noStrike" kern="1200" dirty="0">
                        <a:solidFill>
                          <a:schemeClr val="tx1"/>
                        </a:solidFill>
                        <a:effectLst/>
                        <a:latin typeface="Calibri"/>
                        <a:ea typeface="+mn-ea"/>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A junio 30 de 2024, hay 4 proyectos aprobados. Se encuentra en revisión </a:t>
                      </a:r>
                      <a:r>
                        <a:rPr lang="es-ES" sz="800" b="0" i="0" u="none" strike="noStrike" dirty="0" err="1">
                          <a:solidFill>
                            <a:schemeClr val="tx1"/>
                          </a:solidFill>
                          <a:effectLst/>
                          <a:latin typeface="+mj-lt"/>
                          <a:cs typeface="Arial" panose="020B0604020202020204" pitchFamily="34" charset="0"/>
                        </a:rPr>
                        <a:t>tecnica</a:t>
                      </a:r>
                      <a:r>
                        <a:rPr lang="es-ES" sz="800" b="0" i="0" u="none" strike="noStrike" dirty="0">
                          <a:solidFill>
                            <a:schemeClr val="tx1"/>
                          </a:solidFill>
                          <a:effectLst/>
                          <a:latin typeface="+mj-lt"/>
                          <a:cs typeface="Arial" panose="020B0604020202020204" pitchFamily="34" charset="0"/>
                        </a:rPr>
                        <a:t> del Ministerio de Cultura. Sonsón, Frontino, Girardota, </a:t>
                      </a:r>
                      <a:r>
                        <a:rPr lang="es-ES" sz="800" b="0" i="0" u="none" strike="noStrike" dirty="0" err="1">
                          <a:solidFill>
                            <a:schemeClr val="tx1"/>
                          </a:solidFill>
                          <a:effectLst/>
                          <a:latin typeface="+mj-lt"/>
                          <a:cs typeface="Arial" panose="020B0604020202020204" pitchFamily="34" charset="0"/>
                        </a:rPr>
                        <a:t>Abriaqui</a:t>
                      </a:r>
                      <a:r>
                        <a:rPr lang="es-ES" sz="800" b="0" i="0" u="none" strike="noStrike" dirty="0">
                          <a:solidFill>
                            <a:schemeClr val="tx1"/>
                          </a:solidFill>
                          <a:effectLst/>
                          <a:latin typeface="+mj-lt"/>
                          <a:cs typeface="Arial" panose="020B0604020202020204" pitchFamily="34" charset="0"/>
                        </a:rPr>
                        <a:t>.,</a:t>
                      </a:r>
                    </a:p>
                    <a:p>
                      <a:pPr marL="0" marR="0" indent="0" algn="ctr" defTabSz="914400" rtl="0" eaLnBrk="1" fontAlgn="ctr" latinLnBrk="0" hangingPunct="1">
                        <a:lnSpc>
                          <a:spcPct val="100000"/>
                        </a:lnSpc>
                        <a:spcBef>
                          <a:spcPts val="0"/>
                        </a:spcBef>
                        <a:spcAft>
                          <a:spcPts val="0"/>
                        </a:spcAft>
                        <a:buClrTx/>
                        <a:buSzTx/>
                        <a:buFontTx/>
                        <a:buNone/>
                        <a:tabLst/>
                        <a:defRPr/>
                      </a:pPr>
                      <a:r>
                        <a:rPr lang="es-MX" sz="800" b="0" i="0" u="none" strike="noStrike" dirty="0">
                          <a:solidFill>
                            <a:srgbClr val="FF0000"/>
                          </a:solidFill>
                          <a:effectLst/>
                          <a:latin typeface="+mj-lt"/>
                          <a:cs typeface="Arial" panose="020B0604020202020204" pitchFamily="34" charset="0"/>
                        </a:rPr>
                        <a:t>14 municipios asesorados</a:t>
                      </a:r>
                      <a:endParaRPr lang="es-CO" sz="800" b="0" i="0" u="none" strike="noStrike" dirty="0">
                        <a:solidFill>
                          <a:srgbClr val="FF0000"/>
                        </a:solidFill>
                        <a:effectLst/>
                        <a:latin typeface="+mj-lt"/>
                        <a:cs typeface="Arial" panose="020B0604020202020204" pitchFamily="34" charset="0"/>
                      </a:endParaRPr>
                    </a:p>
                  </a:txBody>
                  <a:tcPr marL="0" marR="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100%</a:t>
                      </a: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390286372"/>
                  </a:ext>
                </a:extLst>
              </a:tr>
            </a:tbl>
          </a:graphicData>
        </a:graphic>
      </p:graphicFrame>
    </p:spTree>
    <p:extLst>
      <p:ext uri="{BB962C8B-B14F-4D97-AF65-F5344CB8AC3E}">
        <p14:creationId xmlns:p14="http://schemas.microsoft.com/office/powerpoint/2010/main" val="396926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dondear rectángulo de esquina del mismo lado 8">
            <a:extLst>
              <a:ext uri="{FF2B5EF4-FFF2-40B4-BE49-F238E27FC236}">
                <a16:creationId xmlns:a16="http://schemas.microsoft.com/office/drawing/2014/main" id="{186C99F0-F382-9241-81AF-69EF2772FAF7}"/>
              </a:ext>
            </a:extLst>
          </p:cNvPr>
          <p:cNvSpPr/>
          <p:nvPr/>
        </p:nvSpPr>
        <p:spPr>
          <a:xfrm>
            <a:off x="3289300" y="3086100"/>
            <a:ext cx="546100" cy="3784129"/>
          </a:xfrm>
          <a:prstGeom prst="round2SameRect">
            <a:avLst/>
          </a:prstGeom>
          <a:solidFill>
            <a:srgbClr val="0C564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Subtítulo 2"/>
          <p:cNvSpPr>
            <a:spLocks noGrp="1"/>
          </p:cNvSpPr>
          <p:nvPr>
            <p:ph type="subTitle" idx="1"/>
          </p:nvPr>
        </p:nvSpPr>
        <p:spPr>
          <a:xfrm>
            <a:off x="3264537" y="3441229"/>
            <a:ext cx="8025134" cy="2448565"/>
          </a:xfrm>
        </p:spPr>
        <p:txBody>
          <a:bodyPr>
            <a:normAutofit/>
          </a:bodyPr>
          <a:lstStyle/>
          <a:p>
            <a:pPr marL="342900" indent="-342900" algn="l">
              <a:buClr>
                <a:schemeClr val="bg1"/>
              </a:buClr>
              <a:buSzPct val="150000"/>
              <a:buFont typeface="+mj-lt"/>
              <a:buAutoNum type="arabicPeriod"/>
            </a:pPr>
            <a:r>
              <a:rPr lang="es-CO" sz="2000" dirty="0">
                <a:solidFill>
                  <a:schemeClr val="tx1">
                    <a:lumMod val="75000"/>
                    <a:lumOff val="25000"/>
                  </a:schemeClr>
                </a:solidFill>
                <a:latin typeface="Prompt" pitchFamily="2" charset="-34"/>
                <a:cs typeface="Prompt" pitchFamily="2" charset="-34"/>
              </a:rPr>
              <a:t>   Cumplimiento de medición de indicadores de gestión.</a:t>
            </a:r>
            <a:br>
              <a:rPr lang="es-CO" sz="2000" dirty="0">
                <a:solidFill>
                  <a:schemeClr val="tx1">
                    <a:lumMod val="75000"/>
                    <a:lumOff val="25000"/>
                  </a:schemeClr>
                </a:solidFill>
                <a:latin typeface="Prompt" pitchFamily="2" charset="-34"/>
                <a:cs typeface="Prompt" pitchFamily="2" charset="-34"/>
              </a:rPr>
            </a:br>
            <a:endParaRPr lang="es-CO" sz="2000" dirty="0">
              <a:solidFill>
                <a:schemeClr val="tx1">
                  <a:lumMod val="75000"/>
                  <a:lumOff val="25000"/>
                </a:schemeClr>
              </a:solidFill>
              <a:latin typeface="Prompt" pitchFamily="2" charset="-34"/>
              <a:cs typeface="Prompt" pitchFamily="2" charset="-34"/>
            </a:endParaRPr>
          </a:p>
          <a:p>
            <a:pPr marL="342900" indent="-342900" algn="l">
              <a:buClr>
                <a:schemeClr val="bg1"/>
              </a:buClr>
              <a:buSzPct val="150000"/>
              <a:buFont typeface="+mj-lt"/>
              <a:buAutoNum type="arabicPeriod"/>
            </a:pPr>
            <a:r>
              <a:rPr lang="es-CO" sz="2000" dirty="0">
                <a:solidFill>
                  <a:schemeClr val="tx1">
                    <a:lumMod val="75000"/>
                    <a:lumOff val="25000"/>
                  </a:schemeClr>
                </a:solidFill>
                <a:latin typeface="Prompt" pitchFamily="2" charset="-34"/>
                <a:cs typeface="Prompt" pitchFamily="2" charset="-34"/>
              </a:rPr>
              <a:t>    Informe comparativo de indicadores por proceso</a:t>
            </a:r>
            <a:br>
              <a:rPr lang="es-CO" sz="2000" dirty="0">
                <a:solidFill>
                  <a:schemeClr val="tx1">
                    <a:lumMod val="75000"/>
                    <a:lumOff val="25000"/>
                  </a:schemeClr>
                </a:solidFill>
                <a:latin typeface="Prompt" pitchFamily="2" charset="-34"/>
                <a:cs typeface="Prompt" pitchFamily="2" charset="-34"/>
              </a:rPr>
            </a:br>
            <a:endParaRPr lang="es-CO" sz="2000" dirty="0">
              <a:solidFill>
                <a:schemeClr val="tx1">
                  <a:lumMod val="75000"/>
                  <a:lumOff val="25000"/>
                </a:schemeClr>
              </a:solidFill>
              <a:latin typeface="Prompt" pitchFamily="2" charset="-34"/>
              <a:cs typeface="Prompt" pitchFamily="2" charset="-34"/>
            </a:endParaRPr>
          </a:p>
          <a:p>
            <a:pPr marL="342900" indent="-342900" algn="l">
              <a:buClr>
                <a:schemeClr val="bg1"/>
              </a:buClr>
              <a:buSzPct val="150000"/>
              <a:buFont typeface="+mj-lt"/>
              <a:buAutoNum type="arabicPeriod"/>
            </a:pPr>
            <a:r>
              <a:rPr lang="es-CO" sz="2000" dirty="0">
                <a:solidFill>
                  <a:schemeClr val="tx1">
                    <a:lumMod val="75000"/>
                    <a:lumOff val="25000"/>
                  </a:schemeClr>
                </a:solidFill>
                <a:latin typeface="Prompt" pitchFamily="2" charset="-34"/>
                <a:cs typeface="Prompt" pitchFamily="2" charset="-34"/>
              </a:rPr>
              <a:t>    Resultado Indicadores por Proceso</a:t>
            </a:r>
            <a:r>
              <a:rPr lang="es-CO" sz="2000" dirty="0">
                <a:solidFill>
                  <a:srgbClr val="FF0000"/>
                </a:solidFill>
                <a:latin typeface="Prompt" pitchFamily="2" charset="-34"/>
                <a:cs typeface="Prompt" pitchFamily="2" charset="-34"/>
              </a:rPr>
              <a:t>   </a:t>
            </a:r>
          </a:p>
          <a:p>
            <a:pPr algn="l">
              <a:buClr>
                <a:schemeClr val="bg1"/>
              </a:buClr>
              <a:buSzPct val="150000"/>
            </a:pPr>
            <a:endParaRPr lang="es-CO" sz="2000" dirty="0">
              <a:solidFill>
                <a:srgbClr val="FF0000"/>
              </a:solidFill>
              <a:latin typeface="Prompt" pitchFamily="2" charset="-34"/>
              <a:cs typeface="Prompt" pitchFamily="2" charset="-34"/>
            </a:endParaRPr>
          </a:p>
          <a:p>
            <a:pPr algn="l">
              <a:buClr>
                <a:schemeClr val="bg1"/>
              </a:buClr>
              <a:buSzPct val="150000"/>
            </a:pPr>
            <a:endParaRPr lang="es-CO" sz="2100" dirty="0">
              <a:solidFill>
                <a:schemeClr val="tx1">
                  <a:lumMod val="75000"/>
                  <a:lumOff val="25000"/>
                </a:schemeClr>
              </a:solidFill>
              <a:latin typeface="Prompt" pitchFamily="2" charset="-34"/>
              <a:cs typeface="Prompt" pitchFamily="2" charset="-34"/>
            </a:endParaRPr>
          </a:p>
          <a:p>
            <a:pPr algn="l">
              <a:buClr>
                <a:schemeClr val="bg1"/>
              </a:buClr>
              <a:buSzPct val="150000"/>
            </a:pPr>
            <a:endParaRPr lang="es-CO" sz="1200" dirty="0">
              <a:solidFill>
                <a:schemeClr val="tx1">
                  <a:lumMod val="75000"/>
                  <a:lumOff val="25000"/>
                </a:schemeClr>
              </a:solidFill>
              <a:latin typeface="Prompt" panose="00000500000000000000" pitchFamily="2" charset="-34"/>
              <a:cs typeface="Prompt" panose="00000500000000000000" pitchFamily="2" charset="-34"/>
            </a:endParaRPr>
          </a:p>
        </p:txBody>
      </p:sp>
      <p:sp>
        <p:nvSpPr>
          <p:cNvPr id="6" name="Título 1">
            <a:extLst>
              <a:ext uri="{FF2B5EF4-FFF2-40B4-BE49-F238E27FC236}">
                <a16:creationId xmlns:a16="http://schemas.microsoft.com/office/drawing/2014/main" id="{138D9140-5464-BA49-A86B-DBC1C877B43E}"/>
              </a:ext>
            </a:extLst>
          </p:cNvPr>
          <p:cNvSpPr>
            <a:spLocks noGrp="1"/>
          </p:cNvSpPr>
          <p:nvPr>
            <p:ph type="ctrTitle"/>
          </p:nvPr>
        </p:nvSpPr>
        <p:spPr>
          <a:xfrm>
            <a:off x="4128070" y="1844481"/>
            <a:ext cx="5558852" cy="1241619"/>
          </a:xfrm>
        </p:spPr>
        <p:txBody>
          <a:bodyPr>
            <a:noAutofit/>
          </a:bodyPr>
          <a:lstStyle/>
          <a:p>
            <a:pPr algn="l"/>
            <a:r>
              <a:rPr lang="es-MX" sz="7000" b="1">
                <a:solidFill>
                  <a:srgbClr val="0C5641"/>
                </a:solidFill>
                <a:latin typeface="Prompt" panose="00000500000000000000" pitchFamily="2" charset="-34"/>
                <a:cs typeface="Prompt" panose="00000500000000000000" pitchFamily="2" charset="-34"/>
              </a:rPr>
              <a:t>Contenido</a:t>
            </a:r>
            <a:endParaRPr lang="es-CO" sz="7000" b="1">
              <a:solidFill>
                <a:srgbClr val="0C5641"/>
              </a:solidFill>
              <a:latin typeface="Prompt" panose="00000500000000000000" pitchFamily="2" charset="-34"/>
              <a:cs typeface="Prompt" panose="00000500000000000000" pitchFamily="2" charset="-34"/>
            </a:endParaRPr>
          </a:p>
        </p:txBody>
      </p:sp>
      <p:sp>
        <p:nvSpPr>
          <p:cNvPr id="2" name="Subtítulo 2">
            <a:extLst>
              <a:ext uri="{FF2B5EF4-FFF2-40B4-BE49-F238E27FC236}">
                <a16:creationId xmlns:a16="http://schemas.microsoft.com/office/drawing/2014/main" id="{739189DD-5CC0-C40D-7DFD-89BF7DD64F13}"/>
              </a:ext>
            </a:extLst>
          </p:cNvPr>
          <p:cNvSpPr txBox="1">
            <a:spLocks/>
          </p:cNvSpPr>
          <p:nvPr/>
        </p:nvSpPr>
        <p:spPr>
          <a:xfrm>
            <a:off x="-157162" y="6229152"/>
            <a:ext cx="3421699" cy="12332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bg1"/>
              </a:buClr>
              <a:buSzPct val="150000"/>
            </a:pPr>
            <a:r>
              <a:rPr lang="pt-BR" sz="1300" b="1" i="0" dirty="0">
                <a:solidFill>
                  <a:schemeClr val="bg1"/>
                </a:solidFill>
                <a:effectLst/>
                <a:latin typeface="Prompt" panose="00000500000000000000" pitchFamily="2" charset="-34"/>
                <a:cs typeface="Prompt" panose="00000500000000000000" pitchFamily="2" charset="-34"/>
              </a:rPr>
              <a:t>Município de Jardín</a:t>
            </a:r>
          </a:p>
          <a:p>
            <a:pPr algn="l">
              <a:buClr>
                <a:schemeClr val="bg1"/>
              </a:buClr>
              <a:buSzPct val="150000"/>
            </a:pPr>
            <a:r>
              <a:rPr lang="pt-BR" sz="1300" b="0" i="0" dirty="0">
                <a:solidFill>
                  <a:schemeClr val="bg1"/>
                </a:solidFill>
                <a:effectLst/>
                <a:latin typeface="Prompt" panose="00000500000000000000" pitchFamily="2" charset="-34"/>
                <a:cs typeface="Prompt" panose="00000500000000000000" pitchFamily="2" charset="-34"/>
              </a:rPr>
              <a:t>Suroeste Antioqueño</a:t>
            </a:r>
            <a:br>
              <a:rPr lang="es-CO" sz="2000" dirty="0">
                <a:solidFill>
                  <a:schemeClr val="tx1">
                    <a:lumMod val="75000"/>
                    <a:lumOff val="25000"/>
                  </a:schemeClr>
                </a:solidFill>
                <a:latin typeface="Prompt" pitchFamily="2" charset="-34"/>
                <a:cs typeface="Prompt" pitchFamily="2" charset="-34"/>
              </a:rPr>
            </a:br>
            <a:endParaRPr lang="es-CO" sz="2000" dirty="0">
              <a:solidFill>
                <a:schemeClr val="tx1">
                  <a:lumMod val="75000"/>
                  <a:lumOff val="25000"/>
                </a:schemeClr>
              </a:solidFill>
              <a:latin typeface="Prompt" pitchFamily="2" charset="-34"/>
              <a:cs typeface="Prompt" pitchFamily="2" charset="-34"/>
            </a:endParaRPr>
          </a:p>
          <a:p>
            <a:pPr algn="l">
              <a:buClr>
                <a:schemeClr val="bg1"/>
              </a:buClr>
              <a:buSzPct val="150000"/>
            </a:pPr>
            <a:endParaRPr lang="es-CO" sz="1200" b="1" dirty="0">
              <a:solidFill>
                <a:schemeClr val="tx1">
                  <a:lumMod val="75000"/>
                  <a:lumOff val="25000"/>
                </a:schemeClr>
              </a:solidFill>
              <a:latin typeface="Prompt" panose="00000500000000000000" pitchFamily="2" charset="-34"/>
              <a:cs typeface="Prompt" panose="00000500000000000000" pitchFamily="2" charset="-34"/>
            </a:endParaRPr>
          </a:p>
          <a:p>
            <a:pPr algn="l">
              <a:buClr>
                <a:schemeClr val="bg1"/>
              </a:buClr>
              <a:buSzPct val="150000"/>
            </a:pPr>
            <a:endParaRPr lang="es-CO" sz="1200" b="1" dirty="0">
              <a:solidFill>
                <a:schemeClr val="tx1">
                  <a:lumMod val="75000"/>
                  <a:lumOff val="25000"/>
                </a:schemeClr>
              </a:solidFill>
              <a:latin typeface="Prompt" panose="00000500000000000000" pitchFamily="2" charset="-34"/>
              <a:cs typeface="Prompt" panose="00000500000000000000" pitchFamily="2" charset="-34"/>
            </a:endParaRPr>
          </a:p>
          <a:p>
            <a:pPr algn="l">
              <a:buClr>
                <a:schemeClr val="bg1"/>
              </a:buClr>
              <a:buSzPct val="150000"/>
            </a:pPr>
            <a:endParaRPr lang="es-CO" sz="1200" dirty="0">
              <a:solidFill>
                <a:schemeClr val="tx1">
                  <a:lumMod val="75000"/>
                  <a:lumOff val="25000"/>
                </a:schemeClr>
              </a:solidFill>
              <a:latin typeface="Prompt" panose="00000500000000000000" pitchFamily="2" charset="-34"/>
              <a:cs typeface="Prompt" panose="00000500000000000000" pitchFamily="2" charset="-34"/>
            </a:endParaRPr>
          </a:p>
        </p:txBody>
      </p:sp>
      <p:sp>
        <p:nvSpPr>
          <p:cNvPr id="7" name="Rectangle 6">
            <a:extLst>
              <a:ext uri="{FF2B5EF4-FFF2-40B4-BE49-F238E27FC236}">
                <a16:creationId xmlns:a16="http://schemas.microsoft.com/office/drawing/2014/main" id="{B4208B21-D26D-0DCC-528D-5503F36C882F}"/>
              </a:ext>
            </a:extLst>
          </p:cNvPr>
          <p:cNvSpPr/>
          <p:nvPr/>
        </p:nvSpPr>
        <p:spPr>
          <a:xfrm>
            <a:off x="8467724" y="85724"/>
            <a:ext cx="3343275" cy="20097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649DCD-264E-839F-E725-C3EE5BB5D606}"/>
              </a:ext>
            </a:extLst>
          </p:cNvPr>
          <p:cNvPicPr>
            <a:picLocks noChangeAspect="1"/>
          </p:cNvPicPr>
          <p:nvPr/>
        </p:nvPicPr>
        <p:blipFill>
          <a:blip r:embed="rId4"/>
          <a:stretch>
            <a:fillRect/>
          </a:stretch>
        </p:blipFill>
        <p:spPr>
          <a:xfrm>
            <a:off x="7496175" y="11757"/>
            <a:ext cx="5086350" cy="1738611"/>
          </a:xfrm>
          <a:prstGeom prst="rect">
            <a:avLst/>
          </a:prstGeom>
        </p:spPr>
      </p:pic>
      <p:pic>
        <p:nvPicPr>
          <p:cNvPr id="8" name="Imagen 7" descr="Forma&#10;&#10;Descripción generada automáticamente">
            <a:extLst>
              <a:ext uri="{FF2B5EF4-FFF2-40B4-BE49-F238E27FC236}">
                <a16:creationId xmlns:a16="http://schemas.microsoft.com/office/drawing/2014/main" id="{F9CCF991-9E40-9C32-23CF-5461479F46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1" y="1365044"/>
            <a:ext cx="2742445" cy="3270330"/>
          </a:xfrm>
          <a:prstGeom prst="rect">
            <a:avLst/>
          </a:prstGeom>
        </p:spPr>
      </p:pic>
    </p:spTree>
    <p:extLst>
      <p:ext uri="{BB962C8B-B14F-4D97-AF65-F5344CB8AC3E}">
        <p14:creationId xmlns:p14="http://schemas.microsoft.com/office/powerpoint/2010/main" val="282553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4"/>
          <a:stretch>
            <a:fillRect/>
          </a:stretch>
        </p:blipFill>
        <p:spPr>
          <a:xfrm>
            <a:off x="8648359" y="162867"/>
            <a:ext cx="1120330" cy="831585"/>
          </a:xfrm>
          <a:prstGeom prst="rect">
            <a:avLst/>
          </a:prstGeom>
        </p:spPr>
      </p:pic>
      <p:sp>
        <p:nvSpPr>
          <p:cNvPr id="2" name="4 CuadroTexto">
            <a:extLst>
              <a:ext uri="{FF2B5EF4-FFF2-40B4-BE49-F238E27FC236}">
                <a16:creationId xmlns:a16="http://schemas.microsoft.com/office/drawing/2014/main" id="{957CC74E-D24A-A810-D6C8-92416FF25F91}"/>
              </a:ext>
            </a:extLst>
          </p:cNvPr>
          <p:cNvSpPr txBox="1"/>
          <p:nvPr/>
        </p:nvSpPr>
        <p:spPr>
          <a:xfrm>
            <a:off x="1885415" y="445126"/>
            <a:ext cx="5164106" cy="461665"/>
          </a:xfrm>
          <a:prstGeom prst="rect">
            <a:avLst/>
          </a:prstGeom>
          <a:noFill/>
        </p:spPr>
        <p:txBody>
          <a:bodyPr wrap="square" rtlCol="0">
            <a:spAutoFit/>
          </a:bodyPr>
          <a:lstStyle/>
          <a:p>
            <a:pPr defTabSz="457200"/>
            <a:r>
              <a:rPr lang="es-CO" sz="2400" b="1" dirty="0">
                <a:solidFill>
                  <a:prstClr val="black"/>
                </a:solidFill>
                <a:latin typeface="Calibri Light"/>
              </a:rPr>
              <a:t>Proceso Gestión Humana -  4 Indicadores</a:t>
            </a:r>
          </a:p>
        </p:txBody>
      </p:sp>
      <p:graphicFrame>
        <p:nvGraphicFramePr>
          <p:cNvPr id="3" name="5 Tabla">
            <a:extLst>
              <a:ext uri="{FF2B5EF4-FFF2-40B4-BE49-F238E27FC236}">
                <a16:creationId xmlns:a16="http://schemas.microsoft.com/office/drawing/2014/main" id="{3DF3D070-3A15-06FE-02D0-FADA667CA612}"/>
              </a:ext>
            </a:extLst>
          </p:cNvPr>
          <p:cNvGraphicFramePr>
            <a:graphicFrameLocks noGrp="1"/>
          </p:cNvGraphicFramePr>
          <p:nvPr>
            <p:extLst>
              <p:ext uri="{D42A27DB-BD31-4B8C-83A1-F6EECF244321}">
                <p14:modId xmlns:p14="http://schemas.microsoft.com/office/powerpoint/2010/main" val="2957459078"/>
              </p:ext>
            </p:extLst>
          </p:nvPr>
        </p:nvGraphicFramePr>
        <p:xfrm>
          <a:off x="755189" y="1089062"/>
          <a:ext cx="11049818" cy="3746990"/>
        </p:xfrm>
        <a:graphic>
          <a:graphicData uri="http://schemas.openxmlformats.org/drawingml/2006/table">
            <a:tbl>
              <a:tblPr/>
              <a:tblGrid>
                <a:gridCol w="1655952">
                  <a:extLst>
                    <a:ext uri="{9D8B030D-6E8A-4147-A177-3AD203B41FA5}">
                      <a16:colId xmlns:a16="http://schemas.microsoft.com/office/drawing/2014/main" val="20000"/>
                    </a:ext>
                  </a:extLst>
                </a:gridCol>
                <a:gridCol w="1847790">
                  <a:extLst>
                    <a:ext uri="{9D8B030D-6E8A-4147-A177-3AD203B41FA5}">
                      <a16:colId xmlns:a16="http://schemas.microsoft.com/office/drawing/2014/main" val="20001"/>
                    </a:ext>
                  </a:extLst>
                </a:gridCol>
                <a:gridCol w="1112446">
                  <a:extLst>
                    <a:ext uri="{9D8B030D-6E8A-4147-A177-3AD203B41FA5}">
                      <a16:colId xmlns:a16="http://schemas.microsoft.com/office/drawing/2014/main" val="20002"/>
                    </a:ext>
                  </a:extLst>
                </a:gridCol>
                <a:gridCol w="999317">
                  <a:extLst>
                    <a:ext uri="{9D8B030D-6E8A-4147-A177-3AD203B41FA5}">
                      <a16:colId xmlns:a16="http://schemas.microsoft.com/office/drawing/2014/main" val="20003"/>
                    </a:ext>
                  </a:extLst>
                </a:gridCol>
                <a:gridCol w="4021386">
                  <a:extLst>
                    <a:ext uri="{9D8B030D-6E8A-4147-A177-3AD203B41FA5}">
                      <a16:colId xmlns:a16="http://schemas.microsoft.com/office/drawing/2014/main" val="20004"/>
                    </a:ext>
                  </a:extLst>
                </a:gridCol>
                <a:gridCol w="1412927">
                  <a:extLst>
                    <a:ext uri="{9D8B030D-6E8A-4147-A177-3AD203B41FA5}">
                      <a16:colId xmlns:a16="http://schemas.microsoft.com/office/drawing/2014/main" val="20005"/>
                    </a:ext>
                  </a:extLst>
                </a:gridCol>
              </a:tblGrid>
              <a:tr h="3818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Nombre indicador</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Ecuación</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Medición</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Responsable</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dirty="0">
                          <a:solidFill>
                            <a:schemeClr val="tx1"/>
                          </a:solidFill>
                          <a:effectLst/>
                          <a:latin typeface="Calibri Light" panose="020F0302020204030204" pitchFamily="34" charset="0"/>
                          <a:cs typeface="Calibri Light" panose="020F0302020204030204" pitchFamily="34" charset="0"/>
                        </a:rPr>
                        <a:t>ANALISIS  CORTE A MARZO 31</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 cumplimiento</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1105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Calibri Light" panose="020F0302020204030204" pitchFamily="34" charset="0"/>
                          <a:cs typeface="Calibri Light" panose="020F0302020204030204" pitchFamily="34" charset="0"/>
                        </a:rPr>
                        <a:t>Índice de Desempeño del personal</a:t>
                      </a:r>
                      <a:endParaRPr lang="es-CO" sz="800" b="1" i="0" u="none" strike="noStrike" dirty="0">
                        <a:solidFill>
                          <a:srgbClr val="0070C0"/>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Calibri Light" panose="020F0302020204030204" pitchFamily="34" charset="0"/>
                          <a:cs typeface="Calibri Light" panose="020F0302020204030204" pitchFamily="34" charset="0"/>
                        </a:rPr>
                        <a:t>Personal con desempeño satisfactorio (70-89)/ total de personal</a:t>
                      </a:r>
                    </a:p>
                    <a:p>
                      <a:pPr algn="ctr" fontAlgn="ctr"/>
                      <a:endParaRPr lang="es-CO" sz="800" b="0" u="none" strike="noStrike" dirty="0">
                        <a:solidFill>
                          <a:schemeClr val="tx1"/>
                        </a:solidFill>
                        <a:effectLst/>
                        <a:latin typeface="Calibri Light" panose="020F0302020204030204" pitchFamily="34" charset="0"/>
                        <a:cs typeface="Calibri Light" panose="020F0302020204030204" pitchFamily="34" charset="0"/>
                      </a:endParaRPr>
                    </a:p>
                    <a:p>
                      <a:pPr algn="ctr" fontAlgn="ctr"/>
                      <a:r>
                        <a:rPr lang="es-CO" sz="800" b="0" u="none" strike="noStrike" dirty="0">
                          <a:solidFill>
                            <a:schemeClr val="tx1"/>
                          </a:solidFill>
                          <a:effectLst/>
                          <a:latin typeface="Calibri Light" panose="020F0302020204030204" pitchFamily="34" charset="0"/>
                          <a:cs typeface="Calibri Light" panose="020F0302020204030204" pitchFamily="34" charset="0"/>
                        </a:rPr>
                        <a:t>27/27</a:t>
                      </a:r>
                    </a:p>
                    <a:p>
                      <a:pPr algn="ctr" fontAlgn="ct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p>
                      <a:pPr algn="ctr" fontAlgn="ct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SEMESTRAL</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Tatiana Correa</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Se tiene programado entre el 15 y 21 de agosto la evaluación de los funcionarios públicos cumpliendo con lo establecido en el cronograma. Esta evaluación se presenta por la salida del subdirector de Patrimonio Juan Mejía</a:t>
                      </a:r>
                      <a:endParaRPr lang="es-MX" sz="800" b="0" i="0" u="none" strike="noStrike" dirty="0">
                        <a:solidFill>
                          <a:schemeClr val="tx1"/>
                        </a:solidFill>
                        <a:effectLst/>
                        <a:highlight>
                          <a:srgbClr val="00FFFF"/>
                        </a:highligh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100%</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39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1" u="none" strike="noStrike" dirty="0">
                          <a:solidFill>
                            <a:srgbClr val="0070C0"/>
                          </a:solidFill>
                          <a:effectLst/>
                          <a:latin typeface="Calibri Light" panose="020F0302020204030204" pitchFamily="34" charset="0"/>
                          <a:cs typeface="Calibri Light" panose="020F0302020204030204" pitchFamily="34" charset="0"/>
                        </a:rPr>
                        <a:t>Satisfacción del personal con respecto a las capacitaciones realizadas.</a:t>
                      </a:r>
                      <a:endParaRPr lang="es-CO" sz="800" b="1" i="0" u="none" strike="noStrike" dirty="0">
                        <a:solidFill>
                          <a:srgbClr val="0070C0"/>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Calibri Light" panose="020F0302020204030204" pitchFamily="34" charset="0"/>
                          <a:cs typeface="Calibri Light" panose="020F0302020204030204" pitchFamily="34" charset="0"/>
                        </a:rPr>
                        <a:t>Empleados satisfechos en el Instituto/ total de empleados</a:t>
                      </a:r>
                    </a:p>
                    <a:p>
                      <a:pPr algn="ctr" fontAlgn="ctr"/>
                      <a:endParaRPr lang="es-CO" sz="800" b="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SEMESTRAL</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Tatiana Correa</a:t>
                      </a:r>
                      <a:endParaRPr kumimoji="0" lang="es-CO" sz="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En este periodo no se realizaron encuestas de satisfacción</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90%</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899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1" u="none" strike="noStrike" dirty="0">
                          <a:solidFill>
                            <a:srgbClr val="0070C0"/>
                          </a:solidFill>
                          <a:effectLst/>
                          <a:latin typeface="Calibri Light" panose="020F0302020204030204" pitchFamily="34" charset="0"/>
                          <a:cs typeface="Calibri Light" panose="020F0302020204030204" pitchFamily="34" charset="0"/>
                        </a:rPr>
                        <a:t>Equidad en la vinculación laboral de acuerdo con la ley de cuotas</a:t>
                      </a:r>
                      <a:endParaRPr lang="es-CO" sz="800" b="1" i="0" u="none" strike="noStrike" dirty="0">
                        <a:solidFill>
                          <a:srgbClr val="0070C0"/>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Calibri Light" panose="020F0302020204030204" pitchFamily="34" charset="0"/>
                          <a:cs typeface="Calibri Light" panose="020F0302020204030204" pitchFamily="34" charset="0"/>
                        </a:rPr>
                        <a:t>Mujeres vinculadas /total de cargos vinculados</a:t>
                      </a:r>
                    </a:p>
                    <a:p>
                      <a:pPr algn="ctr" fontAlgn="ctr"/>
                      <a:endParaRPr lang="es-CO" sz="800" b="0" u="none" strike="noStrike" dirty="0">
                        <a:solidFill>
                          <a:schemeClr val="tx1"/>
                        </a:solidFill>
                        <a:effectLst/>
                        <a:latin typeface="Calibri Light" panose="020F0302020204030204" pitchFamily="34" charset="0"/>
                        <a:cs typeface="Calibri Light" panose="020F0302020204030204" pitchFamily="34" charset="0"/>
                      </a:endParaRPr>
                    </a:p>
                    <a:p>
                      <a:pPr algn="ctr" fontAlgn="ctr"/>
                      <a:r>
                        <a:rPr lang="es-CO" sz="800" b="0" u="none" strike="noStrike" dirty="0">
                          <a:solidFill>
                            <a:schemeClr val="tx1"/>
                          </a:solidFill>
                          <a:effectLst/>
                          <a:latin typeface="Calibri Light" panose="020F0302020204030204" pitchFamily="34" charset="0"/>
                          <a:cs typeface="Calibri Light" panose="020F0302020204030204" pitchFamily="34" charset="0"/>
                        </a:rPr>
                        <a:t>2 de 4</a:t>
                      </a:r>
                    </a:p>
                    <a:p>
                      <a:pPr algn="ctr" fontAlgn="ct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SEMESTRAL</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Tatiana Correa</a:t>
                      </a:r>
                      <a:endParaRPr kumimoji="0" lang="es-CO" sz="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Calibri Light" panose="020F0302020204030204" pitchFamily="34" charset="0"/>
                          <a:cs typeface="Calibri Light" panose="020F0302020204030204" pitchFamily="34" charset="0"/>
                        </a:rPr>
                        <a:t>Primer y Segundo Semestre 2024: Se tiene vinculada dos mujeres del nivel directivo (Subdirección de planeación y subdirección administrativa y financiera): Cumpliendo lo establecido en la Ley 581 de 2020, de un total de 4 cargos directivos en la Entidad.</a:t>
                      </a:r>
                      <a:endParaRPr lang="es-MX"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u="none" strike="noStrike" dirty="0">
                          <a:solidFill>
                            <a:schemeClr val="tx1"/>
                          </a:solidFill>
                          <a:effectLst/>
                          <a:latin typeface="Calibri Light" panose="020F0302020204030204" pitchFamily="34" charset="0"/>
                          <a:cs typeface="Calibri Light" panose="020F0302020204030204" pitchFamily="34" charset="0"/>
                        </a:rPr>
                        <a:t>100%</a:t>
                      </a:r>
                    </a:p>
                    <a:p>
                      <a:pPr algn="ctr" fontAlgn="ct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953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Calibri Light" panose="020F0302020204030204" pitchFamily="34" charset="0"/>
                          <a:cs typeface="Calibri Light" panose="020F0302020204030204" pitchFamily="34" charset="0"/>
                        </a:rPr>
                        <a:t>Desarrollo del plan estratégico de gestión Humana</a:t>
                      </a:r>
                      <a:endParaRPr lang="es-CO" sz="800" b="1" i="0" u="none" strike="noStrike" dirty="0">
                        <a:solidFill>
                          <a:srgbClr val="0070C0"/>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Calibri Light" panose="020F0302020204030204" pitchFamily="34" charset="0"/>
                          <a:cs typeface="Calibri Light" panose="020F0302020204030204" pitchFamily="34" charset="0"/>
                        </a:rPr>
                        <a:t>Actividades realizadas/actividades propuestas</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SEMESTRAL</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Tatiana Correa</a:t>
                      </a:r>
                      <a:endParaRPr kumimoji="0" lang="es-CO" sz="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Calibri Light" panose="020F0302020204030204" pitchFamily="34" charset="0"/>
                          <a:cs typeface="Calibri Light" panose="020F0302020204030204" pitchFamily="34" charset="0"/>
                        </a:rPr>
                        <a:t>A Junio  30 la ejecución va de la siguiente manera:</a:t>
                      </a:r>
                    </a:p>
                    <a:p>
                      <a:pPr marL="0" marR="0" lvl="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Calibri Light" panose="020F0302020204030204" pitchFamily="34" charset="0"/>
                          <a:cs typeface="Calibri Light" panose="020F0302020204030204" pitchFamily="34" charset="0"/>
                        </a:rPr>
                        <a:t>Plan de capacitación 19%- 6 ejecutadas de 31</a:t>
                      </a:r>
                    </a:p>
                    <a:p>
                      <a:pPr marL="0" marR="0" lvl="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Calibri Light" panose="020F0302020204030204" pitchFamily="34" charset="0"/>
                          <a:cs typeface="Calibri Light" panose="020F0302020204030204" pitchFamily="34" charset="0"/>
                        </a:rPr>
                        <a:t>Plan de bienestar 50%- 17 ejecutadas de 34</a:t>
                      </a:r>
                    </a:p>
                    <a:p>
                      <a:pPr marL="0" marR="0" lvl="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Calibri Light" panose="020F0302020204030204" pitchFamily="34" charset="0"/>
                          <a:cs typeface="Calibri Light" panose="020F0302020204030204" pitchFamily="34" charset="0"/>
                        </a:rPr>
                        <a:t>Porcentaje de avance con el plan de SST 46%- 26 ejecutadas de 56.</a:t>
                      </a:r>
                    </a:p>
                    <a:p>
                      <a:pPr marL="0" marR="0" lvl="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Calibri Light" panose="020F0302020204030204" pitchFamily="34" charset="0"/>
                          <a:cs typeface="Calibri Light" panose="020F0302020204030204" pitchFamily="34" charset="0"/>
                        </a:rPr>
                        <a:t>Se tienen 44 cargos cubiertos corresponde al 86% de 51 cargos de planta.</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s-ES" sz="800" b="0" i="0" u="none" strike="noStrike" dirty="0">
                        <a:solidFill>
                          <a:schemeClr val="tx1"/>
                        </a:solidFill>
                        <a:effectLst/>
                        <a:latin typeface="Calibri Light" panose="020F0302020204030204" pitchFamily="34" charset="0"/>
                        <a:cs typeface="Calibri Light" panose="020F0302020204030204" pitchFamily="34" charset="0"/>
                      </a:endParaRPr>
                    </a:p>
                    <a:p>
                      <a:pPr algn="just" fontAlgn="ct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50%</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3182996"/>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sp>
        <p:nvSpPr>
          <p:cNvPr id="2" name="4 CuadroTexto">
            <a:extLst>
              <a:ext uri="{FF2B5EF4-FFF2-40B4-BE49-F238E27FC236}">
                <a16:creationId xmlns:a16="http://schemas.microsoft.com/office/drawing/2014/main" id="{F99F5D9E-7868-4319-1E95-5841FB378F49}"/>
              </a:ext>
            </a:extLst>
          </p:cNvPr>
          <p:cNvSpPr txBox="1"/>
          <p:nvPr/>
        </p:nvSpPr>
        <p:spPr>
          <a:xfrm>
            <a:off x="1538594" y="138022"/>
            <a:ext cx="5695085" cy="461665"/>
          </a:xfrm>
          <a:prstGeom prst="rect">
            <a:avLst/>
          </a:prstGeom>
          <a:noFill/>
        </p:spPr>
        <p:txBody>
          <a:bodyPr wrap="none" rtlCol="0">
            <a:spAutoFit/>
          </a:bodyPr>
          <a:lstStyle/>
          <a:p>
            <a:pPr defTabSz="457200"/>
            <a:r>
              <a:rPr lang="es-CO" sz="2400" b="1" dirty="0">
                <a:solidFill>
                  <a:prstClr val="black"/>
                </a:solidFill>
                <a:latin typeface="Calibri Light" panose="020F0302020204030204" pitchFamily="34" charset="0"/>
                <a:cs typeface="Calibri Light" panose="020F0302020204030204" pitchFamily="34" charset="0"/>
              </a:rPr>
              <a:t>Proceso Gestión Financiera -  10 Indicadores</a:t>
            </a:r>
          </a:p>
        </p:txBody>
      </p:sp>
      <p:graphicFrame>
        <p:nvGraphicFramePr>
          <p:cNvPr id="3" name="5 Tabla">
            <a:extLst>
              <a:ext uri="{FF2B5EF4-FFF2-40B4-BE49-F238E27FC236}">
                <a16:creationId xmlns:a16="http://schemas.microsoft.com/office/drawing/2014/main" id="{A4B71F71-58AB-608D-A428-53C2F5F3A1BC}"/>
              </a:ext>
            </a:extLst>
          </p:cNvPr>
          <p:cNvGraphicFramePr>
            <a:graphicFrameLocks noGrp="1"/>
          </p:cNvGraphicFramePr>
          <p:nvPr>
            <p:extLst>
              <p:ext uri="{D42A27DB-BD31-4B8C-83A1-F6EECF244321}">
                <p14:modId xmlns:p14="http://schemas.microsoft.com/office/powerpoint/2010/main" val="3303178087"/>
              </p:ext>
            </p:extLst>
          </p:nvPr>
        </p:nvGraphicFramePr>
        <p:xfrm>
          <a:off x="440634" y="994452"/>
          <a:ext cx="11310732" cy="4838269"/>
        </p:xfrm>
        <a:graphic>
          <a:graphicData uri="http://schemas.openxmlformats.org/drawingml/2006/table">
            <a:tbl>
              <a:tblPr/>
              <a:tblGrid>
                <a:gridCol w="1037217">
                  <a:extLst>
                    <a:ext uri="{9D8B030D-6E8A-4147-A177-3AD203B41FA5}">
                      <a16:colId xmlns:a16="http://schemas.microsoft.com/office/drawing/2014/main" val="20000"/>
                    </a:ext>
                  </a:extLst>
                </a:gridCol>
                <a:gridCol w="861157">
                  <a:extLst>
                    <a:ext uri="{9D8B030D-6E8A-4147-A177-3AD203B41FA5}">
                      <a16:colId xmlns:a16="http://schemas.microsoft.com/office/drawing/2014/main" val="20001"/>
                    </a:ext>
                  </a:extLst>
                </a:gridCol>
                <a:gridCol w="795130">
                  <a:extLst>
                    <a:ext uri="{9D8B030D-6E8A-4147-A177-3AD203B41FA5}">
                      <a16:colId xmlns:a16="http://schemas.microsoft.com/office/drawing/2014/main" val="20002"/>
                    </a:ext>
                  </a:extLst>
                </a:gridCol>
                <a:gridCol w="964096">
                  <a:extLst>
                    <a:ext uri="{9D8B030D-6E8A-4147-A177-3AD203B41FA5}">
                      <a16:colId xmlns:a16="http://schemas.microsoft.com/office/drawing/2014/main" val="20003"/>
                    </a:ext>
                  </a:extLst>
                </a:gridCol>
                <a:gridCol w="6856576">
                  <a:extLst>
                    <a:ext uri="{9D8B030D-6E8A-4147-A177-3AD203B41FA5}">
                      <a16:colId xmlns:a16="http://schemas.microsoft.com/office/drawing/2014/main" val="20004"/>
                    </a:ext>
                  </a:extLst>
                </a:gridCol>
                <a:gridCol w="796556">
                  <a:extLst>
                    <a:ext uri="{9D8B030D-6E8A-4147-A177-3AD203B41FA5}">
                      <a16:colId xmlns:a16="http://schemas.microsoft.com/office/drawing/2014/main" val="20005"/>
                    </a:ext>
                  </a:extLst>
                </a:gridCol>
              </a:tblGrid>
              <a:tr h="5627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Nombre indicador</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Ecuación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Medición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Responsable</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dirty="0">
                          <a:solidFill>
                            <a:schemeClr val="tx1"/>
                          </a:solidFill>
                          <a:effectLst/>
                          <a:latin typeface="+mj-lt"/>
                          <a:cs typeface="Arial" panose="020B0604020202020204" pitchFamily="34" charset="0"/>
                        </a:rPr>
                        <a:t>ANALISIS ULTIMA</a:t>
                      </a:r>
                      <a:r>
                        <a:rPr lang="es-CO" sz="800" b="1" u="none" strike="noStrike" baseline="0" dirty="0">
                          <a:solidFill>
                            <a:schemeClr val="tx1"/>
                          </a:solidFill>
                          <a:effectLst/>
                          <a:latin typeface="+mj-lt"/>
                          <a:cs typeface="Arial" panose="020B0604020202020204" pitchFamily="34" charset="0"/>
                        </a:rPr>
                        <a:t> MEDICION</a:t>
                      </a:r>
                      <a:endParaRPr lang="es-CO" sz="800" b="1" i="0" u="none" strike="noStrike" dirty="0">
                        <a:solidFill>
                          <a:schemeClr val="tx1"/>
                        </a:solidFill>
                        <a:effectLst/>
                        <a:latin typeface="+mj-lt"/>
                        <a:cs typeface="Arial" panose="020B0604020202020204" pitchFamily="34" charset="0"/>
                      </a:endParaRPr>
                    </a:p>
                    <a:p>
                      <a:pPr algn="ctr" fontAlgn="ct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 cumplimiento</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28098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br>
                        <a:rPr lang="es-MX" sz="800" dirty="0">
                          <a:solidFill>
                            <a:schemeClr val="tx1"/>
                          </a:solidFill>
                          <a:latin typeface="+mj-lt"/>
                        </a:rPr>
                      </a:br>
                      <a:endParaRPr lang="es-MX" sz="800" b="1" u="none" strike="noStrike" kern="1200" dirty="0">
                        <a:solidFill>
                          <a:schemeClr val="tx1"/>
                        </a:solidFill>
                        <a:effectLst/>
                        <a:latin typeface="+mj-lt"/>
                        <a:ea typeface="+mn-ea"/>
                        <a:cs typeface="Arial" panose="020B0604020202020204" pitchFamily="34" charset="0"/>
                      </a:endParaRPr>
                    </a:p>
                    <a:p>
                      <a:pPr algn="ctr" fontAlgn="t"/>
                      <a:endParaRPr lang="es-MX" sz="800" b="1" u="none" strike="noStrike" kern="1200" dirty="0">
                        <a:solidFill>
                          <a:schemeClr val="tx1"/>
                        </a:solidFill>
                        <a:effectLst/>
                        <a:latin typeface="+mj-lt"/>
                        <a:ea typeface="+mn-ea"/>
                        <a:cs typeface="Arial" panose="020B0604020202020204" pitchFamily="34" charset="0"/>
                      </a:endParaRPr>
                    </a:p>
                    <a:p>
                      <a:pPr algn="ctr" fontAlgn="t"/>
                      <a:endParaRPr lang="es-MX" sz="800" b="1" u="none" strike="noStrike" kern="1200" dirty="0">
                        <a:solidFill>
                          <a:schemeClr val="tx1"/>
                        </a:solidFill>
                        <a:effectLst/>
                        <a:latin typeface="+mj-lt"/>
                        <a:ea typeface="+mn-ea"/>
                        <a:cs typeface="Arial" panose="020B0604020202020204" pitchFamily="34" charset="0"/>
                      </a:endParaRPr>
                    </a:p>
                    <a:p>
                      <a:pPr algn="ctr" fontAlgn="t"/>
                      <a:endParaRPr lang="es-MX" sz="800" b="1" u="none" strike="noStrike" kern="1200" dirty="0">
                        <a:solidFill>
                          <a:schemeClr val="tx1"/>
                        </a:solidFill>
                        <a:effectLst/>
                        <a:latin typeface="+mj-lt"/>
                        <a:ea typeface="+mn-ea"/>
                        <a:cs typeface="Arial" panose="020B0604020202020204" pitchFamily="34" charset="0"/>
                      </a:endParaRPr>
                    </a:p>
                    <a:p>
                      <a:pPr algn="ctr" fontAlgn="t"/>
                      <a:endParaRPr lang="es-MX" sz="800" b="1" u="none" strike="noStrike" kern="1200" dirty="0">
                        <a:solidFill>
                          <a:srgbClr val="0070C0"/>
                        </a:solidFill>
                        <a:effectLst/>
                        <a:latin typeface="+mj-lt"/>
                        <a:ea typeface="+mn-ea"/>
                        <a:cs typeface="Arial" panose="020B0604020202020204" pitchFamily="34" charset="0"/>
                      </a:endParaRPr>
                    </a:p>
                    <a:p>
                      <a:pPr algn="ctr" fontAlgn="t"/>
                      <a:endParaRPr lang="es-MX" sz="800" b="1" u="none" strike="noStrike" kern="1200" dirty="0">
                        <a:solidFill>
                          <a:srgbClr val="0070C0"/>
                        </a:solidFill>
                        <a:effectLst/>
                        <a:latin typeface="+mj-lt"/>
                        <a:ea typeface="+mn-ea"/>
                        <a:cs typeface="Arial" panose="020B0604020202020204" pitchFamily="34" charset="0"/>
                      </a:endParaRPr>
                    </a:p>
                    <a:p>
                      <a:pPr algn="ctr" fontAlgn="t"/>
                      <a:r>
                        <a:rPr lang="es-MX" sz="800" b="1" u="none" strike="noStrike" kern="1200" dirty="0">
                          <a:solidFill>
                            <a:srgbClr val="0070C0"/>
                          </a:solidFill>
                          <a:effectLst/>
                          <a:latin typeface="+mj-lt"/>
                          <a:ea typeface="+mn-ea"/>
                          <a:cs typeface="Arial" panose="020B0604020202020204" pitchFamily="34" charset="0"/>
                        </a:rPr>
                        <a:t>Ejecución del presupuesto de gastos</a:t>
                      </a:r>
                    </a:p>
                  </a:txBody>
                  <a:tcPr marL="76200" marR="76200" marT="76200" marB="7620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kern="1200" dirty="0">
                          <a:solidFill>
                            <a:schemeClr val="tx1"/>
                          </a:solidFill>
                          <a:latin typeface="+mj-lt"/>
                          <a:ea typeface="+mn-ea"/>
                          <a:cs typeface="+mn-cs"/>
                        </a:rPr>
                        <a:t>Ejecución de presupuesto de Gastos/Ejecución deseable a la fecha</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Sandra Zutta</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dirty="0">
                          <a:solidFill>
                            <a:schemeClr val="tx1"/>
                          </a:solidFill>
                          <a:effectLst/>
                          <a:latin typeface="+mj-lt"/>
                          <a:cs typeface="Arial" panose="020B0604020202020204" pitchFamily="34" charset="0"/>
                        </a:rPr>
                        <a:t>10,400,058,626./32,292,105,339.</a:t>
                      </a:r>
                    </a:p>
                    <a:p>
                      <a:pPr algn="just" fontAlgn="ctr"/>
                      <a:r>
                        <a:rPr lang="es-ES" sz="800" b="0" i="0" u="none" strike="noStrike" dirty="0">
                          <a:solidFill>
                            <a:schemeClr val="tx1"/>
                          </a:solidFill>
                          <a:effectLst/>
                          <a:latin typeface="+mj-lt"/>
                          <a:cs typeface="Arial" panose="020B0604020202020204" pitchFamily="34" charset="0"/>
                        </a:rPr>
                        <a:t>A 30 de septiembre se presenta una ejecución presupuestal del 32.21% y una ejecución financiera del 22.05%; los avances de indicador de producto se encuentran igualmente en bajos niveles (ver 2024_inf_gerencial_ejecucion_a_30septiembre), debido principalmente a que los proyectos se terminaron de formular, validar y transferir hasta quedar en estado “actualizado-ejecutado”, en el mes de agosto e igualmente en este mes se surtió todo el trámite de armonización presupuestal, </a:t>
                      </a:r>
                      <a:r>
                        <a:rPr lang="es-ES" sz="800" b="0" i="0" u="none" strike="noStrike" dirty="0" err="1">
                          <a:solidFill>
                            <a:schemeClr val="tx1"/>
                          </a:solidFill>
                          <a:effectLst/>
                          <a:latin typeface="+mj-lt"/>
                          <a:cs typeface="Arial" panose="020B0604020202020204" pitchFamily="34" charset="0"/>
                        </a:rPr>
                        <a:t>razon</a:t>
                      </a:r>
                      <a:r>
                        <a:rPr lang="es-ES" sz="800" b="0" i="0" u="none" strike="noStrike" dirty="0">
                          <a:solidFill>
                            <a:schemeClr val="tx1"/>
                          </a:solidFill>
                          <a:effectLst/>
                          <a:latin typeface="+mj-lt"/>
                          <a:cs typeface="Arial" panose="020B0604020202020204" pitchFamily="34" charset="0"/>
                        </a:rPr>
                        <a:t> por la cual los proyectos iniciaron a ejecutarse en el mes de septiembre; en este sentido hay que tener en cuenta que muchas actividades de los proyectos ya no alcanzan a ejecutarse en esta vigencia y por lo tanto han debido prorrogarse para el año 2025 en aras de ejecutar de manera eficiente y eficaz el recurso y lograr las metas tanto de producto como de resultado de cada uno de los proyectos. La ejecución por agregado presenta un avance de ejecución presupuestal que se ajusta a las </a:t>
                      </a:r>
                      <a:r>
                        <a:rPr lang="es-ES" sz="800" b="0" i="0" u="none" strike="noStrike" dirty="0" err="1">
                          <a:solidFill>
                            <a:schemeClr val="tx1"/>
                          </a:solidFill>
                          <a:effectLst/>
                          <a:latin typeface="+mj-lt"/>
                          <a:cs typeface="Arial" panose="020B0604020202020204" pitchFamily="34" charset="0"/>
                        </a:rPr>
                        <a:t>caracteristicas</a:t>
                      </a:r>
                      <a:r>
                        <a:rPr lang="es-ES" sz="800" b="0" i="0" u="none" strike="noStrike" dirty="0">
                          <a:solidFill>
                            <a:schemeClr val="tx1"/>
                          </a:solidFill>
                          <a:effectLst/>
                          <a:latin typeface="+mj-lt"/>
                          <a:cs typeface="Arial" panose="020B0604020202020204" pitchFamily="34" charset="0"/>
                        </a:rPr>
                        <a:t> propias del primer año de gobierno de las nuevas administraciones, con un 60.82% en ejecución en el agregado de Funcionamiento; y un 18.71% en el agregado de inversión (ver 2024_inf_gerencial_ejecucion_a_30septiembre). Así mismo, el seguimiento al avance físico de los proyectos correspondientes a la formulados y ejecutados en la anterior administración y que fueron objeto de ampliación de horizonte, presentan un porcentaje de ejecución presupuestal que ronda el 100%, pero con </a:t>
                      </a:r>
                      <a:r>
                        <a:rPr lang="es-ES" sz="800" b="0" i="0" u="none" strike="noStrike" dirty="0" err="1">
                          <a:solidFill>
                            <a:schemeClr val="tx1"/>
                          </a:solidFill>
                          <a:effectLst/>
                          <a:latin typeface="+mj-lt"/>
                          <a:cs typeface="Arial" panose="020B0604020202020204" pitchFamily="34" charset="0"/>
                        </a:rPr>
                        <a:t>con</a:t>
                      </a:r>
                      <a:r>
                        <a:rPr lang="es-ES" sz="800" b="0" i="0" u="none" strike="noStrike" dirty="0">
                          <a:solidFill>
                            <a:schemeClr val="tx1"/>
                          </a:solidFill>
                          <a:effectLst/>
                          <a:latin typeface="+mj-lt"/>
                          <a:cs typeface="Arial" panose="020B0604020202020204" pitchFamily="34" charset="0"/>
                        </a:rPr>
                        <a:t> una ejecución financiera y física en la mayoría de ellos, lo cual requiere de la atención de la Alta Dirección pues se debe identificar las causas de este bajo indicador y tomar los correctivos del caso a fin de que los proyectos puedan mostrar su ejecución real y proceder a su posterior cierre. Toda esta información se presenta desde la oficina de Presupuesto cada mes correspondiente al mes anterior a </a:t>
                      </a:r>
                      <a:r>
                        <a:rPr lang="es-ES" sz="800" b="0" i="0" u="none" strike="noStrike" dirty="0" err="1">
                          <a:solidFill>
                            <a:schemeClr val="tx1"/>
                          </a:solidFill>
                          <a:effectLst/>
                          <a:latin typeface="+mj-lt"/>
                          <a:cs typeface="Arial" panose="020B0604020202020204" pitchFamily="34" charset="0"/>
                        </a:rPr>
                        <a:t>trtavés</a:t>
                      </a:r>
                      <a:r>
                        <a:rPr lang="es-ES" sz="800" b="0" i="0" u="none" strike="noStrike" dirty="0">
                          <a:solidFill>
                            <a:schemeClr val="tx1"/>
                          </a:solidFill>
                          <a:effectLst/>
                          <a:latin typeface="+mj-lt"/>
                          <a:cs typeface="Arial" panose="020B0604020202020204" pitchFamily="34" charset="0"/>
                        </a:rPr>
                        <a:t> del informe gerencial como herramienta de seguimiento tanto al director como subdirectores de Planeación y administrativa y Financiera, </a:t>
                      </a:r>
                      <a:r>
                        <a:rPr lang="es-ES" sz="800" b="0" i="0" u="none" strike="noStrike" dirty="0" err="1">
                          <a:solidFill>
                            <a:schemeClr val="tx1"/>
                          </a:solidFill>
                          <a:effectLst/>
                          <a:latin typeface="+mj-lt"/>
                          <a:cs typeface="Arial" panose="020B0604020202020204" pitchFamily="34" charset="0"/>
                        </a:rPr>
                        <a:t>lider</a:t>
                      </a:r>
                      <a:r>
                        <a:rPr lang="es-ES" sz="800" b="0" i="0" u="none" strike="noStrike" dirty="0">
                          <a:solidFill>
                            <a:schemeClr val="tx1"/>
                          </a:solidFill>
                          <a:effectLst/>
                          <a:latin typeface="+mj-lt"/>
                          <a:cs typeface="Arial" panose="020B0604020202020204" pitchFamily="34" charset="0"/>
                        </a:rPr>
                        <a:t> de proyectos y jefe de control interno. En él se encuentra el seguimiento presupuestal, financiero y de avance de indicador de producto por cada uno de los proyectos; </a:t>
                      </a:r>
                      <a:r>
                        <a:rPr lang="es-ES" sz="800" b="0" i="0" u="none" strike="noStrike" dirty="0" err="1">
                          <a:solidFill>
                            <a:schemeClr val="tx1"/>
                          </a:solidFill>
                          <a:effectLst/>
                          <a:latin typeface="+mj-lt"/>
                          <a:cs typeface="Arial" panose="020B0604020202020204" pitchFamily="34" charset="0"/>
                        </a:rPr>
                        <a:t>asi</a:t>
                      </a:r>
                      <a:r>
                        <a:rPr lang="es-ES" sz="800" b="0" i="0" u="none" strike="noStrike" dirty="0">
                          <a:solidFill>
                            <a:schemeClr val="tx1"/>
                          </a:solidFill>
                          <a:effectLst/>
                          <a:latin typeface="+mj-lt"/>
                          <a:cs typeface="Arial" panose="020B0604020202020204" pitchFamily="34" charset="0"/>
                        </a:rPr>
                        <a:t> mismo se encuentra el seguimiento presupuestal por región y por grupo focal de cada uno de los proyectos; y el </a:t>
                      </a:r>
                      <a:r>
                        <a:rPr lang="es-ES" sz="800" b="0" i="0" u="none" strike="noStrike" dirty="0" err="1">
                          <a:solidFill>
                            <a:schemeClr val="tx1"/>
                          </a:solidFill>
                          <a:effectLst/>
                          <a:latin typeface="+mj-lt"/>
                          <a:cs typeface="Arial" panose="020B0604020202020204" pitchFamily="34" charset="0"/>
                        </a:rPr>
                        <a:t>segumiento</a:t>
                      </a:r>
                      <a:r>
                        <a:rPr lang="es-ES" sz="800" b="0" i="0" u="none" strike="noStrike" dirty="0">
                          <a:solidFill>
                            <a:schemeClr val="tx1"/>
                          </a:solidFill>
                          <a:effectLst/>
                          <a:latin typeface="+mj-lt"/>
                          <a:cs typeface="Arial" panose="020B0604020202020204" pitchFamily="34" charset="0"/>
                        </a:rPr>
                        <a:t> presupuestal de cada uno de los programas del Plan de Desarrollo departamental a nivel de regionalización y grupo focal (ver </a:t>
                      </a:r>
                      <a:r>
                        <a:rPr lang="es-ES" sz="800" b="0" i="0" u="none" strike="noStrike" dirty="0" err="1">
                          <a:solidFill>
                            <a:schemeClr val="tx1"/>
                          </a:solidFill>
                          <a:effectLst/>
                          <a:latin typeface="+mj-lt"/>
                          <a:cs typeface="Arial" panose="020B0604020202020204" pitchFamily="34" charset="0"/>
                        </a:rPr>
                        <a:t>ver</a:t>
                      </a:r>
                      <a:r>
                        <a:rPr lang="es-ES" sz="800" b="0" i="0" u="none" strike="noStrike" dirty="0">
                          <a:solidFill>
                            <a:schemeClr val="tx1"/>
                          </a:solidFill>
                          <a:effectLst/>
                          <a:latin typeface="+mj-lt"/>
                          <a:cs typeface="Arial" panose="020B0604020202020204" pitchFamily="34" charset="0"/>
                        </a:rPr>
                        <a:t> 2024_inf_gerencial_ejecucion_a_30septiembre)</a:t>
                      </a:r>
                    </a:p>
                    <a:p>
                      <a:pPr algn="just" fontAlgn="ctr"/>
                      <a:r>
                        <a:rPr lang="es-ES" sz="800" b="0" i="0" u="none" strike="noStrike" dirty="0">
                          <a:solidFill>
                            <a:schemeClr val="tx1"/>
                          </a:solidFill>
                          <a:effectLst/>
                          <a:latin typeface="+mj-lt"/>
                          <a:cs typeface="Arial" panose="020B0604020202020204" pitchFamily="34" charset="0"/>
                        </a:rPr>
                        <a:t>En este informe, los directivos como la oficina de Control Interno, pueden ver </a:t>
                      </a:r>
                      <a:r>
                        <a:rPr lang="es-ES" sz="800" b="0" i="0" u="none" strike="noStrike" dirty="0" err="1">
                          <a:solidFill>
                            <a:schemeClr val="tx1"/>
                          </a:solidFill>
                          <a:effectLst/>
                          <a:latin typeface="+mj-lt"/>
                          <a:cs typeface="Arial" panose="020B0604020202020204" pitchFamily="34" charset="0"/>
                        </a:rPr>
                        <a:t>tambien</a:t>
                      </a:r>
                      <a:r>
                        <a:rPr lang="es-ES" sz="800" b="0" i="0" u="none" strike="noStrike" dirty="0">
                          <a:solidFill>
                            <a:schemeClr val="tx1"/>
                          </a:solidFill>
                          <a:effectLst/>
                          <a:latin typeface="+mj-lt"/>
                          <a:cs typeface="Arial" panose="020B0604020202020204" pitchFamily="34" charset="0"/>
                        </a:rPr>
                        <a:t> el seguimiento a los indicadores de Acciones y Medidas de Austeridad del Gasto y el porcentaje de avance de seguimiento al Plan Anual de Adquisiciones. Al mes de septiembre, se tiene que en general los indicadores se encuentran en niveles que no sobrepasan la meta; siendo solamente la papelería y la caja menor los dos ítems que presentan desbordamiento de la meta de austeridad. Es imperante que la alta dirección analice este informe y tomen los correctivos del caso para cumplir con las metas de austeridad del gasto. Para el caso del Plan Anual de Adquisiciones – PAA, éste a 30 de septiembre alcanzó un avance de ejecución del 26%, lo cual se explica en lo ya anteriormente mencionado de la baja ejecución de los proyectos.</a:t>
                      </a:r>
                    </a:p>
                    <a:p>
                      <a:pPr algn="just" fontAlgn="ctr"/>
                      <a:r>
                        <a:rPr lang="es-ES" sz="800" b="0" i="0" u="none" strike="noStrike" dirty="0">
                          <a:solidFill>
                            <a:schemeClr val="tx1"/>
                          </a:solidFill>
                          <a:effectLst/>
                          <a:latin typeface="+mj-lt"/>
                          <a:cs typeface="Arial" panose="020B0604020202020204" pitchFamily="34" charset="0"/>
                        </a:rPr>
                        <a:t>El informe “2024_inf_gerencial_ejecucion_a_30septiembre” es un informe gerencial mensual diseñado desde la Oficina de Presupuesto para que la Alta Dirección y la Oficina de Control Interno tengan una herramienta de información para la toma de decisiones.</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32,21%</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494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s-MX" sz="800" b="1" kern="1200" dirty="0">
                          <a:solidFill>
                            <a:srgbClr val="0070C0"/>
                          </a:solidFill>
                          <a:latin typeface="+mj-lt"/>
                          <a:ea typeface="+mn-ea"/>
                          <a:cs typeface="+mn-cs"/>
                        </a:rPr>
                        <a:t>Ejecución del presupuesto de ingresos</a:t>
                      </a:r>
                      <a:endParaRPr lang="es-CO" sz="800" b="1" kern="1200" dirty="0">
                        <a:solidFill>
                          <a:srgbClr val="0070C0"/>
                        </a:solidFill>
                        <a:latin typeface="+mj-lt"/>
                        <a:ea typeface="+mn-ea"/>
                        <a:cs typeface="+mn-cs"/>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kern="1200" dirty="0">
                          <a:solidFill>
                            <a:schemeClr val="tx1"/>
                          </a:solidFill>
                          <a:latin typeface="+mj-lt"/>
                          <a:ea typeface="+mn-ea"/>
                          <a:cs typeface="+mn-cs"/>
                        </a:rPr>
                        <a:t>Presupuesto ejecutado Ingresos/Ejecución deseable a la fecha</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0" i="0" u="none" strike="noStrike" dirty="0">
                          <a:solidFill>
                            <a:schemeClr val="tx1"/>
                          </a:solidFill>
                          <a:effectLst/>
                          <a:latin typeface="+mj-lt"/>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Sandra Zutta</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es-CO" sz="800" b="0" i="0" u="none" strike="noStrike" kern="1200" dirty="0">
                        <a:solidFill>
                          <a:schemeClr val="tx1"/>
                        </a:solidFill>
                        <a:effectLst/>
                        <a:latin typeface="+mn-lt"/>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800" b="0" i="0" u="none" strike="noStrike" kern="1200" dirty="0">
                          <a:solidFill>
                            <a:schemeClr val="tx1"/>
                          </a:solidFill>
                          <a:effectLst/>
                          <a:latin typeface="+mn-lt"/>
                          <a:ea typeface="+mn-ea"/>
                          <a:cs typeface="Arial" panose="020B0604020202020204" pitchFamily="34" charset="0"/>
                        </a:rPr>
                        <a:t>26,702,760,168/32,292,105,339</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800" b="0" i="0" u="none" strike="noStrike" kern="1200" dirty="0">
                        <a:solidFill>
                          <a:schemeClr val="tx1"/>
                        </a:solidFill>
                        <a:effectLst/>
                        <a:latin typeface="+mn-lt"/>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mn-lt"/>
                          <a:ea typeface="+mn-ea"/>
                          <a:cs typeface="Arial" panose="020B0604020202020204" pitchFamily="34" charset="0"/>
                        </a:rPr>
                        <a:t>A 30 de septiembre la </a:t>
                      </a:r>
                      <a:r>
                        <a:rPr lang="es-ES" sz="800" b="0" i="0" u="none" strike="noStrike" kern="1200" dirty="0" err="1">
                          <a:solidFill>
                            <a:schemeClr val="tx1"/>
                          </a:solidFill>
                          <a:effectLst/>
                          <a:latin typeface="+mn-lt"/>
                          <a:ea typeface="+mn-ea"/>
                          <a:cs typeface="Arial" panose="020B0604020202020204" pitchFamily="34" charset="0"/>
                        </a:rPr>
                        <a:t>ejecucion</a:t>
                      </a:r>
                      <a:r>
                        <a:rPr lang="es-ES" sz="800" b="0" i="0" u="none" strike="noStrike" kern="1200" dirty="0">
                          <a:solidFill>
                            <a:schemeClr val="tx1"/>
                          </a:solidFill>
                          <a:effectLst/>
                          <a:latin typeface="+mn-lt"/>
                          <a:ea typeface="+mn-ea"/>
                          <a:cs typeface="Arial" panose="020B0604020202020204" pitchFamily="34" charset="0"/>
                        </a:rPr>
                        <a:t> presupuestal de ingresos presenta un recaudo del 82.69% debido principalmente a la oportuna transferencia de los recursos del nivel central y la transferencia igualmente oportuna de los recursos por concepto de Ordenanza 12 de 2015 provenientes </a:t>
                      </a:r>
                      <a:r>
                        <a:rPr lang="es-ES" sz="800" b="0" i="0" u="none" strike="noStrike" kern="1200" dirty="0" err="1">
                          <a:solidFill>
                            <a:schemeClr val="tx1"/>
                          </a:solidFill>
                          <a:effectLst/>
                          <a:latin typeface="+mn-lt"/>
                          <a:ea typeface="+mn-ea"/>
                          <a:cs typeface="Arial" panose="020B0604020202020204" pitchFamily="34" charset="0"/>
                        </a:rPr>
                        <a:t>tando</a:t>
                      </a:r>
                      <a:r>
                        <a:rPr lang="es-ES" sz="800" b="0" i="0" u="none" strike="noStrike" kern="1200" dirty="0">
                          <a:solidFill>
                            <a:schemeClr val="tx1"/>
                          </a:solidFill>
                          <a:effectLst/>
                          <a:latin typeface="+mn-lt"/>
                          <a:ea typeface="+mn-ea"/>
                          <a:cs typeface="Arial" panose="020B0604020202020204" pitchFamily="34" charset="0"/>
                        </a:rPr>
                        <a:t> del IDEA como de la FLA. De igual manera, los recursos del balance ya se encuentran aforados, lo que permitirá ejecutar sin tropiezos de liquidez los proyectos de inversión (Ver 2024_inf_gerencial_ejecucion_a_30septiembre)</a:t>
                      </a:r>
                      <a:endParaRPr lang="es-CO" sz="800" b="0" i="0" u="none" strike="noStrike" kern="1200" dirty="0">
                        <a:solidFill>
                          <a:schemeClr val="tx1"/>
                        </a:solidFill>
                        <a:effectLst/>
                        <a:latin typeface="+mn-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u="none" strike="noStrike" dirty="0">
                          <a:solidFill>
                            <a:schemeClr val="tx1"/>
                          </a:solidFill>
                          <a:effectLst/>
                          <a:latin typeface="+mj-lt"/>
                          <a:cs typeface="Arial" panose="020B0604020202020204" pitchFamily="34" charset="0"/>
                        </a:rPr>
                        <a:t>82.69%</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765729193"/>
                  </a:ext>
                </a:extLst>
              </a:tr>
            </a:tbl>
          </a:graphicData>
        </a:graphic>
      </p:graphicFrame>
    </p:spTree>
    <p:extLst>
      <p:ext uri="{BB962C8B-B14F-4D97-AF65-F5344CB8AC3E}">
        <p14:creationId xmlns:p14="http://schemas.microsoft.com/office/powerpoint/2010/main" val="1336863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sp>
        <p:nvSpPr>
          <p:cNvPr id="2" name="4 CuadroTexto">
            <a:extLst>
              <a:ext uri="{FF2B5EF4-FFF2-40B4-BE49-F238E27FC236}">
                <a16:creationId xmlns:a16="http://schemas.microsoft.com/office/drawing/2014/main" id="{27A10A99-137D-54E1-7CEB-78174A7143E0}"/>
              </a:ext>
            </a:extLst>
          </p:cNvPr>
          <p:cNvSpPr txBox="1"/>
          <p:nvPr/>
        </p:nvSpPr>
        <p:spPr>
          <a:xfrm>
            <a:off x="1403048" y="116994"/>
            <a:ext cx="5695085" cy="461665"/>
          </a:xfrm>
          <a:prstGeom prst="rect">
            <a:avLst/>
          </a:prstGeom>
          <a:noFill/>
        </p:spPr>
        <p:txBody>
          <a:bodyPr wrap="none" rtlCol="0">
            <a:spAutoFit/>
          </a:bodyPr>
          <a:lstStyle/>
          <a:p>
            <a:pPr defTabSz="457200"/>
            <a:r>
              <a:rPr lang="es-CO" sz="2400" b="1" dirty="0">
                <a:solidFill>
                  <a:prstClr val="black"/>
                </a:solidFill>
                <a:latin typeface="Calibri Light"/>
              </a:rPr>
              <a:t>Proceso Gestión Financiera -  10 Indicadores</a:t>
            </a:r>
          </a:p>
        </p:txBody>
      </p:sp>
      <p:graphicFrame>
        <p:nvGraphicFramePr>
          <p:cNvPr id="3" name="5 Tabla">
            <a:extLst>
              <a:ext uri="{FF2B5EF4-FFF2-40B4-BE49-F238E27FC236}">
                <a16:creationId xmlns:a16="http://schemas.microsoft.com/office/drawing/2014/main" id="{AD644E49-5E86-E8CD-0F89-87649B5CAD0A}"/>
              </a:ext>
            </a:extLst>
          </p:cNvPr>
          <p:cNvGraphicFramePr>
            <a:graphicFrameLocks noGrp="1"/>
          </p:cNvGraphicFramePr>
          <p:nvPr>
            <p:extLst>
              <p:ext uri="{D42A27DB-BD31-4B8C-83A1-F6EECF244321}">
                <p14:modId xmlns:p14="http://schemas.microsoft.com/office/powerpoint/2010/main" val="1004576088"/>
              </p:ext>
            </p:extLst>
          </p:nvPr>
        </p:nvGraphicFramePr>
        <p:xfrm>
          <a:off x="322180" y="1068309"/>
          <a:ext cx="11582438" cy="4341617"/>
        </p:xfrm>
        <a:graphic>
          <a:graphicData uri="http://schemas.openxmlformats.org/drawingml/2006/table">
            <a:tbl>
              <a:tblPr/>
              <a:tblGrid>
                <a:gridCol w="1807236">
                  <a:extLst>
                    <a:ext uri="{9D8B030D-6E8A-4147-A177-3AD203B41FA5}">
                      <a16:colId xmlns:a16="http://schemas.microsoft.com/office/drawing/2014/main" val="20000"/>
                    </a:ext>
                  </a:extLst>
                </a:gridCol>
                <a:gridCol w="1857195">
                  <a:extLst>
                    <a:ext uri="{9D8B030D-6E8A-4147-A177-3AD203B41FA5}">
                      <a16:colId xmlns:a16="http://schemas.microsoft.com/office/drawing/2014/main" val="20001"/>
                    </a:ext>
                  </a:extLst>
                </a:gridCol>
                <a:gridCol w="1369101">
                  <a:extLst>
                    <a:ext uri="{9D8B030D-6E8A-4147-A177-3AD203B41FA5}">
                      <a16:colId xmlns:a16="http://schemas.microsoft.com/office/drawing/2014/main" val="20002"/>
                    </a:ext>
                  </a:extLst>
                </a:gridCol>
                <a:gridCol w="1176024">
                  <a:extLst>
                    <a:ext uri="{9D8B030D-6E8A-4147-A177-3AD203B41FA5}">
                      <a16:colId xmlns:a16="http://schemas.microsoft.com/office/drawing/2014/main" val="20003"/>
                    </a:ext>
                  </a:extLst>
                </a:gridCol>
                <a:gridCol w="4056127">
                  <a:extLst>
                    <a:ext uri="{9D8B030D-6E8A-4147-A177-3AD203B41FA5}">
                      <a16:colId xmlns:a16="http://schemas.microsoft.com/office/drawing/2014/main" val="20004"/>
                    </a:ext>
                  </a:extLst>
                </a:gridCol>
                <a:gridCol w="1316755">
                  <a:extLst>
                    <a:ext uri="{9D8B030D-6E8A-4147-A177-3AD203B41FA5}">
                      <a16:colId xmlns:a16="http://schemas.microsoft.com/office/drawing/2014/main" val="20005"/>
                    </a:ext>
                  </a:extLst>
                </a:gridCol>
              </a:tblGrid>
              <a:tr h="4979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1" u="none" strike="noStrike" dirty="0">
                          <a:solidFill>
                            <a:schemeClr val="tx1"/>
                          </a:solidFill>
                          <a:effectLst/>
                          <a:latin typeface="Calibri Light" panose="020F0302020204030204" pitchFamily="34" charset="0"/>
                          <a:cs typeface="Calibri Light" panose="020F0302020204030204" pitchFamily="34" charset="0"/>
                        </a:rPr>
                        <a:t>Nombre indicador</a:t>
                      </a:r>
                      <a:endParaRPr lang="es-CO" sz="10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1" u="none" strike="noStrike" dirty="0">
                          <a:solidFill>
                            <a:schemeClr val="tx1"/>
                          </a:solidFill>
                          <a:effectLst/>
                          <a:latin typeface="Calibri Light" panose="020F0302020204030204" pitchFamily="34" charset="0"/>
                          <a:cs typeface="Calibri Light" panose="020F0302020204030204" pitchFamily="34" charset="0"/>
                        </a:rPr>
                        <a:t>Ecuación</a:t>
                      </a:r>
                      <a:endParaRPr lang="es-CO" sz="10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1" u="none" strike="noStrike" dirty="0">
                          <a:solidFill>
                            <a:schemeClr val="tx1"/>
                          </a:solidFill>
                          <a:effectLst/>
                          <a:latin typeface="Calibri Light" panose="020F0302020204030204" pitchFamily="34" charset="0"/>
                          <a:cs typeface="Calibri Light" panose="020F0302020204030204" pitchFamily="34" charset="0"/>
                        </a:rPr>
                        <a:t>Medición</a:t>
                      </a:r>
                      <a:endParaRPr lang="es-CO" sz="10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1" u="none" strike="noStrike" dirty="0">
                          <a:solidFill>
                            <a:schemeClr val="tx1"/>
                          </a:solidFill>
                          <a:effectLst/>
                          <a:latin typeface="Calibri Light" panose="020F0302020204030204" pitchFamily="34" charset="0"/>
                          <a:cs typeface="Calibri Light" panose="020F0302020204030204" pitchFamily="34" charset="0"/>
                        </a:rPr>
                        <a:t>Responsable</a:t>
                      </a:r>
                      <a:endParaRPr lang="es-CO" sz="10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000" b="1" u="none" strike="noStrike" dirty="0">
                          <a:solidFill>
                            <a:schemeClr val="tx1"/>
                          </a:solidFill>
                          <a:effectLst/>
                          <a:latin typeface="Calibri Light" panose="020F0302020204030204" pitchFamily="34" charset="0"/>
                          <a:cs typeface="Calibri Light" panose="020F0302020204030204" pitchFamily="34" charset="0"/>
                        </a:rPr>
                        <a:t>ANALISIS ULTIMA</a:t>
                      </a:r>
                      <a:r>
                        <a:rPr lang="es-CO" sz="1000" b="1" u="none" strike="noStrike" baseline="0" dirty="0">
                          <a:solidFill>
                            <a:schemeClr val="tx1"/>
                          </a:solidFill>
                          <a:effectLst/>
                          <a:latin typeface="Calibri Light" panose="020F0302020204030204" pitchFamily="34" charset="0"/>
                          <a:cs typeface="Calibri Light" panose="020F0302020204030204" pitchFamily="34" charset="0"/>
                        </a:rPr>
                        <a:t> MEDICION</a:t>
                      </a:r>
                      <a:endParaRPr lang="es-CO" sz="1000" b="1" i="0" u="none" strike="noStrike" dirty="0">
                        <a:solidFill>
                          <a:schemeClr val="tx1"/>
                        </a:solidFill>
                        <a:effectLst/>
                        <a:latin typeface="Calibri Light" panose="020F0302020204030204" pitchFamily="34" charset="0"/>
                        <a:cs typeface="Calibri Light" panose="020F0302020204030204" pitchFamily="34" charset="0"/>
                      </a:endParaRPr>
                    </a:p>
                    <a:p>
                      <a:pPr algn="ctr" fontAlgn="ctr"/>
                      <a:endParaRPr lang="es-CO" sz="10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1" u="none" strike="noStrike" dirty="0">
                          <a:solidFill>
                            <a:schemeClr val="tx1"/>
                          </a:solidFill>
                          <a:effectLst/>
                          <a:latin typeface="Calibri Light" panose="020F0302020204030204" pitchFamily="34" charset="0"/>
                          <a:cs typeface="Calibri Light" panose="020F0302020204030204" pitchFamily="34" charset="0"/>
                        </a:rPr>
                        <a:t>% cumplimiento</a:t>
                      </a:r>
                      <a:endParaRPr lang="es-CO" sz="10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10756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1000" b="1" u="none" strike="noStrike" kern="1200" dirty="0">
                          <a:solidFill>
                            <a:srgbClr val="0070C0"/>
                          </a:solidFill>
                          <a:effectLst/>
                          <a:latin typeface="Calibri Light" panose="020F0302020204030204" pitchFamily="34" charset="0"/>
                          <a:ea typeface="+mn-ea"/>
                          <a:cs typeface="Calibri Light" panose="020F0302020204030204" pitchFamily="34" charset="0"/>
                        </a:rPr>
                        <a:t>Indicador de eficiencia en la gestión de recaudo</a:t>
                      </a:r>
                      <a:endParaRPr lang="es-CO" sz="1000" b="1" u="none" strike="noStrike" kern="1200" dirty="0">
                        <a:solidFill>
                          <a:srgbClr val="0070C0"/>
                        </a:solidFill>
                        <a:effectLst/>
                        <a:latin typeface="Calibri Light" panose="020F0302020204030204" pitchFamily="34" charset="0"/>
                        <a:ea typeface="+mn-ea"/>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000" b="0" i="0" kern="1200" dirty="0">
                          <a:solidFill>
                            <a:schemeClr val="tx1"/>
                          </a:solidFill>
                          <a:latin typeface="Calibri Light" panose="020F0302020204030204" pitchFamily="34" charset="0"/>
                          <a:ea typeface="+mn-ea"/>
                          <a:cs typeface="Calibri Light" panose="020F0302020204030204" pitchFamily="34" charset="0"/>
                        </a:rPr>
                        <a:t>Ingreso efectivamente recibido / Ingreso pactado</a:t>
                      </a:r>
                    </a:p>
                    <a:p>
                      <a:pPr algn="ctr" fontAlgn="ctr"/>
                      <a:endParaRPr lang="es-ES" sz="1000" b="0" i="0" kern="1200" dirty="0">
                        <a:solidFill>
                          <a:schemeClr val="tx1"/>
                        </a:solidFill>
                        <a:latin typeface="Calibri Light" panose="020F0302020204030204" pitchFamily="34" charset="0"/>
                        <a:ea typeface="+mn-ea"/>
                        <a:cs typeface="Calibri Light" panose="020F0302020204030204" pitchFamily="34" charset="0"/>
                      </a:endParaRPr>
                    </a:p>
                    <a:p>
                      <a:pPr algn="ctr" fontAlgn="ctr"/>
                      <a:endParaRPr lang="es-CO" sz="1000" b="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u="none" strike="noStrike" dirty="0">
                          <a:solidFill>
                            <a:schemeClr val="tx1"/>
                          </a:solidFill>
                          <a:effectLst/>
                          <a:latin typeface="Calibri Light" panose="020F0302020204030204" pitchFamily="34" charset="0"/>
                          <a:cs typeface="Calibri Light" panose="020F0302020204030204" pitchFamily="34" charset="0"/>
                        </a:rPr>
                        <a:t>SEMESTRAL</a:t>
                      </a:r>
                      <a:endParaRPr lang="es-CO" sz="10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000" u="none" strike="noStrike" kern="1200" dirty="0">
                          <a:solidFill>
                            <a:schemeClr val="tx1"/>
                          </a:solidFill>
                          <a:effectLst/>
                          <a:latin typeface="Calibri Light" panose="020F0302020204030204" pitchFamily="34" charset="0"/>
                          <a:ea typeface="+mn-ea"/>
                          <a:cs typeface="Calibri Light" panose="020F0302020204030204" pitchFamily="34" charset="0"/>
                        </a:rPr>
                        <a:t>Iván Darío Arias Bohórquez</a:t>
                      </a:r>
                      <a:endParaRPr lang="es-CO" sz="1000" u="none" strike="noStrike" kern="1200" dirty="0">
                        <a:solidFill>
                          <a:schemeClr val="tx1"/>
                        </a:solidFill>
                        <a:effectLst/>
                        <a:latin typeface="Calibri Light" panose="020F0302020204030204" pitchFamily="34" charset="0"/>
                        <a:ea typeface="+mn-ea"/>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s-MX" sz="1000" b="0" i="0" u="none" strike="noStrike" kern="1200" dirty="0">
                        <a:solidFill>
                          <a:schemeClr val="tx1"/>
                        </a:solidFill>
                        <a:effectLst/>
                        <a:latin typeface="+mn-lt"/>
                        <a:ea typeface="+mn-ea"/>
                        <a:cs typeface="Arial" panose="020B0604020202020204" pitchFamily="34" charset="0"/>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s-MX" sz="1000" b="0" i="0" u="none" strike="noStrike" kern="1200" dirty="0">
                          <a:solidFill>
                            <a:schemeClr val="tx1"/>
                          </a:solidFill>
                          <a:effectLst/>
                          <a:latin typeface="+mn-lt"/>
                          <a:ea typeface="+mn-ea"/>
                          <a:cs typeface="Arial" panose="020B0604020202020204" pitchFamily="34" charset="0"/>
                        </a:rPr>
                        <a:t>26,424,779,433.00/21,081,340,153.00</a:t>
                      </a:r>
                    </a:p>
                    <a:p>
                      <a:pPr marL="0" marR="0" lvl="0" indent="0" algn="ctr" defTabSz="914400" rtl="0" eaLnBrk="1" fontAlgn="t" latinLnBrk="0" hangingPunct="1">
                        <a:lnSpc>
                          <a:spcPct val="100000"/>
                        </a:lnSpc>
                        <a:spcBef>
                          <a:spcPts val="0"/>
                        </a:spcBef>
                        <a:spcAft>
                          <a:spcPts val="0"/>
                        </a:spcAft>
                        <a:buClrTx/>
                        <a:buSzTx/>
                        <a:buFontTx/>
                        <a:buNone/>
                        <a:tabLst/>
                        <a:defRPr/>
                      </a:pPr>
                      <a:r>
                        <a:rPr lang="es-ES" sz="1000" dirty="0">
                          <a:solidFill>
                            <a:schemeClr val="tx1"/>
                          </a:solidFill>
                          <a:latin typeface="Calibri Light" panose="020F0302020204030204" pitchFamily="34" charset="0"/>
                          <a:cs typeface="Calibri Light" panose="020F0302020204030204" pitchFamily="34" charset="0"/>
                        </a:rPr>
                        <a:t>LOS INGRESOS TOTALES EFECTIVAMENTE RECAUDADOS SUMAN $ 26,424,779,433 PARA LA VIGENCIA 2024 HASTA EL 30 DE SEPTIEMBRE 2024, CON UN INDICADOR DEL 125% APROXIMADAMENTE.</a:t>
                      </a:r>
                    </a:p>
                  </a:txBody>
                  <a:tcPr marL="76200" marR="76200" marT="76200" marB="7620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s-ES" sz="1000" dirty="0">
                          <a:solidFill>
                            <a:schemeClr val="tx1"/>
                          </a:solidFill>
                          <a:latin typeface="Calibri Light" panose="020F0302020204030204" pitchFamily="34" charset="0"/>
                          <a:cs typeface="Calibri Light" panose="020F0302020204030204" pitchFamily="34" charset="0"/>
                        </a:rPr>
                        <a:t>125,35%</a:t>
                      </a:r>
                    </a:p>
                  </a:txBody>
                  <a:tcPr marL="76200" marR="76200" marT="76200" marB="7620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38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000" b="1" u="none" strike="noStrike" kern="1200" dirty="0">
                          <a:solidFill>
                            <a:srgbClr val="0070C0"/>
                          </a:solidFill>
                          <a:effectLst/>
                          <a:latin typeface="Calibri Light" panose="020F0302020204030204" pitchFamily="34" charset="0"/>
                          <a:ea typeface="+mn-ea"/>
                          <a:cs typeface="Calibri Light" panose="020F0302020204030204" pitchFamily="34" charset="0"/>
                        </a:rPr>
                        <a:t>Ingresos por contratos de arrendamientos</a:t>
                      </a:r>
                      <a:endParaRPr lang="es-CO" sz="1000" b="1" u="none" strike="noStrike" kern="1200" dirty="0">
                        <a:solidFill>
                          <a:srgbClr val="0070C0"/>
                        </a:solidFill>
                        <a:effectLst/>
                        <a:latin typeface="Calibri Light" panose="020F0302020204030204" pitchFamily="34" charset="0"/>
                        <a:ea typeface="+mn-ea"/>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000" b="0" i="0" kern="1200" dirty="0">
                          <a:solidFill>
                            <a:schemeClr val="tx1"/>
                          </a:solidFill>
                          <a:latin typeface="Calibri Light" panose="020F0302020204030204" pitchFamily="34" charset="0"/>
                          <a:ea typeface="+mn-ea"/>
                          <a:cs typeface="Calibri Light" panose="020F0302020204030204" pitchFamily="34" charset="0"/>
                        </a:rPr>
                        <a:t>Ingresos por contratos de arrendamiento/ingresos proyectados</a:t>
                      </a:r>
                    </a:p>
                    <a:p>
                      <a:pPr algn="ctr" fontAlgn="ctr"/>
                      <a:endParaRPr lang="es-CO" sz="10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u="none" strike="noStrike" dirty="0">
                          <a:solidFill>
                            <a:schemeClr val="tx1"/>
                          </a:solidFill>
                          <a:effectLst/>
                          <a:latin typeface="Calibri Light" panose="020F0302020204030204" pitchFamily="34" charset="0"/>
                          <a:cs typeface="Calibri Light" panose="020F0302020204030204" pitchFamily="34" charset="0"/>
                        </a:rPr>
                        <a:t>SEMESTRAL</a:t>
                      </a:r>
                      <a:endParaRPr lang="es-CO" sz="10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000" u="none" strike="noStrike" kern="1200" dirty="0">
                          <a:solidFill>
                            <a:schemeClr val="tx1"/>
                          </a:solidFill>
                          <a:effectLst/>
                          <a:latin typeface="Calibri Light" panose="020F0302020204030204" pitchFamily="34" charset="0"/>
                          <a:ea typeface="+mn-ea"/>
                          <a:cs typeface="Calibri Light" panose="020F0302020204030204" pitchFamily="34" charset="0"/>
                        </a:rPr>
                        <a:t>Iván Darío Arias Bohórquez</a:t>
                      </a:r>
                      <a:endParaRPr lang="es-CO" sz="1000" u="none" strike="noStrike" kern="1200" dirty="0">
                        <a:solidFill>
                          <a:schemeClr val="tx1"/>
                        </a:solidFill>
                        <a:effectLst/>
                        <a:latin typeface="Calibri Light" panose="020F0302020204030204" pitchFamily="34" charset="0"/>
                        <a:ea typeface="+mn-ea"/>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s-ES" sz="1000" b="0" i="0" kern="1200" dirty="0">
                          <a:solidFill>
                            <a:schemeClr val="tx1"/>
                          </a:solidFill>
                          <a:latin typeface="Calibri Light" panose="020F0302020204030204" pitchFamily="34" charset="0"/>
                          <a:ea typeface="+mn-ea"/>
                          <a:cs typeface="Calibri Light" panose="020F0302020204030204" pitchFamily="34" charset="0"/>
                        </a:rPr>
                        <a:t>131,047,089.00/122,538,263.00</a:t>
                      </a:r>
                    </a:p>
                    <a:p>
                      <a:pPr marL="0" marR="0" lvl="0" indent="0" algn="ctr" defTabSz="914400" rtl="0" eaLnBrk="1" fontAlgn="t" latinLnBrk="0" hangingPunct="1">
                        <a:lnSpc>
                          <a:spcPct val="100000"/>
                        </a:lnSpc>
                        <a:spcBef>
                          <a:spcPts val="0"/>
                        </a:spcBef>
                        <a:spcAft>
                          <a:spcPts val="0"/>
                        </a:spcAft>
                        <a:buClrTx/>
                        <a:buSzTx/>
                        <a:buFontTx/>
                        <a:buNone/>
                        <a:tabLst/>
                        <a:defRPr/>
                      </a:pPr>
                      <a:r>
                        <a:rPr lang="es-ES" sz="1000" b="0" i="0" kern="1200" dirty="0">
                          <a:solidFill>
                            <a:schemeClr val="tx1"/>
                          </a:solidFill>
                          <a:latin typeface="Calibri Light" panose="020F0302020204030204" pitchFamily="34" charset="0"/>
                          <a:ea typeface="+mn-ea"/>
                          <a:cs typeface="Calibri Light" panose="020F0302020204030204" pitchFamily="34" charset="0"/>
                        </a:rPr>
                        <a:t>EL VALOR PROYECTADO ES INFERIOR AL PAC DE EJECUCION QUE AL 30 DE SEPTIEMBRE ES DEL 107% APROXIMADAMENTE</a:t>
                      </a:r>
                    </a:p>
                  </a:txBody>
                  <a:tcPr marL="76200" marR="76200" marT="76200" marB="7620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106,94%</a:t>
                      </a:r>
                    </a:p>
                  </a:txBody>
                  <a:tcPr marL="76200" marR="76200" marT="76200" marB="7620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1728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1" u="none" strike="noStrike" dirty="0">
                          <a:solidFill>
                            <a:srgbClr val="0070C0"/>
                          </a:solidFill>
                          <a:effectLst/>
                          <a:latin typeface="Calibri Light" panose="020F0302020204030204" pitchFamily="34" charset="0"/>
                          <a:cs typeface="Calibri Light" panose="020F0302020204030204" pitchFamily="34" charset="0"/>
                        </a:rPr>
                        <a:t>Oportunidad para el pago a terceros</a:t>
                      </a:r>
                      <a:endParaRPr lang="es-CO" sz="1000" b="1" i="0" u="none" strike="noStrike" dirty="0">
                        <a:solidFill>
                          <a:srgbClr val="0070C0"/>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0" u="none" strike="noStrike" dirty="0">
                          <a:solidFill>
                            <a:schemeClr val="tx1"/>
                          </a:solidFill>
                          <a:effectLst/>
                          <a:latin typeface="Calibri Light" panose="020F0302020204030204" pitchFamily="34" charset="0"/>
                          <a:cs typeface="Calibri Light" panose="020F0302020204030204" pitchFamily="34" charset="0"/>
                        </a:rPr>
                        <a:t>Pagos realizados oportunamente / Totalidad de obligaciones a pagar en el mes</a:t>
                      </a:r>
                    </a:p>
                    <a:p>
                      <a:pPr algn="ctr" fontAlgn="ctr"/>
                      <a:endParaRPr lang="es-CO" sz="10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u="none" strike="noStrike" dirty="0">
                          <a:solidFill>
                            <a:schemeClr val="tx1"/>
                          </a:solidFill>
                          <a:effectLst/>
                          <a:latin typeface="Calibri Light" panose="020F0302020204030204" pitchFamily="34" charset="0"/>
                          <a:cs typeface="Calibri Light" panose="020F0302020204030204" pitchFamily="34" charset="0"/>
                        </a:rPr>
                        <a:t>MENSUAL</a:t>
                      </a:r>
                      <a:endParaRPr lang="es-CO" sz="10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000" u="none" strike="noStrike" kern="1200" dirty="0">
                          <a:solidFill>
                            <a:schemeClr val="tx1"/>
                          </a:solidFill>
                          <a:effectLst/>
                          <a:latin typeface="Calibri Light" panose="020F0302020204030204" pitchFamily="34" charset="0"/>
                          <a:ea typeface="+mn-ea"/>
                          <a:cs typeface="Calibri Light" panose="020F0302020204030204" pitchFamily="34" charset="0"/>
                        </a:rPr>
                        <a:t>Iván Darío Arias Bohórquez</a:t>
                      </a:r>
                      <a:endParaRPr lang="es-CO" sz="1000" u="none" strike="noStrike" kern="1200" dirty="0">
                        <a:solidFill>
                          <a:schemeClr val="tx1"/>
                        </a:solidFill>
                        <a:effectLst/>
                        <a:latin typeface="Calibri Light" panose="020F0302020204030204" pitchFamily="34" charset="0"/>
                        <a:ea typeface="+mn-ea"/>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00" b="0" i="0" u="none" strike="noStrike" kern="1200" dirty="0">
                          <a:solidFill>
                            <a:schemeClr val="tx1"/>
                          </a:solidFill>
                          <a:effectLst/>
                          <a:latin typeface="Calibri Light" panose="020F0302020204030204" pitchFamily="34" charset="0"/>
                          <a:ea typeface="+mn-ea"/>
                          <a:cs typeface="Calibri Light" panose="020F0302020204030204" pitchFamily="34" charset="0"/>
                        </a:rPr>
                        <a:t>Los pagos del año 2024 hasta el mes de septiembre suman en total 630 de 630 programados, el consecutivo de comprobantes de egreso van del 20743 al 21372 ambos inclusives.</a:t>
                      </a:r>
                    </a:p>
                    <a:p>
                      <a:pPr marL="0" marR="0" lvl="0" indent="0" algn="ctr" defTabSz="914400" rtl="0" eaLnBrk="1" fontAlgn="ctr" latinLnBrk="0" hangingPunct="1">
                        <a:lnSpc>
                          <a:spcPct val="100000"/>
                        </a:lnSpc>
                        <a:spcBef>
                          <a:spcPts val="0"/>
                        </a:spcBef>
                        <a:spcAft>
                          <a:spcPts val="0"/>
                        </a:spcAft>
                        <a:buClrTx/>
                        <a:buSzTx/>
                        <a:buFontTx/>
                        <a:buNone/>
                        <a:tabLst/>
                        <a:defRPr/>
                      </a:pPr>
                      <a:r>
                        <a:rPr lang="es-ES" sz="1000" b="0" i="0" u="none" strike="noStrike" kern="1200" dirty="0">
                          <a:solidFill>
                            <a:schemeClr val="tx1"/>
                          </a:solidFill>
                          <a:effectLst/>
                          <a:latin typeface="Calibri Light" panose="020F0302020204030204" pitchFamily="34" charset="0"/>
                          <a:ea typeface="+mn-ea"/>
                          <a:cs typeface="Calibri Light" panose="020F0302020204030204" pitchFamily="34" charset="0"/>
                        </a:rPr>
                        <a:t>630/630</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100%</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36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s-ES" sz="1000" b="1" u="none" strike="noStrike" kern="1200" dirty="0">
                          <a:solidFill>
                            <a:srgbClr val="0070C0"/>
                          </a:solidFill>
                          <a:effectLst/>
                          <a:latin typeface="Calibri Light" panose="020F0302020204030204" pitchFamily="34" charset="0"/>
                          <a:ea typeface="+mn-ea"/>
                          <a:cs typeface="Calibri Light" panose="020F0302020204030204" pitchFamily="34" charset="0"/>
                        </a:rPr>
                        <a:t>Recaudo oportuno de cartera</a:t>
                      </a:r>
                      <a:endParaRPr lang="es-CO" sz="1000" b="1" u="none" strike="noStrike" kern="1200" dirty="0">
                        <a:solidFill>
                          <a:srgbClr val="0070C0"/>
                        </a:solidFill>
                        <a:effectLst/>
                        <a:latin typeface="Calibri Light" panose="020F0302020204030204" pitchFamily="34" charset="0"/>
                        <a:ea typeface="+mn-ea"/>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1000" b="0" i="0" kern="1200" dirty="0">
                          <a:solidFill>
                            <a:schemeClr val="tx1"/>
                          </a:solidFill>
                          <a:latin typeface="Calibri Light" panose="020F0302020204030204" pitchFamily="34" charset="0"/>
                          <a:ea typeface="+mn-ea"/>
                          <a:cs typeface="Calibri Light" panose="020F0302020204030204" pitchFamily="34" charset="0"/>
                        </a:rPr>
                        <a:t>Fecha de entrega de la factura /Fecha de corte de entrega de facturas en la Secretaria de Hacienda.</a:t>
                      </a: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u="none" strike="noStrike" dirty="0">
                          <a:solidFill>
                            <a:schemeClr val="tx1"/>
                          </a:solidFill>
                          <a:effectLst/>
                          <a:latin typeface="Calibri Light" panose="020F0302020204030204" pitchFamily="34" charset="0"/>
                          <a:cs typeface="Calibri Light" panose="020F0302020204030204" pitchFamily="34" charset="0"/>
                        </a:rPr>
                        <a:t>SEMESTRAL</a:t>
                      </a:r>
                      <a:endParaRPr lang="es-CO" sz="10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000" u="none" strike="noStrike" kern="1200" dirty="0">
                          <a:solidFill>
                            <a:schemeClr val="tx1"/>
                          </a:solidFill>
                          <a:effectLst/>
                          <a:latin typeface="Calibri Light" panose="020F0302020204030204" pitchFamily="34" charset="0"/>
                          <a:ea typeface="+mn-ea"/>
                          <a:cs typeface="Calibri Light" panose="020F0302020204030204" pitchFamily="34" charset="0"/>
                        </a:rPr>
                        <a:t>Iván Darío Arias Bohórquez</a:t>
                      </a:r>
                      <a:endParaRPr lang="es-CO" sz="1000" u="none" strike="noStrike" kern="1200" dirty="0">
                        <a:solidFill>
                          <a:schemeClr val="tx1"/>
                        </a:solidFill>
                        <a:effectLst/>
                        <a:latin typeface="Calibri Light" panose="020F0302020204030204" pitchFamily="34" charset="0"/>
                        <a:ea typeface="+mn-ea"/>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ES" sz="1000" b="0" i="0" u="none" strike="noStrike" kern="1200" dirty="0">
                        <a:solidFill>
                          <a:schemeClr val="tx1"/>
                        </a:solidFill>
                        <a:effectLst/>
                        <a:latin typeface="+mn-lt"/>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s-ES" sz="1000" b="0" i="0" u="none" strike="noStrike" kern="1200" dirty="0">
                        <a:solidFill>
                          <a:schemeClr val="tx1"/>
                        </a:solidFill>
                        <a:effectLst/>
                        <a:latin typeface="+mn-lt"/>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ES" sz="1000" b="0" i="0" u="none" strike="noStrike" kern="1200" dirty="0">
                          <a:solidFill>
                            <a:schemeClr val="tx1"/>
                          </a:solidFill>
                          <a:effectLst/>
                          <a:latin typeface="+mn-lt"/>
                          <a:ea typeface="+mn-ea"/>
                          <a:cs typeface="Arial" panose="020B0604020202020204" pitchFamily="34" charset="0"/>
                        </a:rPr>
                        <a:t>Las facturas fueron entregadas a tiempo, el resultado del recaudo así lo indica.</a:t>
                      </a:r>
                    </a:p>
                    <a:p>
                      <a:pPr marL="0" marR="0" lvl="0" indent="0" algn="ctr" defTabSz="914400" rtl="0" eaLnBrk="1" fontAlgn="ctr" latinLnBrk="0" hangingPunct="1">
                        <a:lnSpc>
                          <a:spcPct val="100000"/>
                        </a:lnSpc>
                        <a:spcBef>
                          <a:spcPts val="0"/>
                        </a:spcBef>
                        <a:spcAft>
                          <a:spcPts val="0"/>
                        </a:spcAft>
                        <a:buClrTx/>
                        <a:buSzTx/>
                        <a:buFontTx/>
                        <a:buNone/>
                        <a:tabLst/>
                        <a:defRPr/>
                      </a:pPr>
                      <a:r>
                        <a:rPr lang="es-ES" sz="1000" b="0" i="0" u="none" strike="noStrike" kern="1200" baseline="0" dirty="0">
                          <a:solidFill>
                            <a:schemeClr val="tx1"/>
                          </a:solidFill>
                          <a:effectLst/>
                          <a:latin typeface="+mn-lt"/>
                          <a:ea typeface="+mn-ea"/>
                          <a:cs typeface="Arial" panose="020B0604020202020204" pitchFamily="34" charset="0"/>
                        </a:rPr>
                        <a:t>5/5</a:t>
                      </a:r>
                      <a:endParaRPr lang="es-CO" sz="1000" b="0" i="0" u="none" strike="noStrike" baseline="0"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100%</a:t>
                      </a:r>
                    </a:p>
                  </a:txBody>
                  <a:tcPr marL="0" marR="0" marT="0" marB="0" anchor="ctr">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82461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930382" y="162866"/>
            <a:ext cx="1120330" cy="831585"/>
          </a:xfrm>
          <a:prstGeom prst="rect">
            <a:avLst/>
          </a:prstGeom>
        </p:spPr>
      </p:pic>
      <p:sp>
        <p:nvSpPr>
          <p:cNvPr id="2" name="4 CuadroTexto">
            <a:extLst>
              <a:ext uri="{FF2B5EF4-FFF2-40B4-BE49-F238E27FC236}">
                <a16:creationId xmlns:a16="http://schemas.microsoft.com/office/drawing/2014/main" id="{49886589-BBB4-AC0D-12FE-68C8A2587CFA}"/>
              </a:ext>
            </a:extLst>
          </p:cNvPr>
          <p:cNvSpPr txBox="1"/>
          <p:nvPr/>
        </p:nvSpPr>
        <p:spPr>
          <a:xfrm>
            <a:off x="2141288" y="0"/>
            <a:ext cx="5626156" cy="461665"/>
          </a:xfrm>
          <a:prstGeom prst="rect">
            <a:avLst/>
          </a:prstGeom>
          <a:noFill/>
        </p:spPr>
        <p:txBody>
          <a:bodyPr wrap="none" rtlCol="0">
            <a:spAutoFit/>
          </a:bodyPr>
          <a:lstStyle/>
          <a:p>
            <a:pPr defTabSz="457200"/>
            <a:r>
              <a:rPr lang="es-CO" sz="2400" b="1" dirty="0">
                <a:solidFill>
                  <a:prstClr val="black"/>
                </a:solidFill>
                <a:latin typeface="Calibri Light"/>
              </a:rPr>
              <a:t>Proceso Gestión Financiera - 10 Indicadores</a:t>
            </a:r>
          </a:p>
        </p:txBody>
      </p:sp>
      <p:graphicFrame>
        <p:nvGraphicFramePr>
          <p:cNvPr id="3" name="5 Tabla">
            <a:extLst>
              <a:ext uri="{FF2B5EF4-FFF2-40B4-BE49-F238E27FC236}">
                <a16:creationId xmlns:a16="http://schemas.microsoft.com/office/drawing/2014/main" id="{03B5096D-137F-89A1-29F2-2B6E532AA302}"/>
              </a:ext>
            </a:extLst>
          </p:cNvPr>
          <p:cNvGraphicFramePr>
            <a:graphicFrameLocks noGrp="1"/>
          </p:cNvGraphicFramePr>
          <p:nvPr>
            <p:extLst>
              <p:ext uri="{D42A27DB-BD31-4B8C-83A1-F6EECF244321}">
                <p14:modId xmlns:p14="http://schemas.microsoft.com/office/powerpoint/2010/main" val="1823865357"/>
              </p:ext>
            </p:extLst>
          </p:nvPr>
        </p:nvGraphicFramePr>
        <p:xfrm>
          <a:off x="303849" y="578658"/>
          <a:ext cx="11347959" cy="5874047"/>
        </p:xfrm>
        <a:graphic>
          <a:graphicData uri="http://schemas.openxmlformats.org/drawingml/2006/table">
            <a:tbl>
              <a:tblPr/>
              <a:tblGrid>
                <a:gridCol w="1184917">
                  <a:extLst>
                    <a:ext uri="{9D8B030D-6E8A-4147-A177-3AD203B41FA5}">
                      <a16:colId xmlns:a16="http://schemas.microsoft.com/office/drawing/2014/main" val="20000"/>
                    </a:ext>
                  </a:extLst>
                </a:gridCol>
                <a:gridCol w="1940148">
                  <a:extLst>
                    <a:ext uri="{9D8B030D-6E8A-4147-A177-3AD203B41FA5}">
                      <a16:colId xmlns:a16="http://schemas.microsoft.com/office/drawing/2014/main" val="20001"/>
                    </a:ext>
                  </a:extLst>
                </a:gridCol>
                <a:gridCol w="898538">
                  <a:extLst>
                    <a:ext uri="{9D8B030D-6E8A-4147-A177-3AD203B41FA5}">
                      <a16:colId xmlns:a16="http://schemas.microsoft.com/office/drawing/2014/main" val="20002"/>
                    </a:ext>
                  </a:extLst>
                </a:gridCol>
                <a:gridCol w="1283626">
                  <a:extLst>
                    <a:ext uri="{9D8B030D-6E8A-4147-A177-3AD203B41FA5}">
                      <a16:colId xmlns:a16="http://schemas.microsoft.com/office/drawing/2014/main" val="20003"/>
                    </a:ext>
                  </a:extLst>
                </a:gridCol>
                <a:gridCol w="5470105">
                  <a:extLst>
                    <a:ext uri="{9D8B030D-6E8A-4147-A177-3AD203B41FA5}">
                      <a16:colId xmlns:a16="http://schemas.microsoft.com/office/drawing/2014/main" val="20004"/>
                    </a:ext>
                  </a:extLst>
                </a:gridCol>
                <a:gridCol w="570625">
                  <a:extLst>
                    <a:ext uri="{9D8B030D-6E8A-4147-A177-3AD203B41FA5}">
                      <a16:colId xmlns:a16="http://schemas.microsoft.com/office/drawing/2014/main" val="20005"/>
                    </a:ext>
                  </a:extLst>
                </a:gridCol>
              </a:tblGrid>
              <a:tr h="7326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Nombre indicador</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Ecuación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Medición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Responsable</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dirty="0">
                          <a:solidFill>
                            <a:schemeClr val="tx1"/>
                          </a:solidFill>
                          <a:effectLst/>
                          <a:latin typeface="+mj-lt"/>
                          <a:cs typeface="Arial" panose="020B0604020202020204" pitchFamily="34" charset="0"/>
                        </a:rPr>
                        <a:t>ANALISIS ULTIMA</a:t>
                      </a:r>
                      <a:r>
                        <a:rPr lang="es-CO" sz="800" b="1" u="none" strike="noStrike" baseline="0" dirty="0">
                          <a:solidFill>
                            <a:schemeClr val="tx1"/>
                          </a:solidFill>
                          <a:effectLst/>
                          <a:latin typeface="+mj-lt"/>
                          <a:cs typeface="Arial" panose="020B0604020202020204" pitchFamily="34" charset="0"/>
                        </a:rPr>
                        <a:t> MEDICION</a:t>
                      </a:r>
                      <a:endParaRPr lang="es-CO" sz="800" b="1" i="0" u="none" strike="noStrike" dirty="0">
                        <a:solidFill>
                          <a:schemeClr val="tx1"/>
                        </a:solidFill>
                        <a:effectLst/>
                        <a:latin typeface="+mj-lt"/>
                        <a:cs typeface="Arial" panose="020B0604020202020204" pitchFamily="34" charset="0"/>
                      </a:endParaRPr>
                    </a:p>
                    <a:p>
                      <a:pPr algn="ctr" fontAlgn="ct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 cumplimiento</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5084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1" u="none" strike="noStrike" kern="1200" dirty="0">
                          <a:solidFill>
                            <a:schemeClr val="tx1"/>
                          </a:solidFill>
                          <a:effectLst/>
                          <a:highlight>
                            <a:srgbClr val="FFFF00"/>
                          </a:highlight>
                          <a:latin typeface="+mj-lt"/>
                          <a:ea typeface="+mn-ea"/>
                          <a:cs typeface="Arial" panose="020B0604020202020204" pitchFamily="34" charset="0"/>
                        </a:rPr>
                        <a:t>Razón Corriente</a:t>
                      </a:r>
                      <a:endParaRPr lang="es-CO" sz="800" b="1" u="none" strike="noStrike" kern="1200" dirty="0">
                        <a:solidFill>
                          <a:schemeClr val="tx1"/>
                        </a:solidFill>
                        <a:effectLst/>
                        <a:highlight>
                          <a:srgbClr val="FFFF00"/>
                        </a:highligh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kern="1200" dirty="0">
                          <a:solidFill>
                            <a:schemeClr val="tx1"/>
                          </a:solidFill>
                          <a:latin typeface="+mj-lt"/>
                          <a:ea typeface="+mn-ea"/>
                          <a:cs typeface="+mn-cs"/>
                        </a:rPr>
                        <a:t>(Activo corriente / Pasivo corriente) &gt; = 3%</a:t>
                      </a:r>
                      <a:endParaRPr lang="es-ES" sz="800" b="0" i="0" u="none" strike="noStrike" kern="1200" dirty="0">
                        <a:solidFill>
                          <a:schemeClr val="tx1"/>
                        </a:solidFill>
                        <a:effectLst/>
                        <a:latin typeface="+mj-lt"/>
                        <a:ea typeface="+mn-ea"/>
                        <a:cs typeface="+mn-cs"/>
                      </a:endParaRPr>
                    </a:p>
                    <a:p>
                      <a:pPr algn="ctr" fontAlgn="ctr"/>
                      <a:r>
                        <a:rPr lang="es-CO" sz="800" b="0" i="0" kern="1200" dirty="0">
                          <a:solidFill>
                            <a:schemeClr val="tx1"/>
                          </a:solidFill>
                          <a:effectLst/>
                          <a:latin typeface="+mj-lt"/>
                          <a:ea typeface="+mn-ea"/>
                          <a:cs typeface="+mn-cs"/>
                        </a:rPr>
                        <a:t>	</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800" b="0" i="0" kern="1200" dirty="0">
                          <a:solidFill>
                            <a:schemeClr val="tx1"/>
                          </a:solidFill>
                          <a:latin typeface="+mj-lt"/>
                          <a:ea typeface="+mn-ea"/>
                          <a:cs typeface="+mn-cs"/>
                        </a:rPr>
                        <a:t>Juan Pablo Carvajal Chica</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dirty="0">
                          <a:solidFill>
                            <a:schemeClr val="tx1"/>
                          </a:solidFill>
                          <a:effectLst/>
                          <a:latin typeface="+mj-lt"/>
                          <a:cs typeface="Arial" panose="020B0604020202020204" pitchFamily="34" charset="0"/>
                        </a:rPr>
                        <a:t>El resultado muestra que por cada peso que la entidad debe a corto plazo, se tienen 4,15 pesos para amparar esas deudas, indicando un bajo riesgo de incumplimiento de las obligaciones de corto plazo. (Seguimiento con corte al 31 de marzo de 2024)</a:t>
                      </a:r>
                    </a:p>
                    <a:p>
                      <a:pPr algn="just" fontAlgn="ctr"/>
                      <a:endParaRPr lang="es-ES" sz="800" b="0" i="0" u="none" strike="noStrike" dirty="0">
                        <a:solidFill>
                          <a:schemeClr val="tx1"/>
                        </a:solidFill>
                        <a:effectLst/>
                        <a:latin typeface="+mj-lt"/>
                        <a:cs typeface="Arial" panose="020B0604020202020204" pitchFamily="34" charset="0"/>
                      </a:endParaRPr>
                    </a:p>
                    <a:p>
                      <a:pPr algn="just" fontAlgn="ctr"/>
                      <a:r>
                        <a:rPr lang="es-ES" sz="800" b="0" i="0" u="none" strike="noStrike" dirty="0">
                          <a:solidFill>
                            <a:schemeClr val="tx1"/>
                          </a:solidFill>
                          <a:effectLst/>
                          <a:latin typeface="+mj-lt"/>
                          <a:cs typeface="Arial" panose="020B0604020202020204" pitchFamily="34" charset="0"/>
                        </a:rPr>
                        <a:t>17,311,650,157/4,167,406,323</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u="none" strike="noStrike" dirty="0">
                          <a:solidFill>
                            <a:schemeClr val="tx1"/>
                          </a:solidFill>
                          <a:effectLst/>
                          <a:latin typeface="+mj-lt"/>
                          <a:cs typeface="Arial" panose="020B0604020202020204" pitchFamily="34" charset="0"/>
                        </a:rPr>
                        <a:t>415%</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921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s-MX" sz="800" b="1" u="none" strike="noStrike" kern="1200" dirty="0">
                          <a:solidFill>
                            <a:schemeClr val="tx1"/>
                          </a:solidFill>
                          <a:effectLst/>
                          <a:highlight>
                            <a:srgbClr val="FFFF00"/>
                          </a:highlight>
                          <a:latin typeface="+mj-lt"/>
                          <a:ea typeface="+mn-ea"/>
                          <a:cs typeface="Arial" panose="020B0604020202020204" pitchFamily="34" charset="0"/>
                        </a:rPr>
                        <a:t>Relación entre gastos de inversión e ingresos</a:t>
                      </a:r>
                      <a:endParaRPr lang="es-CO" sz="800" b="1" u="none" strike="noStrike" kern="1200" dirty="0">
                        <a:solidFill>
                          <a:schemeClr val="tx1"/>
                        </a:solidFill>
                        <a:effectLst/>
                        <a:highlight>
                          <a:srgbClr val="FFFF00"/>
                        </a:highligh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chemeClr val="tx1"/>
                          </a:solidFill>
                          <a:effectLst/>
                          <a:latin typeface="+mj-lt"/>
                          <a:cs typeface="Arial" panose="020B0604020202020204" pitchFamily="34" charset="0"/>
                        </a:rPr>
                        <a:t>Gastos de inversión / Ingresos totales * 100</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800" b="0" i="0" kern="1200" dirty="0">
                          <a:solidFill>
                            <a:schemeClr val="tx1"/>
                          </a:solidFill>
                          <a:latin typeface="+mj-lt"/>
                          <a:ea typeface="+mn-ea"/>
                          <a:cs typeface="+mn-cs"/>
                        </a:rPr>
                        <a:t>Juan Pablo Carvajal Chica</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l resultado muestra que de cada 100 pesos que la entidad genera en ingresos totales, 46 pesos son destinados a gastos de inversión. El indicador muestra un resultado bajo teniendo en cuenta que la mayor parte de los ingresos debe ser destinado a gastos de inversión, en cumplimiento de las funciones de cometido estatal y que además los gastos ejecutados a marzo 31 corresponden a procesos que se adelantaron en el año 2023 y que son ejecutados en el año 2024 mediante la figura de reserva presupuestal, así como recursos de regalías que tienen una ejecución bienal. Se espera que con la aprobación del nuevo plan de desarrollo 2024-2027, aumente el indicador.</a:t>
                      </a:r>
                    </a:p>
                    <a:p>
                      <a:pPr marL="0" marR="0" indent="0" algn="just" defTabSz="914400" rtl="0" eaLnBrk="1" fontAlgn="ctr" latinLnBrk="0" hangingPunct="1">
                        <a:lnSpc>
                          <a:spcPct val="100000"/>
                        </a:lnSpc>
                        <a:spcBef>
                          <a:spcPts val="0"/>
                        </a:spcBef>
                        <a:spcAft>
                          <a:spcPts val="0"/>
                        </a:spcAft>
                        <a:buClrTx/>
                        <a:buSzTx/>
                        <a:buFontTx/>
                        <a:buNone/>
                        <a:tabLst/>
                        <a:defRPr/>
                      </a:pPr>
                      <a:endParaRPr lang="es-ES" sz="800" b="0" i="0" u="none" strike="noStrike" dirty="0">
                        <a:solidFill>
                          <a:schemeClr val="tx1"/>
                        </a:solidFill>
                        <a:effectLst/>
                        <a:latin typeface="+mj-lt"/>
                        <a:cs typeface="Arial" panose="020B0604020202020204" pitchFamily="34" charset="0"/>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Los gastos de inversión contablemente corresponde al saldo de los grupos de transferencias y subvenciones y de gasto público social</a:t>
                      </a:r>
                    </a:p>
                    <a:p>
                      <a:pPr marL="0" marR="0" indent="0" algn="just" defTabSz="914400" rtl="0" eaLnBrk="1" fontAlgn="ctr" latinLnBrk="0" hangingPunct="1">
                        <a:lnSpc>
                          <a:spcPct val="100000"/>
                        </a:lnSpc>
                        <a:spcBef>
                          <a:spcPts val="0"/>
                        </a:spcBef>
                        <a:spcAft>
                          <a:spcPts val="0"/>
                        </a:spcAft>
                        <a:buClrTx/>
                        <a:buSzTx/>
                        <a:buFontTx/>
                        <a:buNone/>
                        <a:tabLst/>
                        <a:defRPr/>
                      </a:pPr>
                      <a:endParaRPr lang="es-ES" sz="800" b="0" i="0" u="none" strike="noStrike" dirty="0">
                        <a:solidFill>
                          <a:schemeClr val="tx1"/>
                        </a:solidFill>
                        <a:effectLst/>
                        <a:latin typeface="+mj-lt"/>
                        <a:cs typeface="Arial" panose="020B0604020202020204" pitchFamily="34" charset="0"/>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(Seguimiento con corte a marzo 31 de 2024)</a:t>
                      </a:r>
                    </a:p>
                    <a:p>
                      <a:pPr marL="0" marR="0" indent="0" algn="just" defTabSz="914400" rtl="0" eaLnBrk="1" fontAlgn="ctr" latinLnBrk="0" hangingPunct="1">
                        <a:lnSpc>
                          <a:spcPct val="100000"/>
                        </a:lnSpc>
                        <a:spcBef>
                          <a:spcPts val="0"/>
                        </a:spcBef>
                        <a:spcAft>
                          <a:spcPts val="0"/>
                        </a:spcAft>
                        <a:buClrTx/>
                        <a:buSzTx/>
                        <a:buFontTx/>
                        <a:buNone/>
                        <a:tabLst/>
                        <a:defRPr/>
                      </a:pPr>
                      <a:endParaRPr lang="es-ES" sz="800" b="0" i="0" u="none" strike="noStrike" dirty="0">
                        <a:solidFill>
                          <a:schemeClr val="tx1"/>
                        </a:solidFill>
                        <a:effectLst/>
                        <a:latin typeface="+mj-lt"/>
                        <a:cs typeface="Arial" panose="020B0604020202020204" pitchFamily="34" charset="0"/>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2,315,160,706/5,045,656,543</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u="none" strike="noStrike" dirty="0">
                          <a:solidFill>
                            <a:schemeClr val="tx1"/>
                          </a:solidFill>
                          <a:effectLst/>
                          <a:latin typeface="+mj-lt"/>
                          <a:cs typeface="Arial" panose="020B0604020202020204" pitchFamily="34" charset="0"/>
                        </a:rPr>
                        <a:t>45%</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921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1" u="none" strike="noStrike" kern="1200" dirty="0">
                          <a:solidFill>
                            <a:schemeClr val="tx1"/>
                          </a:solidFill>
                          <a:effectLst/>
                          <a:highlight>
                            <a:srgbClr val="FFFF00"/>
                          </a:highlight>
                          <a:latin typeface="+mj-lt"/>
                          <a:ea typeface="+mn-ea"/>
                          <a:cs typeface="Arial" panose="020B0604020202020204" pitchFamily="34" charset="0"/>
                        </a:rPr>
                        <a:t>Nivel de endeudamiento</a:t>
                      </a:r>
                      <a:endParaRPr lang="es-CO" sz="800" b="1" u="none" strike="noStrike" kern="1200" dirty="0">
                        <a:solidFill>
                          <a:schemeClr val="tx1"/>
                        </a:solidFill>
                        <a:effectLst/>
                        <a:highlight>
                          <a:srgbClr val="FFFF00"/>
                        </a:highligh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kern="1200" dirty="0">
                          <a:solidFill>
                            <a:schemeClr val="tx1"/>
                          </a:solidFill>
                          <a:latin typeface="+mj-lt"/>
                          <a:ea typeface="+mn-ea"/>
                          <a:cs typeface="+mn-cs"/>
                        </a:rPr>
                        <a:t>(Total pasivos / Total activo * 100) &lt; = 10%</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kern="1200" dirty="0">
                          <a:solidFill>
                            <a:schemeClr val="tx1"/>
                          </a:solidFill>
                          <a:latin typeface="+mj-lt"/>
                          <a:ea typeface="+mn-ea"/>
                          <a:cs typeface="+mn-cs"/>
                        </a:rPr>
                        <a:t>Juan Pablo Carvajal Chica</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El resultado muestra que por cada 7 pesos que la entidad debe a terceros, se tienen 100 pesos para cubrirlos en el activo total. La Entidad presenta un bajo nivel de endeudamiento, principalmente porque el pasivo a largo plazo tan solo representa el 16,18% del total de pasivos, teniendo en cuenta que la mayor parte de los proyectos del Instituto se financian con transferencias de la Gobernación de Antioquia, incluyendo los recursos de impuesto nacional al consumo de la telefonía móvil, que llegan al Departamento a través de traslados de la Nación.</a:t>
                      </a:r>
                    </a:p>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El pasivo a largo plazo está compuesto por el pasivo de cesantías retroactivas de 12 funcionarios con dicho régimen y su pago se garantiza a través de los recursos entregados en administración a la administradora COLFONDOS para tal fin, fondo que se capitaliza cada año, según la actualización consolidada de las cesantías.</a:t>
                      </a:r>
                    </a:p>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En caso de que la entidad requiera de endeudamiento, es importante tener en cuenta que por su estructura financiera se tiene un alto riesgo, puesto que no genera ingresos propios importantes que cubran el pago de este tipo de obligaciones, ya que casi la totalidad de los ingresos dependen de las transferencias departamentales</a:t>
                      </a:r>
                    </a:p>
                    <a:p>
                      <a:pPr marL="0" marR="0" indent="0" algn="just" defTabSz="914400" rtl="0" eaLnBrk="1" fontAlgn="ctr" latinLnBrk="0" hangingPunct="1">
                        <a:lnSpc>
                          <a:spcPct val="100000"/>
                        </a:lnSpc>
                        <a:spcBef>
                          <a:spcPts val="0"/>
                        </a:spcBef>
                        <a:spcAft>
                          <a:spcPts val="0"/>
                        </a:spcAft>
                        <a:buClrTx/>
                        <a:buSzTx/>
                        <a:buFontTx/>
                        <a:buNone/>
                        <a:tabLst/>
                        <a:defRPr/>
                      </a:pPr>
                      <a:endParaRPr lang="es-ES" sz="800" b="0" i="0" u="none" strike="noStrike" dirty="0">
                        <a:solidFill>
                          <a:schemeClr val="tx1"/>
                        </a:solidFill>
                        <a:effectLst/>
                        <a:latin typeface="+mj-lt"/>
                        <a:cs typeface="Arial" panose="020B0604020202020204" pitchFamily="34" charset="0"/>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(Seguimiento con corte a marzo 31 de 2024)</a:t>
                      </a:r>
                    </a:p>
                    <a:p>
                      <a:pPr marL="0" marR="0" indent="0" algn="just" defTabSz="914400" rtl="0" eaLnBrk="1" fontAlgn="ctr" latinLnBrk="0" hangingPunct="1">
                        <a:lnSpc>
                          <a:spcPct val="100000"/>
                        </a:lnSpc>
                        <a:spcBef>
                          <a:spcPts val="0"/>
                        </a:spcBef>
                        <a:spcAft>
                          <a:spcPts val="0"/>
                        </a:spcAft>
                        <a:buClrTx/>
                        <a:buSzTx/>
                        <a:buFontTx/>
                        <a:buNone/>
                        <a:tabLst/>
                        <a:defRPr/>
                      </a:pPr>
                      <a:endParaRPr lang="es-ES" sz="800" b="0" i="0" u="none" strike="noStrike" dirty="0">
                        <a:solidFill>
                          <a:schemeClr val="tx1"/>
                        </a:solidFill>
                        <a:effectLst/>
                        <a:latin typeface="+mj-lt"/>
                        <a:cs typeface="Arial" panose="020B0604020202020204" pitchFamily="34" charset="0"/>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chemeClr val="tx1"/>
                          </a:solidFill>
                          <a:effectLst/>
                          <a:latin typeface="+mj-lt"/>
                          <a:cs typeface="Arial" panose="020B0604020202020204" pitchFamily="34" charset="0"/>
                        </a:rPr>
                        <a:t>4,971,631,089/73,748,630,119</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u="none" strike="noStrike" dirty="0">
                          <a:solidFill>
                            <a:schemeClr val="tx1"/>
                          </a:solidFill>
                          <a:effectLst/>
                          <a:latin typeface="+mj-lt"/>
                          <a:cs typeface="Arial" panose="020B0604020202020204" pitchFamily="34" charset="0"/>
                        </a:rPr>
                        <a:t>6.74%</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462182632"/>
                  </a:ext>
                </a:extLst>
              </a:tr>
              <a:tr h="7547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u="none" strike="noStrike" kern="1200" dirty="0">
                          <a:solidFill>
                            <a:schemeClr val="tx1"/>
                          </a:solidFill>
                          <a:effectLst/>
                          <a:highlight>
                            <a:srgbClr val="FFFF00"/>
                          </a:highlight>
                          <a:latin typeface="+mj-lt"/>
                          <a:ea typeface="+mn-ea"/>
                          <a:cs typeface="Arial" panose="020B0604020202020204" pitchFamily="34" charset="0"/>
                        </a:rPr>
                        <a:t>Porcentaje de gastos de funcionamiento con respecto a los gastos operacionales</a:t>
                      </a:r>
                      <a:endParaRPr lang="es-CO" sz="800" b="1" u="none" strike="noStrike" kern="1200" dirty="0">
                        <a:solidFill>
                          <a:schemeClr val="tx1"/>
                        </a:solidFill>
                        <a:effectLst/>
                        <a:highlight>
                          <a:srgbClr val="FFFF00"/>
                        </a:highligh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kern="1200" dirty="0">
                          <a:solidFill>
                            <a:schemeClr val="tx1"/>
                          </a:solidFill>
                          <a:latin typeface="+mj-lt"/>
                          <a:ea typeface="+mn-ea"/>
                          <a:cs typeface="+mn-cs"/>
                        </a:rPr>
                        <a:t>Gastos de administración / Gastos operacionales * 100</a:t>
                      </a:r>
                    </a:p>
                    <a:p>
                      <a:pPr algn="ctr" fontAlgn="ctr"/>
                      <a:endParaRPr lang="es-MX" sz="800" b="0" i="0" kern="1200" dirty="0">
                        <a:solidFill>
                          <a:schemeClr val="tx1"/>
                        </a:solidFill>
                        <a:latin typeface="+mj-lt"/>
                        <a:ea typeface="+mn-ea"/>
                        <a:cs typeface="+mn-cs"/>
                      </a:endParaRPr>
                    </a:p>
                    <a:p>
                      <a:pPr algn="ctr" fontAlgn="ctr"/>
                      <a:endParaRPr lang="es-MX" sz="800" b="0" i="0" kern="1200" dirty="0">
                        <a:solidFill>
                          <a:schemeClr val="tx1"/>
                        </a:solidFill>
                        <a:latin typeface="+mj-lt"/>
                        <a:ea typeface="+mn-ea"/>
                        <a:cs typeface="+mn-cs"/>
                      </a:endParaRPr>
                    </a:p>
                    <a:p>
                      <a:pPr algn="ctr" fontAlgn="ctr"/>
                      <a:endParaRPr lang="es-MX" sz="800" b="0" i="0" kern="1200" dirty="0">
                        <a:solidFill>
                          <a:schemeClr val="tx1"/>
                        </a:solidFill>
                        <a:latin typeface="+mj-lt"/>
                        <a:ea typeface="+mn-ea"/>
                        <a:cs typeface="+mn-cs"/>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TRIMESTRAL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mj-lt"/>
                          <a:ea typeface="+mn-ea"/>
                          <a:cs typeface="Arial" panose="020B0604020202020204" pitchFamily="34" charset="0"/>
                        </a:rPr>
                        <a:t>Juan Pablo Carvajal Chica</a:t>
                      </a:r>
                      <a:endParaRPr lang="es-CO" sz="800" b="0" i="0" u="none" strike="noStrike" kern="1200" dirty="0">
                        <a:solidFill>
                          <a:schemeClr val="tx1"/>
                        </a:solidFill>
                        <a:effectLs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mj-lt"/>
                          <a:ea typeface="+mn-ea"/>
                          <a:cs typeface="Arial" panose="020B0604020202020204" pitchFamily="34" charset="0"/>
                        </a:rPr>
                        <a:t>El resultado indica que de cada 100 pesos que la entidad consume en gastos operacionales, 43 pesos se utilizan para cubrir gastos de administración y 55 pesos para gastos de inversión (2 pesos se consumen en gastos de depreciación y amortización).</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s-ES" sz="800" b="0" i="0" u="none" strike="noStrike" kern="1200" dirty="0">
                        <a:solidFill>
                          <a:schemeClr val="tx1"/>
                        </a:solidFill>
                        <a:effectLst/>
                        <a:latin typeface="+mj-lt"/>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mj-lt"/>
                          <a:ea typeface="+mn-ea"/>
                          <a:cs typeface="Arial" panose="020B0604020202020204" pitchFamily="34" charset="0"/>
                        </a:rPr>
                        <a:t>Este resultado muestra un porcentaje adecuado de los gastos de funcionamiento, considerando que la entidad debe ser eficiente en la administración de los recursos para poder destinarlos en mayor medida a financiar la inversión en cultura, sin embargo es necesario seguir enfocados en disminuir este indicador toda vez que al cierre de 2023 fue de 23.33%. Se espera que con la aprobación del nuevo plan de desarrollo 2024-2027, se revierta esta proporción.</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s-ES" sz="800" b="0" i="0" u="none" strike="noStrike" kern="1200" dirty="0">
                        <a:solidFill>
                          <a:schemeClr val="tx1"/>
                        </a:solidFill>
                        <a:effectLst/>
                        <a:latin typeface="+mj-lt"/>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mj-lt"/>
                          <a:ea typeface="+mn-ea"/>
                          <a:cs typeface="Arial" panose="020B0604020202020204" pitchFamily="34" charset="0"/>
                        </a:rPr>
                        <a:t>(Seguimiento con corte a marzo 31 de 2024)</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800" b="0" i="0" u="none" strike="noStrike" kern="1200" dirty="0">
                        <a:solidFill>
                          <a:schemeClr val="tx1"/>
                        </a:solidFill>
                        <a:effectLst/>
                        <a:latin typeface="+mj-lt"/>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800" b="0" i="0" u="none" strike="noStrike" kern="1200" dirty="0">
                          <a:solidFill>
                            <a:schemeClr val="tx1"/>
                          </a:solidFill>
                          <a:effectLst/>
                          <a:latin typeface="+mj-lt"/>
                          <a:ea typeface="+mn-ea"/>
                          <a:cs typeface="Arial" panose="020B0604020202020204" pitchFamily="34" charset="0"/>
                        </a:rPr>
                        <a:t>1,775,813,070/4,177,268,214</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800" b="0" i="0" u="none" strike="noStrike" dirty="0">
                          <a:solidFill>
                            <a:schemeClr val="tx1"/>
                          </a:solidFill>
                          <a:effectLst/>
                          <a:latin typeface="+mj-lt"/>
                          <a:cs typeface="Arial" panose="020B0604020202020204" pitchFamily="34" charset="0"/>
                        </a:rPr>
                        <a:t>42,51%</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778139937"/>
                  </a:ext>
                </a:extLst>
              </a:tr>
            </a:tbl>
          </a:graphicData>
        </a:graphic>
      </p:graphicFrame>
    </p:spTree>
    <p:extLst>
      <p:ext uri="{BB962C8B-B14F-4D97-AF65-F5344CB8AC3E}">
        <p14:creationId xmlns:p14="http://schemas.microsoft.com/office/powerpoint/2010/main" val="379416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sp>
        <p:nvSpPr>
          <p:cNvPr id="2" name="4 CuadroTexto">
            <a:extLst>
              <a:ext uri="{FF2B5EF4-FFF2-40B4-BE49-F238E27FC236}">
                <a16:creationId xmlns:a16="http://schemas.microsoft.com/office/drawing/2014/main" id="{C35C2841-DEB3-D9DC-75AE-0CEA71F6EF94}"/>
              </a:ext>
            </a:extLst>
          </p:cNvPr>
          <p:cNvSpPr txBox="1"/>
          <p:nvPr/>
        </p:nvSpPr>
        <p:spPr>
          <a:xfrm>
            <a:off x="1485549" y="246187"/>
            <a:ext cx="6496394" cy="461665"/>
          </a:xfrm>
          <a:prstGeom prst="rect">
            <a:avLst/>
          </a:prstGeom>
          <a:noFill/>
        </p:spPr>
        <p:txBody>
          <a:bodyPr wrap="none" rtlCol="0">
            <a:spAutoFit/>
          </a:bodyPr>
          <a:lstStyle/>
          <a:p>
            <a:pPr defTabSz="457200"/>
            <a:r>
              <a:rPr lang="es-CO" sz="2400" b="1" dirty="0">
                <a:solidFill>
                  <a:prstClr val="black"/>
                </a:solidFill>
                <a:latin typeface="Calibri Light"/>
              </a:rPr>
              <a:t>Proceso Gestión de Comunicaciones -  3 Indicadores</a:t>
            </a:r>
          </a:p>
        </p:txBody>
      </p:sp>
      <p:graphicFrame>
        <p:nvGraphicFramePr>
          <p:cNvPr id="3" name="5 Tabla">
            <a:extLst>
              <a:ext uri="{FF2B5EF4-FFF2-40B4-BE49-F238E27FC236}">
                <a16:creationId xmlns:a16="http://schemas.microsoft.com/office/drawing/2014/main" id="{85E9A626-75B3-D77A-CF56-41FC22CF722A}"/>
              </a:ext>
            </a:extLst>
          </p:cNvPr>
          <p:cNvGraphicFramePr>
            <a:graphicFrameLocks noGrp="1"/>
          </p:cNvGraphicFramePr>
          <p:nvPr>
            <p:extLst>
              <p:ext uri="{D42A27DB-BD31-4B8C-83A1-F6EECF244321}">
                <p14:modId xmlns:p14="http://schemas.microsoft.com/office/powerpoint/2010/main" val="876996737"/>
              </p:ext>
            </p:extLst>
          </p:nvPr>
        </p:nvGraphicFramePr>
        <p:xfrm>
          <a:off x="180117" y="994452"/>
          <a:ext cx="11831766" cy="4354418"/>
        </p:xfrm>
        <a:graphic>
          <a:graphicData uri="http://schemas.openxmlformats.org/drawingml/2006/table">
            <a:tbl>
              <a:tblPr/>
              <a:tblGrid>
                <a:gridCol w="1549118">
                  <a:extLst>
                    <a:ext uri="{9D8B030D-6E8A-4147-A177-3AD203B41FA5}">
                      <a16:colId xmlns:a16="http://schemas.microsoft.com/office/drawing/2014/main" val="20000"/>
                    </a:ext>
                  </a:extLst>
                </a:gridCol>
                <a:gridCol w="1651297">
                  <a:extLst>
                    <a:ext uri="{9D8B030D-6E8A-4147-A177-3AD203B41FA5}">
                      <a16:colId xmlns:a16="http://schemas.microsoft.com/office/drawing/2014/main" val="20001"/>
                    </a:ext>
                  </a:extLst>
                </a:gridCol>
                <a:gridCol w="1101592">
                  <a:extLst>
                    <a:ext uri="{9D8B030D-6E8A-4147-A177-3AD203B41FA5}">
                      <a16:colId xmlns:a16="http://schemas.microsoft.com/office/drawing/2014/main" val="20002"/>
                    </a:ext>
                  </a:extLst>
                </a:gridCol>
                <a:gridCol w="1687268">
                  <a:extLst>
                    <a:ext uri="{9D8B030D-6E8A-4147-A177-3AD203B41FA5}">
                      <a16:colId xmlns:a16="http://schemas.microsoft.com/office/drawing/2014/main" val="20003"/>
                    </a:ext>
                  </a:extLst>
                </a:gridCol>
                <a:gridCol w="4323574">
                  <a:extLst>
                    <a:ext uri="{9D8B030D-6E8A-4147-A177-3AD203B41FA5}">
                      <a16:colId xmlns:a16="http://schemas.microsoft.com/office/drawing/2014/main" val="20004"/>
                    </a:ext>
                  </a:extLst>
                </a:gridCol>
                <a:gridCol w="1518917">
                  <a:extLst>
                    <a:ext uri="{9D8B030D-6E8A-4147-A177-3AD203B41FA5}">
                      <a16:colId xmlns:a16="http://schemas.microsoft.com/office/drawing/2014/main" val="20005"/>
                    </a:ext>
                  </a:extLst>
                </a:gridCol>
              </a:tblGrid>
              <a:tr h="5272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Nombre indicador</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Ecuación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Medición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Responsable</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dirty="0">
                          <a:solidFill>
                            <a:schemeClr val="tx1"/>
                          </a:solidFill>
                          <a:effectLst/>
                          <a:latin typeface="+mj-lt"/>
                          <a:cs typeface="Arial" panose="020B0604020202020204" pitchFamily="34" charset="0"/>
                        </a:rPr>
                        <a:t>ANALISIS ULTIMA</a:t>
                      </a:r>
                      <a:r>
                        <a:rPr lang="es-CO" sz="800" b="1" u="none" strike="noStrike" baseline="0" dirty="0">
                          <a:solidFill>
                            <a:schemeClr val="tx1"/>
                          </a:solidFill>
                          <a:effectLst/>
                          <a:latin typeface="+mj-lt"/>
                          <a:cs typeface="Arial" panose="020B0604020202020204" pitchFamily="34" charset="0"/>
                        </a:rPr>
                        <a:t> MEDICION</a:t>
                      </a:r>
                      <a:endParaRPr lang="es-CO" sz="800" b="1" i="0" u="none" strike="noStrike" dirty="0">
                        <a:solidFill>
                          <a:schemeClr val="tx1"/>
                        </a:solidFill>
                        <a:effectLst/>
                        <a:latin typeface="+mj-lt"/>
                        <a:cs typeface="Arial" panose="020B0604020202020204" pitchFamily="34" charset="0"/>
                      </a:endParaRPr>
                    </a:p>
                    <a:p>
                      <a:pPr algn="ctr" fontAlgn="ct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 cumplimiento</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12576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0070C0"/>
                          </a:solidFill>
                          <a:effectLst/>
                          <a:latin typeface="+mj-lt"/>
                          <a:cs typeface="Arial" panose="020B0604020202020204" pitchFamily="34" charset="0"/>
                        </a:rPr>
                        <a:t>Satisfacción con la calidad de la comunicación externa</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Proyectos culturales que cumplen nivel de satisfacción con la comunicación</a:t>
                      </a:r>
                    </a:p>
                    <a:p>
                      <a:pPr algn="ctr" fontAlgn="ct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SEMESTRAL</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Mariana Parra</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kern="1200" dirty="0">
                          <a:solidFill>
                            <a:schemeClr val="tx1"/>
                          </a:solidFill>
                          <a:effectLst/>
                          <a:latin typeface="+mj-lt"/>
                          <a:ea typeface="+mn-ea"/>
                          <a:cs typeface="Arial" panose="020B0604020202020204" pitchFamily="34" charset="0"/>
                        </a:rPr>
                        <a:t>Se realizo en el mes de julio la encuesta. 209 de 274 se encuentran satisfechos. Ver el informe de la encuesta de satisfacción.</a:t>
                      </a:r>
                      <a:endParaRPr lang="es-CO" sz="800" b="0" i="0" u="none" strike="noStrike" kern="1200" dirty="0">
                        <a:solidFill>
                          <a:schemeClr val="tx1"/>
                        </a:solidFill>
                        <a:effectLs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u="none" strike="noStrike" dirty="0">
                          <a:solidFill>
                            <a:schemeClr val="tx1"/>
                          </a:solidFill>
                          <a:effectLst/>
                          <a:latin typeface="+mj-lt"/>
                          <a:cs typeface="Arial" panose="020B0604020202020204" pitchFamily="34" charset="0"/>
                        </a:rPr>
                        <a:t>76%</a:t>
                      </a:r>
                    </a:p>
                    <a:p>
                      <a:pPr algn="ctr" fontAlgn="ct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48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i="0" u="none" strike="noStrike" kern="1200" dirty="0">
                          <a:solidFill>
                            <a:srgbClr val="0070C0"/>
                          </a:solidFill>
                          <a:effectLst/>
                          <a:latin typeface="+mj-lt"/>
                          <a:ea typeface="+mn-ea"/>
                          <a:cs typeface="Arial" panose="020B0604020202020204" pitchFamily="34" charset="0"/>
                        </a:rPr>
                        <a:t>Satisfacción con la calidad de la comunicación interna</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kern="1200" dirty="0">
                          <a:solidFill>
                            <a:schemeClr val="tx1"/>
                          </a:solidFill>
                          <a:effectLst/>
                          <a:latin typeface="+mj-lt"/>
                          <a:ea typeface="+mn-ea"/>
                          <a:cs typeface="Arial" panose="020B0604020202020204" pitchFamily="34" charset="0"/>
                        </a:rPr>
                        <a:t>Empleados satisfechos con la comunicación interna/empleados encuestados</a:t>
                      </a:r>
                    </a:p>
                    <a:p>
                      <a:pPr algn="ctr" fontAlgn="ctr"/>
                      <a:endParaRPr lang="es-CO" sz="800" b="0" i="0" u="none" strike="noStrike" kern="1200" dirty="0">
                        <a:solidFill>
                          <a:schemeClr val="tx1"/>
                        </a:solidFill>
                        <a:effectLs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kern="1200" dirty="0">
                          <a:solidFill>
                            <a:schemeClr val="tx1"/>
                          </a:solidFill>
                          <a:effectLst/>
                          <a:latin typeface="+mj-lt"/>
                          <a:ea typeface="+mn-ea"/>
                          <a:cs typeface="Arial" panose="020B0604020202020204" pitchFamily="34" charset="0"/>
                        </a:rPr>
                        <a:t>SEMESTRAL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kern="1200" dirty="0">
                          <a:solidFill>
                            <a:schemeClr val="tx1"/>
                          </a:solidFill>
                          <a:effectLst/>
                          <a:latin typeface="+mj-lt"/>
                          <a:ea typeface="+mn-ea"/>
                          <a:cs typeface="Arial" panose="020B0604020202020204" pitchFamily="34" charset="0"/>
                        </a:rPr>
                        <a:t>Mariana Parra</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kern="1200" dirty="0">
                          <a:solidFill>
                            <a:schemeClr val="tx1"/>
                          </a:solidFill>
                          <a:effectLst/>
                          <a:latin typeface="+mj-lt"/>
                          <a:ea typeface="+mn-ea"/>
                          <a:cs typeface="Arial" panose="020B0604020202020204" pitchFamily="34" charset="0"/>
                        </a:rPr>
                        <a:t>A la fecha se realizó la encuesta de satisfacción con la comunicación interna y arrojó comentarios muy positivos en torno a la forma como estamos comunicando y llegando a los servidores y funcionarios, además, varias oportunidades de mejora,. pese a que se reforzó la información para diligenciar la encuesta, no sé contó con la participación de la totalidad de los servidores públicos.</a:t>
                      </a:r>
                      <a:endParaRPr lang="es-MX" sz="800" b="0" i="0" u="none" strike="noStrike" kern="1200" dirty="0">
                        <a:solidFill>
                          <a:schemeClr val="tx1"/>
                        </a:solidFill>
                        <a:effectLs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kern="1200" dirty="0">
                          <a:solidFill>
                            <a:schemeClr val="tx1"/>
                          </a:solidFill>
                          <a:effectLst/>
                          <a:latin typeface="+mj-lt"/>
                          <a:ea typeface="+mn-ea"/>
                          <a:cs typeface="Arial" panose="020B0604020202020204" pitchFamily="34" charset="0"/>
                        </a:rPr>
                        <a:t>100%</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146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rgbClr val="FF0000"/>
                          </a:solidFill>
                          <a:effectLst/>
                          <a:highlight>
                            <a:srgbClr val="FFFF00"/>
                          </a:highlight>
                          <a:latin typeface="+mj-lt"/>
                          <a:cs typeface="Arial" panose="020B0604020202020204" pitchFamily="34" charset="0"/>
                        </a:rPr>
                        <a:t>Ejecución del plan de comunicaciones</a:t>
                      </a:r>
                      <a:endParaRPr lang="es-CO" sz="800" b="1" i="0" u="none" strike="noStrike" dirty="0">
                        <a:solidFill>
                          <a:srgbClr val="FF0000"/>
                        </a:solidFill>
                        <a:effectLst/>
                        <a:highlight>
                          <a:srgbClr val="FFFF00"/>
                        </a:highligh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rgbClr val="FF0000"/>
                          </a:solidFill>
                          <a:effectLst/>
                          <a:latin typeface="+mj-lt"/>
                          <a:cs typeface="Arial" panose="020B0604020202020204" pitchFamily="34" charset="0"/>
                        </a:rPr>
                        <a:t>Actividades desarrolladas del plan de comunicaciones/actividades programadas</a:t>
                      </a:r>
                      <a:endParaRPr lang="es-CO" sz="800" b="0" i="0" u="none" strike="noStrike" dirty="0">
                        <a:solidFill>
                          <a:srgbClr val="FF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rgbClr val="FF0000"/>
                          </a:solidFill>
                          <a:effectLst/>
                          <a:latin typeface="+mj-lt"/>
                          <a:cs typeface="Arial" panose="020B0604020202020204" pitchFamily="34" charset="0"/>
                        </a:rPr>
                        <a:t>SEMESTRAL</a:t>
                      </a:r>
                      <a:endParaRPr lang="es-CO" sz="800" b="0" i="0" u="none" strike="noStrike" dirty="0">
                        <a:solidFill>
                          <a:srgbClr val="FF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rgbClr val="FF0000"/>
                          </a:solidFill>
                          <a:effectLst/>
                          <a:latin typeface="+mj-lt"/>
                          <a:cs typeface="Arial" panose="020B0604020202020204" pitchFamily="34" charset="0"/>
                        </a:rPr>
                        <a:t>Mariana Parra</a:t>
                      </a:r>
                      <a:endParaRPr lang="es-CO" sz="800" b="0" i="0" u="none" strike="noStrike" dirty="0">
                        <a:solidFill>
                          <a:srgbClr val="FF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800" b="0" i="0" u="none" strike="noStrike" dirty="0">
                          <a:solidFill>
                            <a:srgbClr val="FF0000"/>
                          </a:solidFill>
                          <a:effectLst/>
                          <a:latin typeface="+mj-lt"/>
                          <a:cs typeface="Arial" panose="020B0604020202020204" pitchFamily="34" charset="0"/>
                        </a:rPr>
                        <a:t>A Junio 30 la ejecución del plan de comunicaciones es del 40%. Evidencia del cronograma.</a:t>
                      </a:r>
                    </a:p>
                    <a:p>
                      <a:pPr marL="0" marR="0" indent="0" algn="just" defTabSz="914400" rtl="0" eaLnBrk="1" fontAlgn="ctr" latinLnBrk="0" hangingPunct="1">
                        <a:lnSpc>
                          <a:spcPct val="100000"/>
                        </a:lnSpc>
                        <a:spcBef>
                          <a:spcPts val="0"/>
                        </a:spcBef>
                        <a:spcAft>
                          <a:spcPts val="0"/>
                        </a:spcAft>
                        <a:buClrTx/>
                        <a:buSzTx/>
                        <a:buFontTx/>
                        <a:buNone/>
                        <a:tabLst/>
                        <a:defRPr/>
                      </a:pPr>
                      <a:endParaRPr lang="es-CO" sz="800" b="0" i="0" u="none" strike="noStrike" dirty="0">
                        <a:solidFill>
                          <a:srgbClr val="FF0000"/>
                        </a:solidFill>
                        <a:effectLst/>
                        <a:latin typeface="+mj-lt"/>
                        <a:cs typeface="Arial" panose="020B0604020202020204" pitchFamily="34" charset="0"/>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ES" sz="800" b="0" i="0" u="none" strike="noStrike" dirty="0">
                          <a:solidFill>
                            <a:srgbClr val="FF0000"/>
                          </a:solidFill>
                          <a:effectLst/>
                          <a:latin typeface="+mj-lt"/>
                          <a:cs typeface="Arial" panose="020B0604020202020204" pitchFamily="34" charset="0"/>
                        </a:rPr>
                        <a:t>Se han realizado diseño de piezas, publicación página web, acompañamiento y cubrimiento en los municipios, publicación en redes sociales.</a:t>
                      </a:r>
                      <a:endParaRPr lang="es-CO" sz="800" b="0" i="0" u="none" strike="noStrike" dirty="0">
                        <a:solidFill>
                          <a:srgbClr val="FF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u="none" strike="noStrike" dirty="0">
                          <a:solidFill>
                            <a:srgbClr val="FF0000"/>
                          </a:solidFill>
                          <a:effectLst/>
                          <a:latin typeface="+mj-lt"/>
                          <a:cs typeface="Arial" panose="020B0604020202020204" pitchFamily="34" charset="0"/>
                        </a:rPr>
                        <a:t>60%</a:t>
                      </a:r>
                      <a:endParaRPr lang="es-CO" sz="800" b="0" i="0" u="none" strike="noStrike" dirty="0">
                        <a:solidFill>
                          <a:srgbClr val="FF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2881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sp>
        <p:nvSpPr>
          <p:cNvPr id="2" name="4 CuadroTexto">
            <a:extLst>
              <a:ext uri="{FF2B5EF4-FFF2-40B4-BE49-F238E27FC236}">
                <a16:creationId xmlns:a16="http://schemas.microsoft.com/office/drawing/2014/main" id="{EFB90560-D6A0-9ABF-B2EA-3AA3E41F72D4}"/>
              </a:ext>
            </a:extLst>
          </p:cNvPr>
          <p:cNvSpPr txBox="1"/>
          <p:nvPr/>
        </p:nvSpPr>
        <p:spPr>
          <a:xfrm>
            <a:off x="2266369" y="243190"/>
            <a:ext cx="5479513" cy="461665"/>
          </a:xfrm>
          <a:prstGeom prst="rect">
            <a:avLst/>
          </a:prstGeom>
          <a:noFill/>
        </p:spPr>
        <p:txBody>
          <a:bodyPr wrap="none" rtlCol="0">
            <a:spAutoFit/>
          </a:bodyPr>
          <a:lstStyle/>
          <a:p>
            <a:pPr defTabSz="457200"/>
            <a:r>
              <a:rPr lang="es-CO" sz="2400" b="1" dirty="0">
                <a:solidFill>
                  <a:prstClr val="black"/>
                </a:solidFill>
                <a:latin typeface="Calibri Light" panose="020F0302020204030204" pitchFamily="34" charset="0"/>
                <a:cs typeface="Calibri Light" panose="020F0302020204030204" pitchFamily="34" charset="0"/>
              </a:rPr>
              <a:t>Proceso Gestión Tecnológica - 4 Indicadores</a:t>
            </a:r>
          </a:p>
        </p:txBody>
      </p:sp>
      <p:graphicFrame>
        <p:nvGraphicFramePr>
          <p:cNvPr id="3" name="5 Tabla">
            <a:extLst>
              <a:ext uri="{FF2B5EF4-FFF2-40B4-BE49-F238E27FC236}">
                <a16:creationId xmlns:a16="http://schemas.microsoft.com/office/drawing/2014/main" id="{7D2BC339-E7E7-AF00-C5E3-3BE7917F26DE}"/>
              </a:ext>
            </a:extLst>
          </p:cNvPr>
          <p:cNvGraphicFramePr>
            <a:graphicFrameLocks noGrp="1"/>
          </p:cNvGraphicFramePr>
          <p:nvPr>
            <p:extLst>
              <p:ext uri="{D42A27DB-BD31-4B8C-83A1-F6EECF244321}">
                <p14:modId xmlns:p14="http://schemas.microsoft.com/office/powerpoint/2010/main" val="319489809"/>
              </p:ext>
            </p:extLst>
          </p:nvPr>
        </p:nvGraphicFramePr>
        <p:xfrm>
          <a:off x="442509" y="876871"/>
          <a:ext cx="11634815" cy="4753687"/>
        </p:xfrm>
        <a:graphic>
          <a:graphicData uri="http://schemas.openxmlformats.org/drawingml/2006/table">
            <a:tbl>
              <a:tblPr/>
              <a:tblGrid>
                <a:gridCol w="1863946">
                  <a:extLst>
                    <a:ext uri="{9D8B030D-6E8A-4147-A177-3AD203B41FA5}">
                      <a16:colId xmlns:a16="http://schemas.microsoft.com/office/drawing/2014/main" val="20000"/>
                    </a:ext>
                  </a:extLst>
                </a:gridCol>
                <a:gridCol w="1287700">
                  <a:extLst>
                    <a:ext uri="{9D8B030D-6E8A-4147-A177-3AD203B41FA5}">
                      <a16:colId xmlns:a16="http://schemas.microsoft.com/office/drawing/2014/main" val="20001"/>
                    </a:ext>
                  </a:extLst>
                </a:gridCol>
                <a:gridCol w="937612">
                  <a:extLst>
                    <a:ext uri="{9D8B030D-6E8A-4147-A177-3AD203B41FA5}">
                      <a16:colId xmlns:a16="http://schemas.microsoft.com/office/drawing/2014/main" val="20002"/>
                    </a:ext>
                  </a:extLst>
                </a:gridCol>
                <a:gridCol w="1049234">
                  <a:extLst>
                    <a:ext uri="{9D8B030D-6E8A-4147-A177-3AD203B41FA5}">
                      <a16:colId xmlns:a16="http://schemas.microsoft.com/office/drawing/2014/main" val="20003"/>
                    </a:ext>
                  </a:extLst>
                </a:gridCol>
                <a:gridCol w="5248935">
                  <a:extLst>
                    <a:ext uri="{9D8B030D-6E8A-4147-A177-3AD203B41FA5}">
                      <a16:colId xmlns:a16="http://schemas.microsoft.com/office/drawing/2014/main" val="20004"/>
                    </a:ext>
                  </a:extLst>
                </a:gridCol>
                <a:gridCol w="1247388">
                  <a:extLst>
                    <a:ext uri="{9D8B030D-6E8A-4147-A177-3AD203B41FA5}">
                      <a16:colId xmlns:a16="http://schemas.microsoft.com/office/drawing/2014/main" val="20005"/>
                    </a:ext>
                  </a:extLst>
                </a:gridCol>
              </a:tblGrid>
              <a:tr h="5341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Nombre indicador</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Ecuación</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Medición</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Responsable</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dirty="0">
                          <a:solidFill>
                            <a:schemeClr val="tx1"/>
                          </a:solidFill>
                          <a:effectLst/>
                          <a:latin typeface="Calibri Light" panose="020F0302020204030204" pitchFamily="34" charset="0"/>
                          <a:cs typeface="Calibri Light" panose="020F0302020204030204" pitchFamily="34" charset="0"/>
                        </a:rPr>
                        <a:t>ANALISIS ULTIMA</a:t>
                      </a:r>
                      <a:r>
                        <a:rPr lang="es-CO" sz="800" b="1" u="none" strike="noStrike" baseline="0" dirty="0">
                          <a:solidFill>
                            <a:schemeClr val="tx1"/>
                          </a:solidFill>
                          <a:effectLst/>
                          <a:latin typeface="Calibri Light" panose="020F0302020204030204" pitchFamily="34" charset="0"/>
                          <a:cs typeface="Calibri Light" panose="020F0302020204030204" pitchFamily="34" charset="0"/>
                        </a:rPr>
                        <a:t> MEDICION</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 cumplimiento</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5619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CO" sz="800" b="1" u="none" strike="noStrike" dirty="0">
                          <a:solidFill>
                            <a:srgbClr val="0070C0"/>
                          </a:solidFill>
                          <a:effectLst/>
                          <a:latin typeface="Calibri Light" panose="020F0302020204030204" pitchFamily="34" charset="0"/>
                          <a:cs typeface="Calibri Light" panose="020F0302020204030204" pitchFamily="34" charset="0"/>
                        </a:rPr>
                        <a:t>Satisfacción de usuarios del sistema de información</a:t>
                      </a:r>
                      <a:endParaRPr lang="es-CO" sz="800" b="1" i="0" u="none" strike="noStrike" dirty="0">
                        <a:solidFill>
                          <a:srgbClr val="0070C0"/>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Calibri Light" panose="020F0302020204030204" pitchFamily="34" charset="0"/>
                          <a:cs typeface="Calibri Light" panose="020F0302020204030204" pitchFamily="34" charset="0"/>
                        </a:rPr>
                        <a:t>(usuarios conformes con la eficacia del sicpa /usuarios encuestados) * 100</a:t>
                      </a:r>
                      <a:endParaRPr lang="es-CO" sz="800" b="1"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ANUAL</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María Elena Saldarriaga Gómez</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Seguimiento Anual</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NA</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5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CO" sz="800" b="1" u="none" strike="noStrike" dirty="0">
                          <a:solidFill>
                            <a:srgbClr val="0070C0"/>
                          </a:solidFill>
                          <a:effectLst/>
                          <a:latin typeface="Calibri Light" panose="020F0302020204030204" pitchFamily="34" charset="0"/>
                          <a:cs typeface="Calibri Light" panose="020F0302020204030204" pitchFamily="34" charset="0"/>
                        </a:rPr>
                        <a:t>Estrategia tecnológica del Instituto de Cultura y Patrimonio implementada</a:t>
                      </a:r>
                      <a:endParaRPr lang="es-CO" sz="800" b="1" i="0" u="none" strike="noStrike" dirty="0">
                        <a:solidFill>
                          <a:srgbClr val="0070C0"/>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Calibri Light" panose="020F0302020204030204" pitchFamily="34" charset="0"/>
                          <a:cs typeface="Calibri Light" panose="020F0302020204030204" pitchFamily="34" charset="0"/>
                        </a:rPr>
                        <a:t>Actividades desarrolladas / actividades propuestas</a:t>
                      </a:r>
                    </a:p>
                    <a:p>
                      <a:pPr algn="ctr" fontAlgn="ctr"/>
                      <a:endParaRPr lang="es-CO" sz="800" b="0" u="none" strike="noStrike" dirty="0">
                        <a:solidFill>
                          <a:schemeClr val="tx1"/>
                        </a:solidFill>
                        <a:effectLst/>
                        <a:latin typeface="Calibri Light" panose="020F0302020204030204" pitchFamily="34" charset="0"/>
                        <a:cs typeface="Calibri Light" panose="020F0302020204030204" pitchFamily="34" charset="0"/>
                      </a:endParaRPr>
                    </a:p>
                    <a:p>
                      <a:pPr algn="ctr" fontAlgn="ctr"/>
                      <a:r>
                        <a:rPr lang="es-CO" sz="800" b="0" u="none" strike="noStrike" dirty="0">
                          <a:solidFill>
                            <a:schemeClr val="tx1"/>
                          </a:solidFill>
                          <a:effectLst/>
                          <a:latin typeface="Calibri Light" panose="020F0302020204030204" pitchFamily="34" charset="0"/>
                          <a:cs typeface="Calibri Light" panose="020F0302020204030204" pitchFamily="34" charset="0"/>
                        </a:rPr>
                        <a:t>5/7</a:t>
                      </a:r>
                    </a:p>
                    <a:p>
                      <a:pPr algn="ctr" fontAlgn="ct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SEMESTRAL</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Raúl Augusto Restrepo Granada</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 Prestación del servicio de soporte y mantenimiento al Software de Control Administrativo y Financiero SICOF en el Instituto de Cultura y Patrimonio de Antioquia.</a:t>
                      </a:r>
                    </a:p>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EN EJECUCIÓN.</a:t>
                      </a:r>
                    </a:p>
                    <a:p>
                      <a:pPr algn="just" fontAlgn="ctr"/>
                      <a:endParaRPr lang="es-ES" sz="800" b="0" i="0" u="none" strike="noStrike" dirty="0">
                        <a:solidFill>
                          <a:schemeClr val="tx1"/>
                        </a:solidFill>
                        <a:effectLst/>
                        <a:latin typeface="Calibri Light" panose="020F0302020204030204" pitchFamily="34" charset="0"/>
                        <a:cs typeface="Calibri Light" panose="020F0302020204030204" pitchFamily="34" charset="0"/>
                      </a:endParaRPr>
                    </a:p>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 Prestar los servicios de HOSTING para la página web del Instituto de Cultura y Patrimonio de Antioquia. Alcance: El servicio de hosting comprende alojamiento de página web institucional, la migración, configuración y soporte de servicios de hosting de página.</a:t>
                      </a:r>
                    </a:p>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EJECUTADO.</a:t>
                      </a:r>
                    </a:p>
                    <a:p>
                      <a:pPr algn="just" fontAlgn="ctr"/>
                      <a:endParaRPr lang="es-ES" sz="800" b="0" i="0" u="none" strike="noStrike" dirty="0">
                        <a:solidFill>
                          <a:schemeClr val="tx1"/>
                        </a:solidFill>
                        <a:effectLst/>
                        <a:latin typeface="Calibri Light" panose="020F0302020204030204" pitchFamily="34" charset="0"/>
                        <a:cs typeface="Calibri Light" panose="020F0302020204030204" pitchFamily="34" charset="0"/>
                      </a:endParaRPr>
                    </a:p>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 Servicio de impresión, fotocopiado y scanner bajo la modalidad de Outsourcing in </a:t>
                      </a:r>
                      <a:r>
                        <a:rPr lang="es-ES" sz="800" b="0" i="0" u="none" strike="noStrike" dirty="0" err="1">
                          <a:solidFill>
                            <a:schemeClr val="tx1"/>
                          </a:solidFill>
                          <a:effectLst/>
                          <a:latin typeface="Calibri Light" panose="020F0302020204030204" pitchFamily="34" charset="0"/>
                          <a:cs typeface="Calibri Light" panose="020F0302020204030204" pitchFamily="34" charset="0"/>
                        </a:rPr>
                        <a:t>house</a:t>
                      </a:r>
                      <a:r>
                        <a:rPr lang="es-ES" sz="800" b="0" i="0" u="none" strike="noStrike" dirty="0">
                          <a:solidFill>
                            <a:schemeClr val="tx1"/>
                          </a:solidFill>
                          <a:effectLst/>
                          <a:latin typeface="Calibri Light" panose="020F0302020204030204" pitchFamily="34" charset="0"/>
                          <a:cs typeface="Calibri Light" panose="020F0302020204030204" pitchFamily="34" charset="0"/>
                        </a:rPr>
                        <a:t>, incluyendo hardware, software, administración, insumos (Tóner y repuestos), talento humano, capacitaciones, mantenimiento preventivo y correctivo, para el Instituto de Cultura y Patrimonio de Antioquia.</a:t>
                      </a:r>
                    </a:p>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EN EJECUCIÓN.</a:t>
                      </a:r>
                    </a:p>
                    <a:p>
                      <a:pPr algn="just" fontAlgn="ctr"/>
                      <a:endParaRPr lang="es-ES" sz="800" b="0" i="0" u="none" strike="noStrike" dirty="0">
                        <a:solidFill>
                          <a:schemeClr val="tx1"/>
                        </a:solidFill>
                        <a:effectLst/>
                        <a:latin typeface="Calibri Light" panose="020F0302020204030204" pitchFamily="34" charset="0"/>
                        <a:cs typeface="Calibri Light" panose="020F0302020204030204" pitchFamily="34" charset="0"/>
                      </a:endParaRPr>
                    </a:p>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 Realizar Mantenimiento preventivo y correctivo al hardware susceptible de este, garantizando soporte de tercer nivel al software de bases de datos, CCTV, sistema contra incendios y sistemas operativos, del Instituto de Cultura y Patrimonio de Antioquia.</a:t>
                      </a:r>
                    </a:p>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EN EJECUCIÓN.</a:t>
                      </a:r>
                    </a:p>
                    <a:p>
                      <a:pPr algn="just" fontAlgn="ctr"/>
                      <a:endParaRPr lang="es-ES" sz="800" b="0" i="0" u="none" strike="noStrike" dirty="0">
                        <a:solidFill>
                          <a:schemeClr val="tx1"/>
                        </a:solidFill>
                        <a:effectLst/>
                        <a:latin typeface="Calibri Light" panose="020F0302020204030204" pitchFamily="34" charset="0"/>
                        <a:cs typeface="Calibri Light" panose="020F0302020204030204" pitchFamily="34" charset="0"/>
                      </a:endParaRPr>
                    </a:p>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 Adquisición de licenciamiento de software y renovación de suscripciones para el Instituto de Cultura y Patrimonio de Antioquia.</a:t>
                      </a:r>
                    </a:p>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EN EJECUCIÓN.</a:t>
                      </a:r>
                    </a:p>
                    <a:p>
                      <a:pPr algn="just" fontAlgn="ctr"/>
                      <a:endParaRPr lang="es-ES" sz="800" b="0" i="0" u="none" strike="noStrike" dirty="0">
                        <a:solidFill>
                          <a:schemeClr val="tx1"/>
                        </a:solidFill>
                        <a:effectLst/>
                        <a:latin typeface="Calibri Light" panose="020F0302020204030204" pitchFamily="34" charset="0"/>
                        <a:cs typeface="Calibri Light" panose="020F0302020204030204" pitchFamily="34" charset="0"/>
                      </a:endParaRPr>
                    </a:p>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 Renovación de la actual suscripción plataforma colaborativa de (112 licencias, 32 de Office 365 E1 y, 80 de Office 365 E3) para el Instituto de Cultura y Patrimonio de Antioquia.</a:t>
                      </a:r>
                    </a:p>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EJECUTADO.</a:t>
                      </a:r>
                    </a:p>
                    <a:p>
                      <a:pPr algn="just" fontAlgn="ctr"/>
                      <a:endParaRPr lang="es-ES" sz="800" b="0" i="0" u="none" strike="noStrike" dirty="0">
                        <a:solidFill>
                          <a:schemeClr val="tx1"/>
                        </a:solidFill>
                        <a:effectLst/>
                        <a:latin typeface="Calibri Light" panose="020F0302020204030204" pitchFamily="34" charset="0"/>
                        <a:cs typeface="Calibri Light" panose="020F0302020204030204" pitchFamily="34" charset="0"/>
                      </a:endParaRPr>
                    </a:p>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 Las actividades que enmarcan la Renovación y mantenimiento debe realizarse en los siguientes sistemas operativos: </a:t>
                      </a:r>
                      <a:r>
                        <a:rPr lang="es-ES" sz="800" b="0" i="0" u="none" strike="noStrike" dirty="0" err="1">
                          <a:solidFill>
                            <a:schemeClr val="tx1"/>
                          </a:solidFill>
                          <a:effectLst/>
                          <a:latin typeface="Calibri Light" panose="020F0302020204030204" pitchFamily="34" charset="0"/>
                          <a:cs typeface="Calibri Light" panose="020F0302020204030204" pitchFamily="34" charset="0"/>
                        </a:rPr>
                        <a:t>Dspace</a:t>
                      </a:r>
                      <a:r>
                        <a:rPr lang="es-ES" sz="800" b="0" i="0" u="none" strike="noStrike" dirty="0">
                          <a:solidFill>
                            <a:schemeClr val="tx1"/>
                          </a:solidFill>
                          <a:effectLst/>
                          <a:latin typeface="Calibri Light" panose="020F0302020204030204" pitchFamily="34" charset="0"/>
                          <a:cs typeface="Calibri Light" panose="020F0302020204030204" pitchFamily="34" charset="0"/>
                        </a:rPr>
                        <a:t>, </a:t>
                      </a:r>
                      <a:r>
                        <a:rPr lang="es-ES" sz="800" b="0" i="0" u="none" strike="noStrike" dirty="0" err="1">
                          <a:solidFill>
                            <a:schemeClr val="tx1"/>
                          </a:solidFill>
                          <a:effectLst/>
                          <a:latin typeface="Calibri Light" panose="020F0302020204030204" pitchFamily="34" charset="0"/>
                          <a:cs typeface="Calibri Light" panose="020F0302020204030204" pitchFamily="34" charset="0"/>
                        </a:rPr>
                        <a:t>Koha</a:t>
                      </a:r>
                      <a:r>
                        <a:rPr lang="es-ES" sz="800" b="0" i="0" u="none" strike="noStrike" dirty="0">
                          <a:solidFill>
                            <a:schemeClr val="tx1"/>
                          </a:solidFill>
                          <a:effectLst/>
                          <a:latin typeface="Calibri Light" panose="020F0302020204030204" pitchFamily="34" charset="0"/>
                          <a:cs typeface="Calibri Light" panose="020F0302020204030204" pitchFamily="34" charset="0"/>
                        </a:rPr>
                        <a:t> Bibliotecas, </a:t>
                      </a:r>
                      <a:r>
                        <a:rPr lang="es-ES" sz="800" b="0" i="0" u="none" strike="noStrike" dirty="0" err="1">
                          <a:solidFill>
                            <a:schemeClr val="tx1"/>
                          </a:solidFill>
                          <a:effectLst/>
                          <a:latin typeface="Calibri Light" panose="020F0302020204030204" pitchFamily="34" charset="0"/>
                          <a:cs typeface="Calibri Light" panose="020F0302020204030204" pitchFamily="34" charset="0"/>
                        </a:rPr>
                        <a:t>Koha</a:t>
                      </a:r>
                      <a:r>
                        <a:rPr lang="es-ES" sz="800" b="0" i="0" u="none" strike="noStrike" dirty="0">
                          <a:solidFill>
                            <a:schemeClr val="tx1"/>
                          </a:solidFill>
                          <a:effectLst/>
                          <a:latin typeface="Calibri Light" panose="020F0302020204030204" pitchFamily="34" charset="0"/>
                          <a:cs typeface="Calibri Light" panose="020F0302020204030204" pitchFamily="34" charset="0"/>
                        </a:rPr>
                        <a:t> Musical, sus motores de base de datos y los OPAC, para la biblioteca del ICPA y el repositorio cultural.</a:t>
                      </a:r>
                    </a:p>
                    <a:p>
                      <a:pPr algn="just" fontAlgn="ctr"/>
                      <a:r>
                        <a:rPr lang="es-ES" sz="800" b="0" i="0" u="none" strike="noStrike" dirty="0">
                          <a:solidFill>
                            <a:schemeClr val="tx1"/>
                          </a:solidFill>
                          <a:effectLst/>
                          <a:latin typeface="Calibri Light" panose="020F0302020204030204" pitchFamily="34" charset="0"/>
                          <a:cs typeface="Calibri Light" panose="020F0302020204030204" pitchFamily="34" charset="0"/>
                        </a:rPr>
                        <a:t>PÚBLICADO EN SECOP II.</a:t>
                      </a:r>
                    </a:p>
                    <a:p>
                      <a:pPr algn="just" fontAlgn="ct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Calibri Light" panose="020F0302020204030204" pitchFamily="34" charset="0"/>
                          <a:cs typeface="Calibri Light" panose="020F0302020204030204" pitchFamily="34" charset="0"/>
                        </a:rPr>
                        <a:t>71%</a:t>
                      </a:r>
                      <a:endParaRPr lang="es-CO" sz="800" b="0" i="0" u="none" strike="noStrike" dirty="0">
                        <a:solidFill>
                          <a:schemeClr val="tx1"/>
                        </a:solidFill>
                        <a:effectLst/>
                        <a:latin typeface="Calibri Light" panose="020F0302020204030204" pitchFamily="34" charset="0"/>
                        <a:cs typeface="Calibri Light" panose="020F030202020403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27215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graphicFrame>
        <p:nvGraphicFramePr>
          <p:cNvPr id="2" name="5 Tabla">
            <a:extLst>
              <a:ext uri="{FF2B5EF4-FFF2-40B4-BE49-F238E27FC236}">
                <a16:creationId xmlns:a16="http://schemas.microsoft.com/office/drawing/2014/main" id="{92774C46-8676-D501-C1AC-94A366259723}"/>
              </a:ext>
            </a:extLst>
          </p:cNvPr>
          <p:cNvGraphicFramePr>
            <a:graphicFrameLocks noGrp="1"/>
          </p:cNvGraphicFramePr>
          <p:nvPr>
            <p:extLst>
              <p:ext uri="{D42A27DB-BD31-4B8C-83A1-F6EECF244321}">
                <p14:modId xmlns:p14="http://schemas.microsoft.com/office/powerpoint/2010/main" val="835007408"/>
              </p:ext>
            </p:extLst>
          </p:nvPr>
        </p:nvGraphicFramePr>
        <p:xfrm>
          <a:off x="329721" y="1023468"/>
          <a:ext cx="11521265" cy="4377121"/>
        </p:xfrm>
        <a:graphic>
          <a:graphicData uri="http://schemas.openxmlformats.org/drawingml/2006/table">
            <a:tbl>
              <a:tblPr/>
              <a:tblGrid>
                <a:gridCol w="2608369">
                  <a:extLst>
                    <a:ext uri="{9D8B030D-6E8A-4147-A177-3AD203B41FA5}">
                      <a16:colId xmlns:a16="http://schemas.microsoft.com/office/drawing/2014/main" val="20000"/>
                    </a:ext>
                  </a:extLst>
                </a:gridCol>
                <a:gridCol w="1161280">
                  <a:extLst>
                    <a:ext uri="{9D8B030D-6E8A-4147-A177-3AD203B41FA5}">
                      <a16:colId xmlns:a16="http://schemas.microsoft.com/office/drawing/2014/main" val="20001"/>
                    </a:ext>
                  </a:extLst>
                </a:gridCol>
                <a:gridCol w="1181697">
                  <a:extLst>
                    <a:ext uri="{9D8B030D-6E8A-4147-A177-3AD203B41FA5}">
                      <a16:colId xmlns:a16="http://schemas.microsoft.com/office/drawing/2014/main" val="20002"/>
                    </a:ext>
                  </a:extLst>
                </a:gridCol>
                <a:gridCol w="1149531">
                  <a:extLst>
                    <a:ext uri="{9D8B030D-6E8A-4147-A177-3AD203B41FA5}">
                      <a16:colId xmlns:a16="http://schemas.microsoft.com/office/drawing/2014/main" val="20003"/>
                    </a:ext>
                  </a:extLst>
                </a:gridCol>
                <a:gridCol w="4362379">
                  <a:extLst>
                    <a:ext uri="{9D8B030D-6E8A-4147-A177-3AD203B41FA5}">
                      <a16:colId xmlns:a16="http://schemas.microsoft.com/office/drawing/2014/main" val="20004"/>
                    </a:ext>
                  </a:extLst>
                </a:gridCol>
                <a:gridCol w="1058009">
                  <a:extLst>
                    <a:ext uri="{9D8B030D-6E8A-4147-A177-3AD203B41FA5}">
                      <a16:colId xmlns:a16="http://schemas.microsoft.com/office/drawing/2014/main" val="20005"/>
                    </a:ext>
                  </a:extLst>
                </a:gridCol>
              </a:tblGrid>
              <a:tr h="7057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Nombre indicador</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Ecuación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Medición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Responsable</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800" b="1" u="none" strike="noStrike" dirty="0">
                          <a:solidFill>
                            <a:schemeClr val="tx1"/>
                          </a:solidFill>
                          <a:effectLst/>
                          <a:latin typeface="+mj-lt"/>
                          <a:cs typeface="Arial" panose="020B0604020202020204" pitchFamily="34" charset="0"/>
                        </a:rPr>
                        <a:t>ANALISIS ULTIMA</a:t>
                      </a:r>
                      <a:r>
                        <a:rPr lang="es-CO" sz="800" b="1" u="none" strike="noStrike" baseline="0" dirty="0">
                          <a:solidFill>
                            <a:schemeClr val="tx1"/>
                          </a:solidFill>
                          <a:effectLst/>
                          <a:latin typeface="+mj-lt"/>
                          <a:cs typeface="Arial" panose="020B0604020202020204" pitchFamily="34" charset="0"/>
                        </a:rPr>
                        <a:t> MEDICION</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1" u="none" strike="noStrike" dirty="0">
                          <a:solidFill>
                            <a:schemeClr val="tx1"/>
                          </a:solidFill>
                          <a:effectLst/>
                          <a:latin typeface="+mj-lt"/>
                          <a:cs typeface="Arial" panose="020B0604020202020204" pitchFamily="34" charset="0"/>
                        </a:rPr>
                        <a:t>% cumplimiento</a:t>
                      </a:r>
                      <a:endParaRPr lang="es-CO" sz="8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24475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CO" sz="800" b="1" u="none" strike="noStrike" dirty="0">
                          <a:solidFill>
                            <a:srgbClr val="0070C0"/>
                          </a:solidFill>
                          <a:effectLst/>
                          <a:latin typeface="+mj-lt"/>
                          <a:cs typeface="Arial" panose="020B0604020202020204" pitchFamily="34" charset="0"/>
                        </a:rPr>
                        <a:t>Sistema de información cultural del Instituto de Cultura y Patrimonio implementado</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 de implementación del sistema de información / % a implementar</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i="0" u="none" strike="noStrike" dirty="0">
                          <a:solidFill>
                            <a:schemeClr val="tx1"/>
                          </a:solidFill>
                          <a:effectLst/>
                          <a:latin typeface="+mj-lt"/>
                          <a:cs typeface="Arial" panose="020B0604020202020204" pitchFamily="34" charset="0"/>
                        </a:rPr>
                        <a:t>SEMESTRAL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María Elena Saldarriaga Gómez</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MX" sz="800" b="0" i="0" u="none" strike="noStrike" kern="1200" dirty="0">
                          <a:solidFill>
                            <a:schemeClr val="tx1"/>
                          </a:solidFill>
                          <a:effectLst/>
                          <a:latin typeface="+mj-lt"/>
                          <a:ea typeface="+mn-ea"/>
                          <a:cs typeface="Arial" panose="020B0604020202020204" pitchFamily="34" charset="0"/>
                        </a:rPr>
                        <a:t>Durante este primer semestre se ha realizado las siguientes actividades:</a:t>
                      </a:r>
                      <a:br>
                        <a:rPr lang="es-MX" sz="800" dirty="0">
                          <a:solidFill>
                            <a:schemeClr val="tx1"/>
                          </a:solidFill>
                        </a:rPr>
                      </a:br>
                      <a:r>
                        <a:rPr lang="es-MX" sz="800" b="0" i="0" u="none" strike="noStrike" kern="1200" dirty="0">
                          <a:solidFill>
                            <a:schemeClr val="tx1"/>
                          </a:solidFill>
                          <a:effectLst/>
                          <a:latin typeface="+mj-lt"/>
                          <a:ea typeface="+mn-ea"/>
                          <a:cs typeface="Arial" panose="020B0604020202020204" pitchFamily="34" charset="0"/>
                        </a:rPr>
                        <a:t>1. Modulo Gestión del conocimiento: (Mapa del conocimiento, entrega del cargo, transferencia del conocimiento)</a:t>
                      </a:r>
                      <a:br>
                        <a:rPr lang="es-MX" sz="800" b="0" i="0" u="none" strike="noStrike" kern="1200" dirty="0">
                          <a:solidFill>
                            <a:schemeClr val="tx1"/>
                          </a:solidFill>
                          <a:effectLst/>
                          <a:latin typeface="+mj-lt"/>
                          <a:ea typeface="+mn-ea"/>
                          <a:cs typeface="Arial" panose="020B0604020202020204" pitchFamily="34" charset="0"/>
                        </a:rPr>
                      </a:br>
                      <a:r>
                        <a:rPr lang="es-MX" sz="800" b="0" i="0" u="none" strike="noStrike" kern="1200" dirty="0">
                          <a:solidFill>
                            <a:schemeClr val="tx1"/>
                          </a:solidFill>
                          <a:effectLst/>
                          <a:latin typeface="+mj-lt"/>
                          <a:ea typeface="+mn-ea"/>
                          <a:cs typeface="Arial" panose="020B0604020202020204" pitchFamily="34" charset="0"/>
                        </a:rPr>
                        <a:t>2. Migración de todos los indicadores al nuevo SICPA</a:t>
                      </a:r>
                      <a:br>
                        <a:rPr lang="es-MX" sz="800" b="0" i="0" u="none" strike="noStrike" kern="1200" dirty="0">
                          <a:solidFill>
                            <a:schemeClr val="tx1"/>
                          </a:solidFill>
                          <a:effectLst/>
                          <a:latin typeface="+mj-lt"/>
                          <a:ea typeface="+mn-ea"/>
                          <a:cs typeface="Arial" panose="020B0604020202020204" pitchFamily="34" charset="0"/>
                        </a:rPr>
                      </a:br>
                      <a:r>
                        <a:rPr lang="es-MX" sz="800" b="0" i="0" u="none" strike="noStrike" kern="1200" dirty="0">
                          <a:solidFill>
                            <a:schemeClr val="tx1"/>
                          </a:solidFill>
                          <a:effectLst/>
                          <a:latin typeface="+mj-lt"/>
                          <a:ea typeface="+mn-ea"/>
                          <a:cs typeface="Arial" panose="020B0604020202020204" pitchFamily="34" charset="0"/>
                        </a:rPr>
                        <a:t>3. Modulo con la nueva política de riesgos</a:t>
                      </a:r>
                      <a:br>
                        <a:rPr lang="es-MX" sz="800" b="0" i="0" u="none" strike="noStrike" kern="1200" dirty="0">
                          <a:solidFill>
                            <a:schemeClr val="tx1"/>
                          </a:solidFill>
                          <a:effectLst/>
                          <a:latin typeface="+mj-lt"/>
                          <a:ea typeface="+mn-ea"/>
                          <a:cs typeface="Arial" panose="020B0604020202020204" pitchFamily="34" charset="0"/>
                        </a:rPr>
                      </a:br>
                      <a:r>
                        <a:rPr lang="es-MX" sz="800" b="0" i="0" u="none" strike="noStrike" kern="1200" dirty="0">
                          <a:solidFill>
                            <a:schemeClr val="tx1"/>
                          </a:solidFill>
                          <a:effectLst/>
                          <a:latin typeface="+mj-lt"/>
                          <a:ea typeface="+mn-ea"/>
                          <a:cs typeface="Arial" panose="020B0604020202020204" pitchFamily="34" charset="0"/>
                        </a:rPr>
                        <a:t>4. Modulo de encuestas de satisfacción para aplicar por todas las áreas</a:t>
                      </a:r>
                      <a:br>
                        <a:rPr lang="es-MX" sz="800" b="0" i="0" u="none" strike="noStrike" kern="1200" dirty="0">
                          <a:solidFill>
                            <a:schemeClr val="tx1"/>
                          </a:solidFill>
                          <a:effectLst/>
                          <a:latin typeface="+mj-lt"/>
                          <a:ea typeface="+mn-ea"/>
                          <a:cs typeface="Arial" panose="020B0604020202020204" pitchFamily="34" charset="0"/>
                        </a:rPr>
                      </a:br>
                      <a:r>
                        <a:rPr lang="es-MX" sz="800" b="0" i="0" u="none" strike="noStrike" kern="1200" dirty="0">
                          <a:solidFill>
                            <a:schemeClr val="tx1"/>
                          </a:solidFill>
                          <a:effectLst/>
                          <a:latin typeface="+mj-lt"/>
                          <a:ea typeface="+mn-ea"/>
                          <a:cs typeface="Arial" panose="020B0604020202020204" pitchFamily="34" charset="0"/>
                        </a:rPr>
                        <a:t>5. Modulo plan de mejoramiento</a:t>
                      </a:r>
                      <a:br>
                        <a:rPr lang="es-MX" sz="800" b="0" i="0" u="none" strike="noStrike" kern="1200" dirty="0">
                          <a:solidFill>
                            <a:schemeClr val="tx1"/>
                          </a:solidFill>
                          <a:effectLst/>
                          <a:latin typeface="+mj-lt"/>
                          <a:ea typeface="+mn-ea"/>
                          <a:cs typeface="Arial" panose="020B0604020202020204" pitchFamily="34" charset="0"/>
                        </a:rPr>
                      </a:br>
                      <a:r>
                        <a:rPr lang="es-MX" sz="800" b="0" i="0" u="none" strike="noStrike" kern="1200" dirty="0">
                          <a:solidFill>
                            <a:schemeClr val="tx1"/>
                          </a:solidFill>
                          <a:effectLst/>
                          <a:latin typeface="+mj-lt"/>
                          <a:ea typeface="+mn-ea"/>
                          <a:cs typeface="Arial" panose="020B0604020202020204" pitchFamily="34" charset="0"/>
                        </a:rPr>
                        <a:t>6. Modulo Actas de los consejos</a:t>
                      </a:r>
                      <a:br>
                        <a:rPr lang="es-MX" sz="800" b="0" i="0" u="none" strike="noStrike" kern="1200" dirty="0">
                          <a:solidFill>
                            <a:schemeClr val="tx1"/>
                          </a:solidFill>
                          <a:effectLst/>
                          <a:latin typeface="+mj-lt"/>
                          <a:ea typeface="+mn-ea"/>
                          <a:cs typeface="Arial" panose="020B0604020202020204" pitchFamily="34" charset="0"/>
                        </a:rPr>
                      </a:br>
                      <a:r>
                        <a:rPr lang="es-MX" sz="800" b="0" i="0" u="none" strike="noStrike" kern="1200" dirty="0">
                          <a:solidFill>
                            <a:schemeClr val="tx1"/>
                          </a:solidFill>
                          <a:effectLst/>
                          <a:latin typeface="+mj-lt"/>
                          <a:ea typeface="+mn-ea"/>
                          <a:cs typeface="Arial" panose="020B0604020202020204" pitchFamily="34" charset="0"/>
                        </a:rPr>
                        <a:t>7. Módulo soporte SICPA y técnico</a:t>
                      </a:r>
                      <a:br>
                        <a:rPr lang="es-MX" sz="800" b="0" i="0" u="none" strike="noStrike" kern="1200" dirty="0">
                          <a:solidFill>
                            <a:schemeClr val="tx1"/>
                          </a:solidFill>
                          <a:effectLst/>
                          <a:latin typeface="+mj-lt"/>
                          <a:ea typeface="+mn-ea"/>
                          <a:cs typeface="Arial" panose="020B0604020202020204" pitchFamily="34" charset="0"/>
                        </a:rPr>
                      </a:br>
                      <a:r>
                        <a:rPr lang="es-MX" sz="800" b="0" i="0" u="none" strike="noStrike" kern="1200" dirty="0">
                          <a:solidFill>
                            <a:schemeClr val="tx1"/>
                          </a:solidFill>
                          <a:effectLst/>
                          <a:latin typeface="+mj-lt"/>
                          <a:ea typeface="+mn-ea"/>
                          <a:cs typeface="Arial" panose="020B0604020202020204" pitchFamily="34" charset="0"/>
                        </a:rPr>
                        <a:t>8. Terminación módulo de comunicaciones</a:t>
                      </a:r>
                      <a:br>
                        <a:rPr lang="es-MX" sz="800" b="0" i="0" u="none" strike="noStrike" kern="1200" dirty="0">
                          <a:solidFill>
                            <a:schemeClr val="tx1"/>
                          </a:solidFill>
                          <a:effectLst/>
                          <a:latin typeface="+mj-lt"/>
                          <a:ea typeface="+mn-ea"/>
                          <a:cs typeface="Arial" panose="020B0604020202020204" pitchFamily="34" charset="0"/>
                        </a:rPr>
                      </a:br>
                      <a:r>
                        <a:rPr lang="es-MX" sz="800" b="0" i="0" u="none" strike="noStrike" kern="1200" dirty="0">
                          <a:solidFill>
                            <a:schemeClr val="tx1"/>
                          </a:solidFill>
                          <a:effectLst/>
                          <a:latin typeface="+mj-lt"/>
                          <a:ea typeface="+mn-ea"/>
                          <a:cs typeface="Arial" panose="020B0604020202020204" pitchFamily="34" charset="0"/>
                        </a:rPr>
                        <a:t>9. Modulo Antioquia Vive primera etapa (pendiente observaciones de comunicaciones)</a:t>
                      </a:r>
                      <a:br>
                        <a:rPr lang="es-MX" sz="800" b="0" i="0" u="none" strike="noStrike" kern="1200" dirty="0">
                          <a:solidFill>
                            <a:schemeClr val="tx1"/>
                          </a:solidFill>
                          <a:effectLst/>
                          <a:latin typeface="+mj-lt"/>
                          <a:ea typeface="+mn-ea"/>
                          <a:cs typeface="Arial" panose="020B0604020202020204" pitchFamily="34" charset="0"/>
                        </a:rPr>
                      </a:br>
                      <a:r>
                        <a:rPr lang="es-MX" sz="800" b="0" i="0" u="none" strike="noStrike" kern="1200" dirty="0">
                          <a:solidFill>
                            <a:schemeClr val="tx1"/>
                          </a:solidFill>
                          <a:effectLst/>
                          <a:latin typeface="+mj-lt"/>
                          <a:ea typeface="+mn-ea"/>
                          <a:cs typeface="Arial" panose="020B0604020202020204" pitchFamily="34" charset="0"/>
                        </a:rPr>
                        <a:t>10. Modulo de formación (pendiente observaciones del profesional)</a:t>
                      </a:r>
                      <a:br>
                        <a:rPr lang="es-MX" sz="800" b="0" i="0" u="none" strike="noStrike" kern="1200" dirty="0">
                          <a:solidFill>
                            <a:schemeClr val="tx1"/>
                          </a:solidFill>
                          <a:effectLst/>
                          <a:latin typeface="+mj-lt"/>
                          <a:ea typeface="+mn-ea"/>
                          <a:cs typeface="Arial" panose="020B0604020202020204" pitchFamily="34" charset="0"/>
                        </a:rPr>
                      </a:br>
                      <a:r>
                        <a:rPr lang="es-MX" sz="800" b="0" i="0" u="none" strike="noStrike" kern="1200" dirty="0">
                          <a:solidFill>
                            <a:schemeClr val="tx1"/>
                          </a:solidFill>
                          <a:effectLst/>
                          <a:latin typeface="+mj-lt"/>
                          <a:ea typeface="+mn-ea"/>
                          <a:cs typeface="Arial" panose="020B0604020202020204" pitchFamily="34" charset="0"/>
                        </a:rPr>
                        <a:t>11. Modulo de dotación de músico (pendiente de observaciones)</a:t>
                      </a:r>
                      <a:br>
                        <a:rPr lang="es-MX" sz="800" b="0" i="0" u="none" strike="noStrike" kern="1200" dirty="0">
                          <a:solidFill>
                            <a:schemeClr val="tx1"/>
                          </a:solidFill>
                          <a:effectLst/>
                          <a:latin typeface="+mj-lt"/>
                          <a:ea typeface="+mn-ea"/>
                          <a:cs typeface="Arial" panose="020B0604020202020204" pitchFamily="34" charset="0"/>
                        </a:rPr>
                      </a:br>
                      <a:r>
                        <a:rPr lang="es-MX" sz="800" b="0" i="0" u="none" strike="noStrike" kern="1200" dirty="0">
                          <a:solidFill>
                            <a:schemeClr val="tx1"/>
                          </a:solidFill>
                          <a:effectLst/>
                          <a:latin typeface="+mj-lt"/>
                          <a:ea typeface="+mn-ea"/>
                          <a:cs typeface="Arial" panose="020B0604020202020204" pitchFamily="34" charset="0"/>
                        </a:rPr>
                        <a:t>12. Módulo actas de reuniones (pendiente pdf)</a:t>
                      </a:r>
                      <a:br>
                        <a:rPr lang="es-MX" sz="800" b="0" i="0" u="none" strike="noStrike" kern="1200" dirty="0">
                          <a:solidFill>
                            <a:schemeClr val="tx1"/>
                          </a:solidFill>
                          <a:effectLst/>
                          <a:latin typeface="+mj-lt"/>
                          <a:ea typeface="+mn-ea"/>
                          <a:cs typeface="Arial" panose="020B0604020202020204" pitchFamily="34" charset="0"/>
                        </a:rPr>
                      </a:br>
                      <a:r>
                        <a:rPr lang="es-MX" sz="800" b="0" i="0" u="none" strike="noStrike" kern="1200" dirty="0">
                          <a:solidFill>
                            <a:schemeClr val="tx1"/>
                          </a:solidFill>
                          <a:effectLst/>
                          <a:latin typeface="+mj-lt"/>
                          <a:ea typeface="+mn-ea"/>
                          <a:cs typeface="Arial" panose="020B0604020202020204" pitchFamily="34" charset="0"/>
                        </a:rPr>
                        <a:t>13. Modulo directorio de caracterización</a:t>
                      </a:r>
                      <a:br>
                        <a:rPr lang="es-MX" sz="800" b="0" i="0" u="none" strike="noStrike" kern="1200" dirty="0">
                          <a:solidFill>
                            <a:schemeClr val="tx1"/>
                          </a:solidFill>
                          <a:effectLst/>
                          <a:latin typeface="+mj-lt"/>
                          <a:ea typeface="+mn-ea"/>
                          <a:cs typeface="Arial" panose="020B0604020202020204" pitchFamily="34" charset="0"/>
                        </a:rPr>
                      </a:br>
                      <a:r>
                        <a:rPr lang="es-MX" sz="800" b="0" i="0" u="none" strike="noStrike" kern="1200" dirty="0">
                          <a:solidFill>
                            <a:schemeClr val="tx1"/>
                          </a:solidFill>
                          <a:effectLst/>
                          <a:latin typeface="+mj-lt"/>
                          <a:ea typeface="+mn-ea"/>
                          <a:cs typeface="Arial" panose="020B0604020202020204" pitchFamily="34" charset="0"/>
                        </a:rPr>
                        <a:t>14. Micrositio de caracterización</a:t>
                      </a:r>
                      <a:endParaRPr lang="es-CO" sz="800" b="0" i="0" u="none" strike="noStrike" kern="1200" dirty="0">
                        <a:solidFill>
                          <a:schemeClr val="tx1"/>
                        </a:solidFill>
                        <a:effectLs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237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CO" sz="800" b="1" u="none" strike="noStrike" dirty="0">
                          <a:solidFill>
                            <a:srgbClr val="0070C0"/>
                          </a:solidFill>
                          <a:effectLst/>
                          <a:latin typeface="+mj-lt"/>
                          <a:cs typeface="Arial" panose="020B0604020202020204" pitchFamily="34" charset="0"/>
                        </a:rPr>
                        <a:t>Satisfacción de Usuarios frente al soporte técnico</a:t>
                      </a:r>
                      <a:endParaRPr lang="es-CO" sz="8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b="0" u="none" strike="noStrike" dirty="0">
                          <a:solidFill>
                            <a:schemeClr val="tx1"/>
                          </a:solidFill>
                          <a:effectLst/>
                          <a:latin typeface="+mj-lt"/>
                          <a:cs typeface="Arial" panose="020B0604020202020204" pitchFamily="34" charset="0"/>
                        </a:rPr>
                        <a:t>(Usuarios conformes con oportunidad, eficacia y atención en el soporte técnico/total de usuarios con soporte) * 100</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MENSUAL</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Raúl Augusto Restrepo Granada</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s-ES" sz="800" b="0" i="0" u="none" strike="noStrike" dirty="0">
                          <a:solidFill>
                            <a:schemeClr val="tx1"/>
                          </a:solidFill>
                          <a:effectLst/>
                          <a:latin typeface="+mj-lt"/>
                          <a:cs typeface="Arial" panose="020B0604020202020204" pitchFamily="34" charset="0"/>
                        </a:rPr>
                        <a:t>Requerimientos reportados a través de la plataforma SICPA, JUNIO: La ejecución de mesa de ayuda para este mes es de 88 TICKETS .</a:t>
                      </a:r>
                    </a:p>
                    <a:p>
                      <a:pPr algn="l" fontAlgn="ctr"/>
                      <a:endParaRPr lang="es-ES" sz="800" b="0" i="0" u="none" strike="noStrike" dirty="0">
                        <a:solidFill>
                          <a:schemeClr val="tx1"/>
                        </a:solidFill>
                        <a:effectLst/>
                        <a:latin typeface="+mj-lt"/>
                        <a:cs typeface="Arial" panose="020B0604020202020204" pitchFamily="34" charset="0"/>
                      </a:endParaRPr>
                    </a:p>
                    <a:p>
                      <a:pPr algn="l" fontAlgn="ctr"/>
                      <a:r>
                        <a:rPr lang="es-ES" sz="800" b="0" i="0" u="none" strike="noStrike" dirty="0">
                          <a:solidFill>
                            <a:schemeClr val="tx1"/>
                          </a:solidFill>
                          <a:effectLst/>
                          <a:latin typeface="+mj-lt"/>
                          <a:cs typeface="Arial" panose="020B0604020202020204" pitchFamily="34" charset="0"/>
                        </a:rPr>
                        <a:t>Requerimientos reportados a través de la plataforma SICPA, SEPTIEMBRE: La ejecución de mesa de ayuda para este mes es de 9 TICKETS .</a:t>
                      </a:r>
                    </a:p>
                    <a:p>
                      <a:pPr algn="l" fontAlgn="ctr"/>
                      <a:endParaRPr lang="es-ES" sz="800" b="0" i="0" u="none" strike="noStrike" dirty="0">
                        <a:solidFill>
                          <a:schemeClr val="tx1"/>
                        </a:solidFill>
                        <a:effectLst/>
                        <a:latin typeface="+mj-lt"/>
                        <a:cs typeface="Arial" panose="020B0604020202020204" pitchFamily="34" charset="0"/>
                      </a:endParaRPr>
                    </a:p>
                    <a:p>
                      <a:pPr algn="l" fontAlgn="ctr"/>
                      <a:r>
                        <a:rPr lang="es-ES" sz="800" b="0" i="0" u="none" strike="noStrike" dirty="0">
                          <a:solidFill>
                            <a:schemeClr val="tx1"/>
                          </a:solidFill>
                          <a:effectLst/>
                          <a:latin typeface="+mj-lt"/>
                          <a:cs typeface="Arial" panose="020B0604020202020204" pitchFamily="34" charset="0"/>
                        </a:rPr>
                        <a:t>Es importante resaltar que a pesar de las capacitaciones e instrucciones que se dejan, el funcionarios no utiliza la plataforma, lo hacen mediante el correo o WP.</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800" u="none" strike="noStrike" dirty="0">
                          <a:solidFill>
                            <a:schemeClr val="tx1"/>
                          </a:solidFill>
                          <a:effectLst/>
                          <a:latin typeface="+mj-lt"/>
                          <a:cs typeface="Arial" panose="020B0604020202020204" pitchFamily="34" charset="0"/>
                        </a:rPr>
                        <a:t>100%</a:t>
                      </a:r>
                      <a:endParaRPr lang="es-CO" sz="8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4 CuadroTexto">
            <a:extLst>
              <a:ext uri="{FF2B5EF4-FFF2-40B4-BE49-F238E27FC236}">
                <a16:creationId xmlns:a16="http://schemas.microsoft.com/office/drawing/2014/main" id="{245F38F8-9385-2519-0BB7-C699EFC4399E}"/>
              </a:ext>
            </a:extLst>
          </p:cNvPr>
          <p:cNvSpPr txBox="1"/>
          <p:nvPr/>
        </p:nvSpPr>
        <p:spPr>
          <a:xfrm>
            <a:off x="2266369" y="243190"/>
            <a:ext cx="5633402" cy="461665"/>
          </a:xfrm>
          <a:prstGeom prst="rect">
            <a:avLst/>
          </a:prstGeom>
          <a:noFill/>
        </p:spPr>
        <p:txBody>
          <a:bodyPr wrap="none" rtlCol="0">
            <a:spAutoFit/>
          </a:bodyPr>
          <a:lstStyle/>
          <a:p>
            <a:pPr defTabSz="457200"/>
            <a:r>
              <a:rPr lang="es-CO" sz="2400" b="1" dirty="0">
                <a:solidFill>
                  <a:prstClr val="black"/>
                </a:solidFill>
                <a:latin typeface="Calibri Light" panose="020F0302020204030204" pitchFamily="34" charset="0"/>
                <a:cs typeface="Calibri Light" panose="020F0302020204030204" pitchFamily="34" charset="0"/>
              </a:rPr>
              <a:t>Proceso Gestión Tecnológica - 4 Indicadores</a:t>
            </a:r>
          </a:p>
        </p:txBody>
      </p:sp>
    </p:spTree>
    <p:extLst>
      <p:ext uri="{BB962C8B-B14F-4D97-AF65-F5344CB8AC3E}">
        <p14:creationId xmlns:p14="http://schemas.microsoft.com/office/powerpoint/2010/main" val="3004910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sp>
        <p:nvSpPr>
          <p:cNvPr id="2" name="4 CuadroTexto">
            <a:extLst>
              <a:ext uri="{FF2B5EF4-FFF2-40B4-BE49-F238E27FC236}">
                <a16:creationId xmlns:a16="http://schemas.microsoft.com/office/drawing/2014/main" id="{CCA6636A-1792-DD7A-F7D0-111BFA9A4280}"/>
              </a:ext>
            </a:extLst>
          </p:cNvPr>
          <p:cNvSpPr txBox="1"/>
          <p:nvPr/>
        </p:nvSpPr>
        <p:spPr>
          <a:xfrm>
            <a:off x="1414814" y="578659"/>
            <a:ext cx="6977808" cy="461665"/>
          </a:xfrm>
          <a:prstGeom prst="rect">
            <a:avLst/>
          </a:prstGeom>
          <a:noFill/>
        </p:spPr>
        <p:txBody>
          <a:bodyPr wrap="none" rtlCol="0">
            <a:spAutoFit/>
          </a:bodyPr>
          <a:lstStyle/>
          <a:p>
            <a:pPr defTabSz="457200"/>
            <a:r>
              <a:rPr lang="es-CO" sz="2400" b="1" dirty="0">
                <a:solidFill>
                  <a:prstClr val="black"/>
                </a:solidFill>
                <a:latin typeface="Calibri Light" panose="020F0302020204030204" pitchFamily="34" charset="0"/>
                <a:cs typeface="Calibri Light" panose="020F0302020204030204" pitchFamily="34" charset="0"/>
              </a:rPr>
              <a:t>Proceso Gestión Infraestructura Interna - 1 Indicadores</a:t>
            </a:r>
          </a:p>
        </p:txBody>
      </p:sp>
      <p:graphicFrame>
        <p:nvGraphicFramePr>
          <p:cNvPr id="3" name="5 Tabla">
            <a:extLst>
              <a:ext uri="{FF2B5EF4-FFF2-40B4-BE49-F238E27FC236}">
                <a16:creationId xmlns:a16="http://schemas.microsoft.com/office/drawing/2014/main" id="{6C8DD98A-9128-B502-B256-1A45F5FF27A5}"/>
              </a:ext>
            </a:extLst>
          </p:cNvPr>
          <p:cNvGraphicFramePr>
            <a:graphicFrameLocks noGrp="1"/>
          </p:cNvGraphicFramePr>
          <p:nvPr>
            <p:extLst>
              <p:ext uri="{D42A27DB-BD31-4B8C-83A1-F6EECF244321}">
                <p14:modId xmlns:p14="http://schemas.microsoft.com/office/powerpoint/2010/main" val="3098360040"/>
              </p:ext>
            </p:extLst>
          </p:nvPr>
        </p:nvGraphicFramePr>
        <p:xfrm>
          <a:off x="396210" y="1501352"/>
          <a:ext cx="11490990" cy="1580865"/>
        </p:xfrm>
        <a:graphic>
          <a:graphicData uri="http://schemas.openxmlformats.org/drawingml/2006/table">
            <a:tbl>
              <a:tblPr/>
              <a:tblGrid>
                <a:gridCol w="2219293">
                  <a:extLst>
                    <a:ext uri="{9D8B030D-6E8A-4147-A177-3AD203B41FA5}">
                      <a16:colId xmlns:a16="http://schemas.microsoft.com/office/drawing/2014/main" val="20000"/>
                    </a:ext>
                  </a:extLst>
                </a:gridCol>
                <a:gridCol w="1918400">
                  <a:extLst>
                    <a:ext uri="{9D8B030D-6E8A-4147-A177-3AD203B41FA5}">
                      <a16:colId xmlns:a16="http://schemas.microsoft.com/office/drawing/2014/main" val="20001"/>
                    </a:ext>
                  </a:extLst>
                </a:gridCol>
                <a:gridCol w="1315475">
                  <a:extLst>
                    <a:ext uri="{9D8B030D-6E8A-4147-A177-3AD203B41FA5}">
                      <a16:colId xmlns:a16="http://schemas.microsoft.com/office/drawing/2014/main" val="20002"/>
                    </a:ext>
                  </a:extLst>
                </a:gridCol>
                <a:gridCol w="1297204">
                  <a:extLst>
                    <a:ext uri="{9D8B030D-6E8A-4147-A177-3AD203B41FA5}">
                      <a16:colId xmlns:a16="http://schemas.microsoft.com/office/drawing/2014/main" val="20003"/>
                    </a:ext>
                  </a:extLst>
                </a:gridCol>
                <a:gridCol w="3353376">
                  <a:extLst>
                    <a:ext uri="{9D8B030D-6E8A-4147-A177-3AD203B41FA5}">
                      <a16:colId xmlns:a16="http://schemas.microsoft.com/office/drawing/2014/main" val="20004"/>
                    </a:ext>
                  </a:extLst>
                </a:gridCol>
                <a:gridCol w="1387242">
                  <a:extLst>
                    <a:ext uri="{9D8B030D-6E8A-4147-A177-3AD203B41FA5}">
                      <a16:colId xmlns:a16="http://schemas.microsoft.com/office/drawing/2014/main" val="20005"/>
                    </a:ext>
                  </a:extLst>
                </a:gridCol>
              </a:tblGrid>
              <a:tr h="8188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1" u="none" strike="noStrike" dirty="0">
                          <a:solidFill>
                            <a:schemeClr val="tx1"/>
                          </a:solidFill>
                          <a:effectLst/>
                          <a:latin typeface="+mj-lt"/>
                          <a:cs typeface="Arial" panose="020B0604020202020204" pitchFamily="34" charset="0"/>
                        </a:rPr>
                        <a:t>Nombre indicador</a:t>
                      </a:r>
                      <a:endParaRPr lang="es-CO" sz="10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1" u="none" strike="noStrike" dirty="0">
                          <a:solidFill>
                            <a:schemeClr val="tx1"/>
                          </a:solidFill>
                          <a:effectLst/>
                          <a:latin typeface="+mj-lt"/>
                          <a:cs typeface="Arial" panose="020B0604020202020204" pitchFamily="34" charset="0"/>
                        </a:rPr>
                        <a:t>Ecuación</a:t>
                      </a:r>
                      <a:endParaRPr lang="es-CO" sz="10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1" u="none" strike="noStrike" dirty="0">
                          <a:solidFill>
                            <a:schemeClr val="tx1"/>
                          </a:solidFill>
                          <a:effectLst/>
                          <a:latin typeface="+mj-lt"/>
                          <a:cs typeface="Arial" panose="020B0604020202020204" pitchFamily="34" charset="0"/>
                        </a:rPr>
                        <a:t>Medición</a:t>
                      </a:r>
                      <a:endParaRPr lang="es-CO" sz="10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1" u="none" strike="noStrike" dirty="0">
                          <a:solidFill>
                            <a:schemeClr val="tx1"/>
                          </a:solidFill>
                          <a:effectLst/>
                          <a:latin typeface="+mj-lt"/>
                          <a:cs typeface="Arial" panose="020B0604020202020204" pitchFamily="34" charset="0"/>
                        </a:rPr>
                        <a:t>Responsable</a:t>
                      </a:r>
                      <a:endParaRPr lang="es-CO" sz="10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000" b="1" u="none" strike="noStrike" dirty="0">
                          <a:solidFill>
                            <a:schemeClr val="tx1"/>
                          </a:solidFill>
                          <a:effectLst/>
                          <a:latin typeface="+mj-lt"/>
                          <a:cs typeface="Arial" panose="020B0604020202020204" pitchFamily="34" charset="0"/>
                        </a:rPr>
                        <a:t>ANALISIS ULTIMA</a:t>
                      </a:r>
                      <a:r>
                        <a:rPr lang="es-CO" sz="1000" b="1" u="none" strike="noStrike" baseline="0" dirty="0">
                          <a:solidFill>
                            <a:schemeClr val="tx1"/>
                          </a:solidFill>
                          <a:effectLst/>
                          <a:latin typeface="+mj-lt"/>
                          <a:cs typeface="Arial" panose="020B0604020202020204" pitchFamily="34" charset="0"/>
                        </a:rPr>
                        <a:t> MEDICION</a:t>
                      </a:r>
                      <a:endParaRPr lang="es-CO" sz="10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1" u="none" strike="noStrike" dirty="0">
                          <a:solidFill>
                            <a:schemeClr val="tx1"/>
                          </a:solidFill>
                          <a:effectLst/>
                          <a:latin typeface="+mj-lt"/>
                          <a:cs typeface="Arial" panose="020B0604020202020204" pitchFamily="34" charset="0"/>
                        </a:rPr>
                        <a:t>% cumplimiento</a:t>
                      </a:r>
                      <a:endParaRPr lang="es-CO" sz="10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5715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1" i="0" u="none" strike="noStrike" dirty="0">
                          <a:solidFill>
                            <a:srgbClr val="0070C0"/>
                          </a:solidFill>
                          <a:effectLst/>
                          <a:latin typeface="+mj-lt"/>
                          <a:cs typeface="Arial" panose="020B0604020202020204" pitchFamily="34" charset="0"/>
                        </a:rPr>
                        <a:t>Cumplimiento al plan de mantenimiento</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0" i="0" u="none" strike="noStrike" dirty="0">
                          <a:solidFill>
                            <a:schemeClr val="tx1"/>
                          </a:solidFill>
                          <a:effectLst/>
                          <a:latin typeface="+mj-lt"/>
                          <a:cs typeface="Arial" panose="020B0604020202020204" pitchFamily="34" charset="0"/>
                        </a:rPr>
                        <a:t>(Actividades realizadas/Actividades programadas) *100</a:t>
                      </a:r>
                    </a:p>
                    <a:p>
                      <a:pPr algn="ctr" fontAlgn="ctr"/>
                      <a:endParaRPr lang="es-CO" sz="1000" b="0" i="0" u="none" strike="noStrike" dirty="0">
                        <a:solidFill>
                          <a:schemeClr val="tx1"/>
                        </a:solidFill>
                        <a:effectLst/>
                        <a:latin typeface="+mj-lt"/>
                        <a:cs typeface="Arial" panose="020B0604020202020204" pitchFamily="34" charset="0"/>
                      </a:endParaRPr>
                    </a:p>
                    <a:p>
                      <a:pPr algn="ctr" fontAlgn="ctr"/>
                      <a:r>
                        <a:rPr lang="es-CO" sz="1000" b="0" i="0" u="none" strike="noStrike" dirty="0">
                          <a:solidFill>
                            <a:schemeClr val="tx1"/>
                          </a:solidFill>
                          <a:effectLst/>
                          <a:latin typeface="+mj-lt"/>
                          <a:cs typeface="Arial" panose="020B0604020202020204" pitchFamily="34" charset="0"/>
                        </a:rPr>
                        <a:t>147/205</a:t>
                      </a:r>
                    </a:p>
                    <a:p>
                      <a:pPr algn="ctr" fontAlgn="ctr"/>
                      <a:endParaRPr lang="es-CO" sz="10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0" i="0" u="none" strike="noStrike" dirty="0">
                          <a:solidFill>
                            <a:schemeClr val="tx1"/>
                          </a:solidFill>
                          <a:effectLst/>
                          <a:latin typeface="+mj-lt"/>
                          <a:cs typeface="Arial" panose="020B0604020202020204" pitchFamily="34" charset="0"/>
                        </a:rPr>
                        <a:t>SEMESTRAL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000" kern="1200" dirty="0">
                          <a:solidFill>
                            <a:schemeClr val="tx1"/>
                          </a:solidFill>
                          <a:latin typeface="+mj-lt"/>
                          <a:ea typeface="+mn-ea"/>
                          <a:cs typeface="Arial" pitchFamily="34" charset="0"/>
                        </a:rPr>
                        <a:t>Olga Giraldo</a:t>
                      </a:r>
                    </a:p>
                    <a:p>
                      <a:pPr algn="ctr" fontAlgn="ctr"/>
                      <a:endParaRPr lang="es-CO" sz="1000" kern="1200" dirty="0">
                        <a:solidFill>
                          <a:schemeClr val="tx1"/>
                        </a:solidFill>
                        <a:latin typeface="+mj-lt"/>
                        <a:ea typeface="+mn-ea"/>
                        <a:cs typeface="Arial"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t"/>
                      <a:r>
                        <a:rPr lang="pt-BR" sz="1000" kern="1200" dirty="0" err="1">
                          <a:solidFill>
                            <a:schemeClr val="tx1"/>
                          </a:solidFill>
                          <a:latin typeface="+mj-lt"/>
                          <a:ea typeface="+mn-ea"/>
                          <a:cs typeface="Arial" pitchFamily="34" charset="0"/>
                        </a:rPr>
                        <a:t>Seguimiento</a:t>
                      </a:r>
                      <a:r>
                        <a:rPr lang="pt-BR" sz="1000" kern="1200" dirty="0">
                          <a:solidFill>
                            <a:schemeClr val="tx1"/>
                          </a:solidFill>
                          <a:latin typeface="+mj-lt"/>
                          <a:ea typeface="+mn-ea"/>
                          <a:cs typeface="Arial" pitchFamily="34" charset="0"/>
                        </a:rPr>
                        <a:t> </a:t>
                      </a:r>
                      <a:r>
                        <a:rPr lang="pt-BR" sz="1000" kern="1200" dirty="0" err="1">
                          <a:solidFill>
                            <a:schemeClr val="tx1"/>
                          </a:solidFill>
                          <a:latin typeface="+mj-lt"/>
                          <a:ea typeface="+mn-ea"/>
                          <a:cs typeface="Arial" pitchFamily="34" charset="0"/>
                        </a:rPr>
                        <a:t>tercer</a:t>
                      </a:r>
                      <a:r>
                        <a:rPr lang="pt-BR" sz="1000" kern="1200" dirty="0">
                          <a:solidFill>
                            <a:schemeClr val="tx1"/>
                          </a:solidFill>
                          <a:latin typeface="+mj-lt"/>
                          <a:ea typeface="+mn-ea"/>
                          <a:cs typeface="Arial" pitchFamily="34" charset="0"/>
                        </a:rPr>
                        <a:t> trimestre de 2024, se anexa cronograma</a:t>
                      </a:r>
                      <a:endParaRPr lang="es-ES" sz="1000" kern="1200" dirty="0">
                        <a:solidFill>
                          <a:schemeClr val="tx1"/>
                        </a:solidFill>
                        <a:latin typeface="+mj-lt"/>
                        <a:ea typeface="+mn-ea"/>
                        <a:cs typeface="Arial" pitchFamily="34" charset="0"/>
                      </a:endParaRPr>
                    </a:p>
                    <a:p>
                      <a:pPr algn="just" fontAlgn="t"/>
                      <a:r>
                        <a:rPr lang="es-ES" sz="1000" kern="1200" dirty="0">
                          <a:solidFill>
                            <a:schemeClr val="tx1"/>
                          </a:solidFill>
                          <a:latin typeface="+mj-lt"/>
                          <a:ea typeface="+mn-ea"/>
                          <a:cs typeface="Arial" pitchFamily="34" charset="0"/>
                        </a:rPr>
                        <a:t>147 actividades realizadas de 205 programadas</a:t>
                      </a:r>
                      <a:endParaRPr lang="es-MX" sz="1000" kern="1200" dirty="0">
                        <a:solidFill>
                          <a:schemeClr val="tx1"/>
                        </a:solidFill>
                        <a:latin typeface="+mj-lt"/>
                        <a:ea typeface="+mn-ea"/>
                        <a:cs typeface="Arial"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00" b="0" i="0" u="none" strike="noStrike" dirty="0">
                          <a:solidFill>
                            <a:schemeClr val="tx1"/>
                          </a:solidFill>
                          <a:effectLst/>
                          <a:latin typeface="+mj-lt"/>
                          <a:cs typeface="Arial" panose="020B0604020202020204" pitchFamily="34" charset="0"/>
                        </a:rPr>
                        <a:t>72%</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32871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sp>
        <p:nvSpPr>
          <p:cNvPr id="2" name="4 CuadroTexto">
            <a:extLst>
              <a:ext uri="{FF2B5EF4-FFF2-40B4-BE49-F238E27FC236}">
                <a16:creationId xmlns:a16="http://schemas.microsoft.com/office/drawing/2014/main" id="{01BC4C53-46F0-2DDD-68C8-5B175916A985}"/>
              </a:ext>
            </a:extLst>
          </p:cNvPr>
          <p:cNvSpPr txBox="1"/>
          <p:nvPr/>
        </p:nvSpPr>
        <p:spPr>
          <a:xfrm>
            <a:off x="1379140" y="162305"/>
            <a:ext cx="5982022" cy="461665"/>
          </a:xfrm>
          <a:prstGeom prst="rect">
            <a:avLst/>
          </a:prstGeom>
          <a:noFill/>
        </p:spPr>
        <p:txBody>
          <a:bodyPr wrap="none" rtlCol="0">
            <a:spAutoFit/>
          </a:bodyPr>
          <a:lstStyle/>
          <a:p>
            <a:pPr defTabSz="457200"/>
            <a:r>
              <a:rPr lang="es-CO" sz="2400" b="1" dirty="0">
                <a:solidFill>
                  <a:prstClr val="black"/>
                </a:solidFill>
                <a:latin typeface="Calibri Light" panose="020F0302020204030204" pitchFamily="34" charset="0"/>
                <a:cs typeface="Calibri Light" panose="020F0302020204030204" pitchFamily="34" charset="0"/>
              </a:rPr>
              <a:t>Proceso Gestión de Documentos - 4 Indicadores</a:t>
            </a:r>
          </a:p>
        </p:txBody>
      </p:sp>
      <p:graphicFrame>
        <p:nvGraphicFramePr>
          <p:cNvPr id="3" name="5 Tabla">
            <a:extLst>
              <a:ext uri="{FF2B5EF4-FFF2-40B4-BE49-F238E27FC236}">
                <a16:creationId xmlns:a16="http://schemas.microsoft.com/office/drawing/2014/main" id="{567AF18D-023E-5C7C-A4CA-62ECE4A9E1EF}"/>
              </a:ext>
            </a:extLst>
          </p:cNvPr>
          <p:cNvGraphicFramePr>
            <a:graphicFrameLocks noGrp="1"/>
          </p:cNvGraphicFramePr>
          <p:nvPr>
            <p:extLst>
              <p:ext uri="{D42A27DB-BD31-4B8C-83A1-F6EECF244321}">
                <p14:modId xmlns:p14="http://schemas.microsoft.com/office/powerpoint/2010/main" val="2993722824"/>
              </p:ext>
            </p:extLst>
          </p:nvPr>
        </p:nvGraphicFramePr>
        <p:xfrm>
          <a:off x="247159" y="1068309"/>
          <a:ext cx="11739628" cy="4939038"/>
        </p:xfrm>
        <a:graphic>
          <a:graphicData uri="http://schemas.openxmlformats.org/drawingml/2006/table">
            <a:tbl>
              <a:tblPr/>
              <a:tblGrid>
                <a:gridCol w="1351482">
                  <a:extLst>
                    <a:ext uri="{9D8B030D-6E8A-4147-A177-3AD203B41FA5}">
                      <a16:colId xmlns:a16="http://schemas.microsoft.com/office/drawing/2014/main" val="20000"/>
                    </a:ext>
                  </a:extLst>
                </a:gridCol>
                <a:gridCol w="2203597">
                  <a:extLst>
                    <a:ext uri="{9D8B030D-6E8A-4147-A177-3AD203B41FA5}">
                      <a16:colId xmlns:a16="http://schemas.microsoft.com/office/drawing/2014/main" val="20001"/>
                    </a:ext>
                  </a:extLst>
                </a:gridCol>
                <a:gridCol w="1038558">
                  <a:extLst>
                    <a:ext uri="{9D8B030D-6E8A-4147-A177-3AD203B41FA5}">
                      <a16:colId xmlns:a16="http://schemas.microsoft.com/office/drawing/2014/main" val="20002"/>
                    </a:ext>
                  </a:extLst>
                </a:gridCol>
                <a:gridCol w="1252761">
                  <a:extLst>
                    <a:ext uri="{9D8B030D-6E8A-4147-A177-3AD203B41FA5}">
                      <a16:colId xmlns:a16="http://schemas.microsoft.com/office/drawing/2014/main" val="20003"/>
                    </a:ext>
                  </a:extLst>
                </a:gridCol>
                <a:gridCol w="4740222">
                  <a:extLst>
                    <a:ext uri="{9D8B030D-6E8A-4147-A177-3AD203B41FA5}">
                      <a16:colId xmlns:a16="http://schemas.microsoft.com/office/drawing/2014/main" val="20004"/>
                    </a:ext>
                  </a:extLst>
                </a:gridCol>
                <a:gridCol w="1153008">
                  <a:extLst>
                    <a:ext uri="{9D8B030D-6E8A-4147-A177-3AD203B41FA5}">
                      <a16:colId xmlns:a16="http://schemas.microsoft.com/office/drawing/2014/main" val="20005"/>
                    </a:ext>
                  </a:extLst>
                </a:gridCol>
              </a:tblGrid>
              <a:tr h="3437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1" u="none" strike="noStrike" dirty="0">
                          <a:solidFill>
                            <a:schemeClr val="tx1"/>
                          </a:solidFill>
                          <a:effectLst/>
                          <a:latin typeface="+mj-lt"/>
                          <a:cs typeface="Arial" panose="020B0604020202020204" pitchFamily="34" charset="0"/>
                        </a:rPr>
                        <a:t>Nombre indicador</a:t>
                      </a:r>
                      <a:endParaRPr lang="es-CO" sz="11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1" u="none" strike="noStrike" dirty="0">
                          <a:solidFill>
                            <a:schemeClr val="tx1"/>
                          </a:solidFill>
                          <a:effectLst/>
                          <a:latin typeface="+mj-lt"/>
                          <a:cs typeface="Arial" panose="020B0604020202020204" pitchFamily="34" charset="0"/>
                        </a:rPr>
                        <a:t>Ecuación</a:t>
                      </a:r>
                      <a:endParaRPr lang="es-CO" sz="11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1" u="none" strike="noStrike" dirty="0">
                          <a:solidFill>
                            <a:schemeClr val="tx1"/>
                          </a:solidFill>
                          <a:effectLst/>
                          <a:latin typeface="+mj-lt"/>
                          <a:cs typeface="Arial" panose="020B0604020202020204" pitchFamily="34" charset="0"/>
                        </a:rPr>
                        <a:t>Medición</a:t>
                      </a:r>
                      <a:endParaRPr lang="es-CO" sz="11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1" u="none" strike="noStrike" dirty="0">
                          <a:solidFill>
                            <a:schemeClr val="tx1"/>
                          </a:solidFill>
                          <a:effectLst/>
                          <a:latin typeface="+mj-lt"/>
                          <a:cs typeface="Arial" panose="020B0604020202020204" pitchFamily="34" charset="0"/>
                        </a:rPr>
                        <a:t>Responsable</a:t>
                      </a:r>
                      <a:endParaRPr lang="es-CO" sz="11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100" b="1" u="none" strike="noStrike" dirty="0">
                          <a:solidFill>
                            <a:schemeClr val="tx1"/>
                          </a:solidFill>
                          <a:effectLst/>
                          <a:latin typeface="+mj-lt"/>
                          <a:cs typeface="Arial" panose="020B0604020202020204" pitchFamily="34" charset="0"/>
                        </a:rPr>
                        <a:t>ANALISIS ULTIMA</a:t>
                      </a:r>
                      <a:r>
                        <a:rPr lang="es-CO" sz="1100" b="1" u="none" strike="noStrike" baseline="0" dirty="0">
                          <a:solidFill>
                            <a:schemeClr val="tx1"/>
                          </a:solidFill>
                          <a:effectLst/>
                          <a:latin typeface="+mj-lt"/>
                          <a:cs typeface="Arial" panose="020B0604020202020204" pitchFamily="34" charset="0"/>
                        </a:rPr>
                        <a:t> MEDICION</a:t>
                      </a:r>
                      <a:endParaRPr lang="es-CO" sz="11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1" u="none" strike="noStrike" dirty="0">
                          <a:solidFill>
                            <a:schemeClr val="tx1"/>
                          </a:solidFill>
                          <a:effectLst/>
                          <a:latin typeface="+mj-lt"/>
                          <a:cs typeface="Arial" panose="020B0604020202020204" pitchFamily="34" charset="0"/>
                        </a:rPr>
                        <a:t>% cumplimiento</a:t>
                      </a:r>
                      <a:endParaRPr lang="es-CO" sz="11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20269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1" u="none" strike="noStrike" dirty="0">
                          <a:solidFill>
                            <a:srgbClr val="0070C0"/>
                          </a:solidFill>
                          <a:effectLst/>
                          <a:latin typeface="+mj-lt"/>
                          <a:cs typeface="Arial" panose="020B0604020202020204" pitchFamily="34" charset="0"/>
                        </a:rPr>
                        <a:t>Documentos inventariados</a:t>
                      </a:r>
                      <a:endParaRPr lang="es-CO" sz="11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pt-BR" sz="1100" b="0" u="none" strike="noStrike" dirty="0">
                          <a:solidFill>
                            <a:schemeClr val="tx1"/>
                          </a:solidFill>
                          <a:effectLst/>
                          <a:latin typeface="+mj-lt"/>
                          <a:cs typeface="Arial" panose="020B0604020202020204" pitchFamily="34" charset="0"/>
                        </a:rPr>
                        <a:t>Nº de mts lineares en documentos inventariados/Nº mts lineales de documentos a inventariar</a:t>
                      </a:r>
                    </a:p>
                    <a:p>
                      <a:pPr algn="ctr" fontAlgn="ctr"/>
                      <a:r>
                        <a:rPr lang="pt-BR" sz="1100" b="0" i="0" u="none" strike="noStrike" dirty="0">
                          <a:solidFill>
                            <a:schemeClr val="tx1"/>
                          </a:solidFill>
                          <a:effectLst/>
                          <a:latin typeface="+mj-lt"/>
                          <a:cs typeface="Arial" panose="020B0604020202020204" pitchFamily="34" charset="0"/>
                        </a:rPr>
                        <a:t>70/100</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u="none" strike="noStrike" dirty="0">
                          <a:solidFill>
                            <a:schemeClr val="tx1"/>
                          </a:solidFill>
                          <a:effectLst/>
                          <a:latin typeface="+mj-lt"/>
                          <a:cs typeface="Arial" panose="020B0604020202020204" pitchFamily="34" charset="0"/>
                        </a:rPr>
                        <a:t>SEMESTRAL</a:t>
                      </a:r>
                      <a:endParaRPr lang="es-CO" sz="11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u="none" strike="noStrike" dirty="0">
                          <a:solidFill>
                            <a:schemeClr val="tx1"/>
                          </a:solidFill>
                          <a:effectLst/>
                          <a:latin typeface="+mj-lt"/>
                          <a:cs typeface="Arial" panose="020B0604020202020204" pitchFamily="34" charset="0"/>
                        </a:rPr>
                        <a:t>Bibiana Marcela Castrillón Coronado</a:t>
                      </a:r>
                      <a:endParaRPr lang="es-CO" sz="11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1100" b="0" i="0" kern="1200" dirty="0">
                          <a:solidFill>
                            <a:schemeClr val="tx1"/>
                          </a:solidFill>
                          <a:effectLst/>
                          <a:latin typeface="+mj-lt"/>
                          <a:ea typeface="+mn-ea"/>
                          <a:cs typeface="+mn-cs"/>
                        </a:rPr>
                        <a:t>Se ha inventariado un 70 %, de acuerdo con lo que llevamos de la información que ha sido traslada al Archivo y Correspondencia, donde se analiza por series documentales de acuerdo a las Tablas de Retención Documental del ICPA</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u="none" strike="noStrike" dirty="0">
                          <a:solidFill>
                            <a:schemeClr val="tx1"/>
                          </a:solidFill>
                          <a:effectLst/>
                          <a:latin typeface="+mj-lt"/>
                          <a:cs typeface="Arial" panose="020B0604020202020204" pitchFamily="34" charset="0"/>
                        </a:rPr>
                        <a:t>70%</a:t>
                      </a:r>
                      <a:endParaRPr lang="es-CO" sz="11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41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1" u="none" strike="noStrike" dirty="0">
                          <a:solidFill>
                            <a:srgbClr val="0070C0"/>
                          </a:solidFill>
                          <a:effectLst/>
                          <a:latin typeface="+mj-lt"/>
                          <a:cs typeface="Arial" panose="020B0604020202020204" pitchFamily="34" charset="0"/>
                        </a:rPr>
                        <a:t>Documentos organizados</a:t>
                      </a:r>
                      <a:endParaRPr lang="es-CO" sz="11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0" u="none" strike="noStrike" dirty="0">
                          <a:solidFill>
                            <a:schemeClr val="tx1"/>
                          </a:solidFill>
                          <a:effectLst/>
                          <a:latin typeface="+mj-lt"/>
                          <a:cs typeface="Arial" panose="020B0604020202020204" pitchFamily="34" charset="0"/>
                        </a:rPr>
                        <a:t>Nº de mts lineales en documentos organizados/Nº de mts lineales en documentos a organizar</a:t>
                      </a:r>
                    </a:p>
                    <a:p>
                      <a:pPr algn="ctr" fontAlgn="ctr"/>
                      <a:r>
                        <a:rPr lang="es-CO" sz="1100" b="0" i="0" u="none" strike="noStrike" dirty="0">
                          <a:solidFill>
                            <a:schemeClr val="tx1"/>
                          </a:solidFill>
                          <a:effectLst/>
                          <a:latin typeface="+mj-lt"/>
                          <a:cs typeface="Arial" panose="020B0604020202020204" pitchFamily="34" charset="0"/>
                        </a:rPr>
                        <a:t>70/100</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u="none" strike="noStrike" dirty="0">
                          <a:solidFill>
                            <a:schemeClr val="tx1"/>
                          </a:solidFill>
                          <a:effectLst/>
                          <a:latin typeface="+mj-lt"/>
                          <a:cs typeface="Arial" panose="020B0604020202020204" pitchFamily="34" charset="0"/>
                        </a:rPr>
                        <a:t>SEMESTRAL</a:t>
                      </a:r>
                      <a:endParaRPr lang="es-CO" sz="11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u="none" strike="noStrike" dirty="0">
                          <a:solidFill>
                            <a:schemeClr val="tx1"/>
                          </a:solidFill>
                          <a:effectLst/>
                          <a:latin typeface="+mj-lt"/>
                          <a:cs typeface="Arial" panose="020B0604020202020204" pitchFamily="34" charset="0"/>
                        </a:rPr>
                        <a:t>Bibiana Marcela Castrillón Coronado</a:t>
                      </a:r>
                      <a:endParaRPr lang="es-CO" sz="11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1100" b="0" i="0" u="none" strike="noStrike" dirty="0">
                          <a:solidFill>
                            <a:schemeClr val="tx1"/>
                          </a:solidFill>
                          <a:effectLst/>
                          <a:latin typeface="+mj-lt"/>
                          <a:cs typeface="Arial" panose="020B0604020202020204" pitchFamily="34" charset="0"/>
                        </a:rPr>
                        <a:t>Se ha organizado un 70 %, de acuerdo con lo que llevamos de la información que ha sido traslada al Archivo y Correspondencia, donde se llevan todos los procesos archivísticos que emite el AGN.</a:t>
                      </a:r>
                      <a:endParaRPr lang="es-MX" sz="11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u="none" strike="noStrike" kern="1200" dirty="0">
                          <a:solidFill>
                            <a:schemeClr val="tx1"/>
                          </a:solidFill>
                          <a:effectLst/>
                          <a:latin typeface="+mn-lt"/>
                          <a:ea typeface="+mn-ea"/>
                          <a:cs typeface="Arial" panose="020B0604020202020204" pitchFamily="34" charset="0"/>
                        </a:rPr>
                        <a:t>70%</a:t>
                      </a:r>
                      <a:endParaRPr lang="es-CO" sz="1100" b="0" i="0" u="none" strike="noStrike" kern="1200" dirty="0">
                        <a:solidFill>
                          <a:schemeClr val="tx1"/>
                        </a:solidFill>
                        <a:effectLst/>
                        <a:latin typeface="+mn-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642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1" u="none" strike="noStrike" dirty="0">
                          <a:solidFill>
                            <a:srgbClr val="0070C0"/>
                          </a:solidFill>
                          <a:effectLst/>
                          <a:latin typeface="+mj-lt"/>
                          <a:cs typeface="Arial" panose="020B0604020202020204" pitchFamily="34" charset="0"/>
                        </a:rPr>
                        <a:t>Documentos clasificados</a:t>
                      </a:r>
                      <a:endParaRPr lang="es-CO" sz="11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0" u="none" strike="noStrike" dirty="0">
                          <a:solidFill>
                            <a:schemeClr val="tx1"/>
                          </a:solidFill>
                          <a:effectLst/>
                          <a:latin typeface="+mj-lt"/>
                          <a:cs typeface="Arial" panose="020B0604020202020204" pitchFamily="34" charset="0"/>
                        </a:rPr>
                        <a:t>Nº de mts lineales en  documentos clasificados/Nº de mts lineales en documentos a clasificar</a:t>
                      </a:r>
                    </a:p>
                    <a:p>
                      <a:pPr algn="ctr" fontAlgn="ctr"/>
                      <a:r>
                        <a:rPr lang="es-CO" sz="1100" b="0" i="0" u="none" strike="noStrike" dirty="0">
                          <a:solidFill>
                            <a:schemeClr val="tx1"/>
                          </a:solidFill>
                          <a:effectLst/>
                          <a:latin typeface="+mj-lt"/>
                          <a:cs typeface="Arial" panose="020B0604020202020204" pitchFamily="34" charset="0"/>
                        </a:rPr>
                        <a:t>70/100</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u="none" strike="noStrike" dirty="0">
                          <a:solidFill>
                            <a:schemeClr val="tx1"/>
                          </a:solidFill>
                          <a:effectLst/>
                          <a:latin typeface="+mj-lt"/>
                          <a:cs typeface="Arial" panose="020B0604020202020204" pitchFamily="34" charset="0"/>
                        </a:rPr>
                        <a:t>SEMESTRAL</a:t>
                      </a:r>
                      <a:endParaRPr lang="es-CO" sz="11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u="none" strike="noStrike" dirty="0">
                          <a:solidFill>
                            <a:schemeClr val="tx1"/>
                          </a:solidFill>
                          <a:effectLst/>
                          <a:latin typeface="+mj-lt"/>
                          <a:cs typeface="Arial" panose="020B0604020202020204" pitchFamily="34" charset="0"/>
                        </a:rPr>
                        <a:t>Bibiana Marcela Castrillón Coronado</a:t>
                      </a:r>
                      <a:endParaRPr lang="es-CO" sz="11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just" defTabSz="914400" rtl="0" eaLnBrk="1" fontAlgn="ctr" latinLnBrk="0" hangingPunct="1">
                        <a:lnSpc>
                          <a:spcPct val="100000"/>
                        </a:lnSpc>
                        <a:spcBef>
                          <a:spcPts val="0"/>
                        </a:spcBef>
                        <a:spcAft>
                          <a:spcPts val="0"/>
                        </a:spcAft>
                        <a:buClrTx/>
                        <a:buSzTx/>
                        <a:buFontTx/>
                        <a:buNone/>
                        <a:tabLst/>
                        <a:defRPr/>
                      </a:pPr>
                      <a:r>
                        <a:rPr lang="es-ES" sz="1100" b="0" i="0" u="none" strike="noStrike" kern="1200" dirty="0">
                          <a:solidFill>
                            <a:schemeClr val="tx1"/>
                          </a:solidFill>
                          <a:effectLst/>
                          <a:latin typeface="+mj-lt"/>
                          <a:ea typeface="+mn-ea"/>
                          <a:cs typeface="Arial" panose="020B0604020202020204" pitchFamily="34" charset="0"/>
                        </a:rPr>
                        <a:t>Se ha clasificado un 70 %, de acuerdo con lo que llevamos de la información que ha sido traslado al Archivo y Correspondencia, donde se clasifica por series documentales de acuerdo a las Tablas de Retención Documental del ICPA</a:t>
                      </a:r>
                      <a:endParaRPr lang="es-CO" sz="1100" b="0" i="0" u="none" strike="noStrike" kern="1200" dirty="0">
                        <a:solidFill>
                          <a:schemeClr val="tx1"/>
                        </a:solidFill>
                        <a:effectLs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u="none" strike="noStrike" kern="1200" dirty="0">
                          <a:solidFill>
                            <a:schemeClr val="tx1"/>
                          </a:solidFill>
                          <a:effectLst/>
                          <a:latin typeface="+mn-lt"/>
                          <a:ea typeface="+mn-ea"/>
                          <a:cs typeface="Arial" panose="020B0604020202020204" pitchFamily="34" charset="0"/>
                        </a:rPr>
                        <a:t>70%</a:t>
                      </a:r>
                      <a:endParaRPr lang="es-CO" sz="1100" b="0" i="0" u="none" strike="noStrike" kern="1200" dirty="0">
                        <a:solidFill>
                          <a:schemeClr val="tx1"/>
                        </a:solidFill>
                        <a:effectLst/>
                        <a:latin typeface="+mn-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481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sp>
        <p:nvSpPr>
          <p:cNvPr id="2" name="4 CuadroTexto">
            <a:extLst>
              <a:ext uri="{FF2B5EF4-FFF2-40B4-BE49-F238E27FC236}">
                <a16:creationId xmlns:a16="http://schemas.microsoft.com/office/drawing/2014/main" id="{89F5443E-9796-320F-25D9-F31B1480159D}"/>
              </a:ext>
            </a:extLst>
          </p:cNvPr>
          <p:cNvSpPr txBox="1"/>
          <p:nvPr/>
        </p:nvSpPr>
        <p:spPr>
          <a:xfrm>
            <a:off x="1512506" y="763619"/>
            <a:ext cx="5982022" cy="461665"/>
          </a:xfrm>
          <a:prstGeom prst="rect">
            <a:avLst/>
          </a:prstGeom>
          <a:noFill/>
        </p:spPr>
        <p:txBody>
          <a:bodyPr wrap="none" rtlCol="0">
            <a:spAutoFit/>
          </a:bodyPr>
          <a:lstStyle/>
          <a:p>
            <a:pPr defTabSz="457200"/>
            <a:r>
              <a:rPr lang="es-CO" sz="2400" b="1" dirty="0">
                <a:solidFill>
                  <a:prstClr val="black"/>
                </a:solidFill>
                <a:latin typeface="Calibri Light"/>
              </a:rPr>
              <a:t>Proceso Gestión de Documentos - 4 Indicadores</a:t>
            </a:r>
          </a:p>
        </p:txBody>
      </p:sp>
      <p:graphicFrame>
        <p:nvGraphicFramePr>
          <p:cNvPr id="3" name="5 Tabla">
            <a:extLst>
              <a:ext uri="{FF2B5EF4-FFF2-40B4-BE49-F238E27FC236}">
                <a16:creationId xmlns:a16="http://schemas.microsoft.com/office/drawing/2014/main" id="{DDF4D7AE-564D-B3A4-8D82-CECD3CD4A887}"/>
              </a:ext>
            </a:extLst>
          </p:cNvPr>
          <p:cNvGraphicFramePr>
            <a:graphicFrameLocks noGrp="1"/>
          </p:cNvGraphicFramePr>
          <p:nvPr>
            <p:extLst>
              <p:ext uri="{D42A27DB-BD31-4B8C-83A1-F6EECF244321}">
                <p14:modId xmlns:p14="http://schemas.microsoft.com/office/powerpoint/2010/main" val="2500907476"/>
              </p:ext>
            </p:extLst>
          </p:nvPr>
        </p:nvGraphicFramePr>
        <p:xfrm>
          <a:off x="565571" y="1747920"/>
          <a:ext cx="11357844" cy="2801873"/>
        </p:xfrm>
        <a:graphic>
          <a:graphicData uri="http://schemas.openxmlformats.org/drawingml/2006/table">
            <a:tbl>
              <a:tblPr/>
              <a:tblGrid>
                <a:gridCol w="1307530">
                  <a:extLst>
                    <a:ext uri="{9D8B030D-6E8A-4147-A177-3AD203B41FA5}">
                      <a16:colId xmlns:a16="http://schemas.microsoft.com/office/drawing/2014/main" val="20000"/>
                    </a:ext>
                  </a:extLst>
                </a:gridCol>
                <a:gridCol w="1401980">
                  <a:extLst>
                    <a:ext uri="{9D8B030D-6E8A-4147-A177-3AD203B41FA5}">
                      <a16:colId xmlns:a16="http://schemas.microsoft.com/office/drawing/2014/main" val="20001"/>
                    </a:ext>
                  </a:extLst>
                </a:gridCol>
                <a:gridCol w="1527944">
                  <a:extLst>
                    <a:ext uri="{9D8B030D-6E8A-4147-A177-3AD203B41FA5}">
                      <a16:colId xmlns:a16="http://schemas.microsoft.com/office/drawing/2014/main" val="20002"/>
                    </a:ext>
                  </a:extLst>
                </a:gridCol>
                <a:gridCol w="1049166">
                  <a:extLst>
                    <a:ext uri="{9D8B030D-6E8A-4147-A177-3AD203B41FA5}">
                      <a16:colId xmlns:a16="http://schemas.microsoft.com/office/drawing/2014/main" val="20003"/>
                    </a:ext>
                  </a:extLst>
                </a:gridCol>
                <a:gridCol w="4955712">
                  <a:extLst>
                    <a:ext uri="{9D8B030D-6E8A-4147-A177-3AD203B41FA5}">
                      <a16:colId xmlns:a16="http://schemas.microsoft.com/office/drawing/2014/main" val="20004"/>
                    </a:ext>
                  </a:extLst>
                </a:gridCol>
                <a:gridCol w="1115512">
                  <a:extLst>
                    <a:ext uri="{9D8B030D-6E8A-4147-A177-3AD203B41FA5}">
                      <a16:colId xmlns:a16="http://schemas.microsoft.com/office/drawing/2014/main" val="20005"/>
                    </a:ext>
                  </a:extLst>
                </a:gridCol>
              </a:tblGrid>
              <a:tr h="4955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1" u="none" strike="noStrike" dirty="0">
                          <a:solidFill>
                            <a:schemeClr val="tx1"/>
                          </a:solidFill>
                          <a:effectLst/>
                          <a:latin typeface="+mj-lt"/>
                          <a:cs typeface="Arial" panose="020B0604020202020204" pitchFamily="34" charset="0"/>
                        </a:rPr>
                        <a:t>Nombre indicador</a:t>
                      </a:r>
                      <a:endParaRPr lang="es-CO" sz="11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1" u="none" strike="noStrike" dirty="0">
                          <a:solidFill>
                            <a:schemeClr val="tx1"/>
                          </a:solidFill>
                          <a:effectLst/>
                          <a:latin typeface="+mj-lt"/>
                          <a:cs typeface="Arial" panose="020B0604020202020204" pitchFamily="34" charset="0"/>
                        </a:rPr>
                        <a:t>Ecuación</a:t>
                      </a:r>
                      <a:endParaRPr lang="es-CO" sz="11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1" u="none" strike="noStrike" dirty="0">
                          <a:solidFill>
                            <a:schemeClr val="tx1"/>
                          </a:solidFill>
                          <a:effectLst/>
                          <a:latin typeface="+mj-lt"/>
                          <a:cs typeface="Arial" panose="020B0604020202020204" pitchFamily="34" charset="0"/>
                        </a:rPr>
                        <a:t>Medición</a:t>
                      </a:r>
                      <a:endParaRPr lang="es-CO" sz="11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1" u="none" strike="noStrike" dirty="0">
                          <a:solidFill>
                            <a:schemeClr val="tx1"/>
                          </a:solidFill>
                          <a:effectLst/>
                          <a:latin typeface="+mj-lt"/>
                          <a:cs typeface="Arial" panose="020B0604020202020204" pitchFamily="34" charset="0"/>
                        </a:rPr>
                        <a:t>Responsable</a:t>
                      </a:r>
                      <a:endParaRPr lang="es-CO" sz="11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100" b="1" u="none" strike="noStrike" dirty="0">
                          <a:solidFill>
                            <a:schemeClr val="tx1"/>
                          </a:solidFill>
                          <a:effectLst/>
                          <a:latin typeface="+mj-lt"/>
                          <a:cs typeface="Arial" panose="020B0604020202020204" pitchFamily="34" charset="0"/>
                        </a:rPr>
                        <a:t>ANALISIS ULTIMA</a:t>
                      </a:r>
                      <a:r>
                        <a:rPr lang="es-CO" sz="1100" b="1" u="none" strike="noStrike" baseline="0" dirty="0">
                          <a:solidFill>
                            <a:schemeClr val="tx1"/>
                          </a:solidFill>
                          <a:effectLst/>
                          <a:latin typeface="+mj-lt"/>
                          <a:cs typeface="Arial" panose="020B0604020202020204" pitchFamily="34" charset="0"/>
                        </a:rPr>
                        <a:t> MEDICION</a:t>
                      </a:r>
                      <a:endParaRPr lang="es-CO" sz="11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b="1" u="none" strike="noStrike" dirty="0">
                          <a:solidFill>
                            <a:schemeClr val="tx1"/>
                          </a:solidFill>
                          <a:effectLst/>
                          <a:latin typeface="+mj-lt"/>
                          <a:cs typeface="Arial" panose="020B0604020202020204" pitchFamily="34" charset="0"/>
                        </a:rPr>
                        <a:t>% cumplimiento</a:t>
                      </a:r>
                      <a:endParaRPr lang="es-CO" sz="110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23063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1100" b="1" i="0" kern="1200" dirty="0">
                          <a:solidFill>
                            <a:srgbClr val="0070C0"/>
                          </a:solidFill>
                          <a:latin typeface="+mj-lt"/>
                          <a:ea typeface="+mn-ea"/>
                          <a:cs typeface="+mn-cs"/>
                        </a:rPr>
                        <a:t>Seguimiento a Peticiones, Quejas, Reclamos y Sugerencias - PQRS</a:t>
                      </a:r>
                      <a:endParaRPr lang="es-CO" sz="110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1100" b="0" i="0" kern="1200" dirty="0">
                          <a:solidFill>
                            <a:schemeClr val="tx1"/>
                          </a:solidFill>
                          <a:latin typeface="+mj-lt"/>
                          <a:ea typeface="+mn-ea"/>
                          <a:cs typeface="+mn-cs"/>
                        </a:rPr>
                        <a:t>Peticiones, Quejas, Reclamos y Sugerencias contestadas oportunamente/Total de Peticiones, Quejas, Reclamos y Sugerencias recibidas.</a:t>
                      </a:r>
                    </a:p>
                    <a:p>
                      <a:pPr algn="ctr" fontAlgn="ctr"/>
                      <a:endParaRPr lang="es-MX" sz="1100" b="0" i="0" u="none" strike="noStrike" kern="1200" dirty="0">
                        <a:solidFill>
                          <a:schemeClr val="tx1"/>
                        </a:solidFill>
                        <a:effectLst/>
                        <a:latin typeface="+mj-lt"/>
                        <a:ea typeface="+mn-ea"/>
                        <a:cs typeface="+mn-cs"/>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u="none" strike="noStrike" dirty="0">
                          <a:solidFill>
                            <a:schemeClr val="tx1"/>
                          </a:solidFill>
                          <a:effectLst/>
                          <a:latin typeface="+mj-lt"/>
                          <a:cs typeface="Arial" panose="020B0604020202020204" pitchFamily="34" charset="0"/>
                        </a:rPr>
                        <a:t>SEMESTRAL</a:t>
                      </a:r>
                      <a:endParaRPr lang="es-CO" sz="11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u="none" strike="noStrike" dirty="0">
                          <a:solidFill>
                            <a:schemeClr val="tx1"/>
                          </a:solidFill>
                          <a:effectLst/>
                          <a:latin typeface="+mj-lt"/>
                          <a:cs typeface="Arial" panose="020B0604020202020204" pitchFamily="34" charset="0"/>
                        </a:rPr>
                        <a:t>Bibiana Marcela Castrillón Coronado</a:t>
                      </a:r>
                      <a:endParaRPr lang="es-CO" sz="11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900" b="0" i="0" u="none" strike="noStrike" dirty="0">
                          <a:solidFill>
                            <a:schemeClr val="tx1"/>
                          </a:solidFill>
                          <a:effectLst/>
                          <a:latin typeface="+mj-lt"/>
                          <a:cs typeface="Arial" panose="020B0604020202020204" pitchFamily="34" charset="0"/>
                        </a:rPr>
                        <a:t>Semanalmente se les realiza el recordatorio a los funcionarios del ICPA para las respuestas a las PQRS que se tienen en modo "Vencidas sin Respuesta ", "Por Vencer" y "A Tiempo"; a diciembre 27, tenemos los siguientes datos: 542 PQRSDF que ingresaron al Instituto; se detallan de la siguiente manera: PQRSDF Cerrada a Tiempo: 444 corresponde al 88%. PQRSD En espera con tiempo a responder: 19 corresponde al 1.9% . PQRSD con respuesta vencida: 55 corresponde al 24%.</a:t>
                      </a:r>
                    </a:p>
                    <a:p>
                      <a:pPr algn="just" fontAlgn="ctr"/>
                      <a:endParaRPr lang="es-ES" sz="900" b="0" i="0" u="none" strike="noStrike" dirty="0">
                        <a:solidFill>
                          <a:schemeClr val="tx1"/>
                        </a:solidFill>
                        <a:effectLst/>
                        <a:latin typeface="+mj-lt"/>
                        <a:cs typeface="Arial" panose="020B0604020202020204" pitchFamily="34" charset="0"/>
                      </a:endParaRPr>
                    </a:p>
                    <a:p>
                      <a:pPr algn="just" fontAlgn="ctr"/>
                      <a:r>
                        <a:rPr lang="es-ES" sz="900" b="0" i="0" u="none" strike="noStrike" dirty="0">
                          <a:solidFill>
                            <a:schemeClr val="tx1"/>
                          </a:solidFill>
                          <a:effectLst/>
                          <a:latin typeface="+mj-lt"/>
                          <a:cs typeface="Arial" panose="020B0604020202020204" pitchFamily="34" charset="0"/>
                        </a:rPr>
                        <a:t>CERRADO A TIEMPO 515 – 89%</a:t>
                      </a:r>
                    </a:p>
                    <a:p>
                      <a:pPr algn="just" fontAlgn="ctr"/>
                      <a:r>
                        <a:rPr lang="es-ES" sz="900" b="0" i="0" u="none" strike="noStrike" dirty="0">
                          <a:solidFill>
                            <a:schemeClr val="tx1"/>
                          </a:solidFill>
                          <a:effectLst/>
                          <a:latin typeface="+mj-lt"/>
                          <a:cs typeface="Arial" panose="020B0604020202020204" pitchFamily="34" charset="0"/>
                        </a:rPr>
                        <a:t>A TIEMPO 33 – 6%</a:t>
                      </a:r>
                    </a:p>
                    <a:p>
                      <a:pPr algn="just" fontAlgn="ctr"/>
                      <a:r>
                        <a:rPr lang="es-ES" sz="900" b="0" i="0" u="none" strike="noStrike" dirty="0">
                          <a:solidFill>
                            <a:schemeClr val="tx1"/>
                          </a:solidFill>
                          <a:effectLst/>
                          <a:latin typeface="+mj-lt"/>
                          <a:cs typeface="Arial" panose="020B0604020202020204" pitchFamily="34" charset="0"/>
                        </a:rPr>
                        <a:t>VENCIDA CON RESPUESTA 24 – 4%</a:t>
                      </a:r>
                    </a:p>
                    <a:p>
                      <a:pPr algn="just" fontAlgn="ctr"/>
                      <a:r>
                        <a:rPr lang="es-ES" sz="900" b="0" i="0" u="none" strike="noStrike" dirty="0">
                          <a:solidFill>
                            <a:schemeClr val="tx1"/>
                          </a:solidFill>
                          <a:effectLst/>
                          <a:latin typeface="+mj-lt"/>
                          <a:cs typeface="Arial" panose="020B0604020202020204" pitchFamily="34" charset="0"/>
                        </a:rPr>
                        <a:t>VENCIDA SIN RESPUESTA 7 -  1%</a:t>
                      </a:r>
                    </a:p>
                    <a:p>
                      <a:pPr algn="just" fontAlgn="ctr"/>
                      <a:r>
                        <a:rPr lang="es-ES" sz="900" b="0" i="0" u="none" strike="noStrike" dirty="0">
                          <a:solidFill>
                            <a:schemeClr val="tx1"/>
                          </a:solidFill>
                          <a:effectLst/>
                          <a:latin typeface="+mj-lt"/>
                          <a:cs typeface="Arial" panose="020B0604020202020204" pitchFamily="34" charset="0"/>
                        </a:rPr>
                        <a:t>580 PQRSD</a:t>
                      </a:r>
                      <a:endParaRPr lang="es-MX" sz="9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100" u="none" strike="noStrike" dirty="0">
                          <a:solidFill>
                            <a:schemeClr val="tx1"/>
                          </a:solidFill>
                          <a:effectLst/>
                          <a:latin typeface="+mj-lt"/>
                          <a:cs typeface="Arial" panose="020B0604020202020204" pitchFamily="34" charset="0"/>
                        </a:rPr>
                        <a:t>95%</a:t>
                      </a:r>
                      <a:endParaRPr lang="es-CO" sz="110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70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Qué son los indicadores de ventas - Blog de Ventas y Digitalización -  Impulsa -">
            <a:extLst>
              <a:ext uri="{FF2B5EF4-FFF2-40B4-BE49-F238E27FC236}">
                <a16:creationId xmlns:a16="http://schemas.microsoft.com/office/drawing/2014/main" id="{9FE469F3-362F-A4A4-37E9-BD0D5CBCB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037258"/>
            <a:ext cx="5795349" cy="3622093"/>
          </a:xfrm>
          <a:prstGeom prst="rect">
            <a:avLst/>
          </a:prstGeom>
          <a:noFill/>
          <a:extLst>
            <a:ext uri="{909E8E84-426E-40DD-AFC4-6F175D3DCCD1}">
              <a14:hiddenFill xmlns:a14="http://schemas.microsoft.com/office/drawing/2010/main">
                <a:solidFill>
                  <a:srgbClr val="FFFFFF"/>
                </a:solidFill>
              </a14:hiddenFill>
            </a:ext>
          </a:extLst>
        </p:spPr>
      </p:pic>
      <p:sp>
        <p:nvSpPr>
          <p:cNvPr id="12" name="Redondear rectángulo de esquina diagonal 11">
            <a:extLst>
              <a:ext uri="{FF2B5EF4-FFF2-40B4-BE49-F238E27FC236}">
                <a16:creationId xmlns:a16="http://schemas.microsoft.com/office/drawing/2014/main" id="{6C7CB329-8498-8C45-9416-8433202D6D3B}"/>
              </a:ext>
            </a:extLst>
          </p:cNvPr>
          <p:cNvSpPr/>
          <p:nvPr/>
        </p:nvSpPr>
        <p:spPr>
          <a:xfrm>
            <a:off x="4805680" y="4358640"/>
            <a:ext cx="6637020" cy="1242060"/>
          </a:xfrm>
          <a:prstGeom prst="round2DiagRect">
            <a:avLst/>
          </a:prstGeom>
          <a:solidFill>
            <a:srgbClr val="0C564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Título 1">
            <a:extLst>
              <a:ext uri="{FF2B5EF4-FFF2-40B4-BE49-F238E27FC236}">
                <a16:creationId xmlns:a16="http://schemas.microsoft.com/office/drawing/2014/main" id="{2C89B72B-1F84-7944-9D82-75FF9FAF4A86}"/>
              </a:ext>
            </a:extLst>
          </p:cNvPr>
          <p:cNvSpPr>
            <a:spLocks noGrp="1"/>
          </p:cNvSpPr>
          <p:nvPr>
            <p:ph type="ctrTitle"/>
          </p:nvPr>
        </p:nvSpPr>
        <p:spPr>
          <a:xfrm>
            <a:off x="5020310" y="4256306"/>
            <a:ext cx="1156970" cy="1692787"/>
          </a:xfrm>
        </p:spPr>
        <p:txBody>
          <a:bodyPr>
            <a:noAutofit/>
          </a:bodyPr>
          <a:lstStyle/>
          <a:p>
            <a:pPr algn="l"/>
            <a:r>
              <a:rPr lang="es-MX" sz="8800" b="1" dirty="0">
                <a:solidFill>
                  <a:schemeClr val="bg1"/>
                </a:solidFill>
                <a:latin typeface="Prompt" panose="00000500000000000000" pitchFamily="2" charset="-34"/>
                <a:cs typeface="Prompt" panose="00000500000000000000" pitchFamily="2" charset="-34"/>
              </a:rPr>
              <a:t>1.</a:t>
            </a:r>
            <a:endParaRPr lang="es-CO" sz="8800" b="1" dirty="0">
              <a:solidFill>
                <a:schemeClr val="bg1"/>
              </a:solidFill>
              <a:latin typeface="Prompt" panose="00000500000000000000" pitchFamily="2" charset="-34"/>
              <a:cs typeface="Prompt" panose="00000500000000000000" pitchFamily="2" charset="-34"/>
            </a:endParaRPr>
          </a:p>
        </p:txBody>
      </p:sp>
      <p:sp>
        <p:nvSpPr>
          <p:cNvPr id="14" name="Rectángulo 13">
            <a:extLst>
              <a:ext uri="{FF2B5EF4-FFF2-40B4-BE49-F238E27FC236}">
                <a16:creationId xmlns:a16="http://schemas.microsoft.com/office/drawing/2014/main" id="{AA1C49A6-6421-AB46-B449-70089AF9A1DB}"/>
              </a:ext>
            </a:extLst>
          </p:cNvPr>
          <p:cNvSpPr/>
          <p:nvPr/>
        </p:nvSpPr>
        <p:spPr>
          <a:xfrm>
            <a:off x="5892800" y="4564098"/>
            <a:ext cx="5041900" cy="830997"/>
          </a:xfrm>
          <a:prstGeom prst="rect">
            <a:avLst/>
          </a:prstGeom>
        </p:spPr>
        <p:txBody>
          <a:bodyPr wrap="square">
            <a:spAutoFit/>
          </a:bodyPr>
          <a:lstStyle/>
          <a:p>
            <a:r>
              <a:rPr lang="es-CO" sz="2400" b="1" dirty="0">
                <a:solidFill>
                  <a:schemeClr val="bg1"/>
                </a:solidFill>
                <a:latin typeface="Prompt" pitchFamily="2" charset="-34"/>
                <a:cs typeface="Prompt" pitchFamily="2" charset="-34"/>
              </a:rPr>
              <a:t>CUMPLIMIENTO DE MEDICIÓN INDICADORES DE GESTIÓN</a:t>
            </a:r>
            <a:endParaRPr lang="es-CO" sz="2400" b="1" dirty="0">
              <a:solidFill>
                <a:schemeClr val="bg1"/>
              </a:solidFill>
            </a:endParaRPr>
          </a:p>
        </p:txBody>
      </p:sp>
      <p:pic>
        <p:nvPicPr>
          <p:cNvPr id="3" name="Imagen 2">
            <a:extLst>
              <a:ext uri="{FF2B5EF4-FFF2-40B4-BE49-F238E27FC236}">
                <a16:creationId xmlns:a16="http://schemas.microsoft.com/office/drawing/2014/main" id="{76A80F2A-B18C-E423-1F2B-A875D0FF0894}"/>
              </a:ext>
            </a:extLst>
          </p:cNvPr>
          <p:cNvPicPr>
            <a:picLocks noChangeAspect="1"/>
          </p:cNvPicPr>
          <p:nvPr/>
        </p:nvPicPr>
        <p:blipFill>
          <a:blip r:embed="rId4"/>
          <a:stretch>
            <a:fillRect/>
          </a:stretch>
        </p:blipFill>
        <p:spPr>
          <a:xfrm>
            <a:off x="7200136" y="244348"/>
            <a:ext cx="1848108" cy="1371791"/>
          </a:xfrm>
          <a:prstGeom prst="rect">
            <a:avLst/>
          </a:prstGeom>
        </p:spPr>
      </p:pic>
    </p:spTree>
    <p:extLst>
      <p:ext uri="{BB962C8B-B14F-4D97-AF65-F5344CB8AC3E}">
        <p14:creationId xmlns:p14="http://schemas.microsoft.com/office/powerpoint/2010/main" val="2190580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sp>
        <p:nvSpPr>
          <p:cNvPr id="2" name="4 CuadroTexto">
            <a:extLst>
              <a:ext uri="{FF2B5EF4-FFF2-40B4-BE49-F238E27FC236}">
                <a16:creationId xmlns:a16="http://schemas.microsoft.com/office/drawing/2014/main" id="{E7C434B9-B913-83BA-572E-18CBF23B1827}"/>
              </a:ext>
            </a:extLst>
          </p:cNvPr>
          <p:cNvSpPr txBox="1"/>
          <p:nvPr/>
        </p:nvSpPr>
        <p:spPr>
          <a:xfrm>
            <a:off x="2423311" y="763619"/>
            <a:ext cx="4984763" cy="461665"/>
          </a:xfrm>
          <a:prstGeom prst="rect">
            <a:avLst/>
          </a:prstGeom>
          <a:noFill/>
        </p:spPr>
        <p:txBody>
          <a:bodyPr wrap="none" rtlCol="0">
            <a:spAutoFit/>
          </a:bodyPr>
          <a:lstStyle/>
          <a:p>
            <a:pPr algn="ctr" defTabSz="457200"/>
            <a:r>
              <a:rPr lang="es-CO" sz="2400" b="1" dirty="0">
                <a:solidFill>
                  <a:prstClr val="black"/>
                </a:solidFill>
                <a:latin typeface="Calibri Light"/>
              </a:rPr>
              <a:t>Proceso Gestión Jurídica - 3 Indicadores</a:t>
            </a:r>
          </a:p>
        </p:txBody>
      </p:sp>
      <p:graphicFrame>
        <p:nvGraphicFramePr>
          <p:cNvPr id="3" name="5 Tabla">
            <a:extLst>
              <a:ext uri="{FF2B5EF4-FFF2-40B4-BE49-F238E27FC236}">
                <a16:creationId xmlns:a16="http://schemas.microsoft.com/office/drawing/2014/main" id="{F684AF3D-BAE1-E622-7B83-FC38ACEBF631}"/>
              </a:ext>
            </a:extLst>
          </p:cNvPr>
          <p:cNvGraphicFramePr>
            <a:graphicFrameLocks noGrp="1"/>
          </p:cNvGraphicFramePr>
          <p:nvPr>
            <p:extLst>
              <p:ext uri="{D42A27DB-BD31-4B8C-83A1-F6EECF244321}">
                <p14:modId xmlns:p14="http://schemas.microsoft.com/office/powerpoint/2010/main" val="4036335290"/>
              </p:ext>
            </p:extLst>
          </p:nvPr>
        </p:nvGraphicFramePr>
        <p:xfrm>
          <a:off x="472486" y="1629040"/>
          <a:ext cx="11269859" cy="3147056"/>
        </p:xfrm>
        <a:graphic>
          <a:graphicData uri="http://schemas.openxmlformats.org/drawingml/2006/table">
            <a:tbl>
              <a:tblPr/>
              <a:tblGrid>
                <a:gridCol w="1777482">
                  <a:extLst>
                    <a:ext uri="{9D8B030D-6E8A-4147-A177-3AD203B41FA5}">
                      <a16:colId xmlns:a16="http://schemas.microsoft.com/office/drawing/2014/main" val="20000"/>
                    </a:ext>
                  </a:extLst>
                </a:gridCol>
                <a:gridCol w="1951639">
                  <a:extLst>
                    <a:ext uri="{9D8B030D-6E8A-4147-A177-3AD203B41FA5}">
                      <a16:colId xmlns:a16="http://schemas.microsoft.com/office/drawing/2014/main" val="20001"/>
                    </a:ext>
                  </a:extLst>
                </a:gridCol>
                <a:gridCol w="884158">
                  <a:extLst>
                    <a:ext uri="{9D8B030D-6E8A-4147-A177-3AD203B41FA5}">
                      <a16:colId xmlns:a16="http://schemas.microsoft.com/office/drawing/2014/main" val="20002"/>
                    </a:ext>
                  </a:extLst>
                </a:gridCol>
                <a:gridCol w="1246060">
                  <a:extLst>
                    <a:ext uri="{9D8B030D-6E8A-4147-A177-3AD203B41FA5}">
                      <a16:colId xmlns:a16="http://schemas.microsoft.com/office/drawing/2014/main" val="20003"/>
                    </a:ext>
                  </a:extLst>
                </a:gridCol>
                <a:gridCol w="4393999">
                  <a:extLst>
                    <a:ext uri="{9D8B030D-6E8A-4147-A177-3AD203B41FA5}">
                      <a16:colId xmlns:a16="http://schemas.microsoft.com/office/drawing/2014/main" val="20004"/>
                    </a:ext>
                  </a:extLst>
                </a:gridCol>
                <a:gridCol w="1016521">
                  <a:extLst>
                    <a:ext uri="{9D8B030D-6E8A-4147-A177-3AD203B41FA5}">
                      <a16:colId xmlns:a16="http://schemas.microsoft.com/office/drawing/2014/main" val="20005"/>
                    </a:ext>
                  </a:extLst>
                </a:gridCol>
              </a:tblGrid>
              <a:tr h="3787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1" u="none" strike="noStrike" dirty="0">
                          <a:solidFill>
                            <a:schemeClr val="tx1"/>
                          </a:solidFill>
                          <a:effectLst/>
                          <a:latin typeface="+mj-lt"/>
                          <a:cs typeface="Arial" panose="020B0604020202020204" pitchFamily="34" charset="0"/>
                        </a:rPr>
                        <a:t>Nombre indicador</a:t>
                      </a:r>
                      <a:endParaRPr lang="es-CO" sz="105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1" u="none" strike="noStrike" dirty="0">
                          <a:effectLst/>
                          <a:latin typeface="+mj-lt"/>
                          <a:cs typeface="Arial" panose="020B0604020202020204" pitchFamily="34" charset="0"/>
                        </a:rPr>
                        <a:t>Ecuación</a:t>
                      </a:r>
                      <a:endParaRPr lang="es-CO" sz="1050" b="1"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1" u="none" strike="noStrike" dirty="0">
                          <a:effectLst/>
                          <a:latin typeface="+mj-lt"/>
                          <a:cs typeface="Arial" panose="020B0604020202020204" pitchFamily="34" charset="0"/>
                        </a:rPr>
                        <a:t>Medición</a:t>
                      </a:r>
                      <a:endParaRPr lang="es-CO" sz="1050" b="1"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1" u="none" strike="noStrike" dirty="0">
                          <a:effectLst/>
                          <a:latin typeface="+mj-lt"/>
                          <a:cs typeface="Arial" panose="020B0604020202020204" pitchFamily="34" charset="0"/>
                        </a:rPr>
                        <a:t>Responsable</a:t>
                      </a:r>
                      <a:endParaRPr lang="es-CO" sz="1050" b="1"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050" b="1" u="none" strike="noStrike" dirty="0">
                          <a:effectLst/>
                          <a:latin typeface="+mj-lt"/>
                          <a:cs typeface="Arial" panose="020B0604020202020204" pitchFamily="34" charset="0"/>
                        </a:rPr>
                        <a:t>ANALISIS ULTIMA</a:t>
                      </a:r>
                      <a:r>
                        <a:rPr lang="es-CO" sz="1050" b="1" u="none" strike="noStrike" baseline="0" dirty="0">
                          <a:effectLst/>
                          <a:latin typeface="+mj-lt"/>
                          <a:cs typeface="Arial" panose="020B0604020202020204" pitchFamily="34" charset="0"/>
                        </a:rPr>
                        <a:t> MEDICION</a:t>
                      </a:r>
                      <a:endParaRPr lang="es-CO" sz="1050" b="1"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1" u="none" strike="noStrike" dirty="0">
                          <a:effectLst/>
                          <a:latin typeface="+mj-lt"/>
                          <a:cs typeface="Arial" panose="020B0604020202020204" pitchFamily="34" charset="0"/>
                        </a:rPr>
                        <a:t>% cumplimiento</a:t>
                      </a:r>
                      <a:endParaRPr lang="es-CO" sz="1050" b="1"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10679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1" u="none" strike="noStrike" dirty="0">
                          <a:solidFill>
                            <a:srgbClr val="0070C0"/>
                          </a:solidFill>
                          <a:effectLst/>
                          <a:latin typeface="+mj-lt"/>
                          <a:cs typeface="Arial" panose="020B0604020202020204" pitchFamily="34" charset="0"/>
                        </a:rPr>
                        <a:t>Conformidad de Contratos</a:t>
                      </a:r>
                      <a:endParaRPr lang="es-CO" sz="105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0" u="none" strike="noStrike" dirty="0">
                          <a:effectLst/>
                          <a:latin typeface="+mj-lt"/>
                          <a:cs typeface="Arial" panose="020B0604020202020204" pitchFamily="34" charset="0"/>
                        </a:rPr>
                        <a:t># contratos liquidados/ # contratos terminados</a:t>
                      </a:r>
                    </a:p>
                    <a:p>
                      <a:pPr algn="ctr" fontAlgn="ctr"/>
                      <a:endParaRPr lang="es-CO" sz="1050" b="0" u="none" strike="noStrike" dirty="0">
                        <a:effectLst/>
                        <a:latin typeface="+mj-lt"/>
                        <a:cs typeface="Arial" panose="020B0604020202020204" pitchFamily="34" charset="0"/>
                      </a:endParaRPr>
                    </a:p>
                    <a:p>
                      <a:pPr algn="ctr" fontAlgn="ctr"/>
                      <a:endParaRPr lang="es-CO" sz="1050" b="0"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u="none" strike="noStrike" dirty="0">
                          <a:effectLst/>
                          <a:latin typeface="+mj-lt"/>
                          <a:cs typeface="Arial" panose="020B0604020202020204" pitchFamily="34" charset="0"/>
                        </a:rPr>
                        <a:t>SEMESTRAL</a:t>
                      </a:r>
                      <a:endParaRPr lang="es-CO" sz="1050" b="0"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u="none" strike="noStrike" dirty="0">
                          <a:effectLst/>
                          <a:latin typeface="+mj-lt"/>
                          <a:cs typeface="Arial" panose="020B0604020202020204" pitchFamily="34" charset="0"/>
                        </a:rPr>
                        <a:t>María Celina López Gómez</a:t>
                      </a:r>
                      <a:endParaRPr lang="es-CO" sz="1050" b="0"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1050" b="0" i="0" u="none" strike="noStrike" kern="1200" baseline="0" dirty="0">
                          <a:solidFill>
                            <a:srgbClr val="000000"/>
                          </a:solidFill>
                          <a:effectLst/>
                          <a:latin typeface="+mj-lt"/>
                          <a:ea typeface="+mn-ea"/>
                          <a:cs typeface="Arial" panose="020B0604020202020204" pitchFamily="34" charset="0"/>
                        </a:rPr>
                        <a:t>Anual</a:t>
                      </a:r>
                      <a:endParaRPr lang="es-CO" sz="1050" b="0" i="0" u="none" strike="noStrike" kern="1200" baseline="0" dirty="0">
                        <a:solidFill>
                          <a:srgbClr val="000000"/>
                        </a:solidFill>
                        <a:effectLs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u="none" strike="noStrike" dirty="0">
                          <a:effectLst/>
                          <a:latin typeface="+mj-lt"/>
                          <a:cs typeface="Arial" panose="020B0604020202020204" pitchFamily="34" charset="0"/>
                        </a:rPr>
                        <a:t>100%</a:t>
                      </a:r>
                      <a:endParaRPr lang="es-CO" sz="1050" b="0"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40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1050" b="1" u="none" strike="noStrike" kern="1200" dirty="0">
                          <a:solidFill>
                            <a:srgbClr val="0070C0"/>
                          </a:solidFill>
                          <a:effectLst/>
                          <a:latin typeface="+mj-lt"/>
                          <a:ea typeface="+mn-ea"/>
                          <a:cs typeface="Arial" panose="020B0604020202020204" pitchFamily="34" charset="0"/>
                        </a:rPr>
                        <a:t>Oportunidad en la elaboración y legalización de contratos</a:t>
                      </a:r>
                      <a:endParaRPr lang="es-CO" sz="1050" b="1" u="none" strike="noStrike" kern="1200" dirty="0">
                        <a:solidFill>
                          <a:srgbClr val="0070C0"/>
                        </a:solidFill>
                        <a:effectLs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050" b="0" i="0" kern="1200" dirty="0">
                          <a:solidFill>
                            <a:schemeClr val="tx1"/>
                          </a:solidFill>
                          <a:latin typeface="+mj-lt"/>
                          <a:ea typeface="+mn-ea"/>
                          <a:cs typeface="+mn-cs"/>
                        </a:rPr>
                        <a:t>Contratos elaborados y legalizados oportunamente ≤ 3 días / Contratos elaborados y legalizados</a:t>
                      </a:r>
                    </a:p>
                    <a:p>
                      <a:pPr algn="ctr" fontAlgn="ctr"/>
                      <a:endParaRPr lang="es-CO" sz="1050" b="0"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u="none" strike="noStrike" dirty="0">
                          <a:effectLst/>
                          <a:latin typeface="+mj-lt"/>
                          <a:cs typeface="Arial" panose="020B0604020202020204" pitchFamily="34" charset="0"/>
                        </a:rPr>
                        <a:t>SEMESTRAL</a:t>
                      </a:r>
                      <a:endParaRPr lang="es-CO" sz="1050" b="0"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u="none" strike="noStrike" dirty="0">
                          <a:effectLst/>
                          <a:latin typeface="+mj-lt"/>
                          <a:cs typeface="Arial" panose="020B0604020202020204" pitchFamily="34" charset="0"/>
                        </a:rPr>
                        <a:t>María Celina López Gómez</a:t>
                      </a:r>
                      <a:endParaRPr lang="es-CO" sz="1050" b="0"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1050" b="0" i="0" u="none" strike="noStrike" kern="1200" baseline="0" dirty="0">
                          <a:solidFill>
                            <a:srgbClr val="000000"/>
                          </a:solidFill>
                          <a:effectLst/>
                          <a:latin typeface="+mn-lt"/>
                          <a:ea typeface="+mn-ea"/>
                          <a:cs typeface="Arial" panose="020B0604020202020204" pitchFamily="34" charset="0"/>
                        </a:rPr>
                        <a:t>A fecha 30 de Julio de 2024, se ha suscrito 45 contratos, de los cuales los 45 contratos se legalizaron oportunamente</a:t>
                      </a:r>
                      <a:endParaRPr lang="es-CO" sz="1050" b="0" i="0" u="none" strike="noStrike" kern="1200" baseline="0" dirty="0">
                        <a:solidFill>
                          <a:srgbClr val="000000"/>
                        </a:solidFill>
                        <a:effectLst/>
                        <a:latin typeface="+mn-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u="none" strike="noStrike" dirty="0">
                          <a:effectLst/>
                          <a:latin typeface="+mj-lt"/>
                          <a:cs typeface="Arial" panose="020B0604020202020204" pitchFamily="34" charset="0"/>
                        </a:rPr>
                        <a:t>100%</a:t>
                      </a:r>
                      <a:endParaRPr lang="es-CO" sz="1050" b="0"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63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1050" b="1" i="0" kern="1200" dirty="0">
                          <a:solidFill>
                            <a:srgbClr val="0070C0"/>
                          </a:solidFill>
                          <a:latin typeface="+mj-lt"/>
                          <a:ea typeface="+mn-ea"/>
                          <a:cs typeface="+mn-cs"/>
                        </a:rPr>
                        <a:t>Oportunidad en la Publicación de contratos</a:t>
                      </a:r>
                      <a:endParaRPr lang="es-CO" sz="105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1050" b="0" i="0" kern="1200" dirty="0">
                          <a:solidFill>
                            <a:schemeClr val="tx1"/>
                          </a:solidFill>
                          <a:latin typeface="+mj-lt"/>
                          <a:ea typeface="+mn-ea"/>
                          <a:cs typeface="+mn-cs"/>
                        </a:rPr>
                        <a:t>Contratos publicados oportunamente en Gestión Transparente ≤ 5 días /Total de contratos publicados en Gestión Transparente</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0" i="0" u="none" strike="noStrike" dirty="0">
                          <a:solidFill>
                            <a:srgbClr val="000000"/>
                          </a:solidFill>
                          <a:effectLst/>
                          <a:latin typeface="+mj-lt"/>
                          <a:cs typeface="Arial" panose="020B0604020202020204" pitchFamily="34" charset="0"/>
                        </a:rPr>
                        <a:t>MENSUAL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r>
                        <a:rPr lang="es-ES" sz="1050" dirty="0">
                          <a:latin typeface="+mj-lt"/>
                        </a:rPr>
                        <a:t>Isabel Cristina Restrepo González</a:t>
                      </a:r>
                    </a:p>
                  </a:txBody>
                  <a:tcPr marL="76200" marR="76200" marT="76200" marB="7620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ES" sz="1050" b="0" i="0" u="none" strike="noStrike" kern="1200" baseline="0" dirty="0">
                          <a:solidFill>
                            <a:srgbClr val="000000"/>
                          </a:solidFill>
                          <a:effectLst/>
                          <a:latin typeface="+mn-lt"/>
                          <a:ea typeface="+mn-ea"/>
                          <a:cs typeface="Arial" panose="020B0604020202020204" pitchFamily="34" charset="0"/>
                        </a:rPr>
                        <a:t>Se han publicado oportunamente todos los contratos suscritos por la entidad al 20 de agosto de 2024. 40 CONTRATOS</a:t>
                      </a:r>
                      <a:endParaRPr lang="es-CO" sz="1050" b="0" i="0" u="none" strike="noStrike" kern="1200" baseline="0" dirty="0">
                        <a:solidFill>
                          <a:srgbClr val="000000"/>
                        </a:solidFill>
                        <a:effectLst/>
                        <a:latin typeface="+mn-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u="none" strike="noStrike" dirty="0">
                          <a:effectLst/>
                          <a:latin typeface="+mj-lt"/>
                          <a:cs typeface="Arial" panose="020B0604020202020204" pitchFamily="34" charset="0"/>
                        </a:rPr>
                        <a:t>100%</a:t>
                      </a:r>
                      <a:endParaRPr lang="es-CO" sz="1050" b="0" i="0" u="none" strike="noStrike" dirty="0">
                        <a:solidFill>
                          <a:srgbClr val="00000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9237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8648359" y="162867"/>
            <a:ext cx="1120330" cy="831585"/>
          </a:xfrm>
          <a:prstGeom prst="rect">
            <a:avLst/>
          </a:prstGeom>
        </p:spPr>
      </p:pic>
      <p:sp>
        <p:nvSpPr>
          <p:cNvPr id="2" name="4 CuadroTexto">
            <a:extLst>
              <a:ext uri="{FF2B5EF4-FFF2-40B4-BE49-F238E27FC236}">
                <a16:creationId xmlns:a16="http://schemas.microsoft.com/office/drawing/2014/main" id="{B5B4818C-7931-1307-5B1D-4FD7178D56AC}"/>
              </a:ext>
            </a:extLst>
          </p:cNvPr>
          <p:cNvSpPr txBox="1"/>
          <p:nvPr/>
        </p:nvSpPr>
        <p:spPr>
          <a:xfrm>
            <a:off x="476762" y="347826"/>
            <a:ext cx="8752204" cy="461665"/>
          </a:xfrm>
          <a:prstGeom prst="rect">
            <a:avLst/>
          </a:prstGeom>
          <a:noFill/>
        </p:spPr>
        <p:txBody>
          <a:bodyPr wrap="none" rtlCol="0">
            <a:spAutoFit/>
          </a:bodyPr>
          <a:lstStyle/>
          <a:p>
            <a:pPr defTabSz="457200"/>
            <a:r>
              <a:rPr lang="es-CO" sz="2400" b="1" dirty="0">
                <a:solidFill>
                  <a:prstClr val="black"/>
                </a:solidFill>
                <a:latin typeface="Calibri Light"/>
              </a:rPr>
              <a:t>Proceso Gestión de la Evaluación y la Mejora Continua - 2 Indicadores</a:t>
            </a:r>
          </a:p>
        </p:txBody>
      </p:sp>
      <p:graphicFrame>
        <p:nvGraphicFramePr>
          <p:cNvPr id="3" name="5 Tabla">
            <a:extLst>
              <a:ext uri="{FF2B5EF4-FFF2-40B4-BE49-F238E27FC236}">
                <a16:creationId xmlns:a16="http://schemas.microsoft.com/office/drawing/2014/main" id="{DB71B947-9123-4AD2-1DA7-85119C7265E1}"/>
              </a:ext>
            </a:extLst>
          </p:cNvPr>
          <p:cNvGraphicFramePr>
            <a:graphicFrameLocks noGrp="1"/>
          </p:cNvGraphicFramePr>
          <p:nvPr>
            <p:extLst>
              <p:ext uri="{D42A27DB-BD31-4B8C-83A1-F6EECF244321}">
                <p14:modId xmlns:p14="http://schemas.microsoft.com/office/powerpoint/2010/main" val="3375412189"/>
              </p:ext>
            </p:extLst>
          </p:nvPr>
        </p:nvGraphicFramePr>
        <p:xfrm>
          <a:off x="476762" y="1116593"/>
          <a:ext cx="11500972" cy="3280056"/>
        </p:xfrm>
        <a:graphic>
          <a:graphicData uri="http://schemas.openxmlformats.org/drawingml/2006/table">
            <a:tbl>
              <a:tblPr/>
              <a:tblGrid>
                <a:gridCol w="1813933">
                  <a:extLst>
                    <a:ext uri="{9D8B030D-6E8A-4147-A177-3AD203B41FA5}">
                      <a16:colId xmlns:a16="http://schemas.microsoft.com/office/drawing/2014/main" val="20000"/>
                    </a:ext>
                  </a:extLst>
                </a:gridCol>
                <a:gridCol w="1991662">
                  <a:extLst>
                    <a:ext uri="{9D8B030D-6E8A-4147-A177-3AD203B41FA5}">
                      <a16:colId xmlns:a16="http://schemas.microsoft.com/office/drawing/2014/main" val="20001"/>
                    </a:ext>
                  </a:extLst>
                </a:gridCol>
                <a:gridCol w="1116261">
                  <a:extLst>
                    <a:ext uri="{9D8B030D-6E8A-4147-A177-3AD203B41FA5}">
                      <a16:colId xmlns:a16="http://schemas.microsoft.com/office/drawing/2014/main" val="20002"/>
                    </a:ext>
                  </a:extLst>
                </a:gridCol>
                <a:gridCol w="1057642">
                  <a:extLst>
                    <a:ext uri="{9D8B030D-6E8A-4147-A177-3AD203B41FA5}">
                      <a16:colId xmlns:a16="http://schemas.microsoft.com/office/drawing/2014/main" val="20003"/>
                    </a:ext>
                  </a:extLst>
                </a:gridCol>
                <a:gridCol w="4484107">
                  <a:extLst>
                    <a:ext uri="{9D8B030D-6E8A-4147-A177-3AD203B41FA5}">
                      <a16:colId xmlns:a16="http://schemas.microsoft.com/office/drawing/2014/main" val="20004"/>
                    </a:ext>
                  </a:extLst>
                </a:gridCol>
                <a:gridCol w="1037367">
                  <a:extLst>
                    <a:ext uri="{9D8B030D-6E8A-4147-A177-3AD203B41FA5}">
                      <a16:colId xmlns:a16="http://schemas.microsoft.com/office/drawing/2014/main" val="20005"/>
                    </a:ext>
                  </a:extLst>
                </a:gridCol>
              </a:tblGrid>
              <a:tr h="5211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1" u="none" strike="noStrike" dirty="0">
                          <a:solidFill>
                            <a:schemeClr val="tx1"/>
                          </a:solidFill>
                          <a:effectLst/>
                          <a:latin typeface="+mj-lt"/>
                          <a:cs typeface="Arial" panose="020B0604020202020204" pitchFamily="34" charset="0"/>
                        </a:rPr>
                        <a:t>Nombre indicador</a:t>
                      </a:r>
                      <a:endParaRPr lang="es-CO" sz="105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1" u="none" strike="noStrike" dirty="0">
                          <a:solidFill>
                            <a:schemeClr val="tx1"/>
                          </a:solidFill>
                          <a:effectLst/>
                          <a:latin typeface="+mj-lt"/>
                          <a:cs typeface="Arial" panose="020B0604020202020204" pitchFamily="34" charset="0"/>
                        </a:rPr>
                        <a:t>Ecuación</a:t>
                      </a:r>
                      <a:endParaRPr lang="es-CO" sz="105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1" u="none" strike="noStrike" dirty="0">
                          <a:solidFill>
                            <a:schemeClr val="tx1"/>
                          </a:solidFill>
                          <a:effectLst/>
                          <a:latin typeface="+mj-lt"/>
                          <a:cs typeface="Arial" panose="020B0604020202020204" pitchFamily="34" charset="0"/>
                        </a:rPr>
                        <a:t>Medición</a:t>
                      </a:r>
                      <a:endParaRPr lang="es-CO" sz="105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1" u="none" strike="noStrike" dirty="0">
                          <a:solidFill>
                            <a:schemeClr val="tx1"/>
                          </a:solidFill>
                          <a:effectLst/>
                          <a:latin typeface="+mj-lt"/>
                          <a:cs typeface="Arial" panose="020B0604020202020204" pitchFamily="34" charset="0"/>
                        </a:rPr>
                        <a:t>Responsable</a:t>
                      </a:r>
                      <a:endParaRPr lang="es-CO" sz="105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050" b="1" u="none" strike="noStrike" dirty="0">
                          <a:solidFill>
                            <a:schemeClr val="tx1"/>
                          </a:solidFill>
                          <a:effectLst/>
                          <a:latin typeface="+mj-lt"/>
                          <a:cs typeface="Arial" panose="020B0604020202020204" pitchFamily="34" charset="0"/>
                        </a:rPr>
                        <a:t>ANALISIS ULTIMA</a:t>
                      </a:r>
                      <a:r>
                        <a:rPr lang="es-CO" sz="1050" b="1" u="none" strike="noStrike" baseline="0" dirty="0">
                          <a:solidFill>
                            <a:schemeClr val="tx1"/>
                          </a:solidFill>
                          <a:effectLst/>
                          <a:latin typeface="+mj-lt"/>
                          <a:cs typeface="Arial" panose="020B0604020202020204" pitchFamily="34" charset="0"/>
                        </a:rPr>
                        <a:t> MEDICION</a:t>
                      </a:r>
                      <a:endParaRPr lang="es-CO" sz="105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1" u="none" strike="noStrike" dirty="0">
                          <a:solidFill>
                            <a:schemeClr val="tx1"/>
                          </a:solidFill>
                          <a:effectLst/>
                          <a:latin typeface="+mj-lt"/>
                          <a:cs typeface="Arial" panose="020B0604020202020204" pitchFamily="34" charset="0"/>
                        </a:rPr>
                        <a:t>% cumplimiento</a:t>
                      </a:r>
                      <a:endParaRPr lang="es-CO" sz="1050" b="1"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0000"/>
                  </a:ext>
                </a:extLst>
              </a:tr>
              <a:tr h="95027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1050" b="1" i="0" kern="1200" dirty="0">
                          <a:solidFill>
                            <a:srgbClr val="0070C0"/>
                          </a:solidFill>
                          <a:latin typeface="+mj-lt"/>
                          <a:ea typeface="+mn-ea"/>
                          <a:cs typeface="+mn-cs"/>
                        </a:rPr>
                        <a:t>% de cumplimiento plan de mejoramiento</a:t>
                      </a:r>
                      <a:endParaRPr lang="es-CO" sz="1050" b="1" i="0" u="none" strike="noStrike" dirty="0">
                        <a:solidFill>
                          <a:srgbClr val="0070C0"/>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050" b="1" i="0" kern="1200" dirty="0">
                          <a:solidFill>
                            <a:schemeClr val="tx1"/>
                          </a:solidFill>
                          <a:latin typeface="+mj-lt"/>
                          <a:ea typeface="+mn-ea"/>
                          <a:cs typeface="+mn-cs"/>
                        </a:rPr>
                        <a:t>Número de acciones correctivas y/o preventivas cerradas/Total de acciones</a:t>
                      </a:r>
                    </a:p>
                    <a:p>
                      <a:pPr algn="ctr" fontAlgn="ctr"/>
                      <a:endParaRPr lang="es-ES" sz="1050" b="1" i="0" kern="1200" dirty="0">
                        <a:solidFill>
                          <a:schemeClr val="tx1"/>
                        </a:solidFill>
                        <a:latin typeface="+mj-lt"/>
                        <a:ea typeface="+mn-ea"/>
                        <a:cs typeface="+mn-cs"/>
                      </a:endParaRPr>
                    </a:p>
                    <a:p>
                      <a:pPr algn="ctr" fontAlgn="ctr"/>
                      <a:r>
                        <a:rPr lang="es-ES" sz="1050" b="1" i="0" kern="1200" dirty="0">
                          <a:solidFill>
                            <a:schemeClr val="tx1"/>
                          </a:solidFill>
                          <a:latin typeface="+mj-lt"/>
                          <a:ea typeface="+mn-ea"/>
                          <a:cs typeface="+mn-cs"/>
                        </a:rPr>
                        <a:t>266/282</a:t>
                      </a:r>
                    </a:p>
                    <a:p>
                      <a:pPr algn="ctr" fontAlgn="ctr"/>
                      <a:endParaRPr lang="es-CO" sz="1050" b="1" i="0" u="none" strike="noStrike" kern="1200" dirty="0">
                        <a:solidFill>
                          <a:schemeClr val="tx1"/>
                        </a:solidFill>
                        <a:effectLst/>
                        <a:latin typeface="+mj-lt"/>
                        <a:ea typeface="+mn-ea"/>
                        <a:cs typeface="+mn-cs"/>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0" i="0" u="none" strike="noStrike" dirty="0">
                          <a:solidFill>
                            <a:schemeClr val="tx1"/>
                          </a:solidFill>
                          <a:effectLst/>
                          <a:latin typeface="+mj-lt"/>
                          <a:cs typeface="Arial" panose="020B0604020202020204" pitchFamily="34" charset="0"/>
                        </a:rPr>
                        <a:t>SEMESTRAL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050" b="0" i="0" kern="1200" dirty="0">
                          <a:solidFill>
                            <a:schemeClr val="tx1"/>
                          </a:solidFill>
                          <a:latin typeface="+mj-lt"/>
                          <a:ea typeface="+mn-ea"/>
                          <a:cs typeface="+mn-cs"/>
                        </a:rPr>
                        <a:t>Lina Marcela Zapata Zuluaga</a:t>
                      </a:r>
                      <a:endParaRPr lang="es-CO" sz="1050" b="0" i="0" u="none" strike="noStrike" dirty="0">
                        <a:solidFill>
                          <a:schemeClr val="tx1"/>
                        </a:solidFill>
                        <a:effectLst/>
                        <a:latin typeface="+mj-lt"/>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t"/>
                      <a:r>
                        <a:rPr lang="es-ES" sz="1050" dirty="0">
                          <a:solidFill>
                            <a:schemeClr val="tx1"/>
                          </a:solidFill>
                          <a:effectLst/>
                          <a:latin typeface="+mj-lt"/>
                        </a:rPr>
                        <a:t>El equipo de calidad realiza una reunión con los diferentes procesos que tienen acciones de mejora abiertas , se actualizan los seguimientos y avances dejando como resultado a corte del 30 de septiembre un avance del 82.82% aproximadamente, de forma detallada lo siguiente:</a:t>
                      </a:r>
                    </a:p>
                    <a:p>
                      <a:pPr algn="just" fontAlgn="t"/>
                      <a:endParaRPr lang="es-ES" sz="1050" dirty="0">
                        <a:solidFill>
                          <a:schemeClr val="tx1"/>
                        </a:solidFill>
                        <a:effectLst/>
                        <a:latin typeface="+mj-lt"/>
                      </a:endParaRPr>
                    </a:p>
                    <a:p>
                      <a:pPr algn="just" fontAlgn="t"/>
                      <a:r>
                        <a:rPr lang="es-ES" sz="1050" dirty="0">
                          <a:solidFill>
                            <a:schemeClr val="tx1"/>
                          </a:solidFill>
                          <a:effectLst/>
                          <a:latin typeface="+mj-lt"/>
                        </a:rPr>
                        <a:t>TOTAL 326</a:t>
                      </a:r>
                    </a:p>
                    <a:p>
                      <a:pPr algn="just" fontAlgn="t"/>
                      <a:r>
                        <a:rPr lang="es-ES" sz="1050" dirty="0">
                          <a:solidFill>
                            <a:schemeClr val="tx1"/>
                          </a:solidFill>
                          <a:effectLst/>
                          <a:latin typeface="+mj-lt"/>
                        </a:rPr>
                        <a:t>CERRADOS 270</a:t>
                      </a:r>
                    </a:p>
                    <a:p>
                      <a:pPr algn="just" fontAlgn="t"/>
                      <a:r>
                        <a:rPr lang="es-ES" sz="1050" dirty="0">
                          <a:solidFill>
                            <a:schemeClr val="tx1"/>
                          </a:solidFill>
                          <a:effectLst/>
                          <a:latin typeface="+mj-lt"/>
                        </a:rPr>
                        <a:t>ABIERTOS 56</a:t>
                      </a:r>
                    </a:p>
                    <a:p>
                      <a:pPr algn="just" fontAlgn="t"/>
                      <a:endParaRPr lang="es-ES" sz="1050" dirty="0">
                        <a:solidFill>
                          <a:schemeClr val="tx1"/>
                        </a:solidFill>
                        <a:effectLst/>
                        <a:latin typeface="+mj-lt"/>
                      </a:endParaRPr>
                    </a:p>
                    <a:p>
                      <a:pPr algn="just" fontAlgn="t"/>
                      <a:r>
                        <a:rPr lang="es-ES" sz="1050" dirty="0">
                          <a:solidFill>
                            <a:schemeClr val="tx1"/>
                          </a:solidFill>
                          <a:effectLst/>
                          <a:latin typeface="+mj-lt"/>
                        </a:rPr>
                        <a:t>Se anexa seguimiento al 30 de septiembre</a:t>
                      </a:r>
                    </a:p>
                  </a:txBody>
                  <a:tcPr marL="76200" marR="76200" marT="76200" marB="7620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0" i="0" u="none" strike="noStrike" dirty="0">
                          <a:solidFill>
                            <a:schemeClr val="tx1"/>
                          </a:solidFill>
                          <a:effectLst/>
                          <a:latin typeface="+mj-lt"/>
                          <a:cs typeface="Arial" panose="020B0604020202020204" pitchFamily="34" charset="0"/>
                        </a:rPr>
                        <a:t>82%</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63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050" b="1" i="0" kern="1200" dirty="0">
                          <a:solidFill>
                            <a:srgbClr val="0070C0"/>
                          </a:solidFill>
                          <a:latin typeface="+mj-lt"/>
                          <a:ea typeface="+mn-ea"/>
                          <a:cs typeface="+mn-cs"/>
                        </a:rPr>
                        <a:t>Indicador de Auditorias SIG</a:t>
                      </a:r>
                      <a:endParaRPr lang="es-CO" sz="1050" b="1" u="none" strike="noStrike" kern="1200" dirty="0">
                        <a:solidFill>
                          <a:srgbClr val="0070C0"/>
                        </a:solidFill>
                        <a:effectLst/>
                        <a:latin typeface="+mj-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050" b="1" i="0" kern="1200" dirty="0">
                          <a:solidFill>
                            <a:schemeClr val="tx1"/>
                          </a:solidFill>
                          <a:latin typeface="+mj-lt"/>
                          <a:ea typeface="+mn-ea"/>
                          <a:cs typeface="+mn-cs"/>
                        </a:rPr>
                        <a:t>No. De auditoria realizadas / Total de auditorías programadas</a:t>
                      </a:r>
                    </a:p>
                    <a:p>
                      <a:pPr algn="ctr" fontAlgn="ctr"/>
                      <a:endParaRPr lang="es-ES" sz="1050" b="1" i="0" kern="1200" dirty="0">
                        <a:solidFill>
                          <a:schemeClr val="tx1"/>
                        </a:solidFill>
                        <a:latin typeface="+mj-lt"/>
                        <a:ea typeface="+mn-ea"/>
                        <a:cs typeface="+mn-cs"/>
                      </a:endParaRPr>
                    </a:p>
                    <a:p>
                      <a:pPr algn="ctr" fontAlgn="ctr"/>
                      <a:r>
                        <a:rPr lang="es-ES" sz="1050" b="1" i="0" kern="1200" dirty="0">
                          <a:solidFill>
                            <a:schemeClr val="tx1"/>
                          </a:solidFill>
                          <a:latin typeface="+mj-lt"/>
                          <a:ea typeface="+mn-ea"/>
                          <a:cs typeface="+mn-cs"/>
                        </a:rPr>
                        <a:t>2/2</a:t>
                      </a:r>
                    </a:p>
                    <a:p>
                      <a:pPr algn="ctr" fontAlgn="ctr"/>
                      <a:endParaRPr lang="es-CO" sz="1050" b="1" i="0" u="none" strike="noStrike" kern="1200" dirty="0">
                        <a:solidFill>
                          <a:schemeClr val="tx1"/>
                        </a:solidFill>
                        <a:effectLst/>
                        <a:latin typeface="+mj-lt"/>
                        <a:ea typeface="+mn-ea"/>
                        <a:cs typeface="+mn-cs"/>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0" i="0" u="none" strike="noStrike" dirty="0">
                          <a:solidFill>
                            <a:schemeClr val="tx1"/>
                          </a:solidFill>
                          <a:effectLst/>
                          <a:latin typeface="+mj-lt"/>
                          <a:cs typeface="Arial" panose="020B0604020202020204" pitchFamily="34" charset="0"/>
                        </a:rPr>
                        <a:t>ANUAL</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ES" sz="1050" b="0" i="0" kern="1200" dirty="0">
                          <a:solidFill>
                            <a:schemeClr val="tx1"/>
                          </a:solidFill>
                          <a:latin typeface="+mn-lt"/>
                          <a:ea typeface="+mn-ea"/>
                          <a:cs typeface="+mn-cs"/>
                        </a:rPr>
                        <a:t>Lina Marcela Zapata Zuluaga</a:t>
                      </a:r>
                      <a:endParaRPr lang="es-CO" sz="1050" b="0" i="0" u="none" strike="noStrike" kern="1200" dirty="0">
                        <a:solidFill>
                          <a:schemeClr val="tx1"/>
                        </a:solidFill>
                        <a:effectLst/>
                        <a:latin typeface="+mn-lt"/>
                        <a:ea typeface="+mn-ea"/>
                        <a:cs typeface="Arial" panose="020B0604020202020204" pitchFamily="34"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ctr"/>
                      <a:r>
                        <a:rPr lang="es-MX" sz="1050" b="0" i="0" kern="1200" dirty="0">
                          <a:solidFill>
                            <a:schemeClr val="tx1"/>
                          </a:solidFill>
                          <a:effectLst/>
                          <a:latin typeface="+mj-lt"/>
                          <a:ea typeface="+mn-ea"/>
                          <a:cs typeface="+mn-cs"/>
                        </a:rPr>
                        <a:t>Se</a:t>
                      </a:r>
                      <a:r>
                        <a:rPr lang="es-MX" sz="1050" b="0" i="0" kern="1200" baseline="0" dirty="0">
                          <a:solidFill>
                            <a:schemeClr val="tx1"/>
                          </a:solidFill>
                          <a:effectLst/>
                          <a:latin typeface="+mj-lt"/>
                          <a:ea typeface="+mn-ea"/>
                          <a:cs typeface="+mn-cs"/>
                        </a:rPr>
                        <a:t> ha realizara auditoría interna a los 13 procesos de calidad y auditoría externa de seguimiento por ICONTEC</a:t>
                      </a:r>
                      <a:endParaRPr lang="es-ES" sz="1050" b="0" i="0" kern="1200" dirty="0">
                        <a:solidFill>
                          <a:schemeClr val="tx1"/>
                        </a:solidFill>
                        <a:effectLst/>
                        <a:latin typeface="+mj-lt"/>
                        <a:ea typeface="+mn-ea"/>
                        <a:cs typeface="+mn-cs"/>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CO" sz="1050" b="0" i="0" u="none" strike="noStrike" dirty="0">
                          <a:solidFill>
                            <a:schemeClr val="tx1"/>
                          </a:solidFill>
                          <a:effectLst/>
                          <a:latin typeface="+mj-lt"/>
                          <a:cs typeface="Arial" panose="020B0604020202020204" pitchFamily="34" charset="0"/>
                        </a:rPr>
                        <a:t>100%</a:t>
                      </a: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8027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B641BC2-77F9-D6F7-F2A3-D9C8ED74BBD0}"/>
              </a:ext>
            </a:extLst>
          </p:cNvPr>
          <p:cNvSpPr txBox="1"/>
          <p:nvPr/>
        </p:nvSpPr>
        <p:spPr>
          <a:xfrm>
            <a:off x="534154" y="4517502"/>
            <a:ext cx="11171977" cy="1569660"/>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t>Se evidencia que al tercer trimestre la ejecución en el proceso de gestión del Fortalecimiento es bajo con un 55% de ejecución debido a que inicio las actividades en julio. Se espera la ejecución  y terminación de actividades este último trimestre.</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En la mayoría de los indicadores se tiene un avance superior del 80% de ejecución.</a:t>
            </a:r>
          </a:p>
          <a:p>
            <a:pPr algn="just"/>
            <a:endParaRPr lang="es-ES" sz="1600" dirty="0"/>
          </a:p>
          <a:p>
            <a:pPr algn="just"/>
            <a:endParaRPr lang="es-ES" sz="1600" dirty="0"/>
          </a:p>
        </p:txBody>
      </p:sp>
      <p:graphicFrame>
        <p:nvGraphicFramePr>
          <p:cNvPr id="6" name="Gráfico 5">
            <a:extLst>
              <a:ext uri="{FF2B5EF4-FFF2-40B4-BE49-F238E27FC236}">
                <a16:creationId xmlns:a16="http://schemas.microsoft.com/office/drawing/2014/main" id="{0F01BEEC-A0FE-3F72-4FFA-33972BE87D9C}"/>
              </a:ext>
            </a:extLst>
          </p:cNvPr>
          <p:cNvGraphicFramePr>
            <a:graphicFrameLocks/>
          </p:cNvGraphicFramePr>
          <p:nvPr>
            <p:extLst>
              <p:ext uri="{D42A27DB-BD31-4B8C-83A1-F6EECF244321}">
                <p14:modId xmlns:p14="http://schemas.microsoft.com/office/powerpoint/2010/main" val="965209270"/>
              </p:ext>
            </p:extLst>
          </p:nvPr>
        </p:nvGraphicFramePr>
        <p:xfrm>
          <a:off x="714681" y="476556"/>
          <a:ext cx="8281989" cy="3424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2701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dondear rectángulo de esquina diagonal 11">
            <a:extLst>
              <a:ext uri="{FF2B5EF4-FFF2-40B4-BE49-F238E27FC236}">
                <a16:creationId xmlns:a16="http://schemas.microsoft.com/office/drawing/2014/main" id="{6C7CB329-8498-8C45-9416-8433202D6D3B}"/>
              </a:ext>
            </a:extLst>
          </p:cNvPr>
          <p:cNvSpPr/>
          <p:nvPr/>
        </p:nvSpPr>
        <p:spPr>
          <a:xfrm>
            <a:off x="4124960" y="4317999"/>
            <a:ext cx="6780328" cy="1283397"/>
          </a:xfrm>
          <a:prstGeom prst="round2DiagRect">
            <a:avLst/>
          </a:prstGeom>
          <a:solidFill>
            <a:srgbClr val="0C564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Título 1">
            <a:extLst>
              <a:ext uri="{FF2B5EF4-FFF2-40B4-BE49-F238E27FC236}">
                <a16:creationId xmlns:a16="http://schemas.microsoft.com/office/drawing/2014/main" id="{2C89B72B-1F84-7944-9D82-75FF9FAF4A86}"/>
              </a:ext>
            </a:extLst>
          </p:cNvPr>
          <p:cNvSpPr>
            <a:spLocks noGrp="1"/>
          </p:cNvSpPr>
          <p:nvPr>
            <p:ph type="ctrTitle"/>
          </p:nvPr>
        </p:nvSpPr>
        <p:spPr>
          <a:xfrm>
            <a:off x="4692116" y="4219477"/>
            <a:ext cx="1196340" cy="1631073"/>
          </a:xfrm>
        </p:spPr>
        <p:txBody>
          <a:bodyPr>
            <a:noAutofit/>
          </a:bodyPr>
          <a:lstStyle/>
          <a:p>
            <a:pPr algn="l"/>
            <a:r>
              <a:rPr lang="es-MX" sz="8800" b="1" dirty="0">
                <a:solidFill>
                  <a:schemeClr val="bg1"/>
                </a:solidFill>
                <a:latin typeface="Prompt" panose="00000500000000000000" pitchFamily="2" charset="-34"/>
                <a:cs typeface="Prompt" panose="00000500000000000000" pitchFamily="2" charset="-34"/>
              </a:rPr>
              <a:t>4.</a:t>
            </a:r>
            <a:endParaRPr lang="es-CO" sz="8800" b="1" dirty="0">
              <a:solidFill>
                <a:schemeClr val="bg1"/>
              </a:solidFill>
              <a:latin typeface="Prompt" panose="00000500000000000000" pitchFamily="2" charset="-34"/>
              <a:cs typeface="Prompt" panose="00000500000000000000" pitchFamily="2" charset="-34"/>
            </a:endParaRPr>
          </a:p>
        </p:txBody>
      </p:sp>
      <p:sp>
        <p:nvSpPr>
          <p:cNvPr id="14" name="Rectángulo 13">
            <a:extLst>
              <a:ext uri="{FF2B5EF4-FFF2-40B4-BE49-F238E27FC236}">
                <a16:creationId xmlns:a16="http://schemas.microsoft.com/office/drawing/2014/main" id="{AA1C49A6-6421-AB46-B449-70089AF9A1DB}"/>
              </a:ext>
            </a:extLst>
          </p:cNvPr>
          <p:cNvSpPr/>
          <p:nvPr/>
        </p:nvSpPr>
        <p:spPr>
          <a:xfrm>
            <a:off x="5606410" y="4482643"/>
            <a:ext cx="5041900" cy="1200329"/>
          </a:xfrm>
          <a:prstGeom prst="rect">
            <a:avLst/>
          </a:prstGeom>
        </p:spPr>
        <p:txBody>
          <a:bodyPr wrap="square">
            <a:spAutoFit/>
          </a:bodyPr>
          <a:lstStyle/>
          <a:p>
            <a:r>
              <a:rPr lang="es-CO" sz="2400" b="1" dirty="0">
                <a:solidFill>
                  <a:schemeClr val="bg1"/>
                </a:solidFill>
                <a:latin typeface="Prompt" pitchFamily="2" charset="-34"/>
                <a:cs typeface="Prompt" pitchFamily="2" charset="-34"/>
              </a:rPr>
              <a:t>RESULTADO DE INDICADORES DE RESULTADO PLAN DE DESARROLLO</a:t>
            </a:r>
            <a:endParaRPr lang="es-CO" sz="2400" b="1" dirty="0">
              <a:solidFill>
                <a:schemeClr val="bg1"/>
              </a:solidFill>
            </a:endParaRPr>
          </a:p>
        </p:txBody>
      </p:sp>
      <p:pic>
        <p:nvPicPr>
          <p:cNvPr id="4" name="Imagen 3">
            <a:extLst>
              <a:ext uri="{FF2B5EF4-FFF2-40B4-BE49-F238E27FC236}">
                <a16:creationId xmlns:a16="http://schemas.microsoft.com/office/drawing/2014/main" id="{C5CCD382-97DA-060F-7E43-0BD76F680D8F}"/>
              </a:ext>
            </a:extLst>
          </p:cNvPr>
          <p:cNvPicPr>
            <a:picLocks noChangeAspect="1"/>
          </p:cNvPicPr>
          <p:nvPr/>
        </p:nvPicPr>
        <p:blipFill>
          <a:blip r:embed="rId3"/>
          <a:stretch>
            <a:fillRect/>
          </a:stretch>
        </p:blipFill>
        <p:spPr>
          <a:xfrm>
            <a:off x="7203306" y="244348"/>
            <a:ext cx="1848108" cy="1371791"/>
          </a:xfrm>
          <a:prstGeom prst="rect">
            <a:avLst/>
          </a:prstGeom>
        </p:spPr>
      </p:pic>
      <p:pic>
        <p:nvPicPr>
          <p:cNvPr id="4098" name="Picture 2" descr="Servicio de información y estadística">
            <a:extLst>
              <a:ext uri="{FF2B5EF4-FFF2-40B4-BE49-F238E27FC236}">
                <a16:creationId xmlns:a16="http://schemas.microsoft.com/office/drawing/2014/main" id="{C603146F-A43D-6277-01E5-936A8F287B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95" y="158751"/>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791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5 Rectángulo">
            <a:extLst>
              <a:ext uri="{FF2B5EF4-FFF2-40B4-BE49-F238E27FC236}">
                <a16:creationId xmlns:a16="http://schemas.microsoft.com/office/drawing/2014/main" id="{05A0635E-3BB6-2EE3-CAFC-B4C03E0D4EEA}"/>
              </a:ext>
            </a:extLst>
          </p:cNvPr>
          <p:cNvSpPr/>
          <p:nvPr/>
        </p:nvSpPr>
        <p:spPr>
          <a:xfrm>
            <a:off x="981701" y="82060"/>
            <a:ext cx="7149137" cy="1015663"/>
          </a:xfrm>
          <a:prstGeom prst="rect">
            <a:avLst/>
          </a:prstGeom>
        </p:spPr>
        <p:txBody>
          <a:bodyPr wrap="square">
            <a:spAutoFit/>
          </a:bodyPr>
          <a:lstStyle/>
          <a:p>
            <a:pPr algn="ctr" defTabSz="457200"/>
            <a:r>
              <a:rPr lang="es-CO" sz="2000" b="1" dirty="0">
                <a:latin typeface="Calibri Light" panose="020F0302020204030204" pitchFamily="34" charset="0"/>
                <a:cs typeface="Calibri Light" panose="020F0302020204030204" pitchFamily="34" charset="0"/>
              </a:rPr>
              <a:t>Indicadores de Resultado Plan de Desarrollo 2024-2027</a:t>
            </a:r>
          </a:p>
          <a:p>
            <a:pPr algn="ctr" defTabSz="457200"/>
            <a:endParaRPr lang="es-CO" sz="2000" b="1" dirty="0">
              <a:latin typeface="Calibri Light" panose="020F0302020204030204" pitchFamily="34" charset="0"/>
              <a:cs typeface="Calibri Light" panose="020F0302020204030204" pitchFamily="34" charset="0"/>
            </a:endParaRPr>
          </a:p>
          <a:p>
            <a:pPr algn="ctr" defTabSz="457200"/>
            <a:r>
              <a:rPr lang="es-CO" sz="2000" b="1" dirty="0">
                <a:latin typeface="Calibri Light" panose="020F0302020204030204" pitchFamily="34" charset="0"/>
                <a:cs typeface="Calibri Light" panose="020F0302020204030204" pitchFamily="34" charset="0"/>
              </a:rPr>
              <a:t>Ejecución a septiembre 30/2024</a:t>
            </a:r>
          </a:p>
        </p:txBody>
      </p:sp>
      <p:pic>
        <p:nvPicPr>
          <p:cNvPr id="7" name="Imagen 6">
            <a:extLst>
              <a:ext uri="{FF2B5EF4-FFF2-40B4-BE49-F238E27FC236}">
                <a16:creationId xmlns:a16="http://schemas.microsoft.com/office/drawing/2014/main" id="{BF96F177-6610-4B07-6DC0-BE9B59D19374}"/>
              </a:ext>
            </a:extLst>
          </p:cNvPr>
          <p:cNvPicPr>
            <a:picLocks noChangeAspect="1"/>
          </p:cNvPicPr>
          <p:nvPr/>
        </p:nvPicPr>
        <p:blipFill>
          <a:blip r:embed="rId3"/>
          <a:stretch>
            <a:fillRect/>
          </a:stretch>
        </p:blipFill>
        <p:spPr>
          <a:xfrm>
            <a:off x="8793762" y="316811"/>
            <a:ext cx="1011141" cy="750847"/>
          </a:xfrm>
          <a:prstGeom prst="rect">
            <a:avLst/>
          </a:prstGeom>
        </p:spPr>
      </p:pic>
      <p:graphicFrame>
        <p:nvGraphicFramePr>
          <p:cNvPr id="2" name="Tabla 1">
            <a:extLst>
              <a:ext uri="{FF2B5EF4-FFF2-40B4-BE49-F238E27FC236}">
                <a16:creationId xmlns:a16="http://schemas.microsoft.com/office/drawing/2014/main" id="{53907C69-7390-D63F-2A2E-1D79FEA1BC37}"/>
              </a:ext>
            </a:extLst>
          </p:cNvPr>
          <p:cNvGraphicFramePr>
            <a:graphicFrameLocks noGrp="1"/>
          </p:cNvGraphicFramePr>
          <p:nvPr>
            <p:extLst>
              <p:ext uri="{D42A27DB-BD31-4B8C-83A1-F6EECF244321}">
                <p14:modId xmlns:p14="http://schemas.microsoft.com/office/powerpoint/2010/main" val="452698428"/>
              </p:ext>
            </p:extLst>
          </p:nvPr>
        </p:nvGraphicFramePr>
        <p:xfrm>
          <a:off x="681446" y="1613079"/>
          <a:ext cx="10515599" cy="3631842"/>
        </p:xfrm>
        <a:graphic>
          <a:graphicData uri="http://schemas.openxmlformats.org/drawingml/2006/table">
            <a:tbl>
              <a:tblPr/>
              <a:tblGrid>
                <a:gridCol w="1403161">
                  <a:extLst>
                    <a:ext uri="{9D8B030D-6E8A-4147-A177-3AD203B41FA5}">
                      <a16:colId xmlns:a16="http://schemas.microsoft.com/office/drawing/2014/main" val="2056217834"/>
                    </a:ext>
                  </a:extLst>
                </a:gridCol>
                <a:gridCol w="632639">
                  <a:extLst>
                    <a:ext uri="{9D8B030D-6E8A-4147-A177-3AD203B41FA5}">
                      <a16:colId xmlns:a16="http://schemas.microsoft.com/office/drawing/2014/main" val="256838701"/>
                    </a:ext>
                  </a:extLst>
                </a:gridCol>
                <a:gridCol w="1015873">
                  <a:extLst>
                    <a:ext uri="{9D8B030D-6E8A-4147-A177-3AD203B41FA5}">
                      <a16:colId xmlns:a16="http://schemas.microsoft.com/office/drawing/2014/main" val="22965076"/>
                    </a:ext>
                  </a:extLst>
                </a:gridCol>
                <a:gridCol w="2571111">
                  <a:extLst>
                    <a:ext uri="{9D8B030D-6E8A-4147-A177-3AD203B41FA5}">
                      <a16:colId xmlns:a16="http://schemas.microsoft.com/office/drawing/2014/main" val="2129053424"/>
                    </a:ext>
                  </a:extLst>
                </a:gridCol>
                <a:gridCol w="2573138">
                  <a:extLst>
                    <a:ext uri="{9D8B030D-6E8A-4147-A177-3AD203B41FA5}">
                      <a16:colId xmlns:a16="http://schemas.microsoft.com/office/drawing/2014/main" val="2854502434"/>
                    </a:ext>
                  </a:extLst>
                </a:gridCol>
                <a:gridCol w="510978">
                  <a:extLst>
                    <a:ext uri="{9D8B030D-6E8A-4147-A177-3AD203B41FA5}">
                      <a16:colId xmlns:a16="http://schemas.microsoft.com/office/drawing/2014/main" val="1762766598"/>
                    </a:ext>
                  </a:extLst>
                </a:gridCol>
                <a:gridCol w="608307">
                  <a:extLst>
                    <a:ext uri="{9D8B030D-6E8A-4147-A177-3AD203B41FA5}">
                      <a16:colId xmlns:a16="http://schemas.microsoft.com/office/drawing/2014/main" val="1832765223"/>
                    </a:ext>
                  </a:extLst>
                </a:gridCol>
                <a:gridCol w="665082">
                  <a:extLst>
                    <a:ext uri="{9D8B030D-6E8A-4147-A177-3AD203B41FA5}">
                      <a16:colId xmlns:a16="http://schemas.microsoft.com/office/drawing/2014/main" val="646760497"/>
                    </a:ext>
                  </a:extLst>
                </a:gridCol>
                <a:gridCol w="535310">
                  <a:extLst>
                    <a:ext uri="{9D8B030D-6E8A-4147-A177-3AD203B41FA5}">
                      <a16:colId xmlns:a16="http://schemas.microsoft.com/office/drawing/2014/main" val="3242692483"/>
                    </a:ext>
                  </a:extLst>
                </a:gridCol>
              </a:tblGrid>
              <a:tr h="391003">
                <a:tc>
                  <a:txBody>
                    <a:bodyPr/>
                    <a:lstStyle/>
                    <a:p>
                      <a:pPr algn="ctr" fontAlgn="ctr"/>
                      <a:r>
                        <a:rPr lang="es-CO" sz="900" b="1" i="0" u="none" strike="noStrike">
                          <a:solidFill>
                            <a:srgbClr val="000000"/>
                          </a:solidFill>
                          <a:effectLst/>
                          <a:latin typeface="Aptos Narrow" panose="020B0004020202020204" pitchFamily="34" charset="0"/>
                        </a:rPr>
                        <a:t>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900" b="1" i="0" u="none" strike="noStrike">
                          <a:solidFill>
                            <a:srgbClr val="000000"/>
                          </a:solidFill>
                          <a:effectLst/>
                          <a:latin typeface="Aptos Narrow" panose="020B0004020202020204" pitchFamily="34" charset="0"/>
                        </a:rPr>
                        <a:t>% CUMPLIMIENTO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900" b="1" i="0" u="none" strike="noStrike">
                          <a:solidFill>
                            <a:srgbClr val="000000"/>
                          </a:solidFill>
                          <a:effectLst/>
                          <a:latin typeface="Aptos Narrow" panose="020B0004020202020204" pitchFamily="34" charset="0"/>
                        </a:rPr>
                        <a:t>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900" b="1" i="0" u="none" strike="noStrike">
                          <a:solidFill>
                            <a:srgbClr val="000000"/>
                          </a:solidFill>
                          <a:effectLst/>
                          <a:latin typeface="Aptos Narrow" panose="020B0004020202020204" pitchFamily="34" charset="0"/>
                        </a:rPr>
                        <a:t>% CUMPLIMIENTO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900" b="1" i="0" u="none" strike="noStrike">
                          <a:solidFill>
                            <a:srgbClr val="000000"/>
                          </a:solidFill>
                          <a:effectLst/>
                          <a:latin typeface="Aptos Narrow" panose="020B0004020202020204" pitchFamily="34" charset="0"/>
                        </a:rPr>
                        <a:t>INDICADOR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900" b="1" i="0" u="none" strike="noStrike">
                          <a:solidFill>
                            <a:srgbClr val="000000"/>
                          </a:solidFill>
                          <a:effectLst/>
                          <a:latin typeface="Aptos Narrow" panose="020B0004020202020204" pitchFamily="34" charset="0"/>
                        </a:rPr>
                        <a:t>META 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900" b="1" i="0" u="none" strike="noStrike">
                          <a:solidFill>
                            <a:srgbClr val="000000"/>
                          </a:solidFill>
                          <a:effectLst/>
                          <a:latin typeface="Aptos Narrow" panose="020B0004020202020204" pitchFamily="34" charset="0"/>
                        </a:rPr>
                        <a:t>META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900" b="1" i="0" u="none" strike="noStrike">
                          <a:solidFill>
                            <a:srgbClr val="000000"/>
                          </a:solidFill>
                          <a:effectLst/>
                          <a:latin typeface="Aptos Narrow" panose="020B0004020202020204" pitchFamily="34" charset="0"/>
                        </a:rPr>
                        <a:t>CUMPLIMIENTO</a:t>
                      </a:r>
                      <a:br>
                        <a:rPr lang="es-CO" sz="900" b="1" i="0" u="none" strike="noStrike">
                          <a:solidFill>
                            <a:srgbClr val="000000"/>
                          </a:solidFill>
                          <a:effectLst/>
                          <a:latin typeface="Aptos Narrow" panose="020B0004020202020204" pitchFamily="34" charset="0"/>
                        </a:rPr>
                      </a:br>
                      <a:r>
                        <a:rPr lang="es-CO" sz="900" b="1" i="0" u="none" strike="noStrike">
                          <a:solidFill>
                            <a:srgbClr val="000000"/>
                          </a:solidFill>
                          <a:effectLst/>
                          <a:latin typeface="Aptos Narrow" panose="020B0004020202020204" pitchFamily="34" charset="0"/>
                        </a:rPr>
                        <a:t> SEP 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900" b="1" i="0" u="none" strike="noStrike">
                          <a:solidFill>
                            <a:srgbClr val="000000"/>
                          </a:solidFill>
                          <a:effectLst/>
                          <a:latin typeface="Aptos Narrow" panose="020B0004020202020204" pitchFamily="34" charset="0"/>
                        </a:rPr>
                        <a:t>%  SEP 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394910899"/>
                  </a:ext>
                </a:extLst>
              </a:tr>
              <a:tr h="260668">
                <a:tc rowSpan="9">
                  <a:txBody>
                    <a:bodyPr/>
                    <a:lstStyle/>
                    <a:p>
                      <a:pPr algn="ctr" fontAlgn="ctr"/>
                      <a:r>
                        <a:rPr lang="es-ES" sz="900" b="0" i="0" u="none" strike="noStrike" dirty="0">
                          <a:solidFill>
                            <a:srgbClr val="000000"/>
                          </a:solidFill>
                          <a:effectLst/>
                          <a:latin typeface="Aptos Narrow" panose="020B0004020202020204" pitchFamily="34" charset="0"/>
                        </a:rPr>
                        <a:t>1-PROGRAMA: CULTURA PARA VIVIR EN UN TERRITORIO DIVERSO Y EN PAZ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9">
                  <a:txBody>
                    <a:bodyPr/>
                    <a:lstStyle/>
                    <a:p>
                      <a:pPr algn="ctr" fontAlgn="ctr"/>
                      <a:r>
                        <a:rPr lang="es-CO" sz="900" b="0" i="0" u="none" strike="noStrike" dirty="0">
                          <a:solidFill>
                            <a:srgbClr val="000000"/>
                          </a:solidFill>
                          <a:effectLst/>
                          <a:latin typeface="Aptos Narrow" panose="020B00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SICPA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900" b="0" i="0" u="none" strike="noStrike">
                          <a:solidFill>
                            <a:srgbClr val="000000"/>
                          </a:solidFill>
                          <a:effectLst/>
                          <a:latin typeface="Aptos Narrow" panose="020B0004020202020204" pitchFamily="34" charset="0"/>
                        </a:rPr>
                        <a:t>Sistema de información del sector artístico y cultural en operación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113976"/>
                  </a:ext>
                </a:extLst>
              </a:tr>
              <a:tr h="148107">
                <a:tc vMerge="1">
                  <a:txBody>
                    <a:bodyPr/>
                    <a:lstStyle/>
                    <a:p>
                      <a:endParaRPr lang="es-CO"/>
                    </a:p>
                  </a:txBody>
                  <a:tcPr/>
                </a:tc>
                <a:tc vMerge="1">
                  <a:txBody>
                    <a:bodyPr/>
                    <a:lstStyle/>
                    <a:p>
                      <a:endParaRPr lang="es-CO"/>
                    </a:p>
                  </a:txBody>
                  <a:tcPr/>
                </a:tc>
                <a:tc>
                  <a:txBody>
                    <a:bodyPr/>
                    <a:lstStyle/>
                    <a:p>
                      <a:pPr algn="ctr" fontAlgn="ctr"/>
                      <a:r>
                        <a:rPr lang="es-CO" sz="900" b="0" i="0" u="none" strike="noStrike">
                          <a:solidFill>
                            <a:srgbClr val="000000"/>
                          </a:solidFill>
                          <a:effectLst/>
                          <a:latin typeface="Calibri" panose="020F0502020204030204" pitchFamily="34" charset="0"/>
                        </a:rPr>
                        <a:t>INFRAESTRUCTURA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900" b="0" i="0" u="none" strike="noStrike">
                          <a:solidFill>
                            <a:srgbClr val="000000"/>
                          </a:solidFill>
                          <a:effectLst/>
                          <a:latin typeface="Aptos Narrow" panose="020B000402020202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900" b="0" i="0" u="none" strike="noStrike">
                          <a:solidFill>
                            <a:srgbClr val="000000"/>
                          </a:solidFill>
                          <a:effectLst/>
                          <a:latin typeface="Aptos Narrow" panose="020B0004020202020204" pitchFamily="34" charset="0"/>
                        </a:rPr>
                        <a:t>Infraestructura cultural intervenida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1096753"/>
                  </a:ext>
                </a:extLst>
              </a:tr>
              <a:tr h="148107">
                <a:tc vMerge="1">
                  <a:txBody>
                    <a:bodyPr/>
                    <a:lstStyle/>
                    <a:p>
                      <a:endParaRPr lang="es-CO"/>
                    </a:p>
                  </a:txBody>
                  <a:tcPr/>
                </a:tc>
                <a:tc vMerge="1">
                  <a:txBody>
                    <a:bodyPr/>
                    <a:lstStyle/>
                    <a:p>
                      <a:endParaRPr lang="es-CO"/>
                    </a:p>
                  </a:txBody>
                  <a:tcPr/>
                </a:tc>
                <a:tc>
                  <a:txBody>
                    <a:bodyPr/>
                    <a:lstStyle/>
                    <a:p>
                      <a:pPr algn="ctr" fontAlgn="ctr"/>
                      <a:r>
                        <a:rPr lang="es-CO" sz="900" b="0" i="0" u="none" strike="noStrike">
                          <a:solidFill>
                            <a:srgbClr val="000000"/>
                          </a:solidFill>
                          <a:effectLst/>
                          <a:latin typeface="Calibri" panose="020F0502020204030204" pitchFamily="34" charset="0"/>
                        </a:rPr>
                        <a:t>ESTIMULOS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900" b="0" i="0" u="none" strike="noStrike">
                          <a:solidFill>
                            <a:srgbClr val="000000"/>
                          </a:solidFill>
                          <a:effectLst/>
                          <a:latin typeface="Aptos Narrow" panose="020B000402020202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900" b="0" i="0" u="none" strike="noStrike">
                          <a:solidFill>
                            <a:srgbClr val="000000"/>
                          </a:solidFill>
                          <a:effectLst/>
                          <a:latin typeface="Aptos Narrow" panose="020B0004020202020204" pitchFamily="34" charset="0"/>
                        </a:rPr>
                        <a:t>Estímulos otorgados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7391926"/>
                  </a:ext>
                </a:extLst>
              </a:tr>
              <a:tr h="148107">
                <a:tc vMerge="1">
                  <a:txBody>
                    <a:bodyPr/>
                    <a:lstStyle/>
                    <a:p>
                      <a:endParaRPr lang="es-CO"/>
                    </a:p>
                  </a:txBody>
                  <a:tcPr/>
                </a:tc>
                <a:tc vMerge="1">
                  <a:txBody>
                    <a:bodyPr/>
                    <a:lstStyle/>
                    <a:p>
                      <a:endParaRPr lang="es-CO"/>
                    </a:p>
                  </a:txBody>
                  <a:tcPr/>
                </a:tc>
                <a:tc>
                  <a:txBody>
                    <a:bodyPr/>
                    <a:lstStyle/>
                    <a:p>
                      <a:pPr algn="ctr" fontAlgn="b"/>
                      <a:r>
                        <a:rPr lang="es-CO" sz="900" b="0" i="0" u="none" strike="noStrike">
                          <a:solidFill>
                            <a:srgbClr val="000000"/>
                          </a:solidFill>
                          <a:effectLst/>
                          <a:latin typeface="Aptos Narrow" panose="020B0004020202020204" pitchFamily="34" charset="0"/>
                        </a:rPr>
                        <a:t>DOTACION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900" b="0" i="0" u="none" strike="noStrike">
                          <a:solidFill>
                            <a:srgbClr val="000000"/>
                          </a:solidFill>
                          <a:effectLst/>
                          <a:latin typeface="Aptos Narrow" panose="020B0004020202020204" pitchFamily="34" charset="0"/>
                        </a:rPr>
                        <a:t>Infraestructuras culturales dotadas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7225491"/>
                  </a:ext>
                </a:extLst>
              </a:tr>
              <a:tr h="148107">
                <a:tc vMerge="1">
                  <a:txBody>
                    <a:bodyPr/>
                    <a:lstStyle/>
                    <a:p>
                      <a:endParaRPr lang="es-CO"/>
                    </a:p>
                  </a:txBody>
                  <a:tcPr/>
                </a:tc>
                <a:tc vMerge="1">
                  <a:txBody>
                    <a:bodyPr/>
                    <a:lstStyle/>
                    <a:p>
                      <a:endParaRPr lang="es-CO"/>
                    </a:p>
                  </a:txBody>
                  <a:tcPr/>
                </a:tc>
                <a:tc>
                  <a:txBody>
                    <a:bodyPr/>
                    <a:lstStyle/>
                    <a:p>
                      <a:pPr algn="ctr" fontAlgn="b"/>
                      <a:r>
                        <a:rPr lang="es-CO" sz="900" b="0" i="0" u="none" strike="noStrike">
                          <a:solidFill>
                            <a:srgbClr val="000000"/>
                          </a:solidFill>
                          <a:effectLst/>
                          <a:latin typeface="Aptos Narrow" panose="020B0004020202020204" pitchFamily="34" charset="0"/>
                        </a:rPr>
                        <a:t>CIRCULACION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900" b="0" i="0" u="none" strike="noStrike">
                          <a:solidFill>
                            <a:srgbClr val="000000"/>
                          </a:solidFill>
                          <a:effectLst/>
                          <a:latin typeface="Aptos Narrow" panose="020B0004020202020204" pitchFamily="34" charset="0"/>
                        </a:rPr>
                        <a:t>Contenidos culturales  en circulación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754326"/>
                  </a:ext>
                </a:extLst>
              </a:tr>
              <a:tr h="148107">
                <a:tc vMerge="1">
                  <a:txBody>
                    <a:bodyPr/>
                    <a:lstStyle/>
                    <a:p>
                      <a:endParaRPr lang="es-CO"/>
                    </a:p>
                  </a:txBody>
                  <a:tcPr/>
                </a:tc>
                <a:tc vMerge="1">
                  <a:txBody>
                    <a:bodyPr/>
                    <a:lstStyle/>
                    <a:p>
                      <a:endParaRPr lang="es-CO"/>
                    </a:p>
                  </a:txBody>
                  <a:tcPr/>
                </a:tc>
                <a:tc>
                  <a:txBody>
                    <a:bodyPr/>
                    <a:lstStyle/>
                    <a:p>
                      <a:pPr algn="ctr" fontAlgn="b"/>
                      <a:r>
                        <a:rPr lang="es-CO" sz="900" b="0" i="0" u="none" strike="noStrike">
                          <a:solidFill>
                            <a:srgbClr val="000000"/>
                          </a:solidFill>
                          <a:effectLst/>
                          <a:latin typeface="Aptos Narrow" panose="020B0004020202020204" pitchFamily="34" charset="0"/>
                        </a:rPr>
                        <a:t>PROFESIONALIZACIÓN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900" b="0" i="0" u="none" strike="noStrike">
                          <a:solidFill>
                            <a:srgbClr val="000000"/>
                          </a:solidFill>
                          <a:effectLst/>
                          <a:latin typeface="Aptos Narrow" panose="020B0004020202020204" pitchFamily="34" charset="0"/>
                        </a:rPr>
                        <a:t>Cupos de educación formal ofertados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184074"/>
                  </a:ext>
                </a:extLst>
              </a:tr>
              <a:tr h="260668">
                <a:tc vMerge="1">
                  <a:txBody>
                    <a:bodyPr/>
                    <a:lstStyle/>
                    <a:p>
                      <a:endParaRPr lang="es-CO"/>
                    </a:p>
                  </a:txBody>
                  <a:tcPr/>
                </a:tc>
                <a:tc vMerge="1">
                  <a:txBody>
                    <a:bodyPr/>
                    <a:lstStyle/>
                    <a:p>
                      <a:endParaRPr lang="es-CO"/>
                    </a:p>
                  </a:txBody>
                  <a:tcPr/>
                </a:tc>
                <a:tc>
                  <a:txBody>
                    <a:bodyPr/>
                    <a:lstStyle/>
                    <a:p>
                      <a:pPr algn="ctr" fontAlgn="b"/>
                      <a:r>
                        <a:rPr lang="es-CO" sz="900" b="0" i="0" u="none" strike="noStrike">
                          <a:solidFill>
                            <a:srgbClr val="000000"/>
                          </a:solidFill>
                          <a:effectLst/>
                          <a:latin typeface="Aptos Narrow" panose="020B0004020202020204" pitchFamily="34" charset="0"/>
                        </a:rPr>
                        <a:t>FORMACION CONTINUA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900" b="0" i="0" u="none" strike="noStrike">
                          <a:solidFill>
                            <a:srgbClr val="000000"/>
                          </a:solidFill>
                          <a:effectLst/>
                          <a:latin typeface="Aptos Narrow" panose="020B0004020202020204" pitchFamily="34" charset="0"/>
                        </a:rPr>
                        <a:t>Personas capacitadas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3579615"/>
                  </a:ext>
                </a:extLst>
              </a:tr>
              <a:tr h="296214">
                <a:tc vMerge="1">
                  <a:txBody>
                    <a:bodyPr/>
                    <a:lstStyle/>
                    <a:p>
                      <a:endParaRPr lang="es-CO"/>
                    </a:p>
                  </a:txBody>
                  <a:tcPr/>
                </a:tc>
                <a:tc vMerge="1">
                  <a:txBody>
                    <a:bodyPr/>
                    <a:lstStyle/>
                    <a:p>
                      <a:endParaRPr lang="es-CO"/>
                    </a:p>
                  </a:txBody>
                  <a:tcPr/>
                </a:tc>
                <a:tc>
                  <a:txBody>
                    <a:bodyPr/>
                    <a:lstStyle/>
                    <a:p>
                      <a:pPr algn="ctr" fontAlgn="b"/>
                      <a:r>
                        <a:rPr lang="es-CO" sz="900" b="0" i="0" u="none" strike="noStrike">
                          <a:solidFill>
                            <a:srgbClr val="000000"/>
                          </a:solidFill>
                          <a:effectLst/>
                          <a:latin typeface="Aptos Narrow" panose="020B0004020202020204" pitchFamily="34" charset="0"/>
                        </a:rPr>
                        <a:t>COFINANCIACION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900" b="0" i="0" u="none" strike="noStrike">
                          <a:solidFill>
                            <a:srgbClr val="000000"/>
                          </a:solidFill>
                          <a:effectLst/>
                          <a:latin typeface="Aptos Narrow" panose="020B0004020202020204" pitchFamily="34" charset="0"/>
                        </a:rPr>
                        <a:t>Entidades oferentes de programas de formación  artística y cultural  asistidas técnicamente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980313"/>
                  </a:ext>
                </a:extLst>
              </a:tr>
              <a:tr h="260668">
                <a:tc vMerge="1">
                  <a:txBody>
                    <a:bodyPr/>
                    <a:lstStyle/>
                    <a:p>
                      <a:endParaRPr lang="es-CO"/>
                    </a:p>
                  </a:txBody>
                  <a:tcPr/>
                </a:tc>
                <a:tc vMerge="1">
                  <a:txBody>
                    <a:bodyPr/>
                    <a:lstStyle/>
                    <a:p>
                      <a:endParaRPr lang="es-CO"/>
                    </a:p>
                  </a:txBody>
                  <a:tcPr/>
                </a:tc>
                <a:tc>
                  <a:txBody>
                    <a:bodyPr/>
                    <a:lstStyle/>
                    <a:p>
                      <a:pPr algn="ctr" fontAlgn="b"/>
                      <a:r>
                        <a:rPr lang="es-CO" sz="900" b="0" i="0" u="none" strike="noStrike">
                          <a:solidFill>
                            <a:srgbClr val="000000"/>
                          </a:solidFill>
                          <a:effectLst/>
                          <a:latin typeface="Aptos Narrow" panose="020B0004020202020204" pitchFamily="34" charset="0"/>
                        </a:rPr>
                        <a:t>INDUSTRIAS CREATIVAS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900" b="0" i="0" u="none" strike="noStrike">
                          <a:solidFill>
                            <a:srgbClr val="000000"/>
                          </a:solidFill>
                          <a:effectLst/>
                          <a:latin typeface="Aptos Narrow" panose="020B0004020202020204" pitchFamily="34" charset="0"/>
                        </a:rPr>
                        <a:t>Personas y empresas beneficiadas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6020513"/>
                  </a:ext>
                </a:extLst>
              </a:tr>
              <a:tr h="496159">
                <a:tc rowSpan="2">
                  <a:txBody>
                    <a:bodyPr/>
                    <a:lstStyle/>
                    <a:p>
                      <a:pPr algn="ctr" fontAlgn="ctr"/>
                      <a:r>
                        <a:rPr lang="es-ES" sz="900" b="0" i="0" u="none" strike="noStrike">
                          <a:solidFill>
                            <a:srgbClr val="000000"/>
                          </a:solidFill>
                          <a:effectLst/>
                          <a:latin typeface="Aptos Narrow" panose="020B0004020202020204" pitchFamily="34" charset="0"/>
                        </a:rPr>
                        <a:t>2-PROGRAMA: INSTITUCIONALIDAD CULTURAL SÓLIDA Y ARTICULADA CON LOS TERRITORIOS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900" b="0" i="0" u="none" strike="noStrike">
                          <a:solidFill>
                            <a:srgbClr val="000000"/>
                          </a:solidFill>
                          <a:effectLst/>
                          <a:latin typeface="Aptos Narrow" panose="020B0004020202020204" pitchFamily="34" charset="0"/>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PARTICIPACIÓN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ES" sz="900" b="0" i="0" u="none" strike="noStrike">
                          <a:solidFill>
                            <a:srgbClr val="000000"/>
                          </a:solidFill>
                          <a:effectLst/>
                          <a:latin typeface="Aptos Narrow" panose="020B0004020202020204" pitchFamily="34" charset="0"/>
                        </a:rPr>
                        <a:t>Instancias formales y no formales de participación fortalecidas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409076"/>
                  </a:ext>
                </a:extLst>
              </a:tr>
              <a:tr h="148107">
                <a:tc vMerge="1">
                  <a:txBody>
                    <a:bodyPr/>
                    <a:lstStyle/>
                    <a:p>
                      <a:endParaRPr lang="es-CO"/>
                    </a:p>
                  </a:txBody>
                  <a:tcPr/>
                </a:tc>
                <a:tc vMerge="1">
                  <a:txBody>
                    <a:bodyPr/>
                    <a:lstStyle/>
                    <a:p>
                      <a:endParaRPr lang="es-CO"/>
                    </a:p>
                  </a:txBody>
                  <a:tcPr/>
                </a:tc>
                <a:tc>
                  <a:txBody>
                    <a:bodyPr/>
                    <a:lstStyle/>
                    <a:p>
                      <a:pPr algn="ctr" fontAlgn="ctr"/>
                      <a:r>
                        <a:rPr lang="es-CO" sz="900" b="0" i="0" u="none" strike="noStrike">
                          <a:solidFill>
                            <a:srgbClr val="000000"/>
                          </a:solidFill>
                          <a:effectLst/>
                          <a:latin typeface="Aptos Narrow" panose="020B0004020202020204" pitchFamily="34" charset="0"/>
                        </a:rPr>
                        <a:t>CALIDAD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900" b="0" i="0" u="none" strike="noStrike">
                          <a:solidFill>
                            <a:srgbClr val="000000"/>
                          </a:solidFill>
                          <a:effectLst/>
                          <a:latin typeface="Aptos Narrow" panose="020B0004020202020204" pitchFamily="34" charset="0"/>
                        </a:rPr>
                        <a:t>Sistema  de Gestión Actualizado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2643547"/>
                  </a:ext>
                </a:extLst>
              </a:tr>
              <a:tr h="260668">
                <a:tc rowSpan="2">
                  <a:txBody>
                    <a:bodyPr/>
                    <a:lstStyle/>
                    <a:p>
                      <a:pPr algn="ctr" fontAlgn="b"/>
                      <a:r>
                        <a:rPr lang="es-ES" sz="900" b="0" i="0" u="none" strike="noStrike">
                          <a:solidFill>
                            <a:srgbClr val="000000"/>
                          </a:solidFill>
                          <a:effectLst/>
                          <a:latin typeface="Aptos Narrow" panose="020B0004020202020204" pitchFamily="34" charset="0"/>
                        </a:rPr>
                        <a:t>3-PROGRAMA: RECONOCIMIENTO Y PROTECCIÓN DEL PATRIMONIO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r>
                        <a:rPr lang="es-CO" sz="900" b="0" i="0" u="none" strike="noStrike">
                          <a:solidFill>
                            <a:srgbClr val="000000"/>
                          </a:solidFill>
                          <a:effectLst/>
                          <a:latin typeface="Aptos Narrow" panose="020B000402020202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r>
                        <a:rPr lang="es-CO" sz="900" b="0" i="0" u="none" strike="noStrike">
                          <a:solidFill>
                            <a:srgbClr val="000000"/>
                          </a:solidFill>
                          <a:effectLst/>
                          <a:latin typeface="Aptos Narrow" panose="020B0004020202020204" pitchFamily="34" charset="0"/>
                        </a:rPr>
                        <a:t>PATRIMONIO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r>
                        <a:rPr lang="es-CO" sz="900" b="0" i="0" u="none" strike="noStrike">
                          <a:solidFill>
                            <a:srgbClr val="000000"/>
                          </a:solidFill>
                          <a:effectLst/>
                          <a:latin typeface="Aptos Narrow" panose="020B000402020202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900" b="0" i="0" u="none" strike="noStrike">
                          <a:solidFill>
                            <a:srgbClr val="000000"/>
                          </a:solidFill>
                          <a:effectLst/>
                          <a:latin typeface="Aptos Narrow" panose="020B0004020202020204" pitchFamily="34" charset="0"/>
                        </a:rPr>
                        <a:t>Documentos de investigación sobre patrimonio realizados o implementados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5292170"/>
                  </a:ext>
                </a:extLst>
              </a:tr>
              <a:tr h="14810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l" fontAlgn="b"/>
                      <a:r>
                        <a:rPr lang="es-CO" sz="900" b="0" i="0" u="none" strike="noStrike">
                          <a:solidFill>
                            <a:srgbClr val="000000"/>
                          </a:solidFill>
                          <a:effectLst/>
                          <a:latin typeface="Aptos Narrow" panose="020B0004020202020204" pitchFamily="34" charset="0"/>
                        </a:rPr>
                        <a:t>Obras restauradas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900" b="0" i="0" u="none" strike="noStrike" dirty="0">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1574278"/>
                  </a:ext>
                </a:extLst>
              </a:tr>
            </a:tbl>
          </a:graphicData>
        </a:graphic>
      </p:graphicFrame>
    </p:spTree>
    <p:extLst>
      <p:ext uri="{BB962C8B-B14F-4D97-AF65-F5344CB8AC3E}">
        <p14:creationId xmlns:p14="http://schemas.microsoft.com/office/powerpoint/2010/main" val="3363314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5 Rectángulo">
            <a:extLst>
              <a:ext uri="{FF2B5EF4-FFF2-40B4-BE49-F238E27FC236}">
                <a16:creationId xmlns:a16="http://schemas.microsoft.com/office/drawing/2014/main" id="{05A0635E-3BB6-2EE3-CAFC-B4C03E0D4EEA}"/>
              </a:ext>
            </a:extLst>
          </p:cNvPr>
          <p:cNvSpPr/>
          <p:nvPr/>
        </p:nvSpPr>
        <p:spPr>
          <a:xfrm>
            <a:off x="981701" y="82060"/>
            <a:ext cx="7149137" cy="1015663"/>
          </a:xfrm>
          <a:prstGeom prst="rect">
            <a:avLst/>
          </a:prstGeom>
        </p:spPr>
        <p:txBody>
          <a:bodyPr wrap="square">
            <a:spAutoFit/>
          </a:bodyPr>
          <a:lstStyle/>
          <a:p>
            <a:pPr algn="ctr" defTabSz="457200"/>
            <a:r>
              <a:rPr lang="es-CO" sz="2000" b="1" dirty="0">
                <a:latin typeface="Calibri Light" panose="020F0302020204030204" pitchFamily="34" charset="0"/>
                <a:cs typeface="Calibri Light" panose="020F0302020204030204" pitchFamily="34" charset="0"/>
              </a:rPr>
              <a:t>Indicadores de Resultado Plan de Desarrollo 2024-2027</a:t>
            </a:r>
          </a:p>
          <a:p>
            <a:pPr algn="ctr" defTabSz="457200"/>
            <a:endParaRPr lang="es-CO" sz="2000" b="1" dirty="0">
              <a:latin typeface="Calibri Light" panose="020F0302020204030204" pitchFamily="34" charset="0"/>
              <a:cs typeface="Calibri Light" panose="020F0302020204030204" pitchFamily="34" charset="0"/>
            </a:endParaRPr>
          </a:p>
          <a:p>
            <a:pPr algn="ctr" defTabSz="457200"/>
            <a:r>
              <a:rPr lang="es-CO" sz="2000" b="1" dirty="0">
                <a:latin typeface="Calibri Light" panose="020F0302020204030204" pitchFamily="34" charset="0"/>
                <a:cs typeface="Calibri Light" panose="020F0302020204030204" pitchFamily="34" charset="0"/>
              </a:rPr>
              <a:t>Ejecución a septiembre 30/2024</a:t>
            </a:r>
          </a:p>
        </p:txBody>
      </p:sp>
      <p:pic>
        <p:nvPicPr>
          <p:cNvPr id="7" name="Imagen 6">
            <a:extLst>
              <a:ext uri="{FF2B5EF4-FFF2-40B4-BE49-F238E27FC236}">
                <a16:creationId xmlns:a16="http://schemas.microsoft.com/office/drawing/2014/main" id="{BF96F177-6610-4B07-6DC0-BE9B59D19374}"/>
              </a:ext>
            </a:extLst>
          </p:cNvPr>
          <p:cNvPicPr>
            <a:picLocks noChangeAspect="1"/>
          </p:cNvPicPr>
          <p:nvPr/>
        </p:nvPicPr>
        <p:blipFill>
          <a:blip r:embed="rId3"/>
          <a:stretch>
            <a:fillRect/>
          </a:stretch>
        </p:blipFill>
        <p:spPr>
          <a:xfrm>
            <a:off x="8793762" y="316811"/>
            <a:ext cx="1011141" cy="750847"/>
          </a:xfrm>
          <a:prstGeom prst="rect">
            <a:avLst/>
          </a:prstGeom>
        </p:spPr>
      </p:pic>
      <p:graphicFrame>
        <p:nvGraphicFramePr>
          <p:cNvPr id="3" name="Gráfico 2">
            <a:extLst>
              <a:ext uri="{FF2B5EF4-FFF2-40B4-BE49-F238E27FC236}">
                <a16:creationId xmlns:a16="http://schemas.microsoft.com/office/drawing/2014/main" id="{8726F464-199D-C66F-15C5-69BF961934E8}"/>
              </a:ext>
            </a:extLst>
          </p:cNvPr>
          <p:cNvGraphicFramePr>
            <a:graphicFrameLocks/>
          </p:cNvGraphicFramePr>
          <p:nvPr>
            <p:extLst>
              <p:ext uri="{D42A27DB-BD31-4B8C-83A1-F6EECF244321}">
                <p14:modId xmlns:p14="http://schemas.microsoft.com/office/powerpoint/2010/main" val="4131279295"/>
              </p:ext>
            </p:extLst>
          </p:nvPr>
        </p:nvGraphicFramePr>
        <p:xfrm>
          <a:off x="526868" y="1477766"/>
          <a:ext cx="11138263" cy="50634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5121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13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C64BF008-77C9-3397-A316-0FDAAA1C8EDA}"/>
              </a:ext>
            </a:extLst>
          </p:cNvPr>
          <p:cNvGraphicFramePr>
            <a:graphicFrameLocks noGrp="1"/>
          </p:cNvGraphicFramePr>
          <p:nvPr>
            <p:extLst>
              <p:ext uri="{D42A27DB-BD31-4B8C-83A1-F6EECF244321}">
                <p14:modId xmlns:p14="http://schemas.microsoft.com/office/powerpoint/2010/main" val="294142398"/>
              </p:ext>
            </p:extLst>
          </p:nvPr>
        </p:nvGraphicFramePr>
        <p:xfrm>
          <a:off x="937114" y="2014744"/>
          <a:ext cx="7873338" cy="731520"/>
        </p:xfrm>
        <a:graphic>
          <a:graphicData uri="http://schemas.openxmlformats.org/drawingml/2006/table">
            <a:tbl>
              <a:tblPr firstRow="1" firstCol="1" bandRow="1">
                <a:tableStyleId>{8799B23B-EC83-4686-B30A-512413B5E67A}</a:tableStyleId>
              </a:tblPr>
              <a:tblGrid>
                <a:gridCol w="1831799">
                  <a:extLst>
                    <a:ext uri="{9D8B030D-6E8A-4147-A177-3AD203B41FA5}">
                      <a16:colId xmlns:a16="http://schemas.microsoft.com/office/drawing/2014/main" val="3840163432"/>
                    </a:ext>
                  </a:extLst>
                </a:gridCol>
                <a:gridCol w="2147116">
                  <a:extLst>
                    <a:ext uri="{9D8B030D-6E8A-4147-A177-3AD203B41FA5}">
                      <a16:colId xmlns:a16="http://schemas.microsoft.com/office/drawing/2014/main" val="2224060109"/>
                    </a:ext>
                  </a:extLst>
                </a:gridCol>
                <a:gridCol w="2086143">
                  <a:extLst>
                    <a:ext uri="{9D8B030D-6E8A-4147-A177-3AD203B41FA5}">
                      <a16:colId xmlns:a16="http://schemas.microsoft.com/office/drawing/2014/main" val="1308725716"/>
                    </a:ext>
                  </a:extLst>
                </a:gridCol>
                <a:gridCol w="1808280">
                  <a:extLst>
                    <a:ext uri="{9D8B030D-6E8A-4147-A177-3AD203B41FA5}">
                      <a16:colId xmlns:a16="http://schemas.microsoft.com/office/drawing/2014/main" val="2448441952"/>
                    </a:ext>
                  </a:extLst>
                </a:gridCol>
              </a:tblGrid>
              <a:tr h="416203">
                <a:tc>
                  <a:txBody>
                    <a:bodyPr/>
                    <a:lstStyle/>
                    <a:p>
                      <a:pPr algn="ctr" hangingPunct="0">
                        <a:spcAft>
                          <a:spcPts val="0"/>
                        </a:spcAft>
                      </a:pPr>
                      <a:r>
                        <a:rPr lang="es-ES_tradnl" sz="1600" dirty="0">
                          <a:solidFill>
                            <a:schemeClr val="tx1"/>
                          </a:solidFill>
                          <a:effectLst/>
                          <a:latin typeface="+mj-lt"/>
                        </a:rPr>
                        <a:t>Indicadores al día</a:t>
                      </a:r>
                      <a:endParaRPr lang="es-CO" sz="1100" dirty="0">
                        <a:solidFill>
                          <a:schemeClr val="tx1"/>
                        </a:solidFill>
                        <a:effectLst/>
                        <a:latin typeface="+mj-lt"/>
                        <a:ea typeface="Times New Roman"/>
                      </a:endParaRPr>
                    </a:p>
                  </a:txBody>
                  <a:tcPr marL="68580" marR="68580" marT="0" marB="0"/>
                </a:tc>
                <a:tc>
                  <a:txBody>
                    <a:bodyPr/>
                    <a:lstStyle/>
                    <a:p>
                      <a:pPr algn="ctr" hangingPunct="0">
                        <a:spcAft>
                          <a:spcPts val="0"/>
                        </a:spcAft>
                      </a:pPr>
                      <a:r>
                        <a:rPr lang="es-ES_tradnl" sz="1600" dirty="0">
                          <a:solidFill>
                            <a:schemeClr val="tx1"/>
                          </a:solidFill>
                          <a:effectLst/>
                          <a:latin typeface="+mj-lt"/>
                        </a:rPr>
                        <a:t>Indicadores pendientes de Medición</a:t>
                      </a:r>
                      <a:endParaRPr lang="es-CO" sz="1100" dirty="0">
                        <a:solidFill>
                          <a:schemeClr val="tx1"/>
                        </a:solidFill>
                        <a:effectLst/>
                        <a:latin typeface="+mj-lt"/>
                        <a:ea typeface="Times New Roman"/>
                      </a:endParaRPr>
                    </a:p>
                  </a:txBody>
                  <a:tcPr marL="68580" marR="68580" marT="0" marB="0"/>
                </a:tc>
                <a:tc>
                  <a:txBody>
                    <a:bodyPr/>
                    <a:lstStyle/>
                    <a:p>
                      <a:pPr algn="ctr" hangingPunct="0">
                        <a:spcAft>
                          <a:spcPts val="0"/>
                        </a:spcAft>
                      </a:pPr>
                      <a:r>
                        <a:rPr lang="es-ES_tradnl" sz="1600" dirty="0">
                          <a:solidFill>
                            <a:schemeClr val="tx1"/>
                          </a:solidFill>
                          <a:effectLst/>
                          <a:latin typeface="+mj-lt"/>
                        </a:rPr>
                        <a:t>Total de Indicadores</a:t>
                      </a:r>
                      <a:endParaRPr lang="es-CO" sz="1100" dirty="0">
                        <a:solidFill>
                          <a:schemeClr val="tx1"/>
                        </a:solidFill>
                        <a:effectLst/>
                        <a:latin typeface="+mj-lt"/>
                        <a:ea typeface="Times New Roman"/>
                      </a:endParaRPr>
                    </a:p>
                  </a:txBody>
                  <a:tcPr marL="68580" marR="68580" marT="0" marB="0"/>
                </a:tc>
                <a:tc>
                  <a:txBody>
                    <a:bodyPr/>
                    <a:lstStyle/>
                    <a:p>
                      <a:pPr algn="ctr" hangingPunct="0">
                        <a:spcAft>
                          <a:spcPts val="0"/>
                        </a:spcAft>
                      </a:pPr>
                      <a:r>
                        <a:rPr lang="es-ES_tradnl" sz="1600" dirty="0">
                          <a:solidFill>
                            <a:schemeClr val="tx1"/>
                          </a:solidFill>
                          <a:effectLst/>
                          <a:latin typeface="+mj-lt"/>
                        </a:rPr>
                        <a:t>Cumplimiento</a:t>
                      </a:r>
                      <a:endParaRPr lang="es-CO" sz="1100" dirty="0">
                        <a:solidFill>
                          <a:schemeClr val="tx1"/>
                        </a:solidFill>
                        <a:effectLst/>
                        <a:latin typeface="+mj-lt"/>
                        <a:ea typeface="Times New Roman"/>
                      </a:endParaRPr>
                    </a:p>
                  </a:txBody>
                  <a:tcPr marL="68580" marR="68580" marT="0" marB="0"/>
                </a:tc>
                <a:extLst>
                  <a:ext uri="{0D108BD9-81ED-4DB2-BD59-A6C34878D82A}">
                    <a16:rowId xmlns:a16="http://schemas.microsoft.com/office/drawing/2014/main" val="1707094789"/>
                  </a:ext>
                </a:extLst>
              </a:tr>
              <a:tr h="194459">
                <a:tc>
                  <a:txBody>
                    <a:bodyPr/>
                    <a:lstStyle/>
                    <a:p>
                      <a:pPr algn="ctr" hangingPunct="0">
                        <a:spcAft>
                          <a:spcPts val="0"/>
                        </a:spcAft>
                      </a:pPr>
                      <a:r>
                        <a:rPr lang="es-ES_tradnl" sz="1600" dirty="0">
                          <a:solidFill>
                            <a:schemeClr val="tx1"/>
                          </a:solidFill>
                          <a:effectLst/>
                          <a:latin typeface="+mj-lt"/>
                          <a:ea typeface="+mn-ea"/>
                        </a:rPr>
                        <a:t>69</a:t>
                      </a:r>
                      <a:endParaRPr lang="es-CO" sz="1100" dirty="0">
                        <a:solidFill>
                          <a:schemeClr val="tx1"/>
                        </a:solidFill>
                        <a:effectLst/>
                        <a:latin typeface="+mj-lt"/>
                        <a:ea typeface="Times New Roman"/>
                      </a:endParaRPr>
                    </a:p>
                  </a:txBody>
                  <a:tcPr marL="68580" marR="68580" marT="0" marB="0">
                    <a:solidFill>
                      <a:schemeClr val="bg1">
                        <a:alpha val="20000"/>
                      </a:schemeClr>
                    </a:solidFill>
                  </a:tcPr>
                </a:tc>
                <a:tc>
                  <a:txBody>
                    <a:bodyPr/>
                    <a:lstStyle/>
                    <a:p>
                      <a:pPr algn="ctr" hangingPunct="0">
                        <a:spcAft>
                          <a:spcPts val="0"/>
                        </a:spcAft>
                      </a:pPr>
                      <a:r>
                        <a:rPr lang="es-ES_tradnl" sz="1600" b="1" dirty="0">
                          <a:solidFill>
                            <a:schemeClr val="tx1"/>
                          </a:solidFill>
                          <a:effectLst/>
                          <a:latin typeface="+mj-lt"/>
                          <a:ea typeface="+mn-ea"/>
                        </a:rPr>
                        <a:t>0</a:t>
                      </a:r>
                      <a:endParaRPr lang="es-CO" sz="1100" b="1" dirty="0">
                        <a:solidFill>
                          <a:schemeClr val="tx1"/>
                        </a:solidFill>
                        <a:effectLst/>
                        <a:latin typeface="+mj-lt"/>
                        <a:ea typeface="Times New Roman"/>
                      </a:endParaRPr>
                    </a:p>
                  </a:txBody>
                  <a:tcPr marL="68580" marR="68580" marT="0" marB="0">
                    <a:solidFill>
                      <a:schemeClr val="bg1">
                        <a:alpha val="20000"/>
                      </a:schemeClr>
                    </a:solidFill>
                  </a:tcPr>
                </a:tc>
                <a:tc>
                  <a:txBody>
                    <a:bodyPr/>
                    <a:lstStyle/>
                    <a:p>
                      <a:pPr algn="ctr" hangingPunct="0">
                        <a:spcAft>
                          <a:spcPts val="0"/>
                        </a:spcAft>
                      </a:pPr>
                      <a:r>
                        <a:rPr lang="es-ES_tradnl" sz="1600" b="1" dirty="0">
                          <a:solidFill>
                            <a:schemeClr val="tx1"/>
                          </a:solidFill>
                          <a:effectLst/>
                          <a:latin typeface="+mj-lt"/>
                        </a:rPr>
                        <a:t>69</a:t>
                      </a:r>
                      <a:endParaRPr lang="es-CO" sz="1100" b="1" dirty="0">
                        <a:solidFill>
                          <a:schemeClr val="tx1"/>
                        </a:solidFill>
                        <a:effectLst/>
                        <a:latin typeface="+mj-lt"/>
                        <a:ea typeface="Times New Roman"/>
                      </a:endParaRPr>
                    </a:p>
                  </a:txBody>
                  <a:tcPr marL="68580" marR="68580" marT="0" marB="0">
                    <a:solidFill>
                      <a:schemeClr val="bg1">
                        <a:alpha val="20000"/>
                      </a:schemeClr>
                    </a:solidFill>
                  </a:tcPr>
                </a:tc>
                <a:tc>
                  <a:txBody>
                    <a:bodyPr/>
                    <a:lstStyle/>
                    <a:p>
                      <a:pPr algn="ctr" hangingPunct="0">
                        <a:spcAft>
                          <a:spcPts val="0"/>
                        </a:spcAft>
                      </a:pPr>
                      <a:r>
                        <a:rPr lang="es-ES_tradnl" sz="1600" dirty="0">
                          <a:solidFill>
                            <a:schemeClr val="tx1"/>
                          </a:solidFill>
                          <a:effectLst/>
                          <a:latin typeface="+mj-lt"/>
                        </a:rPr>
                        <a:t>100%</a:t>
                      </a:r>
                      <a:endParaRPr lang="es-CO" sz="1100" dirty="0">
                        <a:solidFill>
                          <a:schemeClr val="tx1"/>
                        </a:solidFill>
                        <a:effectLst/>
                        <a:latin typeface="+mj-lt"/>
                        <a:ea typeface="Times New Roman"/>
                      </a:endParaRPr>
                    </a:p>
                  </a:txBody>
                  <a:tcPr marL="68580" marR="68580" marT="0" marB="0">
                    <a:solidFill>
                      <a:schemeClr val="bg1">
                        <a:alpha val="20000"/>
                      </a:schemeClr>
                    </a:solidFill>
                  </a:tcPr>
                </a:tc>
                <a:extLst>
                  <a:ext uri="{0D108BD9-81ED-4DB2-BD59-A6C34878D82A}">
                    <a16:rowId xmlns:a16="http://schemas.microsoft.com/office/drawing/2014/main" val="1087435126"/>
                  </a:ext>
                </a:extLst>
              </a:tr>
            </a:tbl>
          </a:graphicData>
        </a:graphic>
      </p:graphicFrame>
      <p:sp>
        <p:nvSpPr>
          <p:cNvPr id="7" name="CuadroTexto 6">
            <a:extLst>
              <a:ext uri="{FF2B5EF4-FFF2-40B4-BE49-F238E27FC236}">
                <a16:creationId xmlns:a16="http://schemas.microsoft.com/office/drawing/2014/main" id="{69DFD3B0-200D-400E-F6C3-A782D97B9987}"/>
              </a:ext>
            </a:extLst>
          </p:cNvPr>
          <p:cNvSpPr txBox="1"/>
          <p:nvPr/>
        </p:nvSpPr>
        <p:spPr>
          <a:xfrm>
            <a:off x="1825029" y="5230943"/>
            <a:ext cx="6097508" cy="369332"/>
          </a:xfrm>
          <a:prstGeom prst="rect">
            <a:avLst/>
          </a:prstGeom>
          <a:noFill/>
        </p:spPr>
        <p:txBody>
          <a:bodyPr wrap="square">
            <a:spAutoFit/>
          </a:bodyPr>
          <a:lstStyle/>
          <a:p>
            <a:pPr algn="ctr"/>
            <a:r>
              <a:rPr lang="es-ES_tradnl" sz="1800" b="1" dirty="0">
                <a:effectLst>
                  <a:outerShdw blurRad="38100" dist="38100" dir="2700000" algn="tl">
                    <a:srgbClr val="000000">
                      <a:alpha val="43137"/>
                    </a:srgbClr>
                  </a:outerShdw>
                </a:effectLst>
                <a:latin typeface="+mj-lt"/>
              </a:rPr>
              <a:t>El cumplimiento de medición de los indicadores es de un 100% </a:t>
            </a:r>
            <a:endParaRPr lang="es-CO" sz="1800" b="1" dirty="0">
              <a:effectLst>
                <a:outerShdw blurRad="38100" dist="38100" dir="2700000" algn="tl">
                  <a:srgbClr val="000000">
                    <a:alpha val="43137"/>
                  </a:srgbClr>
                </a:outerShdw>
              </a:effectLst>
              <a:latin typeface="+mj-lt"/>
            </a:endParaRPr>
          </a:p>
        </p:txBody>
      </p:sp>
      <p:pic>
        <p:nvPicPr>
          <p:cNvPr id="8" name="Imagen 7">
            <a:extLst>
              <a:ext uri="{FF2B5EF4-FFF2-40B4-BE49-F238E27FC236}">
                <a16:creationId xmlns:a16="http://schemas.microsoft.com/office/drawing/2014/main" id="{A28D67EF-2415-AD62-AA22-343750E5ABDA}"/>
              </a:ext>
            </a:extLst>
          </p:cNvPr>
          <p:cNvPicPr>
            <a:picLocks noChangeAspect="1"/>
          </p:cNvPicPr>
          <p:nvPr/>
        </p:nvPicPr>
        <p:blipFill>
          <a:blip r:embed="rId3"/>
          <a:stretch>
            <a:fillRect/>
          </a:stretch>
        </p:blipFill>
        <p:spPr>
          <a:xfrm>
            <a:off x="3055238" y="3263275"/>
            <a:ext cx="3429000" cy="1952625"/>
          </a:xfrm>
          <a:prstGeom prst="rect">
            <a:avLst/>
          </a:prstGeom>
        </p:spPr>
      </p:pic>
      <p:pic>
        <p:nvPicPr>
          <p:cNvPr id="10" name="Imagen 9">
            <a:extLst>
              <a:ext uri="{FF2B5EF4-FFF2-40B4-BE49-F238E27FC236}">
                <a16:creationId xmlns:a16="http://schemas.microsoft.com/office/drawing/2014/main" id="{37A5AF30-7F73-A993-D9A9-3303B3104603}"/>
              </a:ext>
            </a:extLst>
          </p:cNvPr>
          <p:cNvPicPr>
            <a:picLocks noChangeAspect="1"/>
          </p:cNvPicPr>
          <p:nvPr/>
        </p:nvPicPr>
        <p:blipFill>
          <a:blip r:embed="rId4"/>
          <a:stretch>
            <a:fillRect/>
          </a:stretch>
        </p:blipFill>
        <p:spPr>
          <a:xfrm>
            <a:off x="7190869" y="253401"/>
            <a:ext cx="1848108" cy="1371791"/>
          </a:xfrm>
          <a:prstGeom prst="rect">
            <a:avLst/>
          </a:prstGeom>
        </p:spPr>
      </p:pic>
    </p:spTree>
    <p:extLst>
      <p:ext uri="{BB962C8B-B14F-4D97-AF65-F5344CB8AC3E}">
        <p14:creationId xmlns:p14="http://schemas.microsoft.com/office/powerpoint/2010/main" val="145837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5 Tabla">
            <a:extLst>
              <a:ext uri="{FF2B5EF4-FFF2-40B4-BE49-F238E27FC236}">
                <a16:creationId xmlns:a16="http://schemas.microsoft.com/office/drawing/2014/main" id="{C16CA488-27D1-6040-380B-19E2BA3CDF84}"/>
              </a:ext>
            </a:extLst>
          </p:cNvPr>
          <p:cNvGraphicFramePr>
            <a:graphicFrameLocks noGrp="1"/>
          </p:cNvGraphicFramePr>
          <p:nvPr>
            <p:extLst>
              <p:ext uri="{D42A27DB-BD31-4B8C-83A1-F6EECF244321}">
                <p14:modId xmlns:p14="http://schemas.microsoft.com/office/powerpoint/2010/main" val="3579127746"/>
              </p:ext>
            </p:extLst>
          </p:nvPr>
        </p:nvGraphicFramePr>
        <p:xfrm>
          <a:off x="1038773" y="2670319"/>
          <a:ext cx="7873338" cy="1645920"/>
        </p:xfrm>
        <a:graphic>
          <a:graphicData uri="http://schemas.openxmlformats.org/drawingml/2006/table">
            <a:tbl>
              <a:tblPr firstRow="1" firstCol="1" bandRow="1">
                <a:tableStyleId>{8799B23B-EC83-4686-B30A-512413B5E67A}</a:tableStyleId>
              </a:tblPr>
              <a:tblGrid>
                <a:gridCol w="1489666">
                  <a:extLst>
                    <a:ext uri="{9D8B030D-6E8A-4147-A177-3AD203B41FA5}">
                      <a16:colId xmlns:a16="http://schemas.microsoft.com/office/drawing/2014/main" val="20000"/>
                    </a:ext>
                  </a:extLst>
                </a:gridCol>
                <a:gridCol w="1746089">
                  <a:extLst>
                    <a:ext uri="{9D8B030D-6E8A-4147-A177-3AD203B41FA5}">
                      <a16:colId xmlns:a16="http://schemas.microsoft.com/office/drawing/2014/main" val="20001"/>
                    </a:ext>
                  </a:extLst>
                </a:gridCol>
                <a:gridCol w="1696505">
                  <a:extLst>
                    <a:ext uri="{9D8B030D-6E8A-4147-A177-3AD203B41FA5}">
                      <a16:colId xmlns:a16="http://schemas.microsoft.com/office/drawing/2014/main" val="20002"/>
                    </a:ext>
                  </a:extLst>
                </a:gridCol>
                <a:gridCol w="1470539">
                  <a:extLst>
                    <a:ext uri="{9D8B030D-6E8A-4147-A177-3AD203B41FA5}">
                      <a16:colId xmlns:a16="http://schemas.microsoft.com/office/drawing/2014/main" val="20003"/>
                    </a:ext>
                  </a:extLst>
                </a:gridCol>
                <a:gridCol w="1470539">
                  <a:extLst>
                    <a:ext uri="{9D8B030D-6E8A-4147-A177-3AD203B41FA5}">
                      <a16:colId xmlns:a16="http://schemas.microsoft.com/office/drawing/2014/main" val="3120793972"/>
                    </a:ext>
                  </a:extLst>
                </a:gridCol>
              </a:tblGrid>
              <a:tr h="416203">
                <a:tc>
                  <a:txBody>
                    <a:bodyPr/>
                    <a:lstStyle/>
                    <a:p>
                      <a:pPr algn="ctr" hangingPunct="0">
                        <a:spcAft>
                          <a:spcPts val="0"/>
                        </a:spcAft>
                      </a:pPr>
                      <a:r>
                        <a:rPr lang="es-ES_tradnl" sz="1800" dirty="0">
                          <a:effectLst/>
                          <a:latin typeface="+mj-lt"/>
                        </a:rPr>
                        <a:t>Indicadores del plan de desarrollo (producto y resultado)</a:t>
                      </a:r>
                      <a:endParaRPr lang="es-CO" sz="1200" dirty="0">
                        <a:effectLst/>
                        <a:latin typeface="+mj-lt"/>
                        <a:ea typeface="Times New Roman"/>
                      </a:endParaRPr>
                    </a:p>
                  </a:txBody>
                  <a:tcPr marL="68580" marR="68580" marT="0" marB="0"/>
                </a:tc>
                <a:tc>
                  <a:txBody>
                    <a:bodyPr/>
                    <a:lstStyle/>
                    <a:p>
                      <a:pPr algn="ctr" hangingPunct="0">
                        <a:spcAft>
                          <a:spcPts val="0"/>
                        </a:spcAft>
                      </a:pPr>
                      <a:r>
                        <a:rPr lang="es-ES_tradnl" sz="1800" dirty="0">
                          <a:effectLst/>
                          <a:latin typeface="+mj-lt"/>
                        </a:rPr>
                        <a:t>Indicadores de gestión</a:t>
                      </a:r>
                      <a:endParaRPr lang="es-CO" sz="1200" dirty="0">
                        <a:effectLst/>
                        <a:latin typeface="+mj-lt"/>
                        <a:ea typeface="Times New Roman"/>
                      </a:endParaRPr>
                    </a:p>
                  </a:txBody>
                  <a:tcPr marL="68580" marR="68580" marT="0" marB="0"/>
                </a:tc>
                <a:tc>
                  <a:txBody>
                    <a:bodyPr/>
                    <a:lstStyle/>
                    <a:p>
                      <a:pPr algn="ctr" hangingPunct="0">
                        <a:spcAft>
                          <a:spcPts val="0"/>
                        </a:spcAft>
                      </a:pPr>
                      <a:r>
                        <a:rPr lang="es-ES_tradnl" sz="1800" dirty="0">
                          <a:effectLst/>
                          <a:latin typeface="+mj-lt"/>
                        </a:rPr>
                        <a:t>Indicadores 8 líneas estratégicas</a:t>
                      </a:r>
                      <a:endParaRPr lang="es-CO" sz="1200" dirty="0">
                        <a:effectLst/>
                        <a:latin typeface="+mj-lt"/>
                        <a:ea typeface="Times New Roman"/>
                      </a:endParaRPr>
                    </a:p>
                  </a:txBody>
                  <a:tcPr marL="68580" marR="68580" marT="0" marB="0"/>
                </a:tc>
                <a:tc>
                  <a:txBody>
                    <a:bodyPr/>
                    <a:lstStyle/>
                    <a:p>
                      <a:pPr algn="ctr" hangingPunct="0">
                        <a:spcAft>
                          <a:spcPts val="0"/>
                        </a:spcAft>
                      </a:pPr>
                      <a:r>
                        <a:rPr lang="es-ES_tradnl" sz="1800" dirty="0">
                          <a:effectLst/>
                          <a:latin typeface="+mj-lt"/>
                        </a:rPr>
                        <a:t>Total de Indicadores</a:t>
                      </a:r>
                      <a:endParaRPr lang="es-CO" sz="1200" dirty="0">
                        <a:effectLst/>
                        <a:latin typeface="+mj-lt"/>
                        <a:ea typeface="Times New Roman"/>
                      </a:endParaRPr>
                    </a:p>
                  </a:txBody>
                  <a:tcPr marL="68580" marR="68580" marT="0" marB="0"/>
                </a:tc>
                <a:tc>
                  <a:txBody>
                    <a:bodyPr/>
                    <a:lstStyle/>
                    <a:p>
                      <a:pPr algn="ctr" hangingPunct="0">
                        <a:spcAft>
                          <a:spcPts val="0"/>
                        </a:spcAft>
                      </a:pPr>
                      <a:r>
                        <a:rPr lang="es-ES_tradnl" sz="1800" dirty="0">
                          <a:effectLst/>
                          <a:latin typeface="+mj-lt"/>
                        </a:rPr>
                        <a:t>Cumplimiento de medición</a:t>
                      </a:r>
                      <a:endParaRPr lang="es-CO" sz="1200" dirty="0">
                        <a:effectLst/>
                        <a:latin typeface="+mj-lt"/>
                        <a:ea typeface="Times New Roman"/>
                      </a:endParaRPr>
                    </a:p>
                  </a:txBody>
                  <a:tcPr marL="68580" marR="68580" marT="0" marB="0"/>
                </a:tc>
                <a:extLst>
                  <a:ext uri="{0D108BD9-81ED-4DB2-BD59-A6C34878D82A}">
                    <a16:rowId xmlns:a16="http://schemas.microsoft.com/office/drawing/2014/main" val="10000"/>
                  </a:ext>
                </a:extLst>
              </a:tr>
              <a:tr h="194459">
                <a:tc>
                  <a:txBody>
                    <a:bodyPr/>
                    <a:lstStyle/>
                    <a:p>
                      <a:pPr algn="ctr" hangingPunct="0">
                        <a:spcAft>
                          <a:spcPts val="0"/>
                        </a:spcAft>
                      </a:pPr>
                      <a:r>
                        <a:rPr lang="es-MX" sz="1600" dirty="0">
                          <a:solidFill>
                            <a:srgbClr val="FF0000"/>
                          </a:solidFill>
                          <a:effectLst/>
                          <a:latin typeface="+mj-lt"/>
                          <a:ea typeface="Times New Roman"/>
                        </a:rPr>
                        <a:t>0</a:t>
                      </a:r>
                      <a:endParaRPr lang="es-CO" sz="1600" dirty="0">
                        <a:solidFill>
                          <a:srgbClr val="FF0000"/>
                        </a:solidFill>
                        <a:effectLst/>
                        <a:latin typeface="+mj-lt"/>
                        <a:ea typeface="Times New Roman"/>
                      </a:endParaRPr>
                    </a:p>
                  </a:txBody>
                  <a:tcPr marL="68580" marR="68580" marT="0" marB="0">
                    <a:solidFill>
                      <a:schemeClr val="bg1">
                        <a:alpha val="20000"/>
                      </a:schemeClr>
                    </a:solidFill>
                  </a:tcPr>
                </a:tc>
                <a:tc>
                  <a:txBody>
                    <a:bodyPr/>
                    <a:lstStyle/>
                    <a:p>
                      <a:pPr algn="ctr" hangingPunct="0">
                        <a:spcAft>
                          <a:spcPts val="0"/>
                        </a:spcAft>
                      </a:pPr>
                      <a:r>
                        <a:rPr lang="es-MX" sz="1600" b="1" dirty="0">
                          <a:effectLst/>
                          <a:latin typeface="+mj-lt"/>
                          <a:ea typeface="Times New Roman"/>
                        </a:rPr>
                        <a:t>69</a:t>
                      </a:r>
                      <a:endParaRPr lang="es-CO" sz="1600" b="1" dirty="0">
                        <a:effectLst/>
                        <a:latin typeface="+mj-lt"/>
                        <a:ea typeface="Times New Roman"/>
                      </a:endParaRPr>
                    </a:p>
                  </a:txBody>
                  <a:tcPr marL="68580" marR="68580" marT="0" marB="0">
                    <a:solidFill>
                      <a:schemeClr val="bg1">
                        <a:alpha val="20000"/>
                      </a:schemeClr>
                    </a:solidFill>
                  </a:tcPr>
                </a:tc>
                <a:tc>
                  <a:txBody>
                    <a:bodyPr/>
                    <a:lstStyle/>
                    <a:p>
                      <a:pPr algn="ctr" hangingPunct="0">
                        <a:spcAft>
                          <a:spcPts val="0"/>
                        </a:spcAft>
                      </a:pPr>
                      <a:r>
                        <a:rPr lang="es-MX" sz="1600" b="1" dirty="0">
                          <a:solidFill>
                            <a:srgbClr val="FF0000"/>
                          </a:solidFill>
                          <a:effectLst/>
                          <a:latin typeface="+mj-lt"/>
                          <a:ea typeface="Times New Roman"/>
                        </a:rPr>
                        <a:t>0</a:t>
                      </a:r>
                      <a:endParaRPr lang="es-CO" sz="1600" b="1" dirty="0">
                        <a:solidFill>
                          <a:srgbClr val="FF0000"/>
                        </a:solidFill>
                        <a:effectLst/>
                        <a:latin typeface="+mj-lt"/>
                        <a:ea typeface="Times New Roman"/>
                      </a:endParaRPr>
                    </a:p>
                  </a:txBody>
                  <a:tcPr marL="68580" marR="68580" marT="0" marB="0">
                    <a:solidFill>
                      <a:schemeClr val="bg1">
                        <a:alpha val="20000"/>
                      </a:schemeClr>
                    </a:solidFill>
                  </a:tcPr>
                </a:tc>
                <a:tc>
                  <a:txBody>
                    <a:bodyPr/>
                    <a:lstStyle/>
                    <a:p>
                      <a:pPr algn="ctr" hangingPunct="0">
                        <a:spcAft>
                          <a:spcPts val="0"/>
                        </a:spcAft>
                      </a:pPr>
                      <a:r>
                        <a:rPr lang="es-ES_tradnl" sz="1800" b="1" dirty="0">
                          <a:effectLst/>
                          <a:latin typeface="+mj-lt"/>
                        </a:rPr>
                        <a:t>69</a:t>
                      </a:r>
                      <a:endParaRPr lang="es-CO" sz="1200" b="1" dirty="0">
                        <a:effectLst/>
                        <a:latin typeface="+mj-lt"/>
                        <a:ea typeface="Times New Roman"/>
                      </a:endParaRPr>
                    </a:p>
                  </a:txBody>
                  <a:tcPr marL="68580" marR="68580" marT="0" marB="0">
                    <a:solidFill>
                      <a:schemeClr val="bg1">
                        <a:alpha val="20000"/>
                      </a:schemeClr>
                    </a:solidFill>
                  </a:tcPr>
                </a:tc>
                <a:tc>
                  <a:txBody>
                    <a:bodyPr/>
                    <a:lstStyle/>
                    <a:p>
                      <a:pPr algn="ctr" hangingPunct="0">
                        <a:spcAft>
                          <a:spcPts val="0"/>
                        </a:spcAft>
                      </a:pPr>
                      <a:r>
                        <a:rPr lang="es-ES_tradnl" sz="1800" dirty="0">
                          <a:effectLst/>
                          <a:latin typeface="+mj-lt"/>
                        </a:rPr>
                        <a:t>100%</a:t>
                      </a:r>
                      <a:endParaRPr lang="es-CO" sz="1200" dirty="0">
                        <a:effectLst/>
                        <a:latin typeface="+mj-lt"/>
                        <a:ea typeface="Times New Roman"/>
                      </a:endParaRPr>
                    </a:p>
                  </a:txBody>
                  <a:tcPr marL="68580" marR="68580" marT="0" marB="0">
                    <a:solidFill>
                      <a:schemeClr val="bg1">
                        <a:alpha val="20000"/>
                      </a:schemeClr>
                    </a:solidFill>
                  </a:tcPr>
                </a:tc>
                <a:extLst>
                  <a:ext uri="{0D108BD9-81ED-4DB2-BD59-A6C34878D82A}">
                    <a16:rowId xmlns:a16="http://schemas.microsoft.com/office/drawing/2014/main" val="10001"/>
                  </a:ext>
                </a:extLst>
              </a:tr>
            </a:tbl>
          </a:graphicData>
        </a:graphic>
      </p:graphicFrame>
      <p:sp>
        <p:nvSpPr>
          <p:cNvPr id="3" name="6 Rectángulo">
            <a:extLst>
              <a:ext uri="{FF2B5EF4-FFF2-40B4-BE49-F238E27FC236}">
                <a16:creationId xmlns:a16="http://schemas.microsoft.com/office/drawing/2014/main" id="{54AA58C5-123A-D88E-36D0-F9C6329FF438}"/>
              </a:ext>
            </a:extLst>
          </p:cNvPr>
          <p:cNvSpPr/>
          <p:nvPr/>
        </p:nvSpPr>
        <p:spPr>
          <a:xfrm>
            <a:off x="1654860" y="4816831"/>
            <a:ext cx="6912768" cy="954107"/>
          </a:xfrm>
          <a:prstGeom prst="rect">
            <a:avLst/>
          </a:prstGeom>
        </p:spPr>
        <p:txBody>
          <a:bodyPr wrap="square">
            <a:spAutoFit/>
          </a:bodyPr>
          <a:lstStyle/>
          <a:p>
            <a:pPr algn="ctr"/>
            <a:r>
              <a:rPr lang="es-ES_tradnl" sz="2800" b="1" dirty="0">
                <a:effectLst>
                  <a:outerShdw blurRad="38100" dist="38100" dir="2700000" algn="tl">
                    <a:srgbClr val="000000">
                      <a:alpha val="43137"/>
                    </a:srgbClr>
                  </a:outerShdw>
                </a:effectLst>
                <a:latin typeface="+mj-lt"/>
              </a:rPr>
              <a:t>El cumplimiento de medición de los indicadores es de un 100% </a:t>
            </a:r>
            <a:endParaRPr lang="es-CO" sz="2800" b="1" dirty="0">
              <a:effectLst>
                <a:outerShdw blurRad="38100" dist="38100" dir="2700000" algn="tl">
                  <a:srgbClr val="000000">
                    <a:alpha val="43137"/>
                  </a:srgbClr>
                </a:outerShdw>
              </a:effectLst>
              <a:latin typeface="+mj-lt"/>
            </a:endParaRPr>
          </a:p>
        </p:txBody>
      </p:sp>
      <p:pic>
        <p:nvPicPr>
          <p:cNvPr id="6" name="Imagen 5">
            <a:extLst>
              <a:ext uri="{FF2B5EF4-FFF2-40B4-BE49-F238E27FC236}">
                <a16:creationId xmlns:a16="http://schemas.microsoft.com/office/drawing/2014/main" id="{CF4A897E-9566-25BC-0F6A-5D06EF860829}"/>
              </a:ext>
            </a:extLst>
          </p:cNvPr>
          <p:cNvPicPr>
            <a:picLocks noChangeAspect="1"/>
          </p:cNvPicPr>
          <p:nvPr/>
        </p:nvPicPr>
        <p:blipFill>
          <a:blip r:embed="rId3"/>
          <a:stretch>
            <a:fillRect/>
          </a:stretch>
        </p:blipFill>
        <p:spPr>
          <a:xfrm>
            <a:off x="7064003" y="289615"/>
            <a:ext cx="1848108" cy="1371791"/>
          </a:xfrm>
          <a:prstGeom prst="rect">
            <a:avLst/>
          </a:prstGeom>
        </p:spPr>
      </p:pic>
    </p:spTree>
    <p:extLst>
      <p:ext uri="{BB962C8B-B14F-4D97-AF65-F5344CB8AC3E}">
        <p14:creationId xmlns:p14="http://schemas.microsoft.com/office/powerpoint/2010/main" val="348104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C8857B8-BB0E-041B-5480-62E31FF90322}"/>
              </a:ext>
            </a:extLst>
          </p:cNvPr>
          <p:cNvPicPr>
            <a:picLocks noChangeAspect="1"/>
          </p:cNvPicPr>
          <p:nvPr/>
        </p:nvPicPr>
        <p:blipFill>
          <a:blip r:embed="rId3"/>
          <a:stretch>
            <a:fillRect/>
          </a:stretch>
        </p:blipFill>
        <p:spPr>
          <a:xfrm>
            <a:off x="0" y="546494"/>
            <a:ext cx="6245134" cy="3720706"/>
          </a:xfrm>
          <a:prstGeom prst="rect">
            <a:avLst/>
          </a:prstGeom>
        </p:spPr>
      </p:pic>
      <p:sp>
        <p:nvSpPr>
          <p:cNvPr id="12" name="Redondear rectángulo de esquina diagonal 11">
            <a:extLst>
              <a:ext uri="{FF2B5EF4-FFF2-40B4-BE49-F238E27FC236}">
                <a16:creationId xmlns:a16="http://schemas.microsoft.com/office/drawing/2014/main" id="{6C7CB329-8498-8C45-9416-8433202D6D3B}"/>
              </a:ext>
            </a:extLst>
          </p:cNvPr>
          <p:cNvSpPr/>
          <p:nvPr/>
        </p:nvSpPr>
        <p:spPr>
          <a:xfrm>
            <a:off x="4549676" y="4291883"/>
            <a:ext cx="6372324" cy="1334197"/>
          </a:xfrm>
          <a:prstGeom prst="round2DiagRect">
            <a:avLst/>
          </a:prstGeom>
          <a:solidFill>
            <a:srgbClr val="0C564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Título 1">
            <a:extLst>
              <a:ext uri="{FF2B5EF4-FFF2-40B4-BE49-F238E27FC236}">
                <a16:creationId xmlns:a16="http://schemas.microsoft.com/office/drawing/2014/main" id="{2C89B72B-1F84-7944-9D82-75FF9FAF4A86}"/>
              </a:ext>
            </a:extLst>
          </p:cNvPr>
          <p:cNvSpPr>
            <a:spLocks noGrp="1"/>
          </p:cNvSpPr>
          <p:nvPr>
            <p:ph type="ctrTitle"/>
          </p:nvPr>
        </p:nvSpPr>
        <p:spPr>
          <a:xfrm>
            <a:off x="4767580" y="4267200"/>
            <a:ext cx="1358900" cy="1581027"/>
          </a:xfrm>
        </p:spPr>
        <p:txBody>
          <a:bodyPr>
            <a:noAutofit/>
          </a:bodyPr>
          <a:lstStyle/>
          <a:p>
            <a:pPr algn="l"/>
            <a:r>
              <a:rPr lang="es-MX" sz="8800" b="1" dirty="0">
                <a:solidFill>
                  <a:schemeClr val="bg1"/>
                </a:solidFill>
                <a:latin typeface="Prompt" panose="00000500000000000000" pitchFamily="2" charset="-34"/>
                <a:cs typeface="Prompt" panose="00000500000000000000" pitchFamily="2" charset="-34"/>
              </a:rPr>
              <a:t>2.</a:t>
            </a:r>
            <a:endParaRPr lang="es-CO" sz="8800" b="1" dirty="0">
              <a:solidFill>
                <a:schemeClr val="bg1"/>
              </a:solidFill>
              <a:latin typeface="Prompt" panose="00000500000000000000" pitchFamily="2" charset="-34"/>
              <a:cs typeface="Prompt" panose="00000500000000000000" pitchFamily="2" charset="-34"/>
            </a:endParaRPr>
          </a:p>
        </p:txBody>
      </p:sp>
      <p:sp>
        <p:nvSpPr>
          <p:cNvPr id="14" name="Rectángulo 13">
            <a:extLst>
              <a:ext uri="{FF2B5EF4-FFF2-40B4-BE49-F238E27FC236}">
                <a16:creationId xmlns:a16="http://schemas.microsoft.com/office/drawing/2014/main" id="{AA1C49A6-6421-AB46-B449-70089AF9A1DB}"/>
              </a:ext>
            </a:extLst>
          </p:cNvPr>
          <p:cNvSpPr/>
          <p:nvPr/>
        </p:nvSpPr>
        <p:spPr>
          <a:xfrm>
            <a:off x="5880100" y="4703770"/>
            <a:ext cx="5041900" cy="707886"/>
          </a:xfrm>
          <a:prstGeom prst="rect">
            <a:avLst/>
          </a:prstGeom>
        </p:spPr>
        <p:txBody>
          <a:bodyPr wrap="square">
            <a:spAutoFit/>
          </a:bodyPr>
          <a:lstStyle/>
          <a:p>
            <a:r>
              <a:rPr lang="es-ES" sz="2000" b="1" dirty="0">
                <a:solidFill>
                  <a:schemeClr val="bg1"/>
                </a:solidFill>
                <a:latin typeface="Prompt" pitchFamily="2" charset="-34"/>
                <a:cs typeface="Prompt" pitchFamily="2" charset="-34"/>
              </a:rPr>
              <a:t>C</a:t>
            </a:r>
            <a:r>
              <a:rPr lang="es-CO" sz="2000" b="1" dirty="0">
                <a:solidFill>
                  <a:schemeClr val="bg1"/>
                </a:solidFill>
                <a:latin typeface="Prompt" pitchFamily="2" charset="-34"/>
                <a:cs typeface="Prompt" pitchFamily="2" charset="-34"/>
              </a:rPr>
              <a:t>OMPARATIVO DE INDICADORES POR PROCESO</a:t>
            </a:r>
            <a:endParaRPr lang="es-CO" sz="2000" b="1" dirty="0">
              <a:solidFill>
                <a:schemeClr val="bg1"/>
              </a:solidFill>
            </a:endParaRPr>
          </a:p>
        </p:txBody>
      </p:sp>
      <p:pic>
        <p:nvPicPr>
          <p:cNvPr id="3" name="Imagen 2">
            <a:extLst>
              <a:ext uri="{FF2B5EF4-FFF2-40B4-BE49-F238E27FC236}">
                <a16:creationId xmlns:a16="http://schemas.microsoft.com/office/drawing/2014/main" id="{4935E669-8A9C-C629-9081-F6114F0B5E95}"/>
              </a:ext>
            </a:extLst>
          </p:cNvPr>
          <p:cNvPicPr>
            <a:picLocks noChangeAspect="1"/>
          </p:cNvPicPr>
          <p:nvPr/>
        </p:nvPicPr>
        <p:blipFill>
          <a:blip r:embed="rId4"/>
          <a:stretch>
            <a:fillRect/>
          </a:stretch>
        </p:blipFill>
        <p:spPr>
          <a:xfrm>
            <a:off x="7199922" y="343936"/>
            <a:ext cx="1848108" cy="1371791"/>
          </a:xfrm>
          <a:prstGeom prst="rect">
            <a:avLst/>
          </a:prstGeom>
        </p:spPr>
      </p:pic>
    </p:spTree>
    <p:extLst>
      <p:ext uri="{BB962C8B-B14F-4D97-AF65-F5344CB8AC3E}">
        <p14:creationId xmlns:p14="http://schemas.microsoft.com/office/powerpoint/2010/main" val="543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32005861-6106-D5D2-260D-B95DD9E64CCF}"/>
              </a:ext>
            </a:extLst>
          </p:cNvPr>
          <p:cNvSpPr txBox="1">
            <a:spLocks/>
          </p:cNvSpPr>
          <p:nvPr/>
        </p:nvSpPr>
        <p:spPr>
          <a:xfrm>
            <a:off x="261266" y="105360"/>
            <a:ext cx="8154537" cy="509068"/>
          </a:xfrm>
          <a:prstGeom prst="rect">
            <a:avLst/>
          </a:prstGeom>
        </p:spPr>
        <p:txBody>
          <a:bodyPr vert="horz" lIns="91440" tIns="45720" rIns="91440" bIns="45720" rtlCol="0" anchor="b">
            <a:normAutofit fontScale="92500" lnSpcReduction="10000"/>
          </a:bodyPr>
          <a:lstStyle/>
          <a:p>
            <a:pPr algn="ctr">
              <a:lnSpc>
                <a:spcPct val="90000"/>
              </a:lnSpc>
              <a:spcBef>
                <a:spcPct val="0"/>
              </a:spcBef>
              <a:defRPr/>
            </a:pPr>
            <a:r>
              <a:rPr lang="es-CO" altLang="es-CO" sz="3600" b="1" dirty="0">
                <a:solidFill>
                  <a:prstClr val="black"/>
                </a:solidFill>
                <a:latin typeface="Calibri Light" panose="020F0302020204030204" pitchFamily="34" charset="0"/>
                <a:cs typeface="Calibri Light" panose="020F0302020204030204" pitchFamily="34" charset="0"/>
              </a:rPr>
              <a:t>Comparativo por proceso</a:t>
            </a:r>
          </a:p>
        </p:txBody>
      </p:sp>
      <p:graphicFrame>
        <p:nvGraphicFramePr>
          <p:cNvPr id="5" name="5 Tabla">
            <a:extLst>
              <a:ext uri="{FF2B5EF4-FFF2-40B4-BE49-F238E27FC236}">
                <a16:creationId xmlns:a16="http://schemas.microsoft.com/office/drawing/2014/main" id="{D9D59C0D-1E37-F2DD-9CF3-DD5FD06E0B27}"/>
              </a:ext>
            </a:extLst>
          </p:cNvPr>
          <p:cNvGraphicFramePr>
            <a:graphicFrameLocks noGrp="1"/>
          </p:cNvGraphicFramePr>
          <p:nvPr>
            <p:extLst>
              <p:ext uri="{D42A27DB-BD31-4B8C-83A1-F6EECF244321}">
                <p14:modId xmlns:p14="http://schemas.microsoft.com/office/powerpoint/2010/main" val="4261278354"/>
              </p:ext>
            </p:extLst>
          </p:nvPr>
        </p:nvGraphicFramePr>
        <p:xfrm>
          <a:off x="182352" y="614428"/>
          <a:ext cx="8246384" cy="5576967"/>
        </p:xfrm>
        <a:graphic>
          <a:graphicData uri="http://schemas.openxmlformats.org/drawingml/2006/table">
            <a:tbl>
              <a:tblPr firstRow="1" firstCol="1" bandRow="1"/>
              <a:tblGrid>
                <a:gridCol w="2578885">
                  <a:extLst>
                    <a:ext uri="{9D8B030D-6E8A-4147-A177-3AD203B41FA5}">
                      <a16:colId xmlns:a16="http://schemas.microsoft.com/office/drawing/2014/main" val="20000"/>
                    </a:ext>
                  </a:extLst>
                </a:gridCol>
                <a:gridCol w="892690">
                  <a:extLst>
                    <a:ext uri="{9D8B030D-6E8A-4147-A177-3AD203B41FA5}">
                      <a16:colId xmlns:a16="http://schemas.microsoft.com/office/drawing/2014/main" val="20001"/>
                    </a:ext>
                  </a:extLst>
                </a:gridCol>
                <a:gridCol w="933922">
                  <a:extLst>
                    <a:ext uri="{9D8B030D-6E8A-4147-A177-3AD203B41FA5}">
                      <a16:colId xmlns:a16="http://schemas.microsoft.com/office/drawing/2014/main" val="1749928930"/>
                    </a:ext>
                  </a:extLst>
                </a:gridCol>
                <a:gridCol w="1182855">
                  <a:extLst>
                    <a:ext uri="{9D8B030D-6E8A-4147-A177-3AD203B41FA5}">
                      <a16:colId xmlns:a16="http://schemas.microsoft.com/office/drawing/2014/main" val="7096584"/>
                    </a:ext>
                  </a:extLst>
                </a:gridCol>
                <a:gridCol w="1329016">
                  <a:extLst>
                    <a:ext uri="{9D8B030D-6E8A-4147-A177-3AD203B41FA5}">
                      <a16:colId xmlns:a16="http://schemas.microsoft.com/office/drawing/2014/main" val="3021923720"/>
                    </a:ext>
                  </a:extLst>
                </a:gridCol>
                <a:gridCol w="1329016">
                  <a:extLst>
                    <a:ext uri="{9D8B030D-6E8A-4147-A177-3AD203B41FA5}">
                      <a16:colId xmlns:a16="http://schemas.microsoft.com/office/drawing/2014/main" val="2072694855"/>
                    </a:ext>
                  </a:extLst>
                </a:gridCol>
              </a:tblGrid>
              <a:tr h="63495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algn="ctr" defTabSz="914400" rtl="0" eaLnBrk="1" latinLnBrk="0" hangingPunct="0">
                        <a:spcAft>
                          <a:spcPts val="0"/>
                        </a:spcAft>
                      </a:pPr>
                      <a:r>
                        <a:rPr lang="es-ES_tradnl" sz="1000" b="1" kern="1200" dirty="0">
                          <a:solidFill>
                            <a:schemeClr val="tx1"/>
                          </a:solidFill>
                          <a:effectLst/>
                          <a:latin typeface="Arial" panose="020B0604020202020204" pitchFamily="34" charset="0"/>
                          <a:ea typeface="+mn-ea"/>
                          <a:cs typeface="Arial" panose="020B0604020202020204" pitchFamily="34" charset="0"/>
                        </a:rPr>
                        <a:t>Proceso</a:t>
                      </a:r>
                      <a:endParaRPr lang="es-CO" sz="10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algn="ctr" defTabSz="914400" rtl="0" eaLnBrk="1" latinLnBrk="0" hangingPunct="0">
                        <a:spcAft>
                          <a:spcPts val="0"/>
                        </a:spcAft>
                      </a:pPr>
                      <a:r>
                        <a:rPr lang="es-ES_tradnl" sz="1000" b="1" kern="1200" dirty="0">
                          <a:solidFill>
                            <a:schemeClr val="tx1"/>
                          </a:solidFill>
                          <a:effectLst/>
                          <a:latin typeface="Arial" panose="020B0604020202020204" pitchFamily="34" charset="0"/>
                          <a:ea typeface="+mn-ea"/>
                          <a:cs typeface="Arial" panose="020B0604020202020204" pitchFamily="34" charset="0"/>
                        </a:rPr>
                        <a:t>Total de indicadores</a:t>
                      </a:r>
                      <a:endParaRPr lang="es-CO" sz="10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p>
                      <a:pPr marL="0" algn="ctr" defTabSz="914400" rtl="0" eaLnBrk="1" latinLnBrk="0" hangingPunct="0">
                        <a:spcAft>
                          <a:spcPts val="0"/>
                        </a:spcAft>
                      </a:pPr>
                      <a:r>
                        <a:rPr lang="es-ES" sz="1000" b="1" kern="1200" dirty="0">
                          <a:solidFill>
                            <a:schemeClr val="tx1"/>
                          </a:solidFill>
                          <a:effectLst/>
                          <a:latin typeface="Arial" panose="020B0604020202020204" pitchFamily="34" charset="0"/>
                          <a:ea typeface="+mn-ea"/>
                          <a:cs typeface="Arial" panose="020B0604020202020204" pitchFamily="34" charset="0"/>
                        </a:rPr>
                        <a:t>Indicadores de proceso</a:t>
                      </a:r>
                      <a:endParaRPr lang="es-CO" sz="10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mpd="sng">
                      <a:solidFill>
                        <a:srgbClr val="A5A5A5"/>
                      </a:solidFill>
                    </a:lnT>
                    <a:lnB w="254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0">
                        <a:spcAft>
                          <a:spcPts val="0"/>
                        </a:spcAft>
                      </a:pPr>
                      <a:r>
                        <a:rPr lang="es-ES" sz="1000" b="1" kern="1200" dirty="0">
                          <a:solidFill>
                            <a:schemeClr val="tx1"/>
                          </a:solidFill>
                          <a:effectLst/>
                          <a:latin typeface="Arial" panose="020B0604020202020204" pitchFamily="34" charset="0"/>
                          <a:ea typeface="+mn-ea"/>
                          <a:cs typeface="Arial" panose="020B0604020202020204" pitchFamily="34" charset="0"/>
                        </a:rPr>
                        <a:t>Periodicidad de Medición</a:t>
                      </a:r>
                      <a:endParaRPr lang="es-CO" sz="10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mpd="sng">
                      <a:solidFill>
                        <a:srgbClr val="A5A5A5"/>
                      </a:solidFill>
                    </a:lnT>
                    <a:lnB w="254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s-ES" sz="1000" b="1" kern="1200" dirty="0">
                          <a:solidFill>
                            <a:schemeClr val="tx1"/>
                          </a:solidFill>
                          <a:effectLst/>
                          <a:latin typeface="Arial" panose="020B0604020202020204" pitchFamily="34" charset="0"/>
                          <a:ea typeface="+mn-ea"/>
                          <a:cs typeface="Arial" panose="020B0604020202020204" pitchFamily="34" charset="0"/>
                        </a:rPr>
                        <a:t>% Cumplimiento a Junio 30/2024</a:t>
                      </a:r>
                      <a:endParaRPr lang="es-CO" sz="1000" b="1" kern="1200" dirty="0">
                        <a:solidFill>
                          <a:schemeClr val="tx1"/>
                        </a:solidFill>
                        <a:effectLst/>
                        <a:latin typeface="Arial" panose="020B0604020202020204" pitchFamily="34" charset="0"/>
                        <a:ea typeface="+mn-ea"/>
                        <a:cs typeface="Arial" panose="020B0604020202020204" pitchFamily="34" charset="0"/>
                      </a:endParaRPr>
                    </a:p>
                    <a:p>
                      <a:pPr marL="0" algn="ctr" defTabSz="914400" rtl="0" eaLnBrk="1" latinLnBrk="0" hangingPunct="0">
                        <a:spcAft>
                          <a:spcPts val="0"/>
                        </a:spcAft>
                      </a:pPr>
                      <a:endParaRPr lang="es-CO" sz="10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mpd="sng">
                      <a:solidFill>
                        <a:srgbClr val="A5A5A5"/>
                      </a:solidFill>
                    </a:lnT>
                    <a:lnB w="254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algn="ctr" defTabSz="914400" rtl="0" eaLnBrk="1" latinLnBrk="0" hangingPunct="0">
                        <a:spcAft>
                          <a:spcPts val="0"/>
                        </a:spcAft>
                      </a:pPr>
                      <a:r>
                        <a:rPr lang="es-ES" sz="1000" b="1" kern="1200" dirty="0">
                          <a:solidFill>
                            <a:schemeClr val="tx1"/>
                          </a:solidFill>
                          <a:effectLst/>
                          <a:latin typeface="Arial" panose="020B0604020202020204" pitchFamily="34" charset="0"/>
                          <a:ea typeface="+mn-ea"/>
                          <a:cs typeface="Arial" panose="020B0604020202020204" pitchFamily="34" charset="0"/>
                        </a:rPr>
                        <a:t>% Cumplimiento a Septiembre 30/2024</a:t>
                      </a:r>
                      <a:endParaRPr lang="es-CO" sz="10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mpd="sng">
                      <a:solidFill>
                        <a:srgbClr val="A5A5A5"/>
                      </a:solidFill>
                    </a:lnT>
                    <a:lnB w="254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445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_tradnl" sz="1100" b="1" kern="1200" dirty="0">
                          <a:solidFill>
                            <a:srgbClr val="0070C0"/>
                          </a:solidFill>
                          <a:effectLst/>
                          <a:latin typeface="Arial" panose="020B0604020202020204" pitchFamily="34" charset="0"/>
                          <a:ea typeface="+mn-ea"/>
                          <a:cs typeface="Arial" panose="020B0604020202020204" pitchFamily="34" charset="0"/>
                        </a:rPr>
                        <a:t>Gestión Estratégica</a:t>
                      </a:r>
                      <a:endParaRPr lang="es-CO" sz="1100" b="1" kern="1200" dirty="0">
                        <a:solidFill>
                          <a:srgbClr val="0070C0"/>
                        </a:solidFill>
                        <a:effectLst/>
                        <a:latin typeface="Arial" panose="020B0604020202020204" pitchFamily="34" charset="0"/>
                        <a:ea typeface="+mn-ea"/>
                        <a:cs typeface="Arial" panose="020B0604020202020204" pitchFamily="34" charset="0"/>
                      </a:endParaRPr>
                    </a:p>
                  </a:txBody>
                  <a:tcPr marL="68580" marR="68580" marT="0" marB="0">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CO" sz="1100" b="1" dirty="0">
                          <a:solidFill>
                            <a:schemeClr val="tx1"/>
                          </a:solidFill>
                          <a:effectLst/>
                          <a:latin typeface="Arial" panose="020B0604020202020204" pitchFamily="34" charset="0"/>
                          <a:ea typeface="Times New Roman"/>
                          <a:cs typeface="Arial" panose="020B0604020202020204" pitchFamily="34" charset="0"/>
                        </a:rPr>
                        <a:t>2</a:t>
                      </a:r>
                    </a:p>
                  </a:txBody>
                  <a:tcPr marL="68580" marR="68580" marT="0" marB="0">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2</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254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p>
                      <a:pPr marL="0" algn="ctr" defTabSz="914400" rtl="0" eaLnBrk="1" latinLnBrk="0" hangingPunct="0">
                        <a:spcAft>
                          <a:spcPts val="0"/>
                        </a:spcAft>
                      </a:pPr>
                      <a:r>
                        <a:rPr lang="es-ES" sz="1100" b="1" kern="1200" dirty="0">
                          <a:solidFill>
                            <a:schemeClr val="tx1"/>
                          </a:solidFill>
                          <a:effectLst/>
                          <a:latin typeface="Arial" panose="020B0604020202020204" pitchFamily="34" charset="0"/>
                          <a:ea typeface="Times New Roman"/>
                          <a:cs typeface="Arial" panose="020B0604020202020204" pitchFamily="34" charset="0"/>
                        </a:rPr>
                        <a:t>Trimestral</a:t>
                      </a: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254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0070C0"/>
                          </a:solidFill>
                          <a:effectLst/>
                          <a:latin typeface="Arial" panose="020B0604020202020204" pitchFamily="34" charset="0"/>
                          <a:ea typeface="Times New Roman"/>
                          <a:cs typeface="Arial" panose="020B0604020202020204" pitchFamily="34" charset="0"/>
                        </a:rPr>
                        <a:t>64%</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254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7030A0"/>
                          </a:solidFill>
                          <a:effectLst/>
                          <a:latin typeface="Arial" panose="020B0604020202020204" pitchFamily="34" charset="0"/>
                          <a:ea typeface="Times New Roman"/>
                          <a:cs typeface="Arial" panose="020B0604020202020204" pitchFamily="34" charset="0"/>
                        </a:rPr>
                        <a:t>82%</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254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1"/>
                  </a:ext>
                </a:extLst>
              </a:tr>
              <a:tr h="19445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_tradnl" sz="1100" b="1" kern="1200" dirty="0">
                          <a:solidFill>
                            <a:srgbClr val="0070C0"/>
                          </a:solidFill>
                          <a:effectLst/>
                          <a:latin typeface="Arial" panose="020B0604020202020204" pitchFamily="34" charset="0"/>
                          <a:ea typeface="+mn-ea"/>
                          <a:cs typeface="Arial" panose="020B0604020202020204" pitchFamily="34" charset="0"/>
                        </a:rPr>
                        <a:t>Gestión Participativa de la cultura</a:t>
                      </a:r>
                      <a:endParaRPr lang="es-CO" sz="1100" b="1" kern="1200" dirty="0">
                        <a:solidFill>
                          <a:srgbClr val="0070C0"/>
                        </a:solidFill>
                        <a:effectLst/>
                        <a:latin typeface="Arial" panose="020B0604020202020204" pitchFamily="34" charset="0"/>
                        <a:ea typeface="+mn-ea"/>
                        <a:cs typeface="Arial" panose="020B0604020202020204" pitchFamily="34" charset="0"/>
                      </a:endParaRPr>
                    </a:p>
                    <a:p>
                      <a:pPr algn="ctr" hangingPunct="0">
                        <a:spcAft>
                          <a:spcPts val="0"/>
                        </a:spcAft>
                      </a:pPr>
                      <a:endParaRPr lang="es-CO" sz="11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CO" sz="1100" b="1" dirty="0">
                          <a:solidFill>
                            <a:schemeClr val="tx1"/>
                          </a:solidFill>
                          <a:effectLst/>
                          <a:latin typeface="Arial" panose="020B0604020202020204" pitchFamily="34" charset="0"/>
                          <a:ea typeface="Times New Roman"/>
                          <a:cs typeface="Arial" panose="020B0604020202020204" pitchFamily="34" charset="0"/>
                        </a:rPr>
                        <a:t>4</a:t>
                      </a: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4</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p>
                      <a:pPr marL="0" algn="ctr" defTabSz="914400" rtl="0" eaLnBrk="1" latinLnBrk="0" hangingPunct="0">
                        <a:spcAft>
                          <a:spcPts val="0"/>
                        </a:spcAft>
                      </a:pPr>
                      <a:r>
                        <a:rPr lang="es-ES" sz="1100" b="1" kern="1200" dirty="0">
                          <a:solidFill>
                            <a:schemeClr val="tx1"/>
                          </a:solidFill>
                          <a:effectLst/>
                          <a:latin typeface="Arial" panose="020B0604020202020204" pitchFamily="34" charset="0"/>
                          <a:ea typeface="Times New Roman"/>
                          <a:cs typeface="Arial" panose="020B0604020202020204" pitchFamily="34" charset="0"/>
                        </a:rPr>
                        <a:t>Semestral</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0070C0"/>
                          </a:solidFill>
                          <a:effectLst/>
                          <a:latin typeface="Arial" panose="020B0604020202020204" pitchFamily="34" charset="0"/>
                          <a:ea typeface="Times New Roman"/>
                          <a:cs typeface="Arial" panose="020B0604020202020204" pitchFamily="34" charset="0"/>
                        </a:rPr>
                        <a:t>89%</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7030A0"/>
                          </a:solidFill>
                          <a:effectLst/>
                          <a:latin typeface="Arial" panose="020B0604020202020204" pitchFamily="34" charset="0"/>
                          <a:ea typeface="Times New Roman"/>
                          <a:cs typeface="Arial" panose="020B0604020202020204" pitchFamily="34" charset="0"/>
                        </a:rPr>
                        <a:t>89%</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2"/>
                  </a:ext>
                </a:extLst>
              </a:tr>
              <a:tr h="36613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_tradnl" sz="1100" b="1" kern="1200" dirty="0">
                          <a:solidFill>
                            <a:srgbClr val="0070C0"/>
                          </a:solidFill>
                          <a:effectLst/>
                          <a:latin typeface="Arial" panose="020B0604020202020204" pitchFamily="34" charset="0"/>
                          <a:ea typeface="+mn-ea"/>
                          <a:cs typeface="Arial" panose="020B0604020202020204" pitchFamily="34" charset="0"/>
                        </a:rPr>
                        <a:t>Gestión del Conocimiento artístico y cultural</a:t>
                      </a:r>
                      <a:endParaRPr lang="es-CO" sz="1100" b="1" kern="1200" dirty="0">
                        <a:solidFill>
                          <a:srgbClr val="0070C0"/>
                        </a:solidFill>
                        <a:effectLst/>
                        <a:latin typeface="Arial" panose="020B0604020202020204" pitchFamily="34" charset="0"/>
                        <a:ea typeface="+mn-ea"/>
                        <a:cs typeface="Arial" panose="020B0604020202020204" pitchFamily="34" charset="0"/>
                      </a:endParaRPr>
                    </a:p>
                    <a:p>
                      <a:pPr algn="ctr" hangingPunct="0">
                        <a:spcAft>
                          <a:spcPts val="0"/>
                        </a:spcAft>
                      </a:pPr>
                      <a:endParaRPr lang="es-CO" sz="11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CO" sz="1100" b="1" dirty="0">
                          <a:solidFill>
                            <a:schemeClr val="tx1"/>
                          </a:solidFill>
                          <a:effectLst/>
                          <a:latin typeface="Arial" panose="020B0604020202020204" pitchFamily="34" charset="0"/>
                          <a:ea typeface="Times New Roman"/>
                          <a:cs typeface="Arial" panose="020B0604020202020204" pitchFamily="34" charset="0"/>
                        </a:rPr>
                        <a:t>6</a:t>
                      </a: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6</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p>
                      <a:pPr marL="0" algn="ctr" defTabSz="914400" rtl="0" eaLnBrk="1" latinLnBrk="0" hangingPunct="0">
                        <a:spcAft>
                          <a:spcPts val="0"/>
                        </a:spcAft>
                      </a:pPr>
                      <a:r>
                        <a:rPr lang="es-ES" sz="1100" b="1" kern="1200" dirty="0">
                          <a:solidFill>
                            <a:schemeClr val="tx1"/>
                          </a:solidFill>
                          <a:effectLst/>
                          <a:latin typeface="Arial" panose="020B0604020202020204" pitchFamily="34" charset="0"/>
                          <a:ea typeface="Times New Roman"/>
                          <a:cs typeface="Arial" panose="020B0604020202020204" pitchFamily="34" charset="0"/>
                        </a:rPr>
                        <a:t>Trimestral</a:t>
                      </a: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0070C0"/>
                          </a:solidFill>
                          <a:effectLst/>
                          <a:latin typeface="Arial" panose="020B0604020202020204" pitchFamily="34" charset="0"/>
                          <a:ea typeface="Times New Roman"/>
                          <a:cs typeface="Arial" panose="020B0604020202020204" pitchFamily="34" charset="0"/>
                        </a:rPr>
                        <a:t>43%</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7030A0"/>
                          </a:solidFill>
                          <a:effectLst/>
                          <a:latin typeface="Arial" panose="020B0604020202020204" pitchFamily="34" charset="0"/>
                          <a:ea typeface="Times New Roman"/>
                          <a:cs typeface="Arial" panose="020B0604020202020204" pitchFamily="34" charset="0"/>
                        </a:rPr>
                        <a:t>83%</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3"/>
                  </a:ext>
                </a:extLst>
              </a:tr>
              <a:tr h="19445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_tradnl" sz="1100" b="1" kern="1200" dirty="0">
                          <a:solidFill>
                            <a:srgbClr val="0070C0"/>
                          </a:solidFill>
                          <a:effectLst/>
                          <a:latin typeface="Arial" panose="020B0604020202020204" pitchFamily="34" charset="0"/>
                          <a:ea typeface="+mn-ea"/>
                          <a:cs typeface="Arial" panose="020B0604020202020204" pitchFamily="34" charset="0"/>
                        </a:rPr>
                        <a:t>Gestión del Fortalecimiento de la cultura</a:t>
                      </a:r>
                      <a:endParaRPr lang="es-CO" sz="1100" b="1" kern="1200" dirty="0">
                        <a:solidFill>
                          <a:srgbClr val="0070C0"/>
                        </a:solidFill>
                        <a:effectLst/>
                        <a:latin typeface="Arial" panose="020B0604020202020204" pitchFamily="34" charset="0"/>
                        <a:ea typeface="+mn-ea"/>
                        <a:cs typeface="Arial" panose="020B0604020202020204" pitchFamily="34" charset="0"/>
                      </a:endParaRPr>
                    </a:p>
                    <a:p>
                      <a:pPr algn="ctr" hangingPunct="0">
                        <a:spcAft>
                          <a:spcPts val="0"/>
                        </a:spcAft>
                      </a:pPr>
                      <a:endParaRPr lang="es-CO" sz="11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20</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1"/>
                    </a:solidFill>
                  </a:tcPr>
                </a:tc>
                <a:tc>
                  <a:txBody>
                    <a:body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20</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s-ES" sz="1100" b="1" kern="1200" dirty="0">
                          <a:solidFill>
                            <a:schemeClr val="tx1"/>
                          </a:solidFill>
                          <a:effectLst/>
                          <a:latin typeface="Arial" panose="020B0604020202020204" pitchFamily="34" charset="0"/>
                          <a:ea typeface="Times New Roman"/>
                          <a:cs typeface="Arial" panose="020B0604020202020204" pitchFamily="34" charset="0"/>
                        </a:rPr>
                        <a:t>Trimestral</a:t>
                      </a: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0">
                        <a:spcAft>
                          <a:spcPts val="0"/>
                        </a:spcAft>
                      </a:pP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0070C0"/>
                          </a:solidFill>
                          <a:effectLst/>
                          <a:latin typeface="Arial" panose="020B0604020202020204" pitchFamily="34" charset="0"/>
                          <a:ea typeface="Times New Roman"/>
                          <a:cs typeface="Arial" panose="020B0604020202020204" pitchFamily="34" charset="0"/>
                        </a:rPr>
                        <a:t>28%</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7030A0"/>
                          </a:solidFill>
                          <a:effectLst/>
                          <a:latin typeface="Arial" panose="020B0604020202020204" pitchFamily="34" charset="0"/>
                          <a:ea typeface="Times New Roman"/>
                          <a:cs typeface="Arial" panose="020B0604020202020204" pitchFamily="34" charset="0"/>
                        </a:rPr>
                        <a:t>52%</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4"/>
                  </a:ext>
                </a:extLst>
              </a:tr>
              <a:tr h="19445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_tradnl" sz="1100" b="1" kern="1200" dirty="0">
                          <a:solidFill>
                            <a:srgbClr val="0070C0"/>
                          </a:solidFill>
                          <a:effectLst/>
                          <a:latin typeface="Arial" panose="020B0604020202020204" pitchFamily="34" charset="0"/>
                          <a:ea typeface="+mn-ea"/>
                          <a:cs typeface="Arial" panose="020B0604020202020204" pitchFamily="34" charset="0"/>
                        </a:rPr>
                        <a:t>Gestión del Patrimonio Cultural</a:t>
                      </a:r>
                      <a:endParaRPr lang="es-CO" sz="1100" b="1" kern="1200" dirty="0">
                        <a:solidFill>
                          <a:srgbClr val="0070C0"/>
                        </a:solidFill>
                        <a:effectLst/>
                        <a:latin typeface="Arial" panose="020B0604020202020204" pitchFamily="34" charset="0"/>
                        <a:ea typeface="+mn-ea"/>
                        <a:cs typeface="Arial" panose="020B0604020202020204" pitchFamily="34" charset="0"/>
                      </a:endParaRPr>
                    </a:p>
                    <a:p>
                      <a:pPr algn="ctr" hangingPunct="0">
                        <a:spcAft>
                          <a:spcPts val="0"/>
                        </a:spcAft>
                      </a:pPr>
                      <a:endParaRPr lang="es-CO" sz="1100" dirty="0">
                        <a:solidFill>
                          <a:srgbClr val="0070C0"/>
                        </a:solidFill>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CO" sz="1100" b="1" dirty="0">
                          <a:solidFill>
                            <a:schemeClr val="tx1"/>
                          </a:solidFill>
                          <a:effectLst/>
                          <a:latin typeface="Arial" panose="020B0604020202020204" pitchFamily="34" charset="0"/>
                          <a:ea typeface="Times New Roman"/>
                          <a:cs typeface="Arial" panose="020B0604020202020204" pitchFamily="34" charset="0"/>
                        </a:rPr>
                        <a:t>6</a:t>
                      </a: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1"/>
                    </a:solidFill>
                  </a:tcPr>
                </a:tc>
                <a:tc>
                  <a:txBody>
                    <a:body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6</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s-ES" sz="1100" b="1" kern="1200" dirty="0">
                          <a:solidFill>
                            <a:schemeClr val="tx1"/>
                          </a:solidFill>
                          <a:effectLst/>
                          <a:latin typeface="Arial" panose="020B0604020202020204" pitchFamily="34" charset="0"/>
                          <a:ea typeface="Times New Roman"/>
                          <a:cs typeface="Arial" panose="020B0604020202020204" pitchFamily="34" charset="0"/>
                        </a:rPr>
                        <a:t>Trimestral</a:t>
                      </a: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0">
                        <a:spcAft>
                          <a:spcPts val="0"/>
                        </a:spcAft>
                      </a:pP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0070C0"/>
                          </a:solidFill>
                          <a:effectLst/>
                          <a:latin typeface="Arial" panose="020B0604020202020204" pitchFamily="34" charset="0"/>
                          <a:ea typeface="Times New Roman"/>
                          <a:cs typeface="Arial" panose="020B0604020202020204" pitchFamily="34" charset="0"/>
                        </a:rPr>
                        <a:t>62%</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7030A0"/>
                          </a:solidFill>
                          <a:effectLst/>
                          <a:latin typeface="Arial" panose="020B0604020202020204" pitchFamily="34" charset="0"/>
                          <a:ea typeface="Times New Roman"/>
                          <a:cs typeface="Arial" panose="020B0604020202020204" pitchFamily="34" charset="0"/>
                        </a:rPr>
                        <a:t>83%</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5"/>
                  </a:ext>
                </a:extLst>
              </a:tr>
              <a:tr h="212645">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_tradnl" sz="1100" dirty="0">
                          <a:solidFill>
                            <a:srgbClr val="0070C0"/>
                          </a:solidFill>
                          <a:effectLst/>
                          <a:latin typeface="Arial" panose="020B0604020202020204" pitchFamily="34" charset="0"/>
                          <a:ea typeface="+mn-ea"/>
                          <a:cs typeface="Arial" panose="020B0604020202020204" pitchFamily="34" charset="0"/>
                        </a:rPr>
                        <a:t>Gestión</a:t>
                      </a:r>
                      <a:r>
                        <a:rPr lang="es-ES_tradnl" sz="1100" baseline="0" dirty="0">
                          <a:solidFill>
                            <a:srgbClr val="0070C0"/>
                          </a:solidFill>
                          <a:effectLst/>
                          <a:latin typeface="Arial" panose="020B0604020202020204" pitchFamily="34" charset="0"/>
                          <a:ea typeface="+mn-ea"/>
                          <a:cs typeface="Arial" panose="020B0604020202020204" pitchFamily="34" charset="0"/>
                        </a:rPr>
                        <a:t> Humana</a:t>
                      </a:r>
                      <a:endParaRPr lang="es-CO" sz="1100" dirty="0">
                        <a:solidFill>
                          <a:srgbClr val="0070C0"/>
                        </a:solidFill>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CO" sz="1100" b="1" dirty="0">
                          <a:solidFill>
                            <a:schemeClr val="tx1"/>
                          </a:solidFill>
                          <a:effectLst/>
                          <a:latin typeface="Arial" panose="020B0604020202020204" pitchFamily="34" charset="0"/>
                          <a:ea typeface="Times New Roman"/>
                          <a:cs typeface="Arial" panose="020B0604020202020204" pitchFamily="34" charset="0"/>
                        </a:rPr>
                        <a:t>4</a:t>
                      </a: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1"/>
                    </a:solidFill>
                  </a:tcPr>
                </a:tc>
                <a:tc>
                  <a:txBody>
                    <a:body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4</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s-ES" sz="1100" b="1" kern="1200" dirty="0">
                          <a:solidFill>
                            <a:schemeClr val="tx1"/>
                          </a:solidFill>
                          <a:effectLst/>
                          <a:latin typeface="Arial" panose="020B0604020202020204" pitchFamily="34" charset="0"/>
                          <a:ea typeface="Times New Roman"/>
                          <a:cs typeface="Arial" panose="020B0604020202020204" pitchFamily="34" charset="0"/>
                        </a:rPr>
                        <a:t>Semestral</a:t>
                      </a: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0">
                        <a:spcAft>
                          <a:spcPts val="0"/>
                        </a:spcAft>
                      </a:pP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0070C0"/>
                          </a:solidFill>
                          <a:effectLst/>
                          <a:latin typeface="Arial" panose="020B0604020202020204" pitchFamily="34" charset="0"/>
                          <a:ea typeface="Times New Roman"/>
                          <a:cs typeface="Arial" panose="020B0604020202020204" pitchFamily="34" charset="0"/>
                        </a:rPr>
                        <a:t>73%</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7030A0"/>
                          </a:solidFill>
                          <a:effectLst/>
                          <a:latin typeface="Arial" panose="020B0604020202020204" pitchFamily="34" charset="0"/>
                          <a:ea typeface="Times New Roman"/>
                          <a:cs typeface="Arial" panose="020B0604020202020204" pitchFamily="34" charset="0"/>
                        </a:rPr>
                        <a:t>85%</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6"/>
                  </a:ext>
                </a:extLst>
              </a:tr>
              <a:tr h="19445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_tradnl" sz="1100" b="1" kern="1200" dirty="0">
                          <a:solidFill>
                            <a:srgbClr val="0070C0"/>
                          </a:solidFill>
                          <a:effectLst/>
                          <a:latin typeface="Arial" panose="020B0604020202020204" pitchFamily="34" charset="0"/>
                          <a:ea typeface="+mn-ea"/>
                          <a:cs typeface="Arial" panose="020B0604020202020204" pitchFamily="34" charset="0"/>
                        </a:rPr>
                        <a:t>Gestión Financiera</a:t>
                      </a:r>
                      <a:endParaRPr lang="es-CO" sz="1100" b="1" kern="1200" dirty="0">
                        <a:solidFill>
                          <a:srgbClr val="0070C0"/>
                        </a:solidFill>
                        <a:effectLst/>
                        <a:latin typeface="Arial" panose="020B0604020202020204" pitchFamily="34" charset="0"/>
                        <a:ea typeface="+mn-ea"/>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CO" sz="1100" b="1" dirty="0">
                          <a:solidFill>
                            <a:schemeClr val="tx1"/>
                          </a:solidFill>
                          <a:effectLst/>
                          <a:latin typeface="Arial" panose="020B0604020202020204" pitchFamily="34" charset="0"/>
                          <a:ea typeface="Times New Roman"/>
                          <a:cs typeface="Arial" panose="020B0604020202020204" pitchFamily="34" charset="0"/>
                        </a:rPr>
                        <a:t>10</a:t>
                      </a: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chemeClr val="bg1"/>
                    </a:solidFill>
                  </a:tcPr>
                </a:tc>
                <a:tc>
                  <a:txBody>
                    <a:body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10</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s-ES" sz="1100" b="1" kern="1200" dirty="0">
                          <a:solidFill>
                            <a:schemeClr val="tx1"/>
                          </a:solidFill>
                          <a:effectLst/>
                          <a:latin typeface="Arial" panose="020B0604020202020204" pitchFamily="34" charset="0"/>
                          <a:ea typeface="Times New Roman"/>
                          <a:cs typeface="Arial" panose="020B0604020202020204" pitchFamily="34" charset="0"/>
                        </a:rPr>
                        <a:t>Trimestral</a:t>
                      </a: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0">
                        <a:spcAft>
                          <a:spcPts val="0"/>
                        </a:spcAft>
                      </a:pP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0070C0"/>
                          </a:solidFill>
                          <a:effectLst/>
                          <a:latin typeface="Arial" panose="020B0604020202020204" pitchFamily="34" charset="0"/>
                          <a:ea typeface="Times New Roman"/>
                          <a:cs typeface="Arial" panose="020B0604020202020204" pitchFamily="34" charset="0"/>
                        </a:rPr>
                        <a:t>69%</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7030A0"/>
                          </a:solidFill>
                          <a:effectLst/>
                          <a:latin typeface="Arial" panose="020B0604020202020204" pitchFamily="34" charset="0"/>
                          <a:ea typeface="Times New Roman"/>
                          <a:cs typeface="Arial" panose="020B0604020202020204" pitchFamily="34" charset="0"/>
                        </a:rPr>
                        <a:t>83%</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7"/>
                  </a:ext>
                </a:extLst>
              </a:tr>
              <a:tr h="270585">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_tradnl" sz="1100" b="1" kern="1200" dirty="0">
                          <a:solidFill>
                            <a:srgbClr val="0070C0"/>
                          </a:solidFill>
                          <a:effectLst/>
                          <a:latin typeface="Arial" panose="020B0604020202020204" pitchFamily="34" charset="0"/>
                          <a:ea typeface="+mn-ea"/>
                          <a:cs typeface="Arial" panose="020B0604020202020204" pitchFamily="34" charset="0"/>
                        </a:rPr>
                        <a:t>Gestión Comunicaciones</a:t>
                      </a:r>
                      <a:endParaRPr lang="es-CO" sz="1100" b="1" kern="1200" dirty="0">
                        <a:solidFill>
                          <a:srgbClr val="0070C0"/>
                        </a:solidFill>
                        <a:effectLst/>
                        <a:latin typeface="Arial" panose="020B0604020202020204" pitchFamily="34" charset="0"/>
                        <a:ea typeface="+mn-ea"/>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CO" sz="1100" b="1" dirty="0">
                          <a:solidFill>
                            <a:schemeClr val="tx1"/>
                          </a:solidFill>
                          <a:effectLst/>
                          <a:latin typeface="Arial" panose="020B0604020202020204" pitchFamily="34" charset="0"/>
                          <a:ea typeface="Times New Roman"/>
                          <a:cs typeface="Arial" panose="020B0604020202020204" pitchFamily="34" charset="0"/>
                        </a:rPr>
                        <a:t>3</a:t>
                      </a: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3</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s-ES" sz="1100" b="1" kern="1200" dirty="0">
                          <a:solidFill>
                            <a:schemeClr val="tx1"/>
                          </a:solidFill>
                          <a:effectLst/>
                          <a:latin typeface="Arial" panose="020B0604020202020204" pitchFamily="34" charset="0"/>
                          <a:ea typeface="Times New Roman"/>
                          <a:cs typeface="Arial" panose="020B0604020202020204" pitchFamily="34" charset="0"/>
                        </a:rPr>
                        <a:t>Trimestral</a:t>
                      </a: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0">
                        <a:spcAft>
                          <a:spcPts val="0"/>
                        </a:spcAft>
                      </a:pP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0070C0"/>
                          </a:solidFill>
                          <a:effectLst/>
                          <a:latin typeface="Arial" panose="020B0604020202020204" pitchFamily="34" charset="0"/>
                          <a:ea typeface="Times New Roman"/>
                          <a:cs typeface="Arial" panose="020B0604020202020204" pitchFamily="34" charset="0"/>
                        </a:rPr>
                        <a:t>72%</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7030A0"/>
                          </a:solidFill>
                          <a:effectLst/>
                          <a:latin typeface="Arial" panose="020B0604020202020204" pitchFamily="34" charset="0"/>
                          <a:ea typeface="Times New Roman"/>
                          <a:cs typeface="Arial" panose="020B0604020202020204" pitchFamily="34" charset="0"/>
                        </a:rPr>
                        <a:t>80%</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8"/>
                  </a:ext>
                </a:extLst>
              </a:tr>
              <a:tr h="19445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_tradnl" sz="1100" b="1" kern="1200" dirty="0">
                          <a:solidFill>
                            <a:srgbClr val="0070C0"/>
                          </a:solidFill>
                          <a:effectLst/>
                          <a:latin typeface="Arial" panose="020B0604020202020204" pitchFamily="34" charset="0"/>
                          <a:ea typeface="+mn-ea"/>
                          <a:cs typeface="Arial" panose="020B0604020202020204" pitchFamily="34" charset="0"/>
                        </a:rPr>
                        <a:t>Gestión Tecnológica </a:t>
                      </a:r>
                      <a:endParaRPr lang="es-CO" sz="1100" b="1" kern="1200" dirty="0">
                        <a:solidFill>
                          <a:srgbClr val="0070C0"/>
                        </a:solidFill>
                        <a:effectLst/>
                        <a:latin typeface="Arial" panose="020B0604020202020204" pitchFamily="34" charset="0"/>
                        <a:ea typeface="+mn-ea"/>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CO" sz="1100" b="1" dirty="0">
                          <a:solidFill>
                            <a:schemeClr val="tx1"/>
                          </a:solidFill>
                          <a:effectLst/>
                          <a:latin typeface="Arial" panose="020B0604020202020204" pitchFamily="34" charset="0"/>
                          <a:ea typeface="Times New Roman"/>
                          <a:cs typeface="Arial" panose="020B0604020202020204" pitchFamily="34" charset="0"/>
                        </a:rPr>
                        <a:t>4</a:t>
                      </a: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4</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s-ES" sz="1100" b="1" kern="1200" dirty="0">
                          <a:solidFill>
                            <a:schemeClr val="tx1"/>
                          </a:solidFill>
                          <a:effectLst/>
                          <a:latin typeface="Arial" panose="020B0604020202020204" pitchFamily="34" charset="0"/>
                          <a:ea typeface="Times New Roman"/>
                          <a:cs typeface="Arial" panose="020B0604020202020204" pitchFamily="34" charset="0"/>
                        </a:rPr>
                        <a:t>Trimestral</a:t>
                      </a: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0">
                        <a:spcAft>
                          <a:spcPts val="0"/>
                        </a:spcAft>
                      </a:pP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0070C0"/>
                          </a:solidFill>
                          <a:effectLst/>
                          <a:latin typeface="Arial" panose="020B0604020202020204" pitchFamily="34" charset="0"/>
                          <a:ea typeface="Times New Roman"/>
                          <a:cs typeface="Arial" panose="020B0604020202020204" pitchFamily="34" charset="0"/>
                        </a:rPr>
                        <a:t>92%</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7030A0"/>
                          </a:solidFill>
                          <a:effectLst/>
                          <a:latin typeface="Arial" panose="020B0604020202020204" pitchFamily="34" charset="0"/>
                          <a:ea typeface="Times New Roman"/>
                          <a:cs typeface="Arial" panose="020B0604020202020204" pitchFamily="34" charset="0"/>
                        </a:rPr>
                        <a:t>95%</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09"/>
                  </a:ext>
                </a:extLst>
              </a:tr>
              <a:tr h="19445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_tradnl" sz="1100" dirty="0">
                          <a:solidFill>
                            <a:srgbClr val="0070C0"/>
                          </a:solidFill>
                          <a:effectLst/>
                          <a:latin typeface="Arial" panose="020B0604020202020204" pitchFamily="34" charset="0"/>
                          <a:ea typeface="+mn-ea"/>
                          <a:cs typeface="Arial" panose="020B0604020202020204" pitchFamily="34" charset="0"/>
                        </a:rPr>
                        <a:t>Gestión</a:t>
                      </a:r>
                      <a:r>
                        <a:rPr lang="es-ES_tradnl" sz="1100" baseline="0" dirty="0">
                          <a:solidFill>
                            <a:srgbClr val="0070C0"/>
                          </a:solidFill>
                          <a:effectLst/>
                          <a:latin typeface="Arial" panose="020B0604020202020204" pitchFamily="34" charset="0"/>
                          <a:ea typeface="+mn-ea"/>
                          <a:cs typeface="Arial" panose="020B0604020202020204" pitchFamily="34" charset="0"/>
                        </a:rPr>
                        <a:t>  Infraestructura Interna</a:t>
                      </a:r>
                      <a:endParaRPr lang="es-CO" sz="1100" dirty="0">
                        <a:solidFill>
                          <a:srgbClr val="0070C0"/>
                        </a:solidFill>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CO" sz="1100" b="1" dirty="0">
                          <a:solidFill>
                            <a:schemeClr val="tx1"/>
                          </a:solidFill>
                          <a:effectLst/>
                          <a:latin typeface="Arial" panose="020B0604020202020204" pitchFamily="34" charset="0"/>
                          <a:ea typeface="Times New Roman"/>
                          <a:cs typeface="Arial" panose="020B0604020202020204" pitchFamily="34" charset="0"/>
                        </a:rPr>
                        <a:t>1</a:t>
                      </a: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1</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s-ES" sz="1100" b="1" kern="1200" dirty="0">
                          <a:solidFill>
                            <a:schemeClr val="tx1"/>
                          </a:solidFill>
                          <a:effectLst/>
                          <a:latin typeface="Arial" panose="020B0604020202020204" pitchFamily="34" charset="0"/>
                          <a:ea typeface="Times New Roman"/>
                          <a:cs typeface="Arial" panose="020B0604020202020204" pitchFamily="34" charset="0"/>
                        </a:rPr>
                        <a:t>Trimestral</a:t>
                      </a: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0">
                        <a:spcAft>
                          <a:spcPts val="0"/>
                        </a:spcAft>
                      </a:pP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0070C0"/>
                          </a:solidFill>
                          <a:effectLst/>
                          <a:latin typeface="Arial" panose="020B0604020202020204" pitchFamily="34" charset="0"/>
                          <a:ea typeface="Times New Roman"/>
                          <a:cs typeface="Arial" panose="020B0604020202020204" pitchFamily="34" charset="0"/>
                        </a:rPr>
                        <a:t>18%</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7030A0"/>
                          </a:solidFill>
                          <a:effectLst/>
                          <a:latin typeface="Arial" panose="020B0604020202020204" pitchFamily="34" charset="0"/>
                          <a:ea typeface="Times New Roman"/>
                          <a:cs typeface="Arial" panose="020B0604020202020204" pitchFamily="34" charset="0"/>
                        </a:rPr>
                        <a:t>72%</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10"/>
                  </a:ext>
                </a:extLst>
              </a:tr>
              <a:tr h="19445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_tradnl" sz="1100" dirty="0">
                          <a:solidFill>
                            <a:srgbClr val="0070C0"/>
                          </a:solidFill>
                          <a:effectLst/>
                          <a:latin typeface="Arial" panose="020B0604020202020204" pitchFamily="34" charset="0"/>
                          <a:ea typeface="+mn-ea"/>
                          <a:cs typeface="Arial" panose="020B0604020202020204" pitchFamily="34" charset="0"/>
                        </a:rPr>
                        <a:t>Gestión</a:t>
                      </a:r>
                      <a:r>
                        <a:rPr lang="es-ES_tradnl" sz="1100" baseline="0" dirty="0">
                          <a:solidFill>
                            <a:srgbClr val="0070C0"/>
                          </a:solidFill>
                          <a:effectLst/>
                          <a:latin typeface="Arial" panose="020B0604020202020204" pitchFamily="34" charset="0"/>
                          <a:ea typeface="+mn-ea"/>
                          <a:cs typeface="Arial" panose="020B0604020202020204" pitchFamily="34" charset="0"/>
                        </a:rPr>
                        <a:t>  de documentos</a:t>
                      </a:r>
                      <a:endParaRPr lang="es-CO" sz="1100" dirty="0">
                        <a:solidFill>
                          <a:srgbClr val="0070C0"/>
                        </a:solidFill>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CO" sz="1100" b="1" dirty="0">
                          <a:solidFill>
                            <a:schemeClr val="tx1"/>
                          </a:solidFill>
                          <a:effectLst/>
                          <a:latin typeface="Arial" panose="020B0604020202020204" pitchFamily="34" charset="0"/>
                          <a:ea typeface="Times New Roman"/>
                          <a:cs typeface="Arial" panose="020B0604020202020204" pitchFamily="34" charset="0"/>
                        </a:rPr>
                        <a:t>4</a:t>
                      </a: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4</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s-ES" sz="1100" b="1" kern="1200" dirty="0">
                          <a:solidFill>
                            <a:schemeClr val="tx1"/>
                          </a:solidFill>
                          <a:effectLst/>
                          <a:latin typeface="Arial" panose="020B0604020202020204" pitchFamily="34" charset="0"/>
                          <a:ea typeface="Times New Roman"/>
                          <a:cs typeface="Arial" panose="020B0604020202020204" pitchFamily="34" charset="0"/>
                        </a:rPr>
                        <a:t>Trimestral</a:t>
                      </a: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0">
                        <a:spcAft>
                          <a:spcPts val="0"/>
                        </a:spcAft>
                      </a:pP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0070C0"/>
                          </a:solidFill>
                          <a:effectLst/>
                          <a:latin typeface="Arial" panose="020B0604020202020204" pitchFamily="34" charset="0"/>
                          <a:ea typeface="Times New Roman"/>
                          <a:cs typeface="Arial" panose="020B0604020202020204" pitchFamily="34" charset="0"/>
                        </a:rPr>
                        <a:t>69%</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7030A0"/>
                          </a:solidFill>
                          <a:effectLst/>
                          <a:latin typeface="Arial" panose="020B0604020202020204" pitchFamily="34" charset="0"/>
                          <a:ea typeface="Times New Roman"/>
                          <a:cs typeface="Arial" panose="020B0604020202020204" pitchFamily="34" charset="0"/>
                        </a:rPr>
                        <a:t>85%</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11"/>
                  </a:ext>
                </a:extLst>
              </a:tr>
              <a:tr h="19445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_tradnl" sz="1100" dirty="0">
                          <a:solidFill>
                            <a:srgbClr val="0070C0"/>
                          </a:solidFill>
                          <a:effectLst/>
                          <a:latin typeface="Arial" panose="020B0604020202020204" pitchFamily="34" charset="0"/>
                          <a:ea typeface="+mn-ea"/>
                          <a:cs typeface="Arial" panose="020B0604020202020204" pitchFamily="34" charset="0"/>
                        </a:rPr>
                        <a:t>Gestión</a:t>
                      </a:r>
                      <a:r>
                        <a:rPr lang="es-ES_tradnl" sz="1100" baseline="0" dirty="0">
                          <a:solidFill>
                            <a:srgbClr val="0070C0"/>
                          </a:solidFill>
                          <a:effectLst/>
                          <a:latin typeface="Arial" panose="020B0604020202020204" pitchFamily="34" charset="0"/>
                          <a:ea typeface="+mn-ea"/>
                          <a:cs typeface="Arial" panose="020B0604020202020204" pitchFamily="34" charset="0"/>
                        </a:rPr>
                        <a:t> Jurídica</a:t>
                      </a:r>
                      <a:endParaRPr lang="es-CO" sz="1100" dirty="0">
                        <a:solidFill>
                          <a:srgbClr val="0070C0"/>
                        </a:solidFill>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CO" sz="1100" b="1" dirty="0">
                          <a:solidFill>
                            <a:schemeClr val="tx1"/>
                          </a:solidFill>
                          <a:effectLst/>
                          <a:latin typeface="Arial" panose="020B0604020202020204" pitchFamily="34" charset="0"/>
                          <a:ea typeface="Times New Roman"/>
                          <a:cs typeface="Arial" panose="020B0604020202020204" pitchFamily="34" charset="0"/>
                        </a:rPr>
                        <a:t>3</a:t>
                      </a: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3</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s-ES" sz="1100" b="1" kern="1200" dirty="0">
                          <a:solidFill>
                            <a:schemeClr val="tx1"/>
                          </a:solidFill>
                          <a:effectLst/>
                          <a:latin typeface="Arial" panose="020B0604020202020204" pitchFamily="34" charset="0"/>
                          <a:ea typeface="Times New Roman"/>
                          <a:cs typeface="Arial" panose="020B0604020202020204" pitchFamily="34" charset="0"/>
                        </a:rPr>
                        <a:t>Trimestral</a:t>
                      </a: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0">
                        <a:spcAft>
                          <a:spcPts val="0"/>
                        </a:spcAft>
                      </a:pP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0070C0"/>
                          </a:solidFill>
                          <a:effectLst/>
                          <a:latin typeface="Arial" panose="020B0604020202020204" pitchFamily="34" charset="0"/>
                          <a:ea typeface="Times New Roman"/>
                          <a:cs typeface="Arial" panose="020B0604020202020204" pitchFamily="34" charset="0"/>
                        </a:rPr>
                        <a:t>90%</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7030A0"/>
                          </a:solidFill>
                          <a:effectLst/>
                          <a:latin typeface="Arial" panose="020B0604020202020204" pitchFamily="34" charset="0"/>
                          <a:ea typeface="Times New Roman"/>
                          <a:cs typeface="Arial" panose="020B0604020202020204" pitchFamily="34" charset="0"/>
                        </a:rPr>
                        <a:t>90%</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12"/>
                  </a:ext>
                </a:extLst>
              </a:tr>
              <a:tr h="246873">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_tradnl" sz="1100" b="1" kern="1200" dirty="0">
                          <a:solidFill>
                            <a:srgbClr val="0070C0"/>
                          </a:solidFill>
                          <a:effectLst/>
                          <a:latin typeface="Arial" panose="020B0604020202020204" pitchFamily="34" charset="0"/>
                          <a:ea typeface="+mn-ea"/>
                          <a:cs typeface="Arial" panose="020B0604020202020204" pitchFamily="34" charset="0"/>
                        </a:rPr>
                        <a:t>Gestión  de la Evaluación y la Mejora Continua</a:t>
                      </a:r>
                      <a:endParaRPr lang="es-CO" sz="1100" b="1" kern="1200" dirty="0">
                        <a:solidFill>
                          <a:srgbClr val="0070C0"/>
                        </a:solidFill>
                        <a:effectLst/>
                        <a:latin typeface="Arial" panose="020B0604020202020204" pitchFamily="34" charset="0"/>
                        <a:ea typeface="+mn-ea"/>
                        <a:cs typeface="Arial" panose="020B0604020202020204" pitchFamily="34" charset="0"/>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CO" sz="1100" b="1" dirty="0">
                          <a:solidFill>
                            <a:schemeClr val="tx1"/>
                          </a:solidFill>
                          <a:effectLst/>
                          <a:latin typeface="Arial" panose="020B0604020202020204" pitchFamily="34" charset="0"/>
                          <a:ea typeface="Times New Roman"/>
                          <a:cs typeface="Arial" panose="020B0604020202020204" pitchFamily="34" charset="0"/>
                        </a:rPr>
                        <a:t>2</a:t>
                      </a: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p>
                      <a:pPr algn="ctr" hangingPunct="0">
                        <a:spcAft>
                          <a:spcPts val="0"/>
                        </a:spcAft>
                      </a:pPr>
                      <a:r>
                        <a:rPr lang="es-ES" sz="1100" b="1" dirty="0">
                          <a:solidFill>
                            <a:schemeClr val="tx1"/>
                          </a:solidFill>
                          <a:effectLst/>
                          <a:latin typeface="Arial" panose="020B0604020202020204" pitchFamily="34" charset="0"/>
                          <a:ea typeface="Times New Roman"/>
                          <a:cs typeface="Arial" panose="020B0604020202020204" pitchFamily="34" charset="0"/>
                        </a:rPr>
                        <a:t>2</a:t>
                      </a:r>
                      <a:endParaRPr lang="es-CO" sz="11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s-ES" sz="1100" b="1" kern="1200" dirty="0">
                          <a:solidFill>
                            <a:schemeClr val="tx1"/>
                          </a:solidFill>
                          <a:effectLst/>
                          <a:latin typeface="Arial" panose="020B0604020202020204" pitchFamily="34" charset="0"/>
                          <a:ea typeface="Times New Roman"/>
                          <a:cs typeface="Arial" panose="020B0604020202020204" pitchFamily="34" charset="0"/>
                        </a:rPr>
                        <a:t>Semestral</a:t>
                      </a: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latinLnBrk="0" hangingPunct="0">
                        <a:spcAft>
                          <a:spcPts val="0"/>
                        </a:spcAft>
                      </a:pPr>
                      <a:endParaRPr lang="es-CO" sz="1100" b="1"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0070C0"/>
                          </a:solidFill>
                          <a:effectLst/>
                          <a:latin typeface="Arial" panose="020B0604020202020204" pitchFamily="34" charset="0"/>
                          <a:ea typeface="Times New Roman"/>
                          <a:cs typeface="Arial" panose="020B0604020202020204" pitchFamily="34" charset="0"/>
                        </a:rPr>
                        <a:t>47%</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CO" sz="1100" b="1" kern="1200" dirty="0">
                          <a:solidFill>
                            <a:srgbClr val="7030A0"/>
                          </a:solidFill>
                          <a:effectLst/>
                          <a:latin typeface="Arial" panose="020B0604020202020204" pitchFamily="34" charset="0"/>
                          <a:ea typeface="Times New Roman"/>
                          <a:cs typeface="Arial" panose="020B0604020202020204" pitchFamily="34" charset="0"/>
                        </a:rPr>
                        <a:t>92%</a:t>
                      </a: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0013"/>
                  </a:ext>
                </a:extLst>
              </a:tr>
              <a:tr h="19445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r>
                        <a:rPr lang="es-ES" sz="1100" b="1" kern="1200" dirty="0">
                          <a:solidFill>
                            <a:srgbClr val="FF0000"/>
                          </a:solidFill>
                          <a:effectLst/>
                          <a:latin typeface="+mj-lt"/>
                          <a:ea typeface="Times New Roman"/>
                          <a:cs typeface="+mn-cs"/>
                        </a:rPr>
                        <a:t>TOTAL</a:t>
                      </a:r>
                      <a:endParaRPr lang="es-CO" sz="1100" b="1" kern="1200" dirty="0">
                        <a:solidFill>
                          <a:srgbClr val="FF0000"/>
                        </a:solidFill>
                        <a:effectLst/>
                        <a:latin typeface="+mj-lt"/>
                        <a:ea typeface="Times New Roman"/>
                        <a:cs typeface="+mn-cs"/>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r>
                        <a:rPr lang="es-ES" sz="1200" b="1" dirty="0">
                          <a:solidFill>
                            <a:schemeClr val="tx1"/>
                          </a:solidFill>
                          <a:effectLst/>
                          <a:latin typeface="+mj-lt"/>
                          <a:ea typeface="Times New Roman"/>
                        </a:rPr>
                        <a:t>69</a:t>
                      </a:r>
                      <a:endParaRPr lang="es-CO" sz="1200" b="1" dirty="0">
                        <a:solidFill>
                          <a:schemeClr val="tx1"/>
                        </a:solidFill>
                        <a:effectLst/>
                        <a:latin typeface="+mj-lt"/>
                        <a:ea typeface="Times New Roman"/>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p>
                      <a:pPr algn="ctr" hangingPunct="0">
                        <a:spcAft>
                          <a:spcPts val="0"/>
                        </a:spcAft>
                      </a:pPr>
                      <a:r>
                        <a:rPr lang="es-ES" sz="1200" b="1" dirty="0">
                          <a:solidFill>
                            <a:schemeClr val="tx1"/>
                          </a:solidFill>
                          <a:effectLst/>
                          <a:latin typeface="+mj-lt"/>
                          <a:ea typeface="Times New Roman"/>
                        </a:rPr>
                        <a:t>69</a:t>
                      </a:r>
                      <a:endParaRPr lang="es-CO" sz="1200" b="1" dirty="0">
                        <a:solidFill>
                          <a:schemeClr val="tx1"/>
                        </a:solidFill>
                        <a:effectLst/>
                        <a:latin typeface="+mj-lt"/>
                        <a:ea typeface="Times New Roman"/>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p>
                      <a:pPr marL="0" algn="ctr" defTabSz="914400" rtl="0" eaLnBrk="1" latinLnBrk="0" hangingPunct="0">
                        <a:spcAft>
                          <a:spcPts val="0"/>
                        </a:spcAft>
                      </a:pPr>
                      <a:endParaRPr lang="es-CO" sz="1100" b="1" kern="1200" dirty="0">
                        <a:solidFill>
                          <a:schemeClr val="tx1"/>
                        </a:solidFill>
                        <a:effectLst/>
                        <a:latin typeface="+mj-lt"/>
                        <a:ea typeface="Times New Roman"/>
                        <a:cs typeface="+mn-cs"/>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p>
                      <a:pPr marL="0" algn="ctr" defTabSz="914400" rtl="0" eaLnBrk="1" latinLnBrk="0" hangingPunct="0">
                        <a:spcAft>
                          <a:spcPts val="0"/>
                        </a:spcAft>
                      </a:pPr>
                      <a:r>
                        <a:rPr lang="es-ES" sz="1100" b="1" kern="1200" dirty="0">
                          <a:solidFill>
                            <a:schemeClr val="tx1"/>
                          </a:solidFill>
                          <a:effectLst/>
                          <a:latin typeface="+mj-lt"/>
                          <a:ea typeface="Times New Roman"/>
                          <a:cs typeface="+mn-cs"/>
                        </a:rPr>
                        <a:t>63%</a:t>
                      </a:r>
                      <a:endParaRPr lang="es-CO" sz="1100" b="1" kern="1200" dirty="0">
                        <a:solidFill>
                          <a:schemeClr val="tx1"/>
                        </a:solidFill>
                        <a:effectLst/>
                        <a:latin typeface="+mj-lt"/>
                        <a:ea typeface="Times New Roman"/>
                        <a:cs typeface="+mn-cs"/>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r>
                        <a:rPr lang="es-ES" sz="1100" b="1" kern="1200" dirty="0">
                          <a:solidFill>
                            <a:schemeClr val="tx1"/>
                          </a:solidFill>
                          <a:effectLst/>
                          <a:latin typeface="+mj-lt"/>
                          <a:ea typeface="Times New Roman"/>
                          <a:cs typeface="+mn-cs"/>
                        </a:rPr>
                        <a:t>82%</a:t>
                      </a:r>
                      <a:endParaRPr lang="es-CO" sz="1100" b="1" kern="1200" dirty="0">
                        <a:solidFill>
                          <a:schemeClr val="tx1"/>
                        </a:solidFill>
                        <a:effectLst/>
                        <a:latin typeface="+mj-lt"/>
                        <a:ea typeface="Times New Roman"/>
                        <a:cs typeface="+mn-cs"/>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1610726804"/>
                  </a:ext>
                </a:extLst>
              </a:tr>
              <a:tr h="19445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fontAlgn="auto" latinLnBrk="0" hangingPunct="0">
                        <a:lnSpc>
                          <a:spcPct val="100000"/>
                        </a:lnSpc>
                        <a:spcBef>
                          <a:spcPts val="0"/>
                        </a:spcBef>
                        <a:spcAft>
                          <a:spcPts val="0"/>
                        </a:spcAft>
                        <a:buClrTx/>
                        <a:buSzTx/>
                        <a:buFontTx/>
                        <a:buNone/>
                        <a:tabLst/>
                        <a:defRPr/>
                      </a:pPr>
                      <a:endParaRPr lang="es-CO" sz="1100" dirty="0">
                        <a:solidFill>
                          <a:srgbClr val="FF0000"/>
                        </a:solidFill>
                        <a:effectLst/>
                        <a:latin typeface="+mj-lt"/>
                        <a:ea typeface="Times New Roman"/>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hangingPunct="0">
                        <a:spcAft>
                          <a:spcPts val="0"/>
                        </a:spcAft>
                      </a:pPr>
                      <a:endParaRPr lang="es-CO" sz="1100" b="1" dirty="0">
                        <a:solidFill>
                          <a:schemeClr val="tx1"/>
                        </a:solidFill>
                        <a:effectLst/>
                        <a:latin typeface="+mj-lt"/>
                        <a:ea typeface="Times New Roman"/>
                      </a:endParaRPr>
                    </a:p>
                  </a:txBody>
                  <a:tcPr marL="68580" marR="6858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p>
                      <a:pPr algn="ctr" hangingPunct="0">
                        <a:spcAft>
                          <a:spcPts val="0"/>
                        </a:spcAft>
                      </a:pPr>
                      <a:endParaRPr lang="es-CO" sz="1100" b="1" dirty="0">
                        <a:solidFill>
                          <a:schemeClr val="tx1"/>
                        </a:solidFill>
                        <a:effectLst/>
                        <a:latin typeface="+mj-lt"/>
                        <a:ea typeface="Times New Roman"/>
                      </a:endParaRPr>
                    </a:p>
                  </a:txBody>
                  <a:tcPr marL="68580" marR="68580" marT="0" marB="0">
                    <a:lnL w="12700" cap="flat" cmpd="sng" algn="ctr">
                      <a:solidFill>
                        <a:srgbClr val="A5A5A5"/>
                      </a:solidFill>
                      <a:prstDash val="solid"/>
                      <a:round/>
                      <a:headEnd type="none" w="med" len="med"/>
                      <a:tailEnd type="none" w="med" len="med"/>
                    </a:lnL>
                    <a:lnR w="12700" cmpd="sng">
                      <a:solidFill>
                        <a:srgbClr val="A5A5A5"/>
                      </a:solidFill>
                    </a:lnR>
                    <a:lnT w="12700" cap="flat" cmpd="sng" algn="ctr">
                      <a:solidFill>
                        <a:srgbClr val="A5A5A5"/>
                      </a:solidFill>
                      <a:prstDash val="solid"/>
                      <a:round/>
                      <a:headEnd type="none" w="med" len="med"/>
                      <a:tailEnd type="none" w="med" len="med"/>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p>
                      <a:pPr marL="0" algn="ctr" defTabSz="914400" rtl="0" eaLnBrk="1" latinLnBrk="0" hangingPunct="0">
                        <a:spcAft>
                          <a:spcPts val="0"/>
                        </a:spcAft>
                      </a:pPr>
                      <a:endParaRPr lang="es-CO" sz="1100" b="1" kern="1200" dirty="0">
                        <a:solidFill>
                          <a:schemeClr val="tx1"/>
                        </a:solidFill>
                        <a:effectLst/>
                        <a:latin typeface="+mj-lt"/>
                        <a:ea typeface="Times New Roman"/>
                        <a:cs typeface="+mn-cs"/>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p>
                      <a:pPr marL="0" algn="ctr" defTabSz="914400" rtl="0" eaLnBrk="1" latinLnBrk="0" hangingPunct="0">
                        <a:spcAft>
                          <a:spcPts val="0"/>
                        </a:spcAft>
                      </a:pPr>
                      <a:endParaRPr lang="es-CO" sz="1100" b="1" kern="1200" dirty="0">
                        <a:solidFill>
                          <a:schemeClr val="tx1"/>
                        </a:solidFill>
                        <a:effectLst/>
                        <a:latin typeface="+mj-lt"/>
                        <a:ea typeface="Times New Roman"/>
                        <a:cs typeface="+mn-cs"/>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0">
                        <a:spcAft>
                          <a:spcPts val="0"/>
                        </a:spcAft>
                      </a:pPr>
                      <a:endParaRPr lang="es-CO" sz="1100" b="1" kern="1200" dirty="0">
                        <a:solidFill>
                          <a:schemeClr val="tx1"/>
                        </a:solidFill>
                        <a:effectLst/>
                        <a:latin typeface="+mj-lt"/>
                        <a:ea typeface="Times New Roman"/>
                        <a:cs typeface="+mn-cs"/>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mpd="sng">
                      <a:solidFill>
                        <a:srgbClr val="A5A5A5"/>
                      </a:solidFill>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2405821732"/>
                  </a:ext>
                </a:extLst>
              </a:tr>
            </a:tbl>
          </a:graphicData>
        </a:graphic>
      </p:graphicFrame>
      <p:sp>
        <p:nvSpPr>
          <p:cNvPr id="6" name="CuadroTexto 5">
            <a:extLst>
              <a:ext uri="{FF2B5EF4-FFF2-40B4-BE49-F238E27FC236}">
                <a16:creationId xmlns:a16="http://schemas.microsoft.com/office/drawing/2014/main" id="{35AE2090-8210-3DD7-C809-23F0904868F5}"/>
              </a:ext>
            </a:extLst>
          </p:cNvPr>
          <p:cNvSpPr txBox="1"/>
          <p:nvPr/>
        </p:nvSpPr>
        <p:spPr>
          <a:xfrm>
            <a:off x="9144846" y="5916832"/>
            <a:ext cx="223170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black"/>
                </a:solidFill>
                <a:effectLst/>
                <a:uLnTx/>
                <a:uFillTx/>
              </a:rPr>
              <a:t>82% de cumplimiento</a:t>
            </a:r>
            <a:endParaRPr kumimoji="0" lang="es-CO" sz="1800" b="0" i="0" u="none" strike="noStrike" kern="0" cap="none" spc="0" normalizeH="0" baseline="0" noProof="0" dirty="0">
              <a:ln>
                <a:noFill/>
              </a:ln>
              <a:solidFill>
                <a:prstClr val="black"/>
              </a:solidFill>
              <a:effectLst/>
              <a:uLnTx/>
              <a:uFillTx/>
            </a:endParaRPr>
          </a:p>
        </p:txBody>
      </p:sp>
      <p:sp>
        <p:nvSpPr>
          <p:cNvPr id="7" name="CuadroTexto 6">
            <a:extLst>
              <a:ext uri="{FF2B5EF4-FFF2-40B4-BE49-F238E27FC236}">
                <a16:creationId xmlns:a16="http://schemas.microsoft.com/office/drawing/2014/main" id="{AC24BA1D-41C1-CC00-4794-3A1F34A95F17}"/>
              </a:ext>
            </a:extLst>
          </p:cNvPr>
          <p:cNvSpPr txBox="1"/>
          <p:nvPr/>
        </p:nvSpPr>
        <p:spPr>
          <a:xfrm>
            <a:off x="8392447" y="3300406"/>
            <a:ext cx="1176218" cy="369332"/>
          </a:xfrm>
          <a:prstGeom prst="rect">
            <a:avLst/>
          </a:prstGeom>
          <a:noFill/>
          <a:ln>
            <a:solidFill>
              <a:srgbClr val="4472C4"/>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a:ln>
                  <a:noFill/>
                </a:ln>
                <a:solidFill>
                  <a:srgbClr val="0070C0"/>
                </a:solidFill>
                <a:effectLst/>
                <a:uLnTx/>
                <a:uFillTx/>
              </a:rPr>
              <a:t>Se encuentran en proceso de cierre</a:t>
            </a:r>
            <a:endParaRPr kumimoji="0" lang="es-CO" sz="900" b="1" i="0" u="none" strike="noStrike" kern="0" cap="none" spc="0" normalizeH="0" baseline="0" noProof="0" dirty="0">
              <a:ln>
                <a:noFill/>
              </a:ln>
              <a:solidFill>
                <a:srgbClr val="0070C0"/>
              </a:solidFill>
              <a:effectLst/>
              <a:uLnTx/>
              <a:uFillTx/>
            </a:endParaRPr>
          </a:p>
        </p:txBody>
      </p:sp>
      <p:pic>
        <p:nvPicPr>
          <p:cNvPr id="9" name="Imagen 8">
            <a:extLst>
              <a:ext uri="{FF2B5EF4-FFF2-40B4-BE49-F238E27FC236}">
                <a16:creationId xmlns:a16="http://schemas.microsoft.com/office/drawing/2014/main" id="{E01C3F3F-4A2A-CD52-AE51-64178287FE34}"/>
              </a:ext>
            </a:extLst>
          </p:cNvPr>
          <p:cNvPicPr>
            <a:picLocks noChangeAspect="1"/>
          </p:cNvPicPr>
          <p:nvPr/>
        </p:nvPicPr>
        <p:blipFill>
          <a:blip r:embed="rId3"/>
          <a:stretch>
            <a:fillRect/>
          </a:stretch>
        </p:blipFill>
        <p:spPr>
          <a:xfrm>
            <a:off x="8349822" y="175543"/>
            <a:ext cx="1182552" cy="877770"/>
          </a:xfrm>
          <a:prstGeom prst="rect">
            <a:avLst/>
          </a:prstGeom>
        </p:spPr>
      </p:pic>
    </p:spTree>
    <p:extLst>
      <p:ext uri="{BB962C8B-B14F-4D97-AF65-F5344CB8AC3E}">
        <p14:creationId xmlns:p14="http://schemas.microsoft.com/office/powerpoint/2010/main" val="300192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32005861-6106-D5D2-260D-B95DD9E64CCF}"/>
              </a:ext>
            </a:extLst>
          </p:cNvPr>
          <p:cNvSpPr txBox="1">
            <a:spLocks/>
          </p:cNvSpPr>
          <p:nvPr/>
        </p:nvSpPr>
        <p:spPr>
          <a:xfrm>
            <a:off x="1146581" y="443577"/>
            <a:ext cx="8154537" cy="509068"/>
          </a:xfrm>
          <a:prstGeom prst="rect">
            <a:avLst/>
          </a:prstGeom>
        </p:spPr>
        <p:txBody>
          <a:bodyPr vert="horz" lIns="91440" tIns="45720" rIns="91440" bIns="45720" rtlCol="0" anchor="b">
            <a:normAutofit fontScale="925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altLang="es-CO" sz="36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Comparativo por proceso</a:t>
            </a:r>
          </a:p>
        </p:txBody>
      </p:sp>
      <p:pic>
        <p:nvPicPr>
          <p:cNvPr id="9" name="Imagen 8">
            <a:extLst>
              <a:ext uri="{FF2B5EF4-FFF2-40B4-BE49-F238E27FC236}">
                <a16:creationId xmlns:a16="http://schemas.microsoft.com/office/drawing/2014/main" id="{E01C3F3F-4A2A-CD52-AE51-64178287FE34}"/>
              </a:ext>
            </a:extLst>
          </p:cNvPr>
          <p:cNvPicPr>
            <a:picLocks noChangeAspect="1"/>
          </p:cNvPicPr>
          <p:nvPr/>
        </p:nvPicPr>
        <p:blipFill>
          <a:blip r:embed="rId3"/>
          <a:stretch>
            <a:fillRect/>
          </a:stretch>
        </p:blipFill>
        <p:spPr>
          <a:xfrm>
            <a:off x="8349822" y="175543"/>
            <a:ext cx="1182552" cy="877770"/>
          </a:xfrm>
          <a:prstGeom prst="rect">
            <a:avLst/>
          </a:prstGeom>
        </p:spPr>
      </p:pic>
      <p:graphicFrame>
        <p:nvGraphicFramePr>
          <p:cNvPr id="2" name="Gráfico 1">
            <a:extLst>
              <a:ext uri="{FF2B5EF4-FFF2-40B4-BE49-F238E27FC236}">
                <a16:creationId xmlns:a16="http://schemas.microsoft.com/office/drawing/2014/main" id="{BA253A31-BC24-6BDD-57A2-D928B7D4A564}"/>
              </a:ext>
            </a:extLst>
          </p:cNvPr>
          <p:cNvGraphicFramePr>
            <a:graphicFrameLocks/>
          </p:cNvGraphicFramePr>
          <p:nvPr/>
        </p:nvGraphicFramePr>
        <p:xfrm>
          <a:off x="606582" y="1583530"/>
          <a:ext cx="11119843" cy="45547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479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Indicadores de proceso: ¿Cuáles son los 9 tipos principales?">
            <a:extLst>
              <a:ext uri="{FF2B5EF4-FFF2-40B4-BE49-F238E27FC236}">
                <a16:creationId xmlns:a16="http://schemas.microsoft.com/office/drawing/2014/main" id="{1081DBA2-4267-B118-E567-DD6D900E96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244" y="823545"/>
            <a:ext cx="5607756" cy="3739081"/>
          </a:xfrm>
          <a:prstGeom prst="rect">
            <a:avLst/>
          </a:prstGeom>
          <a:noFill/>
          <a:extLst>
            <a:ext uri="{909E8E84-426E-40DD-AFC4-6F175D3DCCD1}">
              <a14:hiddenFill xmlns:a14="http://schemas.microsoft.com/office/drawing/2010/main">
                <a:solidFill>
                  <a:srgbClr val="FFFFFF"/>
                </a:solidFill>
              </a14:hiddenFill>
            </a:ext>
          </a:extLst>
        </p:spPr>
      </p:pic>
      <p:sp>
        <p:nvSpPr>
          <p:cNvPr id="12" name="Redondear rectángulo de esquina diagonal 11">
            <a:extLst>
              <a:ext uri="{FF2B5EF4-FFF2-40B4-BE49-F238E27FC236}">
                <a16:creationId xmlns:a16="http://schemas.microsoft.com/office/drawing/2014/main" id="{6C7CB329-8498-8C45-9416-8433202D6D3B}"/>
              </a:ext>
            </a:extLst>
          </p:cNvPr>
          <p:cNvSpPr/>
          <p:nvPr/>
        </p:nvSpPr>
        <p:spPr>
          <a:xfrm>
            <a:off x="4549676" y="4291883"/>
            <a:ext cx="6372324" cy="1334197"/>
          </a:xfrm>
          <a:prstGeom prst="round2DiagRect">
            <a:avLst/>
          </a:prstGeom>
          <a:solidFill>
            <a:srgbClr val="0C564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Título 1">
            <a:extLst>
              <a:ext uri="{FF2B5EF4-FFF2-40B4-BE49-F238E27FC236}">
                <a16:creationId xmlns:a16="http://schemas.microsoft.com/office/drawing/2014/main" id="{2C89B72B-1F84-7944-9D82-75FF9FAF4A86}"/>
              </a:ext>
            </a:extLst>
          </p:cNvPr>
          <p:cNvSpPr>
            <a:spLocks noGrp="1"/>
          </p:cNvSpPr>
          <p:nvPr>
            <p:ph type="ctrTitle"/>
          </p:nvPr>
        </p:nvSpPr>
        <p:spPr>
          <a:xfrm>
            <a:off x="4767580" y="4267200"/>
            <a:ext cx="1358900" cy="1581027"/>
          </a:xfrm>
        </p:spPr>
        <p:txBody>
          <a:bodyPr>
            <a:noAutofit/>
          </a:bodyPr>
          <a:lstStyle/>
          <a:p>
            <a:pPr algn="l"/>
            <a:r>
              <a:rPr lang="es-MX" sz="8800" b="1" dirty="0">
                <a:solidFill>
                  <a:schemeClr val="bg1"/>
                </a:solidFill>
                <a:latin typeface="Prompt" panose="00000500000000000000" pitchFamily="2" charset="-34"/>
                <a:cs typeface="Prompt" panose="00000500000000000000" pitchFamily="2" charset="-34"/>
              </a:rPr>
              <a:t>3.</a:t>
            </a:r>
            <a:endParaRPr lang="es-CO" sz="8800" b="1" dirty="0">
              <a:solidFill>
                <a:schemeClr val="bg1"/>
              </a:solidFill>
              <a:latin typeface="Prompt" panose="00000500000000000000" pitchFamily="2" charset="-34"/>
              <a:cs typeface="Prompt" panose="00000500000000000000" pitchFamily="2" charset="-34"/>
            </a:endParaRPr>
          </a:p>
        </p:txBody>
      </p:sp>
      <p:sp>
        <p:nvSpPr>
          <p:cNvPr id="14" name="Rectángulo 13">
            <a:extLst>
              <a:ext uri="{FF2B5EF4-FFF2-40B4-BE49-F238E27FC236}">
                <a16:creationId xmlns:a16="http://schemas.microsoft.com/office/drawing/2014/main" id="{AA1C49A6-6421-AB46-B449-70089AF9A1DB}"/>
              </a:ext>
            </a:extLst>
          </p:cNvPr>
          <p:cNvSpPr/>
          <p:nvPr/>
        </p:nvSpPr>
        <p:spPr>
          <a:xfrm>
            <a:off x="5880100" y="4703770"/>
            <a:ext cx="5041900" cy="707886"/>
          </a:xfrm>
          <a:prstGeom prst="rect">
            <a:avLst/>
          </a:prstGeom>
        </p:spPr>
        <p:txBody>
          <a:bodyPr wrap="square">
            <a:spAutoFit/>
          </a:bodyPr>
          <a:lstStyle/>
          <a:p>
            <a:r>
              <a:rPr lang="es-ES" sz="2000" b="1" dirty="0">
                <a:solidFill>
                  <a:schemeClr val="bg1"/>
                </a:solidFill>
                <a:latin typeface="Prompt" pitchFamily="2" charset="-34"/>
                <a:cs typeface="Prompt" pitchFamily="2" charset="-34"/>
              </a:rPr>
              <a:t>RESULTADO DE </a:t>
            </a:r>
            <a:r>
              <a:rPr lang="es-CO" sz="2000" b="1" dirty="0">
                <a:solidFill>
                  <a:schemeClr val="bg1"/>
                </a:solidFill>
                <a:latin typeface="Prompt" pitchFamily="2" charset="-34"/>
                <a:cs typeface="Prompt" pitchFamily="2" charset="-34"/>
              </a:rPr>
              <a:t>INDICADORES POR PROCESO</a:t>
            </a:r>
            <a:endParaRPr lang="es-CO" sz="2000" b="1" dirty="0">
              <a:solidFill>
                <a:schemeClr val="bg1"/>
              </a:solidFill>
            </a:endParaRPr>
          </a:p>
        </p:txBody>
      </p:sp>
      <p:pic>
        <p:nvPicPr>
          <p:cNvPr id="3" name="Imagen 2">
            <a:extLst>
              <a:ext uri="{FF2B5EF4-FFF2-40B4-BE49-F238E27FC236}">
                <a16:creationId xmlns:a16="http://schemas.microsoft.com/office/drawing/2014/main" id="{4935E669-8A9C-C629-9081-F6114F0B5E95}"/>
              </a:ext>
            </a:extLst>
          </p:cNvPr>
          <p:cNvPicPr>
            <a:picLocks noChangeAspect="1"/>
          </p:cNvPicPr>
          <p:nvPr/>
        </p:nvPicPr>
        <p:blipFill>
          <a:blip r:embed="rId4"/>
          <a:stretch>
            <a:fillRect/>
          </a:stretch>
        </p:blipFill>
        <p:spPr>
          <a:xfrm>
            <a:off x="7199922" y="343936"/>
            <a:ext cx="1848108" cy="1371791"/>
          </a:xfrm>
          <a:prstGeom prst="rect">
            <a:avLst/>
          </a:prstGeom>
        </p:spPr>
      </p:pic>
    </p:spTree>
    <p:extLst>
      <p:ext uri="{BB962C8B-B14F-4D97-AF65-F5344CB8AC3E}">
        <p14:creationId xmlns:p14="http://schemas.microsoft.com/office/powerpoint/2010/main" val="21607870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3412</TotalTime>
  <Words>7482</Words>
  <Application>Microsoft Office PowerPoint</Application>
  <PresentationFormat>Panorámica</PresentationFormat>
  <Paragraphs>1046</Paragraphs>
  <Slides>36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Prompt</vt:lpstr>
      <vt:lpstr>Calibri Light</vt:lpstr>
      <vt:lpstr>Aptos Narrow</vt:lpstr>
      <vt:lpstr>Arial</vt:lpstr>
      <vt:lpstr>Calibri</vt:lpstr>
      <vt:lpstr>Tema de Office</vt:lpstr>
      <vt:lpstr>INFORME INDICADORES DE GESTIÓN  TERCER TRIMESTRE 2024</vt:lpstr>
      <vt:lpstr>Contenido</vt:lpstr>
      <vt:lpstr>1.</vt:lpstr>
      <vt:lpstr>Presentación de PowerPoint</vt:lpstr>
      <vt:lpstr>Presentación de PowerPoint</vt:lpstr>
      <vt:lpstr>2.</vt:lpstr>
      <vt:lpstr>Presentación de PowerPoint</vt:lpstr>
      <vt:lpstr>Presentación de PowerPoint</vt:lpstr>
      <vt:lpstr>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 JAIME VELASQUEZ GARCIA</dc:creator>
  <cp:lastModifiedBy>Sandra Diaz</cp:lastModifiedBy>
  <cp:revision>170</cp:revision>
  <dcterms:created xsi:type="dcterms:W3CDTF">2024-01-16T13:49:58Z</dcterms:created>
  <dcterms:modified xsi:type="dcterms:W3CDTF">2024-10-22T18:50:48Z</dcterms:modified>
</cp:coreProperties>
</file>