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0" r:id="rId2"/>
    <p:sldId id="292" r:id="rId3"/>
    <p:sldId id="323" r:id="rId4"/>
    <p:sldId id="293" r:id="rId5"/>
    <p:sldId id="333" r:id="rId6"/>
    <p:sldId id="295" r:id="rId7"/>
    <p:sldId id="325" r:id="rId8"/>
    <p:sldId id="324" r:id="rId9"/>
    <p:sldId id="294" r:id="rId10"/>
    <p:sldId id="296" r:id="rId11"/>
    <p:sldId id="297" r:id="rId12"/>
    <p:sldId id="298" r:id="rId13"/>
    <p:sldId id="322" r:id="rId14"/>
    <p:sldId id="300" r:id="rId15"/>
    <p:sldId id="305" r:id="rId16"/>
    <p:sldId id="304" r:id="rId17"/>
    <p:sldId id="336" r:id="rId18"/>
    <p:sldId id="330" r:id="rId19"/>
    <p:sldId id="326" r:id="rId20"/>
    <p:sldId id="302" r:id="rId21"/>
    <p:sldId id="301" r:id="rId22"/>
    <p:sldId id="306" r:id="rId23"/>
    <p:sldId id="327" r:id="rId24"/>
    <p:sldId id="307" r:id="rId25"/>
    <p:sldId id="309" r:id="rId26"/>
    <p:sldId id="308" r:id="rId27"/>
    <p:sldId id="311" r:id="rId28"/>
    <p:sldId id="310" r:id="rId29"/>
    <p:sldId id="312" r:id="rId30"/>
    <p:sldId id="313" r:id="rId31"/>
    <p:sldId id="314" r:id="rId32"/>
    <p:sldId id="315" r:id="rId33"/>
    <p:sldId id="316" r:id="rId34"/>
    <p:sldId id="317" r:id="rId35"/>
    <p:sldId id="318" r:id="rId36"/>
    <p:sldId id="319" r:id="rId37"/>
    <p:sldId id="335" r:id="rId38"/>
    <p:sldId id="291"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Y DIAZ" initials="SD" lastIdx="1" clrIdx="0">
    <p:extLst>
      <p:ext uri="{19B8F6BF-5375-455C-9EA6-DF929625EA0E}">
        <p15:presenceInfo xmlns:p15="http://schemas.microsoft.com/office/powerpoint/2012/main" userId="08af1dc35027bab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5D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44" autoAdjust="0"/>
    <p:restoredTop sz="94660"/>
  </p:normalViewPr>
  <p:slideViewPr>
    <p:cSldViewPr snapToGrid="0">
      <p:cViewPr varScale="1">
        <p:scale>
          <a:sx n="111" d="100"/>
          <a:sy n="111" d="100"/>
        </p:scale>
        <p:origin x="17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Hoja1!$B$1</c:f>
              <c:strCache>
                <c:ptCount val="1"/>
                <c:pt idx="0">
                  <c:v>Serie 1</c:v>
                </c:pt>
              </c:strCache>
            </c:strRef>
          </c:tx>
          <c:invertIfNegative val="0"/>
          <c:cat>
            <c:strRef>
              <c:f>Hoja1!$A$2:$A$5</c:f>
              <c:strCache>
                <c:ptCount val="4"/>
                <c:pt idx="0">
                  <c:v>Categoría 1</c:v>
                </c:pt>
                <c:pt idx="1">
                  <c:v>Categoría 2</c:v>
                </c:pt>
                <c:pt idx="2">
                  <c:v>Categoría 3</c:v>
                </c:pt>
                <c:pt idx="3">
                  <c:v>Categoría 4</c:v>
                </c:pt>
              </c:strCache>
            </c:strRef>
          </c:cat>
          <c:val>
            <c:numRef>
              <c:f>Hoja1!$B$2:$B$5</c:f>
            </c:numRef>
          </c:val>
          <c:extLst>
            <c:ext xmlns:c16="http://schemas.microsoft.com/office/drawing/2014/chart" uri="{C3380CC4-5D6E-409C-BE32-E72D297353CC}">
              <c16:uniqueId val="{00000000-AA20-4704-AD8D-EB2DA508C88E}"/>
            </c:ext>
          </c:extLst>
        </c:ser>
        <c:ser>
          <c:idx val="1"/>
          <c:order val="1"/>
          <c:tx>
            <c:strRef>
              <c:f>Hoja1!$C$1</c:f>
              <c:strCache>
                <c:ptCount val="1"/>
                <c:pt idx="0">
                  <c:v>Serie 2</c:v>
                </c:pt>
              </c:strCache>
            </c:strRef>
          </c:tx>
          <c:invertIfNegative val="0"/>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A20-4704-AD8D-EB2DA508C88E}"/>
            </c:ext>
          </c:extLst>
        </c:ser>
        <c:ser>
          <c:idx val="2"/>
          <c:order val="2"/>
          <c:tx>
            <c:strRef>
              <c:f>Hoja1!$D$1</c:f>
              <c:strCache>
                <c:ptCount val="1"/>
                <c:pt idx="0">
                  <c:v>Serie 3</c:v>
                </c:pt>
              </c:strCache>
            </c:strRef>
          </c:tx>
          <c:invertIfNegative val="0"/>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A20-4704-AD8D-EB2DA508C88E}"/>
            </c:ext>
          </c:extLst>
        </c:ser>
        <c:dLbls>
          <c:showLegendKey val="0"/>
          <c:showVal val="0"/>
          <c:showCatName val="0"/>
          <c:showSerName val="0"/>
          <c:showPercent val="0"/>
          <c:showBubbleSize val="0"/>
        </c:dLbls>
        <c:gapWidth val="150"/>
        <c:shape val="box"/>
        <c:axId val="182376320"/>
        <c:axId val="182377856"/>
        <c:axId val="0"/>
      </c:bar3DChart>
      <c:catAx>
        <c:axId val="182376320"/>
        <c:scaling>
          <c:orientation val="minMax"/>
        </c:scaling>
        <c:delete val="0"/>
        <c:axPos val="b"/>
        <c:numFmt formatCode="General" sourceLinked="0"/>
        <c:majorTickMark val="out"/>
        <c:minorTickMark val="none"/>
        <c:tickLblPos val="nextTo"/>
        <c:crossAx val="182377856"/>
        <c:crosses val="autoZero"/>
        <c:auto val="1"/>
        <c:lblAlgn val="ctr"/>
        <c:lblOffset val="100"/>
        <c:noMultiLvlLbl val="0"/>
      </c:catAx>
      <c:valAx>
        <c:axId val="182377856"/>
        <c:scaling>
          <c:orientation val="minMax"/>
        </c:scaling>
        <c:delete val="0"/>
        <c:axPos val="l"/>
        <c:majorGridlines/>
        <c:numFmt formatCode="General" sourceLinked="1"/>
        <c:majorTickMark val="out"/>
        <c:minorTickMark val="none"/>
        <c:tickLblPos val="nextTo"/>
        <c:crossAx val="182376320"/>
        <c:crosses val="autoZero"/>
        <c:crossBetween val="between"/>
      </c:valAx>
    </c:plotArea>
    <c:legend>
      <c:legendPos val="r"/>
      <c:overlay val="0"/>
    </c:legend>
    <c:plotVisOnly val="1"/>
    <c:dispBlanksAs val="gap"/>
    <c:showDLblsOverMax val="0"/>
  </c:chart>
  <c:txPr>
    <a:bodyPr/>
    <a:lstStyle/>
    <a:p>
      <a:pPr>
        <a:defRPr sz="1800"/>
      </a:pPr>
      <a:endParaRPr lang="es-C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Hoja1!$B$1</c:f>
              <c:strCache>
                <c:ptCount val="1"/>
                <c:pt idx="0">
                  <c:v>Serie 1</c:v>
                </c:pt>
              </c:strCache>
            </c:strRef>
          </c:tx>
          <c:invertIfNegative val="0"/>
          <c:cat>
            <c:strRef>
              <c:f>Hoja1!$A$2:$A$5</c:f>
              <c:strCache>
                <c:ptCount val="4"/>
                <c:pt idx="0">
                  <c:v>Categoría 1</c:v>
                </c:pt>
                <c:pt idx="1">
                  <c:v>Categoría 2</c:v>
                </c:pt>
                <c:pt idx="2">
                  <c:v>Categoría 3</c:v>
                </c:pt>
                <c:pt idx="3">
                  <c:v>Categoría 4</c:v>
                </c:pt>
              </c:strCache>
            </c:strRef>
          </c:cat>
          <c:val>
            <c:numRef>
              <c:f>Hoja1!$B$2:$B$5</c:f>
            </c:numRef>
          </c:val>
          <c:extLst>
            <c:ext xmlns:c16="http://schemas.microsoft.com/office/drawing/2014/chart" uri="{C3380CC4-5D6E-409C-BE32-E72D297353CC}">
              <c16:uniqueId val="{00000000-AA20-4704-AD8D-EB2DA508C88E}"/>
            </c:ext>
          </c:extLst>
        </c:ser>
        <c:ser>
          <c:idx val="1"/>
          <c:order val="1"/>
          <c:tx>
            <c:strRef>
              <c:f>Hoja1!$C$1</c:f>
              <c:strCache>
                <c:ptCount val="1"/>
                <c:pt idx="0">
                  <c:v>Serie 2</c:v>
                </c:pt>
              </c:strCache>
            </c:strRef>
          </c:tx>
          <c:invertIfNegative val="0"/>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A20-4704-AD8D-EB2DA508C88E}"/>
            </c:ext>
          </c:extLst>
        </c:ser>
        <c:ser>
          <c:idx val="2"/>
          <c:order val="2"/>
          <c:tx>
            <c:strRef>
              <c:f>Hoja1!$D$1</c:f>
              <c:strCache>
                <c:ptCount val="1"/>
                <c:pt idx="0">
                  <c:v>Serie 3</c:v>
                </c:pt>
              </c:strCache>
            </c:strRef>
          </c:tx>
          <c:invertIfNegative val="0"/>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A20-4704-AD8D-EB2DA508C88E}"/>
            </c:ext>
          </c:extLst>
        </c:ser>
        <c:dLbls>
          <c:showLegendKey val="0"/>
          <c:showVal val="0"/>
          <c:showCatName val="0"/>
          <c:showSerName val="0"/>
          <c:showPercent val="0"/>
          <c:showBubbleSize val="0"/>
        </c:dLbls>
        <c:gapWidth val="150"/>
        <c:shape val="box"/>
        <c:axId val="210667392"/>
        <c:axId val="210668928"/>
        <c:axId val="0"/>
      </c:bar3DChart>
      <c:catAx>
        <c:axId val="210667392"/>
        <c:scaling>
          <c:orientation val="minMax"/>
        </c:scaling>
        <c:delete val="0"/>
        <c:axPos val="b"/>
        <c:numFmt formatCode="General" sourceLinked="0"/>
        <c:majorTickMark val="out"/>
        <c:minorTickMark val="none"/>
        <c:tickLblPos val="nextTo"/>
        <c:crossAx val="210668928"/>
        <c:crosses val="autoZero"/>
        <c:auto val="1"/>
        <c:lblAlgn val="ctr"/>
        <c:lblOffset val="100"/>
        <c:noMultiLvlLbl val="0"/>
      </c:catAx>
      <c:valAx>
        <c:axId val="210668928"/>
        <c:scaling>
          <c:orientation val="minMax"/>
        </c:scaling>
        <c:delete val="0"/>
        <c:axPos val="l"/>
        <c:majorGridlines/>
        <c:numFmt formatCode="General" sourceLinked="1"/>
        <c:majorTickMark val="out"/>
        <c:minorTickMark val="none"/>
        <c:tickLblPos val="nextTo"/>
        <c:crossAx val="210667392"/>
        <c:crosses val="autoZero"/>
        <c:crossBetween val="between"/>
      </c:valAx>
    </c:plotArea>
    <c:legend>
      <c:legendPos val="r"/>
      <c:overlay val="0"/>
    </c:legend>
    <c:plotVisOnly val="1"/>
    <c:dispBlanksAs val="gap"/>
    <c:showDLblsOverMax val="0"/>
  </c:chart>
  <c:txPr>
    <a:bodyPr/>
    <a:lstStyle/>
    <a:p>
      <a:pPr>
        <a:defRPr sz="1800"/>
      </a:pPr>
      <a:endParaRPr lang="es-CO"/>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6122B5F-7AAC-4537-B908-B47C86CA0631}" type="datetimeFigureOut">
              <a:rPr lang="es-CO" smtClean="0"/>
              <a:pPr/>
              <a:t>25/04/2024</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4224906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6122B5F-7AAC-4537-B908-B47C86CA0631}" type="datetimeFigureOut">
              <a:rPr lang="es-CO" smtClean="0"/>
              <a:pPr/>
              <a:t>25/04/2024</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2358845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6122B5F-7AAC-4537-B908-B47C86CA0631}" type="datetimeFigureOut">
              <a:rPr lang="es-CO" smtClean="0"/>
              <a:pPr/>
              <a:t>25/04/2024</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317164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6122B5F-7AAC-4537-B908-B47C86CA0631}" type="datetimeFigureOut">
              <a:rPr lang="es-CO" smtClean="0"/>
              <a:pPr/>
              <a:t>25/04/2024</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1433063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6122B5F-7AAC-4537-B908-B47C86CA0631}" type="datetimeFigureOut">
              <a:rPr lang="es-CO" smtClean="0"/>
              <a:pPr/>
              <a:t>25/04/2024</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3837140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6122B5F-7AAC-4537-B908-B47C86CA0631}" type="datetimeFigureOut">
              <a:rPr lang="es-CO" smtClean="0"/>
              <a:pPr/>
              <a:t>25/04/2024</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31969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6122B5F-7AAC-4537-B908-B47C86CA0631}" type="datetimeFigureOut">
              <a:rPr lang="es-CO" smtClean="0"/>
              <a:pPr/>
              <a:t>25/04/2024</a:t>
            </a:fld>
            <a:endParaRPr lang="es-CO" dirty="0"/>
          </a:p>
        </p:txBody>
      </p:sp>
      <p:sp>
        <p:nvSpPr>
          <p:cNvPr id="8" name="Footer Placeholder 7"/>
          <p:cNvSpPr>
            <a:spLocks noGrp="1"/>
          </p:cNvSpPr>
          <p:nvPr>
            <p:ph type="ftr" sz="quarter" idx="11"/>
          </p:nvPr>
        </p:nvSpPr>
        <p:spPr/>
        <p:txBody>
          <a:bodyPr/>
          <a:lstStyle/>
          <a:p>
            <a:endParaRPr lang="es-CO" dirty="0"/>
          </a:p>
        </p:txBody>
      </p:sp>
      <p:sp>
        <p:nvSpPr>
          <p:cNvPr id="9" name="Slide Number Placeholder 8"/>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294072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6122B5F-7AAC-4537-B908-B47C86CA0631}" type="datetimeFigureOut">
              <a:rPr lang="es-CO" smtClean="0"/>
              <a:pPr/>
              <a:t>25/04/2024</a:t>
            </a:fld>
            <a:endParaRPr lang="es-CO" dirty="0"/>
          </a:p>
        </p:txBody>
      </p:sp>
      <p:sp>
        <p:nvSpPr>
          <p:cNvPr id="4" name="Footer Placeholder 3"/>
          <p:cNvSpPr>
            <a:spLocks noGrp="1"/>
          </p:cNvSpPr>
          <p:nvPr>
            <p:ph type="ftr" sz="quarter" idx="11"/>
          </p:nvPr>
        </p:nvSpPr>
        <p:spPr/>
        <p:txBody>
          <a:bodyPr/>
          <a:lstStyle/>
          <a:p>
            <a:endParaRPr lang="es-CO" dirty="0"/>
          </a:p>
        </p:txBody>
      </p:sp>
      <p:sp>
        <p:nvSpPr>
          <p:cNvPr id="5" name="Slide Number Placeholder 4"/>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2541445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22B5F-7AAC-4537-B908-B47C86CA0631}" type="datetimeFigureOut">
              <a:rPr lang="es-CO" smtClean="0"/>
              <a:pPr/>
              <a:t>25/04/2024</a:t>
            </a:fld>
            <a:endParaRPr lang="es-CO" dirty="0"/>
          </a:p>
        </p:txBody>
      </p:sp>
      <p:sp>
        <p:nvSpPr>
          <p:cNvPr id="3" name="Footer Placeholder 2"/>
          <p:cNvSpPr>
            <a:spLocks noGrp="1"/>
          </p:cNvSpPr>
          <p:nvPr>
            <p:ph type="ftr" sz="quarter" idx="11"/>
          </p:nvPr>
        </p:nvSpPr>
        <p:spPr/>
        <p:txBody>
          <a:bodyPr/>
          <a:lstStyle/>
          <a:p>
            <a:endParaRPr lang="es-CO" dirty="0"/>
          </a:p>
        </p:txBody>
      </p:sp>
      <p:sp>
        <p:nvSpPr>
          <p:cNvPr id="4" name="Slide Number Placeholder 3"/>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3972223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6122B5F-7AAC-4537-B908-B47C86CA0631}" type="datetimeFigureOut">
              <a:rPr lang="es-CO" smtClean="0"/>
              <a:pPr/>
              <a:t>25/04/2024</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85857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6122B5F-7AAC-4537-B908-B47C86CA0631}" type="datetimeFigureOut">
              <a:rPr lang="es-CO" smtClean="0"/>
              <a:pPr/>
              <a:t>25/04/2024</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3024371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122B5F-7AAC-4537-B908-B47C86CA0631}" type="datetimeFigureOut">
              <a:rPr lang="es-CO" smtClean="0"/>
              <a:pPr/>
              <a:t>25/04/2024</a:t>
            </a:fld>
            <a:endParaRPr lang="es-CO"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589498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7" name="6 Rectángulo"/>
          <p:cNvSpPr/>
          <p:nvPr/>
        </p:nvSpPr>
        <p:spPr>
          <a:xfrm>
            <a:off x="638115" y="1316967"/>
            <a:ext cx="8149625" cy="2246769"/>
          </a:xfrm>
          <a:prstGeom prst="rect">
            <a:avLst/>
          </a:prstGeom>
        </p:spPr>
        <p:txBody>
          <a:bodyPr wrap="square">
            <a:spAutoFit/>
          </a:bodyPr>
          <a:lstStyle/>
          <a:p>
            <a:pPr algn="ctr"/>
            <a:r>
              <a:rPr lang="es-CO" altLang="es-CO" sz="4800" b="1" dirty="0">
                <a:effectLst>
                  <a:outerShdw blurRad="38100" dist="38100" dir="2700000" algn="tl">
                    <a:srgbClr val="000000">
                      <a:alpha val="43137"/>
                    </a:srgbClr>
                  </a:outerShdw>
                </a:effectLst>
                <a:latin typeface="+mj-lt"/>
              </a:rPr>
              <a:t>SEGUIMIENTO  DE INDICADORES</a:t>
            </a:r>
          </a:p>
          <a:p>
            <a:pPr algn="ctr"/>
            <a:r>
              <a:rPr lang="es-CO" altLang="es-CO" sz="4800" b="1" dirty="0">
                <a:effectLst>
                  <a:outerShdw blurRad="38100" dist="38100" dir="2700000" algn="tl">
                    <a:srgbClr val="000000">
                      <a:alpha val="43137"/>
                    </a:srgbClr>
                  </a:outerShdw>
                </a:effectLst>
                <a:latin typeface="+mj-lt"/>
              </a:rPr>
              <a:t> DE GESTIÓN </a:t>
            </a:r>
          </a:p>
          <a:p>
            <a:pPr algn="ctr"/>
            <a:r>
              <a:rPr lang="es-CO" altLang="es-CO" sz="4000" b="1" dirty="0">
                <a:effectLst>
                  <a:outerShdw blurRad="38100" dist="38100" dir="2700000" algn="tl">
                    <a:srgbClr val="000000">
                      <a:alpha val="43137"/>
                    </a:srgbClr>
                  </a:outerShdw>
                </a:effectLst>
                <a:latin typeface="+mj-lt"/>
              </a:rPr>
              <a:t>A DICIEMBRE 31 DE 2023</a:t>
            </a:r>
            <a:endParaRPr lang="es-ES" sz="4400" dirty="0">
              <a:effectLst>
                <a:outerShdw blurRad="38100" dist="38100" dir="2700000" algn="tl">
                  <a:srgbClr val="000000">
                    <a:alpha val="43137"/>
                  </a:srgbClr>
                </a:outerShdw>
              </a:effectLst>
              <a:latin typeface="+mj-lt"/>
            </a:endParaRPr>
          </a:p>
        </p:txBody>
      </p:sp>
      <p:sp>
        <p:nvSpPr>
          <p:cNvPr id="8" name="7 Rectángulo"/>
          <p:cNvSpPr/>
          <p:nvPr/>
        </p:nvSpPr>
        <p:spPr>
          <a:xfrm>
            <a:off x="2469794" y="4301238"/>
            <a:ext cx="4626972" cy="584775"/>
          </a:xfrm>
          <a:prstGeom prst="rect">
            <a:avLst/>
          </a:prstGeom>
        </p:spPr>
        <p:txBody>
          <a:bodyPr wrap="none">
            <a:spAutoFit/>
          </a:bodyPr>
          <a:lstStyle/>
          <a:p>
            <a:pPr algn="ctr"/>
            <a:r>
              <a:rPr lang="es-CO" sz="3200" b="1" dirty="0">
                <a:effectLst>
                  <a:outerShdw blurRad="38100" dist="38100" dir="2700000" algn="tl">
                    <a:srgbClr val="000000">
                      <a:alpha val="43137"/>
                    </a:srgbClr>
                  </a:outerShdw>
                </a:effectLst>
                <a:latin typeface="+mj-lt"/>
              </a:rPr>
              <a:t>Subdirección de Planeación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062489" y="157288"/>
            <a:ext cx="5775042" cy="461665"/>
          </a:xfrm>
          <a:prstGeom prst="rect">
            <a:avLst/>
          </a:prstGeom>
        </p:spPr>
        <p:txBody>
          <a:bodyPr wrap="none">
            <a:spAutoFit/>
          </a:bodyPr>
          <a:lstStyle/>
          <a:p>
            <a:r>
              <a:rPr lang="es-CO" sz="2400" b="1" dirty="0">
                <a:latin typeface="+mj-lt"/>
              </a:rPr>
              <a:t>Proceso Gestión Participativa 11 Indicadores </a:t>
            </a:r>
          </a:p>
        </p:txBody>
      </p:sp>
      <p:graphicFrame>
        <p:nvGraphicFramePr>
          <p:cNvPr id="6" name="5 Tabla"/>
          <p:cNvGraphicFramePr>
            <a:graphicFrameLocks noGrp="1"/>
          </p:cNvGraphicFramePr>
          <p:nvPr>
            <p:extLst>
              <p:ext uri="{D42A27DB-BD31-4B8C-83A1-F6EECF244321}">
                <p14:modId xmlns:p14="http://schemas.microsoft.com/office/powerpoint/2010/main" val="2107819002"/>
              </p:ext>
            </p:extLst>
          </p:nvPr>
        </p:nvGraphicFramePr>
        <p:xfrm>
          <a:off x="216779" y="634567"/>
          <a:ext cx="8650029" cy="5710091"/>
        </p:xfrm>
        <a:graphic>
          <a:graphicData uri="http://schemas.openxmlformats.org/drawingml/2006/table">
            <a:tbl>
              <a:tblPr>
                <a:tableStyleId>{BC89EF96-8CEA-46FF-86C4-4CE0E7609802}</a:tableStyleId>
              </a:tblPr>
              <a:tblGrid>
                <a:gridCol w="2063283">
                  <a:extLst>
                    <a:ext uri="{9D8B030D-6E8A-4147-A177-3AD203B41FA5}">
                      <a16:colId xmlns:a16="http://schemas.microsoft.com/office/drawing/2014/main" val="20000"/>
                    </a:ext>
                  </a:extLst>
                </a:gridCol>
                <a:gridCol w="2208539">
                  <a:extLst>
                    <a:ext uri="{9D8B030D-6E8A-4147-A177-3AD203B41FA5}">
                      <a16:colId xmlns:a16="http://schemas.microsoft.com/office/drawing/2014/main" val="20001"/>
                    </a:ext>
                  </a:extLst>
                </a:gridCol>
                <a:gridCol w="837787">
                  <a:extLst>
                    <a:ext uri="{9D8B030D-6E8A-4147-A177-3AD203B41FA5}">
                      <a16:colId xmlns:a16="http://schemas.microsoft.com/office/drawing/2014/main" val="20002"/>
                    </a:ext>
                  </a:extLst>
                </a:gridCol>
                <a:gridCol w="691781">
                  <a:extLst>
                    <a:ext uri="{9D8B030D-6E8A-4147-A177-3AD203B41FA5}">
                      <a16:colId xmlns:a16="http://schemas.microsoft.com/office/drawing/2014/main" val="20003"/>
                    </a:ext>
                  </a:extLst>
                </a:gridCol>
                <a:gridCol w="1941943">
                  <a:extLst>
                    <a:ext uri="{9D8B030D-6E8A-4147-A177-3AD203B41FA5}">
                      <a16:colId xmlns:a16="http://schemas.microsoft.com/office/drawing/2014/main" val="20004"/>
                    </a:ext>
                  </a:extLst>
                </a:gridCol>
                <a:gridCol w="906696">
                  <a:extLst>
                    <a:ext uri="{9D8B030D-6E8A-4147-A177-3AD203B41FA5}">
                      <a16:colId xmlns:a16="http://schemas.microsoft.com/office/drawing/2014/main" val="20005"/>
                    </a:ext>
                  </a:extLst>
                </a:gridCol>
              </a:tblGrid>
              <a:tr h="720080">
                <a:tc>
                  <a:txBody>
                    <a:bodyPr/>
                    <a:lstStyle/>
                    <a:p>
                      <a:pPr algn="ctr" fontAlgn="ctr"/>
                      <a:r>
                        <a:rPr lang="es-CO" sz="1200" b="1" u="none" strike="noStrike" dirty="0">
                          <a:solidFill>
                            <a:schemeClr val="tx1"/>
                          </a:solidFill>
                          <a:effectLst/>
                          <a:latin typeface="+mj-lt"/>
                          <a:cs typeface="Arial" panose="020B0604020202020204" pitchFamily="34" charset="0"/>
                        </a:rPr>
                        <a:t>Nombre indicador</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Ecuación</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Medición</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Responsable</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ANALISIS ULTIMA MEDICIÓN</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 cumplimiento</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374073">
                <a:tc>
                  <a:txBody>
                    <a:bodyPr/>
                    <a:lstStyle/>
                    <a:p>
                      <a:pPr algn="ctr" fontAlgn="ctr"/>
                      <a:r>
                        <a:rPr lang="es-MX" sz="1200" b="1" u="none" strike="noStrike" kern="1200" dirty="0">
                          <a:solidFill>
                            <a:schemeClr val="tx1"/>
                          </a:solidFill>
                          <a:effectLst/>
                          <a:latin typeface="+mj-lt"/>
                          <a:ea typeface="+mn-ea"/>
                          <a:cs typeface="Arial" panose="020B0604020202020204" pitchFamily="34" charset="0"/>
                        </a:rPr>
                        <a:t>Consejeras y consejeros departamentales de cultura, participantes en la formulación del Plan Departamental de Cultura y de los planes departamentales de áreas artísticas y culturales (Plan de desarrollo 2020-2023)</a:t>
                      </a:r>
                      <a:endParaRPr lang="es-CO" sz="12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1200" b="0" i="0" kern="1200" dirty="0">
                          <a:solidFill>
                            <a:schemeClr val="tx1"/>
                          </a:solidFill>
                          <a:latin typeface="+mj-lt"/>
                          <a:ea typeface="+mn-ea"/>
                          <a:cs typeface="+mn-cs"/>
                        </a:rPr>
                        <a:t>Consejeras y consejeros departamentales de cultura, participantes en la formulación del Plan Departamental de Cultura y de los planes departamentales de áreas artísticas y culturales/Consejeros y consejeras proyectados a participar</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schemeClr val="tx1"/>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Jairo Castrillón</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1200" b="0" i="0" u="none" strike="noStrike" dirty="0">
                          <a:solidFill>
                            <a:schemeClr val="tx1"/>
                          </a:solidFill>
                          <a:effectLst/>
                          <a:latin typeface="+mj-lt"/>
                          <a:cs typeface="Arial" pitchFamily="34" charset="0"/>
                        </a:rPr>
                        <a:t>71 de 20 consejeros han participado.</a:t>
                      </a:r>
                      <a:endParaRPr lang="es-CO" sz="1200" b="0" i="0" u="none" strike="noStrike" dirty="0">
                        <a:solidFill>
                          <a:schemeClr val="tx1"/>
                        </a:solidFill>
                        <a:effectLst/>
                        <a:latin typeface="+mj-lt"/>
                        <a:cs typeface="Arial" pitchFamily="34" charset="0"/>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355%</a:t>
                      </a:r>
                      <a:endParaRPr lang="es-CO" sz="12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561109">
                <a:tc>
                  <a:txBody>
                    <a:bodyPr/>
                    <a:lstStyle/>
                    <a:p>
                      <a:pPr algn="ctr" fontAlgn="ctr"/>
                      <a:r>
                        <a:rPr lang="es-MX" sz="1200" b="1" u="none" strike="noStrike" kern="1200" dirty="0">
                          <a:solidFill>
                            <a:schemeClr val="tx1"/>
                          </a:solidFill>
                          <a:effectLst/>
                          <a:latin typeface="+mj-lt"/>
                          <a:ea typeface="+mn-ea"/>
                          <a:cs typeface="Arial" panose="020B0604020202020204" pitchFamily="34" charset="0"/>
                        </a:rPr>
                        <a:t>Consejos de cultura, patrimonio y áreas artísticas y culturales del nivel departamental fortalecidos</a:t>
                      </a:r>
                    </a:p>
                    <a:p>
                      <a:pPr algn="ctr" fontAlgn="ctr"/>
                      <a:r>
                        <a:rPr lang="es-MX" sz="1200" b="1" u="none" strike="noStrike" kern="1200" dirty="0">
                          <a:solidFill>
                            <a:schemeClr val="tx1"/>
                          </a:solidFill>
                          <a:effectLst/>
                          <a:latin typeface="+mn-lt"/>
                          <a:ea typeface="+mn-ea"/>
                          <a:cs typeface="Arial" panose="020B0604020202020204" pitchFamily="34" charset="0"/>
                        </a:rPr>
                        <a:t>(Plan de desarrollo 2020-2023)</a:t>
                      </a:r>
                      <a:endParaRPr lang="es-CO" sz="12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1200" b="0" i="0" kern="1200" dirty="0">
                          <a:solidFill>
                            <a:schemeClr val="tx1"/>
                          </a:solidFill>
                          <a:latin typeface="+mj-lt"/>
                          <a:ea typeface="+mn-ea"/>
                          <a:cs typeface="+mn-cs"/>
                        </a:rPr>
                        <a:t>Consejos de cultura, patrimonio y áreas artísticas y culturales del nivel departamental fortalecidos/ Consejos de cultura, patrimonio y áreas artísticas y culturales del nivel departamental proyectados a fortalecer</a:t>
                      </a:r>
                    </a:p>
                    <a:p>
                      <a:pPr algn="ctr" fontAlgn="ctr"/>
                      <a:r>
                        <a:rPr lang="es-MX" sz="1200" b="0" i="0" u="none" strike="noStrike" kern="1200" dirty="0">
                          <a:solidFill>
                            <a:schemeClr val="tx1"/>
                          </a:solidFill>
                          <a:effectLst/>
                          <a:latin typeface="+mj-lt"/>
                          <a:ea typeface="+mn-ea"/>
                          <a:cs typeface="+mn-cs"/>
                        </a:rPr>
                        <a:t>20/10</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schemeClr val="tx1"/>
                          </a:solidFill>
                          <a:effectLst/>
                          <a:uLnTx/>
                          <a:uFillTx/>
                          <a:latin typeface="Calibri Light"/>
                          <a:ea typeface="+mn-ea"/>
                          <a:cs typeface="Arial" panose="020B0604020202020204" pitchFamily="34" charset="0"/>
                        </a:rPr>
                        <a:t>TRIMESTRAL</a:t>
                      </a:r>
                    </a:p>
                  </a:txBody>
                  <a:tcPr marL="0" marR="0" marT="0" marB="0" anchor="ctr"/>
                </a:tc>
                <a:tc>
                  <a:txBody>
                    <a:bodyPr/>
                    <a:lstStyle/>
                    <a:p>
                      <a:pPr marL="0" algn="ctr" defTabSz="914400" rtl="0" eaLnBrk="1" fontAlgn="ctr" latinLnBrk="0" hangingPunct="1"/>
                      <a:r>
                        <a:rPr lang="es-CO" sz="1200" u="none" strike="noStrike" kern="1200" dirty="0">
                          <a:solidFill>
                            <a:schemeClr val="tx1"/>
                          </a:solidFill>
                          <a:effectLst/>
                          <a:latin typeface="+mj-lt"/>
                          <a:ea typeface="+mn-ea"/>
                          <a:cs typeface="Arial" panose="020B0604020202020204" pitchFamily="34" charset="0"/>
                        </a:rPr>
                        <a:t>Jairo Castrillón</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kern="1200" dirty="0">
                          <a:solidFill>
                            <a:schemeClr val="tx1"/>
                          </a:solidFill>
                          <a:effectLst/>
                          <a:latin typeface="+mj-lt"/>
                          <a:ea typeface="+mn-ea"/>
                          <a:cs typeface="Arial" panose="020B0604020202020204" pitchFamily="34" charset="0"/>
                        </a:rPr>
                        <a:t>20 de 10 consejeros fortalecidos</a:t>
                      </a:r>
                      <a:endParaRPr lang="es-CO" sz="1200"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CO" sz="1200" u="none" strike="noStrike" dirty="0">
                          <a:solidFill>
                            <a:schemeClr val="tx1"/>
                          </a:solidFill>
                          <a:effectLst/>
                          <a:latin typeface="+mj-lt"/>
                          <a:cs typeface="Arial" panose="020B0604020202020204" pitchFamily="34" charset="0"/>
                        </a:rPr>
                        <a:t>200%</a:t>
                      </a:r>
                      <a:endParaRPr lang="es-CO" sz="12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561109">
                <a:tc>
                  <a:txBody>
                    <a:bodyPr/>
                    <a:lstStyle/>
                    <a:p>
                      <a:pPr algn="ctr" fontAlgn="ctr"/>
                      <a:r>
                        <a:rPr lang="es-CO" sz="1200" b="1" i="0" u="none" strike="noStrike" dirty="0">
                          <a:solidFill>
                            <a:schemeClr val="tx1"/>
                          </a:solidFill>
                          <a:effectLst/>
                          <a:latin typeface="+mj-lt"/>
                          <a:cs typeface="Arial" panose="020B0604020202020204" pitchFamily="34" charset="0"/>
                        </a:rPr>
                        <a:t>Plan Departamental de Cultura 2021-2030 actualizado e implementado </a:t>
                      </a:r>
                      <a:r>
                        <a:rPr lang="es-MX" sz="1200" b="1" u="none" strike="noStrike" kern="1200" dirty="0">
                          <a:solidFill>
                            <a:schemeClr val="tx1"/>
                          </a:solidFill>
                          <a:effectLst/>
                          <a:latin typeface="+mn-lt"/>
                          <a:ea typeface="+mn-ea"/>
                          <a:cs typeface="Arial" panose="020B0604020202020204" pitchFamily="34" charset="0"/>
                        </a:rPr>
                        <a:t>(Plan de desarrollo 2020-2023)</a:t>
                      </a:r>
                      <a:endParaRPr lang="es-CO" sz="12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b="0" i="0" u="none" strike="noStrike" dirty="0">
                          <a:solidFill>
                            <a:schemeClr val="tx1"/>
                          </a:solidFill>
                          <a:effectLst/>
                          <a:latin typeface="+mj-lt"/>
                          <a:cs typeface="Arial" panose="020B0604020202020204" pitchFamily="34" charset="0"/>
                        </a:rPr>
                        <a:t>% Plan Departamental de Cultura 2021-2030 actualizado e implementado</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schemeClr val="tx1"/>
                          </a:solidFill>
                          <a:effectLst/>
                          <a:uLnTx/>
                          <a:uFillTx/>
                          <a:latin typeface="Calibri Light"/>
                          <a:ea typeface="+mn-ea"/>
                          <a:cs typeface="Arial" panose="020B0604020202020204" pitchFamily="34" charset="0"/>
                        </a:rPr>
                        <a:t>TRIMESTRAL</a:t>
                      </a:r>
                    </a:p>
                  </a:txBody>
                  <a:tcPr marL="0" marR="0" marT="0" marB="0" anchor="ctr"/>
                </a:tc>
                <a:tc>
                  <a:txBody>
                    <a:bodyPr/>
                    <a:lstStyle/>
                    <a:p>
                      <a:pPr marL="0" algn="ctr" defTabSz="914400" rtl="0" eaLnBrk="1" fontAlgn="ctr" latinLnBrk="0" hangingPunct="1"/>
                      <a:r>
                        <a:rPr lang="es-CO" sz="1200" u="none" strike="noStrike" kern="1200" dirty="0">
                          <a:solidFill>
                            <a:schemeClr val="tx1"/>
                          </a:solidFill>
                          <a:effectLst/>
                          <a:latin typeface="+mj-lt"/>
                          <a:ea typeface="+mn-ea"/>
                          <a:cs typeface="Arial" panose="020B0604020202020204" pitchFamily="34" charset="0"/>
                        </a:rPr>
                        <a:t>Jairo Castrillón</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O" sz="1200" u="none" strike="noStrike" kern="1200" dirty="0">
                          <a:solidFill>
                            <a:schemeClr val="tx1"/>
                          </a:solidFill>
                          <a:effectLst/>
                          <a:latin typeface="+mj-lt"/>
                          <a:ea typeface="+mn-ea"/>
                          <a:cs typeface="Arial" panose="020B0604020202020204" pitchFamily="34" charset="0"/>
                        </a:rPr>
                        <a:t>150% de 100% programado. Evaluación y diagnostico</a:t>
                      </a: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150%</a:t>
                      </a:r>
                      <a:endParaRPr lang="es-CO" sz="12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4"/>
                  </a:ext>
                </a:extLst>
              </a:tr>
              <a:tr h="1332411">
                <a:tc>
                  <a:txBody>
                    <a:bodyPr/>
                    <a:lstStyle/>
                    <a:p>
                      <a:pPr algn="ctr" fontAlgn="ctr"/>
                      <a:r>
                        <a:rPr lang="es-MX" sz="1200" b="1" i="0" u="none" strike="noStrike" kern="1200" dirty="0">
                          <a:solidFill>
                            <a:schemeClr val="tx1"/>
                          </a:solidFill>
                          <a:effectLst/>
                          <a:latin typeface="+mj-lt"/>
                          <a:ea typeface="+mn-ea"/>
                          <a:cs typeface="Arial" panose="020B0604020202020204" pitchFamily="34" charset="0"/>
                        </a:rPr>
                        <a:t>Planes de las áreas artísticas y culturales y Plan de Patrimonio, con seguimiento y evaluación </a:t>
                      </a:r>
                      <a:r>
                        <a:rPr lang="es-MX" sz="1200" b="1" u="none" strike="noStrike" kern="1200" dirty="0">
                          <a:solidFill>
                            <a:schemeClr val="tx1"/>
                          </a:solidFill>
                          <a:effectLst/>
                          <a:latin typeface="+mn-lt"/>
                          <a:ea typeface="+mn-ea"/>
                          <a:cs typeface="Arial" panose="020B0604020202020204" pitchFamily="34" charset="0"/>
                        </a:rPr>
                        <a:t>(Plan de desarrollo 2020-2023)</a:t>
                      </a:r>
                      <a:endParaRPr lang="es-CO" sz="1200" b="1"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1200" b="0" i="0" kern="1200" dirty="0">
                          <a:solidFill>
                            <a:schemeClr val="tx1"/>
                          </a:solidFill>
                          <a:latin typeface="+mj-lt"/>
                          <a:ea typeface="+mn-ea"/>
                          <a:cs typeface="+mn-cs"/>
                        </a:rPr>
                        <a:t>Planes de las áreas artísticas y culturales y Plan de Patrimonio, con seguimiento y evaluación/Planes de las áreas artísticas y culturales y Plan de Patrimonio, con seguimiento y evaluación proyectados</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schemeClr val="tx1"/>
                          </a:solidFill>
                          <a:effectLst/>
                          <a:uLnTx/>
                          <a:uFillTx/>
                          <a:latin typeface="Calibri Light"/>
                          <a:ea typeface="+mn-ea"/>
                          <a:cs typeface="Arial" panose="020B0604020202020204" pitchFamily="34" charset="0"/>
                        </a:rPr>
                        <a:t>TRIMESTRAL</a:t>
                      </a:r>
                    </a:p>
                  </a:txBody>
                  <a:tcPr marL="0" marR="0" marT="0" marB="0" anchor="ctr"/>
                </a:tc>
                <a:tc>
                  <a:txBody>
                    <a:bodyPr/>
                    <a:lstStyle/>
                    <a:p>
                      <a:pPr marL="0" algn="ctr" defTabSz="914400" rtl="0" eaLnBrk="1" fontAlgn="ctr" latinLnBrk="0" hangingPunct="1"/>
                      <a:r>
                        <a:rPr lang="es-CO" sz="1200" u="none" strike="noStrike" kern="1200" dirty="0">
                          <a:solidFill>
                            <a:schemeClr val="tx1"/>
                          </a:solidFill>
                          <a:effectLst/>
                          <a:latin typeface="+mj-lt"/>
                          <a:ea typeface="+mn-ea"/>
                          <a:cs typeface="Arial" panose="020B0604020202020204" pitchFamily="34" charset="0"/>
                        </a:rPr>
                        <a:t>Jairo Castrillón</a:t>
                      </a:r>
                    </a:p>
                  </a:txBody>
                  <a:tcPr marL="0" marR="0" marT="0" marB="0" anchor="ct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CO" sz="1050" u="none" strike="noStrike" kern="1200" dirty="0">
                          <a:solidFill>
                            <a:schemeClr val="tx1"/>
                          </a:solidFill>
                          <a:effectLst/>
                          <a:latin typeface="+mj-lt"/>
                          <a:ea typeface="+mn-ea"/>
                          <a:cs typeface="Arial" panose="020B0604020202020204" pitchFamily="34" charset="0"/>
                        </a:rPr>
                        <a:t>8 planes de 8 programados.  Se avanzó </a:t>
                      </a:r>
                      <a:r>
                        <a:rPr lang="es-ES" sz="1050" u="none" strike="noStrike" kern="1200" dirty="0">
                          <a:solidFill>
                            <a:schemeClr val="tx1"/>
                          </a:solidFill>
                          <a:effectLst/>
                          <a:latin typeface="+mj-lt"/>
                          <a:ea typeface="+mn-ea"/>
                          <a:cs typeface="Arial" panose="020B0604020202020204" pitchFamily="34" charset="0"/>
                        </a:rPr>
                        <a:t>en la formulación de los nuevos planes, mediante el contrato 084-2023 firmado con la Universidad de Antioquia. </a:t>
                      </a:r>
                      <a:r>
                        <a:rPr lang="es-CO" sz="1200" u="none" strike="noStrike" kern="1200" dirty="0">
                          <a:solidFill>
                            <a:schemeClr val="tx1"/>
                          </a:solidFill>
                          <a:effectLst/>
                          <a:latin typeface="+mj-lt"/>
                          <a:ea typeface="+mn-ea"/>
                          <a:cs typeface="Arial" panose="020B0604020202020204" pitchFamily="34" charset="0"/>
                        </a:rPr>
                        <a:t> </a:t>
                      </a: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100%</a:t>
                      </a:r>
                      <a:endParaRPr lang="es-CO" sz="12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964016" y="191394"/>
            <a:ext cx="4668266" cy="400110"/>
          </a:xfrm>
          <a:prstGeom prst="rect">
            <a:avLst/>
          </a:prstGeom>
        </p:spPr>
        <p:txBody>
          <a:bodyPr wrap="square">
            <a:spAutoFit/>
          </a:bodyPr>
          <a:lstStyle/>
          <a:p>
            <a:r>
              <a:rPr lang="es-CO" sz="2000" b="1" dirty="0">
                <a:latin typeface="+mj-lt"/>
              </a:rPr>
              <a:t>Proceso Gestión Participativa 11 Indicadores</a:t>
            </a:r>
          </a:p>
        </p:txBody>
      </p:sp>
      <p:graphicFrame>
        <p:nvGraphicFramePr>
          <p:cNvPr id="6" name="5 Tabla"/>
          <p:cNvGraphicFramePr>
            <a:graphicFrameLocks noGrp="1"/>
          </p:cNvGraphicFramePr>
          <p:nvPr>
            <p:extLst>
              <p:ext uri="{D42A27DB-BD31-4B8C-83A1-F6EECF244321}">
                <p14:modId xmlns:p14="http://schemas.microsoft.com/office/powerpoint/2010/main" val="1693849814"/>
              </p:ext>
            </p:extLst>
          </p:nvPr>
        </p:nvGraphicFramePr>
        <p:xfrm>
          <a:off x="323528" y="668955"/>
          <a:ext cx="8496944" cy="4189162"/>
        </p:xfrm>
        <a:graphic>
          <a:graphicData uri="http://schemas.openxmlformats.org/drawingml/2006/table">
            <a:tbl>
              <a:tblPr>
                <a:tableStyleId>{BC89EF96-8CEA-46FF-86C4-4CE0E7609802}</a:tableStyleId>
              </a:tblPr>
              <a:tblGrid>
                <a:gridCol w="2016224">
                  <a:extLst>
                    <a:ext uri="{9D8B030D-6E8A-4147-A177-3AD203B41FA5}">
                      <a16:colId xmlns:a16="http://schemas.microsoft.com/office/drawing/2014/main" val="20000"/>
                    </a:ext>
                  </a:extLst>
                </a:gridCol>
                <a:gridCol w="1907969">
                  <a:extLst>
                    <a:ext uri="{9D8B030D-6E8A-4147-A177-3AD203B41FA5}">
                      <a16:colId xmlns:a16="http://schemas.microsoft.com/office/drawing/2014/main" val="20001"/>
                    </a:ext>
                  </a:extLst>
                </a:gridCol>
                <a:gridCol w="1094988">
                  <a:extLst>
                    <a:ext uri="{9D8B030D-6E8A-4147-A177-3AD203B41FA5}">
                      <a16:colId xmlns:a16="http://schemas.microsoft.com/office/drawing/2014/main" val="20002"/>
                    </a:ext>
                  </a:extLst>
                </a:gridCol>
                <a:gridCol w="839016">
                  <a:extLst>
                    <a:ext uri="{9D8B030D-6E8A-4147-A177-3AD203B41FA5}">
                      <a16:colId xmlns:a16="http://schemas.microsoft.com/office/drawing/2014/main" val="20003"/>
                    </a:ext>
                  </a:extLst>
                </a:gridCol>
                <a:gridCol w="1737556">
                  <a:extLst>
                    <a:ext uri="{9D8B030D-6E8A-4147-A177-3AD203B41FA5}">
                      <a16:colId xmlns:a16="http://schemas.microsoft.com/office/drawing/2014/main" val="20004"/>
                    </a:ext>
                  </a:extLst>
                </a:gridCol>
                <a:gridCol w="901191">
                  <a:extLst>
                    <a:ext uri="{9D8B030D-6E8A-4147-A177-3AD203B41FA5}">
                      <a16:colId xmlns:a16="http://schemas.microsoft.com/office/drawing/2014/main" val="20005"/>
                    </a:ext>
                  </a:extLst>
                </a:gridCol>
              </a:tblGrid>
              <a:tr h="489123">
                <a:tc>
                  <a:txBody>
                    <a:bodyPr/>
                    <a:lstStyle/>
                    <a:p>
                      <a:pPr algn="ctr" fontAlgn="ctr"/>
                      <a:r>
                        <a:rPr lang="es-CO" sz="1050" b="1" u="none" strike="noStrike" dirty="0">
                          <a:solidFill>
                            <a:schemeClr val="tx1"/>
                          </a:solidFill>
                          <a:effectLst/>
                          <a:latin typeface="Calibri Light" panose="020F0302020204030204" pitchFamily="34" charset="0"/>
                          <a:cs typeface="Calibri Light" panose="020F0302020204030204" pitchFamily="34" charset="0"/>
                        </a:rPr>
                        <a:t>Nombre indicador</a:t>
                      </a:r>
                      <a:endParaRPr lang="es-CO" sz="105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solidFill>
                            <a:schemeClr val="tx1"/>
                          </a:solidFill>
                          <a:effectLst/>
                          <a:latin typeface="Calibri Light" panose="020F0302020204030204" pitchFamily="34" charset="0"/>
                          <a:cs typeface="Calibri Light" panose="020F0302020204030204" pitchFamily="34" charset="0"/>
                        </a:rPr>
                        <a:t>Ecuación</a:t>
                      </a:r>
                      <a:endParaRPr lang="es-CO" sz="105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solidFill>
                            <a:schemeClr val="tx1"/>
                          </a:solidFill>
                          <a:effectLst/>
                          <a:latin typeface="Calibri Light" panose="020F0302020204030204" pitchFamily="34" charset="0"/>
                          <a:cs typeface="Calibri Light" panose="020F0302020204030204" pitchFamily="34" charset="0"/>
                        </a:rPr>
                        <a:t>Medición</a:t>
                      </a:r>
                      <a:endParaRPr lang="es-CO" sz="105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solidFill>
                            <a:schemeClr val="tx1"/>
                          </a:solidFill>
                          <a:effectLst/>
                          <a:latin typeface="Calibri Light" panose="020F0302020204030204" pitchFamily="34" charset="0"/>
                          <a:cs typeface="Calibri Light" panose="020F0302020204030204" pitchFamily="34" charset="0"/>
                        </a:rPr>
                        <a:t>Responsable</a:t>
                      </a:r>
                      <a:endParaRPr lang="es-CO" sz="105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solidFill>
                            <a:schemeClr val="tx1"/>
                          </a:solidFill>
                          <a:effectLst/>
                          <a:latin typeface="Calibri Light" panose="020F0302020204030204" pitchFamily="34" charset="0"/>
                          <a:cs typeface="Calibri Light" panose="020F0302020204030204" pitchFamily="34" charset="0"/>
                        </a:rPr>
                        <a:t>ANALISIS ULTIMA MEDICIÓN</a:t>
                      </a:r>
                      <a:endParaRPr lang="es-CO" sz="105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solidFill>
                            <a:schemeClr val="tx1"/>
                          </a:solidFill>
                          <a:effectLst/>
                          <a:latin typeface="Calibri Light" panose="020F0302020204030204" pitchFamily="34" charset="0"/>
                          <a:cs typeface="Calibri Light" panose="020F0302020204030204" pitchFamily="34" charset="0"/>
                        </a:rPr>
                        <a:t>% cumplimiento</a:t>
                      </a:r>
                      <a:endParaRPr lang="es-CO" sz="105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901322">
                <a:tc>
                  <a:txBody>
                    <a:bodyPr/>
                    <a:lstStyle/>
                    <a:p>
                      <a:pPr algn="ctr" fontAlgn="t"/>
                      <a:r>
                        <a:rPr lang="es-MX" sz="1050" b="1" i="0" u="none" strike="noStrike" kern="1200" dirty="0">
                          <a:solidFill>
                            <a:schemeClr val="tx1"/>
                          </a:solidFill>
                          <a:effectLst/>
                          <a:latin typeface="Calibri Light" panose="020F0302020204030204" pitchFamily="34" charset="0"/>
                          <a:ea typeface="+mn-ea"/>
                          <a:cs typeface="Calibri Light" panose="020F0302020204030204" pitchFamily="34" charset="0"/>
                        </a:rPr>
                        <a:t>Plan Departamental de Lectura, Escritura y Bibliotecas, actualizado e implementado (Personas que se benefician de los planes de las áreas artísticas y culturales) </a:t>
                      </a:r>
                      <a:r>
                        <a:rPr lang="es-MX" sz="1050" b="1" u="none" strike="noStrike" kern="1200" dirty="0">
                          <a:solidFill>
                            <a:schemeClr val="tx1"/>
                          </a:solidFill>
                          <a:effectLst/>
                          <a:latin typeface="+mn-lt"/>
                          <a:ea typeface="+mn-ea"/>
                          <a:cs typeface="Arial" panose="020B0604020202020204" pitchFamily="34" charset="0"/>
                        </a:rPr>
                        <a:t>(Plan de desarrollo 2020-2023)</a:t>
                      </a:r>
                      <a:endParaRPr lang="es-MX" sz="1050" b="1" i="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76200" marR="76200" marT="76200" marB="76200"/>
                </a:tc>
                <a:tc>
                  <a:txBody>
                    <a:bodyPr/>
                    <a:lstStyle/>
                    <a:p>
                      <a:pPr algn="ctr" fontAlgn="ctr"/>
                      <a:r>
                        <a:rPr lang="es-MX" sz="1050" b="1" i="0" kern="1200" dirty="0">
                          <a:solidFill>
                            <a:schemeClr val="tx1"/>
                          </a:solidFill>
                          <a:latin typeface="+mj-lt"/>
                          <a:ea typeface="+mn-ea"/>
                          <a:cs typeface="Calibri Light" panose="020F0302020204030204" pitchFamily="34" charset="0"/>
                        </a:rPr>
                        <a:t>% </a:t>
                      </a:r>
                      <a:r>
                        <a:rPr lang="es-MX" sz="1050" b="0" i="0" kern="1200" dirty="0">
                          <a:solidFill>
                            <a:schemeClr val="tx1"/>
                          </a:solidFill>
                          <a:latin typeface="+mj-lt"/>
                          <a:ea typeface="+mn-ea"/>
                          <a:cs typeface="Calibri Light" panose="020F0302020204030204" pitchFamily="34" charset="0"/>
                        </a:rPr>
                        <a:t>de actualización e implementación del Plan Departamental de Lectura, Escritura y Bibliotecas/% de actualización e implementación proyectado</a:t>
                      </a:r>
                      <a:endParaRPr lang="es-CO" sz="1050" b="0" i="0" u="none" strike="noStrike" dirty="0">
                        <a:solidFill>
                          <a:schemeClr val="tx1"/>
                        </a:solidFill>
                        <a:effectLst/>
                        <a:latin typeface="+mj-lt"/>
                        <a:cs typeface="Calibri Light" panose="020F030202020403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1050" u="none" strike="noStrike" dirty="0">
                          <a:solidFill>
                            <a:schemeClr val="tx1"/>
                          </a:solidFill>
                          <a:effectLst/>
                          <a:latin typeface="+mj-lt"/>
                          <a:cs typeface="Calibri Light" panose="020F0302020204030204" pitchFamily="34" charset="0"/>
                        </a:rPr>
                        <a:t>Jairo Castrillón</a:t>
                      </a:r>
                    </a:p>
                    <a:p>
                      <a:pPr algn="ctr" fontAlgn="ctr"/>
                      <a:r>
                        <a:rPr lang="es-CO" sz="1050" b="0" i="0" u="none" strike="noStrike" dirty="0">
                          <a:solidFill>
                            <a:schemeClr val="tx1"/>
                          </a:solidFill>
                          <a:effectLst/>
                          <a:latin typeface="+mj-lt"/>
                          <a:cs typeface="Calibri Light" panose="020F0302020204030204" pitchFamily="34" charset="0"/>
                        </a:rPr>
                        <a:t>Freddy Granados </a:t>
                      </a:r>
                    </a:p>
                  </a:txBody>
                  <a:tcPr marL="0" marR="0" marT="0" marB="0" anchor="ct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CO" sz="1100" b="0" i="0" u="none" strike="noStrike" kern="1200" dirty="0">
                          <a:solidFill>
                            <a:schemeClr val="tx1"/>
                          </a:solidFill>
                          <a:effectLst/>
                          <a:latin typeface="+mj-lt"/>
                          <a:ea typeface="+mn-ea"/>
                          <a:cs typeface="Arial" pitchFamily="34" charset="0"/>
                        </a:rPr>
                        <a:t>100% de 100% programado. Evaluación y diagnostico</a:t>
                      </a: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100%</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987319">
                <a:tc>
                  <a:txBody>
                    <a:bodyPr/>
                    <a:lstStyle/>
                    <a:p>
                      <a:pPr algn="ctr" fontAlgn="ctr"/>
                      <a:r>
                        <a:rPr lang="es-ES" sz="1050" b="1" i="0" u="none" strike="noStrike" kern="1200" dirty="0">
                          <a:solidFill>
                            <a:schemeClr val="tx1"/>
                          </a:solidFill>
                          <a:effectLst/>
                          <a:latin typeface="Calibri Light" panose="020F0302020204030204" pitchFamily="34" charset="0"/>
                          <a:ea typeface="+mn-ea"/>
                          <a:cs typeface="Calibri Light" panose="020F0302020204030204" pitchFamily="34" charset="0"/>
                        </a:rPr>
                        <a:t>Planes municipales de cultura formulados (Municipios con planes de cultura formulados) </a:t>
                      </a:r>
                      <a:r>
                        <a:rPr lang="es-MX" sz="1050" b="1" u="none" strike="noStrike" kern="1200" dirty="0">
                          <a:solidFill>
                            <a:schemeClr val="tx1"/>
                          </a:solidFill>
                          <a:effectLst/>
                          <a:latin typeface="+mn-lt"/>
                          <a:ea typeface="+mn-ea"/>
                          <a:cs typeface="Arial" panose="020B0604020202020204" pitchFamily="34" charset="0"/>
                        </a:rPr>
                        <a:t>(Plan de desarrollo 2020-2023)</a:t>
                      </a:r>
                      <a:endParaRPr lang="es-CO" sz="1050" b="1" i="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algn="ctr" fontAlgn="ctr"/>
                      <a:r>
                        <a:rPr lang="es-ES" sz="1050" b="0" i="0" kern="1200" dirty="0">
                          <a:solidFill>
                            <a:schemeClr val="tx1"/>
                          </a:solidFill>
                          <a:latin typeface="+mj-lt"/>
                          <a:ea typeface="+mn-ea"/>
                          <a:cs typeface="Calibri Light" panose="020F0302020204030204" pitchFamily="34" charset="0"/>
                        </a:rPr>
                        <a:t>Planes municipales de cultura formulados /Planes municipales de cultura proyectados a formular</a:t>
                      </a:r>
                    </a:p>
                    <a:p>
                      <a:pPr algn="ctr" fontAlgn="ctr"/>
                      <a:r>
                        <a:rPr lang="es-ES" sz="1050" b="0" i="0" kern="1200" dirty="0">
                          <a:solidFill>
                            <a:schemeClr val="tx1"/>
                          </a:solidFill>
                          <a:latin typeface="+mj-lt"/>
                          <a:ea typeface="+mn-ea"/>
                          <a:cs typeface="Calibri Light" panose="020F0302020204030204" pitchFamily="34" charset="0"/>
                        </a:rPr>
                        <a:t>22/12</a:t>
                      </a:r>
                      <a:endParaRPr lang="es-CO" sz="1050" b="0" i="0" kern="1200" dirty="0">
                        <a:solidFill>
                          <a:schemeClr val="tx1"/>
                        </a:solidFill>
                        <a:latin typeface="+mj-lt"/>
                        <a:ea typeface="+mn-ea"/>
                        <a:cs typeface="Calibri Light" panose="020F030202020403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ES" sz="1050" b="0" i="0" kern="1200" dirty="0">
                          <a:solidFill>
                            <a:schemeClr val="tx1"/>
                          </a:solidFill>
                          <a:latin typeface="+mj-lt"/>
                          <a:ea typeface="+mn-ea"/>
                          <a:cs typeface="Calibri Light" panose="020F0302020204030204" pitchFamily="34" charset="0"/>
                        </a:rPr>
                        <a:t>Adriana Elena Jaramillo Uribe/Martha María</a:t>
                      </a:r>
                      <a:r>
                        <a:rPr lang="es-ES" sz="1050" b="0" i="0" kern="1200" baseline="0" dirty="0">
                          <a:solidFill>
                            <a:schemeClr val="tx1"/>
                          </a:solidFill>
                          <a:latin typeface="+mj-lt"/>
                          <a:ea typeface="+mn-ea"/>
                          <a:cs typeface="Calibri Light" panose="020F0302020204030204" pitchFamily="34" charset="0"/>
                        </a:rPr>
                        <a:t> Moreno</a:t>
                      </a:r>
                      <a:endParaRPr lang="es-CO" sz="1050" b="0" i="0" u="none" strike="noStrike" dirty="0">
                        <a:solidFill>
                          <a:schemeClr val="tx1"/>
                        </a:solidFill>
                        <a:effectLst/>
                        <a:latin typeface="+mj-lt"/>
                        <a:cs typeface="Calibri Light" panose="020F0302020204030204" pitchFamily="34" charset="0"/>
                      </a:endParaRPr>
                    </a:p>
                  </a:txBody>
                  <a:tcPr marL="0" marR="0" marT="0" marB="0" anchor="ctr"/>
                </a:tc>
                <a:tc>
                  <a:txBody>
                    <a:bodyPr/>
                    <a:lstStyle/>
                    <a:p>
                      <a:pPr algn="just" fontAlgn="ctr"/>
                      <a:r>
                        <a:rPr lang="es-ES" sz="1050" b="0" i="0" u="none" strike="noStrike" dirty="0">
                          <a:solidFill>
                            <a:schemeClr val="tx1"/>
                          </a:solidFill>
                          <a:effectLst/>
                          <a:latin typeface="+mj-lt"/>
                          <a:cs typeface="Calibri Light" panose="020F0302020204030204" pitchFamily="34" charset="0"/>
                        </a:rPr>
                        <a:t> 22 de 12 planes  de cultura municipal programados</a:t>
                      </a:r>
                      <a:endParaRPr lang="es-CO" sz="1050" b="0" i="0" u="none" strike="noStrike" dirty="0">
                        <a:solidFill>
                          <a:schemeClr val="tx1"/>
                        </a:solidFill>
                        <a:effectLst/>
                        <a:latin typeface="+mj-lt"/>
                        <a:cs typeface="Calibri Light" panose="020F0302020204030204" pitchFamily="34" charset="0"/>
                      </a:endParaRPr>
                    </a:p>
                  </a:txBody>
                  <a:tcPr marL="0" marR="0" marT="0" marB="0" anchor="ctr">
                    <a:solidFill>
                      <a:schemeClr val="bg1"/>
                    </a:solidFill>
                  </a:tcPr>
                </a:tc>
                <a:tc>
                  <a:txBody>
                    <a:bodyPr/>
                    <a:lstStyle/>
                    <a:p>
                      <a:pPr algn="ctr" fontAlgn="ctr"/>
                      <a:r>
                        <a:rPr lang="es-CO" sz="1050" u="none" strike="noStrike" dirty="0">
                          <a:solidFill>
                            <a:schemeClr val="tx1"/>
                          </a:solidFill>
                          <a:effectLst/>
                          <a:latin typeface="Calibri Light" panose="020F0302020204030204" pitchFamily="34" charset="0"/>
                          <a:cs typeface="Calibri Light" panose="020F0302020204030204" pitchFamily="34" charset="0"/>
                        </a:rPr>
                        <a:t>183%</a:t>
                      </a:r>
                      <a:endParaRPr lang="es-CO" sz="105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2"/>
                  </a:ext>
                </a:extLst>
              </a:tr>
              <a:tr h="374073">
                <a:tc>
                  <a:txBody>
                    <a:bodyPr/>
                    <a:lstStyle/>
                    <a:p>
                      <a:pPr marL="0" algn="ctr" defTabSz="914400" rtl="0" eaLnBrk="1" fontAlgn="ctr" latinLnBrk="0" hangingPunct="1"/>
                      <a:r>
                        <a:rPr lang="es-MX" sz="1050" b="1" i="0" u="none" strike="noStrike" kern="1200" dirty="0">
                          <a:solidFill>
                            <a:schemeClr val="tx1"/>
                          </a:solidFill>
                          <a:effectLst/>
                          <a:latin typeface="Calibri Light" panose="020F0302020204030204" pitchFamily="34" charset="0"/>
                          <a:ea typeface="+mn-ea"/>
                          <a:cs typeface="Calibri Light" panose="020F0302020204030204" pitchFamily="34" charset="0"/>
                        </a:rPr>
                        <a:t>Sesiones de los consejos de cultura, patrimonio y áreas artísticas y culturales del nivel departamental, realizadas (Consejeros que participan en las sesiones) </a:t>
                      </a:r>
                      <a:r>
                        <a:rPr lang="es-MX" sz="1050" b="1" u="none" strike="noStrike" kern="1200" dirty="0">
                          <a:solidFill>
                            <a:schemeClr val="tx1"/>
                          </a:solidFill>
                          <a:effectLst/>
                          <a:latin typeface="+mn-lt"/>
                          <a:ea typeface="+mn-ea"/>
                          <a:cs typeface="Arial" panose="020B0604020202020204" pitchFamily="34" charset="0"/>
                        </a:rPr>
                        <a:t>(Plan de desarrollo 2020-2023)</a:t>
                      </a:r>
                      <a:endParaRPr lang="es-MX" sz="1050" b="1" i="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76200" marR="76200" marT="76200" marB="76200">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1050" b="0" u="none" strike="noStrike" kern="1200" dirty="0">
                          <a:solidFill>
                            <a:schemeClr val="tx1"/>
                          </a:solidFill>
                          <a:effectLst/>
                          <a:latin typeface="+mj-lt"/>
                          <a:ea typeface="+mn-ea"/>
                          <a:cs typeface="Calibri Light" panose="020F0302020204030204" pitchFamily="34" charset="0"/>
                        </a:rPr>
                        <a:t>Sesiones de los consejos de cultura, patrimonio y áreas artísticas y culturales del nivel departamental, realizadas/Sesiones de los consejos de cultura, patrimonio y áreas artísticas y culturales del nivel departamental, proyectadas</a:t>
                      </a:r>
                    </a:p>
                    <a:p>
                      <a:pPr marL="0" marR="0" indent="0" algn="ctr" defTabSz="914400" rtl="0" eaLnBrk="1" fontAlgn="ctr" latinLnBrk="0" hangingPunct="1">
                        <a:lnSpc>
                          <a:spcPct val="100000"/>
                        </a:lnSpc>
                        <a:spcBef>
                          <a:spcPts val="0"/>
                        </a:spcBef>
                        <a:spcAft>
                          <a:spcPts val="0"/>
                        </a:spcAft>
                        <a:buClrTx/>
                        <a:buSzTx/>
                        <a:buFontTx/>
                        <a:buNone/>
                        <a:tabLst/>
                        <a:defRPr/>
                      </a:pPr>
                      <a:endParaRPr lang="es-MX" sz="1050" b="0" u="none" strike="noStrike" kern="1200" dirty="0">
                        <a:solidFill>
                          <a:schemeClr val="tx1"/>
                        </a:solidFill>
                        <a:effectLst/>
                        <a:latin typeface="+mj-lt"/>
                        <a:ea typeface="+mn-ea"/>
                        <a:cs typeface="Calibri Light" panose="020F030202020403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s-MX" sz="1050" b="0" u="none" strike="noStrike" kern="1200" dirty="0">
                          <a:solidFill>
                            <a:schemeClr val="tx1"/>
                          </a:solidFill>
                          <a:effectLst/>
                          <a:latin typeface="+mj-lt"/>
                          <a:ea typeface="+mn-ea"/>
                          <a:cs typeface="Calibri Light" panose="020F0302020204030204" pitchFamily="34" charset="0"/>
                        </a:rPr>
                        <a:t>132/135</a:t>
                      </a:r>
                      <a:endParaRPr lang="es-CO" sz="1050" b="0" u="none" strike="noStrike" kern="1200" dirty="0">
                        <a:solidFill>
                          <a:schemeClr val="tx1"/>
                        </a:solidFill>
                        <a:effectLst/>
                        <a:latin typeface="+mj-lt"/>
                        <a:ea typeface="+mn-ea"/>
                        <a:cs typeface="Calibri Light" panose="020F0302020204030204" pitchFamily="34" charset="0"/>
                      </a:endParaRP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50" u="none" strike="noStrike" dirty="0">
                          <a:solidFill>
                            <a:schemeClr val="tx1"/>
                          </a:solidFill>
                          <a:effectLst/>
                          <a:latin typeface="+mj-lt"/>
                          <a:cs typeface="Calibri Light" panose="020F0302020204030204" pitchFamily="34" charset="0"/>
                        </a:rPr>
                        <a:t>Jairo Castrillón</a:t>
                      </a:r>
                      <a:endParaRPr lang="es-CO" sz="1050" b="0" i="0" u="none" strike="noStrike" dirty="0">
                        <a:solidFill>
                          <a:schemeClr val="tx1"/>
                        </a:solidFill>
                        <a:effectLst/>
                        <a:latin typeface="+mj-lt"/>
                        <a:cs typeface="Calibri Light" panose="020F0302020204030204" pitchFamily="34" charset="0"/>
                      </a:endParaRPr>
                    </a:p>
                    <a:p>
                      <a:pPr algn="ctr" fontAlgn="ctr"/>
                      <a:endParaRPr lang="es-CO" sz="1050" b="0" i="0" u="none" strike="noStrike" dirty="0">
                        <a:solidFill>
                          <a:schemeClr val="tx1"/>
                        </a:solidFill>
                        <a:effectLst/>
                        <a:latin typeface="+mj-lt"/>
                        <a:cs typeface="Calibri Light" panose="020F0302020204030204" pitchFamily="34" charset="0"/>
                      </a:endParaRPr>
                    </a:p>
                  </a:txBody>
                  <a:tcPr marL="0" marR="0" marT="0" marB="0" anchor="ctr"/>
                </a:tc>
                <a:tc>
                  <a:txBody>
                    <a:bodyPr/>
                    <a:lstStyle/>
                    <a:p>
                      <a:pPr algn="just" fontAlgn="t"/>
                      <a:r>
                        <a:rPr lang="es-ES" sz="1050" dirty="0">
                          <a:solidFill>
                            <a:schemeClr val="tx1"/>
                          </a:solidFill>
                          <a:effectLst/>
                          <a:latin typeface="+mj-lt"/>
                          <a:cs typeface="Calibri Light" panose="020F0302020204030204" pitchFamily="34" charset="0"/>
                        </a:rPr>
                        <a:t>135sesiones realizadas de 135 programadas</a:t>
                      </a:r>
                      <a:endParaRPr lang="es-ES" sz="900" dirty="0">
                        <a:solidFill>
                          <a:schemeClr val="tx1"/>
                        </a:solidFill>
                        <a:effectLst/>
                        <a:latin typeface="+mj-lt"/>
                        <a:cs typeface="Calibri Light" panose="020F0302020204030204" pitchFamily="34" charset="0"/>
                      </a:endParaRPr>
                    </a:p>
                    <a:p>
                      <a:pPr algn="just" fontAlgn="t"/>
                      <a:endParaRPr lang="es-ES" sz="1050" dirty="0">
                        <a:solidFill>
                          <a:schemeClr val="tx1"/>
                        </a:solidFill>
                        <a:effectLst/>
                        <a:latin typeface="+mj-lt"/>
                        <a:cs typeface="Calibri Light" panose="020F0302020204030204" pitchFamily="34" charset="0"/>
                      </a:endParaRPr>
                    </a:p>
                  </a:txBody>
                  <a:tcPr marL="76200" marR="76200" marT="76200" marB="76200"/>
                </a:tc>
                <a:tc>
                  <a:txBody>
                    <a:bodyPr/>
                    <a:lstStyle/>
                    <a:p>
                      <a:pPr algn="ctr" fontAlgn="ctr"/>
                      <a:r>
                        <a:rPr lang="es-CO" sz="1050" u="none" strike="noStrike" dirty="0">
                          <a:solidFill>
                            <a:schemeClr val="tx1"/>
                          </a:solidFill>
                          <a:effectLst/>
                          <a:latin typeface="Calibri Light" panose="020F0302020204030204" pitchFamily="34" charset="0"/>
                          <a:cs typeface="Calibri Light" panose="020F0302020204030204" pitchFamily="34" charset="0"/>
                        </a:rPr>
                        <a:t>102%</a:t>
                      </a:r>
                      <a:endParaRPr lang="es-CO" sz="105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766631" y="230736"/>
            <a:ext cx="7610737" cy="400110"/>
          </a:xfrm>
          <a:prstGeom prst="rect">
            <a:avLst/>
          </a:prstGeom>
          <a:noFill/>
        </p:spPr>
        <p:txBody>
          <a:bodyPr wrap="square" rtlCol="0">
            <a:spAutoFit/>
          </a:bodyPr>
          <a:lstStyle/>
          <a:p>
            <a:r>
              <a:rPr lang="es-CO" sz="2000" b="1" dirty="0">
                <a:latin typeface="Calibri Light" panose="020F0302020204030204" pitchFamily="34" charset="0"/>
                <a:cs typeface="Calibri Light" panose="020F0302020204030204" pitchFamily="34" charset="0"/>
              </a:rPr>
              <a:t>Proceso Gestión del Conocimiento artístico y cultural -   9 Indicadores</a:t>
            </a:r>
          </a:p>
        </p:txBody>
      </p:sp>
      <p:graphicFrame>
        <p:nvGraphicFramePr>
          <p:cNvPr id="6" name="5 Tabla"/>
          <p:cNvGraphicFramePr>
            <a:graphicFrameLocks noGrp="1"/>
          </p:cNvGraphicFramePr>
          <p:nvPr>
            <p:extLst>
              <p:ext uri="{D42A27DB-BD31-4B8C-83A1-F6EECF244321}">
                <p14:modId xmlns:p14="http://schemas.microsoft.com/office/powerpoint/2010/main" val="2234728074"/>
              </p:ext>
            </p:extLst>
          </p:nvPr>
        </p:nvGraphicFramePr>
        <p:xfrm>
          <a:off x="310244" y="909420"/>
          <a:ext cx="8676693" cy="2434034"/>
        </p:xfrm>
        <a:graphic>
          <a:graphicData uri="http://schemas.openxmlformats.org/drawingml/2006/table">
            <a:tbl>
              <a:tblPr>
                <a:tableStyleId>{BC89EF96-8CEA-46FF-86C4-4CE0E7609802}</a:tableStyleId>
              </a:tblPr>
              <a:tblGrid>
                <a:gridCol w="1510451">
                  <a:extLst>
                    <a:ext uri="{9D8B030D-6E8A-4147-A177-3AD203B41FA5}">
                      <a16:colId xmlns:a16="http://schemas.microsoft.com/office/drawing/2014/main" val="20000"/>
                    </a:ext>
                  </a:extLst>
                </a:gridCol>
                <a:gridCol w="1623232">
                  <a:extLst>
                    <a:ext uri="{9D8B030D-6E8A-4147-A177-3AD203B41FA5}">
                      <a16:colId xmlns:a16="http://schemas.microsoft.com/office/drawing/2014/main" val="20001"/>
                    </a:ext>
                  </a:extLst>
                </a:gridCol>
                <a:gridCol w="1002972">
                  <a:extLst>
                    <a:ext uri="{9D8B030D-6E8A-4147-A177-3AD203B41FA5}">
                      <a16:colId xmlns:a16="http://schemas.microsoft.com/office/drawing/2014/main" val="20002"/>
                    </a:ext>
                  </a:extLst>
                </a:gridCol>
                <a:gridCol w="793362">
                  <a:extLst>
                    <a:ext uri="{9D8B030D-6E8A-4147-A177-3AD203B41FA5}">
                      <a16:colId xmlns:a16="http://schemas.microsoft.com/office/drawing/2014/main" val="20003"/>
                    </a:ext>
                  </a:extLst>
                </a:gridCol>
                <a:gridCol w="3056459">
                  <a:extLst>
                    <a:ext uri="{9D8B030D-6E8A-4147-A177-3AD203B41FA5}">
                      <a16:colId xmlns:a16="http://schemas.microsoft.com/office/drawing/2014/main" val="20004"/>
                    </a:ext>
                  </a:extLst>
                </a:gridCol>
                <a:gridCol w="690217">
                  <a:extLst>
                    <a:ext uri="{9D8B030D-6E8A-4147-A177-3AD203B41FA5}">
                      <a16:colId xmlns:a16="http://schemas.microsoft.com/office/drawing/2014/main" val="20005"/>
                    </a:ext>
                  </a:extLst>
                </a:gridCol>
              </a:tblGrid>
              <a:tr h="0">
                <a:tc>
                  <a:txBody>
                    <a:bodyPr/>
                    <a:lstStyle/>
                    <a:p>
                      <a:pPr algn="ctr" fontAlgn="b"/>
                      <a:r>
                        <a:rPr lang="es-CO" sz="800" b="1" u="none" strike="noStrike" dirty="0">
                          <a:solidFill>
                            <a:schemeClr val="tx1"/>
                          </a:solidFill>
                          <a:effectLst/>
                          <a:latin typeface="+mj-lt"/>
                          <a:cs typeface="Arial" panose="020B0604020202020204" pitchFamily="34" charset="0"/>
                        </a:rPr>
                        <a:t>Nombre indicador</a:t>
                      </a:r>
                      <a:endParaRPr lang="es-CO" sz="8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b"/>
                      <a:r>
                        <a:rPr lang="es-CO" sz="800" b="1" u="none" strike="noStrike" dirty="0">
                          <a:solidFill>
                            <a:schemeClr val="tx1"/>
                          </a:solidFill>
                          <a:effectLst/>
                          <a:latin typeface="+mj-lt"/>
                          <a:cs typeface="Arial" panose="020B0604020202020204" pitchFamily="34" charset="0"/>
                        </a:rPr>
                        <a:t>Ecuación</a:t>
                      </a:r>
                      <a:endParaRPr lang="es-CO" sz="8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b"/>
                      <a:r>
                        <a:rPr lang="es-CO" sz="800" b="1" u="none" strike="noStrike" dirty="0">
                          <a:solidFill>
                            <a:schemeClr val="tx1"/>
                          </a:solidFill>
                          <a:effectLst/>
                          <a:latin typeface="+mj-lt"/>
                          <a:cs typeface="Arial" panose="020B0604020202020204" pitchFamily="34" charset="0"/>
                        </a:rPr>
                        <a:t>Medición</a:t>
                      </a:r>
                      <a:endParaRPr lang="es-CO" sz="8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b"/>
                      <a:r>
                        <a:rPr lang="es-CO" sz="800" b="1" u="none" strike="noStrike" dirty="0">
                          <a:solidFill>
                            <a:schemeClr val="tx1"/>
                          </a:solidFill>
                          <a:effectLst/>
                          <a:latin typeface="+mj-lt"/>
                          <a:cs typeface="Arial" panose="020B0604020202020204" pitchFamily="34" charset="0"/>
                        </a:rPr>
                        <a:t>Responsable</a:t>
                      </a:r>
                      <a:endParaRPr lang="es-CO" sz="8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ANALISIS ULTIMA MEDICIÓN</a:t>
                      </a: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 cumplimiento</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34615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1" u="none" strike="noStrike" kern="1200" dirty="0">
                          <a:solidFill>
                            <a:schemeClr val="tx1"/>
                          </a:solidFill>
                          <a:effectLst/>
                          <a:latin typeface="+mj-lt"/>
                          <a:ea typeface="+mn-ea"/>
                          <a:cs typeface="Arial" panose="020B0604020202020204" pitchFamily="34" charset="0"/>
                        </a:rPr>
                        <a:t>Actores asesorados en teatro</a:t>
                      </a:r>
                    </a:p>
                  </a:txBody>
                  <a:tcPr marL="0" marR="0" marT="0" marB="0" anchor="ctr">
                    <a:solidFill>
                      <a:schemeClr val="bg1"/>
                    </a:solidFill>
                  </a:tcPr>
                </a:tc>
                <a:tc>
                  <a:txBody>
                    <a:bodyPr/>
                    <a:lstStyle/>
                    <a:p>
                      <a:pPr algn="ctr" fontAlgn="ctr"/>
                      <a:r>
                        <a:rPr lang="es-CO" sz="800" b="0" u="none" strike="noStrike" dirty="0">
                          <a:solidFill>
                            <a:schemeClr val="tx1"/>
                          </a:solidFill>
                          <a:effectLst/>
                          <a:latin typeface="+mj-lt"/>
                          <a:cs typeface="Arial" panose="020B0604020202020204" pitchFamily="34" charset="0"/>
                        </a:rPr>
                        <a:t>Actores asesorados/ Actores programados</a:t>
                      </a:r>
                    </a:p>
                  </a:txBody>
                  <a:tcPr marL="0" marR="0" marT="0" marB="0" anchor="ctr">
                    <a:solidFill>
                      <a:schemeClr val="bg1"/>
                    </a:solidFill>
                  </a:tcPr>
                </a:tc>
                <a:tc>
                  <a:txBody>
                    <a:bodyPr/>
                    <a:lstStyle/>
                    <a:p>
                      <a:pPr algn="ctr" fontAlgn="ctr"/>
                      <a:r>
                        <a:rPr lang="es-CO" sz="800" b="0" i="0" u="none" strike="noStrike" kern="1200" dirty="0">
                          <a:solidFill>
                            <a:schemeClr val="tx1"/>
                          </a:solidFill>
                          <a:effectLst/>
                          <a:latin typeface="+mn-lt"/>
                          <a:ea typeface="+mn-ea"/>
                          <a:cs typeface="Arial" panose="020B0604020202020204" pitchFamily="34" charset="0"/>
                        </a:rPr>
                        <a:t>TRIMESTRAL</a:t>
                      </a: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Hugo Antonio Valencia Melguizo</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es-MX" sz="800" b="0" i="0" u="none" strike="noStrike" kern="1200" dirty="0">
                          <a:solidFill>
                            <a:schemeClr val="tx1"/>
                          </a:solidFill>
                          <a:effectLst/>
                          <a:latin typeface="+mn-lt"/>
                          <a:ea typeface="+mn-ea"/>
                          <a:cs typeface="Arial" pitchFamily="34" charset="0"/>
                        </a:rPr>
                        <a:t>Sin ejecución</a:t>
                      </a:r>
                      <a:endParaRPr lang="es-CO" sz="800" b="0" i="0" u="none" strike="noStrike" kern="1200" dirty="0">
                        <a:solidFill>
                          <a:schemeClr val="tx1"/>
                        </a:solidFill>
                        <a:effectLst/>
                        <a:latin typeface="+mn-lt"/>
                        <a:ea typeface="+mn-ea"/>
                        <a:cs typeface="Arial" pitchFamily="34" charset="0"/>
                      </a:endParaRPr>
                    </a:p>
                    <a:p>
                      <a:pPr algn="just" fontAlgn="t"/>
                      <a:endParaRPr lang="es-ES" sz="800" b="0" dirty="0">
                        <a:solidFill>
                          <a:schemeClr val="tx1"/>
                        </a:solidFill>
                        <a:latin typeface="+mj-lt"/>
                      </a:endParaRPr>
                    </a:p>
                  </a:txBody>
                  <a:tcPr marL="76200" marR="76200" marT="76200" marB="76200"/>
                </a:tc>
                <a:tc>
                  <a:txBody>
                    <a:bodyPr/>
                    <a:lstStyle/>
                    <a:p>
                      <a:pPr algn="ctr" fontAlgn="ctr"/>
                      <a:r>
                        <a:rPr lang="es-CO" sz="800" u="none" strike="noStrike" dirty="0">
                          <a:solidFill>
                            <a:schemeClr val="tx1"/>
                          </a:solidFill>
                          <a:effectLst/>
                          <a:latin typeface="+mj-lt"/>
                          <a:cs typeface="Arial" panose="020B0604020202020204" pitchFamily="34" charset="0"/>
                        </a:rPr>
                        <a:t>0%</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34615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1" u="none" strike="noStrike" kern="1200" dirty="0">
                          <a:solidFill>
                            <a:schemeClr val="tx1"/>
                          </a:solidFill>
                          <a:effectLst/>
                          <a:latin typeface="+mj-lt"/>
                          <a:ea typeface="+mn-ea"/>
                          <a:cs typeface="Arial" panose="020B0604020202020204" pitchFamily="34" charset="0"/>
                        </a:rPr>
                        <a:t>Actores asesorados en artes visuales</a:t>
                      </a:r>
                    </a:p>
                  </a:txBody>
                  <a:tcPr marL="0" marR="0" marT="0" marB="0" anchor="ctr">
                    <a:solidFill>
                      <a:schemeClr val="bg1"/>
                    </a:solidFill>
                  </a:tcPr>
                </a:tc>
                <a:tc>
                  <a:txBody>
                    <a:bodyPr/>
                    <a:lstStyle/>
                    <a:p>
                      <a:pPr algn="ctr" fontAlgn="ctr"/>
                      <a:r>
                        <a:rPr lang="es-CO" sz="800" b="0" u="none" strike="noStrike" dirty="0">
                          <a:solidFill>
                            <a:schemeClr val="tx1"/>
                          </a:solidFill>
                          <a:effectLst/>
                          <a:latin typeface="+mj-lt"/>
                          <a:cs typeface="Arial" panose="020B0604020202020204" pitchFamily="34" charset="0"/>
                        </a:rPr>
                        <a:t>Actores asesorados/ Actores programados</a:t>
                      </a:r>
                      <a:endParaRPr lang="es-CO" sz="8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Henry González Velásquez</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MX" sz="800" b="0" i="0" u="none" strike="noStrike" dirty="0">
                          <a:solidFill>
                            <a:schemeClr val="tx1"/>
                          </a:solidFill>
                          <a:effectLst/>
                          <a:latin typeface="+mj-lt"/>
                          <a:cs typeface="Arial" pitchFamily="34" charset="0"/>
                        </a:rPr>
                        <a:t>No hay actores asesorados a Diciembre 30</a:t>
                      </a:r>
                      <a:endParaRPr lang="es-CO" sz="800" b="0" i="0" u="none" strike="noStrike" dirty="0">
                        <a:solidFill>
                          <a:schemeClr val="tx1"/>
                        </a:solidFill>
                        <a:effectLst/>
                        <a:latin typeface="+mj-lt"/>
                        <a:cs typeface="Arial"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0%</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34615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1" u="none" strike="noStrike" kern="1200" dirty="0">
                          <a:solidFill>
                            <a:schemeClr val="tx1"/>
                          </a:solidFill>
                          <a:effectLst/>
                          <a:latin typeface="+mj-lt"/>
                          <a:ea typeface="+mn-ea"/>
                          <a:cs typeface="Arial" panose="020B0604020202020204" pitchFamily="34" charset="0"/>
                        </a:rPr>
                        <a:t>Actores asesorados en artes audiovisuales</a:t>
                      </a:r>
                    </a:p>
                  </a:txBody>
                  <a:tcPr marL="0" marR="0" marT="0" marB="0" anchor="ctr">
                    <a:solidFill>
                      <a:schemeClr val="bg1"/>
                    </a:solidFill>
                  </a:tcPr>
                </a:tc>
                <a:tc>
                  <a:txBody>
                    <a:bodyPr/>
                    <a:lstStyle/>
                    <a:p>
                      <a:pPr algn="ctr" fontAlgn="ctr"/>
                      <a:r>
                        <a:rPr lang="es-CO" sz="800" b="0" u="none" strike="noStrike" dirty="0">
                          <a:solidFill>
                            <a:schemeClr val="tx1"/>
                          </a:solidFill>
                          <a:effectLst/>
                          <a:latin typeface="+mj-lt"/>
                          <a:cs typeface="Arial" panose="020B0604020202020204" pitchFamily="34" charset="0"/>
                        </a:rPr>
                        <a:t>Actores asesorados/ Actores programados</a:t>
                      </a:r>
                    </a:p>
                    <a:p>
                      <a:pPr algn="ctr" fontAlgn="ctr"/>
                      <a:endParaRPr lang="es-CO" sz="8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Mauricio</a:t>
                      </a:r>
                      <a:r>
                        <a:rPr lang="es-CO" sz="800" u="none" strike="noStrike" baseline="0" dirty="0">
                          <a:solidFill>
                            <a:schemeClr val="tx1"/>
                          </a:solidFill>
                          <a:effectLst/>
                          <a:latin typeface="+mj-lt"/>
                          <a:cs typeface="Arial" panose="020B0604020202020204" pitchFamily="34" charset="0"/>
                        </a:rPr>
                        <a:t> Álvarez</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800" b="0" i="0" u="none" strike="noStrike" kern="1200" dirty="0">
                          <a:solidFill>
                            <a:schemeClr val="tx1"/>
                          </a:solidFill>
                          <a:effectLst/>
                          <a:latin typeface="+mn-lt"/>
                          <a:ea typeface="+mn-ea"/>
                          <a:cs typeface="Arial" pitchFamily="34" charset="0"/>
                        </a:rPr>
                        <a:t>25 personas asesoradas en el municipio de Caucasia.</a:t>
                      </a:r>
                      <a:endParaRPr lang="es-CO" sz="800" b="0" i="0" u="none" strike="noStrike" kern="1200" dirty="0">
                        <a:solidFill>
                          <a:schemeClr val="tx1"/>
                        </a:solidFill>
                        <a:effectLst/>
                        <a:latin typeface="+mn-lt"/>
                        <a:ea typeface="+mn-ea"/>
                        <a:cs typeface="Arial" pitchFamily="34" charset="0"/>
                      </a:endParaRPr>
                    </a:p>
                    <a:p>
                      <a:pPr marL="0" algn="just" defTabSz="914400" rtl="0" eaLnBrk="1" fontAlgn="ctr" latinLnBrk="0" hangingPunct="1"/>
                      <a:endParaRPr lang="es-MX" sz="800" b="0" i="0" u="none" strike="noStrike" kern="1200" dirty="0">
                        <a:solidFill>
                          <a:schemeClr val="tx1"/>
                        </a:solidFill>
                        <a:effectLst/>
                        <a:latin typeface="+mj-lt"/>
                        <a:ea typeface="+mn-ea"/>
                        <a:cs typeface="Arial" pitchFamily="34" charset="0"/>
                      </a:endParaRPr>
                    </a:p>
                    <a:p>
                      <a:pPr marL="0" algn="just" defTabSz="914400" rtl="0" eaLnBrk="1" fontAlgn="ctr" latinLnBrk="0" hangingPunct="1"/>
                      <a:endParaRPr lang="es-ES" sz="800" b="0" i="0" u="none" strike="noStrike" kern="1200" dirty="0">
                        <a:solidFill>
                          <a:schemeClr val="tx1"/>
                        </a:solidFill>
                        <a:effectLst/>
                        <a:latin typeface="+mj-lt"/>
                        <a:ea typeface="+mn-ea"/>
                        <a:cs typeface="Arial"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100%</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r h="34615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1" u="none" strike="noStrike" kern="1200" dirty="0">
                          <a:solidFill>
                            <a:schemeClr val="tx1"/>
                          </a:solidFill>
                          <a:effectLst/>
                          <a:latin typeface="+mj-lt"/>
                          <a:ea typeface="+mn-ea"/>
                          <a:cs typeface="Arial" panose="020B0604020202020204" pitchFamily="34" charset="0"/>
                        </a:rPr>
                        <a:t>Actores asesorados en danzas</a:t>
                      </a:r>
                    </a:p>
                  </a:txBody>
                  <a:tcPr marL="0" marR="0" marT="0" marB="0" anchor="ctr">
                    <a:solidFill>
                      <a:schemeClr val="bg1"/>
                    </a:solidFill>
                  </a:tcPr>
                </a:tc>
                <a:tc>
                  <a:txBody>
                    <a:bodyPr/>
                    <a:lstStyle/>
                    <a:p>
                      <a:pPr algn="ctr" fontAlgn="ctr"/>
                      <a:r>
                        <a:rPr lang="es-CO" sz="800" b="0" u="none" strike="noStrike" dirty="0">
                          <a:solidFill>
                            <a:schemeClr val="tx1"/>
                          </a:solidFill>
                          <a:effectLst/>
                          <a:latin typeface="+mj-lt"/>
                          <a:cs typeface="Arial" panose="020B0604020202020204" pitchFamily="34" charset="0"/>
                        </a:rPr>
                        <a:t>Actores asesorados/ Actores programados</a:t>
                      </a:r>
                    </a:p>
                    <a:p>
                      <a:pPr algn="ctr" fontAlgn="ctr"/>
                      <a:endParaRPr lang="es-CO" sz="8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Diana Cristina Gallego Yepes</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800" b="0" i="0" u="none" strike="noStrike" dirty="0">
                          <a:solidFill>
                            <a:schemeClr val="tx1"/>
                          </a:solidFill>
                          <a:effectLst/>
                          <a:latin typeface="+mj-lt"/>
                          <a:cs typeface="Arial" panose="020B0604020202020204" pitchFamily="34" charset="0"/>
                        </a:rPr>
                        <a:t>	</a:t>
                      </a:r>
                    </a:p>
                    <a:p>
                      <a:pPr marL="0" marR="0" lvl="0" indent="0" algn="just" defTabSz="914400" rtl="0" eaLnBrk="1" fontAlgn="ctr" latinLnBrk="0" hangingPunct="1">
                        <a:lnSpc>
                          <a:spcPct val="100000"/>
                        </a:lnSpc>
                        <a:spcBef>
                          <a:spcPts val="0"/>
                        </a:spcBef>
                        <a:spcAft>
                          <a:spcPts val="0"/>
                        </a:spcAft>
                        <a:buClrTx/>
                        <a:buSzTx/>
                        <a:buFontTx/>
                        <a:buNone/>
                        <a:tabLst/>
                        <a:defRPr/>
                      </a:pPr>
                      <a:r>
                        <a:rPr lang="es-MX" sz="800" b="0" i="0" u="none" strike="noStrike" kern="1200" dirty="0">
                          <a:solidFill>
                            <a:schemeClr val="tx1"/>
                          </a:solidFill>
                          <a:effectLst/>
                          <a:latin typeface="+mn-lt"/>
                          <a:ea typeface="+mn-ea"/>
                          <a:cs typeface="Arial" pitchFamily="34" charset="0"/>
                        </a:rPr>
                        <a:t>Sin ejecución</a:t>
                      </a:r>
                      <a:endParaRPr lang="es-CO" sz="800" b="0" i="0" u="none" strike="noStrike" kern="1200" dirty="0">
                        <a:solidFill>
                          <a:schemeClr val="tx1"/>
                        </a:solidFill>
                        <a:effectLst/>
                        <a:latin typeface="+mn-lt"/>
                        <a:ea typeface="+mn-ea"/>
                        <a:cs typeface="Arial"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0%</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4"/>
                  </a:ext>
                </a:extLst>
              </a:tr>
              <a:tr h="34615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1" u="none" strike="noStrike" kern="1200" dirty="0">
                          <a:solidFill>
                            <a:schemeClr val="tx1"/>
                          </a:solidFill>
                          <a:effectLst/>
                          <a:latin typeface="+mj-lt"/>
                          <a:ea typeface="+mn-ea"/>
                          <a:cs typeface="Arial" panose="020B0604020202020204" pitchFamily="34" charset="0"/>
                        </a:rPr>
                        <a:t>Actores asesorados en Fonoteca</a:t>
                      </a:r>
                    </a:p>
                  </a:txBody>
                  <a:tcPr marL="0" marR="0" marT="0" marB="0" anchor="c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b="0" u="none" strike="noStrike" dirty="0">
                          <a:solidFill>
                            <a:schemeClr val="tx1"/>
                          </a:solidFill>
                          <a:effectLst/>
                          <a:latin typeface="+mj-lt"/>
                          <a:cs typeface="Arial" panose="020B0604020202020204" pitchFamily="34" charset="0"/>
                        </a:rPr>
                        <a:t>Actores asesorados/ Actores programados</a:t>
                      </a:r>
                    </a:p>
                    <a:p>
                      <a:pPr marL="0" marR="0" indent="0" algn="ctr" defTabSz="914400" rtl="0" eaLnBrk="1" fontAlgn="ctr" latinLnBrk="0" hangingPunct="1">
                        <a:lnSpc>
                          <a:spcPct val="100000"/>
                        </a:lnSpc>
                        <a:spcBef>
                          <a:spcPts val="0"/>
                        </a:spcBef>
                        <a:spcAft>
                          <a:spcPts val="0"/>
                        </a:spcAft>
                        <a:buClrTx/>
                        <a:buSzTx/>
                        <a:buFontTx/>
                        <a:buNone/>
                        <a:tabLst/>
                        <a:defRPr/>
                      </a:pPr>
                      <a:endParaRPr lang="es-CO" sz="9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Juan Esteban Muñoz</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t"/>
                      <a:r>
                        <a:rPr lang="es-ES" sz="900" dirty="0">
                          <a:solidFill>
                            <a:schemeClr val="tx1"/>
                          </a:solidFill>
                          <a:latin typeface="+mj-lt"/>
                        </a:rPr>
                        <a:t>Se recibieron y atendieron a diferentes personas con diferentes tipologías tanto de la ciudad como de los municipios repartidos así: abril: 9 personas; mayo: 9 personas y junio: 8 , julio: agosto: , septiembre: 62 , octubre: 10, noviembre: 60, diciembre: 7 - </a:t>
                      </a:r>
                      <a:r>
                        <a:rPr lang="es-ES" sz="900" b="1" dirty="0">
                          <a:solidFill>
                            <a:schemeClr val="tx1"/>
                          </a:solidFill>
                          <a:latin typeface="+mj-lt"/>
                        </a:rPr>
                        <a:t>total 156 usuarios.</a:t>
                      </a:r>
                    </a:p>
                  </a:txBody>
                  <a:tcPr marL="76200" marR="76200" marT="76200" marB="76200"/>
                </a:tc>
                <a:tc>
                  <a:txBody>
                    <a:bodyPr/>
                    <a:lstStyle/>
                    <a:p>
                      <a:pPr algn="ctr" fontAlgn="ctr"/>
                      <a:r>
                        <a:rPr lang="es-CO" sz="9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764433783"/>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774490" y="59944"/>
            <a:ext cx="7195688" cy="400110"/>
          </a:xfrm>
          <a:prstGeom prst="rect">
            <a:avLst/>
          </a:prstGeom>
          <a:noFill/>
        </p:spPr>
        <p:txBody>
          <a:bodyPr wrap="none" rtlCol="0">
            <a:spAutoFit/>
          </a:bodyPr>
          <a:lstStyle/>
          <a:p>
            <a:r>
              <a:rPr lang="es-CO" sz="2000" b="1" dirty="0">
                <a:latin typeface="+mj-lt"/>
              </a:rPr>
              <a:t>Proceso Gestión del Conocimiento artístico y cultural -   9 Indicadores</a:t>
            </a:r>
          </a:p>
        </p:txBody>
      </p:sp>
      <p:graphicFrame>
        <p:nvGraphicFramePr>
          <p:cNvPr id="6" name="5 Tabla"/>
          <p:cNvGraphicFramePr>
            <a:graphicFrameLocks noGrp="1"/>
          </p:cNvGraphicFramePr>
          <p:nvPr>
            <p:extLst>
              <p:ext uri="{D42A27DB-BD31-4B8C-83A1-F6EECF244321}">
                <p14:modId xmlns:p14="http://schemas.microsoft.com/office/powerpoint/2010/main" val="2624440203"/>
              </p:ext>
            </p:extLst>
          </p:nvPr>
        </p:nvGraphicFramePr>
        <p:xfrm>
          <a:off x="325731" y="939234"/>
          <a:ext cx="8631154" cy="3781461"/>
        </p:xfrm>
        <a:graphic>
          <a:graphicData uri="http://schemas.openxmlformats.org/drawingml/2006/table">
            <a:tbl>
              <a:tblPr>
                <a:tableStyleId>{BC89EF96-8CEA-46FF-86C4-4CE0E7609802}</a:tableStyleId>
              </a:tblPr>
              <a:tblGrid>
                <a:gridCol w="1502523">
                  <a:extLst>
                    <a:ext uri="{9D8B030D-6E8A-4147-A177-3AD203B41FA5}">
                      <a16:colId xmlns:a16="http://schemas.microsoft.com/office/drawing/2014/main" val="20000"/>
                    </a:ext>
                  </a:extLst>
                </a:gridCol>
                <a:gridCol w="1924349">
                  <a:extLst>
                    <a:ext uri="{9D8B030D-6E8A-4147-A177-3AD203B41FA5}">
                      <a16:colId xmlns:a16="http://schemas.microsoft.com/office/drawing/2014/main" val="20001"/>
                    </a:ext>
                  </a:extLst>
                </a:gridCol>
                <a:gridCol w="688071">
                  <a:extLst>
                    <a:ext uri="{9D8B030D-6E8A-4147-A177-3AD203B41FA5}">
                      <a16:colId xmlns:a16="http://schemas.microsoft.com/office/drawing/2014/main" val="20002"/>
                    </a:ext>
                  </a:extLst>
                </a:gridCol>
                <a:gridCol w="789198">
                  <a:extLst>
                    <a:ext uri="{9D8B030D-6E8A-4147-A177-3AD203B41FA5}">
                      <a16:colId xmlns:a16="http://schemas.microsoft.com/office/drawing/2014/main" val="20003"/>
                    </a:ext>
                  </a:extLst>
                </a:gridCol>
                <a:gridCol w="3040418">
                  <a:extLst>
                    <a:ext uri="{9D8B030D-6E8A-4147-A177-3AD203B41FA5}">
                      <a16:colId xmlns:a16="http://schemas.microsoft.com/office/drawing/2014/main" val="20004"/>
                    </a:ext>
                  </a:extLst>
                </a:gridCol>
                <a:gridCol w="686595">
                  <a:extLst>
                    <a:ext uri="{9D8B030D-6E8A-4147-A177-3AD203B41FA5}">
                      <a16:colId xmlns:a16="http://schemas.microsoft.com/office/drawing/2014/main" val="20005"/>
                    </a:ext>
                  </a:extLst>
                </a:gridCol>
              </a:tblGrid>
              <a:tr h="185815">
                <a:tc>
                  <a:txBody>
                    <a:bodyPr/>
                    <a:lstStyle/>
                    <a:p>
                      <a:pPr algn="ctr" fontAlgn="b"/>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b"/>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b"/>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b"/>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ANALISIS ULTIMA MEDICIÓN</a:t>
                      </a: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63959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u="none" strike="noStrike" kern="1200" dirty="0">
                          <a:solidFill>
                            <a:schemeClr val="tx1"/>
                          </a:solidFill>
                          <a:effectLst/>
                          <a:latin typeface="+mj-lt"/>
                          <a:ea typeface="+mn-ea"/>
                          <a:cs typeface="Arial" panose="020B0604020202020204" pitchFamily="34" charset="0"/>
                        </a:rPr>
                        <a:t>Emprendedores formados en temas sobre industrias creativas y/o economía naranja </a:t>
                      </a:r>
                      <a:r>
                        <a:rPr lang="es-MX" sz="900" b="1" u="none" strike="noStrike" kern="1200" dirty="0">
                          <a:solidFill>
                            <a:schemeClr val="tx1"/>
                          </a:solidFill>
                          <a:effectLst/>
                          <a:latin typeface="+mn-lt"/>
                          <a:ea typeface="+mn-ea"/>
                          <a:cs typeface="Arial" panose="020B0604020202020204" pitchFamily="34" charset="0"/>
                        </a:rPr>
                        <a:t>(Plan de desarrollo 2020-2023)</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900" b="0" i="0" kern="1200" dirty="0">
                          <a:solidFill>
                            <a:schemeClr val="tx1"/>
                          </a:solidFill>
                          <a:latin typeface="+mj-lt"/>
                          <a:ea typeface="+mn-ea"/>
                          <a:cs typeface="+mn-cs"/>
                        </a:rPr>
                        <a:t>Emprendedores formados en temas sobre industrias creativas y/o economía naranja/Emprendedores programados a formar en temas sobre industrias creativas y/o economía naranja</a:t>
                      </a:r>
                      <a:endParaRPr lang="es-CO" sz="9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algn="ctr" fontAlgn="ctr"/>
                      <a:r>
                        <a:rPr lang="es-CO" sz="900" b="0" i="0" u="none" strike="noStrike" kern="1200" dirty="0">
                          <a:solidFill>
                            <a:schemeClr val="tx1"/>
                          </a:solidFill>
                          <a:effectLst/>
                          <a:latin typeface="+mn-lt"/>
                          <a:ea typeface="+mn-ea"/>
                          <a:cs typeface="Arial" panose="020B0604020202020204" pitchFamily="34" charset="0"/>
                        </a:rPr>
                        <a:t>Carlos Restrepo</a:t>
                      </a:r>
                    </a:p>
                  </a:txBody>
                  <a:tcPr marL="0" marR="0" marT="0" marB="0" anchor="ctr"/>
                </a:tc>
                <a:tc>
                  <a:txBody>
                    <a:bodyPr/>
                    <a:lstStyle/>
                    <a:p>
                      <a:pPr algn="l" fontAlgn="ctr"/>
                      <a:r>
                        <a:rPr lang="pt-BR" sz="900" b="0" i="0" u="none" strike="noStrike" dirty="0">
                          <a:solidFill>
                            <a:schemeClr val="tx1"/>
                          </a:solidFill>
                          <a:effectLst/>
                          <a:latin typeface="+mj-lt"/>
                          <a:cs typeface="Arial" panose="020B0604020202020204" pitchFamily="34" charset="0"/>
                        </a:rPr>
                        <a:t>583 emprendedores formados de 280 programados.</a:t>
                      </a:r>
                      <a:r>
                        <a:rPr lang="es-MX" sz="900" b="0" i="0" u="none" strike="noStrike" dirty="0">
                          <a:solidFill>
                            <a:schemeClr val="tx1"/>
                          </a:solidFill>
                          <a:effectLst/>
                          <a:latin typeface="+mj-lt"/>
                          <a:cs typeface="Arial" panose="020B0604020202020204" pitchFamily="34" charset="0"/>
                        </a:rPr>
                        <a:t>. </a:t>
                      </a:r>
                      <a:r>
                        <a:rPr lang="es-ES" sz="900" b="0" i="0" u="none" strike="noStrike" dirty="0">
                          <a:solidFill>
                            <a:schemeClr val="tx1"/>
                          </a:solidFill>
                          <a:effectLst/>
                          <a:latin typeface="+mj-lt"/>
                          <a:cs typeface="Arial" panose="020B0604020202020204" pitchFamily="34" charset="0"/>
                        </a:rPr>
                        <a:t>En formulación programa de Incubación a través de recursos Sistema de Gestión de Regalías (SGR) para las subregiones: Bajo cauca, Magdalena Medio y Nordeste.</a:t>
                      </a:r>
                    </a:p>
                    <a:p>
                      <a:pPr algn="l"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208%</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6"/>
                  </a:ext>
                </a:extLst>
              </a:tr>
              <a:tr h="48541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u="none" strike="noStrike" kern="1200" dirty="0">
                          <a:solidFill>
                            <a:schemeClr val="tx1"/>
                          </a:solidFill>
                          <a:effectLst/>
                          <a:latin typeface="+mj-lt"/>
                          <a:ea typeface="+mn-ea"/>
                          <a:cs typeface="Arial" panose="020B0604020202020204" pitchFamily="34" charset="0"/>
                        </a:rPr>
                        <a:t>Personas del sector artístico y cultural que participan en procesos de formación </a:t>
                      </a:r>
                      <a:r>
                        <a:rPr lang="es-MX" sz="900" b="1" u="none" strike="noStrike" kern="1200" dirty="0">
                          <a:solidFill>
                            <a:schemeClr val="tx1"/>
                          </a:solidFill>
                          <a:effectLst/>
                          <a:latin typeface="+mn-lt"/>
                          <a:ea typeface="+mn-ea"/>
                          <a:cs typeface="Arial" panose="020B0604020202020204" pitchFamily="34" charset="0"/>
                        </a:rPr>
                        <a:t>(Plan de desarrollo 2020-2023)</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900" b="0" i="0" kern="1200" dirty="0">
                          <a:solidFill>
                            <a:schemeClr val="tx1"/>
                          </a:solidFill>
                          <a:latin typeface="+mj-lt"/>
                          <a:ea typeface="+mn-ea"/>
                          <a:cs typeface="+mn-cs"/>
                        </a:rPr>
                        <a:t>Personas del sector artístico y cultural que participan en procesos de formación/Personas del sector artístico y cultural proyectadas a participar en procesos de formación</a:t>
                      </a:r>
                      <a:endParaRPr lang="es-CO" sz="900" b="0" i="0" kern="1200" dirty="0">
                        <a:solidFill>
                          <a:schemeClr val="tx1"/>
                        </a:solidFill>
                        <a:latin typeface="+mj-lt"/>
                        <a:ea typeface="+mn-ea"/>
                        <a:cs typeface="+mn-cs"/>
                      </a:endParaRPr>
                    </a:p>
                  </a:txBody>
                  <a:tcPr marL="0" marR="0" marT="0" marB="0" anchor="ctr">
                    <a:solidFill>
                      <a:schemeClr val="bg1"/>
                    </a:solidFill>
                  </a:tcPr>
                </a:tc>
                <a:tc>
                  <a:txBody>
                    <a:bodyPr/>
                    <a:lstStyle/>
                    <a:p>
                      <a:pPr algn="ctr" fontAlgn="ctr"/>
                      <a:r>
                        <a:rPr lang="es-CO" sz="9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Carlos Restrepo</a:t>
                      </a: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900" b="0" i="0" u="none" strike="noStrike" dirty="0">
                          <a:solidFill>
                            <a:schemeClr val="tx1"/>
                          </a:solidFill>
                          <a:effectLst/>
                          <a:latin typeface="+mj-lt"/>
                          <a:cs typeface="Arial" panose="020B0604020202020204" pitchFamily="34" charset="0"/>
                        </a:rPr>
                        <a:t>2943 personas de 1250 programadas participaron en procesos de formación.</a:t>
                      </a:r>
                    </a:p>
                    <a:p>
                      <a:pPr marL="0" marR="0" lvl="0" indent="0" algn="l" defTabSz="914400" rtl="0" eaLnBrk="1" fontAlgn="ctr" latinLnBrk="0" hangingPunct="1">
                        <a:lnSpc>
                          <a:spcPct val="100000"/>
                        </a:lnSpc>
                        <a:spcBef>
                          <a:spcPts val="0"/>
                        </a:spcBef>
                        <a:spcAft>
                          <a:spcPts val="0"/>
                        </a:spcAft>
                        <a:buClrTx/>
                        <a:buSzTx/>
                        <a:buFontTx/>
                        <a:buNone/>
                        <a:tabLst/>
                        <a:defRPr/>
                      </a:pPr>
                      <a:r>
                        <a:rPr lang="es-CO" sz="900" b="0" i="0" u="none" strike="noStrike" dirty="0">
                          <a:solidFill>
                            <a:schemeClr val="tx1"/>
                          </a:solidFill>
                          <a:effectLst/>
                          <a:latin typeface="+mj-lt"/>
                          <a:cs typeface="Arial" panose="020B0604020202020204" pitchFamily="34" charset="0"/>
                        </a:rPr>
                        <a:t>https://sicpa.culturantioquia.gov.co/indicadores/68/average</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235%</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2454659226"/>
                  </a:ext>
                </a:extLst>
              </a:tr>
              <a:tr h="1443382">
                <a:tc>
                  <a:txBody>
                    <a:bodyPr/>
                    <a:lstStyle/>
                    <a:p>
                      <a:pPr marL="0" algn="ctr" defTabSz="914400" rtl="0" eaLnBrk="1" fontAlgn="ctr" latinLnBrk="0" hangingPunct="1"/>
                      <a:r>
                        <a:rPr lang="es-MX" sz="900" b="1" u="none" strike="noStrike" kern="1200" dirty="0">
                          <a:solidFill>
                            <a:schemeClr val="tx1"/>
                          </a:solidFill>
                          <a:effectLst/>
                          <a:latin typeface="+mj-lt"/>
                          <a:ea typeface="+mn-ea"/>
                          <a:cs typeface="Arial" panose="020B0604020202020204" pitchFamily="34" charset="0"/>
                        </a:rPr>
                        <a:t>Procesos y actividades de formación artística y cultural, ofrecidos </a:t>
                      </a:r>
                      <a:r>
                        <a:rPr lang="es-MX" sz="900" b="1" u="none" strike="noStrike" kern="1200" dirty="0">
                          <a:solidFill>
                            <a:schemeClr val="tx1"/>
                          </a:solidFill>
                          <a:effectLst/>
                          <a:latin typeface="+mn-lt"/>
                          <a:ea typeface="+mn-ea"/>
                          <a:cs typeface="Arial" panose="020B0604020202020204" pitchFamily="34" charset="0"/>
                        </a:rPr>
                        <a:t>(Plan de desarrollo 2020-2023)</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900" b="0" i="0" kern="1200" dirty="0">
                          <a:solidFill>
                            <a:schemeClr val="tx1"/>
                          </a:solidFill>
                          <a:latin typeface="+mj-lt"/>
                          <a:ea typeface="+mn-ea"/>
                          <a:cs typeface="+mn-cs"/>
                        </a:rPr>
                        <a:t>Procesos y actividades de formación artística y cultural, ofrecidos/Procesos y actividades programadas de formación artística y cultural, proyectados a ofrecer</a:t>
                      </a:r>
                    </a:p>
                  </a:txBody>
                  <a:tcPr marL="0" marR="0" marT="0" marB="0" anchor="ctr">
                    <a:solidFill>
                      <a:schemeClr val="bg1"/>
                    </a:solidFill>
                  </a:tcPr>
                </a:tc>
                <a:tc>
                  <a:txBody>
                    <a:bodyPr/>
                    <a:lstStyle/>
                    <a:p>
                      <a:pPr algn="ctr" fontAlgn="ctr"/>
                      <a:r>
                        <a:rPr lang="es-CO" sz="9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algn="ctr" fontAlgn="ctr"/>
                      <a:r>
                        <a:rPr lang="es-CO" sz="900" b="0" i="0" u="none" strike="noStrike" kern="1200" dirty="0">
                          <a:solidFill>
                            <a:schemeClr val="tx1"/>
                          </a:solidFill>
                          <a:effectLst/>
                          <a:latin typeface="+mn-lt"/>
                          <a:ea typeface="+mn-ea"/>
                          <a:cs typeface="Arial" panose="020B0604020202020204" pitchFamily="34" charset="0"/>
                        </a:rPr>
                        <a:t>Carlos Restrepo</a:t>
                      </a:r>
                    </a:p>
                  </a:txBody>
                  <a:tcPr marL="0" marR="0" marT="0" marB="0" anchor="ct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900" b="0" i="0" u="none" strike="noStrike" dirty="0">
                          <a:solidFill>
                            <a:schemeClr val="tx1"/>
                          </a:solidFill>
                          <a:effectLst/>
                          <a:latin typeface="+mj-lt"/>
                          <a:cs typeface="Arial" panose="020B0604020202020204" pitchFamily="34" charset="0"/>
                        </a:rPr>
                        <a:t>48 procesos cumplidos de 5 programados.</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900" b="0" i="0" u="none" strike="noStrike" dirty="0">
                        <a:solidFill>
                          <a:schemeClr val="tx1"/>
                        </a:solidFill>
                        <a:effectLst/>
                        <a:latin typeface="+mj-lt"/>
                        <a:cs typeface="Arial" panose="020B0604020202020204"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900" b="0" i="0" u="none" strike="noStrike" dirty="0">
                          <a:solidFill>
                            <a:schemeClr val="tx1"/>
                          </a:solidFill>
                          <a:effectLst/>
                          <a:latin typeface="+mj-lt"/>
                          <a:cs typeface="Arial" panose="020B0604020202020204" pitchFamily="34" charset="0"/>
                        </a:rPr>
                        <a:t>VOY AQUI</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960%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2354045207"/>
                  </a:ext>
                </a:extLst>
              </a:tr>
              <a:tr h="692159">
                <a:tc>
                  <a:txBody>
                    <a:bodyPr/>
                    <a:lstStyle/>
                    <a:p>
                      <a:pPr algn="ctr" fontAlgn="ctr"/>
                      <a:r>
                        <a:rPr lang="es-CO" sz="900" b="1" u="none" strike="noStrike" dirty="0">
                          <a:solidFill>
                            <a:schemeClr val="tx1"/>
                          </a:solidFill>
                          <a:effectLst/>
                          <a:latin typeface="+mj-lt"/>
                          <a:cs typeface="Arial" panose="020B0604020202020204" pitchFamily="34" charset="0"/>
                        </a:rPr>
                        <a:t>Actores formados en fonoteca</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Actores sociales formados en fonoteca/ actores proyectados a formar en fonoteca</a:t>
                      </a: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u="none" strike="noStrike" dirty="0">
                          <a:solidFill>
                            <a:schemeClr val="tx1"/>
                          </a:solidFill>
                          <a:effectLst/>
                          <a:latin typeface="+mj-lt"/>
                          <a:cs typeface="Arial" panose="020B0604020202020204" pitchFamily="34" charset="0"/>
                        </a:rPr>
                        <a:t>TRIMESTRAL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Juan Esteban Muñoz Lopera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900" b="0" i="0" kern="1200" dirty="0">
                          <a:solidFill>
                            <a:schemeClr val="tx1"/>
                          </a:solidFill>
                          <a:effectLst/>
                          <a:latin typeface="+mj-lt"/>
                          <a:ea typeface="+mn-ea"/>
                          <a:cs typeface="+mn-cs"/>
                        </a:rPr>
                        <a:t>Se recibieron y atendieron a diferentes personas con diferentes tipologías tanto de la ciudad como de los municipios repartidos así: abril: 9 personas; mayo: 9 personas y junio: 8 , julio: agosto: , septiembre: 62 , octubre: 10, noviembre: 60, diciembre: 7 - total 156 usuarios.</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100%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3145929846"/>
                  </a:ext>
                </a:extLst>
              </a:tr>
            </a:tbl>
          </a:graphicData>
        </a:graphic>
      </p:graphicFrame>
    </p:spTree>
    <p:extLst>
      <p:ext uri="{BB962C8B-B14F-4D97-AF65-F5344CB8AC3E}">
        <p14:creationId xmlns:p14="http://schemas.microsoft.com/office/powerpoint/2010/main" val="414976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32510" y="202591"/>
            <a:ext cx="8214568" cy="461665"/>
          </a:xfrm>
          <a:prstGeom prst="rect">
            <a:avLst/>
          </a:prstGeom>
          <a:noFill/>
        </p:spPr>
        <p:txBody>
          <a:bodyPr wrap="square" rtlCol="0">
            <a:spAutoFit/>
          </a:bodyPr>
          <a:lstStyle/>
          <a:p>
            <a:pPr algn="ctr"/>
            <a:r>
              <a:rPr lang="es-CO" sz="2400" b="1" dirty="0">
                <a:latin typeface="Calibri Light" panose="020F0302020204030204" pitchFamily="34" charset="0"/>
                <a:cs typeface="Calibri Light" panose="020F0302020204030204" pitchFamily="34" charset="0"/>
              </a:rPr>
              <a:t>Gestión del Fortalecimiento de la cultura – 34 indicadores</a:t>
            </a:r>
          </a:p>
        </p:txBody>
      </p:sp>
      <p:graphicFrame>
        <p:nvGraphicFramePr>
          <p:cNvPr id="6" name="5 Tabla"/>
          <p:cNvGraphicFramePr>
            <a:graphicFrameLocks noGrp="1"/>
          </p:cNvGraphicFramePr>
          <p:nvPr>
            <p:extLst>
              <p:ext uri="{D42A27DB-BD31-4B8C-83A1-F6EECF244321}">
                <p14:modId xmlns:p14="http://schemas.microsoft.com/office/powerpoint/2010/main" val="47267505"/>
              </p:ext>
            </p:extLst>
          </p:nvPr>
        </p:nvGraphicFramePr>
        <p:xfrm>
          <a:off x="332510" y="757915"/>
          <a:ext cx="8506171" cy="5442781"/>
        </p:xfrm>
        <a:graphic>
          <a:graphicData uri="http://schemas.openxmlformats.org/drawingml/2006/table">
            <a:tbl>
              <a:tblPr>
                <a:tableStyleId>{BC89EF96-8CEA-46FF-86C4-4CE0E7609802}</a:tableStyleId>
              </a:tblPr>
              <a:tblGrid>
                <a:gridCol w="1411325">
                  <a:extLst>
                    <a:ext uri="{9D8B030D-6E8A-4147-A177-3AD203B41FA5}">
                      <a16:colId xmlns:a16="http://schemas.microsoft.com/office/drawing/2014/main" val="20000"/>
                    </a:ext>
                  </a:extLst>
                </a:gridCol>
                <a:gridCol w="1506788">
                  <a:extLst>
                    <a:ext uri="{9D8B030D-6E8A-4147-A177-3AD203B41FA5}">
                      <a16:colId xmlns:a16="http://schemas.microsoft.com/office/drawing/2014/main" val="20001"/>
                    </a:ext>
                  </a:extLst>
                </a:gridCol>
                <a:gridCol w="715963">
                  <a:extLst>
                    <a:ext uri="{9D8B030D-6E8A-4147-A177-3AD203B41FA5}">
                      <a16:colId xmlns:a16="http://schemas.microsoft.com/office/drawing/2014/main" val="20002"/>
                    </a:ext>
                  </a:extLst>
                </a:gridCol>
                <a:gridCol w="705557">
                  <a:extLst>
                    <a:ext uri="{9D8B030D-6E8A-4147-A177-3AD203B41FA5}">
                      <a16:colId xmlns:a16="http://schemas.microsoft.com/office/drawing/2014/main" val="20003"/>
                    </a:ext>
                  </a:extLst>
                </a:gridCol>
                <a:gridCol w="3587648">
                  <a:extLst>
                    <a:ext uri="{9D8B030D-6E8A-4147-A177-3AD203B41FA5}">
                      <a16:colId xmlns:a16="http://schemas.microsoft.com/office/drawing/2014/main" val="20004"/>
                    </a:ext>
                  </a:extLst>
                </a:gridCol>
                <a:gridCol w="578890">
                  <a:extLst>
                    <a:ext uri="{9D8B030D-6E8A-4147-A177-3AD203B41FA5}">
                      <a16:colId xmlns:a16="http://schemas.microsoft.com/office/drawing/2014/main" val="20005"/>
                    </a:ext>
                  </a:extLst>
                </a:gridCol>
              </a:tblGrid>
              <a:tr h="809821">
                <a:tc>
                  <a:txBody>
                    <a:bodyPr/>
                    <a:lstStyle/>
                    <a:p>
                      <a:pPr algn="ctr" fontAlgn="ctr"/>
                      <a:r>
                        <a:rPr lang="es-CO" sz="800" b="1" u="none" strike="noStrike" dirty="0">
                          <a:solidFill>
                            <a:schemeClr val="tx1"/>
                          </a:solidFill>
                          <a:effectLst/>
                          <a:latin typeface="+mj-lt"/>
                          <a:cs typeface="Arial" panose="020B0604020202020204" pitchFamily="34" charset="0"/>
                        </a:rPr>
                        <a:t>Nombre indicador</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Ecuación</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Medición</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Responsable</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800" b="1" u="none" strike="noStrike" dirty="0">
                          <a:solidFill>
                            <a:schemeClr val="tx1"/>
                          </a:solidFill>
                          <a:effectLst/>
                          <a:latin typeface="+mj-lt"/>
                          <a:cs typeface="Arial" panose="020B0604020202020204" pitchFamily="34" charset="0"/>
                        </a:rPr>
                        <a:t>ANALISIS ULTIMA</a:t>
                      </a:r>
                      <a:r>
                        <a:rPr lang="es-CO" sz="800" b="1" u="none" strike="noStrike" baseline="0" dirty="0">
                          <a:solidFill>
                            <a:schemeClr val="tx1"/>
                          </a:solidFill>
                          <a:effectLst/>
                          <a:latin typeface="+mj-lt"/>
                          <a:cs typeface="Arial" panose="020B0604020202020204" pitchFamily="34" charset="0"/>
                        </a:rPr>
                        <a:t> MEDICION</a:t>
                      </a:r>
                      <a:endParaRPr lang="es-CO" sz="800" b="1" i="0" u="none" strike="noStrike" dirty="0">
                        <a:solidFill>
                          <a:schemeClr val="tx1"/>
                        </a:solidFill>
                        <a:effectLst/>
                        <a:latin typeface="+mj-lt"/>
                        <a:cs typeface="Arial" panose="020B0604020202020204" pitchFamily="34" charset="0"/>
                      </a:endParaRPr>
                    </a:p>
                    <a:p>
                      <a:pPr algn="ctr" fontAlgn="ct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 cumplimiento</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615538">
                <a:tc>
                  <a:txBody>
                    <a:bodyPr/>
                    <a:lstStyle/>
                    <a:p>
                      <a:pPr marL="0" algn="ctr" defTabSz="914400" rtl="0" eaLnBrk="1" fontAlgn="ctr" latinLnBrk="0" hangingPunct="1"/>
                      <a:r>
                        <a:rPr lang="es-ES" sz="800" b="1" i="0" u="none" strike="noStrike" kern="1200" dirty="0">
                          <a:solidFill>
                            <a:srgbClr val="0070C0"/>
                          </a:solidFill>
                          <a:effectLst/>
                          <a:latin typeface="+mj-lt"/>
                          <a:ea typeface="+mn-ea"/>
                          <a:cs typeface="Arial" panose="020B0604020202020204" pitchFamily="34" charset="0"/>
                        </a:rPr>
                        <a:t>Artistas que participan en eventos departamentales, nacionales e internacionales apoyados </a:t>
                      </a:r>
                      <a:r>
                        <a:rPr lang="es-MX" sz="800" b="1" u="none" strike="noStrike" kern="1200" dirty="0">
                          <a:solidFill>
                            <a:srgbClr val="0070C0"/>
                          </a:solidFill>
                          <a:effectLst/>
                          <a:latin typeface="+mn-lt"/>
                          <a:ea typeface="+mn-ea"/>
                          <a:cs typeface="Arial" panose="020B0604020202020204" pitchFamily="34" charset="0"/>
                        </a:rPr>
                        <a:t>(Plan de desarrollo 2020-2023</a:t>
                      </a:r>
                      <a:r>
                        <a:rPr lang="es-MX" sz="800" b="1" u="none" strike="noStrike" kern="1200" dirty="0">
                          <a:solidFill>
                            <a:schemeClr val="tx1"/>
                          </a:solidFill>
                          <a:effectLst/>
                          <a:latin typeface="+mn-lt"/>
                          <a:ea typeface="+mn-ea"/>
                          <a:cs typeface="Arial" panose="020B0604020202020204" pitchFamily="34" charset="0"/>
                        </a:rPr>
                        <a:t>)</a:t>
                      </a:r>
                      <a:endParaRPr lang="es-CO" sz="800" b="1" i="0"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ES" sz="800" b="0" i="0" kern="1200" dirty="0">
                          <a:solidFill>
                            <a:schemeClr val="tx1"/>
                          </a:solidFill>
                          <a:latin typeface="+mj-lt"/>
                          <a:ea typeface="+mn-ea"/>
                          <a:cs typeface="+mn-cs"/>
                        </a:rPr>
                        <a:t>Artistas que participan en eventos departamentales, nacionales e internacionales apoyados/ Artistas proyectados a apoyar</a:t>
                      </a:r>
                    </a:p>
                    <a:p>
                      <a:pPr algn="ctr" fontAlgn="ctr"/>
                      <a:r>
                        <a:rPr lang="es-CO" sz="800" b="0" i="0" u="none" strike="noStrike" kern="1200" dirty="0">
                          <a:solidFill>
                            <a:schemeClr val="tx1"/>
                          </a:solidFill>
                          <a:effectLst/>
                          <a:latin typeface="+mj-lt"/>
                          <a:ea typeface="+mn-ea"/>
                          <a:cs typeface="+mn-cs"/>
                        </a:rPr>
                        <a:t>375/70</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algn="ctr" fontAlgn="ctr"/>
                      <a:r>
                        <a:rPr lang="es-ES" sz="800" b="0" i="0" u="none" strike="noStrike" dirty="0">
                          <a:solidFill>
                            <a:schemeClr val="tx1"/>
                          </a:solidFill>
                          <a:effectLst/>
                          <a:latin typeface="+mj-lt"/>
                          <a:cs typeface="Arial" panose="020B0604020202020204" pitchFamily="34" charset="0"/>
                        </a:rPr>
                        <a:t>S</a:t>
                      </a:r>
                      <a:r>
                        <a:rPr lang="es-CO" sz="800" b="0" i="0" u="none" strike="noStrike" dirty="0">
                          <a:solidFill>
                            <a:schemeClr val="tx1"/>
                          </a:solidFill>
                          <a:effectLst/>
                          <a:latin typeface="+mj-lt"/>
                          <a:cs typeface="Arial" panose="020B0604020202020204" pitchFamily="34" charset="0"/>
                        </a:rPr>
                        <a:t>andra Zea</a:t>
                      </a:r>
                    </a:p>
                  </a:txBody>
                  <a:tcPr marL="0" marR="0" marT="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800" b="0" i="0" u="none" strike="noStrike" kern="1200" dirty="0">
                          <a:solidFill>
                            <a:schemeClr val="tx1"/>
                          </a:solidFill>
                          <a:effectLst/>
                          <a:latin typeface="+mj-lt"/>
                          <a:ea typeface="+mn-ea"/>
                          <a:cs typeface="Arial" panose="020B0604020202020204" pitchFamily="34" charset="0"/>
                        </a:rPr>
                        <a:t>375 de 70 programados. Plataforma SICPA/https://normograma.culturantioquia.gov.co/index.php?module=Project&amp;action=index&amp;parentTab=Planes</a:t>
                      </a:r>
                    </a:p>
                    <a:p>
                      <a:pPr marL="0" marR="0" indent="0" algn="l" defTabSz="914400" rtl="0" eaLnBrk="1" fontAlgn="ctr" latinLnBrk="0" hangingPunct="1">
                        <a:lnSpc>
                          <a:spcPct val="100000"/>
                        </a:lnSpc>
                        <a:spcBef>
                          <a:spcPts val="0"/>
                        </a:spcBef>
                        <a:spcAft>
                          <a:spcPts val="0"/>
                        </a:spcAft>
                        <a:buClrTx/>
                        <a:buSzTx/>
                        <a:buFontTx/>
                        <a:buNone/>
                        <a:tabLst/>
                        <a:defRPr/>
                      </a:pPr>
                      <a:br>
                        <a:rPr lang="es-MX" sz="800" b="0" i="0" u="none" strike="noStrike" kern="1200" dirty="0">
                          <a:solidFill>
                            <a:schemeClr val="tx1"/>
                          </a:solidFill>
                          <a:effectLst/>
                          <a:latin typeface="+mj-lt"/>
                          <a:ea typeface="+mn-ea"/>
                          <a:cs typeface="Arial" panose="020B0604020202020204" pitchFamily="34" charset="0"/>
                        </a:rPr>
                      </a:br>
                      <a:r>
                        <a:rPr lang="es-ES" sz="800" b="0" i="0" u="none" strike="noStrike" kern="1200" dirty="0">
                          <a:solidFill>
                            <a:schemeClr val="tx1"/>
                          </a:solidFill>
                          <a:effectLst/>
                          <a:latin typeface="+mj-lt"/>
                          <a:ea typeface="+mn-ea"/>
                          <a:cs typeface="Arial" panose="020B0604020202020204" pitchFamily="34" charset="0"/>
                        </a:rPr>
                        <a:t>Se publicó la Resolución Nro. 241 del 24 de abril del 2023, en la cual se acoge la decisión de los jurados con respecto a la Convocatoria de circulación 2023, en la cual se asignan estímulos a 15 participantes, para realizar circulación en los meses de mayo a septiembre; en el proceso se tienen 102 artistas, correspondientes a los municipios de:   1. La Estrella 15 artistas.  2. Municipio de Chigorodó 42 artistas.  3. Municipio de San Pedro de Urabá 14 artistas.  4. Se realiza la exposición "Antioquia: Unidos por el Arte" en el Hall de la Gobernación con 17 artistas invitados. 5. Se realiza la exposición "Muestra de Grado UdeA" en las salas de exposición del Palacio de la cultura con 9 artistas invitados, la cual estuvo abierta los meses de mayo y junio. 6. Se presenta la obra de Teatro "Obra de teatro: Vida y muerte en el litoral" en los Bajos de la estación Parque de Berrío del metro, con 3 artistas invitados. 7. Se  realiza la exposición "Sin Color" en las salas de exposición del Palacio de la cultura con 1 artista invitado y 8. Se  realiza la exposición de la escultura "Ritual de Reconciliación" en el Hall del primer piso del Palacio de la cultura con 1 artista invitado.</a:t>
                      </a:r>
                    </a:p>
                    <a:p>
                      <a:pPr marL="0" marR="0" indent="0" algn="l" defTabSz="914400" rtl="0" eaLnBrk="1" fontAlgn="ctr" latinLnBrk="0" hangingPunct="1">
                        <a:lnSpc>
                          <a:spcPct val="100000"/>
                        </a:lnSpc>
                        <a:spcBef>
                          <a:spcPts val="0"/>
                        </a:spcBef>
                        <a:spcAft>
                          <a:spcPts val="0"/>
                        </a:spcAft>
                        <a:buClrTx/>
                        <a:buSzTx/>
                        <a:buFontTx/>
                        <a:buNone/>
                        <a:tabLst/>
                        <a:defRPr/>
                      </a:pPr>
                      <a:endParaRPr lang="es-CO" sz="8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521%</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4"/>
                  </a:ext>
                </a:extLst>
              </a:tr>
              <a:tr h="514350">
                <a:tc>
                  <a:txBody>
                    <a:bodyPr/>
                    <a:lstStyle/>
                    <a:p>
                      <a:pPr algn="ctr" fontAlgn="ctr"/>
                      <a:r>
                        <a:rPr lang="es-MX" sz="800" b="1" i="0" u="none" strike="noStrike" kern="1200" dirty="0">
                          <a:solidFill>
                            <a:srgbClr val="0070C0"/>
                          </a:solidFill>
                          <a:effectLst/>
                          <a:latin typeface="+mj-lt"/>
                          <a:ea typeface="+mn-ea"/>
                          <a:cs typeface="Arial" panose="020B0604020202020204" pitchFamily="34" charset="0"/>
                        </a:rPr>
                        <a:t>Artistas que participan en los procesos del programa Antioquia Vive </a:t>
                      </a:r>
                      <a:r>
                        <a:rPr lang="es-MX" sz="800" b="1" u="none" strike="noStrike" kern="1200" dirty="0">
                          <a:solidFill>
                            <a:srgbClr val="0070C0"/>
                          </a:solidFill>
                          <a:effectLst/>
                          <a:latin typeface="+mn-lt"/>
                          <a:ea typeface="+mn-ea"/>
                          <a:cs typeface="Arial" panose="020B0604020202020204" pitchFamily="34" charset="0"/>
                        </a:rPr>
                        <a:t>(Plan de desarrollo 2020-2023)</a:t>
                      </a:r>
                      <a:endParaRPr lang="es-CO" sz="800" b="1" i="0" u="none" strike="noStrike" kern="1200" dirty="0">
                        <a:solidFill>
                          <a:srgbClr val="0070C0"/>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800" b="0" i="0" kern="1200" dirty="0">
                          <a:solidFill>
                            <a:schemeClr val="tx1"/>
                          </a:solidFill>
                          <a:latin typeface="+mj-lt"/>
                          <a:ea typeface="+mn-ea"/>
                          <a:cs typeface="+mn-cs"/>
                        </a:rPr>
                        <a:t>Artistas que participan en los procesos del programa Antioquia Vive/Artistas proyectados a participar en los procesos del programa Antioquia Vive</a:t>
                      </a:r>
                      <a:endParaRPr lang="es-CO" sz="8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800" b="0" i="0" u="none" strike="noStrike" kern="1200" dirty="0">
                          <a:solidFill>
                            <a:schemeClr val="tx1"/>
                          </a:solidFill>
                          <a:effectLst/>
                          <a:latin typeface="+mn-lt"/>
                          <a:ea typeface="+mn-ea"/>
                          <a:cs typeface="Arial" panose="020B0604020202020204" pitchFamily="34" charset="0"/>
                        </a:rPr>
                        <a:t>TRIMESTRAL</a:t>
                      </a:r>
                    </a:p>
                  </a:txBody>
                  <a:tcPr marL="0" marR="0" marT="0" marB="0" anchor="ctr"/>
                </a:tc>
                <a:tc>
                  <a:txBody>
                    <a:bodyPr/>
                    <a:lstStyle/>
                    <a:p>
                      <a:pPr algn="ctr" fontAlgn="ctr"/>
                      <a:r>
                        <a:rPr lang="es-ES" sz="800" b="0" i="0" u="none" strike="noStrike" kern="1200" dirty="0">
                          <a:solidFill>
                            <a:schemeClr val="tx1"/>
                          </a:solidFill>
                          <a:effectLst/>
                          <a:latin typeface="+mj-lt"/>
                          <a:ea typeface="+mn-ea"/>
                          <a:cs typeface="Arial" panose="020B0604020202020204" pitchFamily="34" charset="0"/>
                        </a:rPr>
                        <a:t>S</a:t>
                      </a:r>
                      <a:r>
                        <a:rPr lang="es-CO" sz="800" b="0" i="0" u="none" strike="noStrike" kern="1200" dirty="0">
                          <a:solidFill>
                            <a:schemeClr val="tx1"/>
                          </a:solidFill>
                          <a:effectLst/>
                          <a:latin typeface="+mj-lt"/>
                          <a:ea typeface="+mn-ea"/>
                          <a:cs typeface="Arial" panose="020B0604020202020204" pitchFamily="34" charset="0"/>
                        </a:rPr>
                        <a:t>andra Zea</a:t>
                      </a:r>
                    </a:p>
                  </a:txBody>
                  <a:tcPr marL="0" marR="0" marT="0" marB="0" anchor="ctr"/>
                </a:tc>
                <a:tc>
                  <a:txBody>
                    <a:bodyPr/>
                    <a:lstStyle/>
                    <a:p>
                      <a:pPr algn="l" fontAlgn="ctr"/>
                      <a:r>
                        <a:rPr lang="es-MX" sz="800" b="0" i="0" u="none" strike="noStrike" dirty="0">
                          <a:solidFill>
                            <a:schemeClr val="tx1"/>
                          </a:solidFill>
                          <a:effectLst/>
                          <a:latin typeface="+mj-lt"/>
                          <a:cs typeface="Arial" panose="020B0604020202020204" pitchFamily="34" charset="0"/>
                        </a:rPr>
                        <a:t>A diciembre 30.   4302 participantes de 1000 programados.. </a:t>
                      </a:r>
                      <a:r>
                        <a:rPr lang="es-ES" sz="800" b="0" i="0" u="none" strike="noStrike" dirty="0">
                          <a:solidFill>
                            <a:schemeClr val="tx1"/>
                          </a:solidFill>
                          <a:effectLst/>
                          <a:latin typeface="+mj-lt"/>
                          <a:cs typeface="Arial" panose="020B0604020202020204" pitchFamily="34" charset="0"/>
                        </a:rPr>
                        <a:t>Se realizo el encuentro subregional del Suroeste en el municipio de Urrao (Suroeste) con la participación de 455 artistas, con la participación de10 municipios de la subregión, los cuales fueron:  1. Amagá. 2. Betulia. 3. Concordia. .4 Jericó.  5. Pueblorrico.  6. Salgar.  7. Santa Bárbara.  8. Titiribí.  9. Urrao. Y 10. Valparaíso</a:t>
                      </a:r>
                    </a:p>
                    <a:p>
                      <a:pPr algn="l" fontAlgn="ct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430%</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514350">
                <a:tc>
                  <a:txBody>
                    <a:bodyPr/>
                    <a:lstStyle/>
                    <a:p>
                      <a:pPr algn="ctr" fontAlgn="ctr"/>
                      <a:r>
                        <a:rPr lang="es-ES" sz="800" b="1" i="0" u="none" strike="noStrike" kern="1200" dirty="0">
                          <a:solidFill>
                            <a:srgbClr val="0070C0"/>
                          </a:solidFill>
                          <a:effectLst/>
                          <a:latin typeface="+mj-lt"/>
                          <a:ea typeface="+mn-ea"/>
                          <a:cs typeface="Arial" panose="020B0604020202020204" pitchFamily="34" charset="0"/>
                        </a:rPr>
                        <a:t>Bibliotecas dotadas (Bibliotecas municipales integrantes de la Red de Bibliotecas Públicas de Antioquia que reciben nuevas dotaciones de libros) </a:t>
                      </a:r>
                      <a:r>
                        <a:rPr lang="es-MX" sz="800" b="1" u="none" strike="noStrike" kern="1200" dirty="0">
                          <a:solidFill>
                            <a:srgbClr val="0070C0"/>
                          </a:solidFill>
                          <a:effectLst/>
                          <a:latin typeface="+mn-lt"/>
                          <a:ea typeface="+mn-ea"/>
                          <a:cs typeface="Arial" panose="020B0604020202020204" pitchFamily="34" charset="0"/>
                        </a:rPr>
                        <a:t>(Plan de desarrollo 2020-2023)</a:t>
                      </a:r>
                      <a:endParaRPr lang="es-CO" sz="800" b="1" i="0" u="none" strike="noStrike" kern="1200" dirty="0">
                        <a:solidFill>
                          <a:srgbClr val="0070C0"/>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pt-BR" sz="800" b="0" i="0" kern="1200" dirty="0">
                          <a:solidFill>
                            <a:schemeClr val="tx1"/>
                          </a:solidFill>
                          <a:latin typeface="+mj-lt"/>
                          <a:ea typeface="+mn-ea"/>
                          <a:cs typeface="+mn-cs"/>
                        </a:rPr>
                        <a:t>Bibliotecas dotadas / Bibliotecas proyectadas a dotar</a:t>
                      </a:r>
                      <a:endParaRPr lang="es-CO" sz="800" b="0" i="0" kern="1200" dirty="0">
                        <a:solidFill>
                          <a:schemeClr val="tx1"/>
                        </a:solidFill>
                        <a:latin typeface="+mj-lt"/>
                        <a:ea typeface="+mn-ea"/>
                        <a:cs typeface="+mn-cs"/>
                      </a:endParaRPr>
                    </a:p>
                  </a:txBody>
                  <a:tcPr marL="0" marR="0" marT="0" marB="0" anchor="ctr">
                    <a:solidFill>
                      <a:schemeClr val="bg1"/>
                    </a:solidFill>
                  </a:tcPr>
                </a:tc>
                <a:tc>
                  <a:txBody>
                    <a:bodyPr/>
                    <a:lstStyle/>
                    <a:p>
                      <a:pPr algn="ctr" fontAlgn="ctr"/>
                      <a:r>
                        <a:rPr lang="es-CO" sz="800" b="0" i="0" u="none" strike="noStrike" kern="1200" dirty="0">
                          <a:solidFill>
                            <a:schemeClr val="tx1"/>
                          </a:solidFill>
                          <a:effectLst/>
                          <a:latin typeface="+mn-lt"/>
                          <a:ea typeface="+mn-ea"/>
                          <a:cs typeface="Arial" panose="020B0604020202020204" pitchFamily="34" charset="0"/>
                        </a:rPr>
                        <a:t>TRIMESTRAL</a:t>
                      </a:r>
                    </a:p>
                  </a:txBody>
                  <a:tcPr marL="0" marR="0" marT="0" marB="0" anchor="ctr"/>
                </a:tc>
                <a:tc>
                  <a:txBody>
                    <a:bodyPr/>
                    <a:lstStyle/>
                    <a:p>
                      <a:pPr algn="ctr" fontAlgn="ctr"/>
                      <a:r>
                        <a:rPr lang="es-ES" sz="800" b="0" i="0" kern="1200" dirty="0">
                          <a:solidFill>
                            <a:schemeClr val="tx1"/>
                          </a:solidFill>
                          <a:latin typeface="+mn-lt"/>
                          <a:ea typeface="+mn-ea"/>
                          <a:cs typeface="+mn-cs"/>
                        </a:rPr>
                        <a:t>Fredy Granados </a:t>
                      </a:r>
                      <a:endParaRPr lang="es-CO" sz="800" b="0" i="0" u="none" strike="noStrike" kern="1200" dirty="0">
                        <a:solidFill>
                          <a:schemeClr val="tx1"/>
                        </a:solidFill>
                        <a:effectLst/>
                        <a:latin typeface="+mn-lt"/>
                        <a:ea typeface="+mn-ea"/>
                        <a:cs typeface="Arial" panose="020B0604020202020204" pitchFamily="34" charset="0"/>
                      </a:endParaRPr>
                    </a:p>
                  </a:txBody>
                  <a:tcPr marL="0" marR="0" marT="0" marB="0" anchor="ctr"/>
                </a:tc>
                <a:tc>
                  <a:txBody>
                    <a:bodyPr/>
                    <a:lstStyle/>
                    <a:p>
                      <a:pPr algn="l" fontAlgn="ctr"/>
                      <a:r>
                        <a:rPr lang="es-ES" sz="800" b="0" i="0" u="none" strike="noStrike" dirty="0">
                          <a:solidFill>
                            <a:srgbClr val="000000"/>
                          </a:solidFill>
                          <a:effectLst/>
                          <a:latin typeface="Calibri Light" panose="020F0302020204030204" pitchFamily="34" charset="0"/>
                        </a:rPr>
                        <a:t>99 bibliotecas dotadas de 9 programadas a través del  un contrato con la U de A para la catalogación de 10.000 materiales bibliográfico para la dotación de las 134 Bibliotecas públicas a través del Contrato C.I 035-2023 </a:t>
                      </a:r>
                    </a:p>
                  </a:txBody>
                  <a:tcPr marL="9525" marR="9525" marT="9525" marB="0" anchor="ctr"/>
                </a:tc>
                <a:tc>
                  <a:txBody>
                    <a:bodyPr/>
                    <a:lstStyle/>
                    <a:p>
                      <a:pPr algn="ctr" fontAlgn="ctr"/>
                      <a:r>
                        <a:rPr lang="es-CO" sz="800" u="none" strike="noStrike" dirty="0">
                          <a:solidFill>
                            <a:schemeClr val="tx1"/>
                          </a:solidFill>
                          <a:effectLst/>
                          <a:latin typeface="+mj-lt"/>
                          <a:cs typeface="Arial" panose="020B0604020202020204" pitchFamily="34" charset="0"/>
                        </a:rPr>
                        <a:t>1238%</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r h="514350">
                <a:tc>
                  <a:txBody>
                    <a:bodyPr/>
                    <a:lstStyle/>
                    <a:p>
                      <a:pPr marL="0" algn="ctr" defTabSz="914400" rtl="0" eaLnBrk="1" fontAlgn="ctr" latinLnBrk="0" hangingPunct="1"/>
                      <a:r>
                        <a:rPr lang="es-ES" sz="800" b="1" i="0" u="none" strike="noStrike" kern="1200" dirty="0">
                          <a:solidFill>
                            <a:srgbClr val="0070C0"/>
                          </a:solidFill>
                          <a:effectLst/>
                          <a:latin typeface="+mj-lt"/>
                          <a:ea typeface="+mn-ea"/>
                          <a:cs typeface="Arial" panose="020B0604020202020204" pitchFamily="34" charset="0"/>
                        </a:rPr>
                        <a:t>Bibliotecas públicas municipales mejoradas a partir de la dotación bibliográfica e inmobiliaria</a:t>
                      </a:r>
                      <a:endParaRPr lang="es-CO" sz="800" b="1" i="0" u="none" strike="noStrike" kern="1200" dirty="0">
                        <a:solidFill>
                          <a:srgbClr val="0070C0"/>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800" b="0" i="0" kern="1200" dirty="0">
                          <a:solidFill>
                            <a:schemeClr val="tx1"/>
                          </a:solidFill>
                          <a:latin typeface="+mj-lt"/>
                          <a:ea typeface="+mn-ea"/>
                          <a:cs typeface="+mn-cs"/>
                        </a:rPr>
                        <a:t>Bibliotecas públicas municipales mejoradas a partir de la dotación bibliográfica e inmobiliaria/ Bibliotecas públicas municipales mejoradas a partir de la dotación bibliográfica e inmobiliaria proyectadas</a:t>
                      </a:r>
                      <a:endParaRPr lang="es-CO" sz="8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800" b="0" i="0" u="none" strike="noStrike" kern="1200" dirty="0">
                          <a:solidFill>
                            <a:schemeClr val="tx1"/>
                          </a:solidFill>
                          <a:effectLst/>
                          <a:latin typeface="+mn-lt"/>
                          <a:ea typeface="+mn-ea"/>
                          <a:cs typeface="Arial" panose="020B0604020202020204" pitchFamily="34" charset="0"/>
                        </a:rPr>
                        <a:t>TRIMESTRAL</a:t>
                      </a:r>
                    </a:p>
                  </a:txBody>
                  <a:tcPr marL="0" marR="0" marT="0" marB="0" anchor="ctr"/>
                </a:tc>
                <a:tc>
                  <a:txBody>
                    <a:bodyPr/>
                    <a:lstStyle/>
                    <a:p>
                      <a:pPr algn="ctr" fontAlgn="ctr"/>
                      <a:r>
                        <a:rPr lang="es-ES" sz="800" b="0" i="0" kern="1200" dirty="0">
                          <a:solidFill>
                            <a:schemeClr val="tx1"/>
                          </a:solidFill>
                          <a:latin typeface="+mj-lt"/>
                          <a:ea typeface="+mn-ea"/>
                          <a:cs typeface="+mn-cs"/>
                        </a:rPr>
                        <a:t>Fredy Granados</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ES" sz="800" b="0" i="0" u="none" strike="noStrike" dirty="0">
                          <a:solidFill>
                            <a:srgbClr val="000000"/>
                          </a:solidFill>
                          <a:effectLst/>
                          <a:latin typeface="Calibri Light" panose="020F0302020204030204" pitchFamily="34" charset="0"/>
                        </a:rPr>
                        <a:t>136  bibliotecas mejoradas a través de la dotación bibliográfica e inmobiliaria </a:t>
                      </a:r>
                    </a:p>
                    <a:p>
                      <a:pPr marL="0" marR="0" indent="0" algn="just" defTabSz="914400" rtl="0" eaLnBrk="1" fontAlgn="ctr" latinLnBrk="0" hangingPunct="1">
                        <a:lnSpc>
                          <a:spcPct val="100000"/>
                        </a:lnSpc>
                        <a:spcBef>
                          <a:spcPts val="0"/>
                        </a:spcBef>
                        <a:spcAft>
                          <a:spcPts val="0"/>
                        </a:spcAft>
                        <a:buClrTx/>
                        <a:buSzTx/>
                        <a:buFontTx/>
                        <a:buNone/>
                        <a:tabLst/>
                        <a:defRPr/>
                      </a:pPr>
                      <a:endParaRPr lang="es-CO" sz="8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100%</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234772006"/>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097146" y="347743"/>
            <a:ext cx="7171900" cy="461665"/>
          </a:xfrm>
          <a:prstGeom prst="rect">
            <a:avLst/>
          </a:prstGeom>
          <a:noFill/>
        </p:spPr>
        <p:txBody>
          <a:bodyPr wrap="square" rtlCol="0">
            <a:spAutoFit/>
          </a:bodyPr>
          <a:lstStyle/>
          <a:p>
            <a:r>
              <a:rPr lang="es-CO" sz="2400" b="1" dirty="0">
                <a:latin typeface="Calibri Light" panose="020F0302020204030204" pitchFamily="34" charset="0"/>
                <a:cs typeface="Calibri Light" panose="020F0302020204030204" pitchFamily="34" charset="0"/>
              </a:rPr>
              <a:t>Gestión del Fortalecimiento de la cultura – 34 indicadores </a:t>
            </a:r>
          </a:p>
        </p:txBody>
      </p:sp>
      <p:graphicFrame>
        <p:nvGraphicFramePr>
          <p:cNvPr id="6" name="5 Tabla"/>
          <p:cNvGraphicFramePr>
            <a:graphicFrameLocks noGrp="1"/>
          </p:cNvGraphicFramePr>
          <p:nvPr>
            <p:extLst>
              <p:ext uri="{D42A27DB-BD31-4B8C-83A1-F6EECF244321}">
                <p14:modId xmlns:p14="http://schemas.microsoft.com/office/powerpoint/2010/main" val="1226472619"/>
              </p:ext>
            </p:extLst>
          </p:nvPr>
        </p:nvGraphicFramePr>
        <p:xfrm>
          <a:off x="284835" y="979121"/>
          <a:ext cx="8574330" cy="3927714"/>
        </p:xfrm>
        <a:graphic>
          <a:graphicData uri="http://schemas.openxmlformats.org/drawingml/2006/table">
            <a:tbl>
              <a:tblPr>
                <a:tableStyleId>{BC89EF96-8CEA-46FF-86C4-4CE0E7609802}</a:tableStyleId>
              </a:tblPr>
              <a:tblGrid>
                <a:gridCol w="1413336">
                  <a:extLst>
                    <a:ext uri="{9D8B030D-6E8A-4147-A177-3AD203B41FA5}">
                      <a16:colId xmlns:a16="http://schemas.microsoft.com/office/drawing/2014/main" val="20000"/>
                    </a:ext>
                  </a:extLst>
                </a:gridCol>
                <a:gridCol w="1530902">
                  <a:extLst>
                    <a:ext uri="{9D8B030D-6E8A-4147-A177-3AD203B41FA5}">
                      <a16:colId xmlns:a16="http://schemas.microsoft.com/office/drawing/2014/main" val="20001"/>
                    </a:ext>
                  </a:extLst>
                </a:gridCol>
                <a:gridCol w="757997">
                  <a:extLst>
                    <a:ext uri="{9D8B030D-6E8A-4147-A177-3AD203B41FA5}">
                      <a16:colId xmlns:a16="http://schemas.microsoft.com/office/drawing/2014/main" val="20002"/>
                    </a:ext>
                  </a:extLst>
                </a:gridCol>
                <a:gridCol w="1593318">
                  <a:extLst>
                    <a:ext uri="{9D8B030D-6E8A-4147-A177-3AD203B41FA5}">
                      <a16:colId xmlns:a16="http://schemas.microsoft.com/office/drawing/2014/main" val="20003"/>
                    </a:ext>
                  </a:extLst>
                </a:gridCol>
                <a:gridCol w="2699887">
                  <a:extLst>
                    <a:ext uri="{9D8B030D-6E8A-4147-A177-3AD203B41FA5}">
                      <a16:colId xmlns:a16="http://schemas.microsoft.com/office/drawing/2014/main" val="20004"/>
                    </a:ext>
                  </a:extLst>
                </a:gridCol>
                <a:gridCol w="578890">
                  <a:extLst>
                    <a:ext uri="{9D8B030D-6E8A-4147-A177-3AD203B41FA5}">
                      <a16:colId xmlns:a16="http://schemas.microsoft.com/office/drawing/2014/main" val="20005"/>
                    </a:ext>
                  </a:extLst>
                </a:gridCol>
              </a:tblGrid>
              <a:tr h="589660">
                <a:tc>
                  <a:txBody>
                    <a:bodyPr/>
                    <a:lstStyle/>
                    <a:p>
                      <a:pPr algn="ctr" fontAlgn="ctr"/>
                      <a:r>
                        <a:rPr lang="es-CO" sz="900" b="1" i="0" u="none" strike="noStrike" kern="1200" dirty="0">
                          <a:solidFill>
                            <a:schemeClr val="tx1"/>
                          </a:solidFill>
                          <a:effectLst/>
                          <a:latin typeface="+mj-lt"/>
                          <a:ea typeface="+mn-ea"/>
                          <a:cs typeface="Arial" panose="020B0604020202020204" pitchFamily="34" charset="0"/>
                        </a:rPr>
                        <a:t>Nombre indicador</a:t>
                      </a: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b="1" u="none" strike="noStrike" dirty="0">
                          <a:solidFill>
                            <a:schemeClr val="tx1"/>
                          </a:solidFill>
                          <a:effectLst/>
                          <a:latin typeface="+mj-lt"/>
                          <a:cs typeface="Arial" panose="020B0604020202020204" pitchFamily="34" charset="0"/>
                        </a:rPr>
                        <a:t>ANALISIS ULTIMA</a:t>
                      </a:r>
                      <a:r>
                        <a:rPr lang="es-CO" sz="900" b="1" u="none" strike="noStrike" baseline="0" dirty="0">
                          <a:solidFill>
                            <a:schemeClr val="tx1"/>
                          </a:solidFill>
                          <a:effectLst/>
                          <a:latin typeface="+mj-lt"/>
                          <a:cs typeface="Arial" panose="020B0604020202020204" pitchFamily="34" charset="0"/>
                        </a:rPr>
                        <a:t> MEDICION</a:t>
                      </a:r>
                      <a:endParaRPr lang="es-CO" sz="900" b="1" i="0" u="none" strike="noStrike" dirty="0">
                        <a:solidFill>
                          <a:schemeClr val="tx1"/>
                        </a:solidFill>
                        <a:effectLst/>
                        <a:latin typeface="+mj-lt"/>
                        <a:cs typeface="Arial" panose="020B0604020202020204" pitchFamily="34" charset="0"/>
                      </a:endParaRPr>
                    </a:p>
                    <a:p>
                      <a:pPr algn="ctr" fontAlgn="ct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514350">
                <a:tc>
                  <a:txBody>
                    <a:bodyPr/>
                    <a:lstStyle/>
                    <a:p>
                      <a:pPr marL="0" algn="ctr" defTabSz="914400" rtl="0" eaLnBrk="1" fontAlgn="ctr" latinLnBrk="0" hangingPunct="1"/>
                      <a:r>
                        <a:rPr lang="es-CO" sz="900" b="1" i="0" u="none" strike="noStrike" kern="1200" dirty="0">
                          <a:solidFill>
                            <a:schemeClr val="tx1"/>
                          </a:solidFill>
                          <a:effectLst/>
                          <a:latin typeface="+mj-lt"/>
                          <a:ea typeface="+mn-ea"/>
                          <a:cs typeface="Arial" panose="020B0604020202020204" pitchFamily="34" charset="0"/>
                        </a:rPr>
                        <a:t>Apoyos concertados (Convocatoria de Salas Concertadas) </a:t>
                      </a:r>
                      <a:r>
                        <a:rPr lang="es-MX" sz="900" b="1" u="none" strike="noStrike" kern="1200" dirty="0">
                          <a:solidFill>
                            <a:schemeClr val="tx1"/>
                          </a:solidFill>
                          <a:effectLst/>
                          <a:latin typeface="+mn-lt"/>
                          <a:ea typeface="+mn-ea"/>
                          <a:cs typeface="Arial" panose="020B0604020202020204" pitchFamily="34" charset="0"/>
                        </a:rPr>
                        <a:t>(Plan de desarrollo 2020-2023)</a:t>
                      </a:r>
                      <a:endParaRPr lang="es-CO" sz="900" b="1" i="0"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CO" sz="900" b="0" i="0" kern="1200" dirty="0">
                          <a:solidFill>
                            <a:schemeClr val="tx1"/>
                          </a:solidFill>
                          <a:latin typeface="+mj-lt"/>
                          <a:ea typeface="+mn-ea"/>
                          <a:cs typeface="+mn-cs"/>
                        </a:rPr>
                        <a:t>Apoyos concertados /Apoyos concertados programados</a:t>
                      </a: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Hugo Antonio Valencia</a:t>
                      </a:r>
                    </a:p>
                  </a:txBody>
                  <a:tcPr marL="0" marR="0" marT="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900" b="0" i="0" u="none" strike="noStrike" dirty="0">
                          <a:solidFill>
                            <a:schemeClr val="tx1"/>
                          </a:solidFill>
                          <a:effectLst/>
                          <a:latin typeface="+mj-lt"/>
                          <a:cs typeface="Arial" panose="020B0604020202020204" pitchFamily="34" charset="0"/>
                        </a:rPr>
                        <a:t>13 de 11 programados.    </a:t>
                      </a:r>
                    </a:p>
                    <a:p>
                      <a:pPr marL="0" marR="0" indent="0" algn="l" defTabSz="914400" rtl="0" eaLnBrk="1" fontAlgn="ctr" latinLnBrk="0" hangingPunct="1">
                        <a:lnSpc>
                          <a:spcPct val="100000"/>
                        </a:lnSpc>
                        <a:spcBef>
                          <a:spcPts val="0"/>
                        </a:spcBef>
                        <a:spcAft>
                          <a:spcPts val="0"/>
                        </a:spcAft>
                        <a:buClrTx/>
                        <a:buSzTx/>
                        <a:buFontTx/>
                        <a:buNone/>
                        <a:tabLst/>
                        <a:defRPr/>
                      </a:pPr>
                      <a:r>
                        <a:rPr lang="es-ES" sz="900" b="0" i="0" u="none" strike="noStrike" dirty="0">
                          <a:solidFill>
                            <a:schemeClr val="tx1"/>
                          </a:solidFill>
                          <a:effectLst/>
                          <a:latin typeface="+mj-lt"/>
                          <a:cs typeface="Arial" panose="020B0604020202020204" pitchFamily="34" charset="0"/>
                        </a:rPr>
                        <a:t>A través de la Resolución No. 371 de 2023, se acoge a las 13 salas ganadoras en los municipios de: 1. Apartadó.  2. Bello. 3. Copacabana.  4. El Carmen de Viboral (2).  5.  Guarne.  6. Itagüí.  7. Jericó. 8. La Ceja del Tambo (2).  9. Marinilla. 10. Santa Bárbara. Y 11. Rionegro. </a:t>
                      </a:r>
                    </a:p>
                    <a:p>
                      <a:pPr marL="0" marR="0" indent="0" algn="l" defTabSz="914400" rtl="0" eaLnBrk="1" fontAlgn="ctr" latinLnBrk="0" hangingPunct="1">
                        <a:lnSpc>
                          <a:spcPct val="100000"/>
                        </a:lnSpc>
                        <a:spcBef>
                          <a:spcPts val="0"/>
                        </a:spcBef>
                        <a:spcAft>
                          <a:spcPts val="0"/>
                        </a:spcAft>
                        <a:buClrTx/>
                        <a:buSzTx/>
                        <a:buFontTx/>
                        <a:buNone/>
                        <a:tabLst/>
                        <a:defRPr/>
                      </a:pP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MX" sz="900" b="0" i="0" u="none" strike="noStrike" dirty="0">
                          <a:solidFill>
                            <a:schemeClr val="tx1"/>
                          </a:solidFill>
                          <a:effectLst/>
                          <a:latin typeface="+mj-lt"/>
                          <a:cs typeface="Arial" panose="020B0604020202020204" pitchFamily="34" charset="0"/>
                        </a:rPr>
                        <a:t>118%</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514350">
                <a:tc>
                  <a:txBody>
                    <a:bodyPr/>
                    <a:lstStyle/>
                    <a:p>
                      <a:pPr algn="ctr" fontAlgn="ctr"/>
                      <a:r>
                        <a:rPr lang="es-MX" sz="900" b="1" u="none" strike="noStrike" kern="1200" dirty="0">
                          <a:solidFill>
                            <a:schemeClr val="tx1"/>
                          </a:solidFill>
                          <a:effectLst/>
                          <a:latin typeface="+mj-lt"/>
                          <a:ea typeface="+mn-ea"/>
                          <a:cs typeface="Arial" panose="020B0604020202020204" pitchFamily="34" charset="0"/>
                        </a:rPr>
                        <a:t>Infraestructura cultural con mantenimiento y/o adecuaciones realizadas</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900" b="0" i="0" kern="1200" dirty="0">
                          <a:solidFill>
                            <a:schemeClr val="tx1"/>
                          </a:solidFill>
                          <a:latin typeface="+mj-lt"/>
                          <a:ea typeface="+mn-ea"/>
                          <a:cs typeface="+mn-cs"/>
                        </a:rPr>
                        <a:t>Infraestructura cultural con mantenimiento y/o adecuaciones realizadas/Infraestructura cultural con mantenimiento y/o adecuación proyectadas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Claudia Osorno</a:t>
                      </a:r>
                    </a:p>
                  </a:txBody>
                  <a:tcPr marL="0" marR="0" marT="0" marB="0" anchor="ctr"/>
                </a:tc>
                <a:tc>
                  <a:txBody>
                    <a:bodyPr/>
                    <a:lstStyle/>
                    <a:p>
                      <a:pPr algn="just" fontAlgn="ctr"/>
                      <a:r>
                        <a:rPr lang="es-MX" sz="900" b="0" i="0" kern="1200" dirty="0">
                          <a:solidFill>
                            <a:schemeClr val="tx1"/>
                          </a:solidFill>
                          <a:effectLst/>
                          <a:latin typeface="+mj-lt"/>
                          <a:ea typeface="+mn-ea"/>
                          <a:cs typeface="+mn-cs"/>
                        </a:rPr>
                        <a:t>21 infraestructuras de 21 programadas de todo el cuatrienio</a:t>
                      </a:r>
                    </a:p>
                    <a:p>
                      <a:pPr algn="just" fontAlgn="ctr"/>
                      <a:endParaRPr lang="es-MX" sz="900" b="0" i="0" kern="1200" dirty="0">
                        <a:solidFill>
                          <a:schemeClr val="tx1"/>
                        </a:solidFill>
                        <a:effectLst/>
                        <a:latin typeface="+mj-lt"/>
                        <a:ea typeface="+mn-ea"/>
                        <a:cs typeface="+mn-cs"/>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3"/>
                  </a:ext>
                </a:extLst>
              </a:tr>
              <a:tr h="51435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u="none" strike="noStrike" dirty="0">
                          <a:solidFill>
                            <a:schemeClr val="tx1"/>
                          </a:solidFill>
                          <a:latin typeface="+mj-lt"/>
                        </a:rPr>
                        <a:t>Población beneficiada del Portafolio Departamental de Estímulos </a:t>
                      </a:r>
                      <a:r>
                        <a:rPr lang="es-MX" sz="900" b="1" u="none" strike="noStrike" kern="1200" dirty="0">
                          <a:solidFill>
                            <a:schemeClr val="tx1"/>
                          </a:solidFill>
                          <a:effectLst/>
                          <a:latin typeface="+mn-lt"/>
                          <a:ea typeface="+mn-ea"/>
                          <a:cs typeface="Arial" panose="020B0604020202020204" pitchFamily="34" charset="0"/>
                        </a:rPr>
                        <a:t>(Plan de desarrollo 2020-2023)</a:t>
                      </a:r>
                      <a:endParaRPr lang="es-MX" sz="900" b="1" i="0" u="none" strike="noStrike" dirty="0">
                        <a:solidFill>
                          <a:schemeClr val="tx1"/>
                        </a:solidFill>
                        <a:latin typeface="+mj-lt"/>
                      </a:endParaRPr>
                    </a:p>
                  </a:txBody>
                  <a:tcPr marL="0" marR="0" marT="0" marB="0" anchor="c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0" u="none" strike="noStrike" dirty="0">
                          <a:solidFill>
                            <a:schemeClr val="tx1"/>
                          </a:solidFill>
                          <a:latin typeface="+mj-lt"/>
                        </a:rPr>
                        <a:t>Población beneficiada del Portafolio Departamental de Estímulos/Población programada a beneficiar</a:t>
                      </a:r>
                      <a:endParaRPr lang="es-MX" sz="900" b="0" i="0" u="none" strike="noStrike" dirty="0">
                        <a:solidFill>
                          <a:schemeClr val="tx1"/>
                        </a:solidFill>
                        <a:latin typeface="+mj-lt"/>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Sandra Zea</a:t>
                      </a:r>
                    </a:p>
                  </a:txBody>
                  <a:tcPr marL="0" marR="0" marT="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900" b="0" i="0" u="none" strike="noStrike" dirty="0">
                          <a:solidFill>
                            <a:schemeClr val="tx1"/>
                          </a:solidFill>
                          <a:effectLst/>
                          <a:latin typeface="+mj-lt"/>
                          <a:cs typeface="Arial" panose="020B0604020202020204" pitchFamily="34" charset="0"/>
                        </a:rPr>
                        <a:t>2016 de 500 programados</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403%</a:t>
                      </a:r>
                    </a:p>
                  </a:txBody>
                  <a:tcPr marL="0" marR="0" marT="0" marB="0" anchor="ctr"/>
                </a:tc>
                <a:extLst>
                  <a:ext uri="{0D108BD9-81ED-4DB2-BD59-A6C34878D82A}">
                    <a16:rowId xmlns:a16="http://schemas.microsoft.com/office/drawing/2014/main" val="10005"/>
                  </a:ext>
                </a:extLst>
              </a:tr>
              <a:tr h="457694">
                <a:tc>
                  <a:txBody>
                    <a:bodyPr/>
                    <a:lstStyle/>
                    <a:p>
                      <a:pPr algn="ctr" fontAlgn="ctr"/>
                      <a:r>
                        <a:rPr lang="es-CO" sz="900" b="1" u="none" strike="noStrike" dirty="0">
                          <a:solidFill>
                            <a:schemeClr val="tx1"/>
                          </a:solidFill>
                          <a:effectLst/>
                          <a:latin typeface="+mj-lt"/>
                          <a:cs typeface="Arial" panose="020B0604020202020204" pitchFamily="34" charset="0"/>
                        </a:rPr>
                        <a:t>Plan departamental de lectura y bibliotecas implementado (2006-2020)</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u="none" strike="noStrike" dirty="0">
                          <a:solidFill>
                            <a:schemeClr val="tx1"/>
                          </a:solidFill>
                          <a:effectLst/>
                          <a:latin typeface="+mj-lt"/>
                          <a:cs typeface="Arial" panose="020B0604020202020204" pitchFamily="34" charset="0"/>
                        </a:rPr>
                        <a:t>actividades del plan implementadas/ actividades del plan a desarrollar</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ES" sz="900" b="0" i="0" kern="1200" dirty="0">
                          <a:solidFill>
                            <a:schemeClr val="tx1"/>
                          </a:solidFill>
                          <a:latin typeface="+mn-lt"/>
                          <a:ea typeface="+mn-ea"/>
                          <a:cs typeface="+mn-cs"/>
                        </a:rPr>
                        <a:t>Fredy Granados </a:t>
                      </a:r>
                      <a:endParaRPr lang="es-CO" sz="900" b="0" i="0" u="none" strike="noStrike" kern="1200" dirty="0">
                        <a:solidFill>
                          <a:schemeClr val="tx1"/>
                        </a:solidFill>
                        <a:effectLst/>
                        <a:latin typeface="+mn-lt"/>
                        <a:ea typeface="+mn-ea"/>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900" b="0" i="0" u="none" strike="noStrike" kern="1200" dirty="0">
                          <a:solidFill>
                            <a:schemeClr val="tx1"/>
                          </a:solidFill>
                          <a:effectLst/>
                          <a:latin typeface="+mj-lt"/>
                          <a:ea typeface="+mn-ea"/>
                          <a:cs typeface="Arial" panose="020B0604020202020204" pitchFamily="34" charset="0"/>
                        </a:rPr>
                        <a:t>100 % de avance del 100% programado</a:t>
                      </a:r>
                      <a:endParaRPr lang="es-CO" sz="9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100%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6"/>
                  </a:ext>
                </a:extLst>
              </a:tr>
              <a:tr h="0">
                <a:tc>
                  <a:txBody>
                    <a:bodyPr/>
                    <a:lstStyle/>
                    <a:p>
                      <a:pPr algn="ctr" fontAlgn="ctr"/>
                      <a:r>
                        <a:rPr lang="es-CO" sz="900" b="1" u="none" strike="noStrike" dirty="0">
                          <a:solidFill>
                            <a:schemeClr val="tx1"/>
                          </a:solidFill>
                          <a:effectLst/>
                          <a:latin typeface="+mj-lt"/>
                          <a:cs typeface="Arial" panose="020B0604020202020204" pitchFamily="34" charset="0"/>
                        </a:rPr>
                        <a:t>Bibliotecas públicas municipales y escolares que participan en procesos de lectura y escritura</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bibliotecas que participan/bibliotecas programadas</a:t>
                      </a: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ES" sz="900" b="0" i="0" kern="1200" dirty="0">
                          <a:solidFill>
                            <a:schemeClr val="tx1"/>
                          </a:solidFill>
                          <a:latin typeface="+mn-lt"/>
                          <a:ea typeface="+mn-ea"/>
                          <a:cs typeface="+mn-cs"/>
                        </a:rPr>
                        <a:t>Fredy Granados </a:t>
                      </a:r>
                      <a:endParaRPr lang="es-CO" sz="900" b="0" i="0" u="none" strike="noStrike" kern="1200" dirty="0">
                        <a:solidFill>
                          <a:schemeClr val="tx1"/>
                        </a:solidFill>
                        <a:effectLst/>
                        <a:latin typeface="+mn-lt"/>
                        <a:ea typeface="+mn-ea"/>
                        <a:cs typeface="Arial" panose="020B0604020202020204" pitchFamily="34" charset="0"/>
                      </a:endParaRPr>
                    </a:p>
                  </a:txBody>
                  <a:tcPr marL="0" marR="0" marT="0" marB="0" anchor="ctr"/>
                </a:tc>
                <a:tc>
                  <a:txBody>
                    <a:bodyPr/>
                    <a:lstStyle/>
                    <a:p>
                      <a:pPr algn="just" fontAlgn="ctr"/>
                      <a:r>
                        <a:rPr lang="es-ES" sz="900" b="0" i="0" u="none" strike="noStrike" dirty="0">
                          <a:solidFill>
                            <a:schemeClr val="tx1"/>
                          </a:solidFill>
                          <a:effectLst/>
                          <a:latin typeface="+mj-lt"/>
                          <a:cs typeface="Arial" panose="020B0604020202020204" pitchFamily="34" charset="0"/>
                        </a:rPr>
                        <a:t>134 bibliotecas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100%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841846292"/>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815664" y="229494"/>
            <a:ext cx="8300990"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del Fortalecimiento de la cultura - 34 Indicadores</a:t>
            </a:r>
          </a:p>
        </p:txBody>
      </p:sp>
      <p:graphicFrame>
        <p:nvGraphicFramePr>
          <p:cNvPr id="6" name="5 Tabla"/>
          <p:cNvGraphicFramePr>
            <a:graphicFrameLocks noGrp="1"/>
          </p:cNvGraphicFramePr>
          <p:nvPr>
            <p:extLst>
              <p:ext uri="{D42A27DB-BD31-4B8C-83A1-F6EECF244321}">
                <p14:modId xmlns:p14="http://schemas.microsoft.com/office/powerpoint/2010/main" val="3292329820"/>
              </p:ext>
            </p:extLst>
          </p:nvPr>
        </p:nvGraphicFramePr>
        <p:xfrm>
          <a:off x="250165" y="753093"/>
          <a:ext cx="8643670" cy="5462703"/>
        </p:xfrm>
        <a:graphic>
          <a:graphicData uri="http://schemas.openxmlformats.org/drawingml/2006/table">
            <a:tbl>
              <a:tblPr>
                <a:tableStyleId>{BC89EF96-8CEA-46FF-86C4-4CE0E7609802}</a:tableStyleId>
              </a:tblPr>
              <a:tblGrid>
                <a:gridCol w="1385338">
                  <a:extLst>
                    <a:ext uri="{9D8B030D-6E8A-4147-A177-3AD203B41FA5}">
                      <a16:colId xmlns:a16="http://schemas.microsoft.com/office/drawing/2014/main" val="20000"/>
                    </a:ext>
                  </a:extLst>
                </a:gridCol>
                <a:gridCol w="1448789">
                  <a:extLst>
                    <a:ext uri="{9D8B030D-6E8A-4147-A177-3AD203B41FA5}">
                      <a16:colId xmlns:a16="http://schemas.microsoft.com/office/drawing/2014/main" val="20001"/>
                    </a:ext>
                  </a:extLst>
                </a:gridCol>
                <a:gridCol w="985652">
                  <a:extLst>
                    <a:ext uri="{9D8B030D-6E8A-4147-A177-3AD203B41FA5}">
                      <a16:colId xmlns:a16="http://schemas.microsoft.com/office/drawing/2014/main" val="20002"/>
                    </a:ext>
                  </a:extLst>
                </a:gridCol>
                <a:gridCol w="1021278">
                  <a:extLst>
                    <a:ext uri="{9D8B030D-6E8A-4147-A177-3AD203B41FA5}">
                      <a16:colId xmlns:a16="http://schemas.microsoft.com/office/drawing/2014/main" val="20003"/>
                    </a:ext>
                  </a:extLst>
                </a:gridCol>
                <a:gridCol w="3407186">
                  <a:extLst>
                    <a:ext uri="{9D8B030D-6E8A-4147-A177-3AD203B41FA5}">
                      <a16:colId xmlns:a16="http://schemas.microsoft.com/office/drawing/2014/main" val="20004"/>
                    </a:ext>
                  </a:extLst>
                </a:gridCol>
                <a:gridCol w="395427">
                  <a:extLst>
                    <a:ext uri="{9D8B030D-6E8A-4147-A177-3AD203B41FA5}">
                      <a16:colId xmlns:a16="http://schemas.microsoft.com/office/drawing/2014/main" val="20005"/>
                    </a:ext>
                  </a:extLst>
                </a:gridCol>
              </a:tblGrid>
              <a:tr h="448743">
                <a:tc>
                  <a:txBody>
                    <a:bodyPr/>
                    <a:lstStyle/>
                    <a:p>
                      <a:pPr algn="ctr" fontAlgn="ctr"/>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ANALISIS ULTIMA MEDICIÓN</a:t>
                      </a: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513208">
                <a:tc>
                  <a:txBody>
                    <a:bodyPr/>
                    <a:lstStyle/>
                    <a:p>
                      <a:pPr algn="ctr" fontAlgn="ctr"/>
                      <a:r>
                        <a:rPr lang="es-CO" sz="900" b="1" u="none" strike="noStrike" dirty="0">
                          <a:solidFill>
                            <a:schemeClr val="tx1"/>
                          </a:solidFill>
                          <a:effectLst/>
                          <a:latin typeface="+mj-lt"/>
                          <a:cs typeface="Arial" panose="020B0604020202020204" pitchFamily="34" charset="0"/>
                        </a:rPr>
                        <a:t>Convocatorias y propuestas de estímulos para el arte y la cultura realizadas</a:t>
                      </a:r>
                    </a:p>
                    <a:p>
                      <a:pPr algn="ctr" fontAlgn="ctr"/>
                      <a:endParaRPr lang="es-CO" sz="900" b="1" i="0" u="none" strike="noStrike" dirty="0">
                        <a:solidFill>
                          <a:schemeClr val="tx1"/>
                        </a:solidFill>
                        <a:effectLst/>
                        <a:latin typeface="+mj-lt"/>
                        <a:cs typeface="Arial" panose="020B0604020202020204" pitchFamily="34" charset="0"/>
                      </a:endParaRPr>
                    </a:p>
                    <a:p>
                      <a:pPr algn="ctr" fontAlgn="ctr"/>
                      <a:r>
                        <a:rPr lang="es-CO" sz="900" b="1" i="0" u="none" strike="noStrike" dirty="0">
                          <a:solidFill>
                            <a:schemeClr val="tx1"/>
                          </a:solidFill>
                          <a:effectLst/>
                          <a:latin typeface="+mj-lt"/>
                          <a:cs typeface="Arial" panose="020B0604020202020204" pitchFamily="34" charset="0"/>
                        </a:rPr>
                        <a:t>Ver página web</a:t>
                      </a:r>
                    </a:p>
                    <a:p>
                      <a:pPr algn="ctr" fontAlgn="ctr"/>
                      <a:endParaRPr lang="es-CO" sz="900" b="1" i="0" u="none" strike="noStrike" dirty="0">
                        <a:solidFill>
                          <a:schemeClr val="tx1"/>
                        </a:solidFill>
                        <a:effectLst/>
                        <a:latin typeface="+mj-lt"/>
                        <a:cs typeface="Arial" panose="020B0604020202020204" pitchFamily="34" charset="0"/>
                      </a:endParaRPr>
                    </a:p>
                    <a:p>
                      <a:pPr algn="ctr" fontAlgn="ctr"/>
                      <a:r>
                        <a:rPr lang="es-CO" sz="900" b="1" i="0" u="none" strike="noStrike" dirty="0">
                          <a:solidFill>
                            <a:schemeClr val="tx1"/>
                          </a:solidFill>
                          <a:effectLst/>
                          <a:latin typeface="+mj-lt"/>
                          <a:cs typeface="Arial" panose="020B0604020202020204" pitchFamily="34" charset="0"/>
                        </a:rPr>
                        <a:t>https://culturantioquia.gov.co/?page_id=15753</a:t>
                      </a: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Convocatorias realizadas/ convocatorias presupuestadas</a:t>
                      </a:r>
                    </a:p>
                    <a:p>
                      <a:pPr algn="ctr" fontAlgn="ctr"/>
                      <a:endParaRPr lang="es-CO" sz="900" b="0" u="none" strike="noStrike" dirty="0">
                        <a:solidFill>
                          <a:schemeClr val="tx1"/>
                        </a:solidFill>
                        <a:effectLst/>
                        <a:latin typeface="+mj-lt"/>
                        <a:cs typeface="Arial" panose="020B0604020202020204" pitchFamily="34" charset="0"/>
                      </a:endParaRPr>
                    </a:p>
                    <a:p>
                      <a:pPr algn="ctr" fontAlgn="ctr"/>
                      <a:r>
                        <a:rPr lang="es-CO" sz="900" b="0" u="none" strike="noStrike" dirty="0">
                          <a:solidFill>
                            <a:schemeClr val="tx1"/>
                          </a:solidFill>
                          <a:effectLst/>
                          <a:latin typeface="+mj-lt"/>
                          <a:cs typeface="Arial" panose="020B0604020202020204" pitchFamily="34" charset="0"/>
                        </a:rPr>
                        <a:t>15/15</a:t>
                      </a:r>
                    </a:p>
                    <a:p>
                      <a:pPr algn="ctr" fontAlgn="ctr"/>
                      <a:endParaRPr lang="es-CO" sz="900" b="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Sandra Mileidy Zea Palacio</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700" b="0" i="0" u="none" strike="noStrike" kern="1200" dirty="0">
                          <a:solidFill>
                            <a:schemeClr val="tx1"/>
                          </a:solidFill>
                          <a:effectLst/>
                          <a:latin typeface="+mj-lt"/>
                          <a:ea typeface="+mn-ea"/>
                          <a:cs typeface="Arial" panose="020B0604020202020204" pitchFamily="34" charset="0"/>
                        </a:rPr>
                        <a:t>Convocatorias: 15 a diciembre de 2023 incluyendo Antioquia Vive</a:t>
                      </a:r>
                    </a:p>
                    <a:p>
                      <a:pPr algn="just" fontAlgn="ctr"/>
                      <a:r>
                        <a:rPr lang="es-ES" sz="700" b="0" i="0" u="none" strike="noStrike" kern="1200" dirty="0">
                          <a:solidFill>
                            <a:schemeClr val="tx1"/>
                          </a:solidFill>
                          <a:effectLst/>
                          <a:latin typeface="+mj-lt"/>
                          <a:ea typeface="+mn-ea"/>
                          <a:cs typeface="Arial" panose="020B0604020202020204" pitchFamily="34" charset="0"/>
                        </a:rPr>
                        <a:t>1- Se publica la Convocatoria para Conformar un banco de hojas de vida, para la vigencia 2.023, que le permita al Instituto de Cultura y Patrimonio de Antioquia contar con jurados idóneos en cada una de las áreas artísticas y culturales, para evaluar propuestas presentadas en las convocatorias Antioquia vive la música y el portafolio departamental de estímulos y concertación realizadas en la vigencia 2.023.</a:t>
                      </a:r>
                    </a:p>
                    <a:p>
                      <a:pPr algn="just" fontAlgn="ctr"/>
                      <a:r>
                        <a:rPr lang="es-ES" sz="700" b="0" i="0" u="none" strike="noStrike" kern="1200" dirty="0">
                          <a:solidFill>
                            <a:schemeClr val="tx1"/>
                          </a:solidFill>
                          <a:effectLst/>
                          <a:latin typeface="+mj-lt"/>
                          <a:ea typeface="+mn-ea"/>
                          <a:cs typeface="Arial" panose="020B0604020202020204" pitchFamily="34" charset="0"/>
                        </a:rPr>
                        <a:t>2- Se publica la Convocatoria Pública para proyectos de Patrimonio Cultural – INC vigencia 2023, en cumplimiento a la Resolución No. 0049 del 7 de febrero de 2022 del Ministerio de Cultura, “Por la cual se establecen los criterios y lineamientos para la ejecución de los recursos del Impuesto Nacional al Consumo – INC sobre los servicios de telefonía, datos, internet y navegación móvil, para el sector cultura, girados a los departamentos y al Distrito Capital”.</a:t>
                      </a:r>
                    </a:p>
                    <a:p>
                      <a:pPr algn="just" fontAlgn="ctr"/>
                      <a:r>
                        <a:rPr lang="es-ES" sz="700" b="0" i="0" u="none" strike="noStrike" kern="1200" dirty="0">
                          <a:solidFill>
                            <a:schemeClr val="tx1"/>
                          </a:solidFill>
                          <a:effectLst/>
                          <a:latin typeface="+mj-lt"/>
                          <a:ea typeface="+mn-ea"/>
                          <a:cs typeface="Arial" panose="020B0604020202020204" pitchFamily="34" charset="0"/>
                        </a:rPr>
                        <a:t>3- Se publica la "Convocatoria Departamental de museos 2023”, una estrategia para la asignación de estímulos a iniciativas, proyectos y procesos de los museos de Antioquia, que les permitan investigar, preservar y difundir sus contenidos para interactuar con las comunidades y posibilitar el acceso al disfrute de los servicios culturales.</a:t>
                      </a:r>
                    </a:p>
                    <a:p>
                      <a:pPr algn="just" fontAlgn="ctr"/>
                      <a:r>
                        <a:rPr lang="es-ES" sz="700" b="0" i="0" u="none" strike="noStrike" kern="1200" dirty="0">
                          <a:solidFill>
                            <a:schemeClr val="tx1"/>
                          </a:solidFill>
                          <a:effectLst/>
                          <a:latin typeface="+mj-lt"/>
                          <a:ea typeface="+mn-ea"/>
                          <a:cs typeface="Arial" panose="020B0604020202020204" pitchFamily="34" charset="0"/>
                        </a:rPr>
                        <a:t>4- Se publica la Convocatoria de Circulación Artística 2023-1 con el fin de estimular la participación de grupos, entidades sin ánimo de lucro y personas naturales del departamento de Antioquia, en eventos y espacios de circulación realizados en el ámbito departamental, nacional e internacional, para apoyar la proyección y divulgación de sus diferentes creaciones artísticas y culturales. 5- Se publica la Convocatoria de Encuentros y Festivales Artísticos y Culturales del Departamento de Antioquia”, como una estrategia orientada a fortalecer eventos artísticos y culturales de los municipios de Antioquia mediante la asignación de estímulos.</a:t>
                      </a:r>
                    </a:p>
                    <a:p>
                      <a:pPr algn="just" fontAlgn="ctr"/>
                      <a:r>
                        <a:rPr lang="es-ES" sz="700" b="0" i="0" u="none" strike="noStrike" kern="1200" dirty="0">
                          <a:solidFill>
                            <a:schemeClr val="tx1"/>
                          </a:solidFill>
                          <a:effectLst/>
                          <a:latin typeface="+mj-lt"/>
                          <a:ea typeface="+mn-ea"/>
                          <a:cs typeface="Arial" panose="020B0604020202020204" pitchFamily="34" charset="0"/>
                        </a:rPr>
                        <a:t>6- Se publica la "Convocatoria Pública FESTIVALES DE CINE DE ANTIOQUIA 2023”, como estrategia para la asignación de estímulos a iniciativas, proyectos y procesos de festivales de cine o muestras cinematográficas, de interés público, que permitan el encuentro de los diversos actores cinematográficos con actividades académicas especializadas y formación de públicos, que incluyan circulación de contenidos audiovisuales regionales, nacionales e internacionales y valoraciones o premiaciones de estas, con el fin de fortalecer y dinamizar el sector cultural cinematográfico y posibilitar el acceso de la ciudadanía al disfrute de los servicios culturales.</a:t>
                      </a:r>
                    </a:p>
                    <a:p>
                      <a:pPr algn="just" fontAlgn="ctr"/>
                      <a:r>
                        <a:rPr lang="es-ES" sz="700" b="0" i="0" u="none" strike="noStrike" kern="1200" dirty="0">
                          <a:solidFill>
                            <a:schemeClr val="tx1"/>
                          </a:solidFill>
                          <a:effectLst/>
                          <a:latin typeface="+mj-lt"/>
                          <a:ea typeface="+mn-ea"/>
                          <a:cs typeface="Arial" panose="020B0604020202020204" pitchFamily="34" charset="0"/>
                        </a:rPr>
                        <a:t>7-Se realiza la convocatoria de Circulación Artística con Enfoque Étnico 2023 con el fin de estimular la participación de comunidades indígenas y afrodescendiente del departamento de Antioquia, en eventos y espacios de circulación departamental, para apoyar la proyección y divulgación de sus diferentes creaciones artísticas y culturales.</a:t>
                      </a:r>
                    </a:p>
                    <a:p>
                      <a:pPr marL="0" algn="just" defTabSz="914400" rtl="0" eaLnBrk="1" fontAlgn="ctr" latinLnBrk="0" hangingPunct="1"/>
                      <a:r>
                        <a:rPr lang="es-ES" sz="700" b="0" i="0" u="none" strike="noStrike" kern="1200" dirty="0">
                          <a:solidFill>
                            <a:schemeClr val="tx1"/>
                          </a:solidFill>
                          <a:effectLst/>
                          <a:latin typeface="+mj-lt"/>
                          <a:ea typeface="+mn-ea"/>
                          <a:cs typeface="Arial" panose="020B0604020202020204" pitchFamily="34" charset="0"/>
                        </a:rPr>
                        <a:t>8-Se realiza la Convocatoria de Encuentros Artísticos y Culturales Navideños 2023, con el fin de generar oportunidades de encuentro asociados a las tradiciones navideñas propias de los municipios del Departamento de Antioquia.</a:t>
                      </a:r>
                    </a:p>
                    <a:p>
                      <a:pPr marL="0" algn="just" defTabSz="914400" rtl="0" eaLnBrk="1" fontAlgn="ctr" latinLnBrk="0" hangingPunct="1"/>
                      <a:r>
                        <a:rPr lang="es-ES" sz="700" b="0" i="0" u="none" strike="noStrike" kern="1200" dirty="0">
                          <a:solidFill>
                            <a:schemeClr val="tx1"/>
                          </a:solidFill>
                          <a:effectLst/>
                          <a:latin typeface="+mj-lt"/>
                          <a:ea typeface="+mn-ea"/>
                          <a:cs typeface="Arial" panose="020B0604020202020204" pitchFamily="34" charset="0"/>
                        </a:rPr>
                        <a:t>9-Se publican las convocatorias:</a:t>
                      </a:r>
                    </a:p>
                    <a:p>
                      <a:pPr marL="0" algn="just" defTabSz="914400" rtl="0" eaLnBrk="1" fontAlgn="ctr" latinLnBrk="0" hangingPunct="1"/>
                      <a:r>
                        <a:rPr lang="es-ES" sz="700" b="0" i="0" u="none" strike="noStrike" kern="1200" dirty="0">
                          <a:solidFill>
                            <a:schemeClr val="tx1"/>
                          </a:solidFill>
                          <a:effectLst/>
                          <a:latin typeface="+mj-lt"/>
                          <a:ea typeface="+mn-ea"/>
                          <a:cs typeface="Arial" panose="020B0604020202020204" pitchFamily="34" charset="0"/>
                        </a:rPr>
                        <a:t>Estímulos “TEJIENDO TERRITORIOS 2023", dirigida a las subregiones del Bajo Cauca, Magdalena Medio y Nordeste, en el marco del proyecto “Fortalecimiento de procesos artísticos y culturales en municipios del departamento de Antioquia” financiado con recursos del Sistema General de Regalías.</a:t>
                      </a:r>
                    </a:p>
                    <a:p>
                      <a:pPr marL="0" algn="just" defTabSz="914400" rtl="0" eaLnBrk="1" fontAlgn="ctr" latinLnBrk="0" hangingPunct="1"/>
                      <a:r>
                        <a:rPr lang="es-ES" sz="700" b="0" i="0" u="none" strike="noStrike" kern="1200" dirty="0">
                          <a:solidFill>
                            <a:schemeClr val="tx1"/>
                          </a:solidFill>
                          <a:effectLst/>
                          <a:latin typeface="+mj-lt"/>
                          <a:ea typeface="+mn-ea"/>
                          <a:cs typeface="Arial" panose="020B0604020202020204" pitchFamily="34" charset="0"/>
                        </a:rPr>
                        <a:t>Circulación Artística 2023-2 con el fin de estimular la participación de grupos, entidades sin ánimo de lucro y personas naturales del departamento de Antioquia, en eventos y espacios de circulación realizados en el ámbito departamental, nacional e internacional, para apoyar la proyección y divulgación de sus diferentes creaciones artísticas y culturales.</a:t>
                      </a:r>
                      <a:endParaRPr lang="es-CO" sz="7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100%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918601536"/>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21505" y="445154"/>
            <a:ext cx="8300990"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del Fortalecimiento de la cultura - 34 Indicadores</a:t>
            </a:r>
          </a:p>
        </p:txBody>
      </p:sp>
      <p:graphicFrame>
        <p:nvGraphicFramePr>
          <p:cNvPr id="6" name="5 Tabla"/>
          <p:cNvGraphicFramePr>
            <a:graphicFrameLocks noGrp="1"/>
          </p:cNvGraphicFramePr>
          <p:nvPr>
            <p:extLst>
              <p:ext uri="{D42A27DB-BD31-4B8C-83A1-F6EECF244321}">
                <p14:modId xmlns:p14="http://schemas.microsoft.com/office/powerpoint/2010/main" val="3475726160"/>
              </p:ext>
            </p:extLst>
          </p:nvPr>
        </p:nvGraphicFramePr>
        <p:xfrm>
          <a:off x="250165" y="1563976"/>
          <a:ext cx="8643670" cy="2709599"/>
        </p:xfrm>
        <a:graphic>
          <a:graphicData uri="http://schemas.openxmlformats.org/drawingml/2006/table">
            <a:tbl>
              <a:tblPr>
                <a:tableStyleId>{BC89EF96-8CEA-46FF-86C4-4CE0E7609802}</a:tableStyleId>
              </a:tblPr>
              <a:tblGrid>
                <a:gridCol w="1385338">
                  <a:extLst>
                    <a:ext uri="{9D8B030D-6E8A-4147-A177-3AD203B41FA5}">
                      <a16:colId xmlns:a16="http://schemas.microsoft.com/office/drawing/2014/main" val="20000"/>
                    </a:ext>
                  </a:extLst>
                </a:gridCol>
                <a:gridCol w="1448789">
                  <a:extLst>
                    <a:ext uri="{9D8B030D-6E8A-4147-A177-3AD203B41FA5}">
                      <a16:colId xmlns:a16="http://schemas.microsoft.com/office/drawing/2014/main" val="20001"/>
                    </a:ext>
                  </a:extLst>
                </a:gridCol>
                <a:gridCol w="985652">
                  <a:extLst>
                    <a:ext uri="{9D8B030D-6E8A-4147-A177-3AD203B41FA5}">
                      <a16:colId xmlns:a16="http://schemas.microsoft.com/office/drawing/2014/main" val="20002"/>
                    </a:ext>
                  </a:extLst>
                </a:gridCol>
                <a:gridCol w="1021278">
                  <a:extLst>
                    <a:ext uri="{9D8B030D-6E8A-4147-A177-3AD203B41FA5}">
                      <a16:colId xmlns:a16="http://schemas.microsoft.com/office/drawing/2014/main" val="20003"/>
                    </a:ext>
                  </a:extLst>
                </a:gridCol>
                <a:gridCol w="3407186">
                  <a:extLst>
                    <a:ext uri="{9D8B030D-6E8A-4147-A177-3AD203B41FA5}">
                      <a16:colId xmlns:a16="http://schemas.microsoft.com/office/drawing/2014/main" val="20004"/>
                    </a:ext>
                  </a:extLst>
                </a:gridCol>
                <a:gridCol w="395427">
                  <a:extLst>
                    <a:ext uri="{9D8B030D-6E8A-4147-A177-3AD203B41FA5}">
                      <a16:colId xmlns:a16="http://schemas.microsoft.com/office/drawing/2014/main" val="20005"/>
                    </a:ext>
                  </a:extLst>
                </a:gridCol>
              </a:tblGrid>
              <a:tr h="448743">
                <a:tc>
                  <a:txBody>
                    <a:bodyPr/>
                    <a:lstStyle/>
                    <a:p>
                      <a:pPr algn="ctr" fontAlgn="ctr"/>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ANALISIS ULTIMA MEDICIÓN</a:t>
                      </a: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513208">
                <a:tc>
                  <a:txBody>
                    <a:bodyPr/>
                    <a:lstStyle/>
                    <a:p>
                      <a:pPr algn="ctr" fontAlgn="ctr"/>
                      <a:r>
                        <a:rPr lang="es-CO" sz="900" b="1" u="none" strike="noStrike" dirty="0">
                          <a:solidFill>
                            <a:schemeClr val="tx1"/>
                          </a:solidFill>
                          <a:effectLst/>
                          <a:latin typeface="+mj-lt"/>
                          <a:cs typeface="Arial" panose="020B0604020202020204" pitchFamily="34" charset="0"/>
                        </a:rPr>
                        <a:t>Ciudadanos participantes en procesos de fomento en artes visuales</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ciudadanos que participan en eventos de artes visuales/ ciudadanos proyectados</a:t>
                      </a:r>
                      <a:endParaRPr lang="es-CO" sz="9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Jorge Longas</a:t>
                      </a: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ES" sz="900" b="0" i="0" u="none" strike="noStrike" dirty="0">
                          <a:solidFill>
                            <a:schemeClr val="tx1"/>
                          </a:solidFill>
                          <a:effectLst/>
                          <a:latin typeface="+mj-lt"/>
                          <a:cs typeface="Arial" panose="020B0604020202020204" pitchFamily="34" charset="0"/>
                        </a:rPr>
                        <a:t>Sin ejecución</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u="none" strike="noStrike" dirty="0">
                          <a:solidFill>
                            <a:schemeClr val="tx1"/>
                          </a:solidFill>
                          <a:effectLst/>
                          <a:latin typeface="+mj-lt"/>
                          <a:cs typeface="Arial" panose="020B0604020202020204" pitchFamily="34" charset="0"/>
                        </a:rPr>
                        <a:t>0%</a:t>
                      </a: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5"/>
                  </a:ext>
                </a:extLst>
              </a:tr>
              <a:tr h="513208">
                <a:tc>
                  <a:txBody>
                    <a:bodyPr/>
                    <a:lstStyle/>
                    <a:p>
                      <a:pPr algn="ctr" fontAlgn="ctr"/>
                      <a:r>
                        <a:rPr lang="es-CO" sz="900" b="1" u="none" strike="noStrike" dirty="0">
                          <a:solidFill>
                            <a:schemeClr val="tx1"/>
                          </a:solidFill>
                          <a:effectLst/>
                          <a:latin typeface="+mj-lt"/>
                          <a:cs typeface="Arial" panose="020B0604020202020204" pitchFamily="34" charset="0"/>
                        </a:rPr>
                        <a:t>Ciudadanos participantes en procesos de fomento en danza</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ciudadanos que participan en eventos de danza/ ciudadanos proyectados</a:t>
                      </a:r>
                    </a:p>
                    <a:p>
                      <a:pPr algn="ctr" fontAlgn="ctr"/>
                      <a:endParaRPr lang="es-CO" sz="900" b="0" u="none" strike="noStrike" dirty="0">
                        <a:solidFill>
                          <a:schemeClr val="tx1"/>
                        </a:solidFill>
                        <a:effectLst/>
                        <a:latin typeface="+mj-lt"/>
                        <a:cs typeface="Arial" panose="020B0604020202020204" pitchFamily="34" charset="0"/>
                      </a:endParaRPr>
                    </a:p>
                    <a:p>
                      <a:pPr algn="ctr" fontAlgn="ctr"/>
                      <a:endParaRPr lang="es-CO" sz="900" b="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Diana Cristina Gallego Yepes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ES" sz="900" b="0" i="0" u="none" strike="noStrike" dirty="0">
                          <a:solidFill>
                            <a:schemeClr val="tx1"/>
                          </a:solidFill>
                          <a:effectLst/>
                          <a:latin typeface="+mj-lt"/>
                          <a:cs typeface="Arial" panose="020B0604020202020204" pitchFamily="34" charset="0"/>
                        </a:rPr>
                        <a:t>Sin ejecución</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u="none" strike="noStrike" dirty="0">
                          <a:solidFill>
                            <a:schemeClr val="tx1"/>
                          </a:solidFill>
                          <a:effectLst/>
                          <a:latin typeface="+mj-lt"/>
                          <a:cs typeface="Arial" panose="020B0604020202020204" pitchFamily="34" charset="0"/>
                        </a:rPr>
                        <a:t>0%</a:t>
                      </a:r>
                    </a:p>
                  </a:txBody>
                  <a:tcPr marL="0" marR="0" marT="0" marB="0" anchor="ctr"/>
                </a:tc>
                <a:extLst>
                  <a:ext uri="{0D108BD9-81ED-4DB2-BD59-A6C34878D82A}">
                    <a16:rowId xmlns:a16="http://schemas.microsoft.com/office/drawing/2014/main" val="10006"/>
                  </a:ext>
                </a:extLst>
              </a:tr>
              <a:tr h="513208">
                <a:tc>
                  <a:txBody>
                    <a:bodyPr/>
                    <a:lstStyle/>
                    <a:p>
                      <a:pPr algn="ctr" fontAlgn="ctr"/>
                      <a:r>
                        <a:rPr lang="es-CO" sz="900" b="1" u="none" strike="noStrike" dirty="0">
                          <a:solidFill>
                            <a:schemeClr val="tx1"/>
                          </a:solidFill>
                          <a:effectLst/>
                          <a:latin typeface="+mj-lt"/>
                          <a:cs typeface="Arial" panose="020B0604020202020204" pitchFamily="34" charset="0"/>
                        </a:rPr>
                        <a:t>Ciudadanos participantes en procesos de fomento en teatro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ciudadanos que participan en eventos de teatro/ ciudadanos proyectados</a:t>
                      </a:r>
                      <a:endParaRPr lang="es-CO" sz="9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Hugo Antonio Valencia Melguizo</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r>
                        <a:rPr lang="es-ES" sz="900" b="0" i="0" u="none" strike="noStrike" kern="1200" dirty="0">
                          <a:solidFill>
                            <a:schemeClr val="tx1"/>
                          </a:solidFill>
                          <a:effectLst/>
                          <a:latin typeface="+mj-lt"/>
                          <a:ea typeface="+mn-ea"/>
                          <a:cs typeface="+mn-cs"/>
                        </a:rPr>
                        <a:t>De los 4 eventos realizados en el año participaron 138 personas.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u="none" strike="noStrike" dirty="0">
                          <a:solidFill>
                            <a:schemeClr val="tx1"/>
                          </a:solidFill>
                          <a:effectLst/>
                          <a:latin typeface="+mj-lt"/>
                          <a:cs typeface="Arial" panose="020B0604020202020204" pitchFamily="34" charset="0"/>
                        </a:rPr>
                        <a:t>100%</a:t>
                      </a: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8"/>
                  </a:ext>
                </a:extLst>
              </a:tr>
              <a:tr h="513208">
                <a:tc>
                  <a:txBody>
                    <a:bodyPr/>
                    <a:lstStyle/>
                    <a:p>
                      <a:pPr algn="ctr" fontAlgn="ctr"/>
                      <a:r>
                        <a:rPr lang="es-CO" sz="900" b="1" u="none" strike="noStrike" dirty="0">
                          <a:solidFill>
                            <a:schemeClr val="tx1"/>
                          </a:solidFill>
                          <a:effectLst/>
                          <a:latin typeface="+mj-lt"/>
                          <a:cs typeface="Arial" panose="020B0604020202020204" pitchFamily="34" charset="0"/>
                        </a:rPr>
                        <a:t>Ciudadanos participantes en procesos de fonoteca</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ciudadanos que participan en eventos de fonoteca/ciudadanos proyectados – </a:t>
                      </a:r>
                      <a:endParaRPr lang="es-CO" sz="9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Nelson León Osorno Zapata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900" kern="1200" dirty="0">
                          <a:solidFill>
                            <a:schemeClr val="tx1"/>
                          </a:solidFill>
                          <a:latin typeface="+mn-lt"/>
                          <a:ea typeface="+mn-ea"/>
                          <a:cs typeface="+mn-cs"/>
                        </a:rPr>
                        <a:t>Se recibieron y atendieron a diferentes personas con diferentes tipologías tanto de la ciudad como de los municipios repartidos así: abril: 9 personas; mayo: 9 personas y junio: 8 usuarios. Total 26 personas.</a:t>
                      </a:r>
                    </a:p>
                    <a:p>
                      <a:pPr marL="0" marR="0" lvl="0" indent="0" algn="l" defTabSz="914400" rtl="0" eaLnBrk="1" fontAlgn="ctr" latinLnBrk="0" hangingPunct="1">
                        <a:lnSpc>
                          <a:spcPct val="100000"/>
                        </a:lnSpc>
                        <a:spcBef>
                          <a:spcPts val="0"/>
                        </a:spcBef>
                        <a:spcAft>
                          <a:spcPts val="0"/>
                        </a:spcAft>
                        <a:buClrTx/>
                        <a:buSzTx/>
                        <a:buFontTx/>
                        <a:buNone/>
                        <a:tabLst/>
                        <a:defRPr/>
                      </a:pPr>
                      <a:endParaRPr lang="es-CO" sz="900" b="0" i="0" u="none" strike="noStrike" kern="1200" dirty="0">
                        <a:solidFill>
                          <a:schemeClr val="tx1"/>
                        </a:solidFill>
                        <a:effectLst/>
                        <a:latin typeface="+mj-lt"/>
                        <a:ea typeface="+mn-ea"/>
                        <a:cs typeface="+mn-cs"/>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100%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955629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90714" y="143723"/>
            <a:ext cx="8300990"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del Fortalecimiento de la cultura - 34 Indicadores</a:t>
            </a:r>
          </a:p>
        </p:txBody>
      </p:sp>
      <p:graphicFrame>
        <p:nvGraphicFramePr>
          <p:cNvPr id="6" name="5 Tabla"/>
          <p:cNvGraphicFramePr>
            <a:graphicFrameLocks noGrp="1"/>
          </p:cNvGraphicFramePr>
          <p:nvPr>
            <p:extLst>
              <p:ext uri="{D42A27DB-BD31-4B8C-83A1-F6EECF244321}">
                <p14:modId xmlns:p14="http://schemas.microsoft.com/office/powerpoint/2010/main" val="2745310618"/>
              </p:ext>
            </p:extLst>
          </p:nvPr>
        </p:nvGraphicFramePr>
        <p:xfrm>
          <a:off x="286685" y="817143"/>
          <a:ext cx="8736164" cy="5456988"/>
        </p:xfrm>
        <a:graphic>
          <a:graphicData uri="http://schemas.openxmlformats.org/drawingml/2006/table">
            <a:tbl>
              <a:tblPr>
                <a:tableStyleId>{BC89EF96-8CEA-46FF-86C4-4CE0E7609802}</a:tableStyleId>
              </a:tblPr>
              <a:tblGrid>
                <a:gridCol w="1385338">
                  <a:extLst>
                    <a:ext uri="{9D8B030D-6E8A-4147-A177-3AD203B41FA5}">
                      <a16:colId xmlns:a16="http://schemas.microsoft.com/office/drawing/2014/main" val="20000"/>
                    </a:ext>
                  </a:extLst>
                </a:gridCol>
                <a:gridCol w="1448789">
                  <a:extLst>
                    <a:ext uri="{9D8B030D-6E8A-4147-A177-3AD203B41FA5}">
                      <a16:colId xmlns:a16="http://schemas.microsoft.com/office/drawing/2014/main" val="20001"/>
                    </a:ext>
                  </a:extLst>
                </a:gridCol>
                <a:gridCol w="985652">
                  <a:extLst>
                    <a:ext uri="{9D8B030D-6E8A-4147-A177-3AD203B41FA5}">
                      <a16:colId xmlns:a16="http://schemas.microsoft.com/office/drawing/2014/main" val="20002"/>
                    </a:ext>
                  </a:extLst>
                </a:gridCol>
                <a:gridCol w="1021278">
                  <a:extLst>
                    <a:ext uri="{9D8B030D-6E8A-4147-A177-3AD203B41FA5}">
                      <a16:colId xmlns:a16="http://schemas.microsoft.com/office/drawing/2014/main" val="20003"/>
                    </a:ext>
                  </a:extLst>
                </a:gridCol>
                <a:gridCol w="3407186">
                  <a:extLst>
                    <a:ext uri="{9D8B030D-6E8A-4147-A177-3AD203B41FA5}">
                      <a16:colId xmlns:a16="http://schemas.microsoft.com/office/drawing/2014/main" val="20004"/>
                    </a:ext>
                  </a:extLst>
                </a:gridCol>
                <a:gridCol w="487921">
                  <a:extLst>
                    <a:ext uri="{9D8B030D-6E8A-4147-A177-3AD203B41FA5}">
                      <a16:colId xmlns:a16="http://schemas.microsoft.com/office/drawing/2014/main" val="20005"/>
                    </a:ext>
                  </a:extLst>
                </a:gridCol>
              </a:tblGrid>
              <a:tr h="448743">
                <a:tc>
                  <a:txBody>
                    <a:bodyPr/>
                    <a:lstStyle/>
                    <a:p>
                      <a:pPr algn="ctr" fontAlgn="ctr"/>
                      <a:r>
                        <a:rPr lang="es-CO" sz="800" b="1" u="none" strike="noStrike" dirty="0">
                          <a:solidFill>
                            <a:schemeClr val="tx1"/>
                          </a:solidFill>
                          <a:effectLst/>
                          <a:latin typeface="+mj-lt"/>
                          <a:cs typeface="Arial" panose="020B0604020202020204" pitchFamily="34" charset="0"/>
                        </a:rPr>
                        <a:t>Nombre indicador</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Ecuación</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Medición</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Responsable</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ANALISIS ULTIMA MEDICIÓN</a:t>
                      </a: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 cumplimiento</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513208">
                <a:tc>
                  <a:txBody>
                    <a:bodyPr/>
                    <a:lstStyle/>
                    <a:p>
                      <a:pPr algn="ctr" fontAlgn="ctr"/>
                      <a:r>
                        <a:rPr lang="es-ES" sz="800" b="1" u="none" strike="noStrike" kern="1200" dirty="0">
                          <a:solidFill>
                            <a:schemeClr val="tx1"/>
                          </a:solidFill>
                          <a:effectLst/>
                          <a:latin typeface="+mj-lt"/>
                          <a:ea typeface="+mn-ea"/>
                          <a:cs typeface="Arial" panose="020B0604020202020204" pitchFamily="34" charset="0"/>
                        </a:rPr>
                        <a:t>Dotaciones entregadas (Dotaciones de instrumentos musicales, entregadas a las escuelas de música municipales)</a:t>
                      </a:r>
                      <a:endParaRPr lang="es-CO" sz="8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ES" sz="800" b="0" u="none" strike="noStrike" kern="1200" dirty="0">
                          <a:solidFill>
                            <a:schemeClr val="tx1"/>
                          </a:solidFill>
                          <a:effectLst/>
                          <a:latin typeface="+mj-lt"/>
                          <a:ea typeface="+mn-ea"/>
                          <a:cs typeface="Arial" panose="020B0604020202020204" pitchFamily="34" charset="0"/>
                        </a:rPr>
                        <a:t>Dotaciones entregadas / Dotaciones programadas a entregar</a:t>
                      </a:r>
                      <a:endParaRPr lang="es-CO" sz="800" b="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7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Luis Alfredo Arias</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MX" sz="700" b="0" i="0" u="none" strike="noStrike" dirty="0">
                          <a:solidFill>
                            <a:srgbClr val="000000"/>
                          </a:solidFill>
                          <a:latin typeface="Calibri Light"/>
                        </a:rPr>
                        <a:t>Se han entregado para la dotación de instrumentos musicales para las escuelas de música:  1. Por el Sistema General de regalías (SGR) 40 dotaciones (municipios:   ) y 2. Instituto para el Desarrollo de Antioquia (IDEA) en alianza con el ICPA 21 dotaciones (municipios:   ).  TOTAL DE DOTACIONES 61</a:t>
                      </a:r>
                    </a:p>
                    <a:p>
                      <a:pPr algn="l" fontAlgn="ctr"/>
                      <a:endParaRPr lang="es-MX" sz="700" b="0" i="0" u="none" strike="noStrike" dirty="0">
                        <a:solidFill>
                          <a:srgbClr val="000000"/>
                        </a:solidFill>
                        <a:latin typeface="Calibri Light"/>
                      </a:endParaRPr>
                    </a:p>
                    <a:p>
                      <a:pPr algn="l" fontAlgn="ctr"/>
                      <a:r>
                        <a:rPr lang="es-MX" sz="700" b="0" i="0" u="none" strike="noStrike" dirty="0">
                          <a:solidFill>
                            <a:srgbClr val="000000"/>
                          </a:solidFill>
                          <a:latin typeface="Calibri Light"/>
                        </a:rPr>
                        <a:t>Se dotaron 109 municipios y un total de 804 instrumentos.</a:t>
                      </a:r>
                    </a:p>
                    <a:p>
                      <a:pPr algn="l" fontAlgn="ctr"/>
                      <a:endParaRPr lang="es-MX" sz="700" b="0" i="0" u="none" strike="noStrike" dirty="0">
                        <a:solidFill>
                          <a:srgbClr val="000000"/>
                        </a:solidFill>
                        <a:latin typeface="Calibri Light"/>
                      </a:endParaRPr>
                    </a:p>
                    <a:p>
                      <a:pPr algn="l" fontAlgn="ctr"/>
                      <a:r>
                        <a:rPr lang="es-MX" sz="700" b="0" i="0" u="none" strike="noStrike" dirty="0">
                          <a:solidFill>
                            <a:srgbClr val="000000"/>
                          </a:solidFill>
                          <a:latin typeface="Calibri Light"/>
                        </a:rPr>
                        <a:t>Por el SGR 257 instrumentos 40 municipios.</a:t>
                      </a:r>
                    </a:p>
                  </a:txBody>
                  <a:tcPr marL="9525" marR="9525" marT="9525" marB="0" anchor="ctr"/>
                </a:tc>
                <a:tc>
                  <a:txBody>
                    <a:bodyPr/>
                    <a:lstStyle/>
                    <a:p>
                      <a:pPr algn="ctr" fontAlgn="ctr"/>
                      <a:r>
                        <a:rPr lang="es-CO" sz="800" u="none" strike="noStrike" dirty="0">
                          <a:solidFill>
                            <a:schemeClr val="tx1"/>
                          </a:solidFill>
                          <a:effectLst/>
                          <a:latin typeface="+mj-lt"/>
                          <a:cs typeface="Arial" panose="020B0604020202020204" pitchFamily="34" charset="0"/>
                        </a:rPr>
                        <a:t>100%</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10"/>
                  </a:ext>
                </a:extLst>
              </a:tr>
              <a:tr h="513208">
                <a:tc>
                  <a:txBody>
                    <a:bodyPr/>
                    <a:lstStyle/>
                    <a:p>
                      <a:pPr algn="ctr" fontAlgn="ctr"/>
                      <a:r>
                        <a:rPr lang="es-MX" sz="800" b="1" u="none" strike="noStrike" kern="1200" dirty="0">
                          <a:solidFill>
                            <a:schemeClr val="tx1"/>
                          </a:solidFill>
                          <a:effectLst/>
                          <a:latin typeface="+mj-lt"/>
                          <a:ea typeface="+mn-ea"/>
                          <a:cs typeface="Arial" panose="020B0604020202020204" pitchFamily="34" charset="0"/>
                        </a:rPr>
                        <a:t>Espacios de encuentro subregional para la formación, creación, circulación e intercambio de saberes realizados </a:t>
                      </a:r>
                      <a:r>
                        <a:rPr lang="es-MX" sz="800" b="1" u="none" strike="noStrike" kern="1200" dirty="0">
                          <a:solidFill>
                            <a:schemeClr val="tx1"/>
                          </a:solidFill>
                          <a:effectLst/>
                          <a:latin typeface="+mn-lt"/>
                          <a:ea typeface="+mn-ea"/>
                          <a:cs typeface="Arial" panose="020B0604020202020204" pitchFamily="34" charset="0"/>
                        </a:rPr>
                        <a:t>(Plan de desarrollo 2020-2023)</a:t>
                      </a:r>
                      <a:endParaRPr lang="es-CO" sz="8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800" b="0" i="0" kern="1200" dirty="0">
                          <a:solidFill>
                            <a:schemeClr val="tx1"/>
                          </a:solidFill>
                          <a:latin typeface="+mj-lt"/>
                          <a:ea typeface="+mn-ea"/>
                          <a:cs typeface="+mn-cs"/>
                        </a:rPr>
                        <a:t>Espacios de encuentro subregional para la formación, creación, circulación e intercambio de saberes realizados/Espacios de encuentro subregional proyectados</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7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ES" sz="800" b="0" i="0" kern="1200" dirty="0">
                          <a:solidFill>
                            <a:schemeClr val="tx1"/>
                          </a:solidFill>
                          <a:latin typeface="+mj-lt"/>
                          <a:ea typeface="+mn-ea"/>
                          <a:cs typeface="+mn-cs"/>
                        </a:rPr>
                        <a:t>Carlos Restrepo</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ES" sz="700" b="0" i="0" u="none" strike="noStrike" dirty="0">
                          <a:solidFill>
                            <a:srgbClr val="000000"/>
                          </a:solidFill>
                          <a:effectLst/>
                          <a:latin typeface="Calibri Light" panose="020F0302020204030204" pitchFamily="34" charset="0"/>
                        </a:rPr>
                        <a:t>10 de 1 programado. Se realizaron 10 encuentros subregionales</a:t>
                      </a:r>
                    </a:p>
                  </a:txBody>
                  <a:tcPr marL="9525" marR="9525" marT="9525" marB="0" anchor="ctr"/>
                </a:tc>
                <a:tc>
                  <a:txBody>
                    <a:bodyPr/>
                    <a:lstStyle/>
                    <a:p>
                      <a:pPr algn="ctr" fontAlgn="ctr"/>
                      <a:r>
                        <a:rPr lang="es-CO" sz="800" u="none" strike="noStrike" dirty="0">
                          <a:solidFill>
                            <a:schemeClr val="tx1"/>
                          </a:solidFill>
                          <a:effectLst/>
                          <a:latin typeface="+mj-lt"/>
                          <a:cs typeface="Arial" panose="020B0604020202020204" pitchFamily="34" charset="0"/>
                        </a:rPr>
                        <a:t>1000%</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3018821080"/>
                  </a:ext>
                </a:extLst>
              </a:tr>
              <a:tr h="513208">
                <a:tc>
                  <a:txBody>
                    <a:bodyPr/>
                    <a:lstStyle/>
                    <a:p>
                      <a:pPr algn="ctr" fontAlgn="ctr"/>
                      <a:r>
                        <a:rPr lang="es-CO" sz="800" b="1" u="none" strike="noStrike" dirty="0">
                          <a:solidFill>
                            <a:schemeClr val="tx1"/>
                          </a:solidFill>
                          <a:effectLst/>
                          <a:latin typeface="+mj-lt"/>
                          <a:cs typeface="Arial" panose="020B0604020202020204" pitchFamily="34" charset="0"/>
                        </a:rPr>
                        <a:t>Eventos realizados en el área de audiovisuales y cinematografía</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800" b="0" u="none" strike="noStrike" dirty="0">
                          <a:solidFill>
                            <a:schemeClr val="tx1"/>
                          </a:solidFill>
                          <a:effectLst/>
                          <a:latin typeface="+mj-lt"/>
                          <a:cs typeface="Arial" panose="020B0604020202020204" pitchFamily="34" charset="0"/>
                        </a:rPr>
                        <a:t>Eventos de audiovisuales y cinematografía realizados/eventos de audiovisuales y cinematografía planeados</a:t>
                      </a:r>
                    </a:p>
                    <a:p>
                      <a:pPr algn="ctr" fontAlgn="ctr"/>
                      <a:endParaRPr lang="es-CO" sz="800" b="0" u="none" strike="noStrike" dirty="0">
                        <a:solidFill>
                          <a:schemeClr val="tx1"/>
                        </a:solidFill>
                        <a:effectLst/>
                        <a:latin typeface="+mj-lt"/>
                        <a:cs typeface="Arial" panose="020B0604020202020204" pitchFamily="34" charset="0"/>
                      </a:endParaRPr>
                    </a:p>
                    <a:p>
                      <a:pPr algn="ctr" fontAlgn="ctr"/>
                      <a:r>
                        <a:rPr lang="es-CO" sz="800" b="0" u="none" strike="noStrike" dirty="0">
                          <a:solidFill>
                            <a:schemeClr val="tx1"/>
                          </a:solidFill>
                          <a:effectLst/>
                          <a:latin typeface="+mj-lt"/>
                          <a:cs typeface="Arial" panose="020B0604020202020204" pitchFamily="34" charset="0"/>
                        </a:rPr>
                        <a:t>10/10</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7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800" b="0" i="0" u="none" strike="noStrike" dirty="0">
                          <a:solidFill>
                            <a:schemeClr val="tx1"/>
                          </a:solidFill>
                          <a:effectLst/>
                          <a:latin typeface="+mj-lt"/>
                          <a:cs typeface="Arial" panose="020B0604020202020204" pitchFamily="34" charset="0"/>
                        </a:rPr>
                        <a:t>Mauricio</a:t>
                      </a:r>
                      <a:r>
                        <a:rPr lang="es-CO" sz="800" b="0" i="0" u="none" strike="noStrike" baseline="0" dirty="0">
                          <a:solidFill>
                            <a:schemeClr val="tx1"/>
                          </a:solidFill>
                          <a:effectLst/>
                          <a:latin typeface="+mj-lt"/>
                          <a:cs typeface="Arial" panose="020B0604020202020204" pitchFamily="34" charset="0"/>
                        </a:rPr>
                        <a:t> Álvarez</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algn="just" defTabSz="914400" rtl="0" eaLnBrk="1" fontAlgn="ctr" latinLnBrk="0" hangingPunct="1"/>
                      <a:r>
                        <a:rPr lang="es-MX" sz="800" b="0" i="0" u="none" strike="noStrike" kern="1200" dirty="0">
                          <a:solidFill>
                            <a:schemeClr val="tx1"/>
                          </a:solidFill>
                          <a:effectLst/>
                          <a:latin typeface="+mj-lt"/>
                          <a:ea typeface="+mn-ea"/>
                          <a:cs typeface="Arial" panose="020B0604020202020204" pitchFamily="34" charset="0"/>
                        </a:rPr>
                        <a:t>Comisión </a:t>
                      </a:r>
                      <a:r>
                        <a:rPr lang="es-MX" sz="800" b="0" i="0" u="none" strike="noStrike" kern="1200" dirty="0" err="1">
                          <a:solidFill>
                            <a:schemeClr val="tx1"/>
                          </a:solidFill>
                          <a:effectLst/>
                          <a:latin typeface="+mj-lt"/>
                          <a:ea typeface="+mn-ea"/>
                          <a:cs typeface="Arial" panose="020B0604020202020204" pitchFamily="34" charset="0"/>
                        </a:rPr>
                        <a:t>Filmica</a:t>
                      </a:r>
                      <a:r>
                        <a:rPr lang="es-MX" sz="800" b="0" i="0" u="none" strike="noStrike" kern="1200" dirty="0">
                          <a:solidFill>
                            <a:schemeClr val="tx1"/>
                          </a:solidFill>
                          <a:effectLst/>
                          <a:latin typeface="+mj-lt"/>
                          <a:ea typeface="+mn-ea"/>
                          <a:cs typeface="Arial" panose="020B0604020202020204" pitchFamily="34" charset="0"/>
                        </a:rPr>
                        <a:t> en </a:t>
                      </a:r>
                      <a:r>
                        <a:rPr lang="es-MX" sz="800" b="0" i="0" u="none" strike="noStrike" kern="1200" dirty="0" err="1">
                          <a:solidFill>
                            <a:schemeClr val="tx1"/>
                          </a:solidFill>
                          <a:effectLst/>
                          <a:latin typeface="+mj-lt"/>
                          <a:ea typeface="+mn-ea"/>
                          <a:cs typeface="Arial" panose="020B0604020202020204" pitchFamily="34" charset="0"/>
                        </a:rPr>
                        <a:t>Bogota</a:t>
                      </a:r>
                      <a:r>
                        <a:rPr lang="es-MX" sz="800" b="0" i="0" u="none" strike="noStrike" kern="1200" dirty="0">
                          <a:solidFill>
                            <a:schemeClr val="tx1"/>
                          </a:solidFill>
                          <a:effectLst/>
                          <a:latin typeface="+mj-lt"/>
                          <a:ea typeface="+mn-ea"/>
                          <a:cs typeface="Arial" panose="020B0604020202020204" pitchFamily="34" charset="0"/>
                        </a:rPr>
                        <a:t>-Antioquia es Magina </a:t>
                      </a:r>
                      <a:r>
                        <a:rPr lang="es-MX" sz="800" b="0" i="0" u="none" strike="noStrike" kern="1200" dirty="0" err="1">
                          <a:solidFill>
                            <a:schemeClr val="tx1"/>
                          </a:solidFill>
                          <a:effectLst/>
                          <a:latin typeface="+mj-lt"/>
                          <a:ea typeface="+mn-ea"/>
                          <a:cs typeface="Arial" panose="020B0604020202020204" pitchFamily="34" charset="0"/>
                        </a:rPr>
                        <a:t>Bam</a:t>
                      </a:r>
                      <a:endParaRPr lang="es-MX" sz="800" b="0" i="0" u="none" strike="noStrike" kern="1200" dirty="0">
                        <a:solidFill>
                          <a:schemeClr val="tx1"/>
                        </a:solidFill>
                        <a:effectLst/>
                        <a:latin typeface="+mj-lt"/>
                        <a:ea typeface="+mn-ea"/>
                        <a:cs typeface="Arial" panose="020B0604020202020204" pitchFamily="34" charset="0"/>
                      </a:endParaRPr>
                    </a:p>
                    <a:p>
                      <a:pPr marL="0" algn="just" defTabSz="914400" rtl="0" eaLnBrk="1" fontAlgn="ctr" latinLnBrk="0" hangingPunct="1"/>
                      <a:r>
                        <a:rPr lang="es-ES" sz="800" b="0" i="0" u="none" strike="noStrike" kern="1200" dirty="0">
                          <a:solidFill>
                            <a:schemeClr val="tx1"/>
                          </a:solidFill>
                          <a:effectLst/>
                          <a:latin typeface="+mj-lt"/>
                          <a:ea typeface="+mn-ea"/>
                          <a:cs typeface="Arial" panose="020B0604020202020204" pitchFamily="34" charset="0"/>
                        </a:rPr>
                        <a:t>*Evento en conjunto con Antioquia es Mágica y Teleantioquia</a:t>
                      </a:r>
                    </a:p>
                    <a:p>
                      <a:pPr marL="0" algn="just" defTabSz="914400" rtl="0" eaLnBrk="1" fontAlgn="ctr" latinLnBrk="0" hangingPunct="1"/>
                      <a:r>
                        <a:rPr lang="pt-BR" sz="800" b="0" i="0" u="none" strike="noStrike" kern="1200" dirty="0" err="1">
                          <a:solidFill>
                            <a:schemeClr val="tx1"/>
                          </a:solidFill>
                          <a:effectLst/>
                          <a:latin typeface="+mj-lt"/>
                          <a:ea typeface="+mn-ea"/>
                          <a:cs typeface="Arial" panose="020B0604020202020204" pitchFamily="34" charset="0"/>
                        </a:rPr>
                        <a:t>Bogota</a:t>
                      </a:r>
                      <a:r>
                        <a:rPr lang="pt-BR" sz="800" b="0" i="0" u="none" strike="noStrike" kern="1200" dirty="0">
                          <a:solidFill>
                            <a:schemeClr val="tx1"/>
                          </a:solidFill>
                          <a:effectLst/>
                          <a:latin typeface="+mj-lt"/>
                          <a:ea typeface="+mn-ea"/>
                          <a:cs typeface="Arial" panose="020B0604020202020204" pitchFamily="34" charset="0"/>
                        </a:rPr>
                        <a:t>́ Audiovisual Market BAM - 2023 </a:t>
                      </a:r>
                      <a:r>
                        <a:rPr lang="pt-BR" sz="800" b="0" i="0" u="none" strike="noStrike" kern="1200" dirty="0" err="1">
                          <a:solidFill>
                            <a:schemeClr val="tx1"/>
                          </a:solidFill>
                          <a:effectLst/>
                          <a:latin typeface="+mj-lt"/>
                          <a:ea typeface="+mn-ea"/>
                          <a:cs typeface="Arial" panose="020B0604020202020204" pitchFamily="34" charset="0"/>
                        </a:rPr>
                        <a:t>Julio</a:t>
                      </a:r>
                      <a:r>
                        <a:rPr lang="pt-BR" sz="800" b="0" i="0" u="none" strike="noStrike" kern="1200" dirty="0">
                          <a:solidFill>
                            <a:schemeClr val="tx1"/>
                          </a:solidFill>
                          <a:effectLst/>
                          <a:latin typeface="+mj-lt"/>
                          <a:ea typeface="+mn-ea"/>
                          <a:cs typeface="Arial" panose="020B0604020202020204" pitchFamily="34" charset="0"/>
                        </a:rPr>
                        <a:t> 2023</a:t>
                      </a:r>
                    </a:p>
                    <a:p>
                      <a:pPr marL="0" algn="just" defTabSz="914400" rtl="0" eaLnBrk="1" fontAlgn="ctr" latinLnBrk="0" hangingPunct="1"/>
                      <a:endParaRPr lang="pt-BR" sz="800" b="0" i="0" u="none" strike="noStrike" kern="1200" dirty="0">
                        <a:solidFill>
                          <a:schemeClr val="tx1"/>
                        </a:solidFill>
                        <a:effectLst/>
                        <a:latin typeface="+mj-lt"/>
                        <a:ea typeface="+mn-ea"/>
                        <a:cs typeface="Arial" panose="020B0604020202020204" pitchFamily="34" charset="0"/>
                      </a:endParaRPr>
                    </a:p>
                    <a:p>
                      <a:pPr marL="0" algn="just" defTabSz="914400" rtl="0" eaLnBrk="1" fontAlgn="ctr" latinLnBrk="0" hangingPunct="1"/>
                      <a:r>
                        <a:rPr lang="es-ES" sz="800" b="0" i="0" u="none" strike="noStrike" kern="1200" dirty="0">
                          <a:solidFill>
                            <a:schemeClr val="tx1"/>
                          </a:solidFill>
                          <a:effectLst/>
                          <a:latin typeface="+mj-lt"/>
                          <a:ea typeface="+mn-ea"/>
                          <a:cs typeface="Arial" panose="020B0604020202020204" pitchFamily="34" charset="0"/>
                        </a:rPr>
                        <a:t>Teleantioquia y la </a:t>
                      </a:r>
                      <a:r>
                        <a:rPr lang="es-ES" sz="800" b="0" i="0" u="none" strike="noStrike" kern="1200" dirty="0" err="1">
                          <a:solidFill>
                            <a:schemeClr val="tx1"/>
                          </a:solidFill>
                          <a:effectLst/>
                          <a:latin typeface="+mj-lt"/>
                          <a:ea typeface="+mn-ea"/>
                          <a:cs typeface="Arial" panose="020B0604020202020204" pitchFamily="34" charset="0"/>
                        </a:rPr>
                        <a:t>Comisión</a:t>
                      </a:r>
                      <a:r>
                        <a:rPr lang="es-ES" sz="800" b="0" i="0" u="none" strike="noStrike" kern="1200" dirty="0">
                          <a:solidFill>
                            <a:schemeClr val="tx1"/>
                          </a:solidFill>
                          <a:effectLst/>
                          <a:latin typeface="+mj-lt"/>
                          <a:ea typeface="+mn-ea"/>
                          <a:cs typeface="Arial" panose="020B0604020202020204" pitchFamily="34" charset="0"/>
                        </a:rPr>
                        <a:t> </a:t>
                      </a:r>
                      <a:r>
                        <a:rPr lang="es-ES" sz="800" b="0" i="0" u="none" strike="noStrike" kern="1200" dirty="0" err="1">
                          <a:solidFill>
                            <a:schemeClr val="tx1"/>
                          </a:solidFill>
                          <a:effectLst/>
                          <a:latin typeface="+mj-lt"/>
                          <a:ea typeface="+mn-ea"/>
                          <a:cs typeface="Arial" panose="020B0604020202020204" pitchFamily="34" charset="0"/>
                        </a:rPr>
                        <a:t>Fílmica</a:t>
                      </a:r>
                      <a:r>
                        <a:rPr lang="es-ES" sz="800" b="0" i="0" u="none" strike="noStrike" kern="1200" dirty="0">
                          <a:solidFill>
                            <a:schemeClr val="tx1"/>
                          </a:solidFill>
                          <a:effectLst/>
                          <a:latin typeface="+mj-lt"/>
                          <a:ea typeface="+mn-ea"/>
                          <a:cs typeface="Arial" panose="020B0604020202020204" pitchFamily="34" charset="0"/>
                        </a:rPr>
                        <a:t>. Adicionalmente, el apoyo de la </a:t>
                      </a:r>
                      <a:r>
                        <a:rPr lang="es-ES" sz="800" b="0" i="0" u="none" strike="noStrike" kern="1200" dirty="0" err="1">
                          <a:solidFill>
                            <a:schemeClr val="tx1"/>
                          </a:solidFill>
                          <a:effectLst/>
                          <a:latin typeface="+mj-lt"/>
                          <a:ea typeface="+mn-ea"/>
                          <a:cs typeface="Arial" panose="020B0604020202020204" pitchFamily="34" charset="0"/>
                        </a:rPr>
                        <a:t>Fábrica</a:t>
                      </a:r>
                      <a:r>
                        <a:rPr lang="es-ES" sz="800" b="0" i="0" u="none" strike="noStrike" kern="1200" dirty="0">
                          <a:solidFill>
                            <a:schemeClr val="tx1"/>
                          </a:solidFill>
                          <a:effectLst/>
                          <a:latin typeface="+mj-lt"/>
                          <a:ea typeface="+mn-ea"/>
                          <a:cs typeface="Arial" panose="020B0604020202020204" pitchFamily="34" charset="0"/>
                        </a:rPr>
                        <a:t> de Licores de Antioquia generó un valioso espacio de relacionamiento.</a:t>
                      </a:r>
                    </a:p>
                    <a:p>
                      <a:pPr marL="0" algn="just" defTabSz="914400" rtl="0" eaLnBrk="1" fontAlgn="ctr" latinLnBrk="0" hangingPunct="1"/>
                      <a:endParaRPr lang="es-ES" sz="800" b="0" i="0" u="none" strike="noStrike" kern="1200" dirty="0">
                        <a:solidFill>
                          <a:schemeClr val="tx1"/>
                        </a:solidFill>
                        <a:effectLst/>
                        <a:latin typeface="+mj-lt"/>
                        <a:ea typeface="+mn-ea"/>
                        <a:cs typeface="Arial" panose="020B0604020202020204" pitchFamily="34" charset="0"/>
                      </a:endParaRPr>
                    </a:p>
                    <a:p>
                      <a:pPr marL="0" algn="just" defTabSz="914400" rtl="0" eaLnBrk="1" fontAlgn="ctr" latinLnBrk="0" hangingPunct="1"/>
                      <a:r>
                        <a:rPr lang="es-ES" sz="800" b="0" i="0" u="none" strike="noStrike" kern="1200" dirty="0">
                          <a:solidFill>
                            <a:schemeClr val="tx1"/>
                          </a:solidFill>
                          <a:effectLst/>
                          <a:latin typeface="+mj-lt"/>
                          <a:ea typeface="+mn-ea"/>
                          <a:cs typeface="Arial" panose="020B0604020202020204" pitchFamily="34" charset="0"/>
                        </a:rPr>
                        <a:t>Los espacios en los que participamos en </a:t>
                      </a:r>
                      <a:r>
                        <a:rPr lang="es-ES" sz="800" b="0" i="0" u="none" strike="noStrike" kern="1200" dirty="0" err="1">
                          <a:solidFill>
                            <a:schemeClr val="tx1"/>
                          </a:solidFill>
                          <a:effectLst/>
                          <a:latin typeface="+mj-lt"/>
                          <a:ea typeface="+mn-ea"/>
                          <a:cs typeface="Arial" panose="020B0604020202020204" pitchFamily="34" charset="0"/>
                        </a:rPr>
                        <a:t>representación</a:t>
                      </a:r>
                      <a:r>
                        <a:rPr lang="es-ES" sz="800" b="0" i="0" u="none" strike="noStrike" kern="1200" dirty="0">
                          <a:solidFill>
                            <a:schemeClr val="tx1"/>
                          </a:solidFill>
                          <a:effectLst/>
                          <a:latin typeface="+mj-lt"/>
                          <a:ea typeface="+mn-ea"/>
                          <a:cs typeface="Arial" panose="020B0604020202020204" pitchFamily="34" charset="0"/>
                        </a:rPr>
                        <a:t> de Antioquia fueron:</a:t>
                      </a:r>
                    </a:p>
                    <a:p>
                      <a:pPr marL="0" algn="just" defTabSz="914400" rtl="0" eaLnBrk="1" fontAlgn="ctr" latinLnBrk="0" hangingPunct="1"/>
                      <a:r>
                        <a:rPr lang="es-ES" sz="800" b="0" i="0" u="none" strike="noStrike" kern="1200" dirty="0">
                          <a:solidFill>
                            <a:schemeClr val="tx1"/>
                          </a:solidFill>
                          <a:effectLst/>
                          <a:latin typeface="+mj-lt"/>
                          <a:ea typeface="+mn-ea"/>
                          <a:cs typeface="Arial" panose="020B0604020202020204" pitchFamily="34" charset="0"/>
                        </a:rPr>
                        <a:t>●  Stand Gigante de Antioquia en el Big Top, sede de industria del BAM. Stand de 8 metros (el </a:t>
                      </a:r>
                      <a:r>
                        <a:rPr lang="es-ES" sz="800" b="0" i="0" u="none" strike="noStrike" kern="1200" dirty="0" err="1">
                          <a:solidFill>
                            <a:schemeClr val="tx1"/>
                          </a:solidFill>
                          <a:effectLst/>
                          <a:latin typeface="+mj-lt"/>
                          <a:ea typeface="+mn-ea"/>
                          <a:cs typeface="Arial" panose="020B0604020202020204" pitchFamily="34" charset="0"/>
                        </a:rPr>
                        <a:t>más</a:t>
                      </a:r>
                      <a:r>
                        <a:rPr lang="es-ES" sz="800" b="0" i="0" u="none" strike="noStrike" kern="1200" dirty="0">
                          <a:solidFill>
                            <a:schemeClr val="tx1"/>
                          </a:solidFill>
                          <a:effectLst/>
                          <a:latin typeface="+mj-lt"/>
                          <a:ea typeface="+mn-ea"/>
                          <a:cs typeface="Arial" panose="020B0604020202020204" pitchFamily="34" charset="0"/>
                        </a:rPr>
                        <a:t> grande) durante los 5 </a:t>
                      </a:r>
                      <a:r>
                        <a:rPr lang="es-ES" sz="800" b="0" i="0" u="none" strike="noStrike" kern="1200" dirty="0" err="1">
                          <a:solidFill>
                            <a:schemeClr val="tx1"/>
                          </a:solidFill>
                          <a:effectLst/>
                          <a:latin typeface="+mj-lt"/>
                          <a:ea typeface="+mn-ea"/>
                          <a:cs typeface="Arial" panose="020B0604020202020204" pitchFamily="34" charset="0"/>
                        </a:rPr>
                        <a:t>días</a:t>
                      </a:r>
                      <a:r>
                        <a:rPr lang="es-ES" sz="800" b="0" i="0" u="none" strike="noStrike" kern="1200" dirty="0">
                          <a:solidFill>
                            <a:schemeClr val="tx1"/>
                          </a:solidFill>
                          <a:effectLst/>
                          <a:latin typeface="+mj-lt"/>
                          <a:ea typeface="+mn-ea"/>
                          <a:cs typeface="Arial" panose="020B0604020202020204" pitchFamily="34" charset="0"/>
                        </a:rPr>
                        <a:t> de evento. 10 al 14 de julio. Este stand fue financiado al 50% por el ICPA y 50% por Antioquia es </a:t>
                      </a:r>
                      <a:r>
                        <a:rPr lang="es-ES" sz="800" b="0" i="0" u="none" strike="noStrike" kern="1200" dirty="0" err="1">
                          <a:solidFill>
                            <a:schemeClr val="tx1"/>
                          </a:solidFill>
                          <a:effectLst/>
                          <a:latin typeface="+mj-lt"/>
                          <a:ea typeface="+mn-ea"/>
                          <a:cs typeface="Arial" panose="020B0604020202020204" pitchFamily="34" charset="0"/>
                        </a:rPr>
                        <a:t>Mágica</a:t>
                      </a:r>
                      <a:r>
                        <a:rPr lang="es-ES" sz="800" b="0" i="0" u="none" strike="noStrike" kern="1200" dirty="0">
                          <a:solidFill>
                            <a:schemeClr val="tx1"/>
                          </a:solidFill>
                          <a:effectLst/>
                          <a:latin typeface="+mj-lt"/>
                          <a:ea typeface="+mn-ea"/>
                          <a:cs typeface="Arial" panose="020B0604020202020204" pitchFamily="34" charset="0"/>
                        </a:rPr>
                        <a:t>. Valorado en $15.000.000.</a:t>
                      </a:r>
                    </a:p>
                    <a:p>
                      <a:pPr marL="0" algn="just" defTabSz="914400" rtl="0" eaLnBrk="1" fontAlgn="ctr" latinLnBrk="0" hangingPunct="1"/>
                      <a:r>
                        <a:rPr lang="es-ES" sz="800" b="0" i="0" u="none" strike="noStrike" kern="1200" dirty="0">
                          <a:solidFill>
                            <a:schemeClr val="tx1"/>
                          </a:solidFill>
                          <a:effectLst/>
                          <a:latin typeface="+mj-lt"/>
                          <a:ea typeface="+mn-ea"/>
                          <a:cs typeface="Arial" panose="020B0604020202020204" pitchFamily="34" charset="0"/>
                        </a:rPr>
                        <a:t>●  </a:t>
                      </a:r>
                      <a:r>
                        <a:rPr lang="es-ES" sz="800" b="0" i="0" u="none" strike="noStrike" kern="1200" dirty="0" err="1">
                          <a:solidFill>
                            <a:schemeClr val="tx1"/>
                          </a:solidFill>
                          <a:effectLst/>
                          <a:latin typeface="+mj-lt"/>
                          <a:ea typeface="+mn-ea"/>
                          <a:cs typeface="Arial" panose="020B0604020202020204" pitchFamily="34" charset="0"/>
                        </a:rPr>
                        <a:t>Brunch</a:t>
                      </a:r>
                      <a:r>
                        <a:rPr lang="es-ES" sz="800" b="0" i="0" u="none" strike="noStrike" kern="1200" dirty="0">
                          <a:solidFill>
                            <a:schemeClr val="tx1"/>
                          </a:solidFill>
                          <a:effectLst/>
                          <a:latin typeface="+mj-lt"/>
                          <a:ea typeface="+mn-ea"/>
                          <a:cs typeface="Arial" panose="020B0604020202020204" pitchFamily="34" charset="0"/>
                        </a:rPr>
                        <a:t>, Desayuno de Industria - </a:t>
                      </a:r>
                      <a:r>
                        <a:rPr lang="es-ES" sz="800" b="0" i="0" u="none" strike="noStrike" kern="1200" dirty="0" err="1">
                          <a:solidFill>
                            <a:schemeClr val="tx1"/>
                          </a:solidFill>
                          <a:effectLst/>
                          <a:latin typeface="+mj-lt"/>
                          <a:ea typeface="+mn-ea"/>
                          <a:cs typeface="Arial" panose="020B0604020202020204" pitchFamily="34" charset="0"/>
                        </a:rPr>
                        <a:t>Anfitrión</a:t>
                      </a:r>
                      <a:r>
                        <a:rPr lang="es-ES" sz="800" b="0" i="0" u="none" strike="noStrike" kern="1200" dirty="0">
                          <a:solidFill>
                            <a:schemeClr val="tx1"/>
                          </a:solidFill>
                          <a:effectLst/>
                          <a:latin typeface="+mj-lt"/>
                          <a:ea typeface="+mn-ea"/>
                          <a:cs typeface="Arial" panose="020B0604020202020204" pitchFamily="34" charset="0"/>
                        </a:rPr>
                        <a:t> Antioquia a </a:t>
                      </a:r>
                      <a:r>
                        <a:rPr lang="es-ES" sz="800" b="0" i="0" u="none" strike="noStrike" kern="1200" dirty="0" err="1">
                          <a:solidFill>
                            <a:schemeClr val="tx1"/>
                          </a:solidFill>
                          <a:effectLst/>
                          <a:latin typeface="+mj-lt"/>
                          <a:ea typeface="+mn-ea"/>
                          <a:cs typeface="Arial" panose="020B0604020202020204" pitchFamily="34" charset="0"/>
                        </a:rPr>
                        <a:t>través</a:t>
                      </a:r>
                      <a:r>
                        <a:rPr lang="es-ES" sz="800" b="0" i="0" u="none" strike="noStrike" kern="1200" dirty="0">
                          <a:solidFill>
                            <a:schemeClr val="tx1"/>
                          </a:solidFill>
                          <a:effectLst/>
                          <a:latin typeface="+mj-lt"/>
                          <a:ea typeface="+mn-ea"/>
                          <a:cs typeface="Arial" panose="020B0604020202020204" pitchFamily="34" charset="0"/>
                        </a:rPr>
                        <a:t> de la </a:t>
                      </a:r>
                      <a:r>
                        <a:rPr lang="es-ES" sz="800" b="0" i="0" u="none" strike="noStrike" kern="1200" dirty="0" err="1">
                          <a:solidFill>
                            <a:schemeClr val="tx1"/>
                          </a:solidFill>
                          <a:effectLst/>
                          <a:latin typeface="+mj-lt"/>
                          <a:ea typeface="+mn-ea"/>
                          <a:cs typeface="Arial" panose="020B0604020202020204" pitchFamily="34" charset="0"/>
                        </a:rPr>
                        <a:t>Comisión</a:t>
                      </a:r>
                      <a:r>
                        <a:rPr lang="es-ES" sz="800" b="0" i="0" u="none" strike="noStrike" kern="1200" dirty="0">
                          <a:solidFill>
                            <a:schemeClr val="tx1"/>
                          </a:solidFill>
                          <a:effectLst/>
                          <a:latin typeface="+mj-lt"/>
                          <a:ea typeface="+mn-ea"/>
                          <a:cs typeface="Arial" panose="020B0604020202020204" pitchFamily="34" charset="0"/>
                        </a:rPr>
                        <a:t> </a:t>
                      </a:r>
                      <a:r>
                        <a:rPr lang="es-ES" sz="800" b="0" i="0" u="none" strike="noStrike" kern="1200" dirty="0" err="1">
                          <a:solidFill>
                            <a:schemeClr val="tx1"/>
                          </a:solidFill>
                          <a:effectLst/>
                          <a:latin typeface="+mj-lt"/>
                          <a:ea typeface="+mn-ea"/>
                          <a:cs typeface="Arial" panose="020B0604020202020204" pitchFamily="34" charset="0"/>
                        </a:rPr>
                        <a:t>Fílmica</a:t>
                      </a:r>
                      <a:r>
                        <a:rPr lang="es-ES" sz="800" b="0" i="0" u="none" strike="noStrike" kern="1200" dirty="0">
                          <a:solidFill>
                            <a:schemeClr val="tx1"/>
                          </a:solidFill>
                          <a:effectLst/>
                          <a:latin typeface="+mj-lt"/>
                          <a:ea typeface="+mn-ea"/>
                          <a:cs typeface="Arial" panose="020B0604020202020204" pitchFamily="34" charset="0"/>
                        </a:rPr>
                        <a:t> de Antioquia y el apoyo de la FLA.</a:t>
                      </a:r>
                    </a:p>
                    <a:p>
                      <a:pPr marL="0" algn="just" defTabSz="914400" rtl="0" eaLnBrk="1" fontAlgn="ctr" latinLnBrk="0" hangingPunct="1"/>
                      <a:r>
                        <a:rPr lang="es-ES" sz="800" b="0" i="0" u="none" strike="noStrike" kern="1200" dirty="0">
                          <a:solidFill>
                            <a:schemeClr val="tx1"/>
                          </a:solidFill>
                          <a:effectLst/>
                          <a:latin typeface="+mj-lt"/>
                          <a:ea typeface="+mn-ea"/>
                          <a:cs typeface="Arial" panose="020B0604020202020204" pitchFamily="34" charset="0"/>
                        </a:rPr>
                        <a:t>Principal espacio de relacionamiento a </a:t>
                      </a:r>
                      <a:r>
                        <a:rPr lang="es-ES" sz="800" b="0" i="0" u="none" strike="noStrike" kern="1200" dirty="0" err="1">
                          <a:solidFill>
                            <a:schemeClr val="tx1"/>
                          </a:solidFill>
                          <a:effectLst/>
                          <a:latin typeface="+mj-lt"/>
                          <a:ea typeface="+mn-ea"/>
                          <a:cs typeface="Arial" panose="020B0604020202020204" pitchFamily="34" charset="0"/>
                        </a:rPr>
                        <a:t>través</a:t>
                      </a:r>
                      <a:r>
                        <a:rPr lang="es-ES" sz="800" b="0" i="0" u="none" strike="noStrike" kern="1200" dirty="0">
                          <a:solidFill>
                            <a:schemeClr val="tx1"/>
                          </a:solidFill>
                          <a:effectLst/>
                          <a:latin typeface="+mj-lt"/>
                          <a:ea typeface="+mn-ea"/>
                          <a:cs typeface="Arial" panose="020B0604020202020204" pitchFamily="34" charset="0"/>
                        </a:rPr>
                        <a:t> de conversaciones sobre la actualidad del sector audiovisual en Colombia. Financiado 100% por la FLA. Valorado en $9.000.000.</a:t>
                      </a:r>
                    </a:p>
                    <a:p>
                      <a:pPr marL="0" algn="just" defTabSz="914400" rtl="0" eaLnBrk="1" fontAlgn="ctr" latinLnBrk="0" hangingPunct="1"/>
                      <a:r>
                        <a:rPr lang="es-ES" sz="800" b="0" i="0" u="none" strike="noStrike" kern="1200" dirty="0">
                          <a:solidFill>
                            <a:schemeClr val="tx1"/>
                          </a:solidFill>
                          <a:effectLst/>
                          <a:latin typeface="+mj-lt"/>
                          <a:ea typeface="+mn-ea"/>
                          <a:cs typeface="Arial" panose="020B0604020202020204" pitchFamily="34" charset="0"/>
                        </a:rPr>
                        <a:t>●  </a:t>
                      </a:r>
                      <a:r>
                        <a:rPr lang="es-ES" sz="800" b="0" i="0" u="none" strike="noStrike" kern="1200" dirty="0" err="1">
                          <a:solidFill>
                            <a:schemeClr val="tx1"/>
                          </a:solidFill>
                          <a:effectLst/>
                          <a:latin typeface="+mj-lt"/>
                          <a:ea typeface="+mn-ea"/>
                          <a:cs typeface="Arial" panose="020B0604020202020204" pitchFamily="34" charset="0"/>
                        </a:rPr>
                        <a:t>Happy</a:t>
                      </a:r>
                      <a:r>
                        <a:rPr lang="es-ES" sz="800" b="0" i="0" u="none" strike="noStrike" kern="1200" dirty="0">
                          <a:solidFill>
                            <a:schemeClr val="tx1"/>
                          </a:solidFill>
                          <a:effectLst/>
                          <a:latin typeface="+mj-lt"/>
                          <a:ea typeface="+mn-ea"/>
                          <a:cs typeface="Arial" panose="020B0604020202020204" pitchFamily="34" charset="0"/>
                        </a:rPr>
                        <a:t> </a:t>
                      </a:r>
                      <a:r>
                        <a:rPr lang="es-ES" sz="800" b="0" i="0" u="none" strike="noStrike" kern="1200" dirty="0" err="1">
                          <a:solidFill>
                            <a:schemeClr val="tx1"/>
                          </a:solidFill>
                          <a:effectLst/>
                          <a:latin typeface="+mj-lt"/>
                          <a:ea typeface="+mn-ea"/>
                          <a:cs typeface="Arial" panose="020B0604020202020204" pitchFamily="34" charset="0"/>
                        </a:rPr>
                        <a:t>Hour</a:t>
                      </a:r>
                      <a:r>
                        <a:rPr lang="es-ES" sz="800" b="0" i="0" u="none" strike="noStrike" kern="1200" dirty="0">
                          <a:solidFill>
                            <a:schemeClr val="tx1"/>
                          </a:solidFill>
                          <a:effectLst/>
                          <a:latin typeface="+mj-lt"/>
                          <a:ea typeface="+mn-ea"/>
                          <a:cs typeface="Arial" panose="020B0604020202020204" pitchFamily="34" charset="0"/>
                        </a:rPr>
                        <a:t> ofrecido por Antioquia, espacio de relacionamiento.</a:t>
                      </a:r>
                    </a:p>
                    <a:p>
                      <a:pPr marL="0" algn="just" defTabSz="914400" rtl="0" eaLnBrk="1" fontAlgn="ctr" latinLnBrk="0" hangingPunct="1"/>
                      <a:r>
                        <a:rPr lang="es-ES" sz="800" b="0" i="0" u="none" strike="noStrike" kern="1200" dirty="0">
                          <a:solidFill>
                            <a:schemeClr val="tx1"/>
                          </a:solidFill>
                          <a:effectLst/>
                          <a:latin typeface="+mj-lt"/>
                          <a:ea typeface="+mn-ea"/>
                          <a:cs typeface="Arial" panose="020B0604020202020204" pitchFamily="34" charset="0"/>
                        </a:rPr>
                        <a:t>El jueves 13 de julio a las 5:30 pm. </a:t>
                      </a:r>
                      <a:r>
                        <a:rPr lang="es-ES" sz="800" b="0" i="0" u="none" strike="noStrike" kern="1200" dirty="0" err="1">
                          <a:solidFill>
                            <a:schemeClr val="tx1"/>
                          </a:solidFill>
                          <a:effectLst/>
                          <a:latin typeface="+mj-lt"/>
                          <a:ea typeface="+mn-ea"/>
                          <a:cs typeface="Arial" panose="020B0604020202020204" pitchFamily="34" charset="0"/>
                        </a:rPr>
                        <a:t>Anfitrión</a:t>
                      </a:r>
                      <a:r>
                        <a:rPr lang="es-ES" sz="800" b="0" i="0" u="none" strike="noStrike" kern="1200" dirty="0">
                          <a:solidFill>
                            <a:schemeClr val="tx1"/>
                          </a:solidFill>
                          <a:effectLst/>
                          <a:latin typeface="+mj-lt"/>
                          <a:ea typeface="+mn-ea"/>
                          <a:cs typeface="Arial" panose="020B0604020202020204" pitchFamily="34" charset="0"/>
                        </a:rPr>
                        <a:t> la </a:t>
                      </a:r>
                      <a:r>
                        <a:rPr lang="es-ES" sz="800" b="0" i="0" u="none" strike="noStrike" kern="1200" dirty="0" err="1">
                          <a:solidFill>
                            <a:schemeClr val="tx1"/>
                          </a:solidFill>
                          <a:effectLst/>
                          <a:latin typeface="+mj-lt"/>
                          <a:ea typeface="+mn-ea"/>
                          <a:cs typeface="Arial" panose="020B0604020202020204" pitchFamily="34" charset="0"/>
                        </a:rPr>
                        <a:t>Comisión</a:t>
                      </a:r>
                      <a:r>
                        <a:rPr lang="es-ES" sz="800" b="0" i="0" u="none" strike="noStrike" kern="1200" dirty="0">
                          <a:solidFill>
                            <a:schemeClr val="tx1"/>
                          </a:solidFill>
                          <a:effectLst/>
                          <a:latin typeface="+mj-lt"/>
                          <a:ea typeface="+mn-ea"/>
                          <a:cs typeface="Arial" panose="020B0604020202020204" pitchFamily="34" charset="0"/>
                        </a:rPr>
                        <a:t> </a:t>
                      </a:r>
                      <a:r>
                        <a:rPr lang="es-ES" sz="800" b="0" i="0" u="none" strike="noStrike" kern="1200" dirty="0" err="1">
                          <a:solidFill>
                            <a:schemeClr val="tx1"/>
                          </a:solidFill>
                          <a:effectLst/>
                          <a:latin typeface="+mj-lt"/>
                          <a:ea typeface="+mn-ea"/>
                          <a:cs typeface="Arial" panose="020B0604020202020204" pitchFamily="34" charset="0"/>
                        </a:rPr>
                        <a:t>Fílmica</a:t>
                      </a:r>
                      <a:r>
                        <a:rPr lang="es-ES" sz="800" b="0" i="0" u="none" strike="noStrike" kern="1200" dirty="0">
                          <a:solidFill>
                            <a:schemeClr val="tx1"/>
                          </a:solidFill>
                          <a:effectLst/>
                          <a:latin typeface="+mj-lt"/>
                          <a:ea typeface="+mn-ea"/>
                          <a:cs typeface="Arial" panose="020B0604020202020204" pitchFamily="34" charset="0"/>
                        </a:rPr>
                        <a:t> de Antioquia, Antioquia es </a:t>
                      </a:r>
                      <a:r>
                        <a:rPr lang="es-ES" sz="800" b="0" i="0" u="none" strike="noStrike" kern="1200" dirty="0" err="1">
                          <a:solidFill>
                            <a:schemeClr val="tx1"/>
                          </a:solidFill>
                          <a:effectLst/>
                          <a:latin typeface="+mj-lt"/>
                          <a:ea typeface="+mn-ea"/>
                          <a:cs typeface="Arial" panose="020B0604020202020204" pitchFamily="34" charset="0"/>
                        </a:rPr>
                        <a:t>Mágica</a:t>
                      </a:r>
                      <a:r>
                        <a:rPr lang="es-ES" sz="800" b="0" i="0" u="none" strike="noStrike" kern="1200" dirty="0">
                          <a:solidFill>
                            <a:schemeClr val="tx1"/>
                          </a:solidFill>
                          <a:effectLst/>
                          <a:latin typeface="+mj-lt"/>
                          <a:ea typeface="+mn-ea"/>
                          <a:cs typeface="Arial" panose="020B0604020202020204" pitchFamily="34" charset="0"/>
                        </a:rPr>
                        <a:t> y Teleantioquia. Financiado al 50% por el ICPA y 50% por Antioquia es </a:t>
                      </a:r>
                      <a:r>
                        <a:rPr lang="es-ES" sz="800" b="0" i="0" u="none" strike="noStrike" kern="1200" dirty="0" err="1">
                          <a:solidFill>
                            <a:schemeClr val="tx1"/>
                          </a:solidFill>
                          <a:effectLst/>
                          <a:latin typeface="+mj-lt"/>
                          <a:ea typeface="+mn-ea"/>
                          <a:cs typeface="Arial" panose="020B0604020202020204" pitchFamily="34" charset="0"/>
                        </a:rPr>
                        <a:t>Mágica</a:t>
                      </a:r>
                      <a:r>
                        <a:rPr lang="es-ES" sz="800" b="0" i="0" u="none" strike="noStrike" kern="1200" dirty="0">
                          <a:solidFill>
                            <a:schemeClr val="tx1"/>
                          </a:solidFill>
                          <a:effectLst/>
                          <a:latin typeface="+mj-lt"/>
                          <a:ea typeface="+mn-ea"/>
                          <a:cs typeface="Arial" panose="020B0604020202020204" pitchFamily="34" charset="0"/>
                        </a:rPr>
                        <a:t>. Valorado en $9.500.000.</a:t>
                      </a:r>
                    </a:p>
                    <a:p>
                      <a:pPr marL="0" algn="just" defTabSz="914400" rtl="0" eaLnBrk="1" fontAlgn="ctr" latinLnBrk="0" hangingPunct="1"/>
                      <a:r>
                        <a:rPr lang="es-ES" sz="800" b="0" i="0" u="none" strike="noStrike" kern="1200" dirty="0">
                          <a:solidFill>
                            <a:schemeClr val="tx1"/>
                          </a:solidFill>
                          <a:effectLst/>
                          <a:latin typeface="+mj-lt"/>
                          <a:ea typeface="+mn-ea"/>
                          <a:cs typeface="Arial" panose="020B0604020202020204" pitchFamily="34" charset="0"/>
                        </a:rPr>
                        <a:t>●  Charla en BAM </a:t>
                      </a:r>
                      <a:r>
                        <a:rPr lang="es-ES" sz="800" b="0" i="0" u="none" strike="noStrike" kern="1200" dirty="0" err="1">
                          <a:solidFill>
                            <a:schemeClr val="tx1"/>
                          </a:solidFill>
                          <a:effectLst/>
                          <a:latin typeface="+mj-lt"/>
                          <a:ea typeface="+mn-ea"/>
                          <a:cs typeface="Arial" panose="020B0604020202020204" pitchFamily="34" charset="0"/>
                        </a:rPr>
                        <a:t>Talk</a:t>
                      </a:r>
                      <a:r>
                        <a:rPr lang="es-ES" sz="800" b="0" i="0" u="none" strike="noStrike" kern="1200" dirty="0">
                          <a:solidFill>
                            <a:schemeClr val="tx1"/>
                          </a:solidFill>
                          <a:effectLst/>
                          <a:latin typeface="+mj-lt"/>
                          <a:ea typeface="+mn-ea"/>
                          <a:cs typeface="Arial" panose="020B0604020202020204" pitchFamily="34" charset="0"/>
                        </a:rPr>
                        <a:t>: EL MÚSICAL Y LA FANTASIA: LOS BICHOS RAROS DE PUERTO CANDELARIA. Presentado por Teleantioquia.</a:t>
                      </a:r>
                    </a:p>
                    <a:p>
                      <a:pPr marL="0" algn="just" defTabSz="914400" rtl="0" eaLnBrk="1" fontAlgn="ctr" latinLnBrk="0" hangingPunct="1"/>
                      <a:r>
                        <a:rPr lang="es-ES" sz="800" b="0" i="0" u="none" strike="noStrike" kern="1200" dirty="0">
                          <a:solidFill>
                            <a:schemeClr val="tx1"/>
                          </a:solidFill>
                          <a:effectLst/>
                          <a:latin typeface="+mj-lt"/>
                          <a:ea typeface="+mn-ea"/>
                          <a:cs typeface="Arial" panose="020B0604020202020204" pitchFamily="34" charset="0"/>
                        </a:rPr>
                        <a:t>Este evento lo enmarcamos dentro de la </a:t>
                      </a:r>
                      <a:r>
                        <a:rPr lang="es-ES" sz="800" b="0" i="0" u="none" strike="noStrike" kern="1200" dirty="0" err="1">
                          <a:solidFill>
                            <a:schemeClr val="tx1"/>
                          </a:solidFill>
                          <a:effectLst/>
                          <a:latin typeface="+mj-lt"/>
                          <a:ea typeface="+mn-ea"/>
                          <a:cs typeface="Arial" panose="020B0604020202020204" pitchFamily="34" charset="0"/>
                        </a:rPr>
                        <a:t>participación</a:t>
                      </a:r>
                      <a:r>
                        <a:rPr lang="es-ES" sz="800" b="0" i="0" u="none" strike="noStrike" kern="1200" dirty="0">
                          <a:solidFill>
                            <a:schemeClr val="tx1"/>
                          </a:solidFill>
                          <a:effectLst/>
                          <a:latin typeface="+mj-lt"/>
                          <a:ea typeface="+mn-ea"/>
                          <a:cs typeface="Arial" panose="020B0604020202020204" pitchFamily="34" charset="0"/>
                        </a:rPr>
                        <a:t> institucional de Antioquia. Fue financiado al 100% por Teleantioquia. Valorado en $8.000.000.</a:t>
                      </a:r>
                    </a:p>
                    <a:p>
                      <a:pPr marL="0" algn="just" defTabSz="914400" rtl="0" eaLnBrk="1" fontAlgn="ctr" latinLnBrk="0" hangingPunct="1"/>
                      <a:endParaRPr lang="es-MX" sz="800" b="0" i="0" u="none" strike="noStrike" kern="1200" dirty="0">
                        <a:solidFill>
                          <a:schemeClr val="tx1"/>
                        </a:solidFill>
                        <a:effectLst/>
                        <a:latin typeface="+mj-lt"/>
                        <a:ea typeface="+mn-ea"/>
                        <a:cs typeface="Arial" panose="020B0604020202020204" pitchFamily="34" charset="0"/>
                      </a:endParaRPr>
                    </a:p>
                    <a:p>
                      <a:pPr marL="0" algn="just" defTabSz="914400" rtl="0" eaLnBrk="1" fontAlgn="ctr" latinLnBrk="0" hangingPunct="1"/>
                      <a:r>
                        <a:rPr lang="es-MX" sz="800" b="0" i="0" u="none" strike="noStrike" kern="1200" dirty="0">
                          <a:solidFill>
                            <a:schemeClr val="tx1"/>
                          </a:solidFill>
                          <a:effectLst/>
                          <a:latin typeface="+mj-lt"/>
                          <a:ea typeface="+mn-ea"/>
                          <a:cs typeface="Arial" panose="020B0604020202020204" pitchFamily="34" charset="0"/>
                        </a:rPr>
                        <a:t>*5 encuentros para proyección de películas </a:t>
                      </a:r>
                      <a:r>
                        <a:rPr lang="es-MX" sz="800" b="0" i="0" u="none" strike="noStrike" kern="1200" dirty="0" err="1">
                          <a:solidFill>
                            <a:schemeClr val="tx1"/>
                          </a:solidFill>
                          <a:effectLst/>
                          <a:latin typeface="+mj-lt"/>
                          <a:ea typeface="+mn-ea"/>
                          <a:cs typeface="Arial" panose="020B0604020202020204" pitchFamily="34" charset="0"/>
                        </a:rPr>
                        <a:t>produccidas</a:t>
                      </a:r>
                      <a:r>
                        <a:rPr lang="es-MX" sz="800" b="0" i="0" u="none" strike="noStrike" kern="1200" dirty="0">
                          <a:solidFill>
                            <a:schemeClr val="tx1"/>
                          </a:solidFill>
                          <a:effectLst/>
                          <a:latin typeface="+mj-lt"/>
                          <a:ea typeface="+mn-ea"/>
                          <a:cs typeface="Arial" panose="020B0604020202020204" pitchFamily="34" charset="0"/>
                        </a:rPr>
                        <a:t> en Antioquia (La Roya, Los Reyes del Mundo, Amando a Martha, Una madre.  34 asistentes </a:t>
                      </a:r>
                    </a:p>
                    <a:p>
                      <a:pPr marL="0" algn="just" defTabSz="914400" rtl="0" eaLnBrk="1" fontAlgn="ctr" latinLnBrk="0" hangingPunct="1"/>
                      <a:r>
                        <a:rPr lang="es-MX" sz="800" b="0" i="0" u="none" strike="noStrike" kern="1200" dirty="0">
                          <a:solidFill>
                            <a:schemeClr val="tx1"/>
                          </a:solidFill>
                          <a:effectLst/>
                          <a:latin typeface="+mj-lt"/>
                          <a:ea typeface="+mn-ea"/>
                          <a:cs typeface="Arial" panose="020B0604020202020204" pitchFamily="34" charset="0"/>
                        </a:rPr>
                        <a:t>Sonidos en la Cúpula:</a:t>
                      </a: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100%</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935286122"/>
                  </a:ext>
                </a:extLst>
              </a:tr>
            </a:tbl>
          </a:graphicData>
        </a:graphic>
      </p:graphicFrame>
    </p:spTree>
    <p:extLst>
      <p:ext uri="{BB962C8B-B14F-4D97-AF65-F5344CB8AC3E}">
        <p14:creationId xmlns:p14="http://schemas.microsoft.com/office/powerpoint/2010/main" val="704827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728005" y="294380"/>
            <a:ext cx="8352286"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del Fortalecimiento de la cultura – 34 indicadores</a:t>
            </a:r>
          </a:p>
        </p:txBody>
      </p:sp>
      <p:graphicFrame>
        <p:nvGraphicFramePr>
          <p:cNvPr id="6" name="5 Tabla"/>
          <p:cNvGraphicFramePr>
            <a:graphicFrameLocks noGrp="1"/>
          </p:cNvGraphicFramePr>
          <p:nvPr>
            <p:extLst>
              <p:ext uri="{D42A27DB-BD31-4B8C-83A1-F6EECF244321}">
                <p14:modId xmlns:p14="http://schemas.microsoft.com/office/powerpoint/2010/main" val="4268937897"/>
              </p:ext>
            </p:extLst>
          </p:nvPr>
        </p:nvGraphicFramePr>
        <p:xfrm>
          <a:off x="278168" y="936800"/>
          <a:ext cx="8727617" cy="3010048"/>
        </p:xfrm>
        <a:graphic>
          <a:graphicData uri="http://schemas.openxmlformats.org/drawingml/2006/table">
            <a:tbl>
              <a:tblPr>
                <a:tableStyleId>{BC89EF96-8CEA-46FF-86C4-4CE0E7609802}</a:tableStyleId>
              </a:tblPr>
              <a:tblGrid>
                <a:gridCol w="1612583">
                  <a:extLst>
                    <a:ext uri="{9D8B030D-6E8A-4147-A177-3AD203B41FA5}">
                      <a16:colId xmlns:a16="http://schemas.microsoft.com/office/drawing/2014/main" val="20000"/>
                    </a:ext>
                  </a:extLst>
                </a:gridCol>
                <a:gridCol w="1593680">
                  <a:extLst>
                    <a:ext uri="{9D8B030D-6E8A-4147-A177-3AD203B41FA5}">
                      <a16:colId xmlns:a16="http://schemas.microsoft.com/office/drawing/2014/main" val="20001"/>
                    </a:ext>
                  </a:extLst>
                </a:gridCol>
                <a:gridCol w="1684557">
                  <a:extLst>
                    <a:ext uri="{9D8B030D-6E8A-4147-A177-3AD203B41FA5}">
                      <a16:colId xmlns:a16="http://schemas.microsoft.com/office/drawing/2014/main" val="20002"/>
                    </a:ext>
                  </a:extLst>
                </a:gridCol>
                <a:gridCol w="839880">
                  <a:extLst>
                    <a:ext uri="{9D8B030D-6E8A-4147-A177-3AD203B41FA5}">
                      <a16:colId xmlns:a16="http://schemas.microsoft.com/office/drawing/2014/main" val="20003"/>
                    </a:ext>
                  </a:extLst>
                </a:gridCol>
                <a:gridCol w="2175508">
                  <a:extLst>
                    <a:ext uri="{9D8B030D-6E8A-4147-A177-3AD203B41FA5}">
                      <a16:colId xmlns:a16="http://schemas.microsoft.com/office/drawing/2014/main" val="20004"/>
                    </a:ext>
                  </a:extLst>
                </a:gridCol>
                <a:gridCol w="821409">
                  <a:extLst>
                    <a:ext uri="{9D8B030D-6E8A-4147-A177-3AD203B41FA5}">
                      <a16:colId xmlns:a16="http://schemas.microsoft.com/office/drawing/2014/main" val="20005"/>
                    </a:ext>
                  </a:extLst>
                </a:gridCol>
              </a:tblGrid>
              <a:tr h="406270">
                <a:tc>
                  <a:txBody>
                    <a:bodyPr/>
                    <a:lstStyle/>
                    <a:p>
                      <a:pPr algn="ctr" fontAlgn="ctr"/>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ANALISIS ULTIMA</a:t>
                      </a:r>
                      <a:r>
                        <a:rPr lang="es-CO" sz="900" b="1" u="none" strike="noStrike" baseline="0" dirty="0">
                          <a:solidFill>
                            <a:schemeClr val="tx1"/>
                          </a:solidFill>
                          <a:effectLst/>
                          <a:latin typeface="+mj-lt"/>
                          <a:cs typeface="Arial" panose="020B0604020202020204" pitchFamily="34" charset="0"/>
                        </a:rPr>
                        <a:t> MEDICION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677117">
                <a:tc>
                  <a:txBody>
                    <a:bodyPr/>
                    <a:lstStyle/>
                    <a:p>
                      <a:pPr algn="ctr" fontAlgn="ctr"/>
                      <a:r>
                        <a:rPr lang="es-MX" sz="900" b="1" u="none" strike="noStrike" kern="1200" dirty="0">
                          <a:solidFill>
                            <a:schemeClr val="tx1"/>
                          </a:solidFill>
                          <a:effectLst/>
                          <a:latin typeface="+mj-lt"/>
                          <a:ea typeface="+mn-ea"/>
                          <a:cs typeface="Arial" panose="020B0604020202020204" pitchFamily="34" charset="0"/>
                        </a:rPr>
                        <a:t>Dotaciones entregadas a las instituciones de carácter cultural del departamento correspondientes a danza</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900" b="0" u="none" strike="noStrike" kern="1200" dirty="0">
                          <a:solidFill>
                            <a:schemeClr val="tx1"/>
                          </a:solidFill>
                          <a:effectLst/>
                          <a:latin typeface="+mj-lt"/>
                          <a:ea typeface="+mn-ea"/>
                          <a:cs typeface="Arial" panose="020B0604020202020204" pitchFamily="34" charset="0"/>
                        </a:rPr>
                        <a:t>Dotaciones entregadas en danza/Dotaciones programadas en danza</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Diana Gallego Yepes</a:t>
                      </a:r>
                    </a:p>
                  </a:txBody>
                  <a:tcPr marL="0" marR="0" marT="0" marB="0" anchor="ctr"/>
                </a:tc>
                <a:tc>
                  <a:txBody>
                    <a:bodyPr/>
                    <a:lstStyle/>
                    <a:p>
                      <a:pPr algn="just" fontAlgn="t"/>
                      <a:r>
                        <a:rPr lang="es-MX" sz="900" dirty="0">
                          <a:solidFill>
                            <a:schemeClr val="tx1"/>
                          </a:solidFill>
                          <a:effectLst/>
                          <a:latin typeface="+mj-lt"/>
                        </a:rPr>
                        <a:t>Sin ejecución</a:t>
                      </a:r>
                    </a:p>
                  </a:txBody>
                  <a:tcPr marL="76200" marR="76200" marT="76200" marB="76200"/>
                </a:tc>
                <a:tc>
                  <a:txBody>
                    <a:bodyPr/>
                    <a:lstStyle/>
                    <a:p>
                      <a:pPr algn="ctr" fontAlgn="ctr"/>
                      <a:r>
                        <a:rPr lang="es-ES" sz="900" b="0" i="0" u="none" strike="noStrike" dirty="0">
                          <a:solidFill>
                            <a:schemeClr val="tx1"/>
                          </a:solidFill>
                          <a:effectLst/>
                          <a:latin typeface="+mj-lt"/>
                          <a:cs typeface="Arial" panose="020B0604020202020204" pitchFamily="34" charset="0"/>
                        </a:rPr>
                        <a:t>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677117">
                <a:tc>
                  <a:txBody>
                    <a:bodyPr/>
                    <a:lstStyle/>
                    <a:p>
                      <a:pPr algn="ctr" fontAlgn="ctr"/>
                      <a:r>
                        <a:rPr lang="es-CO" sz="900" b="1" u="none" strike="noStrike" dirty="0">
                          <a:solidFill>
                            <a:schemeClr val="tx1"/>
                          </a:solidFill>
                          <a:effectLst/>
                          <a:latin typeface="+mj-lt"/>
                          <a:cs typeface="Arial" panose="020B0604020202020204" pitchFamily="34" charset="0"/>
                        </a:rPr>
                        <a:t>Eventos realizados en el área de artes visuales</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eventos de artes visuales realizados/eventos de artes visuales planeados</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Henry González Velásquez</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t"/>
                      <a:r>
                        <a:rPr lang="es-MX" sz="900" dirty="0">
                          <a:solidFill>
                            <a:schemeClr val="tx1"/>
                          </a:solidFill>
                          <a:effectLst/>
                          <a:latin typeface="+mj-lt"/>
                        </a:rPr>
                        <a:t>19 Exposiciones temporales</a:t>
                      </a:r>
                    </a:p>
                  </a:txBody>
                  <a:tcPr marL="76200" marR="76200" marT="76200" marB="76200"/>
                </a:tc>
                <a:tc>
                  <a:txBody>
                    <a:bodyPr/>
                    <a:lstStyle/>
                    <a:p>
                      <a:pPr algn="ctr" fontAlgn="ctr"/>
                      <a:r>
                        <a:rPr lang="es-ES" sz="900" b="0" i="0" u="none" strike="noStrike" dirty="0">
                          <a:solidFill>
                            <a:schemeClr val="tx1"/>
                          </a:solidFill>
                          <a:effectLst/>
                          <a:latin typeface="+mj-lt"/>
                          <a:cs typeface="Arial" panose="020B0604020202020204" pitchFamily="34" charset="0"/>
                        </a:rPr>
                        <a:t>100%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r h="812541">
                <a:tc>
                  <a:txBody>
                    <a:bodyPr/>
                    <a:lstStyle/>
                    <a:p>
                      <a:pPr marL="0" algn="ctr" defTabSz="914400" rtl="0" eaLnBrk="1" fontAlgn="ctr" latinLnBrk="0" hangingPunct="1"/>
                      <a:r>
                        <a:rPr lang="es-MX" sz="900" b="1" u="none" strike="noStrike" kern="1200" dirty="0">
                          <a:solidFill>
                            <a:schemeClr val="tx1"/>
                          </a:solidFill>
                          <a:effectLst/>
                          <a:latin typeface="+mj-lt"/>
                          <a:ea typeface="+mn-ea"/>
                          <a:cs typeface="Arial" panose="020B0604020202020204" pitchFamily="34" charset="0"/>
                        </a:rPr>
                        <a:t>Encuentros de actores del sector de bibliotecas, lectura y escritura</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900" b="0" u="none" strike="noStrike" kern="1200" dirty="0">
                          <a:solidFill>
                            <a:schemeClr val="tx1"/>
                          </a:solidFill>
                          <a:effectLst/>
                          <a:latin typeface="+mj-lt"/>
                          <a:ea typeface="+mn-ea"/>
                          <a:cs typeface="Arial" panose="020B0604020202020204" pitchFamily="34" charset="0"/>
                        </a:rPr>
                        <a:t>Encuentros de actores del sector de bibliotecas, lectura y escritura/Encuentros programados de actores del sector de bibliotecas, lectura y escritura</a:t>
                      </a:r>
                      <a:endParaRPr lang="es-CO" sz="900" b="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O" sz="900" b="0" i="0" u="none" strike="noStrike" kern="1200" dirty="0">
                          <a:solidFill>
                            <a:schemeClr val="tx1"/>
                          </a:solidFill>
                          <a:effectLst/>
                          <a:latin typeface="+mn-lt"/>
                          <a:ea typeface="+mn-ea"/>
                          <a:cs typeface="Arial" panose="020B0604020202020204" pitchFamily="34" charset="0"/>
                        </a:rPr>
                        <a:t>Fredy Granados</a:t>
                      </a: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900" b="0" i="0" u="none" strike="noStrike" kern="1200" dirty="0">
                          <a:solidFill>
                            <a:schemeClr val="tx1"/>
                          </a:solidFill>
                          <a:effectLst/>
                          <a:latin typeface="+mj-lt"/>
                          <a:ea typeface="+mn-ea"/>
                          <a:cs typeface="Arial" panose="020B0604020202020204" pitchFamily="34" charset="0"/>
                        </a:rPr>
                        <a:t>2 y asistieron 569 personas</a:t>
                      </a:r>
                      <a:endParaRPr lang="es-MX" sz="900" b="0" i="0" u="none" strike="noStrike" kern="1200" dirty="0">
                        <a:solidFill>
                          <a:schemeClr val="tx1"/>
                        </a:solidFill>
                        <a:effectLst/>
                        <a:latin typeface="+mj-lt"/>
                        <a:ea typeface="+mn-ea"/>
                        <a:cs typeface="Arial"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5"/>
                  </a:ext>
                </a:extLst>
              </a:tr>
              <a:tr h="426584">
                <a:tc>
                  <a:txBody>
                    <a:bodyPr/>
                    <a:lstStyle/>
                    <a:p>
                      <a:pPr marL="0" algn="ctr" defTabSz="914400" rtl="0" eaLnBrk="1" fontAlgn="ctr" latinLnBrk="0" hangingPunct="1"/>
                      <a:r>
                        <a:rPr lang="es-MX" sz="900" b="1" u="none" strike="noStrike" kern="1200" dirty="0">
                          <a:solidFill>
                            <a:schemeClr val="tx1"/>
                          </a:solidFill>
                          <a:effectLst/>
                          <a:latin typeface="+mj-lt"/>
                          <a:ea typeface="+mn-ea"/>
                          <a:cs typeface="Arial" panose="020B0604020202020204" pitchFamily="34" charset="0"/>
                        </a:rPr>
                        <a:t>Eventos realizados en el área de literatura</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ES" sz="900" b="0" i="0" kern="1200" dirty="0">
                          <a:solidFill>
                            <a:schemeClr val="tx1"/>
                          </a:solidFill>
                          <a:latin typeface="+mj-lt"/>
                          <a:ea typeface="+mn-ea"/>
                          <a:cs typeface="+mn-cs"/>
                        </a:rPr>
                        <a:t>Eventos de literatura realizados/Eventos de literatura planeados</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O" sz="900" b="0" i="0" u="none" strike="noStrike" kern="1200" dirty="0">
                          <a:solidFill>
                            <a:schemeClr val="tx1"/>
                          </a:solidFill>
                          <a:effectLst/>
                          <a:latin typeface="+mn-lt"/>
                          <a:ea typeface="+mn-ea"/>
                          <a:cs typeface="Arial" panose="020B0604020202020204" pitchFamily="34" charset="0"/>
                        </a:rPr>
                        <a:t>Fredy Granados</a:t>
                      </a:r>
                    </a:p>
                    <a:p>
                      <a:pPr marL="0" marR="0" indent="0" algn="ctr" defTabSz="914400" rtl="0" eaLnBrk="1" fontAlgn="ctr" latinLnBrk="0" hangingPunct="1">
                        <a:lnSpc>
                          <a:spcPct val="100000"/>
                        </a:lnSpc>
                        <a:spcBef>
                          <a:spcPts val="0"/>
                        </a:spcBef>
                        <a:spcAft>
                          <a:spcPts val="0"/>
                        </a:spcAft>
                        <a:buClrTx/>
                        <a:buSzTx/>
                        <a:buFontTx/>
                        <a:buNone/>
                        <a:tabLst/>
                        <a:defRPr/>
                      </a:pP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900" b="0" i="0" u="none" strike="noStrike" dirty="0">
                          <a:solidFill>
                            <a:schemeClr val="tx1"/>
                          </a:solidFill>
                          <a:effectLst/>
                          <a:latin typeface="+mj-lt"/>
                          <a:cs typeface="Arial" panose="020B0604020202020204" pitchFamily="34" charset="0"/>
                        </a:rPr>
                        <a:t>89 eventos</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4478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graphicFrame>
        <p:nvGraphicFramePr>
          <p:cNvPr id="8" name="7 Marcador de contenido"/>
          <p:cNvGraphicFramePr>
            <a:graphicFrameLocks noGrp="1"/>
          </p:cNvGraphicFramePr>
          <p:nvPr>
            <p:ph idx="1"/>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3074" name="Picture 2"/>
          <p:cNvPicPr>
            <a:picLocks noChangeAspect="1" noChangeArrowheads="1"/>
          </p:cNvPicPr>
          <p:nvPr/>
        </p:nvPicPr>
        <p:blipFill>
          <a:blip r:embed="rId3"/>
          <a:srcRect/>
          <a:stretch>
            <a:fillRect/>
          </a:stretch>
        </p:blipFill>
        <p:spPr bwMode="auto">
          <a:xfrm>
            <a:off x="62663" y="-54591"/>
            <a:ext cx="9040393" cy="6858000"/>
          </a:xfrm>
          <a:prstGeom prst="rect">
            <a:avLst/>
          </a:prstGeom>
          <a:noFill/>
          <a:ln w="9525">
            <a:noFill/>
            <a:miter lim="800000"/>
            <a:headEnd/>
            <a:tailEnd/>
          </a:ln>
          <a:effectLst/>
        </p:spPr>
      </p:pic>
      <p:graphicFrame>
        <p:nvGraphicFramePr>
          <p:cNvPr id="6" name="5 Tabla"/>
          <p:cNvGraphicFramePr>
            <a:graphicFrameLocks noGrp="1"/>
          </p:cNvGraphicFramePr>
          <p:nvPr>
            <p:extLst>
              <p:ext uri="{D42A27DB-BD31-4B8C-83A1-F6EECF244321}">
                <p14:modId xmlns:p14="http://schemas.microsoft.com/office/powerpoint/2010/main" val="1933447448"/>
              </p:ext>
            </p:extLst>
          </p:nvPr>
        </p:nvGraphicFramePr>
        <p:xfrm>
          <a:off x="730955" y="1653745"/>
          <a:ext cx="7873338" cy="731520"/>
        </p:xfrm>
        <a:graphic>
          <a:graphicData uri="http://schemas.openxmlformats.org/drawingml/2006/table">
            <a:tbl>
              <a:tblPr firstRow="1" firstCol="1" bandRow="1">
                <a:tableStyleId>{8799B23B-EC83-4686-B30A-512413B5E67A}</a:tableStyleId>
              </a:tblPr>
              <a:tblGrid>
                <a:gridCol w="1831799">
                  <a:extLst>
                    <a:ext uri="{9D8B030D-6E8A-4147-A177-3AD203B41FA5}">
                      <a16:colId xmlns:a16="http://schemas.microsoft.com/office/drawing/2014/main" val="20000"/>
                    </a:ext>
                  </a:extLst>
                </a:gridCol>
                <a:gridCol w="2147116">
                  <a:extLst>
                    <a:ext uri="{9D8B030D-6E8A-4147-A177-3AD203B41FA5}">
                      <a16:colId xmlns:a16="http://schemas.microsoft.com/office/drawing/2014/main" val="20001"/>
                    </a:ext>
                  </a:extLst>
                </a:gridCol>
                <a:gridCol w="2086143">
                  <a:extLst>
                    <a:ext uri="{9D8B030D-6E8A-4147-A177-3AD203B41FA5}">
                      <a16:colId xmlns:a16="http://schemas.microsoft.com/office/drawing/2014/main" val="20002"/>
                    </a:ext>
                  </a:extLst>
                </a:gridCol>
                <a:gridCol w="1808280">
                  <a:extLst>
                    <a:ext uri="{9D8B030D-6E8A-4147-A177-3AD203B41FA5}">
                      <a16:colId xmlns:a16="http://schemas.microsoft.com/office/drawing/2014/main" val="20003"/>
                    </a:ext>
                  </a:extLst>
                </a:gridCol>
              </a:tblGrid>
              <a:tr h="416203">
                <a:tc>
                  <a:txBody>
                    <a:bodyPr/>
                    <a:lstStyle/>
                    <a:p>
                      <a:pPr algn="ctr" hangingPunct="0">
                        <a:spcAft>
                          <a:spcPts val="0"/>
                        </a:spcAft>
                      </a:pPr>
                      <a:r>
                        <a:rPr lang="es-ES_tradnl" sz="1600" dirty="0">
                          <a:effectLst/>
                          <a:latin typeface="+mj-lt"/>
                        </a:rPr>
                        <a:t>Indicadores al día</a:t>
                      </a:r>
                      <a:endParaRPr lang="es-CO" sz="1100" dirty="0">
                        <a:effectLst/>
                        <a:latin typeface="+mj-lt"/>
                        <a:ea typeface="Times New Roman"/>
                      </a:endParaRPr>
                    </a:p>
                  </a:txBody>
                  <a:tcPr marL="68580" marR="68580" marT="0" marB="0"/>
                </a:tc>
                <a:tc>
                  <a:txBody>
                    <a:bodyPr/>
                    <a:lstStyle/>
                    <a:p>
                      <a:pPr algn="ctr" hangingPunct="0">
                        <a:spcAft>
                          <a:spcPts val="0"/>
                        </a:spcAft>
                      </a:pPr>
                      <a:r>
                        <a:rPr lang="es-ES_tradnl" sz="1600" dirty="0">
                          <a:effectLst/>
                          <a:latin typeface="+mj-lt"/>
                        </a:rPr>
                        <a:t>Indicadores pendientes de Medición</a:t>
                      </a:r>
                      <a:endParaRPr lang="es-CO" sz="1100" dirty="0">
                        <a:effectLst/>
                        <a:latin typeface="+mj-lt"/>
                        <a:ea typeface="Times New Roman"/>
                      </a:endParaRPr>
                    </a:p>
                  </a:txBody>
                  <a:tcPr marL="68580" marR="68580" marT="0" marB="0"/>
                </a:tc>
                <a:tc>
                  <a:txBody>
                    <a:bodyPr/>
                    <a:lstStyle/>
                    <a:p>
                      <a:pPr algn="ctr" hangingPunct="0">
                        <a:spcAft>
                          <a:spcPts val="0"/>
                        </a:spcAft>
                      </a:pPr>
                      <a:r>
                        <a:rPr lang="es-ES_tradnl" sz="1600" dirty="0">
                          <a:effectLst/>
                          <a:latin typeface="+mj-lt"/>
                        </a:rPr>
                        <a:t>Total de Indicadores</a:t>
                      </a:r>
                      <a:endParaRPr lang="es-CO" sz="1100" dirty="0">
                        <a:effectLst/>
                        <a:latin typeface="+mj-lt"/>
                        <a:ea typeface="Times New Roman"/>
                      </a:endParaRPr>
                    </a:p>
                  </a:txBody>
                  <a:tcPr marL="68580" marR="68580" marT="0" marB="0"/>
                </a:tc>
                <a:tc>
                  <a:txBody>
                    <a:bodyPr/>
                    <a:lstStyle/>
                    <a:p>
                      <a:pPr algn="ctr" hangingPunct="0">
                        <a:spcAft>
                          <a:spcPts val="0"/>
                        </a:spcAft>
                      </a:pPr>
                      <a:r>
                        <a:rPr lang="es-ES_tradnl" sz="1600" dirty="0">
                          <a:effectLst/>
                          <a:latin typeface="+mj-lt"/>
                        </a:rPr>
                        <a:t>Cumplimiento</a:t>
                      </a:r>
                      <a:endParaRPr lang="es-CO" sz="1100" dirty="0">
                        <a:effectLst/>
                        <a:latin typeface="+mj-lt"/>
                        <a:ea typeface="Times New Roman"/>
                      </a:endParaRPr>
                    </a:p>
                  </a:txBody>
                  <a:tcPr marL="68580" marR="68580" marT="0" marB="0"/>
                </a:tc>
                <a:extLst>
                  <a:ext uri="{0D108BD9-81ED-4DB2-BD59-A6C34878D82A}">
                    <a16:rowId xmlns:a16="http://schemas.microsoft.com/office/drawing/2014/main" val="10000"/>
                  </a:ext>
                </a:extLst>
              </a:tr>
              <a:tr h="194459">
                <a:tc>
                  <a:txBody>
                    <a:bodyPr/>
                    <a:lstStyle/>
                    <a:p>
                      <a:pPr algn="ctr" hangingPunct="0">
                        <a:spcAft>
                          <a:spcPts val="0"/>
                        </a:spcAft>
                      </a:pPr>
                      <a:r>
                        <a:rPr lang="es-ES_tradnl" sz="1600" dirty="0">
                          <a:solidFill>
                            <a:schemeClr val="tx1"/>
                          </a:solidFill>
                          <a:effectLst/>
                          <a:latin typeface="+mj-lt"/>
                          <a:ea typeface="+mn-ea"/>
                        </a:rPr>
                        <a:t>127</a:t>
                      </a:r>
                      <a:endParaRPr lang="es-CO" sz="11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ES_tradnl" sz="1600" b="1" dirty="0">
                          <a:effectLst/>
                          <a:latin typeface="+mj-lt"/>
                          <a:ea typeface="+mn-ea"/>
                        </a:rPr>
                        <a:t>0</a:t>
                      </a:r>
                      <a:endParaRPr lang="es-CO" sz="1100" b="1" dirty="0">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ES_tradnl" sz="1600" b="1" dirty="0">
                          <a:solidFill>
                            <a:schemeClr val="tx1"/>
                          </a:solidFill>
                          <a:effectLst/>
                          <a:latin typeface="+mj-lt"/>
                        </a:rPr>
                        <a:t>127</a:t>
                      </a:r>
                      <a:endParaRPr lang="es-CO" sz="1100" b="1"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ES_tradnl" sz="1600" dirty="0">
                          <a:effectLst/>
                          <a:latin typeface="+mj-lt"/>
                        </a:rPr>
                        <a:t>100%</a:t>
                      </a:r>
                      <a:endParaRPr lang="es-CO" sz="1100" dirty="0">
                        <a:effectLst/>
                        <a:latin typeface="+mj-lt"/>
                        <a:ea typeface="Times New Roman"/>
                      </a:endParaRPr>
                    </a:p>
                  </a:txBody>
                  <a:tcPr marL="68580" marR="68580" marT="0" marB="0">
                    <a:solidFill>
                      <a:schemeClr val="bg1">
                        <a:alpha val="20000"/>
                      </a:schemeClr>
                    </a:solidFill>
                  </a:tcPr>
                </a:tc>
                <a:extLst>
                  <a:ext uri="{0D108BD9-81ED-4DB2-BD59-A6C34878D82A}">
                    <a16:rowId xmlns:a16="http://schemas.microsoft.com/office/drawing/2014/main" val="10001"/>
                  </a:ext>
                </a:extLst>
              </a:tr>
            </a:tbl>
          </a:graphicData>
        </a:graphic>
      </p:graphicFrame>
      <p:sp>
        <p:nvSpPr>
          <p:cNvPr id="7" name="6 Rectángulo"/>
          <p:cNvSpPr/>
          <p:nvPr/>
        </p:nvSpPr>
        <p:spPr>
          <a:xfrm>
            <a:off x="853179" y="5276863"/>
            <a:ext cx="6912768" cy="954107"/>
          </a:xfrm>
          <a:prstGeom prst="rect">
            <a:avLst/>
          </a:prstGeom>
        </p:spPr>
        <p:txBody>
          <a:bodyPr wrap="square">
            <a:spAutoFit/>
          </a:bodyPr>
          <a:lstStyle/>
          <a:p>
            <a:pPr algn="ctr"/>
            <a:r>
              <a:rPr lang="es-ES_tradnl" sz="2800" b="1" dirty="0">
                <a:effectLst>
                  <a:outerShdw blurRad="38100" dist="38100" dir="2700000" algn="tl">
                    <a:srgbClr val="000000">
                      <a:alpha val="43137"/>
                    </a:srgbClr>
                  </a:outerShdw>
                </a:effectLst>
                <a:latin typeface="+mj-lt"/>
              </a:rPr>
              <a:t>El cumplimiento de medición de los indicadores es de un 100% </a:t>
            </a:r>
            <a:endParaRPr lang="es-CO" sz="2800" b="1" dirty="0">
              <a:effectLst>
                <a:outerShdw blurRad="38100" dist="38100" dir="2700000" algn="tl">
                  <a:srgbClr val="000000">
                    <a:alpha val="43137"/>
                  </a:srgbClr>
                </a:outerShdw>
              </a:effectLst>
              <a:latin typeface="+mj-lt"/>
            </a:endParaRPr>
          </a:p>
        </p:txBody>
      </p:sp>
      <p:pic>
        <p:nvPicPr>
          <p:cNvPr id="4" name="Imagen 3">
            <a:extLst>
              <a:ext uri="{FF2B5EF4-FFF2-40B4-BE49-F238E27FC236}">
                <a16:creationId xmlns:a16="http://schemas.microsoft.com/office/drawing/2014/main" id="{4DECCC7D-0B56-DA4A-0EB9-B92688C2C2D6}"/>
              </a:ext>
            </a:extLst>
          </p:cNvPr>
          <p:cNvPicPr>
            <a:picLocks noChangeAspect="1"/>
          </p:cNvPicPr>
          <p:nvPr/>
        </p:nvPicPr>
        <p:blipFill>
          <a:blip r:embed="rId4"/>
          <a:stretch>
            <a:fillRect/>
          </a:stretch>
        </p:blipFill>
        <p:spPr>
          <a:xfrm>
            <a:off x="2729313" y="2854751"/>
            <a:ext cx="3429000" cy="1952625"/>
          </a:xfrm>
          <a:prstGeom prst="rect">
            <a:avLst/>
          </a:prstGeom>
        </p:spPr>
      </p:pic>
      <p:sp>
        <p:nvSpPr>
          <p:cNvPr id="3" name="Rectángulo 2">
            <a:extLst>
              <a:ext uri="{FF2B5EF4-FFF2-40B4-BE49-F238E27FC236}">
                <a16:creationId xmlns:a16="http://schemas.microsoft.com/office/drawing/2014/main" id="{21CA05EC-6E56-8410-8182-449779A33635}"/>
              </a:ext>
            </a:extLst>
          </p:cNvPr>
          <p:cNvSpPr/>
          <p:nvPr/>
        </p:nvSpPr>
        <p:spPr>
          <a:xfrm>
            <a:off x="3392902" y="3796754"/>
            <a:ext cx="950496" cy="3782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100%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25354" y="0"/>
            <a:ext cx="8352286"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del Fortalecimiento de la cultura – 34 indicadores</a:t>
            </a:r>
          </a:p>
        </p:txBody>
      </p:sp>
      <p:graphicFrame>
        <p:nvGraphicFramePr>
          <p:cNvPr id="6" name="5 Tabla"/>
          <p:cNvGraphicFramePr>
            <a:graphicFrameLocks noGrp="1"/>
          </p:cNvGraphicFramePr>
          <p:nvPr>
            <p:extLst>
              <p:ext uri="{D42A27DB-BD31-4B8C-83A1-F6EECF244321}">
                <p14:modId xmlns:p14="http://schemas.microsoft.com/office/powerpoint/2010/main" val="1922984336"/>
              </p:ext>
            </p:extLst>
          </p:nvPr>
        </p:nvGraphicFramePr>
        <p:xfrm>
          <a:off x="285226" y="522939"/>
          <a:ext cx="8699381" cy="3827225"/>
        </p:xfrm>
        <a:graphic>
          <a:graphicData uri="http://schemas.openxmlformats.org/drawingml/2006/table">
            <a:tbl>
              <a:tblPr>
                <a:tableStyleId>{BC89EF96-8CEA-46FF-86C4-4CE0E7609802}</a:tableStyleId>
              </a:tblPr>
              <a:tblGrid>
                <a:gridCol w="1585312">
                  <a:extLst>
                    <a:ext uri="{9D8B030D-6E8A-4147-A177-3AD203B41FA5}">
                      <a16:colId xmlns:a16="http://schemas.microsoft.com/office/drawing/2014/main" val="20000"/>
                    </a:ext>
                  </a:extLst>
                </a:gridCol>
                <a:gridCol w="1492462">
                  <a:extLst>
                    <a:ext uri="{9D8B030D-6E8A-4147-A177-3AD203B41FA5}">
                      <a16:colId xmlns:a16="http://schemas.microsoft.com/office/drawing/2014/main" val="20001"/>
                    </a:ext>
                  </a:extLst>
                </a:gridCol>
                <a:gridCol w="981937">
                  <a:extLst>
                    <a:ext uri="{9D8B030D-6E8A-4147-A177-3AD203B41FA5}">
                      <a16:colId xmlns:a16="http://schemas.microsoft.com/office/drawing/2014/main" val="20002"/>
                    </a:ext>
                  </a:extLst>
                </a:gridCol>
                <a:gridCol w="1098870">
                  <a:extLst>
                    <a:ext uri="{9D8B030D-6E8A-4147-A177-3AD203B41FA5}">
                      <a16:colId xmlns:a16="http://schemas.microsoft.com/office/drawing/2014/main" val="20003"/>
                    </a:ext>
                  </a:extLst>
                </a:gridCol>
                <a:gridCol w="2341176">
                  <a:extLst>
                    <a:ext uri="{9D8B030D-6E8A-4147-A177-3AD203B41FA5}">
                      <a16:colId xmlns:a16="http://schemas.microsoft.com/office/drawing/2014/main" val="20004"/>
                    </a:ext>
                  </a:extLst>
                </a:gridCol>
                <a:gridCol w="1199624">
                  <a:extLst>
                    <a:ext uri="{9D8B030D-6E8A-4147-A177-3AD203B41FA5}">
                      <a16:colId xmlns:a16="http://schemas.microsoft.com/office/drawing/2014/main" val="20005"/>
                    </a:ext>
                  </a:extLst>
                </a:gridCol>
              </a:tblGrid>
              <a:tr h="368140">
                <a:tc>
                  <a:txBody>
                    <a:bodyPr/>
                    <a:lstStyle/>
                    <a:p>
                      <a:pPr algn="ctr" fontAlgn="ctr"/>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ANALISIS ULTIMA</a:t>
                      </a:r>
                      <a:r>
                        <a:rPr lang="es-CO" sz="900" b="1" u="none" strike="noStrike" baseline="0" dirty="0">
                          <a:solidFill>
                            <a:schemeClr val="tx1"/>
                          </a:solidFill>
                          <a:effectLst/>
                          <a:latin typeface="+mj-lt"/>
                          <a:cs typeface="Arial" panose="020B0604020202020204" pitchFamily="34" charset="0"/>
                        </a:rPr>
                        <a:t> MEDICION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441881">
                <a:tc>
                  <a:txBody>
                    <a:bodyPr/>
                    <a:lstStyle/>
                    <a:p>
                      <a:pPr algn="ctr" fontAlgn="ctr"/>
                      <a:r>
                        <a:rPr lang="es-CO" sz="900" b="1" u="none" strike="noStrike" dirty="0">
                          <a:solidFill>
                            <a:schemeClr val="tx1"/>
                          </a:solidFill>
                          <a:effectLst/>
                          <a:latin typeface="+mj-lt"/>
                          <a:cs typeface="Arial" panose="020B0604020202020204" pitchFamily="34" charset="0"/>
                        </a:rPr>
                        <a:t>Eventos realizados en el área de música</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Eventos de música/ eventos de música planeados</a:t>
                      </a: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Nelson Polo</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900" b="0" i="0" u="none" strike="noStrike" dirty="0">
                          <a:solidFill>
                            <a:schemeClr val="tx1"/>
                          </a:solidFill>
                          <a:effectLst/>
                          <a:latin typeface="+mj-lt"/>
                          <a:cs typeface="Arial" panose="020B0604020202020204" pitchFamily="34" charset="0"/>
                        </a:rPr>
                        <a:t>Sin ejecución</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u="none" strike="noStrike" dirty="0">
                          <a:solidFill>
                            <a:schemeClr val="tx1"/>
                          </a:solidFill>
                          <a:effectLst/>
                          <a:latin typeface="+mj-lt"/>
                          <a:cs typeface="Arial" panose="020B0604020202020204" pitchFamily="34" charset="0"/>
                        </a:rPr>
                        <a:t>0%</a:t>
                      </a:r>
                    </a:p>
                  </a:txBody>
                  <a:tcPr marL="0" marR="0" marT="0" marB="0" anchor="ctr"/>
                </a:tc>
                <a:extLst>
                  <a:ext uri="{0D108BD9-81ED-4DB2-BD59-A6C34878D82A}">
                    <a16:rowId xmlns:a16="http://schemas.microsoft.com/office/drawing/2014/main" val="10005"/>
                  </a:ext>
                </a:extLst>
              </a:tr>
              <a:tr h="441881">
                <a:tc>
                  <a:txBody>
                    <a:bodyPr/>
                    <a:lstStyle/>
                    <a:p>
                      <a:pPr algn="ctr" fontAlgn="ctr"/>
                      <a:r>
                        <a:rPr lang="es-CO" sz="900" b="1" u="none" strike="noStrike" dirty="0">
                          <a:solidFill>
                            <a:schemeClr val="tx1"/>
                          </a:solidFill>
                          <a:effectLst/>
                          <a:latin typeface="+mj-lt"/>
                          <a:cs typeface="Arial" panose="020B0604020202020204" pitchFamily="34" charset="0"/>
                        </a:rPr>
                        <a:t>Eventos realizados en el área de comunicaciones</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eventos de comunicaciones realizados/eventos de comunicaciones planeados</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Mariana</a:t>
                      </a:r>
                      <a:r>
                        <a:rPr lang="es-CO" sz="900" u="none" strike="noStrike" baseline="0" dirty="0">
                          <a:solidFill>
                            <a:schemeClr val="tx1"/>
                          </a:solidFill>
                          <a:effectLst/>
                          <a:latin typeface="+mj-lt"/>
                          <a:cs typeface="Arial" panose="020B0604020202020204" pitchFamily="34" charset="0"/>
                        </a:rPr>
                        <a:t> Parra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900" b="0" i="0" u="none" strike="noStrike" dirty="0">
                          <a:solidFill>
                            <a:schemeClr val="tx1"/>
                          </a:solidFill>
                          <a:effectLst/>
                          <a:latin typeface="+mj-lt"/>
                          <a:cs typeface="Arial" panose="020B0604020202020204" pitchFamily="34" charset="0"/>
                        </a:rPr>
                        <a:t>Sin ejecución</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u="none" strike="noStrike" dirty="0">
                          <a:solidFill>
                            <a:schemeClr val="tx1"/>
                          </a:solidFill>
                          <a:effectLst/>
                          <a:latin typeface="+mj-lt"/>
                          <a:cs typeface="Arial" panose="020B0604020202020204" pitchFamily="34" charset="0"/>
                        </a:rPr>
                        <a:t>0%</a:t>
                      </a:r>
                    </a:p>
                  </a:txBody>
                  <a:tcPr marL="0" marR="0" marT="0" marB="0" anchor="ctr"/>
                </a:tc>
                <a:extLst>
                  <a:ext uri="{0D108BD9-81ED-4DB2-BD59-A6C34878D82A}">
                    <a16:rowId xmlns:a16="http://schemas.microsoft.com/office/drawing/2014/main" val="10006"/>
                  </a:ext>
                </a:extLst>
              </a:tr>
              <a:tr h="441881">
                <a:tc>
                  <a:txBody>
                    <a:bodyPr/>
                    <a:lstStyle/>
                    <a:p>
                      <a:pPr algn="ctr" fontAlgn="ctr"/>
                      <a:r>
                        <a:rPr lang="es-CO" sz="900" b="1" u="none" strike="noStrike" dirty="0">
                          <a:solidFill>
                            <a:schemeClr val="tx1"/>
                          </a:solidFill>
                          <a:effectLst/>
                          <a:latin typeface="+mj-lt"/>
                          <a:cs typeface="Arial" panose="020B0604020202020204" pitchFamily="34" charset="0"/>
                        </a:rPr>
                        <a:t>Eventos realizados en el área de danza</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eventos de danza realizados/eventos de danza planeados</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Diana Cristina Gallego Yepes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900" b="0" i="0" u="none" strike="noStrike" kern="1200" dirty="0">
                          <a:solidFill>
                            <a:schemeClr val="tx1"/>
                          </a:solidFill>
                          <a:effectLst/>
                          <a:latin typeface="+mn-lt"/>
                          <a:ea typeface="+mn-ea"/>
                          <a:cs typeface="Arial" panose="020B0604020202020204" pitchFamily="34" charset="0"/>
                        </a:rPr>
                        <a:t>Sin ejecución</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7"/>
                  </a:ext>
                </a:extLst>
              </a:tr>
              <a:tr h="441881">
                <a:tc>
                  <a:txBody>
                    <a:bodyPr/>
                    <a:lstStyle/>
                    <a:p>
                      <a:pPr algn="ctr" fontAlgn="ctr"/>
                      <a:r>
                        <a:rPr lang="es-CO" sz="900" b="1" u="none" strike="noStrike" dirty="0">
                          <a:solidFill>
                            <a:schemeClr val="tx1"/>
                          </a:solidFill>
                          <a:effectLst/>
                          <a:latin typeface="+mj-lt"/>
                          <a:cs typeface="Arial" panose="020B0604020202020204" pitchFamily="34" charset="0"/>
                        </a:rPr>
                        <a:t>Eventos realizados en el área de fonoteca</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pt-BR" sz="900" b="0" u="none" strike="noStrike" dirty="0">
                          <a:solidFill>
                            <a:schemeClr val="tx1"/>
                          </a:solidFill>
                          <a:effectLst/>
                          <a:latin typeface="+mj-lt"/>
                          <a:cs typeface="Arial" panose="020B0604020202020204" pitchFamily="34" charset="0"/>
                        </a:rPr>
                        <a:t>eventos de fonoteca realizados/eventos de fonoteca planeados</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Nelson León Osorno Zapata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900" b="0" i="0" u="none" strike="noStrike" dirty="0">
                          <a:solidFill>
                            <a:schemeClr val="tx1"/>
                          </a:solidFill>
                          <a:effectLst/>
                          <a:latin typeface="+mj-lt"/>
                          <a:cs typeface="Arial" panose="020B0604020202020204" pitchFamily="34" charset="0"/>
                        </a:rPr>
                        <a:t>4 eventos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100%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8"/>
                  </a:ext>
                </a:extLst>
              </a:tr>
              <a:tr h="441881">
                <a:tc>
                  <a:txBody>
                    <a:bodyPr/>
                    <a:lstStyle/>
                    <a:p>
                      <a:pPr algn="ctr" fontAlgn="ctr"/>
                      <a:r>
                        <a:rPr lang="es-CO" sz="900" b="1" u="none" strike="noStrike" dirty="0">
                          <a:solidFill>
                            <a:schemeClr val="tx1"/>
                          </a:solidFill>
                          <a:effectLst/>
                          <a:latin typeface="+mj-lt"/>
                          <a:cs typeface="Arial" panose="020B0604020202020204" pitchFamily="34" charset="0"/>
                        </a:rPr>
                        <a:t>Eventos realizados en el área de lectura y bibliotecas</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eventos de lectura y bibliotecas realizados/eventos de lectura y bibliotecas planeados</a:t>
                      </a:r>
                    </a:p>
                    <a:p>
                      <a:pPr algn="ctr" fontAlgn="ctr"/>
                      <a:r>
                        <a:rPr lang="es-CO" sz="900" b="0" u="none" strike="noStrike" dirty="0">
                          <a:solidFill>
                            <a:schemeClr val="tx1"/>
                          </a:solidFill>
                          <a:effectLst/>
                          <a:latin typeface="+mj-lt"/>
                          <a:cs typeface="Arial" panose="020B0604020202020204" pitchFamily="34" charset="0"/>
                        </a:rPr>
                        <a:t>3/5</a:t>
                      </a: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O" sz="900" b="0" i="0" u="none" strike="noStrike" kern="1200" dirty="0">
                          <a:solidFill>
                            <a:schemeClr val="tx1"/>
                          </a:solidFill>
                          <a:effectLst/>
                          <a:latin typeface="+mn-lt"/>
                          <a:ea typeface="+mn-ea"/>
                          <a:cs typeface="Arial" panose="020B0604020202020204" pitchFamily="34" charset="0"/>
                        </a:rPr>
                        <a:t>Fredy Granados</a:t>
                      </a:r>
                    </a:p>
                  </a:txBody>
                  <a:tcPr marL="0" marR="0" marT="0" marB="0" anchor="ctr"/>
                </a:tc>
                <a:tc>
                  <a:txBody>
                    <a:bodyPr/>
                    <a:lstStyle/>
                    <a:p>
                      <a:pPr algn="just" fontAlgn="ctr"/>
                      <a:endParaRPr lang="es-MX" sz="900" b="0" i="0" u="none" strike="noStrike" dirty="0">
                        <a:solidFill>
                          <a:schemeClr val="tx1"/>
                        </a:solidFill>
                        <a:effectLst/>
                        <a:latin typeface="+mj-lt"/>
                        <a:cs typeface="Arial" panose="020B0604020202020204" pitchFamily="34" charset="0"/>
                      </a:endParaRPr>
                    </a:p>
                    <a:p>
                      <a:pPr algn="just" fontAlgn="ctr"/>
                      <a:r>
                        <a:rPr lang="es-ES" sz="900" b="0" i="0" u="none" strike="noStrike" kern="1200" dirty="0">
                          <a:solidFill>
                            <a:schemeClr val="tx1"/>
                          </a:solidFill>
                          <a:effectLst/>
                          <a:latin typeface="+mn-lt"/>
                          <a:ea typeface="+mn-ea"/>
                          <a:cs typeface="Arial" pitchFamily="34" charset="0"/>
                        </a:rPr>
                        <a:t>2 Encuentros del Comité de Lectura y Bibliotecas</a:t>
                      </a:r>
                      <a:endParaRPr lang="es-MX" sz="900" b="0" i="0" u="none" strike="noStrike" kern="1200" dirty="0">
                        <a:solidFill>
                          <a:schemeClr val="tx1"/>
                        </a:solidFill>
                        <a:effectLst/>
                        <a:latin typeface="+mn-lt"/>
                        <a:ea typeface="+mn-ea"/>
                        <a:cs typeface="Arial"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9"/>
                  </a:ext>
                </a:extLst>
              </a:tr>
              <a:tr h="441881">
                <a:tc>
                  <a:txBody>
                    <a:bodyPr/>
                    <a:lstStyle/>
                    <a:p>
                      <a:pPr algn="ctr" fontAlgn="ctr"/>
                      <a:r>
                        <a:rPr lang="es-CO" sz="900" b="1" u="none" strike="noStrike" dirty="0">
                          <a:solidFill>
                            <a:schemeClr val="tx1"/>
                          </a:solidFill>
                          <a:effectLst/>
                          <a:latin typeface="+mj-lt"/>
                          <a:cs typeface="Arial" panose="020B0604020202020204" pitchFamily="34" charset="0"/>
                        </a:rPr>
                        <a:t>Eventos realizados en el área de teatro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eventos de teatro realizados/eventos de teatro planeados</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Hugo Antonio Valencia Melguizo</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900" b="0" i="0" u="none" strike="noStrike" dirty="0">
                          <a:solidFill>
                            <a:schemeClr val="tx1"/>
                          </a:solidFill>
                          <a:effectLst/>
                          <a:latin typeface="+mj-lt"/>
                          <a:cs typeface="Arial" panose="020B0604020202020204" pitchFamily="34" charset="0"/>
                        </a:rPr>
                        <a:t>Sin ejecución </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10"/>
                  </a:ext>
                </a:extLst>
              </a:tr>
              <a:tr h="441881">
                <a:tc>
                  <a:txBody>
                    <a:bodyPr/>
                    <a:lstStyle/>
                    <a:p>
                      <a:pPr marL="0" algn="ctr" defTabSz="914400" rtl="0" eaLnBrk="1" fontAlgn="t" latinLnBrk="0" hangingPunct="1"/>
                      <a:r>
                        <a:rPr lang="es-MX" sz="900" b="1" kern="1200" dirty="0">
                          <a:solidFill>
                            <a:schemeClr val="tx1"/>
                          </a:solidFill>
                          <a:latin typeface="+mj-lt"/>
                          <a:ea typeface="+mn-ea"/>
                          <a:cs typeface="Arial" pitchFamily="34" charset="0"/>
                        </a:rPr>
                        <a:t>Satisfacción con los servicios de la Biblioteca Publica Departamental</a:t>
                      </a:r>
                      <a:endParaRPr lang="es-ES" sz="900" b="1" kern="1200" dirty="0">
                        <a:solidFill>
                          <a:schemeClr val="tx1"/>
                        </a:solidFill>
                        <a:latin typeface="+mj-lt"/>
                        <a:ea typeface="+mn-ea"/>
                        <a:cs typeface="Arial" pitchFamily="34" charset="0"/>
                      </a:endParaRPr>
                    </a:p>
                  </a:txBody>
                  <a:tcPr marL="76200" marR="76200" marT="76200" marB="76200">
                    <a:solidFill>
                      <a:schemeClr val="bg1"/>
                    </a:solidFill>
                  </a:tcPr>
                </a:tc>
                <a:tc>
                  <a:txBody>
                    <a:bodyPr/>
                    <a:lstStyle/>
                    <a:p>
                      <a:pPr algn="ctr" fontAlgn="ctr"/>
                      <a:r>
                        <a:rPr lang="es-ES" sz="900" b="0" i="0" kern="1200" dirty="0">
                          <a:solidFill>
                            <a:schemeClr val="tx1"/>
                          </a:solidFill>
                          <a:latin typeface="+mj-lt"/>
                          <a:ea typeface="+mn-ea"/>
                          <a:cs typeface="+mn-cs"/>
                        </a:rPr>
                        <a:t>Usuarios satisfechos/ usuarios encuestados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Jorge Mejía Arcila</a:t>
                      </a:r>
                    </a:p>
                  </a:txBody>
                  <a:tcPr marL="0" marR="0" marT="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900" b="0" i="0" u="none" strike="noStrike" dirty="0">
                          <a:solidFill>
                            <a:schemeClr val="tx1"/>
                          </a:solidFill>
                          <a:effectLst/>
                          <a:latin typeface="+mj-lt"/>
                          <a:cs typeface="Arial" panose="020B0604020202020204" pitchFamily="34" charset="0"/>
                        </a:rPr>
                        <a:t>Satisfacción con la atención: 97% excelente, 3% bueno. Estado del material y disponibilidad: 70% excelente, 30% bueno</a:t>
                      </a:r>
                    </a:p>
                    <a:p>
                      <a:pPr marL="0" marR="0" indent="0" algn="l" defTabSz="914400" rtl="0" eaLnBrk="1" fontAlgn="ctr" latinLnBrk="0" hangingPunct="1">
                        <a:lnSpc>
                          <a:spcPct val="100000"/>
                        </a:lnSpc>
                        <a:spcBef>
                          <a:spcPts val="0"/>
                        </a:spcBef>
                        <a:spcAft>
                          <a:spcPts val="0"/>
                        </a:spcAft>
                        <a:buClrTx/>
                        <a:buSzTx/>
                        <a:buFontTx/>
                        <a:buNone/>
                        <a:tabLst/>
                        <a:defRPr/>
                      </a:pPr>
                      <a:r>
                        <a:rPr lang="es-MX" sz="900" b="0" i="0" u="none" strike="noStrike" dirty="0">
                          <a:solidFill>
                            <a:schemeClr val="tx1"/>
                          </a:solidFill>
                          <a:effectLst/>
                          <a:latin typeface="+mj-lt"/>
                          <a:cs typeface="Arial" panose="020B0604020202020204" pitchFamily="34" charset="0"/>
                        </a:rPr>
                        <a:t>	</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97%</a:t>
                      </a:r>
                    </a:p>
                  </a:txBody>
                  <a:tcPr marL="0" marR="0" marT="0" marB="0" anchor="ctr"/>
                </a:tc>
                <a:extLst>
                  <a:ext uri="{0D108BD9-81ED-4DB2-BD59-A6C34878D82A}">
                    <a16:rowId xmlns:a16="http://schemas.microsoft.com/office/drawing/2014/main" val="10011"/>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006837" y="238836"/>
            <a:ext cx="7009419" cy="400110"/>
          </a:xfrm>
          <a:prstGeom prst="rect">
            <a:avLst/>
          </a:prstGeom>
          <a:noFill/>
        </p:spPr>
        <p:txBody>
          <a:bodyPr wrap="none" rtlCol="0">
            <a:spAutoFit/>
          </a:bodyPr>
          <a:lstStyle/>
          <a:p>
            <a:r>
              <a:rPr lang="es-CO" sz="2000" b="1" dirty="0">
                <a:latin typeface="Calibri Light" panose="020F0302020204030204" pitchFamily="34" charset="0"/>
                <a:cs typeface="Calibri Light" panose="020F0302020204030204" pitchFamily="34" charset="0"/>
              </a:rPr>
              <a:t>Proceso Gestión del Fortalecimiento de la cultura – 34 indicadores</a:t>
            </a:r>
          </a:p>
        </p:txBody>
      </p:sp>
      <p:graphicFrame>
        <p:nvGraphicFramePr>
          <p:cNvPr id="6" name="5 Tabla"/>
          <p:cNvGraphicFramePr>
            <a:graphicFrameLocks noGrp="1"/>
          </p:cNvGraphicFramePr>
          <p:nvPr>
            <p:extLst>
              <p:ext uri="{D42A27DB-BD31-4B8C-83A1-F6EECF244321}">
                <p14:modId xmlns:p14="http://schemas.microsoft.com/office/powerpoint/2010/main" val="722789272"/>
              </p:ext>
            </p:extLst>
          </p:nvPr>
        </p:nvGraphicFramePr>
        <p:xfrm>
          <a:off x="353683" y="807720"/>
          <a:ext cx="8790317" cy="4891115"/>
        </p:xfrm>
        <a:graphic>
          <a:graphicData uri="http://schemas.openxmlformats.org/drawingml/2006/table">
            <a:tbl>
              <a:tblPr>
                <a:tableStyleId>{BC89EF96-8CEA-46FF-86C4-4CE0E7609802}</a:tableStyleId>
              </a:tblPr>
              <a:tblGrid>
                <a:gridCol w="1968140">
                  <a:extLst>
                    <a:ext uri="{9D8B030D-6E8A-4147-A177-3AD203B41FA5}">
                      <a16:colId xmlns:a16="http://schemas.microsoft.com/office/drawing/2014/main" val="20000"/>
                    </a:ext>
                  </a:extLst>
                </a:gridCol>
                <a:gridCol w="1856757">
                  <a:extLst>
                    <a:ext uri="{9D8B030D-6E8A-4147-A177-3AD203B41FA5}">
                      <a16:colId xmlns:a16="http://schemas.microsoft.com/office/drawing/2014/main" val="20001"/>
                    </a:ext>
                  </a:extLst>
                </a:gridCol>
                <a:gridCol w="905168">
                  <a:extLst>
                    <a:ext uri="{9D8B030D-6E8A-4147-A177-3AD203B41FA5}">
                      <a16:colId xmlns:a16="http://schemas.microsoft.com/office/drawing/2014/main" val="20002"/>
                    </a:ext>
                  </a:extLst>
                </a:gridCol>
                <a:gridCol w="928218">
                  <a:extLst>
                    <a:ext uri="{9D8B030D-6E8A-4147-A177-3AD203B41FA5}">
                      <a16:colId xmlns:a16="http://schemas.microsoft.com/office/drawing/2014/main" val="20003"/>
                    </a:ext>
                  </a:extLst>
                </a:gridCol>
                <a:gridCol w="2291733">
                  <a:extLst>
                    <a:ext uri="{9D8B030D-6E8A-4147-A177-3AD203B41FA5}">
                      <a16:colId xmlns:a16="http://schemas.microsoft.com/office/drawing/2014/main" val="20004"/>
                    </a:ext>
                  </a:extLst>
                </a:gridCol>
                <a:gridCol w="840301">
                  <a:extLst>
                    <a:ext uri="{9D8B030D-6E8A-4147-A177-3AD203B41FA5}">
                      <a16:colId xmlns:a16="http://schemas.microsoft.com/office/drawing/2014/main" val="20005"/>
                    </a:ext>
                  </a:extLst>
                </a:gridCol>
              </a:tblGrid>
              <a:tr h="121150">
                <a:tc>
                  <a:txBody>
                    <a:bodyPr/>
                    <a:lstStyle/>
                    <a:p>
                      <a:pPr algn="ctr" fontAlgn="ctr"/>
                      <a:r>
                        <a:rPr lang="es-CO" sz="800" b="1" u="none" strike="noStrike" dirty="0">
                          <a:solidFill>
                            <a:schemeClr val="tx1"/>
                          </a:solidFill>
                          <a:effectLst/>
                          <a:latin typeface="+mj-lt"/>
                          <a:cs typeface="Arial" panose="020B0604020202020204" pitchFamily="34" charset="0"/>
                        </a:rPr>
                        <a:t>Nombre indicador</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Ecuación</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Medición</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Responsable</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ANALISIS ULTIMA</a:t>
                      </a:r>
                      <a:r>
                        <a:rPr lang="es-CO" sz="800" b="1" u="none" strike="noStrike" baseline="0" dirty="0">
                          <a:solidFill>
                            <a:schemeClr val="tx1"/>
                          </a:solidFill>
                          <a:effectLst/>
                          <a:latin typeface="+mj-lt"/>
                          <a:cs typeface="Arial" panose="020B0604020202020204" pitchFamily="34" charset="0"/>
                        </a:rPr>
                        <a:t> MEDICION</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 cumplimiento</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324830">
                <a:tc>
                  <a:txBody>
                    <a:bodyPr/>
                    <a:lstStyle/>
                    <a:p>
                      <a:pPr algn="ctr" fontAlgn="ctr"/>
                      <a:r>
                        <a:rPr lang="es-MX" sz="800" b="1" u="none" strike="noStrike" kern="1200" dirty="0">
                          <a:solidFill>
                            <a:schemeClr val="tx1"/>
                          </a:solidFill>
                          <a:effectLst/>
                          <a:latin typeface="+mj-lt"/>
                          <a:ea typeface="+mn-ea"/>
                          <a:cs typeface="Arial" panose="020B0604020202020204" pitchFamily="34" charset="0"/>
                        </a:rPr>
                        <a:t>Personas que asisten a eventos de literatura y escritura</a:t>
                      </a:r>
                      <a:endParaRPr lang="es-CO" sz="8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800" b="0" i="0" kern="1200" dirty="0">
                          <a:solidFill>
                            <a:schemeClr val="tx1"/>
                          </a:solidFill>
                          <a:latin typeface="+mj-lt"/>
                          <a:ea typeface="+mn-ea"/>
                          <a:cs typeface="+mn-cs"/>
                        </a:rPr>
                        <a:t>Personas que participan en eventos de literatura y escritura/Personas proyectadas</a:t>
                      </a: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O" sz="800" b="0" i="0" u="none" strike="noStrike" kern="1200" dirty="0">
                          <a:solidFill>
                            <a:schemeClr val="tx1"/>
                          </a:solidFill>
                          <a:effectLst/>
                          <a:latin typeface="+mn-lt"/>
                          <a:ea typeface="+mn-ea"/>
                          <a:cs typeface="Arial" panose="020B0604020202020204" pitchFamily="34" charset="0"/>
                        </a:rPr>
                        <a:t>Fredy Granados</a:t>
                      </a:r>
                    </a:p>
                    <a:p>
                      <a:pPr algn="ctr" fontAlgn="ct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CO" sz="800" b="0" i="0" u="none" strike="noStrike" kern="1200" dirty="0">
                          <a:solidFill>
                            <a:schemeClr val="tx1"/>
                          </a:solidFill>
                          <a:effectLst/>
                          <a:latin typeface="+mj-lt"/>
                          <a:ea typeface="+mn-ea"/>
                          <a:cs typeface="Arial" panose="020B0604020202020204" pitchFamily="34" charset="0"/>
                        </a:rPr>
                        <a:t>3808 personas asistieron.</a:t>
                      </a:r>
                    </a:p>
                  </a:txBody>
                  <a:tcPr marL="0" marR="0" marT="0" marB="0" anchor="ctr"/>
                </a:tc>
                <a:tc>
                  <a:txBody>
                    <a:bodyPr/>
                    <a:lstStyle/>
                    <a:p>
                      <a:pPr algn="ctr" fontAlgn="ctr"/>
                      <a:r>
                        <a:rPr lang="es-CO" sz="8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1"/>
                  </a:ext>
                </a:extLst>
              </a:tr>
              <a:tr h="324830">
                <a:tc>
                  <a:txBody>
                    <a:bodyPr/>
                    <a:lstStyle/>
                    <a:p>
                      <a:pPr algn="ctr" fontAlgn="ctr"/>
                      <a:r>
                        <a:rPr lang="es-CO" sz="800" b="1" u="none" strike="noStrike" dirty="0">
                          <a:solidFill>
                            <a:schemeClr val="tx1"/>
                          </a:solidFill>
                          <a:effectLst/>
                          <a:latin typeface="+mj-lt"/>
                          <a:cs typeface="Arial" panose="020B0604020202020204" pitchFamily="34" charset="0"/>
                        </a:rPr>
                        <a:t>Proceso de adecuación de la infraestructura cultural</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800" b="0" u="none" strike="noStrike" dirty="0">
                          <a:solidFill>
                            <a:schemeClr val="tx1"/>
                          </a:solidFill>
                          <a:effectLst/>
                          <a:latin typeface="+mj-lt"/>
                          <a:cs typeface="Arial" panose="020B0604020202020204" pitchFamily="34" charset="0"/>
                        </a:rPr>
                        <a:t>sumatoria de avance en etapas de desarrollo de la adecuación/sumatoria total avance a alcanzar</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SEMESTRAL</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ES" sz="800" b="0" i="0" u="none" strike="noStrike" dirty="0">
                          <a:solidFill>
                            <a:schemeClr val="tx1"/>
                          </a:solidFill>
                          <a:effectLst/>
                          <a:latin typeface="+mj-lt"/>
                          <a:cs typeface="Arial" pitchFamily="34" charset="0"/>
                        </a:rPr>
                        <a:t>Mónica Henao</a:t>
                      </a:r>
                      <a:endParaRPr lang="es-CO" sz="800" b="0" i="0" u="none" strike="noStrike" dirty="0">
                        <a:solidFill>
                          <a:schemeClr val="tx1"/>
                        </a:solidFill>
                        <a:effectLst/>
                        <a:latin typeface="+mj-lt"/>
                        <a:cs typeface="Arial" pitchFamily="34" charset="0"/>
                      </a:endParaRPr>
                    </a:p>
                  </a:txBody>
                  <a:tcPr marL="0" marR="0" marT="0" marB="0" anchor="ctr"/>
                </a:tc>
                <a:tc>
                  <a:txBody>
                    <a:bodyPr/>
                    <a:lstStyle/>
                    <a:p>
                      <a:pPr algn="l" fontAlgn="ctr"/>
                      <a:r>
                        <a:rPr lang="es-ES" sz="800" b="0" i="0" u="none" strike="noStrike" dirty="0">
                          <a:solidFill>
                            <a:schemeClr val="tx1"/>
                          </a:solidFill>
                          <a:effectLst/>
                          <a:latin typeface="+mj-lt"/>
                          <a:cs typeface="Arial" panose="020B0604020202020204" pitchFamily="34" charset="0"/>
                        </a:rPr>
                        <a:t>Al corte del 30 de septiembre, se firmaron doce (12) convenios: 1. Convenio No. CI 012-2023 Municipio de Caramanta. 2. Convenio No. CI 011-2023 Municipio de Campamento. 3. Convenio No. CI 016-2023 Municipio de Hispania. 4. Convenio No. C.I. No. 025 de 2023, con el municipio de Armenia Mantequilla. 5. Toledo: Convenio interadministrativo No. 051-2023. Y 6. San Vicente: Convenio interadministrativo No. 031-2023</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100%</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5"/>
                  </a:ext>
                </a:extLst>
              </a:tr>
              <a:tr h="324830">
                <a:tc>
                  <a:txBody>
                    <a:bodyPr/>
                    <a:lstStyle/>
                    <a:p>
                      <a:pPr algn="ctr" fontAlgn="ctr"/>
                      <a:r>
                        <a:rPr lang="es-MX" sz="800" b="1" i="0" kern="1200" dirty="0">
                          <a:solidFill>
                            <a:schemeClr val="tx1"/>
                          </a:solidFill>
                          <a:latin typeface="+mj-lt"/>
                          <a:ea typeface="+mn-ea"/>
                          <a:cs typeface="Arial" pitchFamily="34" charset="0"/>
                        </a:rPr>
                        <a:t>Ponentes invitados en los festivales de lectura (Procesos y/o actividades de fomento a la lectura) </a:t>
                      </a:r>
                      <a:r>
                        <a:rPr lang="es-MX" sz="800" b="1" u="none" strike="noStrike" kern="1200" dirty="0">
                          <a:solidFill>
                            <a:schemeClr val="tx1"/>
                          </a:solidFill>
                          <a:effectLst/>
                          <a:latin typeface="+mn-lt"/>
                          <a:ea typeface="+mn-ea"/>
                          <a:cs typeface="Arial" panose="020B0604020202020204" pitchFamily="34" charset="0"/>
                        </a:rPr>
                        <a:t>(Plan de desarrollo 2020-2023)</a:t>
                      </a:r>
                      <a:endParaRPr lang="es-CO" sz="800" b="1" i="0" u="none" strike="noStrike" dirty="0">
                        <a:solidFill>
                          <a:schemeClr val="tx1"/>
                        </a:solidFill>
                        <a:effectLst/>
                        <a:latin typeface="+mj-lt"/>
                        <a:cs typeface="Arial" pitchFamily="34" charset="0"/>
                      </a:endParaRPr>
                    </a:p>
                  </a:txBody>
                  <a:tcPr marL="0" marR="0" marT="0" marB="0" anchor="ctr">
                    <a:solidFill>
                      <a:schemeClr val="bg1"/>
                    </a:solidFill>
                  </a:tcPr>
                </a:tc>
                <a:tc>
                  <a:txBody>
                    <a:bodyPr/>
                    <a:lstStyle/>
                    <a:p>
                      <a:pPr algn="ctr" fontAlgn="ctr"/>
                      <a:r>
                        <a:rPr lang="es-MX" sz="800" b="0" i="0" kern="1200" dirty="0">
                          <a:solidFill>
                            <a:schemeClr val="tx1"/>
                          </a:solidFill>
                          <a:latin typeface="+mj-lt"/>
                          <a:ea typeface="+mn-ea"/>
                          <a:cs typeface="+mn-cs"/>
                        </a:rPr>
                        <a:t>Ponentes invitados en los festivales de lectura/Ponentes programados a invitar en los festivales de lectura</a:t>
                      </a:r>
                    </a:p>
                    <a:p>
                      <a:pPr algn="ctr" fontAlgn="ctr"/>
                      <a:r>
                        <a:rPr lang="es-MX" sz="800" b="0" i="0" u="none" strike="noStrike" kern="1200" dirty="0">
                          <a:solidFill>
                            <a:schemeClr val="tx1"/>
                          </a:solidFill>
                          <a:effectLst/>
                          <a:latin typeface="+mj-lt"/>
                          <a:ea typeface="+mn-ea"/>
                          <a:cs typeface="+mn-cs"/>
                        </a:rPr>
                        <a:t>37/4</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7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800" b="0" i="0" u="none" strike="noStrike" kern="1200" dirty="0">
                          <a:solidFill>
                            <a:schemeClr val="tx1"/>
                          </a:solidFill>
                          <a:effectLst/>
                          <a:latin typeface="+mn-lt"/>
                          <a:ea typeface="+mn-ea"/>
                          <a:cs typeface="Arial" panose="020B0604020202020204" pitchFamily="34" charset="0"/>
                        </a:rPr>
                        <a:t>Jhon Fredy Granados</a:t>
                      </a:r>
                    </a:p>
                  </a:txBody>
                  <a:tcPr marL="0" marR="0" marT="0" marB="0" anchor="ctr"/>
                </a:tc>
                <a:tc>
                  <a:txBody>
                    <a:bodyPr/>
                    <a:lstStyle/>
                    <a:p>
                      <a:pPr algn="l" fontAlgn="ctr"/>
                      <a:r>
                        <a:rPr lang="es-ES" sz="800" b="0" i="0" u="none" strike="noStrike" dirty="0">
                          <a:solidFill>
                            <a:schemeClr val="tx1"/>
                          </a:solidFill>
                          <a:effectLst/>
                          <a:latin typeface="+mj-lt"/>
                          <a:cs typeface="Arial" panose="020B0604020202020204" pitchFamily="34" charset="0"/>
                        </a:rPr>
                        <a:t>37 ponentes de 4 programados.</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925%</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6"/>
                  </a:ext>
                </a:extLst>
              </a:tr>
              <a:tr h="324830">
                <a:tc>
                  <a:txBody>
                    <a:bodyPr/>
                    <a:lstStyle/>
                    <a:p>
                      <a:pPr algn="ctr" fontAlgn="t"/>
                      <a:br>
                        <a:rPr lang="es-ES" sz="800" b="1" dirty="0">
                          <a:solidFill>
                            <a:schemeClr val="tx1"/>
                          </a:solidFill>
                          <a:latin typeface="+mj-lt"/>
                          <a:cs typeface="Arial" pitchFamily="34" charset="0"/>
                        </a:rPr>
                      </a:br>
                      <a:r>
                        <a:rPr lang="es-ES" sz="800" b="1" dirty="0">
                          <a:solidFill>
                            <a:schemeClr val="tx1"/>
                          </a:solidFill>
                          <a:latin typeface="+mj-lt"/>
                          <a:cs typeface="Arial" pitchFamily="34" charset="0"/>
                        </a:rPr>
                        <a:t>Procesos de seguimiento a iniciativas emprendedoras, realizados </a:t>
                      </a:r>
                      <a:r>
                        <a:rPr lang="es-MX" sz="800" b="1" u="none" strike="noStrike" kern="1200" dirty="0">
                          <a:solidFill>
                            <a:schemeClr val="tx1"/>
                          </a:solidFill>
                          <a:effectLst/>
                          <a:latin typeface="+mn-lt"/>
                          <a:ea typeface="+mn-ea"/>
                          <a:cs typeface="Arial" panose="020B0604020202020204" pitchFamily="34" charset="0"/>
                        </a:rPr>
                        <a:t>(Plan de desarrollo 2020-2023)</a:t>
                      </a:r>
                      <a:endParaRPr lang="es-ES" sz="800" b="1" dirty="0">
                        <a:solidFill>
                          <a:schemeClr val="tx1"/>
                        </a:solidFill>
                        <a:latin typeface="+mj-lt"/>
                        <a:cs typeface="Arial" pitchFamily="34" charset="0"/>
                      </a:endParaRPr>
                    </a:p>
                  </a:txBody>
                  <a:tcPr marL="76200" marR="76200" marT="76200" marB="76200">
                    <a:solidFill>
                      <a:schemeClr val="bg1"/>
                    </a:solidFill>
                  </a:tcPr>
                </a:tc>
                <a:tc>
                  <a:txBody>
                    <a:bodyPr/>
                    <a:lstStyle/>
                    <a:p>
                      <a:pPr algn="ctr" fontAlgn="ctr"/>
                      <a:r>
                        <a:rPr lang="es-ES" sz="800" b="0" i="0" kern="1200" dirty="0">
                          <a:solidFill>
                            <a:schemeClr val="tx1"/>
                          </a:solidFill>
                          <a:latin typeface="+mj-lt"/>
                          <a:ea typeface="+mn-ea"/>
                          <a:cs typeface="+mn-cs"/>
                        </a:rPr>
                        <a:t>Procesos de seguimiento a iniciativas emprendedoras, realizados/Procesos de seguimiento a iniciativas emprendedoras, proyectados</a:t>
                      </a:r>
                    </a:p>
                    <a:p>
                      <a:pPr algn="ctr" fontAlgn="ctr"/>
                      <a:endParaRPr lang="es-ES" sz="800" b="0" i="0" u="none" strike="noStrike" kern="1200" dirty="0">
                        <a:solidFill>
                          <a:schemeClr val="tx1"/>
                        </a:solidFill>
                        <a:effectLst/>
                        <a:latin typeface="+mj-lt"/>
                        <a:ea typeface="+mn-ea"/>
                        <a:cs typeface="+mn-cs"/>
                      </a:endParaRPr>
                    </a:p>
                    <a:p>
                      <a:pPr algn="ctr" fontAlgn="ctr"/>
                      <a:r>
                        <a:rPr lang="es-ES" sz="800" b="0" i="0" u="none" strike="noStrike" kern="1200" dirty="0">
                          <a:solidFill>
                            <a:schemeClr val="tx1"/>
                          </a:solidFill>
                          <a:effectLst/>
                          <a:latin typeface="+mj-lt"/>
                          <a:ea typeface="+mn-ea"/>
                          <a:cs typeface="+mn-cs"/>
                        </a:rPr>
                        <a:t>7/6</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7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800" b="0" i="0" u="none" strike="noStrike" dirty="0">
                          <a:solidFill>
                            <a:schemeClr val="tx1"/>
                          </a:solidFill>
                          <a:effectLst/>
                          <a:latin typeface="+mj-lt"/>
                          <a:cs typeface="Arial" panose="020B0604020202020204" pitchFamily="34" charset="0"/>
                        </a:rPr>
                        <a:t>Tatiana de Los Rios</a:t>
                      </a:r>
                    </a:p>
                  </a:txBody>
                  <a:tcPr marL="0" marR="0" marT="0" marB="0" anchor="ctr"/>
                </a:tc>
                <a:tc>
                  <a:txBody>
                    <a:bodyPr/>
                    <a:lstStyle/>
                    <a:p>
                      <a:pPr algn="l" fontAlgn="ctr"/>
                      <a:r>
                        <a:rPr lang="es-ES" sz="800" b="0" i="0" u="none" strike="noStrike" dirty="0">
                          <a:solidFill>
                            <a:schemeClr val="tx1"/>
                          </a:solidFill>
                          <a:effectLst/>
                          <a:latin typeface="+mj-lt"/>
                          <a:cs typeface="Arial" panose="020B0604020202020204" pitchFamily="34" charset="0"/>
                        </a:rPr>
                        <a:t>6 de 7 programadas. "Se realizaron 2 Ferias de emprendimientos:1. Articulación con el municipio de Sonsón para la primer Feria de emprendimiento en el marco de Antioquia VIVE del 20 al 30 de abril 2023. Se presentaron 51 emprendimientos, alrededor de 100 participantes a los cuales se les entregó 204 refrigerios.2. Articulación con el municipio de Urrao para la segunda Feria de emprendimiento en el marco de Antioquia VIVE del 2 al 3 de junio de 2023. Se presentaron 22 emprendimientos, alrededor de 40 participantes a los cuales se les entregó refrigerios (160), almuerzos (80) y camisetas (40) como estrategia de institucionalización de la feria."</a:t>
                      </a:r>
                    </a:p>
                    <a:p>
                      <a:pPr algn="l" fontAlgn="ct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117%</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7"/>
                  </a:ext>
                </a:extLst>
              </a:tr>
              <a:tr h="324830">
                <a:tc>
                  <a:txBody>
                    <a:bodyPr/>
                    <a:lstStyle/>
                    <a:p>
                      <a:pPr algn="ctr" fontAlgn="t"/>
                      <a:r>
                        <a:rPr lang="es-MX" sz="800" b="1" kern="1200" dirty="0">
                          <a:solidFill>
                            <a:schemeClr val="tx1"/>
                          </a:solidFill>
                          <a:latin typeface="+mj-lt"/>
                          <a:ea typeface="+mn-ea"/>
                          <a:cs typeface="Arial" pitchFamily="34" charset="0"/>
                        </a:rPr>
                        <a:t>Productos audiovisuales en circuito de distribución: departamental, nacional e internacional </a:t>
                      </a:r>
                      <a:r>
                        <a:rPr lang="es-MX" sz="800" b="1" u="none" strike="noStrike" kern="1200" dirty="0">
                          <a:solidFill>
                            <a:schemeClr val="tx1"/>
                          </a:solidFill>
                          <a:effectLst/>
                          <a:latin typeface="+mn-lt"/>
                          <a:ea typeface="+mn-ea"/>
                          <a:cs typeface="Arial" panose="020B0604020202020204" pitchFamily="34" charset="0"/>
                        </a:rPr>
                        <a:t>(Plan de desarrollo 2020-2023)</a:t>
                      </a:r>
                      <a:endParaRPr lang="es-ES" sz="800" b="1" kern="1200" dirty="0">
                        <a:solidFill>
                          <a:schemeClr val="tx1"/>
                        </a:solidFill>
                        <a:latin typeface="+mj-lt"/>
                        <a:ea typeface="+mn-ea"/>
                        <a:cs typeface="Arial" pitchFamily="34" charset="0"/>
                      </a:endParaRPr>
                    </a:p>
                  </a:txBody>
                  <a:tcPr marL="76200" marR="76200" marT="76200" marB="76200">
                    <a:solidFill>
                      <a:schemeClr val="bg1"/>
                    </a:solidFill>
                  </a:tcPr>
                </a:tc>
                <a:tc>
                  <a:txBody>
                    <a:bodyPr/>
                    <a:lstStyle/>
                    <a:p>
                      <a:pPr algn="ctr" fontAlgn="ctr"/>
                      <a:r>
                        <a:rPr lang="es-ES" sz="800" b="0" i="0" kern="1200" dirty="0">
                          <a:solidFill>
                            <a:schemeClr val="tx1"/>
                          </a:solidFill>
                          <a:latin typeface="+mj-lt"/>
                          <a:ea typeface="+mn-ea"/>
                          <a:cs typeface="+mn-cs"/>
                        </a:rPr>
                        <a:t>Productos audiovisuales en circuito de distribución: departamental, nacional e internacional/Productos audiovisuales programados en circuito de distribución: departamental, nacional e internacional</a:t>
                      </a:r>
                    </a:p>
                    <a:p>
                      <a:pPr algn="ctr" fontAlgn="ctr"/>
                      <a:r>
                        <a:rPr lang="es-ES" sz="800" b="0" i="0" kern="1200" dirty="0">
                          <a:solidFill>
                            <a:schemeClr val="tx1"/>
                          </a:solidFill>
                          <a:latin typeface="+mj-lt"/>
                          <a:ea typeface="+mn-ea"/>
                          <a:cs typeface="+mn-cs"/>
                        </a:rPr>
                        <a:t>9/3</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7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800" b="0" i="0" u="none" strike="noStrike" dirty="0">
                          <a:solidFill>
                            <a:schemeClr val="tx1"/>
                          </a:solidFill>
                          <a:effectLst/>
                          <a:latin typeface="+mj-lt"/>
                          <a:cs typeface="Arial" panose="020B0604020202020204" pitchFamily="34" charset="0"/>
                        </a:rPr>
                        <a:t>Mauricio Álvarez Parra</a:t>
                      </a:r>
                    </a:p>
                  </a:txBody>
                  <a:tcPr marL="0" marR="0" marT="0" marB="0" anchor="ctr"/>
                </a:tc>
                <a:tc>
                  <a:txBody>
                    <a:bodyPr/>
                    <a:lstStyle/>
                    <a:p>
                      <a:pPr algn="l" fontAlgn="ctr"/>
                      <a:r>
                        <a:rPr lang="es-ES" sz="700" b="0" i="0" u="none" strike="noStrike" dirty="0">
                          <a:solidFill>
                            <a:srgbClr val="000000"/>
                          </a:solidFill>
                          <a:effectLst/>
                          <a:latin typeface="Calibri Light" panose="020F0302020204030204" pitchFamily="34" charset="0"/>
                        </a:rPr>
                        <a:t>Se publicó la Resolución-No. -353-acoge-la-decision-de-los-jurados-convocatoria-festivales-de-cine con 11 festivales ganadores, los cuales serán ejecutados en el segundo semestre del año y reportados una vez se terminen los dichos festivales.  Municipios beneficiados: 1. Bello.  2. Jardín. 3. Santa Fe de Antioquia.  4. Girardota.  5. Guatapé.  6.  Ituango.  7. Marinilla.  8. Itagüí.  9. Sonsón.  10. Pueblorrico. Y 11. Caucasia</a:t>
                      </a:r>
                    </a:p>
                  </a:txBody>
                  <a:tcPr marL="9525" marR="9525" marT="9525" marB="0" anchor="ctr"/>
                </a:tc>
                <a:tc>
                  <a:txBody>
                    <a:bodyPr/>
                    <a:lstStyle/>
                    <a:p>
                      <a:pPr algn="ctr" fontAlgn="ctr"/>
                      <a:r>
                        <a:rPr lang="es-CO" sz="800" b="0" i="0" u="none" strike="noStrike" dirty="0">
                          <a:solidFill>
                            <a:schemeClr val="tx1"/>
                          </a:solidFill>
                          <a:effectLst/>
                          <a:latin typeface="+mj-lt"/>
                          <a:cs typeface="Arial" panose="020B0604020202020204" pitchFamily="34" charset="0"/>
                        </a:rPr>
                        <a:t>300%</a:t>
                      </a:r>
                    </a:p>
                  </a:txBody>
                  <a:tcPr marL="0" marR="0" marT="0" marB="0" anchor="ctr"/>
                </a:tc>
                <a:extLst>
                  <a:ext uri="{0D108BD9-81ED-4DB2-BD59-A6C34878D82A}">
                    <a16:rowId xmlns:a16="http://schemas.microsoft.com/office/drawing/2014/main" val="10008"/>
                  </a:ext>
                </a:extLst>
              </a:tr>
              <a:tr h="257881">
                <a:tc>
                  <a:txBody>
                    <a:bodyPr/>
                    <a:lstStyle/>
                    <a:p>
                      <a:pPr algn="ctr" fontAlgn="t"/>
                      <a:r>
                        <a:rPr lang="es-MX" sz="800" b="1" kern="1200" dirty="0">
                          <a:solidFill>
                            <a:schemeClr val="tx1"/>
                          </a:solidFill>
                          <a:latin typeface="+mj-lt"/>
                          <a:ea typeface="+mn-ea"/>
                          <a:cs typeface="Arial" pitchFamily="34" charset="0"/>
                        </a:rPr>
                        <a:t>Publicaciones apoyadas (Publicaciones apoyadas por el ICPA (Ord 24) </a:t>
                      </a:r>
                      <a:r>
                        <a:rPr lang="es-MX" sz="800" b="1" u="none" strike="noStrike" kern="1200" dirty="0">
                          <a:solidFill>
                            <a:schemeClr val="tx1"/>
                          </a:solidFill>
                          <a:effectLst/>
                          <a:latin typeface="+mn-lt"/>
                          <a:ea typeface="+mn-ea"/>
                          <a:cs typeface="Arial" panose="020B0604020202020204" pitchFamily="34" charset="0"/>
                        </a:rPr>
                        <a:t>(Plan de desarrollo 2020-2023)</a:t>
                      </a:r>
                      <a:endParaRPr lang="es-ES" sz="800" b="1" kern="1200" dirty="0">
                        <a:solidFill>
                          <a:schemeClr val="tx1"/>
                        </a:solidFill>
                        <a:latin typeface="+mj-lt"/>
                        <a:ea typeface="+mn-ea"/>
                        <a:cs typeface="Arial" pitchFamily="34" charset="0"/>
                      </a:endParaRPr>
                    </a:p>
                  </a:txBody>
                  <a:tcPr marL="76200" marR="76200" marT="76200" marB="76200">
                    <a:solidFill>
                      <a:schemeClr val="bg1"/>
                    </a:solidFill>
                  </a:tcPr>
                </a:tc>
                <a:tc>
                  <a:txBody>
                    <a:bodyPr/>
                    <a:lstStyle/>
                    <a:p>
                      <a:pPr algn="ctr" fontAlgn="ctr"/>
                      <a:r>
                        <a:rPr lang="es-MX" sz="800" b="0" i="0" kern="1200" dirty="0">
                          <a:solidFill>
                            <a:schemeClr val="tx1"/>
                          </a:solidFill>
                          <a:latin typeface="+mj-lt"/>
                          <a:ea typeface="+mn-ea"/>
                          <a:cs typeface="+mn-cs"/>
                        </a:rPr>
                        <a:t>Publicaciones apoyadas / Publicaciones proyectadas a apoyar</a:t>
                      </a:r>
                    </a:p>
                    <a:p>
                      <a:pPr algn="ctr" fontAlgn="ctr"/>
                      <a:r>
                        <a:rPr lang="es-MX" sz="800" b="0" i="0" kern="1200" dirty="0">
                          <a:solidFill>
                            <a:schemeClr val="tx1"/>
                          </a:solidFill>
                          <a:latin typeface="+mj-lt"/>
                          <a:ea typeface="+mn-ea"/>
                          <a:cs typeface="+mn-cs"/>
                        </a:rPr>
                        <a:t>7/7</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7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800" b="0" i="0" u="none" strike="noStrike" kern="1200" dirty="0">
                          <a:solidFill>
                            <a:schemeClr val="tx1"/>
                          </a:solidFill>
                          <a:effectLst/>
                          <a:latin typeface="+mn-lt"/>
                          <a:ea typeface="+mn-ea"/>
                          <a:cs typeface="Arial" panose="020B0604020202020204" pitchFamily="34" charset="0"/>
                        </a:rPr>
                        <a:t>Jhon Fredy Granados</a:t>
                      </a:r>
                    </a:p>
                  </a:txBody>
                  <a:tcPr marL="0" marR="0" marT="0" marB="0" anchor="ctr"/>
                </a:tc>
                <a:tc>
                  <a:txBody>
                    <a:bodyPr/>
                    <a:lstStyle/>
                    <a:p>
                      <a:pPr algn="l" fontAlgn="ctr"/>
                      <a:r>
                        <a:rPr lang="es-ES" sz="800" b="0" i="0" u="none" strike="noStrike" dirty="0">
                          <a:solidFill>
                            <a:srgbClr val="000000"/>
                          </a:solidFill>
                          <a:effectLst/>
                          <a:latin typeface="Calibri Light" panose="020F0302020204030204" pitchFamily="34" charset="0"/>
                        </a:rPr>
                        <a:t>Se realizaron 7 de 7 programados.</a:t>
                      </a:r>
                    </a:p>
                  </a:txBody>
                  <a:tcPr marL="9525" marR="9525" marT="9525" marB="0" anchor="ctr"/>
                </a:tc>
                <a:tc>
                  <a:txBody>
                    <a:bodyPr/>
                    <a:lstStyle/>
                    <a:p>
                      <a:pPr algn="ctr" fontAlgn="ctr"/>
                      <a:r>
                        <a:rPr lang="es-CO" sz="800" u="none" strike="noStrike" dirty="0">
                          <a:solidFill>
                            <a:schemeClr val="tx1"/>
                          </a:solidFill>
                          <a:effectLst/>
                          <a:latin typeface="+mj-lt"/>
                          <a:cs typeface="Arial" panose="020B0604020202020204" pitchFamily="34" charset="0"/>
                        </a:rPr>
                        <a:t>100%</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9"/>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284140" y="153089"/>
            <a:ext cx="6927666" cy="461665"/>
          </a:xfrm>
          <a:prstGeom prst="rect">
            <a:avLst/>
          </a:prstGeom>
          <a:noFill/>
        </p:spPr>
        <p:txBody>
          <a:bodyPr wrap="none" rtlCol="0">
            <a:spAutoFit/>
          </a:bodyPr>
          <a:lstStyle/>
          <a:p>
            <a:r>
              <a:rPr lang="es-CO" sz="2400" b="1" dirty="0">
                <a:latin typeface="+mj-lt"/>
              </a:rPr>
              <a:t>Proceso Gestión del Patrimonio Cultural  13 Indicadores</a:t>
            </a:r>
          </a:p>
        </p:txBody>
      </p:sp>
      <p:graphicFrame>
        <p:nvGraphicFramePr>
          <p:cNvPr id="6" name="5 Tabla"/>
          <p:cNvGraphicFramePr>
            <a:graphicFrameLocks noGrp="1"/>
          </p:cNvGraphicFramePr>
          <p:nvPr>
            <p:extLst>
              <p:ext uri="{D42A27DB-BD31-4B8C-83A1-F6EECF244321}">
                <p14:modId xmlns:p14="http://schemas.microsoft.com/office/powerpoint/2010/main" val="2373154624"/>
              </p:ext>
            </p:extLst>
          </p:nvPr>
        </p:nvGraphicFramePr>
        <p:xfrm>
          <a:off x="217826" y="820274"/>
          <a:ext cx="8807424" cy="4077833"/>
        </p:xfrm>
        <a:graphic>
          <a:graphicData uri="http://schemas.openxmlformats.org/drawingml/2006/table">
            <a:tbl>
              <a:tblPr>
                <a:tableStyleId>{BC89EF96-8CEA-46FF-86C4-4CE0E7609802}</a:tableStyleId>
              </a:tblPr>
              <a:tblGrid>
                <a:gridCol w="1859168">
                  <a:extLst>
                    <a:ext uri="{9D8B030D-6E8A-4147-A177-3AD203B41FA5}">
                      <a16:colId xmlns:a16="http://schemas.microsoft.com/office/drawing/2014/main" val="20000"/>
                    </a:ext>
                  </a:extLst>
                </a:gridCol>
                <a:gridCol w="2142309">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640080">
                  <a:extLst>
                    <a:ext uri="{9D8B030D-6E8A-4147-A177-3AD203B41FA5}">
                      <a16:colId xmlns:a16="http://schemas.microsoft.com/office/drawing/2014/main" val="20003"/>
                    </a:ext>
                  </a:extLst>
                </a:gridCol>
                <a:gridCol w="2586446">
                  <a:extLst>
                    <a:ext uri="{9D8B030D-6E8A-4147-A177-3AD203B41FA5}">
                      <a16:colId xmlns:a16="http://schemas.microsoft.com/office/drawing/2014/main" val="20004"/>
                    </a:ext>
                  </a:extLst>
                </a:gridCol>
                <a:gridCol w="665021">
                  <a:extLst>
                    <a:ext uri="{9D8B030D-6E8A-4147-A177-3AD203B41FA5}">
                      <a16:colId xmlns:a16="http://schemas.microsoft.com/office/drawing/2014/main" val="20005"/>
                    </a:ext>
                  </a:extLst>
                </a:gridCol>
              </a:tblGrid>
              <a:tr h="161923">
                <a:tc>
                  <a:txBody>
                    <a:bodyPr/>
                    <a:lstStyle/>
                    <a:p>
                      <a:pPr algn="ctr" fontAlgn="ctr"/>
                      <a:r>
                        <a:rPr lang="es-CO" sz="1050" b="1" u="none" strike="noStrike" dirty="0">
                          <a:solidFill>
                            <a:schemeClr val="tx1"/>
                          </a:solidFill>
                          <a:effectLst/>
                          <a:latin typeface="+mj-lt"/>
                          <a:cs typeface="Arial" panose="020B0604020202020204" pitchFamily="34" charset="0"/>
                        </a:rPr>
                        <a:t>Nombre indicador</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solidFill>
                            <a:schemeClr val="tx1"/>
                          </a:solidFill>
                          <a:effectLst/>
                          <a:latin typeface="+mj-lt"/>
                          <a:cs typeface="Arial" panose="020B0604020202020204" pitchFamily="34" charset="0"/>
                        </a:rPr>
                        <a:t>Ecuación</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solidFill>
                            <a:schemeClr val="tx1"/>
                          </a:solidFill>
                          <a:effectLst/>
                          <a:latin typeface="+mj-lt"/>
                          <a:cs typeface="Arial" panose="020B0604020202020204" pitchFamily="34" charset="0"/>
                        </a:rPr>
                        <a:t>Medición</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solidFill>
                            <a:schemeClr val="tx1"/>
                          </a:solidFill>
                          <a:effectLst/>
                          <a:latin typeface="+mj-lt"/>
                          <a:cs typeface="Arial" panose="020B0604020202020204" pitchFamily="34" charset="0"/>
                        </a:rPr>
                        <a:t>Responsable</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50" b="1" u="none" strike="noStrike" dirty="0">
                          <a:solidFill>
                            <a:schemeClr val="tx1"/>
                          </a:solidFill>
                          <a:effectLst/>
                          <a:latin typeface="+mj-lt"/>
                          <a:cs typeface="Arial" panose="020B0604020202020204" pitchFamily="34" charset="0"/>
                        </a:rPr>
                        <a:t>ANALISIS ULTIMA</a:t>
                      </a:r>
                      <a:r>
                        <a:rPr lang="es-CO" sz="1050" b="1" u="none" strike="noStrike" baseline="0" dirty="0">
                          <a:solidFill>
                            <a:schemeClr val="tx1"/>
                          </a:solidFill>
                          <a:effectLst/>
                          <a:latin typeface="+mj-lt"/>
                          <a:cs typeface="Arial" panose="020B0604020202020204" pitchFamily="34" charset="0"/>
                        </a:rPr>
                        <a:t> MEDICION</a:t>
                      </a:r>
                      <a:endParaRPr lang="es-CO" sz="1050" b="1" i="0" u="none" strike="noStrike" dirty="0">
                        <a:solidFill>
                          <a:schemeClr val="tx1"/>
                        </a:solidFill>
                        <a:effectLst/>
                        <a:latin typeface="+mj-lt"/>
                        <a:cs typeface="Arial" panose="020B0604020202020204" pitchFamily="34" charset="0"/>
                      </a:endParaRPr>
                    </a:p>
                    <a:p>
                      <a:pPr algn="ctr" fontAlgn="ct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solidFill>
                            <a:schemeClr val="tx1"/>
                          </a:solidFill>
                          <a:effectLst/>
                          <a:latin typeface="+mj-lt"/>
                          <a:cs typeface="Arial" panose="020B0604020202020204" pitchFamily="34" charset="0"/>
                        </a:rPr>
                        <a:t>% cumplimiento</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792085">
                <a:tc>
                  <a:txBody>
                    <a:bodyPr/>
                    <a:lstStyle/>
                    <a:p>
                      <a:pPr algn="ctr" fontAlgn="ctr"/>
                      <a:r>
                        <a:rPr lang="es-CO" sz="1050" b="1" u="none" strike="noStrike" dirty="0">
                          <a:solidFill>
                            <a:schemeClr val="tx1"/>
                          </a:solidFill>
                          <a:effectLst/>
                          <a:latin typeface="+mj-lt"/>
                          <a:cs typeface="Arial" panose="020B0604020202020204" pitchFamily="34" charset="0"/>
                        </a:rPr>
                        <a:t>Bienes y manifestaciones patrimoniales con gestión de estrategias de conservación, protección y reconocimiento social del patrimonio cultural. </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50" b="0" u="none" strike="noStrike" dirty="0">
                          <a:solidFill>
                            <a:schemeClr val="tx1"/>
                          </a:solidFill>
                          <a:effectLst/>
                          <a:latin typeface="+mj-lt"/>
                          <a:cs typeface="Arial" panose="020B0604020202020204" pitchFamily="34" charset="0"/>
                        </a:rPr>
                        <a:t>Bienes y manifestaciones patrimoniales con gestión de estrategias de conservación, protección y reconocimiento social del patrimonio cultural/ bienes y manifestaciones proyectadas</a:t>
                      </a:r>
                    </a:p>
                  </a:txBody>
                  <a:tcPr marL="0" marR="0" marT="0" marB="0" anchor="ctr">
                    <a:solidFill>
                      <a:schemeClr val="bg1"/>
                    </a:solidFill>
                  </a:tcPr>
                </a:tc>
                <a:tc>
                  <a:txBody>
                    <a:bodyPr/>
                    <a:lstStyle/>
                    <a:p>
                      <a:pPr algn="ctr" fontAlgn="ctr"/>
                      <a:r>
                        <a:rPr lang="es-CO" sz="1050" u="none" strike="noStrike" dirty="0">
                          <a:solidFill>
                            <a:schemeClr val="tx1"/>
                          </a:solidFill>
                          <a:effectLst/>
                          <a:latin typeface="+mj-lt"/>
                          <a:cs typeface="Arial" panose="020B0604020202020204" pitchFamily="34" charset="0"/>
                        </a:rPr>
                        <a:t>ANUAL</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b="0" i="0" u="none" strike="noStrike" dirty="0">
                          <a:solidFill>
                            <a:schemeClr val="tx1"/>
                          </a:solidFill>
                          <a:effectLst/>
                          <a:latin typeface="+mj-lt"/>
                          <a:cs typeface="Arial" panose="020B0604020202020204" pitchFamily="34" charset="0"/>
                        </a:rPr>
                        <a:t>Mónica</a:t>
                      </a:r>
                      <a:r>
                        <a:rPr lang="es-CO" sz="1050" b="0" i="0" u="none" strike="noStrike" baseline="0" dirty="0">
                          <a:solidFill>
                            <a:schemeClr val="tx1"/>
                          </a:solidFill>
                          <a:effectLst/>
                          <a:latin typeface="+mj-lt"/>
                          <a:cs typeface="Arial" panose="020B0604020202020204" pitchFamily="34" charset="0"/>
                        </a:rPr>
                        <a:t> Henao</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MX" sz="1050" b="0" i="0" u="none" strike="noStrike" kern="1200" dirty="0">
                          <a:solidFill>
                            <a:schemeClr val="tx1"/>
                          </a:solidFill>
                          <a:effectLst/>
                          <a:latin typeface="+mn-lt"/>
                          <a:ea typeface="+mn-ea"/>
                          <a:cs typeface="Arial" panose="020B0604020202020204" pitchFamily="34" charset="0"/>
                        </a:rPr>
                        <a:t>7 de 6</a:t>
                      </a:r>
                      <a:endParaRPr lang="es-CO" sz="1050" b="0" i="0" u="none" strike="noStrike" kern="1200" dirty="0">
                        <a:solidFill>
                          <a:schemeClr val="tx1"/>
                        </a:solidFill>
                        <a:effectLst/>
                        <a:latin typeface="+mn-lt"/>
                        <a:ea typeface="+mn-ea"/>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117%</a:t>
                      </a:r>
                      <a:endParaRPr lang="es-CO" sz="105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528057">
                <a:tc>
                  <a:txBody>
                    <a:bodyPr/>
                    <a:lstStyle/>
                    <a:p>
                      <a:pPr algn="ctr" fontAlgn="ctr"/>
                      <a:r>
                        <a:rPr lang="es-CO" sz="1050" b="1" u="none" strike="noStrike" kern="1200" dirty="0">
                          <a:solidFill>
                            <a:schemeClr val="tx1"/>
                          </a:solidFill>
                          <a:effectLst/>
                          <a:latin typeface="+mj-lt"/>
                          <a:ea typeface="+mn-ea"/>
                          <a:cs typeface="Arial" panose="020B0604020202020204" pitchFamily="34" charset="0"/>
                        </a:rPr>
                        <a:t>Actores asesorados en Patrimonio Cultural</a:t>
                      </a:r>
                    </a:p>
                  </a:txBody>
                  <a:tcPr marL="0" marR="0" marT="0" marB="0" anchor="ctr">
                    <a:solidFill>
                      <a:schemeClr val="bg1"/>
                    </a:solidFill>
                  </a:tcPr>
                </a:tc>
                <a:tc>
                  <a:txBody>
                    <a:bodyPr/>
                    <a:lstStyle/>
                    <a:p>
                      <a:pPr algn="ctr" fontAlgn="ctr"/>
                      <a:r>
                        <a:rPr lang="es-CO" sz="1050" b="0" u="none" strike="noStrike" dirty="0">
                          <a:solidFill>
                            <a:schemeClr val="tx1"/>
                          </a:solidFill>
                          <a:effectLst/>
                          <a:latin typeface="+mj-lt"/>
                          <a:cs typeface="Arial" panose="020B0604020202020204" pitchFamily="34" charset="0"/>
                        </a:rPr>
                        <a:t>Actores asesorados en los diferentes programas de patrimonio/ Actores programados</a:t>
                      </a:r>
                    </a:p>
                    <a:p>
                      <a:pPr algn="ctr" fontAlgn="ctr"/>
                      <a:r>
                        <a:rPr lang="es-CO" sz="1050" b="0" i="0" u="none" strike="noStrike" dirty="0">
                          <a:solidFill>
                            <a:schemeClr val="tx1"/>
                          </a:solidFill>
                          <a:effectLst/>
                          <a:latin typeface="+mj-lt"/>
                          <a:cs typeface="Arial" panose="020B0604020202020204" pitchFamily="34" charset="0"/>
                        </a:rPr>
                        <a:t>54</a:t>
                      </a:r>
                    </a:p>
                  </a:txBody>
                  <a:tcPr marL="0" marR="0" marT="0" marB="0" anchor="ctr">
                    <a:solidFill>
                      <a:schemeClr val="bg1"/>
                    </a:solidFill>
                  </a:tcPr>
                </a:tc>
                <a:tc>
                  <a:txBody>
                    <a:bodyPr/>
                    <a:lstStyle/>
                    <a:p>
                      <a:pPr algn="ctr" fontAlgn="ctr"/>
                      <a:r>
                        <a:rPr lang="es-CO" sz="1050" u="none" strike="noStrike" dirty="0">
                          <a:solidFill>
                            <a:schemeClr val="tx1"/>
                          </a:solidFill>
                          <a:effectLst/>
                          <a:latin typeface="+mj-lt"/>
                          <a:cs typeface="Arial" panose="020B0604020202020204" pitchFamily="34" charset="0"/>
                        </a:rPr>
                        <a:t>TRIMESTRAL</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Gustavo Hernán Carvajal Correa</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CO" sz="1050" b="0" i="0" u="none" strike="noStrike" dirty="0">
                          <a:solidFill>
                            <a:schemeClr val="tx1"/>
                          </a:solidFill>
                          <a:effectLst/>
                          <a:latin typeface="+mj-lt"/>
                          <a:cs typeface="Arial" panose="020B0604020202020204" pitchFamily="34" charset="0"/>
                        </a:rPr>
                        <a:t>95 Personas</a:t>
                      </a:r>
                      <a:r>
                        <a:rPr lang="es-CO" sz="1050" b="0" i="0" u="none" strike="noStrike" baseline="0" dirty="0">
                          <a:solidFill>
                            <a:schemeClr val="tx1"/>
                          </a:solidFill>
                          <a:effectLst/>
                          <a:latin typeface="+mj-lt"/>
                          <a:cs typeface="Arial" panose="020B0604020202020204" pitchFamily="34" charset="0"/>
                        </a:rPr>
                        <a:t> asesoradas en temas de bienes culturales, tramite on line salida de obras a Noviembre 30</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100%</a:t>
                      </a:r>
                      <a:endParaRPr lang="es-CO" sz="105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r h="557393">
                <a:tc>
                  <a:txBody>
                    <a:bodyPr/>
                    <a:lstStyle/>
                    <a:p>
                      <a:pPr algn="ctr" fontAlgn="ctr"/>
                      <a:r>
                        <a:rPr lang="es-CO" sz="1050" b="1" u="none" strike="noStrike" dirty="0">
                          <a:solidFill>
                            <a:schemeClr val="tx1"/>
                          </a:solidFill>
                          <a:effectLst/>
                          <a:latin typeface="+mj-lt"/>
                          <a:cs typeface="Arial" panose="020B0604020202020204" pitchFamily="34" charset="0"/>
                        </a:rPr>
                        <a:t>Soportes sonoros conformes en la fonoteca</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50" b="0" u="none" strike="noStrike" dirty="0">
                          <a:solidFill>
                            <a:schemeClr val="tx1"/>
                          </a:solidFill>
                          <a:effectLst/>
                          <a:latin typeface="+mj-lt"/>
                          <a:cs typeface="Arial" panose="020B0604020202020204" pitchFamily="34" charset="0"/>
                        </a:rPr>
                        <a:t>soportes sonoros totales- soportes no conformes/ total soportes sonoros</a:t>
                      </a:r>
                    </a:p>
                    <a:p>
                      <a:pPr algn="ctr" fontAlgn="ctr"/>
                      <a:endParaRPr lang="es-CO" sz="105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50" u="none" strike="noStrike" dirty="0">
                          <a:solidFill>
                            <a:schemeClr val="tx1"/>
                          </a:solidFill>
                          <a:effectLst/>
                          <a:latin typeface="+mj-lt"/>
                          <a:cs typeface="Arial" panose="020B0604020202020204" pitchFamily="34" charset="0"/>
                        </a:rPr>
                        <a:t>SEMESTRAL</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Juan Esteban Muñoz</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1050" b="0" i="0" u="none" strike="noStrike" kern="1200" dirty="0">
                          <a:solidFill>
                            <a:schemeClr val="tx1"/>
                          </a:solidFill>
                          <a:effectLst/>
                          <a:latin typeface="+mj-lt"/>
                          <a:ea typeface="+mn-ea"/>
                          <a:cs typeface="Arial" panose="020B0604020202020204" pitchFamily="34" charset="0"/>
                        </a:rPr>
                        <a:t>59582/60684</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98%</a:t>
                      </a:r>
                      <a:endParaRPr lang="es-CO" sz="105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4"/>
                  </a:ext>
                </a:extLst>
              </a:tr>
              <a:tr h="1056114">
                <a:tc>
                  <a:txBody>
                    <a:bodyPr/>
                    <a:lstStyle/>
                    <a:p>
                      <a:pPr algn="ctr" fontAlgn="ctr"/>
                      <a:r>
                        <a:rPr lang="es-CO" sz="1050" b="1" u="none" strike="noStrike" dirty="0">
                          <a:solidFill>
                            <a:schemeClr val="tx1"/>
                          </a:solidFill>
                          <a:effectLst/>
                          <a:latin typeface="+mj-lt"/>
                          <a:cs typeface="Arial" panose="020B0604020202020204" pitchFamily="34" charset="0"/>
                        </a:rPr>
                        <a:t>Intervención para la catalogación, adecuación de espacios, tratamiento del material sonoro, difusión y apropiación social de la fonoteca departamental Hernán Restrepo  Duque</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50" b="0" u="none" strike="noStrike" dirty="0">
                          <a:solidFill>
                            <a:schemeClr val="tx1"/>
                          </a:solidFill>
                          <a:effectLst/>
                          <a:latin typeface="+mj-lt"/>
                          <a:cs typeface="Arial" panose="020B0604020202020204" pitchFamily="34" charset="0"/>
                        </a:rPr>
                        <a:t>intervención para la catalogación, adecuación de espacios, tratamiento del material sonoro, difusión y apropiación social de la fonoteca departamental Hernán Restrepo duque implementados/intervención para la catalogación, adecuación de espacios, tratamiento</a:t>
                      </a:r>
                      <a:endParaRPr lang="es-CO" sz="105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50" u="none" strike="noStrike" dirty="0">
                          <a:solidFill>
                            <a:schemeClr val="tx1"/>
                          </a:solidFill>
                          <a:effectLst/>
                          <a:latin typeface="+mj-lt"/>
                          <a:cs typeface="Arial" panose="020B0604020202020204" pitchFamily="34" charset="0"/>
                        </a:rPr>
                        <a:t>SEMESTRAL</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Nelson León Osorno Zapata</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1050" b="0" i="0" u="none" strike="noStrike" dirty="0">
                          <a:solidFill>
                            <a:schemeClr val="tx1"/>
                          </a:solidFill>
                          <a:effectLst/>
                          <a:latin typeface="+mj-lt"/>
                          <a:cs typeface="Arial" panose="020B0604020202020204" pitchFamily="34" charset="0"/>
                        </a:rPr>
                        <a:t>El catálogo ABCD fue corroborado y migrado al KOHA para su consulta en línea, con mejoras en el acceso y consulta al público, al igual que a estos soportes sonoros se les realizó una revisión para detectar el estado de conservación de los mismos. A la fecha ya se puede tener acceso al catálogo llamado Koha, en donde se encuentra los 36.000 registros verificados de la primera catalogación.</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100%</a:t>
                      </a:r>
                      <a:endParaRPr lang="es-CO" sz="105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7"/>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427333" y="208880"/>
            <a:ext cx="6927666" cy="461665"/>
          </a:xfrm>
          <a:prstGeom prst="rect">
            <a:avLst/>
          </a:prstGeom>
          <a:noFill/>
        </p:spPr>
        <p:txBody>
          <a:bodyPr wrap="none" rtlCol="0">
            <a:spAutoFit/>
          </a:bodyPr>
          <a:lstStyle/>
          <a:p>
            <a:r>
              <a:rPr lang="es-CO" sz="2400" b="1" dirty="0">
                <a:latin typeface="+mj-lt"/>
              </a:rPr>
              <a:t>Proceso Gestión del Patrimonio Cultural  13 Indicadores</a:t>
            </a:r>
          </a:p>
        </p:txBody>
      </p:sp>
      <p:graphicFrame>
        <p:nvGraphicFramePr>
          <p:cNvPr id="6" name="5 Tabla"/>
          <p:cNvGraphicFramePr>
            <a:graphicFrameLocks noGrp="1"/>
          </p:cNvGraphicFramePr>
          <p:nvPr>
            <p:extLst>
              <p:ext uri="{D42A27DB-BD31-4B8C-83A1-F6EECF244321}">
                <p14:modId xmlns:p14="http://schemas.microsoft.com/office/powerpoint/2010/main" val="3723171235"/>
              </p:ext>
            </p:extLst>
          </p:nvPr>
        </p:nvGraphicFramePr>
        <p:xfrm>
          <a:off x="217826" y="727366"/>
          <a:ext cx="8807424" cy="2765144"/>
        </p:xfrm>
        <a:graphic>
          <a:graphicData uri="http://schemas.openxmlformats.org/drawingml/2006/table">
            <a:tbl>
              <a:tblPr>
                <a:tableStyleId>{BC89EF96-8CEA-46FF-86C4-4CE0E7609802}</a:tableStyleId>
              </a:tblPr>
              <a:tblGrid>
                <a:gridCol w="1938778">
                  <a:extLst>
                    <a:ext uri="{9D8B030D-6E8A-4147-A177-3AD203B41FA5}">
                      <a16:colId xmlns:a16="http://schemas.microsoft.com/office/drawing/2014/main" val="20000"/>
                    </a:ext>
                  </a:extLst>
                </a:gridCol>
                <a:gridCol w="2062699">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640080">
                  <a:extLst>
                    <a:ext uri="{9D8B030D-6E8A-4147-A177-3AD203B41FA5}">
                      <a16:colId xmlns:a16="http://schemas.microsoft.com/office/drawing/2014/main" val="20003"/>
                    </a:ext>
                  </a:extLst>
                </a:gridCol>
                <a:gridCol w="2586446">
                  <a:extLst>
                    <a:ext uri="{9D8B030D-6E8A-4147-A177-3AD203B41FA5}">
                      <a16:colId xmlns:a16="http://schemas.microsoft.com/office/drawing/2014/main" val="20004"/>
                    </a:ext>
                  </a:extLst>
                </a:gridCol>
                <a:gridCol w="665021">
                  <a:extLst>
                    <a:ext uri="{9D8B030D-6E8A-4147-A177-3AD203B41FA5}">
                      <a16:colId xmlns:a16="http://schemas.microsoft.com/office/drawing/2014/main" val="20005"/>
                    </a:ext>
                  </a:extLst>
                </a:gridCol>
              </a:tblGrid>
              <a:tr h="161923">
                <a:tc>
                  <a:txBody>
                    <a:bodyPr/>
                    <a:lstStyle/>
                    <a:p>
                      <a:pPr algn="ctr" fontAlgn="ctr"/>
                      <a:r>
                        <a:rPr lang="es-CO" sz="800" b="1" u="none" strike="noStrike" dirty="0">
                          <a:solidFill>
                            <a:schemeClr val="tx1"/>
                          </a:solidFill>
                          <a:effectLst/>
                          <a:latin typeface="+mj-lt"/>
                          <a:cs typeface="Arial" panose="020B0604020202020204" pitchFamily="34" charset="0"/>
                        </a:rPr>
                        <a:t>Nombre indicador</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Ecuación</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Medición</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Responsable</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800" b="1" u="none" strike="noStrike" dirty="0">
                          <a:solidFill>
                            <a:schemeClr val="tx1"/>
                          </a:solidFill>
                          <a:effectLst/>
                          <a:latin typeface="+mj-lt"/>
                          <a:cs typeface="Arial" panose="020B0604020202020204" pitchFamily="34" charset="0"/>
                        </a:rPr>
                        <a:t>ANALISIS ULTIMA</a:t>
                      </a:r>
                      <a:r>
                        <a:rPr lang="es-CO" sz="800" b="1" u="none" strike="noStrike" baseline="0" dirty="0">
                          <a:solidFill>
                            <a:schemeClr val="tx1"/>
                          </a:solidFill>
                          <a:effectLst/>
                          <a:latin typeface="+mj-lt"/>
                          <a:cs typeface="Arial" panose="020B0604020202020204" pitchFamily="34" charset="0"/>
                        </a:rPr>
                        <a:t> MEDICION</a:t>
                      </a:r>
                      <a:endParaRPr lang="es-CO" sz="800" b="1" i="0" u="none" strike="noStrike" dirty="0">
                        <a:solidFill>
                          <a:schemeClr val="tx1"/>
                        </a:solidFill>
                        <a:effectLst/>
                        <a:latin typeface="+mj-lt"/>
                        <a:cs typeface="Arial" panose="020B0604020202020204" pitchFamily="34" charset="0"/>
                      </a:endParaRPr>
                    </a:p>
                    <a:p>
                      <a:pPr algn="ctr" fontAlgn="ct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 cumplimiento</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604618">
                <a:tc>
                  <a:txBody>
                    <a:bodyPr/>
                    <a:lstStyle/>
                    <a:p>
                      <a:pPr algn="ctr" fontAlgn="ctr"/>
                      <a:r>
                        <a:rPr lang="es-CO" sz="800" b="1" u="none" strike="noStrike" dirty="0">
                          <a:solidFill>
                            <a:schemeClr val="tx1"/>
                          </a:solidFill>
                          <a:effectLst/>
                          <a:latin typeface="+mj-lt"/>
                          <a:cs typeface="Arial" panose="020B0604020202020204" pitchFamily="34" charset="0"/>
                        </a:rPr>
                        <a:t>Bienes y manifestaciones culturales intervenidos </a:t>
                      </a:r>
                      <a:r>
                        <a:rPr lang="es-MX" sz="800" b="1" u="none" strike="noStrike" kern="1200" dirty="0">
                          <a:solidFill>
                            <a:schemeClr val="tx1"/>
                          </a:solidFill>
                          <a:effectLst/>
                          <a:latin typeface="+mn-lt"/>
                          <a:ea typeface="+mn-ea"/>
                          <a:cs typeface="Arial" panose="020B0604020202020204" pitchFamily="34" charset="0"/>
                        </a:rPr>
                        <a:t>(Plan de desarrollo 2020-2023)</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800" b="0" u="none" strike="noStrike" dirty="0">
                          <a:solidFill>
                            <a:schemeClr val="tx1"/>
                          </a:solidFill>
                          <a:effectLst/>
                          <a:latin typeface="+mj-lt"/>
                          <a:cs typeface="Arial" panose="020B0604020202020204" pitchFamily="34" charset="0"/>
                        </a:rPr>
                        <a:t>bienes y manifestaciones culturales intervenidos/bienes y manifestaciones culturales intervenidos proyectados</a:t>
                      </a:r>
                      <a:endParaRPr lang="es-CO" sz="8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800" u="none" strike="noStrike" dirty="0">
                          <a:solidFill>
                            <a:schemeClr val="tx1"/>
                          </a:solidFill>
                          <a:effectLst/>
                          <a:latin typeface="+mj-lt"/>
                          <a:cs typeface="Arial" panose="020B0604020202020204" pitchFamily="34" charset="0"/>
                        </a:rPr>
                        <a:t>SEMESTRAL</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kern="1200" dirty="0">
                          <a:solidFill>
                            <a:schemeClr val="tx1"/>
                          </a:solidFill>
                          <a:effectLst/>
                          <a:latin typeface="+mn-lt"/>
                          <a:ea typeface="+mn-ea"/>
                          <a:cs typeface="Arial" panose="020B0604020202020204" pitchFamily="34" charset="0"/>
                        </a:rPr>
                        <a:t>Mónica María Henao Libreros</a:t>
                      </a:r>
                      <a:endParaRPr lang="es-CO" sz="800" b="0" i="0" u="none" strike="noStrike" kern="1200" dirty="0">
                        <a:solidFill>
                          <a:schemeClr val="tx1"/>
                        </a:solidFill>
                        <a:effectLst/>
                        <a:latin typeface="+mn-lt"/>
                        <a:ea typeface="+mn-ea"/>
                        <a:cs typeface="Arial" panose="020B0604020202020204" pitchFamily="34" charset="0"/>
                      </a:endParaRPr>
                    </a:p>
                  </a:txBody>
                  <a:tcPr marL="0" marR="0" marT="0" marB="0" anchor="ctr"/>
                </a:tc>
                <a:tc>
                  <a:txBody>
                    <a:bodyPr/>
                    <a:lstStyle/>
                    <a:p>
                      <a:pPr algn="ctr" fontAlgn="ctr"/>
                      <a:r>
                        <a:rPr lang="es-MX" sz="800" b="0" i="0" u="none" strike="noStrike" dirty="0">
                          <a:solidFill>
                            <a:schemeClr val="tx1"/>
                          </a:solidFill>
                          <a:effectLst/>
                          <a:latin typeface="+mj-lt"/>
                          <a:cs typeface="Arial" panose="020B0604020202020204" pitchFamily="34" charset="0"/>
                        </a:rPr>
                        <a:t>21 de 24 intervenidos</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88%</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8"/>
                  </a:ext>
                </a:extLst>
              </a:tr>
              <a:tr h="660071">
                <a:tc>
                  <a:txBody>
                    <a:bodyPr/>
                    <a:lstStyle/>
                    <a:p>
                      <a:pPr algn="ctr" fontAlgn="ctr"/>
                      <a:r>
                        <a:rPr lang="es-MX" sz="800" b="1" u="none" strike="noStrike" kern="1200" dirty="0">
                          <a:solidFill>
                            <a:schemeClr val="tx1"/>
                          </a:solidFill>
                          <a:effectLst/>
                          <a:latin typeface="+mj-lt"/>
                          <a:ea typeface="+mn-ea"/>
                          <a:cs typeface="Arial" panose="020B0604020202020204" pitchFamily="34" charset="0"/>
                        </a:rPr>
                        <a:t>Plan Departamental de Patrimonio implementado (Formulación de proyectos a implementarse en los P.E.S Y P.E.M) </a:t>
                      </a:r>
                      <a:r>
                        <a:rPr lang="es-MX" sz="800" b="1" u="none" strike="noStrike" kern="1200" dirty="0">
                          <a:solidFill>
                            <a:schemeClr val="tx1"/>
                          </a:solidFill>
                          <a:effectLst/>
                          <a:latin typeface="+mn-lt"/>
                          <a:ea typeface="+mn-ea"/>
                          <a:cs typeface="Arial" panose="020B0604020202020204" pitchFamily="34" charset="0"/>
                        </a:rPr>
                        <a:t>(Plan de desarrollo 2020-2023)</a:t>
                      </a:r>
                      <a:endParaRPr lang="es-CO" sz="8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800" b="0" i="0" kern="1200" dirty="0">
                          <a:solidFill>
                            <a:schemeClr val="tx1"/>
                          </a:solidFill>
                          <a:latin typeface="+mj-lt"/>
                          <a:ea typeface="+mn-ea"/>
                          <a:cs typeface="+mn-cs"/>
                        </a:rPr>
                        <a:t>% de ejecución del Plan Departamental de Patrimonio Implementado/% proyectado</a:t>
                      </a:r>
                      <a:endParaRPr lang="es-CO" sz="8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800" u="none" strike="noStrike" dirty="0">
                          <a:solidFill>
                            <a:schemeClr val="tx1"/>
                          </a:solidFill>
                          <a:effectLst/>
                          <a:latin typeface="+mj-lt"/>
                          <a:cs typeface="Arial" panose="020B0604020202020204" pitchFamily="34" charset="0"/>
                        </a:rPr>
                        <a:t>TRIMESTRAL</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Mónica María Henao Libreros</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MX" sz="800" b="0" i="0" u="none" strike="noStrike" dirty="0">
                          <a:solidFill>
                            <a:schemeClr val="tx1"/>
                          </a:solidFill>
                          <a:effectLst/>
                          <a:latin typeface="+mj-lt"/>
                          <a:cs typeface="Arial" panose="020B0604020202020204" pitchFamily="34" charset="0"/>
                        </a:rPr>
                        <a:t>30% de ejecución, 30% acumulado</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100%</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9"/>
                  </a:ext>
                </a:extLst>
              </a:tr>
              <a:tr h="660071">
                <a:tc>
                  <a:txBody>
                    <a:bodyPr/>
                    <a:lstStyle/>
                    <a:p>
                      <a:pPr algn="ctr" fontAlgn="ctr"/>
                      <a:r>
                        <a:rPr lang="es-MX" sz="800" b="1" u="none" strike="noStrike" kern="1200" dirty="0">
                          <a:solidFill>
                            <a:schemeClr val="tx1"/>
                          </a:solidFill>
                          <a:effectLst/>
                          <a:latin typeface="+mj-lt"/>
                          <a:ea typeface="+mn-ea"/>
                          <a:cs typeface="Arial" panose="020B0604020202020204" pitchFamily="34" charset="0"/>
                        </a:rPr>
                        <a:t>Proyectos para la implementación de los Planes de Salvaguardia (PES) y Planes de Manejo y Protección (PEMP), ejecutados</a:t>
                      </a:r>
                      <a:endParaRPr lang="es-CO" sz="8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800" b="0" i="0" kern="1200" dirty="0">
                          <a:solidFill>
                            <a:schemeClr val="tx1"/>
                          </a:solidFill>
                          <a:latin typeface="+mj-lt"/>
                          <a:ea typeface="+mn-ea"/>
                          <a:cs typeface="+mn-cs"/>
                        </a:rPr>
                        <a:t>Proyectos para la implementación de los Planes de Salvaguardia (PES) y Planes de Manejo y Protección (PEMP), ejecutados/Proyectos programados</a:t>
                      </a:r>
                      <a:endParaRPr lang="es-CO" sz="8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800" u="none" strike="noStrike" kern="1200" dirty="0">
                          <a:solidFill>
                            <a:schemeClr val="tx1"/>
                          </a:solidFill>
                          <a:effectLst/>
                          <a:latin typeface="+mn-lt"/>
                          <a:ea typeface="+mn-ea"/>
                          <a:cs typeface="Arial" panose="020B0604020202020204" pitchFamily="34" charset="0"/>
                        </a:rPr>
                        <a:t>TRIMESTRAL</a:t>
                      </a:r>
                      <a:endParaRPr lang="es-CO" sz="800" b="0" i="0" u="none" strike="noStrike" kern="1200" dirty="0">
                        <a:solidFill>
                          <a:schemeClr val="tx1"/>
                        </a:solidFill>
                        <a:effectLst/>
                        <a:latin typeface="+mn-lt"/>
                        <a:ea typeface="+mn-ea"/>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Mónica María Henao Libreros</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MX" sz="800" b="0" i="0" u="none" strike="noStrike" dirty="0">
                          <a:solidFill>
                            <a:schemeClr val="tx1"/>
                          </a:solidFill>
                          <a:effectLst/>
                          <a:latin typeface="+mj-lt"/>
                          <a:cs typeface="Arial" panose="020B0604020202020204" pitchFamily="34" charset="0"/>
                        </a:rPr>
                        <a:t>7 de 6 programados</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117%</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4136412363"/>
                  </a:ext>
                </a:extLst>
              </a:tr>
              <a:tr h="596544">
                <a:tc>
                  <a:txBody>
                    <a:bodyPr/>
                    <a:lstStyle/>
                    <a:p>
                      <a:pPr algn="ctr" fontAlgn="ctr"/>
                      <a:r>
                        <a:rPr lang="es-CO" sz="800" b="1" u="none" strike="noStrike" dirty="0">
                          <a:solidFill>
                            <a:schemeClr val="tx1"/>
                          </a:solidFill>
                          <a:effectLst/>
                          <a:latin typeface="+mj-lt"/>
                          <a:cs typeface="Arial" panose="020B0604020202020204" pitchFamily="34" charset="0"/>
                        </a:rPr>
                        <a:t>Eventos realizados en el área de patrimonio</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800" b="0" u="none" strike="noStrike" dirty="0">
                          <a:solidFill>
                            <a:schemeClr val="tx1"/>
                          </a:solidFill>
                          <a:effectLst/>
                          <a:latin typeface="+mj-lt"/>
                          <a:cs typeface="Arial" panose="020B0604020202020204" pitchFamily="34" charset="0"/>
                        </a:rPr>
                        <a:t>eventos de patrimonio realizados/eventos de patrimonio planeados</a:t>
                      </a:r>
                    </a:p>
                  </a:txBody>
                  <a:tcPr marL="0" marR="0" marT="0" marB="0" anchor="ctr">
                    <a:solidFill>
                      <a:schemeClr val="bg1"/>
                    </a:solidFill>
                  </a:tcPr>
                </a:tc>
                <a:tc>
                  <a:txBody>
                    <a:bodyPr/>
                    <a:lstStyle/>
                    <a:p>
                      <a:pPr algn="ctr" fontAlgn="ctr"/>
                      <a:r>
                        <a:rPr lang="es-CO" sz="800" u="none" strike="noStrike" kern="1200" dirty="0">
                          <a:solidFill>
                            <a:schemeClr val="tx1"/>
                          </a:solidFill>
                          <a:effectLst/>
                          <a:latin typeface="+mn-lt"/>
                          <a:ea typeface="+mn-ea"/>
                          <a:cs typeface="Arial" panose="020B0604020202020204" pitchFamily="34" charset="0"/>
                        </a:rPr>
                        <a:t>TRIMESTRAL</a:t>
                      </a:r>
                      <a:endParaRPr lang="es-CO" sz="800" b="0" i="0" u="none" strike="noStrike" kern="1200" dirty="0">
                        <a:solidFill>
                          <a:schemeClr val="tx1"/>
                        </a:solidFill>
                        <a:effectLst/>
                        <a:latin typeface="+mn-lt"/>
                        <a:ea typeface="+mn-ea"/>
                        <a:cs typeface="Arial" panose="020B0604020202020204" pitchFamily="34" charset="0"/>
                      </a:endParaRPr>
                    </a:p>
                  </a:txBody>
                  <a:tcPr marL="0" marR="0" marT="0" marB="0" anchor="ctr"/>
                </a:tc>
                <a:tc>
                  <a:txBody>
                    <a:bodyPr/>
                    <a:lstStyle/>
                    <a:p>
                      <a:pPr algn="ctr" fontAlgn="ctr"/>
                      <a:r>
                        <a:rPr lang="es-CO" sz="800" u="none" strike="noStrike" kern="1200" dirty="0">
                          <a:solidFill>
                            <a:schemeClr val="tx1"/>
                          </a:solidFill>
                          <a:effectLst/>
                          <a:latin typeface="+mn-lt"/>
                          <a:ea typeface="+mn-ea"/>
                          <a:cs typeface="Arial" panose="020B0604020202020204" pitchFamily="34" charset="0"/>
                        </a:rPr>
                        <a:t>Mónica María Henao Libreros</a:t>
                      </a:r>
                      <a:endParaRPr lang="es-CO" sz="800" b="0" i="0" u="none" strike="noStrike" kern="1200" dirty="0">
                        <a:solidFill>
                          <a:schemeClr val="tx1"/>
                        </a:solidFill>
                        <a:effectLst/>
                        <a:latin typeface="+mn-lt"/>
                        <a:ea typeface="+mn-ea"/>
                        <a:cs typeface="Arial" panose="020B060402020202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800" b="0" i="0" u="none" strike="noStrike" kern="1200" dirty="0">
                          <a:solidFill>
                            <a:schemeClr val="tx1"/>
                          </a:solidFill>
                          <a:effectLst/>
                          <a:latin typeface="+mn-lt"/>
                          <a:ea typeface="+mn-ea"/>
                          <a:cs typeface="Arial" panose="020B0604020202020204" pitchFamily="34" charset="0"/>
                        </a:rPr>
                        <a:t>7 reuniones del consejo de patrimonio, 14 encuentros de catedra del patrimonio.</a:t>
                      </a:r>
                      <a:endParaRPr lang="es-CO" sz="800" b="0" i="0" u="none" strike="noStrike" kern="1200" dirty="0">
                        <a:solidFill>
                          <a:schemeClr val="tx1"/>
                        </a:solidFill>
                        <a:effectLst/>
                        <a:latin typeface="+mn-lt"/>
                        <a:ea typeface="+mn-ea"/>
                        <a:cs typeface="Arial" panose="020B0604020202020204" pitchFamily="34" charset="0"/>
                      </a:endParaRPr>
                    </a:p>
                    <a:p>
                      <a:pPr algn="just" fontAlgn="ct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100%</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2928842827"/>
                  </a:ext>
                </a:extLst>
              </a:tr>
            </a:tbl>
          </a:graphicData>
        </a:graphic>
      </p:graphicFrame>
    </p:spTree>
    <p:extLst>
      <p:ext uri="{BB962C8B-B14F-4D97-AF65-F5344CB8AC3E}">
        <p14:creationId xmlns:p14="http://schemas.microsoft.com/office/powerpoint/2010/main" val="1498658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576199" y="198968"/>
            <a:ext cx="6927666" cy="461665"/>
          </a:xfrm>
          <a:prstGeom prst="rect">
            <a:avLst/>
          </a:prstGeom>
          <a:noFill/>
        </p:spPr>
        <p:txBody>
          <a:bodyPr wrap="none" rtlCol="0">
            <a:spAutoFit/>
          </a:bodyPr>
          <a:lstStyle/>
          <a:p>
            <a:r>
              <a:rPr lang="es-CO" sz="2400" b="1" dirty="0">
                <a:latin typeface="+mj-lt"/>
              </a:rPr>
              <a:t>Proceso Gestión del Patrimonio Cultural  13 Indicadores</a:t>
            </a:r>
          </a:p>
        </p:txBody>
      </p:sp>
      <p:graphicFrame>
        <p:nvGraphicFramePr>
          <p:cNvPr id="6" name="5 Tabla"/>
          <p:cNvGraphicFramePr>
            <a:graphicFrameLocks noGrp="1"/>
          </p:cNvGraphicFramePr>
          <p:nvPr>
            <p:extLst>
              <p:ext uri="{D42A27DB-BD31-4B8C-83A1-F6EECF244321}">
                <p14:modId xmlns:p14="http://schemas.microsoft.com/office/powerpoint/2010/main" val="3020738790"/>
              </p:ext>
            </p:extLst>
          </p:nvPr>
        </p:nvGraphicFramePr>
        <p:xfrm>
          <a:off x="280852" y="651309"/>
          <a:ext cx="8582295" cy="3232881"/>
        </p:xfrm>
        <a:graphic>
          <a:graphicData uri="http://schemas.openxmlformats.org/drawingml/2006/table">
            <a:tbl>
              <a:tblPr>
                <a:tableStyleId>{BC89EF96-8CEA-46FF-86C4-4CE0E7609802}</a:tableStyleId>
              </a:tblPr>
              <a:tblGrid>
                <a:gridCol w="2154579">
                  <a:extLst>
                    <a:ext uri="{9D8B030D-6E8A-4147-A177-3AD203B41FA5}">
                      <a16:colId xmlns:a16="http://schemas.microsoft.com/office/drawing/2014/main" val="20000"/>
                    </a:ext>
                  </a:extLst>
                </a:gridCol>
                <a:gridCol w="1739495">
                  <a:extLst>
                    <a:ext uri="{9D8B030D-6E8A-4147-A177-3AD203B41FA5}">
                      <a16:colId xmlns:a16="http://schemas.microsoft.com/office/drawing/2014/main" val="20001"/>
                    </a:ext>
                  </a:extLst>
                </a:gridCol>
                <a:gridCol w="899181">
                  <a:extLst>
                    <a:ext uri="{9D8B030D-6E8A-4147-A177-3AD203B41FA5}">
                      <a16:colId xmlns:a16="http://schemas.microsoft.com/office/drawing/2014/main" val="20002"/>
                    </a:ext>
                  </a:extLst>
                </a:gridCol>
                <a:gridCol w="771842">
                  <a:extLst>
                    <a:ext uri="{9D8B030D-6E8A-4147-A177-3AD203B41FA5}">
                      <a16:colId xmlns:a16="http://schemas.microsoft.com/office/drawing/2014/main" val="20003"/>
                    </a:ext>
                  </a:extLst>
                </a:gridCol>
                <a:gridCol w="2212711">
                  <a:extLst>
                    <a:ext uri="{9D8B030D-6E8A-4147-A177-3AD203B41FA5}">
                      <a16:colId xmlns:a16="http://schemas.microsoft.com/office/drawing/2014/main" val="20004"/>
                    </a:ext>
                  </a:extLst>
                </a:gridCol>
                <a:gridCol w="804487">
                  <a:extLst>
                    <a:ext uri="{9D8B030D-6E8A-4147-A177-3AD203B41FA5}">
                      <a16:colId xmlns:a16="http://schemas.microsoft.com/office/drawing/2014/main" val="20005"/>
                    </a:ext>
                  </a:extLst>
                </a:gridCol>
              </a:tblGrid>
              <a:tr h="124727">
                <a:tc>
                  <a:txBody>
                    <a:bodyPr/>
                    <a:lstStyle/>
                    <a:p>
                      <a:pPr algn="ctr" fontAlgn="ctr"/>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b="1" u="none" strike="noStrike" dirty="0">
                          <a:solidFill>
                            <a:schemeClr val="tx1"/>
                          </a:solidFill>
                          <a:effectLst/>
                          <a:latin typeface="+mj-lt"/>
                          <a:cs typeface="Arial" panose="020B0604020202020204" pitchFamily="34" charset="0"/>
                        </a:rPr>
                        <a:t>ANALISIS ULTIMA</a:t>
                      </a:r>
                      <a:r>
                        <a:rPr lang="es-CO" sz="900" b="1" u="none" strike="noStrike" baseline="0" dirty="0">
                          <a:solidFill>
                            <a:schemeClr val="tx1"/>
                          </a:solidFill>
                          <a:effectLst/>
                          <a:latin typeface="+mj-lt"/>
                          <a:cs typeface="Arial" panose="020B0604020202020204" pitchFamily="34" charset="0"/>
                        </a:rPr>
                        <a:t> MEDICION</a:t>
                      </a:r>
                      <a:endParaRPr lang="es-CO" sz="900" b="1" i="0" u="none" strike="noStrike" dirty="0">
                        <a:solidFill>
                          <a:schemeClr val="tx1"/>
                        </a:solidFill>
                        <a:effectLst/>
                        <a:latin typeface="+mj-lt"/>
                        <a:cs typeface="Arial" panose="020B0604020202020204" pitchFamily="34" charset="0"/>
                      </a:endParaRPr>
                    </a:p>
                    <a:p>
                      <a:pPr algn="ctr" fontAlgn="ct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491496">
                <a:tc>
                  <a:txBody>
                    <a:bodyPr/>
                    <a:lstStyle/>
                    <a:p>
                      <a:pPr marL="0" algn="ctr" defTabSz="914400" rtl="0" eaLnBrk="1" fontAlgn="ctr" latinLnBrk="0" hangingPunct="1"/>
                      <a:r>
                        <a:rPr lang="es-MX" sz="900" b="1" u="none" strike="noStrike" kern="1200" dirty="0">
                          <a:solidFill>
                            <a:schemeClr val="tx1"/>
                          </a:solidFill>
                          <a:effectLst/>
                          <a:latin typeface="+mj-lt"/>
                          <a:ea typeface="+mn-ea"/>
                          <a:cs typeface="Arial" panose="020B0604020202020204" pitchFamily="34" charset="0"/>
                        </a:rPr>
                        <a:t>Intervenciones de preservación de los bienes de interés patrimonial, muebles e inmuebles, realizadas </a:t>
                      </a:r>
                      <a:r>
                        <a:rPr lang="es-MX" sz="900" b="1" u="none" strike="noStrike" kern="1200" dirty="0">
                          <a:solidFill>
                            <a:schemeClr val="tx1"/>
                          </a:solidFill>
                          <a:effectLst/>
                          <a:latin typeface="+mn-lt"/>
                          <a:ea typeface="+mn-ea"/>
                          <a:cs typeface="Arial" panose="020B0604020202020204" pitchFamily="34" charset="0"/>
                        </a:rPr>
                        <a:t>(Plan de desarrollo 2020-2023)</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900" b="0" i="0" kern="1200" dirty="0">
                          <a:solidFill>
                            <a:schemeClr val="tx1"/>
                          </a:solidFill>
                          <a:latin typeface="+mj-lt"/>
                          <a:ea typeface="+mn-ea"/>
                          <a:cs typeface="+mn-cs"/>
                        </a:rPr>
                        <a:t>Intervenciones de preservación de los bienes de interés patrimonial, muebles e inmuebles, realizadas/Intervenciones de preservación de los bienes de interés patrimonial, muebles e inmuebles, proyectadas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TRIMESTRAL</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Mónica María Henao Libreros</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900" b="0" i="0" u="none" strike="noStrike" dirty="0">
                          <a:solidFill>
                            <a:schemeClr val="tx1"/>
                          </a:solidFill>
                          <a:effectLst/>
                          <a:latin typeface="+mj-lt"/>
                          <a:cs typeface="Arial" panose="020B0604020202020204" pitchFamily="34" charset="0"/>
                        </a:rPr>
                        <a:t>21 de 24 programadas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88%</a:t>
                      </a:r>
                    </a:p>
                  </a:txBody>
                  <a:tcPr marL="0" marR="0" marT="0" marB="0" anchor="ctr"/>
                </a:tc>
                <a:extLst>
                  <a:ext uri="{0D108BD9-81ED-4DB2-BD59-A6C34878D82A}">
                    <a16:rowId xmlns:a16="http://schemas.microsoft.com/office/drawing/2014/main" val="10002"/>
                  </a:ext>
                </a:extLst>
              </a:tr>
              <a:tr h="1038321">
                <a:tc>
                  <a:txBody>
                    <a:bodyPr/>
                    <a:lstStyle/>
                    <a:p>
                      <a:pPr algn="ctr" fontAlgn="ctr"/>
                      <a:r>
                        <a:rPr lang="es-MX" sz="900" b="1" u="none" strike="noStrike" kern="1200" dirty="0">
                          <a:solidFill>
                            <a:schemeClr val="tx1"/>
                          </a:solidFill>
                          <a:effectLst/>
                          <a:latin typeface="+mj-lt"/>
                          <a:ea typeface="+mn-ea"/>
                          <a:cs typeface="Arial" panose="020B0604020202020204" pitchFamily="34" charset="0"/>
                        </a:rPr>
                        <a:t>Investigaciones en áreas artísticas y culturales realizadas y divulgadas (Ord.27) </a:t>
                      </a:r>
                      <a:r>
                        <a:rPr lang="es-MX" sz="900" b="1" u="none" strike="noStrike" kern="1200" dirty="0">
                          <a:solidFill>
                            <a:schemeClr val="tx1"/>
                          </a:solidFill>
                          <a:effectLst/>
                          <a:latin typeface="+mn-lt"/>
                          <a:ea typeface="+mn-ea"/>
                          <a:cs typeface="Arial" panose="020B0604020202020204" pitchFamily="34" charset="0"/>
                        </a:rPr>
                        <a:t>(Plan de desarrollo 2020-2023)</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900" b="0" i="0" kern="1200" dirty="0">
                          <a:solidFill>
                            <a:schemeClr val="tx1"/>
                          </a:solidFill>
                          <a:latin typeface="+mj-lt"/>
                          <a:ea typeface="+mn-ea"/>
                          <a:cs typeface="+mn-cs"/>
                        </a:rPr>
                        <a:t>Investigaciones en áreas artísticas y culturales realizadas y divulgadas / Investigación proyectadas</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TRIMESTRAL</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Mónica María Henao Libreros</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900" b="0" i="0" u="none" strike="noStrike" dirty="0">
                          <a:solidFill>
                            <a:schemeClr val="tx1"/>
                          </a:solidFill>
                          <a:effectLst/>
                          <a:latin typeface="+mj-lt"/>
                          <a:cs typeface="Arial" panose="020B0604020202020204" pitchFamily="34" charset="0"/>
                        </a:rPr>
                        <a:t>Las publicaciones se realizan y se hacen entrega de ellas al finalizar el año. Por ahora, ya se realizó el primer desembolso a la Academia, correspondiente al primer trimestre como se encuentra establecido.</a:t>
                      </a:r>
                    </a:p>
                    <a:p>
                      <a:pPr marL="0" marR="0" indent="0" algn="ctr" defTabSz="914400" rtl="0" eaLnBrk="1" fontAlgn="ctr" latinLnBrk="0" hangingPunct="1">
                        <a:lnSpc>
                          <a:spcPct val="100000"/>
                        </a:lnSpc>
                        <a:spcBef>
                          <a:spcPts val="0"/>
                        </a:spcBef>
                        <a:spcAft>
                          <a:spcPts val="0"/>
                        </a:spcAft>
                        <a:buClrTx/>
                        <a:buSzTx/>
                        <a:buFontTx/>
                        <a:buNone/>
                        <a:tabLst/>
                        <a:defRPr/>
                      </a:pPr>
                      <a:r>
                        <a:rPr lang="es-ES" sz="900" b="0" i="0" u="none" strike="noStrike" dirty="0">
                          <a:solidFill>
                            <a:schemeClr val="tx1"/>
                          </a:solidFill>
                          <a:effectLst/>
                          <a:latin typeface="+mj-lt"/>
                          <a:cs typeface="Arial" panose="020B0604020202020204" pitchFamily="34" charset="0"/>
                        </a:rPr>
                        <a:t>3/2</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150%</a:t>
                      </a:r>
                    </a:p>
                  </a:txBody>
                  <a:tcPr marL="0" marR="0" marT="0" marB="0" anchor="ctr"/>
                </a:tc>
                <a:extLst>
                  <a:ext uri="{0D108BD9-81ED-4DB2-BD59-A6C34878D82A}">
                    <a16:rowId xmlns:a16="http://schemas.microsoft.com/office/drawing/2014/main" val="10003"/>
                  </a:ext>
                </a:extLst>
              </a:tr>
              <a:tr h="267545">
                <a:tc>
                  <a:txBody>
                    <a:bodyPr/>
                    <a:lstStyle/>
                    <a:p>
                      <a:pPr marL="0" algn="ctr" defTabSz="914400" rtl="0" eaLnBrk="1" fontAlgn="ctr" latinLnBrk="0" hangingPunct="1"/>
                      <a:r>
                        <a:rPr lang="es-MX" sz="900" b="1" u="none" strike="noStrike" kern="1200" dirty="0">
                          <a:solidFill>
                            <a:schemeClr val="tx1"/>
                          </a:solidFill>
                          <a:effectLst/>
                          <a:latin typeface="+mj-lt"/>
                          <a:ea typeface="+mn-ea"/>
                          <a:cs typeface="Arial" panose="020B0604020202020204" pitchFamily="34" charset="0"/>
                        </a:rPr>
                        <a:t>Municipios que se benefician de los procesos de salvaguardia del patrimonio cultural</a:t>
                      </a:r>
                    </a:p>
                    <a:p>
                      <a:pPr marL="0" algn="ctr" defTabSz="914400" rtl="0" eaLnBrk="1" fontAlgn="ctr" latinLnBrk="0" hangingPunct="1"/>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ES" sz="900" b="0" i="0" kern="1200" dirty="0">
                          <a:solidFill>
                            <a:schemeClr val="tx1"/>
                          </a:solidFill>
                          <a:latin typeface="+mj-lt"/>
                          <a:ea typeface="+mn-ea"/>
                          <a:cs typeface="+mn-cs"/>
                        </a:rPr>
                        <a:t>Municipios beneficiados/ municipios programados</a:t>
                      </a:r>
                    </a:p>
                  </a:txBody>
                  <a:tcPr marL="0" marR="0" marT="0" marB="0" anchor="ctr">
                    <a:solidFill>
                      <a:schemeClr val="bg1"/>
                    </a:solidFill>
                  </a:tcPr>
                </a:tc>
                <a:tc>
                  <a:txBody>
                    <a:bodyPr/>
                    <a:lstStyle/>
                    <a:p>
                      <a:pPr algn="ctr" fontAlgn="ctr"/>
                      <a:r>
                        <a:rPr lang="es-CO" sz="900" b="0" i="0" u="none" strike="noStrike" dirty="0">
                          <a:solidFill>
                            <a:schemeClr val="tx1"/>
                          </a:solidFill>
                          <a:effectLst/>
                          <a:latin typeface="+mj-lt"/>
                          <a:cs typeface="Arial" panose="020B0604020202020204" pitchFamily="34" charset="0"/>
                        </a:rPr>
                        <a:t>ANUAL</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Mónica María Henao Libreros</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0" i="0" u="none" strike="noStrike" dirty="0">
                          <a:solidFill>
                            <a:schemeClr val="tx1"/>
                          </a:solidFill>
                          <a:effectLst/>
                          <a:latin typeface="+mj-lt"/>
                          <a:cs typeface="Arial" panose="020B0604020202020204" pitchFamily="34" charset="0"/>
                        </a:rPr>
                        <a:t>124 municipios beneficiados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4"/>
                  </a:ext>
                </a:extLst>
              </a:tr>
              <a:tr h="445908">
                <a:tc>
                  <a:txBody>
                    <a:bodyPr/>
                    <a:lstStyle/>
                    <a:p>
                      <a:pPr marL="0" algn="ctr" defTabSz="914400" rtl="0" eaLnBrk="1" fontAlgn="ctr" latinLnBrk="0" hangingPunct="1"/>
                      <a:r>
                        <a:rPr lang="es-MX" sz="900" b="1" u="none" strike="noStrike" kern="1200" dirty="0">
                          <a:solidFill>
                            <a:schemeClr val="tx1"/>
                          </a:solidFill>
                          <a:effectLst/>
                          <a:latin typeface="+mj-lt"/>
                          <a:ea typeface="+mn-ea"/>
                          <a:cs typeface="Arial" panose="020B0604020202020204" pitchFamily="34" charset="0"/>
                        </a:rPr>
                        <a:t>Realización de inventarios de patrimonio cultural (Personas que se benefician del Plan de Patrimonio) </a:t>
                      </a:r>
                      <a:r>
                        <a:rPr lang="es-MX" sz="900" b="1" u="none" strike="noStrike" kern="1200" dirty="0">
                          <a:solidFill>
                            <a:schemeClr val="tx1"/>
                          </a:solidFill>
                          <a:effectLst/>
                          <a:latin typeface="+mn-lt"/>
                          <a:ea typeface="+mn-ea"/>
                          <a:cs typeface="Arial" panose="020B0604020202020204" pitchFamily="34" charset="0"/>
                        </a:rPr>
                        <a:t>(Plan de desarrollo 2020-2023)</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ES" sz="900" b="0" i="0" kern="1200" dirty="0">
                          <a:solidFill>
                            <a:schemeClr val="tx1"/>
                          </a:solidFill>
                          <a:latin typeface="+mj-lt"/>
                          <a:ea typeface="+mn-ea"/>
                          <a:cs typeface="+mn-cs"/>
                        </a:rPr>
                        <a:t>Inventarios de patrimonio cultural realizados/Inventarios de patrimonio cultural proyectados</a:t>
                      </a:r>
                    </a:p>
                    <a:p>
                      <a:pPr algn="ctr" fontAlgn="ctr"/>
                      <a:endParaRPr lang="es-ES" sz="900" b="0" i="0" u="none" strike="noStrike" kern="1200" dirty="0">
                        <a:solidFill>
                          <a:schemeClr val="tx1"/>
                        </a:solidFill>
                        <a:effectLst/>
                        <a:latin typeface="+mj-lt"/>
                        <a:ea typeface="+mn-ea"/>
                        <a:cs typeface="+mn-cs"/>
                      </a:endParaRPr>
                    </a:p>
                  </a:txBody>
                  <a:tcPr marL="0" marR="0" marT="0" marB="0" anchor="ctr"/>
                </a:tc>
                <a:tc>
                  <a:txBody>
                    <a:bodyPr/>
                    <a:lstStyle/>
                    <a:p>
                      <a:pPr algn="ctr" fontAlgn="ctr"/>
                      <a:r>
                        <a:rPr lang="es-CO" sz="900" u="none" strike="noStrike" kern="1200" dirty="0">
                          <a:solidFill>
                            <a:schemeClr val="tx1"/>
                          </a:solidFill>
                          <a:effectLst/>
                          <a:latin typeface="+mn-lt"/>
                          <a:ea typeface="+mn-ea"/>
                          <a:cs typeface="Arial" panose="020B0604020202020204" pitchFamily="34" charset="0"/>
                        </a:rPr>
                        <a:t>TRIMESTRAL</a:t>
                      </a:r>
                      <a:endParaRPr lang="es-CO" sz="900" b="0" i="0" u="none" strike="noStrike" kern="1200" dirty="0">
                        <a:solidFill>
                          <a:schemeClr val="tx1"/>
                        </a:solidFill>
                        <a:effectLst/>
                        <a:latin typeface="+mn-lt"/>
                        <a:ea typeface="+mn-ea"/>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b="0" i="0" u="none" strike="noStrike" dirty="0">
                          <a:solidFill>
                            <a:schemeClr val="tx1"/>
                          </a:solidFill>
                          <a:effectLst/>
                          <a:latin typeface="+mj-lt"/>
                          <a:cs typeface="Arial" panose="020B0604020202020204" pitchFamily="34" charset="0"/>
                        </a:rPr>
                        <a:t>Mónica María Henao Libreros</a:t>
                      </a: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0" i="0" u="none" strike="noStrike" dirty="0">
                          <a:solidFill>
                            <a:schemeClr val="tx1"/>
                          </a:solidFill>
                          <a:effectLst/>
                          <a:latin typeface="+mj-lt"/>
                          <a:cs typeface="Arial" panose="020B0604020202020204" pitchFamily="34" charset="0"/>
                        </a:rPr>
                        <a:t>16 inventarios realizados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885415" y="445126"/>
            <a:ext cx="5164106" cy="461665"/>
          </a:xfrm>
          <a:prstGeom prst="rect">
            <a:avLst/>
          </a:prstGeom>
          <a:noFill/>
        </p:spPr>
        <p:txBody>
          <a:bodyPr wrap="square" rtlCol="0">
            <a:spAutoFit/>
          </a:bodyPr>
          <a:lstStyle/>
          <a:p>
            <a:r>
              <a:rPr lang="es-CO" sz="2400" b="1" dirty="0">
                <a:latin typeface="+mj-lt"/>
              </a:rPr>
              <a:t>Proceso Gestión Humana -  4 Indicadores</a:t>
            </a:r>
          </a:p>
        </p:txBody>
      </p:sp>
      <p:graphicFrame>
        <p:nvGraphicFramePr>
          <p:cNvPr id="6" name="5 Tabla"/>
          <p:cNvGraphicFramePr>
            <a:graphicFrameLocks noGrp="1"/>
          </p:cNvGraphicFramePr>
          <p:nvPr>
            <p:extLst>
              <p:ext uri="{D42A27DB-BD31-4B8C-83A1-F6EECF244321}">
                <p14:modId xmlns:p14="http://schemas.microsoft.com/office/powerpoint/2010/main" val="3150638470"/>
              </p:ext>
            </p:extLst>
          </p:nvPr>
        </p:nvGraphicFramePr>
        <p:xfrm>
          <a:off x="672860" y="906791"/>
          <a:ext cx="7893170" cy="3980189"/>
        </p:xfrm>
        <a:graphic>
          <a:graphicData uri="http://schemas.openxmlformats.org/drawingml/2006/table">
            <a:tbl>
              <a:tblPr>
                <a:tableStyleId>{BC89EF96-8CEA-46FF-86C4-4CE0E7609802}</a:tableStyleId>
              </a:tblPr>
              <a:tblGrid>
                <a:gridCol w="1182889">
                  <a:extLst>
                    <a:ext uri="{9D8B030D-6E8A-4147-A177-3AD203B41FA5}">
                      <a16:colId xmlns:a16="http://schemas.microsoft.com/office/drawing/2014/main" val="20000"/>
                    </a:ext>
                  </a:extLst>
                </a:gridCol>
                <a:gridCol w="1319924">
                  <a:extLst>
                    <a:ext uri="{9D8B030D-6E8A-4147-A177-3AD203B41FA5}">
                      <a16:colId xmlns:a16="http://schemas.microsoft.com/office/drawing/2014/main" val="20001"/>
                    </a:ext>
                  </a:extLst>
                </a:gridCol>
                <a:gridCol w="794649">
                  <a:extLst>
                    <a:ext uri="{9D8B030D-6E8A-4147-A177-3AD203B41FA5}">
                      <a16:colId xmlns:a16="http://schemas.microsoft.com/office/drawing/2014/main" val="20002"/>
                    </a:ext>
                  </a:extLst>
                </a:gridCol>
                <a:gridCol w="713838">
                  <a:extLst>
                    <a:ext uri="{9D8B030D-6E8A-4147-A177-3AD203B41FA5}">
                      <a16:colId xmlns:a16="http://schemas.microsoft.com/office/drawing/2014/main" val="20003"/>
                    </a:ext>
                  </a:extLst>
                </a:gridCol>
                <a:gridCol w="2872580">
                  <a:extLst>
                    <a:ext uri="{9D8B030D-6E8A-4147-A177-3AD203B41FA5}">
                      <a16:colId xmlns:a16="http://schemas.microsoft.com/office/drawing/2014/main" val="20004"/>
                    </a:ext>
                  </a:extLst>
                </a:gridCol>
                <a:gridCol w="1009290">
                  <a:extLst>
                    <a:ext uri="{9D8B030D-6E8A-4147-A177-3AD203B41FA5}">
                      <a16:colId xmlns:a16="http://schemas.microsoft.com/office/drawing/2014/main" val="20005"/>
                    </a:ext>
                  </a:extLst>
                </a:gridCol>
              </a:tblGrid>
              <a:tr h="368309">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Nombre indicador</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Ecuación</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Medición</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Responsable</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b="1" u="none" strike="noStrike" dirty="0">
                          <a:solidFill>
                            <a:schemeClr val="tx1"/>
                          </a:solidFill>
                          <a:effectLst/>
                          <a:latin typeface="Calibri Light" panose="020F0302020204030204" pitchFamily="34" charset="0"/>
                          <a:cs typeface="Calibri Light" panose="020F0302020204030204" pitchFamily="34" charset="0"/>
                        </a:rPr>
                        <a:t>ANALISIS  CORTE A MARZO 31</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 cumplimiento</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571500">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Índice de Desempeño del personal</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b="0" u="none" strike="noStrike" dirty="0">
                          <a:solidFill>
                            <a:schemeClr val="tx1"/>
                          </a:solidFill>
                          <a:effectLst/>
                          <a:latin typeface="Calibri Light" panose="020F0302020204030204" pitchFamily="34" charset="0"/>
                          <a:cs typeface="Calibri Light" panose="020F0302020204030204" pitchFamily="34" charset="0"/>
                        </a:rPr>
                        <a:t>Personal con desempeño satisfactorio (70-89)/ total de personal</a:t>
                      </a:r>
                    </a:p>
                    <a:p>
                      <a:pPr algn="ctr" fontAlgn="ctr"/>
                      <a:endParaRPr lang="es-CO" sz="900" b="0" u="none" strike="noStrike" dirty="0">
                        <a:solidFill>
                          <a:schemeClr val="tx1"/>
                        </a:solidFill>
                        <a:effectLst/>
                        <a:latin typeface="Calibri Light" panose="020F0302020204030204" pitchFamily="34" charset="0"/>
                        <a:cs typeface="Calibri Light" panose="020F0302020204030204" pitchFamily="34" charset="0"/>
                      </a:endParaRPr>
                    </a:p>
                    <a:p>
                      <a:pPr algn="ctr" fontAlgn="ctr"/>
                      <a:r>
                        <a:rPr lang="es-CO" sz="900" b="0" u="none" strike="noStrike" dirty="0">
                          <a:solidFill>
                            <a:schemeClr val="tx1"/>
                          </a:solidFill>
                          <a:effectLst/>
                          <a:latin typeface="Calibri Light" panose="020F0302020204030204" pitchFamily="34" charset="0"/>
                          <a:cs typeface="Calibri Light" panose="020F0302020204030204" pitchFamily="34" charset="0"/>
                        </a:rPr>
                        <a:t>27/27</a:t>
                      </a:r>
                    </a:p>
                    <a:p>
                      <a:pPr algn="ctr" fontAlgn="ct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p>
                      <a:pPr algn="ctr" fontAlgn="ct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ES" sz="900" b="0" i="0" u="none" strike="noStrike" dirty="0">
                          <a:solidFill>
                            <a:schemeClr val="tx1"/>
                          </a:solidFill>
                          <a:effectLst/>
                          <a:latin typeface="Calibri Light" panose="020F0302020204030204" pitchFamily="34" charset="0"/>
                          <a:cs typeface="Calibri Light" panose="020F0302020204030204" pitchFamily="34" charset="0"/>
                        </a:rPr>
                        <a:t>Tatiana Correa</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just" fontAlgn="ctr"/>
                      <a:r>
                        <a:rPr lang="es-ES" sz="900" b="0" i="0" u="none" strike="noStrike" dirty="0">
                          <a:solidFill>
                            <a:schemeClr val="tx1"/>
                          </a:solidFill>
                          <a:effectLst/>
                          <a:latin typeface="Calibri Light" panose="020F0302020204030204" pitchFamily="34" charset="0"/>
                          <a:cs typeface="Calibri Light" panose="020F0302020204030204" pitchFamily="34" charset="0"/>
                        </a:rPr>
                        <a:t>A diciembre 30 de 2023 se realizó la evaluación de desempeño de los servidores públicos del ICPA. así: De la planta global de empleo se tienen 27 servidores públicos de carrera administrativa, la evaluación de desempeño correspondiente al primer periodo 2023 comprende el tiempo comprendido ente el 01 de febrero al 30 de julio del 2023. El registro de cada una de las evaluaciones se realiza en la plataforma de la CNSC.</a:t>
                      </a:r>
                      <a:endParaRPr lang="es-MX"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100%</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1"/>
                  </a:ext>
                </a:extLst>
              </a:tr>
              <a:tr h="381000">
                <a:tc>
                  <a:txBody>
                    <a:bodyPr/>
                    <a:lstStyle/>
                    <a:p>
                      <a:pPr algn="ctr" fontAlgn="ctr"/>
                      <a:r>
                        <a:rPr lang="es-ES" sz="900" b="1" u="none" strike="noStrike" dirty="0">
                          <a:solidFill>
                            <a:schemeClr val="tx1"/>
                          </a:solidFill>
                          <a:effectLst/>
                          <a:latin typeface="Calibri Light" panose="020F0302020204030204" pitchFamily="34" charset="0"/>
                          <a:cs typeface="Calibri Light" panose="020F0302020204030204" pitchFamily="34" charset="0"/>
                        </a:rPr>
                        <a:t>Satisfacción del personal con respecto a las capacitaciones realizadas.</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b="0" u="none" strike="noStrike" dirty="0">
                          <a:solidFill>
                            <a:schemeClr val="tx1"/>
                          </a:solidFill>
                          <a:effectLst/>
                          <a:latin typeface="Calibri Light" panose="020F0302020204030204" pitchFamily="34" charset="0"/>
                          <a:cs typeface="Calibri Light" panose="020F0302020204030204" pitchFamily="34" charset="0"/>
                        </a:rPr>
                        <a:t>Empleados satisfechos en el Instituto/ total de empleados</a:t>
                      </a:r>
                    </a:p>
                    <a:p>
                      <a:pPr algn="ctr" fontAlgn="ctr"/>
                      <a:endParaRPr lang="es-CO" sz="900" b="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9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Tatiana Correa</a:t>
                      </a:r>
                      <a:endParaRPr kumimoji="0" lang="es-CO" sz="9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endParaRPr>
                    </a:p>
                  </a:txBody>
                  <a:tcPr marL="0" marR="0" marT="0" marB="0" anchor="ctr"/>
                </a:tc>
                <a:tc>
                  <a:txBody>
                    <a:bodyPr/>
                    <a:lstStyle/>
                    <a:p>
                      <a:pPr algn="just" fontAlgn="ctr"/>
                      <a:r>
                        <a:rPr lang="es-ES" sz="900" b="0" i="0" u="none" strike="noStrike" dirty="0">
                          <a:solidFill>
                            <a:schemeClr val="tx1"/>
                          </a:solidFill>
                          <a:effectLst/>
                          <a:latin typeface="Calibri Light" panose="020F0302020204030204" pitchFamily="34" charset="0"/>
                          <a:cs typeface="Calibri Light" panose="020F0302020204030204" pitchFamily="34" charset="0"/>
                        </a:rPr>
                        <a:t>A 31 de diciembre del 2023, del plan de capacitaciones se ejecutaron 16 de 20 que se tenían programadas, el promedio de participación de los servidores por capacitación es de 14 personas, a las cuales de les realizo la evaluación con el formato F-GH-12 "evaluación de programas de formación y capacitación" , que mide entre sus ítems la satisfacción de los funcionarios en cuanto a las capacitaciones, nos arroja un promedio de satisfacción del 90%</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90%</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2"/>
                  </a:ext>
                </a:extLst>
              </a:tr>
              <a:tr h="381000">
                <a:tc>
                  <a:txBody>
                    <a:bodyPr/>
                    <a:lstStyle/>
                    <a:p>
                      <a:pPr algn="ctr" fontAlgn="ctr"/>
                      <a:r>
                        <a:rPr lang="es-ES" sz="900" b="1" u="none" strike="noStrike" dirty="0">
                          <a:solidFill>
                            <a:schemeClr val="tx1"/>
                          </a:solidFill>
                          <a:effectLst/>
                          <a:latin typeface="Calibri Light" panose="020F0302020204030204" pitchFamily="34" charset="0"/>
                          <a:cs typeface="Calibri Light" panose="020F0302020204030204" pitchFamily="34" charset="0"/>
                        </a:rPr>
                        <a:t>Equidad en la vinculación laboral de acuerdo con la ley de cuotas</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b="0" u="none" strike="noStrike" dirty="0">
                          <a:solidFill>
                            <a:schemeClr val="tx1"/>
                          </a:solidFill>
                          <a:effectLst/>
                          <a:latin typeface="Calibri Light" panose="020F0302020204030204" pitchFamily="34" charset="0"/>
                          <a:cs typeface="Calibri Light" panose="020F0302020204030204" pitchFamily="34" charset="0"/>
                        </a:rPr>
                        <a:t>Mujeres vinculadas /total de cargos vinculados</a:t>
                      </a:r>
                    </a:p>
                    <a:p>
                      <a:pPr algn="ctr" fontAlgn="ctr"/>
                      <a:endParaRPr lang="es-CO" sz="900" b="0" u="none" strike="noStrike" dirty="0">
                        <a:solidFill>
                          <a:schemeClr val="tx1"/>
                        </a:solidFill>
                        <a:effectLst/>
                        <a:latin typeface="Calibri Light" panose="020F0302020204030204" pitchFamily="34" charset="0"/>
                        <a:cs typeface="Calibri Light" panose="020F0302020204030204" pitchFamily="34" charset="0"/>
                      </a:endParaRPr>
                    </a:p>
                    <a:p>
                      <a:pPr algn="ctr" fontAlgn="ctr"/>
                      <a:r>
                        <a:rPr lang="es-CO" sz="900" b="0" u="none" strike="noStrike" dirty="0">
                          <a:solidFill>
                            <a:schemeClr val="tx1"/>
                          </a:solidFill>
                          <a:effectLst/>
                          <a:latin typeface="Calibri Light" panose="020F0302020204030204" pitchFamily="34" charset="0"/>
                          <a:cs typeface="Calibri Light" panose="020F0302020204030204" pitchFamily="34" charset="0"/>
                        </a:rPr>
                        <a:t>2 de 4</a:t>
                      </a:r>
                    </a:p>
                    <a:p>
                      <a:pPr algn="ctr" fontAlgn="ct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9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Tatiana Correa</a:t>
                      </a:r>
                      <a:endParaRPr kumimoji="0" lang="es-CO" sz="9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endParaRPr>
                    </a:p>
                  </a:txBody>
                  <a:tcPr marL="0" marR="0" marT="0" marB="0" anchor="ct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900" b="0" i="0" u="none" strike="noStrike" dirty="0">
                          <a:solidFill>
                            <a:schemeClr val="tx1"/>
                          </a:solidFill>
                          <a:effectLst/>
                          <a:latin typeface="Calibri Light" panose="020F0302020204030204" pitchFamily="34" charset="0"/>
                          <a:cs typeface="Calibri Light" panose="020F0302020204030204" pitchFamily="34" charset="0"/>
                        </a:rPr>
                        <a:t>Primer y Segundo Semestre 2023: Se tiene vinculada dos mujeres del nivel directivo (Subdirección de planeación y subdirección administrativa y financiera): Cumpliendo lo establecido en la Ley 581 de 2020, de un total de 4 cargos directivos en la Entidad.</a:t>
                      </a:r>
                      <a:endParaRPr lang="es-MX"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u="none" strike="noStrike" dirty="0">
                          <a:solidFill>
                            <a:schemeClr val="tx1"/>
                          </a:solidFill>
                          <a:effectLst/>
                          <a:latin typeface="Calibri Light" panose="020F0302020204030204" pitchFamily="34" charset="0"/>
                          <a:cs typeface="Calibri Light" panose="020F0302020204030204" pitchFamily="34" charset="0"/>
                        </a:rPr>
                        <a:t>100%</a:t>
                      </a:r>
                    </a:p>
                    <a:p>
                      <a:pPr algn="ctr" fontAlgn="ct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3"/>
                  </a:ext>
                </a:extLst>
              </a:tr>
              <a:tr h="540302">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Desarrollo del plan estratégico de gestión Humana</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b="0" i="0" u="none" strike="noStrike" dirty="0">
                          <a:solidFill>
                            <a:schemeClr val="tx1"/>
                          </a:solidFill>
                          <a:effectLst/>
                          <a:latin typeface="Calibri Light" panose="020F0302020204030204" pitchFamily="34" charset="0"/>
                          <a:cs typeface="Calibri Light" panose="020F0302020204030204" pitchFamily="34" charset="0"/>
                        </a:rPr>
                        <a:t>Actividades realizadas/actividades propuestas</a:t>
                      </a: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9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Tatiana Correa</a:t>
                      </a:r>
                      <a:endParaRPr kumimoji="0" lang="es-CO" sz="9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endParaRPr>
                    </a:p>
                  </a:txBody>
                  <a:tcPr marL="0" marR="0" marT="0" marB="0" anchor="ct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800" b="0" i="0" u="none" strike="noStrike" dirty="0">
                          <a:solidFill>
                            <a:schemeClr val="tx1"/>
                          </a:solidFill>
                          <a:effectLst/>
                          <a:latin typeface="Calibri Light" panose="020F0302020204030204" pitchFamily="34" charset="0"/>
                          <a:cs typeface="Calibri Light" panose="020F0302020204030204" pitchFamily="34" charset="0"/>
                        </a:rPr>
                        <a:t>A diciembre 31 la ejecución va de la siguiente manera:</a:t>
                      </a:r>
                    </a:p>
                    <a:p>
                      <a:pPr marL="0" marR="0" lvl="0" indent="0" algn="just" defTabSz="914400" rtl="0" eaLnBrk="1" fontAlgn="ctr" latinLnBrk="0" hangingPunct="1">
                        <a:lnSpc>
                          <a:spcPct val="100000"/>
                        </a:lnSpc>
                        <a:spcBef>
                          <a:spcPts val="0"/>
                        </a:spcBef>
                        <a:spcAft>
                          <a:spcPts val="0"/>
                        </a:spcAft>
                        <a:buClrTx/>
                        <a:buSzTx/>
                        <a:buFontTx/>
                        <a:buNone/>
                        <a:tabLst/>
                        <a:defRPr/>
                      </a:pPr>
                      <a:r>
                        <a:rPr lang="es-ES" sz="800" b="0" i="0" u="none" strike="noStrike" dirty="0">
                          <a:solidFill>
                            <a:schemeClr val="tx1"/>
                          </a:solidFill>
                          <a:effectLst/>
                          <a:latin typeface="Calibri Light" panose="020F0302020204030204" pitchFamily="34" charset="0"/>
                          <a:cs typeface="Calibri Light" panose="020F0302020204030204" pitchFamily="34" charset="0"/>
                        </a:rPr>
                        <a:t>plan de capacitación 80%- 16 ejecutadas de 20</a:t>
                      </a:r>
                    </a:p>
                    <a:p>
                      <a:pPr marL="0" marR="0" lvl="0" indent="0" algn="just" defTabSz="914400" rtl="0" eaLnBrk="1" fontAlgn="ctr" latinLnBrk="0" hangingPunct="1">
                        <a:lnSpc>
                          <a:spcPct val="100000"/>
                        </a:lnSpc>
                        <a:spcBef>
                          <a:spcPts val="0"/>
                        </a:spcBef>
                        <a:spcAft>
                          <a:spcPts val="0"/>
                        </a:spcAft>
                        <a:buClrTx/>
                        <a:buSzTx/>
                        <a:buFontTx/>
                        <a:buNone/>
                        <a:tabLst/>
                        <a:defRPr/>
                      </a:pPr>
                      <a:r>
                        <a:rPr lang="es-ES" sz="800" b="0" i="0" u="none" strike="noStrike" dirty="0">
                          <a:solidFill>
                            <a:schemeClr val="tx1"/>
                          </a:solidFill>
                          <a:effectLst/>
                          <a:latin typeface="Calibri Light" panose="020F0302020204030204" pitchFamily="34" charset="0"/>
                          <a:cs typeface="Calibri Light" panose="020F0302020204030204" pitchFamily="34" charset="0"/>
                        </a:rPr>
                        <a:t>plan de bienestar 100%- 10 ejecutadas de 10</a:t>
                      </a:r>
                    </a:p>
                    <a:p>
                      <a:pPr marL="0" marR="0" lvl="0" indent="0" algn="just" defTabSz="914400" rtl="0" eaLnBrk="1" fontAlgn="ctr" latinLnBrk="0" hangingPunct="1">
                        <a:lnSpc>
                          <a:spcPct val="100000"/>
                        </a:lnSpc>
                        <a:spcBef>
                          <a:spcPts val="0"/>
                        </a:spcBef>
                        <a:spcAft>
                          <a:spcPts val="0"/>
                        </a:spcAft>
                        <a:buClrTx/>
                        <a:buSzTx/>
                        <a:buFontTx/>
                        <a:buNone/>
                        <a:tabLst/>
                        <a:defRPr/>
                      </a:pPr>
                      <a:r>
                        <a:rPr lang="es-ES" sz="800" b="0" i="0" u="none" strike="noStrike" dirty="0">
                          <a:solidFill>
                            <a:schemeClr val="tx1"/>
                          </a:solidFill>
                          <a:effectLst/>
                          <a:latin typeface="Calibri Light" panose="020F0302020204030204" pitchFamily="34" charset="0"/>
                          <a:cs typeface="Calibri Light" panose="020F0302020204030204" pitchFamily="34" charset="0"/>
                        </a:rPr>
                        <a:t>porcentaje de avance con el plan de SST 98%- 69 ejecutadas de 71</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ES" sz="800" b="0" i="0" u="none" strike="noStrike" dirty="0">
                        <a:solidFill>
                          <a:schemeClr val="tx1"/>
                        </a:solidFill>
                        <a:effectLst/>
                        <a:latin typeface="Calibri Light" panose="020F0302020204030204" pitchFamily="34" charset="0"/>
                        <a:cs typeface="Calibri Light" panose="020F0302020204030204" pitchFamily="34" charset="0"/>
                      </a:endParaRPr>
                    </a:p>
                    <a:p>
                      <a:pPr algn="just" fontAlgn="ctr"/>
                      <a:endParaRPr lang="es-CO" sz="8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91%</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237334" y="0"/>
            <a:ext cx="5541197"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Financiera -  14 Indicadores</a:t>
            </a:r>
          </a:p>
        </p:txBody>
      </p:sp>
      <p:graphicFrame>
        <p:nvGraphicFramePr>
          <p:cNvPr id="6" name="5 Tabla"/>
          <p:cNvGraphicFramePr>
            <a:graphicFrameLocks noGrp="1"/>
          </p:cNvGraphicFramePr>
          <p:nvPr>
            <p:extLst>
              <p:ext uri="{D42A27DB-BD31-4B8C-83A1-F6EECF244321}">
                <p14:modId xmlns:p14="http://schemas.microsoft.com/office/powerpoint/2010/main" val="1459275160"/>
              </p:ext>
            </p:extLst>
          </p:nvPr>
        </p:nvGraphicFramePr>
        <p:xfrm>
          <a:off x="690113" y="789469"/>
          <a:ext cx="6961517" cy="3319789"/>
        </p:xfrm>
        <a:graphic>
          <a:graphicData uri="http://schemas.openxmlformats.org/drawingml/2006/table">
            <a:tbl>
              <a:tblPr>
                <a:tableStyleId>{BC89EF96-8CEA-46FF-86C4-4CE0E7609802}</a:tableStyleId>
              </a:tblPr>
              <a:tblGrid>
                <a:gridCol w="1288718">
                  <a:extLst>
                    <a:ext uri="{9D8B030D-6E8A-4147-A177-3AD203B41FA5}">
                      <a16:colId xmlns:a16="http://schemas.microsoft.com/office/drawing/2014/main" val="20000"/>
                    </a:ext>
                  </a:extLst>
                </a:gridCol>
                <a:gridCol w="971142">
                  <a:extLst>
                    <a:ext uri="{9D8B030D-6E8A-4147-A177-3AD203B41FA5}">
                      <a16:colId xmlns:a16="http://schemas.microsoft.com/office/drawing/2014/main" val="20001"/>
                    </a:ext>
                  </a:extLst>
                </a:gridCol>
                <a:gridCol w="792073">
                  <a:extLst>
                    <a:ext uri="{9D8B030D-6E8A-4147-A177-3AD203B41FA5}">
                      <a16:colId xmlns:a16="http://schemas.microsoft.com/office/drawing/2014/main" val="20002"/>
                    </a:ext>
                  </a:extLst>
                </a:gridCol>
                <a:gridCol w="740639">
                  <a:extLst>
                    <a:ext uri="{9D8B030D-6E8A-4147-A177-3AD203B41FA5}">
                      <a16:colId xmlns:a16="http://schemas.microsoft.com/office/drawing/2014/main" val="20003"/>
                    </a:ext>
                  </a:extLst>
                </a:gridCol>
                <a:gridCol w="2461579">
                  <a:extLst>
                    <a:ext uri="{9D8B030D-6E8A-4147-A177-3AD203B41FA5}">
                      <a16:colId xmlns:a16="http://schemas.microsoft.com/office/drawing/2014/main" val="20004"/>
                    </a:ext>
                  </a:extLst>
                </a:gridCol>
                <a:gridCol w="707366">
                  <a:extLst>
                    <a:ext uri="{9D8B030D-6E8A-4147-A177-3AD203B41FA5}">
                      <a16:colId xmlns:a16="http://schemas.microsoft.com/office/drawing/2014/main" val="20005"/>
                    </a:ext>
                  </a:extLst>
                </a:gridCol>
              </a:tblGrid>
              <a:tr h="0">
                <a:tc>
                  <a:txBody>
                    <a:bodyPr/>
                    <a:lstStyle/>
                    <a:p>
                      <a:pPr algn="ctr" fontAlgn="ctr"/>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b="1" u="none" strike="noStrike" dirty="0">
                          <a:solidFill>
                            <a:schemeClr val="tx1"/>
                          </a:solidFill>
                          <a:effectLst/>
                          <a:latin typeface="+mj-lt"/>
                          <a:cs typeface="Arial" panose="020B0604020202020204" pitchFamily="34" charset="0"/>
                        </a:rPr>
                        <a:t>ANALISIS ULTIMA</a:t>
                      </a:r>
                      <a:r>
                        <a:rPr lang="es-CO" sz="900" b="1" u="none" strike="noStrike" baseline="0" dirty="0">
                          <a:solidFill>
                            <a:schemeClr val="tx1"/>
                          </a:solidFill>
                          <a:effectLst/>
                          <a:latin typeface="+mj-lt"/>
                          <a:cs typeface="Arial" panose="020B0604020202020204" pitchFamily="34" charset="0"/>
                        </a:rPr>
                        <a:t> MEDICION</a:t>
                      </a:r>
                      <a:endParaRPr lang="es-CO" sz="900" b="1" i="0" u="none" strike="noStrike" dirty="0">
                        <a:solidFill>
                          <a:schemeClr val="tx1"/>
                        </a:solidFill>
                        <a:effectLst/>
                        <a:latin typeface="+mj-lt"/>
                        <a:cs typeface="Arial" panose="020B0604020202020204" pitchFamily="34" charset="0"/>
                      </a:endParaRPr>
                    </a:p>
                    <a:p>
                      <a:pPr algn="ctr" fontAlgn="ct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988069">
                <a:tc>
                  <a:txBody>
                    <a:bodyPr/>
                    <a:lstStyle/>
                    <a:p>
                      <a:pPr algn="ctr" fontAlgn="t"/>
                      <a:br>
                        <a:rPr lang="es-MX" sz="900" dirty="0">
                          <a:solidFill>
                            <a:schemeClr val="tx1"/>
                          </a:solidFill>
                          <a:latin typeface="+mj-lt"/>
                        </a:rPr>
                      </a:br>
                      <a:r>
                        <a:rPr lang="es-MX" sz="900" b="1" u="none" strike="noStrike" kern="1200" dirty="0">
                          <a:solidFill>
                            <a:schemeClr val="tx1"/>
                          </a:solidFill>
                          <a:effectLst/>
                          <a:latin typeface="+mj-lt"/>
                          <a:ea typeface="+mn-ea"/>
                          <a:cs typeface="Arial" panose="020B0604020202020204" pitchFamily="34" charset="0"/>
                        </a:rPr>
                        <a:t>Ejecución del presupuesto de gastos</a:t>
                      </a:r>
                    </a:p>
                  </a:txBody>
                  <a:tcPr marL="76200" marR="76200" marT="76200" marB="76200"/>
                </a:tc>
                <a:tc>
                  <a:txBody>
                    <a:bodyPr/>
                    <a:lstStyle/>
                    <a:p>
                      <a:pPr algn="ctr" fontAlgn="ctr"/>
                      <a:r>
                        <a:rPr lang="es-MX" sz="900" b="0" i="0" kern="1200" dirty="0">
                          <a:solidFill>
                            <a:schemeClr val="tx1"/>
                          </a:solidFill>
                          <a:latin typeface="+mj-lt"/>
                          <a:ea typeface="+mn-ea"/>
                          <a:cs typeface="+mn-cs"/>
                        </a:rPr>
                        <a:t>Ejecución de presupuesto de Gastos/Ejecución deseable a la fecha</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Sandra Zutta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CO" sz="900" b="0" i="0" u="none" strike="noStrike" dirty="0">
                          <a:solidFill>
                            <a:schemeClr val="tx1"/>
                          </a:solidFill>
                          <a:effectLst/>
                          <a:latin typeface="+mj-lt"/>
                          <a:cs typeface="Arial" panose="020B0604020202020204" pitchFamily="34" charset="0"/>
                        </a:rPr>
                        <a:t>44,038,152,377/46,147,033,784</a:t>
                      </a:r>
                    </a:p>
                    <a:p>
                      <a:pPr algn="just" fontAlgn="ctr"/>
                      <a:endParaRPr lang="es-CO" sz="900" b="0" i="0" u="none" strike="noStrike" dirty="0">
                        <a:solidFill>
                          <a:schemeClr val="tx1"/>
                        </a:solidFill>
                        <a:effectLst/>
                        <a:latin typeface="+mj-lt"/>
                        <a:cs typeface="Arial" panose="020B0604020202020204" pitchFamily="34" charset="0"/>
                      </a:endParaRPr>
                    </a:p>
                    <a:p>
                      <a:pPr algn="just" fontAlgn="ctr"/>
                      <a:r>
                        <a:rPr lang="es-ES" sz="900" b="0" i="0" u="none" strike="noStrike" dirty="0">
                          <a:solidFill>
                            <a:schemeClr val="tx1"/>
                          </a:solidFill>
                          <a:effectLst/>
                          <a:latin typeface="+mj-lt"/>
                          <a:cs typeface="Arial" panose="020B0604020202020204" pitchFamily="34" charset="0"/>
                        </a:rPr>
                        <a:t>Los gastos se ejecutaron por un valor de cuarenta y cuatro mil treinta y ocho millones ciento cincuenta y dos mil trescientos setenta y siete pesos m/l ($44.038.152.377), de acuerdo con los conceptos y valores relacionados en el anexo. (Anexo2_ejecución de Egresos 2023), para un porcentaje de ejecución de gastos del 95.43%. De estos compromisos adquiridos, se recibieron bienes y servicios por valor de treinta y seis mil seiscientos sesenta y ocho millones setecientos noventa y un mil ochocientos noventa y seis pesos m/l ($36.668.791.896) que corresponde al 79.46% del presupuesto definitivo.</a:t>
                      </a:r>
                    </a:p>
                    <a:p>
                      <a:pPr algn="just"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95,43%</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r h="988069">
                <a:tc>
                  <a:txBody>
                    <a:bodyPr/>
                    <a:lstStyle/>
                    <a:p>
                      <a:pPr marL="0" algn="ctr" defTabSz="914400" rtl="0" eaLnBrk="1" fontAlgn="ctr" latinLnBrk="0" hangingPunct="1"/>
                      <a:r>
                        <a:rPr lang="es-MX" sz="900" b="1" kern="1200" dirty="0">
                          <a:solidFill>
                            <a:schemeClr val="tx1"/>
                          </a:solidFill>
                          <a:latin typeface="+mj-lt"/>
                          <a:ea typeface="+mn-ea"/>
                          <a:cs typeface="+mn-cs"/>
                        </a:rPr>
                        <a:t>Ejecución del presupuesto de ingresos</a:t>
                      </a:r>
                      <a:endParaRPr lang="es-CO" sz="900" b="1" kern="1200" dirty="0">
                        <a:solidFill>
                          <a:schemeClr val="tx1"/>
                        </a:solidFill>
                        <a:latin typeface="+mj-lt"/>
                        <a:ea typeface="+mn-ea"/>
                        <a:cs typeface="+mn-cs"/>
                      </a:endParaRPr>
                    </a:p>
                  </a:txBody>
                  <a:tcPr marL="0" marR="0" marT="0" marB="0" anchor="ctr"/>
                </a:tc>
                <a:tc>
                  <a:txBody>
                    <a:bodyPr/>
                    <a:lstStyle/>
                    <a:p>
                      <a:pPr algn="ctr" fontAlgn="ctr"/>
                      <a:r>
                        <a:rPr lang="es-MX" sz="1100" b="0" i="0" kern="1200" dirty="0">
                          <a:solidFill>
                            <a:schemeClr val="tx1"/>
                          </a:solidFill>
                          <a:latin typeface="+mj-lt"/>
                          <a:ea typeface="+mn-ea"/>
                          <a:cs typeface="+mn-cs"/>
                        </a:rPr>
                        <a:t>Presupuesto ejecutado Ingresos/Ejecución deseable a la fecha</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2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Sandra Zutta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CO" sz="900" b="0" i="0" u="none" strike="noStrike" kern="1200" dirty="0">
                          <a:solidFill>
                            <a:schemeClr val="tx1"/>
                          </a:solidFill>
                          <a:effectLst/>
                          <a:latin typeface="+mn-lt"/>
                          <a:ea typeface="+mn-ea"/>
                          <a:cs typeface="Arial" panose="020B0604020202020204" pitchFamily="34" charset="0"/>
                        </a:rPr>
                        <a:t>46,136,658,723/46,147,033,784.00</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CO" sz="900" b="0" i="0" u="none" strike="noStrike" kern="1200" dirty="0">
                        <a:solidFill>
                          <a:schemeClr val="tx1"/>
                        </a:solidFill>
                        <a:effectLst/>
                        <a:latin typeface="+mn-lt"/>
                        <a:ea typeface="+mn-ea"/>
                        <a:cs typeface="Arial" panose="020B0604020202020204"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900" b="0" i="0" u="none" strike="noStrike" kern="1200" dirty="0">
                          <a:solidFill>
                            <a:schemeClr val="tx1"/>
                          </a:solidFill>
                          <a:effectLst/>
                          <a:latin typeface="+mn-lt"/>
                          <a:ea typeface="+mn-ea"/>
                          <a:cs typeface="Arial" panose="020B0604020202020204" pitchFamily="34" charset="0"/>
                        </a:rPr>
                        <a:t>El presupuesto definitivo para la vigencia 2023 fue de cuarenta y seis mil ciento cuarenta y siete millones treinta y tres mil setecientos ochenta y cuatro pesos m/l ($ 46.147.033.784).</a:t>
                      </a:r>
                    </a:p>
                  </a:txBody>
                  <a:tcPr marL="0" marR="0" marT="0" marB="0" anchor="ctr"/>
                </a:tc>
                <a:tc>
                  <a:txBody>
                    <a:bodyPr/>
                    <a:lstStyle/>
                    <a:p>
                      <a:pPr algn="ctr" fontAlgn="ctr"/>
                      <a:r>
                        <a:rPr lang="es-ES" sz="900" b="0" i="0" u="none" strike="noStrike" dirty="0">
                          <a:solidFill>
                            <a:schemeClr val="tx1"/>
                          </a:solidFill>
                          <a:effectLst/>
                          <a:latin typeface="+mj-lt"/>
                          <a:cs typeface="Arial" panose="020B0604020202020204" pitchFamily="34" charset="0"/>
                        </a:rPr>
                        <a:t>99,98%</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3765729193"/>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307614" y="207433"/>
            <a:ext cx="5541197" cy="461665"/>
          </a:xfrm>
          <a:prstGeom prst="rect">
            <a:avLst/>
          </a:prstGeom>
          <a:noFill/>
        </p:spPr>
        <p:txBody>
          <a:bodyPr wrap="none" rtlCol="0">
            <a:spAutoFit/>
          </a:bodyPr>
          <a:lstStyle/>
          <a:p>
            <a:r>
              <a:rPr lang="es-CO" sz="2400" b="1" dirty="0">
                <a:latin typeface="+mj-lt"/>
              </a:rPr>
              <a:t>Proceso Gestión Financiera -  14 Indicadores</a:t>
            </a:r>
          </a:p>
        </p:txBody>
      </p:sp>
      <p:graphicFrame>
        <p:nvGraphicFramePr>
          <p:cNvPr id="6" name="5 Tabla"/>
          <p:cNvGraphicFramePr>
            <a:graphicFrameLocks noGrp="1"/>
          </p:cNvGraphicFramePr>
          <p:nvPr>
            <p:extLst>
              <p:ext uri="{D42A27DB-BD31-4B8C-83A1-F6EECF244321}">
                <p14:modId xmlns:p14="http://schemas.microsoft.com/office/powerpoint/2010/main" val="3287166644"/>
              </p:ext>
            </p:extLst>
          </p:nvPr>
        </p:nvGraphicFramePr>
        <p:xfrm>
          <a:off x="337315" y="921209"/>
          <a:ext cx="8469369" cy="3873570"/>
        </p:xfrm>
        <a:graphic>
          <a:graphicData uri="http://schemas.openxmlformats.org/drawingml/2006/table">
            <a:tbl>
              <a:tblPr>
                <a:tableStyleId>{BC89EF96-8CEA-46FF-86C4-4CE0E7609802}</a:tableStyleId>
              </a:tblPr>
              <a:tblGrid>
                <a:gridCol w="1321497">
                  <a:extLst>
                    <a:ext uri="{9D8B030D-6E8A-4147-A177-3AD203B41FA5}">
                      <a16:colId xmlns:a16="http://schemas.microsoft.com/office/drawing/2014/main" val="20000"/>
                    </a:ext>
                  </a:extLst>
                </a:gridCol>
                <a:gridCol w="1694007">
                  <a:extLst>
                    <a:ext uri="{9D8B030D-6E8A-4147-A177-3AD203B41FA5}">
                      <a16:colId xmlns:a16="http://schemas.microsoft.com/office/drawing/2014/main" val="20001"/>
                    </a:ext>
                  </a:extLst>
                </a:gridCol>
                <a:gridCol w="859516">
                  <a:extLst>
                    <a:ext uri="{9D8B030D-6E8A-4147-A177-3AD203B41FA5}">
                      <a16:colId xmlns:a16="http://schemas.microsoft.com/office/drawing/2014/main" val="20002"/>
                    </a:ext>
                  </a:extLst>
                </a:gridCol>
                <a:gridCol w="1284995">
                  <a:extLst>
                    <a:ext uri="{9D8B030D-6E8A-4147-A177-3AD203B41FA5}">
                      <a16:colId xmlns:a16="http://schemas.microsoft.com/office/drawing/2014/main" val="20003"/>
                    </a:ext>
                  </a:extLst>
                </a:gridCol>
                <a:gridCol w="2346510">
                  <a:extLst>
                    <a:ext uri="{9D8B030D-6E8A-4147-A177-3AD203B41FA5}">
                      <a16:colId xmlns:a16="http://schemas.microsoft.com/office/drawing/2014/main" val="20004"/>
                    </a:ext>
                  </a:extLst>
                </a:gridCol>
                <a:gridCol w="962844">
                  <a:extLst>
                    <a:ext uri="{9D8B030D-6E8A-4147-A177-3AD203B41FA5}">
                      <a16:colId xmlns:a16="http://schemas.microsoft.com/office/drawing/2014/main" val="20005"/>
                    </a:ext>
                  </a:extLst>
                </a:gridCol>
              </a:tblGrid>
              <a:tr h="728870">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Nombre indicador</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Ecuación</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Medición</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Responsable</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Calibri Light" panose="020F0302020204030204" pitchFamily="34" charset="0"/>
                          <a:cs typeface="Calibri Light" panose="020F0302020204030204" pitchFamily="34" charset="0"/>
                        </a:rPr>
                        <a:t>ANALISIS ULTIMA</a:t>
                      </a:r>
                      <a:r>
                        <a:rPr lang="es-CO" sz="1100" b="1" u="none" strike="noStrike" baseline="0" dirty="0">
                          <a:solidFill>
                            <a:schemeClr val="tx1"/>
                          </a:solidFill>
                          <a:effectLst/>
                          <a:latin typeface="Calibri Light" panose="020F0302020204030204" pitchFamily="34" charset="0"/>
                          <a:cs typeface="Calibri Light" panose="020F0302020204030204" pitchFamily="34" charset="0"/>
                        </a:rPr>
                        <a:t> MEDICION</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p>
                      <a:pPr algn="ctr" fontAlgn="ct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 cumplimiento</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886301">
                <a:tc>
                  <a:txBody>
                    <a:bodyPr/>
                    <a:lstStyle/>
                    <a:p>
                      <a:pPr algn="ctr" fontAlgn="ctr"/>
                      <a:r>
                        <a:rPr lang="es-MX" sz="1100" b="1" u="none" strike="noStrike" kern="1200" dirty="0">
                          <a:solidFill>
                            <a:schemeClr val="tx1"/>
                          </a:solidFill>
                          <a:effectLst/>
                          <a:latin typeface="Calibri Light" panose="020F0302020204030204" pitchFamily="34" charset="0"/>
                          <a:ea typeface="+mn-ea"/>
                          <a:cs typeface="Calibri Light" panose="020F0302020204030204" pitchFamily="34" charset="0"/>
                        </a:rPr>
                        <a:t>Indicador de eficiencia en la gestión de recaudo</a:t>
                      </a:r>
                      <a:endParaRPr lang="es-CO" sz="1100" b="1"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algn="ctr" fontAlgn="ctr"/>
                      <a:r>
                        <a:rPr lang="es-ES" sz="1100" b="0" i="0" kern="1200" dirty="0">
                          <a:solidFill>
                            <a:schemeClr val="tx1"/>
                          </a:solidFill>
                          <a:latin typeface="Calibri Light" panose="020F0302020204030204" pitchFamily="34" charset="0"/>
                          <a:ea typeface="+mn-ea"/>
                          <a:cs typeface="Calibri Light" panose="020F0302020204030204" pitchFamily="34" charset="0"/>
                        </a:rPr>
                        <a:t>Ingreso efectivamente recibido / Ingreso pactado</a:t>
                      </a:r>
                    </a:p>
                    <a:p>
                      <a:pPr algn="ctr" fontAlgn="ctr"/>
                      <a:endParaRPr lang="es-ES" sz="1100" b="0" i="0" kern="1200" dirty="0">
                        <a:solidFill>
                          <a:schemeClr val="tx1"/>
                        </a:solidFill>
                        <a:latin typeface="Calibri Light" panose="020F0302020204030204" pitchFamily="34" charset="0"/>
                        <a:ea typeface="+mn-ea"/>
                        <a:cs typeface="Calibri Light" panose="020F0302020204030204" pitchFamily="34" charset="0"/>
                      </a:endParaRPr>
                    </a:p>
                    <a:p>
                      <a:pPr algn="ctr" fontAlgn="ctr"/>
                      <a:endParaRPr lang="es-CO" sz="1100" b="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ES" sz="1100" u="none" strike="noStrike" kern="1200" dirty="0">
                          <a:solidFill>
                            <a:schemeClr val="tx1"/>
                          </a:solidFill>
                          <a:effectLst/>
                          <a:latin typeface="Calibri Light" panose="020F0302020204030204" pitchFamily="34" charset="0"/>
                          <a:ea typeface="+mn-ea"/>
                          <a:cs typeface="Calibri Light" panose="020F0302020204030204" pitchFamily="34" charset="0"/>
                        </a:rPr>
                        <a:t>Iván Darío Arias Bohórquez</a:t>
                      </a:r>
                      <a:endParaRPr lang="es-CO" sz="110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s-MX" sz="1100" b="0" i="0" u="none" strike="noStrike" kern="1200" dirty="0">
                          <a:solidFill>
                            <a:schemeClr val="tx1"/>
                          </a:solidFill>
                          <a:effectLst/>
                          <a:latin typeface="+mn-lt"/>
                          <a:ea typeface="+mn-ea"/>
                          <a:cs typeface="Arial" panose="020B0604020202020204" pitchFamily="34" charset="0"/>
                        </a:rPr>
                        <a:t>23,335,388,037/24,702,973,617</a:t>
                      </a:r>
                    </a:p>
                    <a:p>
                      <a:pPr marL="0" marR="0" lvl="0" indent="0" algn="ctr" defTabSz="914400" rtl="0" eaLnBrk="1" fontAlgn="t" latinLnBrk="0" hangingPunct="1">
                        <a:lnSpc>
                          <a:spcPct val="100000"/>
                        </a:lnSpc>
                        <a:spcBef>
                          <a:spcPts val="0"/>
                        </a:spcBef>
                        <a:spcAft>
                          <a:spcPts val="0"/>
                        </a:spcAft>
                        <a:buClrTx/>
                        <a:buSzTx/>
                        <a:buFontTx/>
                        <a:buNone/>
                        <a:tabLst/>
                        <a:defRPr/>
                      </a:pPr>
                      <a:endParaRPr lang="es-MX" sz="1100" b="0" i="0" u="none" strike="noStrike" kern="1200" dirty="0">
                        <a:solidFill>
                          <a:schemeClr val="tx1"/>
                        </a:solidFill>
                        <a:effectLst/>
                        <a:latin typeface="+mn-lt"/>
                        <a:ea typeface="+mn-ea"/>
                        <a:cs typeface="Arial" panose="020B0604020202020204" pitchFamily="34" charset="0"/>
                      </a:endParaRPr>
                    </a:p>
                    <a:p>
                      <a:pPr marL="0" marR="0" lvl="0" indent="0" algn="ctr" defTabSz="914400" rtl="0" eaLnBrk="1" fontAlgn="t" latinLnBrk="0" hangingPunct="1">
                        <a:lnSpc>
                          <a:spcPct val="100000"/>
                        </a:lnSpc>
                        <a:spcBef>
                          <a:spcPts val="0"/>
                        </a:spcBef>
                        <a:spcAft>
                          <a:spcPts val="0"/>
                        </a:spcAft>
                        <a:buClrTx/>
                        <a:buSzTx/>
                        <a:buFontTx/>
                        <a:buNone/>
                        <a:tabLst/>
                        <a:defRPr/>
                      </a:pPr>
                      <a:r>
                        <a:rPr lang="es-ES" sz="1100" dirty="0">
                          <a:solidFill>
                            <a:schemeClr val="tx1"/>
                          </a:solidFill>
                          <a:latin typeface="Calibri Light" panose="020F0302020204030204" pitchFamily="34" charset="0"/>
                          <a:cs typeface="Calibri Light" panose="020F0302020204030204" pitchFamily="34" charset="0"/>
                        </a:rPr>
                        <a:t>SE EJECUTO EL 94.46% DE LO PROYECTADO</a:t>
                      </a:r>
                    </a:p>
                  </a:txBody>
                  <a:tcPr marL="76200" marR="76200" marT="76200" marB="76200"/>
                </a:tc>
                <a:tc>
                  <a:txBody>
                    <a:bodyPr/>
                    <a:lstStyle/>
                    <a:p>
                      <a:pPr algn="ctr" fontAlgn="t"/>
                      <a:r>
                        <a:rPr lang="es-ES" sz="1100" dirty="0">
                          <a:solidFill>
                            <a:schemeClr val="tx1"/>
                          </a:solidFill>
                          <a:latin typeface="Calibri Light" panose="020F0302020204030204" pitchFamily="34" charset="0"/>
                          <a:cs typeface="Calibri Light" panose="020F0302020204030204" pitchFamily="34" charset="0"/>
                        </a:rPr>
                        <a:t>94.46%</a:t>
                      </a:r>
                    </a:p>
                  </a:txBody>
                  <a:tcPr marL="76200" marR="76200" marT="76200" marB="76200"/>
                </a:tc>
                <a:extLst>
                  <a:ext uri="{0D108BD9-81ED-4DB2-BD59-A6C34878D82A}">
                    <a16:rowId xmlns:a16="http://schemas.microsoft.com/office/drawing/2014/main" val="10001"/>
                  </a:ext>
                </a:extLst>
              </a:tr>
              <a:tr h="514350">
                <a:tc>
                  <a:txBody>
                    <a:bodyPr/>
                    <a:lstStyle/>
                    <a:p>
                      <a:pPr algn="ctr" fontAlgn="ctr"/>
                      <a:r>
                        <a:rPr lang="es-ES" sz="1100" b="1" u="none" strike="noStrike" kern="1200" dirty="0">
                          <a:solidFill>
                            <a:schemeClr val="tx1"/>
                          </a:solidFill>
                          <a:effectLst/>
                          <a:latin typeface="Calibri Light" panose="020F0302020204030204" pitchFamily="34" charset="0"/>
                          <a:ea typeface="+mn-ea"/>
                          <a:cs typeface="Calibri Light" panose="020F0302020204030204" pitchFamily="34" charset="0"/>
                        </a:rPr>
                        <a:t>Ingresos por contratos de arrendamientos</a:t>
                      </a:r>
                      <a:endParaRPr lang="es-CO" sz="1100" b="1"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algn="ctr" fontAlgn="ctr"/>
                      <a:r>
                        <a:rPr lang="es-ES" sz="1100" b="0" i="0" kern="1200" dirty="0">
                          <a:solidFill>
                            <a:schemeClr val="tx1"/>
                          </a:solidFill>
                          <a:latin typeface="Calibri Light" panose="020F0302020204030204" pitchFamily="34" charset="0"/>
                          <a:ea typeface="+mn-ea"/>
                          <a:cs typeface="Calibri Light" panose="020F0302020204030204" pitchFamily="34" charset="0"/>
                        </a:rPr>
                        <a:t>Ingresos por contratos de arrendamiento/ingresos proyectados</a:t>
                      </a:r>
                    </a:p>
                    <a:p>
                      <a:pPr algn="ctr" fontAlgn="ct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ES" sz="1100" u="none" strike="noStrike" kern="1200" dirty="0">
                          <a:solidFill>
                            <a:schemeClr val="tx1"/>
                          </a:solidFill>
                          <a:effectLst/>
                          <a:latin typeface="Calibri Light" panose="020F0302020204030204" pitchFamily="34" charset="0"/>
                          <a:ea typeface="+mn-ea"/>
                          <a:cs typeface="Calibri Light" panose="020F0302020204030204" pitchFamily="34" charset="0"/>
                        </a:rPr>
                        <a:t>Iván Darío Arias Bohórquez</a:t>
                      </a:r>
                      <a:endParaRPr lang="es-CO" sz="110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s-MX" sz="1100" b="0" i="0" u="none" strike="noStrike" kern="1200" dirty="0">
                          <a:solidFill>
                            <a:schemeClr val="tx1"/>
                          </a:solidFill>
                          <a:effectLst/>
                          <a:latin typeface="+mn-lt"/>
                          <a:ea typeface="+mn-ea"/>
                          <a:cs typeface="Arial" panose="020B0604020202020204" pitchFamily="34" charset="0"/>
                        </a:rPr>
                        <a:t>102,384,011.0/	103,143,849.</a:t>
                      </a:r>
                      <a:endParaRPr lang="es-ES" sz="1100" b="0" i="0" kern="1200" dirty="0">
                        <a:solidFill>
                          <a:schemeClr val="tx1"/>
                        </a:solidFill>
                        <a:latin typeface="Calibri Light" panose="020F0302020204030204" pitchFamily="34" charset="0"/>
                        <a:ea typeface="+mn-ea"/>
                        <a:cs typeface="Calibri Light" panose="020F0302020204030204" pitchFamily="34" charset="0"/>
                      </a:endParaRPr>
                    </a:p>
                  </a:txBody>
                  <a:tcPr marL="76200" marR="76200" marT="76200" marB="76200"/>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99.26%</a:t>
                      </a:r>
                    </a:p>
                  </a:txBody>
                  <a:tcPr marL="76200" marR="76200" marT="76200" marB="76200"/>
                </a:tc>
                <a:extLst>
                  <a:ext uri="{0D108BD9-81ED-4DB2-BD59-A6C34878D82A}">
                    <a16:rowId xmlns:a16="http://schemas.microsoft.com/office/drawing/2014/main" val="10002"/>
                  </a:ext>
                </a:extLst>
              </a:tr>
              <a:tr h="581025">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Oportunidad para el pago a terceros</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b="0" u="none" strike="noStrike" dirty="0">
                          <a:solidFill>
                            <a:schemeClr val="tx1"/>
                          </a:solidFill>
                          <a:effectLst/>
                          <a:latin typeface="Calibri Light" panose="020F0302020204030204" pitchFamily="34" charset="0"/>
                          <a:cs typeface="Calibri Light" panose="020F0302020204030204" pitchFamily="34" charset="0"/>
                        </a:rPr>
                        <a:t>Pagos realizados oportunamente / Totalidad de obligaciones a pagar en el mes</a:t>
                      </a:r>
                    </a:p>
                    <a:p>
                      <a:pPr algn="ctr" fontAlgn="ct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MENSUAL</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ES" sz="1100" u="none" strike="noStrike" kern="1200" dirty="0">
                          <a:solidFill>
                            <a:schemeClr val="tx1"/>
                          </a:solidFill>
                          <a:effectLst/>
                          <a:latin typeface="Calibri Light" panose="020F0302020204030204" pitchFamily="34" charset="0"/>
                          <a:ea typeface="+mn-ea"/>
                          <a:cs typeface="Calibri Light" panose="020F0302020204030204" pitchFamily="34" charset="0"/>
                        </a:rPr>
                        <a:t>Iván Darío Arias Bohórquez</a:t>
                      </a:r>
                      <a:endParaRPr lang="es-CO" sz="110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100" b="0" i="0" u="none" strike="noStrike" kern="1200" dirty="0">
                          <a:solidFill>
                            <a:schemeClr val="tx1"/>
                          </a:solidFill>
                          <a:effectLst/>
                          <a:latin typeface="+mn-lt"/>
                          <a:ea typeface="+mn-ea"/>
                          <a:cs typeface="Arial" panose="020B0604020202020204" pitchFamily="34" charset="0"/>
                        </a:rPr>
                        <a:t>SE ELABORARON LOS PAGOS EN LOS CONSECUTIVOS 18905 AL 20132 INCLUSIVE, PARA UN TOTAL DE 1228 PAGOS PROGRAMADOS</a:t>
                      </a:r>
                      <a:endParaRPr lang="es-ES" sz="1100" b="0" i="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100%</a:t>
                      </a:r>
                    </a:p>
                  </a:txBody>
                  <a:tcPr marL="0" marR="0" marT="0" marB="0" anchor="ctr"/>
                </a:tc>
                <a:extLst>
                  <a:ext uri="{0D108BD9-81ED-4DB2-BD59-A6C34878D82A}">
                    <a16:rowId xmlns:a16="http://schemas.microsoft.com/office/drawing/2014/main" val="10003"/>
                  </a:ext>
                </a:extLst>
              </a:tr>
              <a:tr h="749639">
                <a:tc>
                  <a:txBody>
                    <a:bodyPr/>
                    <a:lstStyle/>
                    <a:p>
                      <a:pPr marL="0" algn="ctr" defTabSz="914400" rtl="0" eaLnBrk="1" fontAlgn="ctr" latinLnBrk="0" hangingPunct="1"/>
                      <a:r>
                        <a:rPr lang="es-ES" sz="1100" b="1" u="none" strike="noStrike" kern="1200" dirty="0">
                          <a:solidFill>
                            <a:schemeClr val="tx1"/>
                          </a:solidFill>
                          <a:effectLst/>
                          <a:latin typeface="Calibri Light" panose="020F0302020204030204" pitchFamily="34" charset="0"/>
                          <a:ea typeface="+mn-ea"/>
                          <a:cs typeface="Calibri Light" panose="020F0302020204030204" pitchFamily="34" charset="0"/>
                        </a:rPr>
                        <a:t>Recaudo oportuno de cartera</a:t>
                      </a:r>
                      <a:endParaRPr lang="es-CO" sz="1100" b="1"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algn="ctr" fontAlgn="ctr"/>
                      <a:r>
                        <a:rPr lang="es-MX" sz="1100" b="0" i="0" kern="1200" dirty="0">
                          <a:solidFill>
                            <a:schemeClr val="tx1"/>
                          </a:solidFill>
                          <a:latin typeface="Calibri Light" panose="020F0302020204030204" pitchFamily="34" charset="0"/>
                          <a:ea typeface="+mn-ea"/>
                          <a:cs typeface="Calibri Light" panose="020F0302020204030204" pitchFamily="34" charset="0"/>
                        </a:rPr>
                        <a:t>Fecha de entrega de la factura /Fecha de corte de entrega de facturas en la Secretaria de Hacienda.</a:t>
                      </a: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ES" sz="1100" u="none" strike="noStrike" kern="1200" dirty="0">
                          <a:solidFill>
                            <a:schemeClr val="tx1"/>
                          </a:solidFill>
                          <a:effectLst/>
                          <a:latin typeface="Calibri Light" panose="020F0302020204030204" pitchFamily="34" charset="0"/>
                          <a:ea typeface="+mn-ea"/>
                          <a:cs typeface="Calibri Light" panose="020F0302020204030204" pitchFamily="34" charset="0"/>
                        </a:rPr>
                        <a:t>Iván Darío Arias Bohórquez</a:t>
                      </a:r>
                      <a:endParaRPr lang="es-CO" sz="110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100" b="0" i="0" u="none" strike="noStrike" kern="1200" dirty="0">
                          <a:solidFill>
                            <a:schemeClr val="tx1"/>
                          </a:solidFill>
                          <a:effectLst/>
                          <a:latin typeface="+mn-lt"/>
                          <a:ea typeface="+mn-ea"/>
                          <a:cs typeface="Arial" panose="020B0604020202020204" pitchFamily="34" charset="0"/>
                        </a:rPr>
                        <a:t>5 DE 5</a:t>
                      </a:r>
                      <a:endParaRPr lang="es-CO" sz="1100" b="0" i="0" u="none" strike="noStrike" kern="1200" dirty="0">
                        <a:solidFill>
                          <a:schemeClr val="tx1"/>
                        </a:solidFill>
                        <a:effectLst/>
                        <a:latin typeface="+mn-lt"/>
                        <a:ea typeface="+mn-ea"/>
                        <a:cs typeface="Arial" panose="020B0604020202020204" pitchFamily="34" charset="0"/>
                      </a:endParaRPr>
                    </a:p>
                    <a:p>
                      <a:pPr marL="0" marR="0" indent="0" algn="just" defTabSz="914400" rtl="0" eaLnBrk="1" fontAlgn="ctr" latinLnBrk="0" hangingPunct="1">
                        <a:lnSpc>
                          <a:spcPct val="100000"/>
                        </a:lnSpc>
                        <a:spcBef>
                          <a:spcPts val="0"/>
                        </a:spcBef>
                        <a:spcAft>
                          <a:spcPts val="0"/>
                        </a:spcAft>
                        <a:buClrTx/>
                        <a:buSzTx/>
                        <a:buFontTx/>
                        <a:buNone/>
                        <a:tabLst/>
                        <a:defRPr/>
                      </a:pPr>
                      <a:endParaRPr lang="es-CO" sz="1100" b="0" i="0" u="none" strike="noStrike" baseline="0"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100%</a:t>
                      </a:r>
                    </a:p>
                  </a:txBody>
                  <a:tcPr marL="0" marR="0"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141288" y="0"/>
            <a:ext cx="5472267" cy="461665"/>
          </a:xfrm>
          <a:prstGeom prst="rect">
            <a:avLst/>
          </a:prstGeom>
          <a:noFill/>
        </p:spPr>
        <p:txBody>
          <a:bodyPr wrap="none" rtlCol="0">
            <a:spAutoFit/>
          </a:bodyPr>
          <a:lstStyle/>
          <a:p>
            <a:r>
              <a:rPr lang="es-CO" sz="2400" b="1" dirty="0">
                <a:latin typeface="+mj-lt"/>
              </a:rPr>
              <a:t>Proceso Gestión Financiera - 14 Indicadores</a:t>
            </a:r>
          </a:p>
        </p:txBody>
      </p:sp>
      <p:graphicFrame>
        <p:nvGraphicFramePr>
          <p:cNvPr id="6" name="5 Tabla"/>
          <p:cNvGraphicFramePr>
            <a:graphicFrameLocks noGrp="1"/>
          </p:cNvGraphicFramePr>
          <p:nvPr>
            <p:extLst>
              <p:ext uri="{D42A27DB-BD31-4B8C-83A1-F6EECF244321}">
                <p14:modId xmlns:p14="http://schemas.microsoft.com/office/powerpoint/2010/main" val="4012288531"/>
              </p:ext>
            </p:extLst>
          </p:nvPr>
        </p:nvGraphicFramePr>
        <p:xfrm>
          <a:off x="349117" y="461665"/>
          <a:ext cx="8139789" cy="6272505"/>
        </p:xfrm>
        <a:graphic>
          <a:graphicData uri="http://schemas.openxmlformats.org/drawingml/2006/table">
            <a:tbl>
              <a:tblPr>
                <a:tableStyleId>{BC89EF96-8CEA-46FF-86C4-4CE0E7609802}</a:tableStyleId>
              </a:tblPr>
              <a:tblGrid>
                <a:gridCol w="1235503">
                  <a:extLst>
                    <a:ext uri="{9D8B030D-6E8A-4147-A177-3AD203B41FA5}">
                      <a16:colId xmlns:a16="http://schemas.microsoft.com/office/drawing/2014/main" val="20000"/>
                    </a:ext>
                  </a:extLst>
                </a:gridCol>
                <a:gridCol w="1006079">
                  <a:extLst>
                    <a:ext uri="{9D8B030D-6E8A-4147-A177-3AD203B41FA5}">
                      <a16:colId xmlns:a16="http://schemas.microsoft.com/office/drawing/2014/main" val="20001"/>
                    </a:ext>
                  </a:extLst>
                </a:gridCol>
                <a:gridCol w="644513">
                  <a:extLst>
                    <a:ext uri="{9D8B030D-6E8A-4147-A177-3AD203B41FA5}">
                      <a16:colId xmlns:a16="http://schemas.microsoft.com/office/drawing/2014/main" val="20002"/>
                    </a:ext>
                  </a:extLst>
                </a:gridCol>
                <a:gridCol w="920733">
                  <a:extLst>
                    <a:ext uri="{9D8B030D-6E8A-4147-A177-3AD203B41FA5}">
                      <a16:colId xmlns:a16="http://schemas.microsoft.com/office/drawing/2014/main" val="20003"/>
                    </a:ext>
                  </a:extLst>
                </a:gridCol>
                <a:gridCol w="3012606">
                  <a:extLst>
                    <a:ext uri="{9D8B030D-6E8A-4147-A177-3AD203B41FA5}">
                      <a16:colId xmlns:a16="http://schemas.microsoft.com/office/drawing/2014/main" val="20004"/>
                    </a:ext>
                  </a:extLst>
                </a:gridCol>
                <a:gridCol w="1320355">
                  <a:extLst>
                    <a:ext uri="{9D8B030D-6E8A-4147-A177-3AD203B41FA5}">
                      <a16:colId xmlns:a16="http://schemas.microsoft.com/office/drawing/2014/main" val="20005"/>
                    </a:ext>
                  </a:extLst>
                </a:gridCol>
              </a:tblGrid>
              <a:tr h="732679">
                <a:tc>
                  <a:txBody>
                    <a:bodyPr/>
                    <a:lstStyle/>
                    <a:p>
                      <a:pPr algn="ctr" fontAlgn="ctr"/>
                      <a:r>
                        <a:rPr lang="es-CO" sz="800" b="1" u="none" strike="noStrike" dirty="0">
                          <a:solidFill>
                            <a:schemeClr val="tx1"/>
                          </a:solidFill>
                          <a:effectLst/>
                          <a:latin typeface="+mj-lt"/>
                          <a:cs typeface="Arial" panose="020B0604020202020204" pitchFamily="34" charset="0"/>
                        </a:rPr>
                        <a:t>Nombre indicador</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Ecuación</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Medición</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Responsable</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800" b="1" u="none" strike="noStrike" dirty="0">
                          <a:solidFill>
                            <a:schemeClr val="tx1"/>
                          </a:solidFill>
                          <a:effectLst/>
                          <a:latin typeface="+mj-lt"/>
                          <a:cs typeface="Arial" panose="020B0604020202020204" pitchFamily="34" charset="0"/>
                        </a:rPr>
                        <a:t>ANALISIS ULTIMA</a:t>
                      </a:r>
                      <a:r>
                        <a:rPr lang="es-CO" sz="800" b="1" u="none" strike="noStrike" baseline="0" dirty="0">
                          <a:solidFill>
                            <a:schemeClr val="tx1"/>
                          </a:solidFill>
                          <a:effectLst/>
                          <a:latin typeface="+mj-lt"/>
                          <a:cs typeface="Arial" panose="020B0604020202020204" pitchFamily="34" charset="0"/>
                        </a:rPr>
                        <a:t> MEDICION</a:t>
                      </a:r>
                      <a:endParaRPr lang="es-CO" sz="800" b="1" i="0" u="none" strike="noStrike" dirty="0">
                        <a:solidFill>
                          <a:schemeClr val="tx1"/>
                        </a:solidFill>
                        <a:effectLst/>
                        <a:latin typeface="+mj-lt"/>
                        <a:cs typeface="Arial" panose="020B0604020202020204" pitchFamily="34" charset="0"/>
                      </a:endParaRPr>
                    </a:p>
                    <a:p>
                      <a:pPr algn="ctr" fontAlgn="ct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 cumplimiento</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1133902">
                <a:tc>
                  <a:txBody>
                    <a:bodyPr/>
                    <a:lstStyle/>
                    <a:p>
                      <a:pPr algn="ctr" fontAlgn="ctr"/>
                      <a:r>
                        <a:rPr lang="es-ES" sz="800" b="1" u="none" strike="noStrike" kern="1200" dirty="0">
                          <a:solidFill>
                            <a:schemeClr val="tx1"/>
                          </a:solidFill>
                          <a:effectLst/>
                          <a:latin typeface="+mj-lt"/>
                          <a:ea typeface="+mn-ea"/>
                          <a:cs typeface="Arial" panose="020B0604020202020204" pitchFamily="34" charset="0"/>
                        </a:rPr>
                        <a:t>Razón Corriente</a:t>
                      </a:r>
                      <a:endParaRPr lang="es-CO" sz="8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ES" sz="800" b="0" i="0" kern="1200" dirty="0">
                          <a:solidFill>
                            <a:schemeClr val="tx1"/>
                          </a:solidFill>
                          <a:latin typeface="+mj-lt"/>
                          <a:ea typeface="+mn-ea"/>
                          <a:cs typeface="+mn-cs"/>
                        </a:rPr>
                        <a:t>(Activo corriente / Pasivo corriente) &gt; = 3%</a:t>
                      </a:r>
                      <a:endParaRPr lang="es-ES" sz="800" b="0" i="0" u="none" strike="noStrike" kern="1200" dirty="0">
                        <a:solidFill>
                          <a:schemeClr val="tx1"/>
                        </a:solidFill>
                        <a:effectLst/>
                        <a:latin typeface="+mj-lt"/>
                        <a:ea typeface="+mn-ea"/>
                        <a:cs typeface="+mn-cs"/>
                      </a:endParaRPr>
                    </a:p>
                    <a:p>
                      <a:pPr algn="ctr" fontAlgn="ctr"/>
                      <a:r>
                        <a:rPr lang="es-CO" sz="800" b="0" i="0" kern="1200" dirty="0">
                          <a:solidFill>
                            <a:schemeClr val="tx1"/>
                          </a:solidFill>
                          <a:effectLst/>
                          <a:latin typeface="+mj-lt"/>
                          <a:ea typeface="+mn-ea"/>
                          <a:cs typeface="+mn-cs"/>
                        </a:rPr>
                        <a:t>	</a:t>
                      </a:r>
                    </a:p>
                  </a:txBody>
                  <a:tcPr marL="0" marR="0" marT="0" marB="0" anchor="ctr"/>
                </a:tc>
                <a:tc>
                  <a:txBody>
                    <a:bodyPr/>
                    <a:lstStyle/>
                    <a:p>
                      <a:pPr algn="ctr" fontAlgn="ctr"/>
                      <a:r>
                        <a:rPr lang="es-CO" sz="8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800" b="0" i="0" kern="1200" dirty="0">
                          <a:solidFill>
                            <a:schemeClr val="tx1"/>
                          </a:solidFill>
                          <a:latin typeface="+mj-lt"/>
                          <a:ea typeface="+mn-ea"/>
                          <a:cs typeface="+mn-cs"/>
                        </a:rPr>
                        <a:t>Juan Pablo Carvajal Chica</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800" b="0" i="0" u="none" strike="noStrike" dirty="0">
                          <a:solidFill>
                            <a:schemeClr val="tx1"/>
                          </a:solidFill>
                          <a:effectLst/>
                          <a:latin typeface="+mj-lt"/>
                          <a:cs typeface="Arial" panose="020B0604020202020204" pitchFamily="34" charset="0"/>
                        </a:rPr>
                        <a:t>El resultado a diciembre 31 de 2023 muestra que por cada peso que la entidad debe a corto plazo, se tiene 3 pesos para amparar esas deudas, indicando un bajo riesgo de incumplimiento de las obligaciones de corto plazo. Se debe tener en cuenta que el pago de todas las obligaciones está garantizado con los recursos asignados a través del presupuesto aprobado para la entidad.</a:t>
                      </a:r>
                    </a:p>
                    <a:p>
                      <a:pPr algn="just" fontAlgn="ctr"/>
                      <a:r>
                        <a:rPr lang="es-ES" sz="800" b="0" i="0" u="none" strike="noStrike" dirty="0">
                          <a:solidFill>
                            <a:schemeClr val="tx1"/>
                          </a:solidFill>
                          <a:effectLst/>
                          <a:latin typeface="+mj-lt"/>
                          <a:cs typeface="Arial" panose="020B0604020202020204" pitchFamily="34" charset="0"/>
                        </a:rPr>
                        <a:t>17,132,624.00/5,090,896.00</a:t>
                      </a:r>
                    </a:p>
                  </a:txBody>
                  <a:tcPr marL="0" marR="0" marT="0" marB="0" anchor="ctr"/>
                </a:tc>
                <a:tc>
                  <a:txBody>
                    <a:bodyPr/>
                    <a:lstStyle/>
                    <a:p>
                      <a:pPr algn="ctr" fontAlgn="ctr"/>
                      <a:r>
                        <a:rPr lang="es-ES" sz="800" b="0" i="0" u="none" strike="noStrike" dirty="0">
                          <a:solidFill>
                            <a:schemeClr val="tx1"/>
                          </a:solidFill>
                          <a:effectLst/>
                          <a:latin typeface="+mj-lt"/>
                          <a:cs typeface="Arial" panose="020B0604020202020204" pitchFamily="34" charset="0"/>
                        </a:rPr>
                        <a:t>336,53%</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r h="992164">
                <a:tc>
                  <a:txBody>
                    <a:bodyPr/>
                    <a:lstStyle/>
                    <a:p>
                      <a:pPr marL="0" algn="ctr" defTabSz="914400" rtl="0" eaLnBrk="1" fontAlgn="ctr" latinLnBrk="0" hangingPunct="1"/>
                      <a:r>
                        <a:rPr lang="es-MX" sz="800" b="1" u="none" strike="noStrike" kern="1200" dirty="0">
                          <a:solidFill>
                            <a:schemeClr val="tx1"/>
                          </a:solidFill>
                          <a:effectLst/>
                          <a:latin typeface="+mj-lt"/>
                          <a:ea typeface="+mn-ea"/>
                          <a:cs typeface="Arial" panose="020B0604020202020204" pitchFamily="34" charset="0"/>
                        </a:rPr>
                        <a:t>Relación entre gastos de inversión e ingresos</a:t>
                      </a:r>
                      <a:endParaRPr lang="es-CO" sz="8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800" b="0" i="0" u="none" strike="noStrike" dirty="0">
                          <a:solidFill>
                            <a:schemeClr val="tx1"/>
                          </a:solidFill>
                          <a:effectLst/>
                          <a:latin typeface="+mj-lt"/>
                          <a:cs typeface="Arial" panose="020B0604020202020204" pitchFamily="34" charset="0"/>
                        </a:rPr>
                        <a:t>Gastos de inversión / Ingresos totales * 100</a:t>
                      </a:r>
                    </a:p>
                  </a:txBody>
                  <a:tcPr marL="0" marR="0" marT="0" marB="0" anchor="ctr"/>
                </a:tc>
                <a:tc>
                  <a:txBody>
                    <a:bodyPr/>
                    <a:lstStyle/>
                    <a:p>
                      <a:pPr algn="ctr" fontAlgn="ctr"/>
                      <a:r>
                        <a:rPr lang="es-CO" sz="8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800" b="0" i="0" kern="1200" dirty="0">
                          <a:solidFill>
                            <a:schemeClr val="tx1"/>
                          </a:solidFill>
                          <a:latin typeface="+mj-lt"/>
                          <a:ea typeface="+mn-ea"/>
                          <a:cs typeface="+mn-cs"/>
                        </a:rPr>
                        <a:t>Juan Pablo Carvajal Chica</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800" b="0" i="0" u="none" strike="noStrike" dirty="0">
                          <a:solidFill>
                            <a:schemeClr val="tx1"/>
                          </a:solidFill>
                          <a:effectLst/>
                          <a:latin typeface="+mj-lt"/>
                          <a:cs typeface="Arial" panose="020B0604020202020204" pitchFamily="34" charset="0"/>
                        </a:rPr>
                        <a:t>El resultado a diciembre 31 de 2023 muestra que de cada 100 pesos que la entidad genera en ingresos totales, 73 pesos son destinados a gastos de inversión (Transferencias y subvenciones y gasto público social). El indicador muestra un resultado adecuado teniendo en cuenta que la mayor parte de los ingresos debe ser destinado a gastos de inversión, en cumplimiento de las funciones de cometido estatal.</a:t>
                      </a:r>
                    </a:p>
                    <a:p>
                      <a:pPr marL="0" marR="0" indent="0" algn="just" defTabSz="914400" rtl="0" eaLnBrk="1" fontAlgn="ctr" latinLnBrk="0" hangingPunct="1">
                        <a:lnSpc>
                          <a:spcPct val="100000"/>
                        </a:lnSpc>
                        <a:spcBef>
                          <a:spcPts val="0"/>
                        </a:spcBef>
                        <a:spcAft>
                          <a:spcPts val="0"/>
                        </a:spcAft>
                        <a:buClrTx/>
                        <a:buSzTx/>
                        <a:buFontTx/>
                        <a:buNone/>
                        <a:tabLst/>
                        <a:defRPr/>
                      </a:pPr>
                      <a:endParaRPr lang="es-ES" sz="800" b="0" i="0" u="none" strike="noStrike" dirty="0">
                        <a:solidFill>
                          <a:schemeClr val="tx1"/>
                        </a:solidFill>
                        <a:effectLst/>
                        <a:latin typeface="+mj-lt"/>
                        <a:cs typeface="Arial" panose="020B0604020202020204" pitchFamily="34" charset="0"/>
                      </a:endParaRPr>
                    </a:p>
                    <a:p>
                      <a:pPr marL="0" marR="0" indent="0" algn="just" defTabSz="914400" rtl="0" eaLnBrk="1" fontAlgn="ctr" latinLnBrk="0" hangingPunct="1">
                        <a:lnSpc>
                          <a:spcPct val="100000"/>
                        </a:lnSpc>
                        <a:spcBef>
                          <a:spcPts val="0"/>
                        </a:spcBef>
                        <a:spcAft>
                          <a:spcPts val="0"/>
                        </a:spcAft>
                        <a:buClrTx/>
                        <a:buSzTx/>
                        <a:buFontTx/>
                        <a:buNone/>
                        <a:tabLst/>
                        <a:defRPr/>
                      </a:pPr>
                      <a:r>
                        <a:rPr lang="es-CO" sz="800" b="0" i="0" u="none" strike="noStrike" dirty="0">
                          <a:solidFill>
                            <a:schemeClr val="tx1"/>
                          </a:solidFill>
                          <a:effectLst/>
                          <a:latin typeface="+mj-lt"/>
                          <a:cs typeface="Arial" panose="020B0604020202020204" pitchFamily="34" charset="0"/>
                        </a:rPr>
                        <a:t>28,645,636.00/39,153,583.00</a:t>
                      </a:r>
                    </a:p>
                  </a:txBody>
                  <a:tcPr marL="0" marR="0" marT="0" marB="0" anchor="ctr"/>
                </a:tc>
                <a:tc>
                  <a:txBody>
                    <a:bodyPr/>
                    <a:lstStyle/>
                    <a:p>
                      <a:pPr algn="ctr" fontAlgn="ctr"/>
                      <a:r>
                        <a:rPr lang="es-ES" sz="800" b="0" i="0" u="none" strike="noStrike" dirty="0">
                          <a:solidFill>
                            <a:schemeClr val="tx1"/>
                          </a:solidFill>
                          <a:effectLst/>
                          <a:latin typeface="+mj-lt"/>
                          <a:cs typeface="Arial" panose="020B0604020202020204" pitchFamily="34" charset="0"/>
                        </a:rPr>
                        <a:t>73,16%</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4"/>
                  </a:ext>
                </a:extLst>
              </a:tr>
              <a:tr h="992164">
                <a:tc>
                  <a:txBody>
                    <a:bodyPr/>
                    <a:lstStyle/>
                    <a:p>
                      <a:pPr algn="ctr" fontAlgn="ctr"/>
                      <a:r>
                        <a:rPr lang="es-ES" sz="800" b="1" u="none" strike="noStrike" kern="1200" dirty="0">
                          <a:solidFill>
                            <a:schemeClr val="tx1"/>
                          </a:solidFill>
                          <a:effectLst/>
                          <a:latin typeface="+mj-lt"/>
                          <a:ea typeface="+mn-ea"/>
                          <a:cs typeface="Arial" panose="020B0604020202020204" pitchFamily="34" charset="0"/>
                        </a:rPr>
                        <a:t>Nivel de endeudamiento</a:t>
                      </a:r>
                      <a:endParaRPr lang="es-CO" sz="8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800" b="0" i="0" kern="1200" dirty="0">
                          <a:solidFill>
                            <a:schemeClr val="tx1"/>
                          </a:solidFill>
                          <a:latin typeface="+mj-lt"/>
                          <a:ea typeface="+mn-ea"/>
                          <a:cs typeface="+mn-cs"/>
                        </a:rPr>
                        <a:t>(Total pasivos / Total activo * 100) &lt; = 10%</a:t>
                      </a:r>
                    </a:p>
                  </a:txBody>
                  <a:tcPr marL="0" marR="0" marT="0" marB="0" anchor="ctr"/>
                </a:tc>
                <a:tc>
                  <a:txBody>
                    <a:bodyPr/>
                    <a:lstStyle/>
                    <a:p>
                      <a:pPr algn="ctr" fontAlgn="ctr"/>
                      <a:r>
                        <a:rPr lang="es-CO" sz="8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algn="ctr" fontAlgn="ctr"/>
                      <a:r>
                        <a:rPr lang="es-ES" sz="800" b="0" i="0" kern="1200" dirty="0">
                          <a:solidFill>
                            <a:schemeClr val="tx1"/>
                          </a:solidFill>
                          <a:latin typeface="+mj-lt"/>
                          <a:ea typeface="+mn-ea"/>
                          <a:cs typeface="+mn-cs"/>
                        </a:rPr>
                        <a:t>Juan Pablo Carvajal Chica</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800" b="0" i="0" u="none" strike="noStrike" dirty="0">
                          <a:solidFill>
                            <a:schemeClr val="tx1"/>
                          </a:solidFill>
                          <a:effectLst/>
                          <a:latin typeface="+mj-lt"/>
                          <a:cs typeface="Arial" panose="020B0604020202020204" pitchFamily="34" charset="0"/>
                        </a:rPr>
                        <a:t>El resultado a diciembre 31 de 2023 muestra que por cada 7,8 pesos que la entidad debe a terceros, se tienen 100 pesos para cubrirlos en el activo total. La Entidad presenta un bajo nivel de endeudamiento, principalmente porque el pasivo a largo plazo tan solo representa el 11,5% del total de pasivos, teniendo en cuenta que la mayor parte de los proyectos del Instituto se financian con transferencias de la Gobernación de Antioquia, incluyendo los recursos de impuesto nacional al consumo de la telefonía móvil y del sistema general de regalías, que llegan al Departamento a través de traslados de la Nación.</a:t>
                      </a:r>
                    </a:p>
                    <a:p>
                      <a:pPr marL="0" marR="0" indent="0" algn="just" defTabSz="914400" rtl="0" eaLnBrk="1" fontAlgn="ctr" latinLnBrk="0" hangingPunct="1">
                        <a:lnSpc>
                          <a:spcPct val="100000"/>
                        </a:lnSpc>
                        <a:spcBef>
                          <a:spcPts val="0"/>
                        </a:spcBef>
                        <a:spcAft>
                          <a:spcPts val="0"/>
                        </a:spcAft>
                        <a:buClrTx/>
                        <a:buSzTx/>
                        <a:buFontTx/>
                        <a:buNone/>
                        <a:tabLst/>
                        <a:defRPr/>
                      </a:pPr>
                      <a:endParaRPr lang="es-ES" sz="800" b="0" i="0" u="none" strike="noStrike" dirty="0">
                        <a:solidFill>
                          <a:schemeClr val="tx1"/>
                        </a:solidFill>
                        <a:effectLst/>
                        <a:latin typeface="+mj-lt"/>
                        <a:cs typeface="Arial" panose="020B0604020202020204" pitchFamily="34" charset="0"/>
                      </a:endParaRPr>
                    </a:p>
                    <a:p>
                      <a:pPr marL="0" marR="0" indent="0" algn="just" defTabSz="914400" rtl="0" eaLnBrk="1" fontAlgn="ctr" latinLnBrk="0" hangingPunct="1">
                        <a:lnSpc>
                          <a:spcPct val="100000"/>
                        </a:lnSpc>
                        <a:spcBef>
                          <a:spcPts val="0"/>
                        </a:spcBef>
                        <a:spcAft>
                          <a:spcPts val="0"/>
                        </a:spcAft>
                        <a:buClrTx/>
                        <a:buSzTx/>
                        <a:buFontTx/>
                        <a:buNone/>
                        <a:tabLst/>
                        <a:defRPr/>
                      </a:pPr>
                      <a:r>
                        <a:rPr lang="es-ES" sz="800" b="0" i="0" u="none" strike="noStrike" dirty="0">
                          <a:solidFill>
                            <a:schemeClr val="tx1"/>
                          </a:solidFill>
                          <a:effectLst/>
                          <a:latin typeface="+mj-lt"/>
                          <a:cs typeface="Arial" panose="020B0604020202020204" pitchFamily="34" charset="0"/>
                        </a:rPr>
                        <a:t>En caso de que la entidad requiera de endeudamiento, es importante tener en cuenta que por su estructura financiera se tiene un alto riesgo, puesto que no genera ingresos propios importantes que cubran el pago de este tipo de obligaciones.</a:t>
                      </a:r>
                    </a:p>
                    <a:p>
                      <a:pPr marL="0" marR="0" indent="0" algn="just" defTabSz="914400" rtl="0" eaLnBrk="1" fontAlgn="ctr" latinLnBrk="0" hangingPunct="1">
                        <a:lnSpc>
                          <a:spcPct val="100000"/>
                        </a:lnSpc>
                        <a:spcBef>
                          <a:spcPts val="0"/>
                        </a:spcBef>
                        <a:spcAft>
                          <a:spcPts val="0"/>
                        </a:spcAft>
                        <a:buClrTx/>
                        <a:buSzTx/>
                        <a:buFontTx/>
                        <a:buNone/>
                        <a:tabLst/>
                        <a:defRPr/>
                      </a:pPr>
                      <a:endParaRPr lang="es-ES" sz="800" b="0" i="0" u="none" strike="noStrike" dirty="0">
                        <a:solidFill>
                          <a:schemeClr val="tx1"/>
                        </a:solidFill>
                        <a:effectLst/>
                        <a:latin typeface="+mj-lt"/>
                        <a:cs typeface="Arial" panose="020B0604020202020204" pitchFamily="34" charset="0"/>
                      </a:endParaRPr>
                    </a:p>
                    <a:p>
                      <a:pPr marL="0" marR="0" indent="0" algn="just" defTabSz="914400" rtl="0" eaLnBrk="1" fontAlgn="ctr" latinLnBrk="0" hangingPunct="1">
                        <a:lnSpc>
                          <a:spcPct val="100000"/>
                        </a:lnSpc>
                        <a:spcBef>
                          <a:spcPts val="0"/>
                        </a:spcBef>
                        <a:spcAft>
                          <a:spcPts val="0"/>
                        </a:spcAft>
                        <a:buClrTx/>
                        <a:buSzTx/>
                        <a:buFontTx/>
                        <a:buNone/>
                        <a:tabLst/>
                        <a:defRPr/>
                      </a:pPr>
                      <a:r>
                        <a:rPr lang="es-ES" sz="800" b="0" i="0" u="none" strike="noStrike" dirty="0">
                          <a:solidFill>
                            <a:schemeClr val="tx1"/>
                          </a:solidFill>
                          <a:effectLst/>
                          <a:latin typeface="+mj-lt"/>
                          <a:cs typeface="Arial" panose="020B0604020202020204" pitchFamily="34" charset="0"/>
                        </a:rPr>
                        <a:t>5,754,795.00/73,663,781.00</a:t>
                      </a:r>
                    </a:p>
                  </a:txBody>
                  <a:tcPr marL="0" marR="0" marT="0" marB="0" anchor="ctr"/>
                </a:tc>
                <a:tc>
                  <a:txBody>
                    <a:bodyPr/>
                    <a:lstStyle/>
                    <a:p>
                      <a:pPr algn="ctr" fontAlgn="ctr"/>
                      <a:r>
                        <a:rPr lang="es-ES" sz="800" b="0" i="0" u="none" strike="noStrike" dirty="0">
                          <a:solidFill>
                            <a:schemeClr val="tx1"/>
                          </a:solidFill>
                          <a:effectLst/>
                          <a:latin typeface="+mj-lt"/>
                          <a:cs typeface="Arial" panose="020B0604020202020204" pitchFamily="34" charset="0"/>
                        </a:rPr>
                        <a:t>7,81%</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2462182632"/>
                  </a:ext>
                </a:extLst>
              </a:tr>
              <a:tr h="992164">
                <a:tc>
                  <a:txBody>
                    <a:bodyPr/>
                    <a:lstStyle/>
                    <a:p>
                      <a:pPr algn="ctr" fontAlgn="ctr"/>
                      <a:r>
                        <a:rPr lang="es-MX" sz="800" b="1" u="none" strike="noStrike" kern="1200" dirty="0">
                          <a:solidFill>
                            <a:schemeClr val="tx1"/>
                          </a:solidFill>
                          <a:effectLst/>
                          <a:latin typeface="+mj-lt"/>
                          <a:ea typeface="+mn-ea"/>
                          <a:cs typeface="Arial" panose="020B0604020202020204" pitchFamily="34" charset="0"/>
                        </a:rPr>
                        <a:t>Porcentaje de gastos de funcionamiento con respecto a los gastos operacionales</a:t>
                      </a:r>
                      <a:endParaRPr lang="es-CO" sz="8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800" b="0" i="0" kern="1200" dirty="0">
                          <a:solidFill>
                            <a:schemeClr val="tx1"/>
                          </a:solidFill>
                          <a:latin typeface="+mj-lt"/>
                          <a:ea typeface="+mn-ea"/>
                          <a:cs typeface="+mn-cs"/>
                        </a:rPr>
                        <a:t>Gastos de administración / Gastos operacionales * 100</a:t>
                      </a:r>
                    </a:p>
                    <a:p>
                      <a:pPr algn="ctr" fontAlgn="ctr"/>
                      <a:endParaRPr lang="es-MX" sz="800" b="0" i="0" kern="1200" dirty="0">
                        <a:solidFill>
                          <a:schemeClr val="tx1"/>
                        </a:solidFill>
                        <a:latin typeface="+mj-lt"/>
                        <a:ea typeface="+mn-ea"/>
                        <a:cs typeface="+mn-cs"/>
                      </a:endParaRPr>
                    </a:p>
                    <a:p>
                      <a:pPr algn="ctr" fontAlgn="ctr"/>
                      <a:endParaRPr lang="es-MX" sz="800" b="0" i="0" kern="1200" dirty="0">
                        <a:solidFill>
                          <a:schemeClr val="tx1"/>
                        </a:solidFill>
                        <a:latin typeface="+mj-lt"/>
                        <a:ea typeface="+mn-ea"/>
                        <a:cs typeface="+mn-cs"/>
                      </a:endParaRPr>
                    </a:p>
                    <a:p>
                      <a:pPr algn="ctr" fontAlgn="ctr"/>
                      <a:endParaRPr lang="es-MX" sz="800" b="0" i="0" kern="1200" dirty="0">
                        <a:solidFill>
                          <a:schemeClr val="tx1"/>
                        </a:solidFill>
                        <a:latin typeface="+mj-lt"/>
                        <a:ea typeface="+mn-ea"/>
                        <a:cs typeface="+mn-cs"/>
                      </a:endParaRPr>
                    </a:p>
                  </a:txBody>
                  <a:tcPr marL="0" marR="0" marT="0" marB="0" anchor="ctr"/>
                </a:tc>
                <a:tc>
                  <a:txBody>
                    <a:bodyPr/>
                    <a:lstStyle/>
                    <a:p>
                      <a:pPr algn="ctr" fontAlgn="ctr"/>
                      <a:r>
                        <a:rPr lang="es-CO" sz="8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800" b="0" i="0" u="none" strike="noStrike" kern="1200" dirty="0">
                          <a:solidFill>
                            <a:schemeClr val="tx1"/>
                          </a:solidFill>
                          <a:effectLst/>
                          <a:latin typeface="+mj-lt"/>
                          <a:ea typeface="+mn-ea"/>
                          <a:cs typeface="Arial" panose="020B0604020202020204" pitchFamily="34" charset="0"/>
                        </a:rPr>
                        <a:t>Juan Pablo Carvajal Chica</a:t>
                      </a:r>
                      <a:endParaRPr lang="es-CO" sz="8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800" b="0" i="0" u="none" strike="noStrike" kern="1200" dirty="0">
                          <a:solidFill>
                            <a:schemeClr val="tx1"/>
                          </a:solidFill>
                          <a:effectLst/>
                          <a:latin typeface="+mj-lt"/>
                          <a:ea typeface="+mn-ea"/>
                          <a:cs typeface="Arial" panose="020B0604020202020204" pitchFamily="34" charset="0"/>
                        </a:rPr>
                        <a:t>El resultado a diciembre 31 de 2023 indica que de cada 100 pesos que la entidad consume en gastos operacionales, 23 pesos se utilizan para cubrir gastos de administración y 75 pesos para gastos de inversión (2 pesos se consumen en gastos de depreciación y amortización). Este resultado muestra un porcentaje adecuado de los gastos de funcionamiento, considerando que la entidad debe ser eficiente en la administración de los recursos para poder destinarlos en mayor medida a financiar la inversión en cultura.</a:t>
                      </a:r>
                    </a:p>
                    <a:p>
                      <a:pPr marL="0" marR="0" lvl="0" indent="0" algn="just" defTabSz="914400" rtl="0" eaLnBrk="1" fontAlgn="ctr" latinLnBrk="0" hangingPunct="1">
                        <a:lnSpc>
                          <a:spcPct val="100000"/>
                        </a:lnSpc>
                        <a:spcBef>
                          <a:spcPts val="0"/>
                        </a:spcBef>
                        <a:spcAft>
                          <a:spcPts val="0"/>
                        </a:spcAft>
                        <a:buClrTx/>
                        <a:buSzTx/>
                        <a:buFontTx/>
                        <a:buNone/>
                        <a:tabLst/>
                        <a:defRPr/>
                      </a:pPr>
                      <a:r>
                        <a:rPr lang="es-ES" sz="800" b="0" i="0" u="none" strike="noStrike" kern="1200" dirty="0">
                          <a:solidFill>
                            <a:schemeClr val="tx1"/>
                          </a:solidFill>
                          <a:effectLst/>
                          <a:latin typeface="+mj-lt"/>
                          <a:ea typeface="+mn-ea"/>
                          <a:cs typeface="Arial" panose="020B0604020202020204" pitchFamily="34" charset="0"/>
                        </a:rPr>
                        <a:t>A partir del primer trimestre de 2023, la información financiera se presenta en pesos, atendiendo la normatividad de la Contaduría General de la Nación</a:t>
                      </a:r>
                    </a:p>
                    <a:p>
                      <a:pPr marL="0" marR="0" lvl="0" indent="0" algn="just" defTabSz="914400" rtl="0" eaLnBrk="1" fontAlgn="ctr" latinLnBrk="0" hangingPunct="1">
                        <a:lnSpc>
                          <a:spcPct val="100000"/>
                        </a:lnSpc>
                        <a:spcBef>
                          <a:spcPts val="0"/>
                        </a:spcBef>
                        <a:spcAft>
                          <a:spcPts val="0"/>
                        </a:spcAft>
                        <a:buClrTx/>
                        <a:buSzTx/>
                        <a:buFontTx/>
                        <a:buNone/>
                        <a:tabLst/>
                        <a:defRPr/>
                      </a:pPr>
                      <a:r>
                        <a:rPr lang="es-CO" sz="800" b="0" i="0" u="none" strike="noStrike" kern="1200" dirty="0">
                          <a:solidFill>
                            <a:schemeClr val="tx1"/>
                          </a:solidFill>
                          <a:effectLst/>
                          <a:latin typeface="+mj-lt"/>
                          <a:ea typeface="+mn-ea"/>
                          <a:cs typeface="Arial" panose="020B0604020202020204" pitchFamily="34" charset="0"/>
                        </a:rPr>
                        <a:t>8,861,107.00/37,976,739.00</a:t>
                      </a:r>
                    </a:p>
                  </a:txBody>
                  <a:tcPr marL="0" marR="0" marT="0" marB="0" anchor="ctr"/>
                </a:tc>
                <a:tc>
                  <a:txBody>
                    <a:bodyPr/>
                    <a:lstStyle/>
                    <a:p>
                      <a:pPr algn="ctr" fontAlgn="ctr"/>
                      <a:r>
                        <a:rPr lang="es-ES" sz="800" b="0" i="0" u="none" strike="noStrike" dirty="0">
                          <a:solidFill>
                            <a:schemeClr val="tx1"/>
                          </a:solidFill>
                          <a:effectLst/>
                          <a:latin typeface="+mj-lt"/>
                          <a:cs typeface="Arial" panose="020B0604020202020204" pitchFamily="34" charset="0"/>
                        </a:rPr>
                        <a:t>23,33%</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778139937"/>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331640" y="47011"/>
            <a:ext cx="6496394" cy="461665"/>
          </a:xfrm>
          <a:prstGeom prst="rect">
            <a:avLst/>
          </a:prstGeom>
          <a:noFill/>
        </p:spPr>
        <p:txBody>
          <a:bodyPr wrap="none" rtlCol="0">
            <a:spAutoFit/>
          </a:bodyPr>
          <a:lstStyle/>
          <a:p>
            <a:r>
              <a:rPr lang="es-CO" sz="2400" b="1" dirty="0">
                <a:latin typeface="+mj-lt"/>
              </a:rPr>
              <a:t>Proceso Gestión de Comunicaciones -  3 Indicadores</a:t>
            </a:r>
          </a:p>
        </p:txBody>
      </p:sp>
      <p:graphicFrame>
        <p:nvGraphicFramePr>
          <p:cNvPr id="6" name="5 Tabla"/>
          <p:cNvGraphicFramePr>
            <a:graphicFrameLocks noGrp="1"/>
          </p:cNvGraphicFramePr>
          <p:nvPr>
            <p:extLst>
              <p:ext uri="{D42A27DB-BD31-4B8C-83A1-F6EECF244321}">
                <p14:modId xmlns:p14="http://schemas.microsoft.com/office/powerpoint/2010/main" val="314006305"/>
              </p:ext>
            </p:extLst>
          </p:nvPr>
        </p:nvGraphicFramePr>
        <p:xfrm>
          <a:off x="206325" y="494621"/>
          <a:ext cx="8545820" cy="5336309"/>
        </p:xfrm>
        <a:graphic>
          <a:graphicData uri="http://schemas.openxmlformats.org/drawingml/2006/table">
            <a:tbl>
              <a:tblPr>
                <a:tableStyleId>{BC89EF96-8CEA-46FF-86C4-4CE0E7609802}</a:tableStyleId>
              </a:tblPr>
              <a:tblGrid>
                <a:gridCol w="1118893">
                  <a:extLst>
                    <a:ext uri="{9D8B030D-6E8A-4147-A177-3AD203B41FA5}">
                      <a16:colId xmlns:a16="http://schemas.microsoft.com/office/drawing/2014/main" val="20000"/>
                    </a:ext>
                  </a:extLst>
                </a:gridCol>
                <a:gridCol w="1192695">
                  <a:extLst>
                    <a:ext uri="{9D8B030D-6E8A-4147-A177-3AD203B41FA5}">
                      <a16:colId xmlns:a16="http://schemas.microsoft.com/office/drawing/2014/main" val="20001"/>
                    </a:ext>
                  </a:extLst>
                </a:gridCol>
                <a:gridCol w="781879">
                  <a:extLst>
                    <a:ext uri="{9D8B030D-6E8A-4147-A177-3AD203B41FA5}">
                      <a16:colId xmlns:a16="http://schemas.microsoft.com/office/drawing/2014/main" val="20002"/>
                    </a:ext>
                  </a:extLst>
                </a:gridCol>
                <a:gridCol w="1232452">
                  <a:extLst>
                    <a:ext uri="{9D8B030D-6E8A-4147-A177-3AD203B41FA5}">
                      <a16:colId xmlns:a16="http://schemas.microsoft.com/office/drawing/2014/main" val="20003"/>
                    </a:ext>
                  </a:extLst>
                </a:gridCol>
                <a:gridCol w="3445976">
                  <a:extLst>
                    <a:ext uri="{9D8B030D-6E8A-4147-A177-3AD203B41FA5}">
                      <a16:colId xmlns:a16="http://schemas.microsoft.com/office/drawing/2014/main" val="20004"/>
                    </a:ext>
                  </a:extLst>
                </a:gridCol>
                <a:gridCol w="773925">
                  <a:extLst>
                    <a:ext uri="{9D8B030D-6E8A-4147-A177-3AD203B41FA5}">
                      <a16:colId xmlns:a16="http://schemas.microsoft.com/office/drawing/2014/main" val="20005"/>
                    </a:ext>
                  </a:extLst>
                </a:gridCol>
              </a:tblGrid>
              <a:tr h="263600">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p>
                      <a:pPr algn="ctr" fontAlgn="ct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2012949">
                <a:tc>
                  <a:txBody>
                    <a:bodyPr/>
                    <a:lstStyle/>
                    <a:p>
                      <a:pPr algn="ctr" fontAlgn="ctr"/>
                      <a:r>
                        <a:rPr lang="es-CO" sz="1100" b="1" u="none" strike="noStrike" dirty="0">
                          <a:solidFill>
                            <a:schemeClr val="tx1"/>
                          </a:solidFill>
                          <a:effectLst/>
                          <a:latin typeface="+mj-lt"/>
                          <a:cs typeface="Arial" panose="020B0604020202020204" pitchFamily="34" charset="0"/>
                        </a:rPr>
                        <a:t>Satisfacción con la calidad de la comunicación externa</a:t>
                      </a:r>
                      <a:endParaRPr lang="es-CO" sz="11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u="none" strike="noStrike" dirty="0">
                          <a:solidFill>
                            <a:schemeClr val="tx1"/>
                          </a:solidFill>
                          <a:effectLst/>
                          <a:latin typeface="+mj-lt"/>
                          <a:cs typeface="Arial" panose="020B0604020202020204" pitchFamily="34" charset="0"/>
                        </a:rPr>
                        <a:t>Proyectos culturales que cumplen nivel de satisfacción con la comunicación</a:t>
                      </a:r>
                    </a:p>
                    <a:p>
                      <a:pPr algn="ctr"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SEMESTRAL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Mariana Parra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1100" b="0" i="0" u="none" strike="noStrike" kern="1200" dirty="0">
                          <a:solidFill>
                            <a:schemeClr val="tx1"/>
                          </a:solidFill>
                          <a:effectLst/>
                          <a:latin typeface="+mj-lt"/>
                          <a:ea typeface="+mn-ea"/>
                          <a:cs typeface="Arial" panose="020B0604020202020204" pitchFamily="34" charset="0"/>
                        </a:rPr>
                        <a:t>Se realizo en el mes de julio la encuesta. 209 de 274 se encuentran satisfechos. Ver el informe de la encuesta de satisfacción.</a:t>
                      </a:r>
                      <a:endParaRPr lang="es-CO" sz="11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u="none" strike="noStrike" dirty="0">
                          <a:solidFill>
                            <a:schemeClr val="tx1"/>
                          </a:solidFill>
                          <a:effectLst/>
                          <a:latin typeface="+mj-lt"/>
                          <a:cs typeface="Arial" panose="020B0604020202020204" pitchFamily="34" charset="0"/>
                        </a:rPr>
                        <a:t>76%</a:t>
                      </a:r>
                    </a:p>
                    <a:p>
                      <a:pPr algn="ctr"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754856">
                <a:tc>
                  <a:txBody>
                    <a:bodyPr/>
                    <a:lstStyle/>
                    <a:p>
                      <a:pPr algn="ctr" fontAlgn="ctr"/>
                      <a:r>
                        <a:rPr lang="es-CO" sz="1100" b="1" i="0" u="none" strike="noStrike" kern="1200" dirty="0">
                          <a:solidFill>
                            <a:schemeClr val="tx1"/>
                          </a:solidFill>
                          <a:effectLst/>
                          <a:latin typeface="+mj-lt"/>
                          <a:ea typeface="+mn-ea"/>
                          <a:cs typeface="Arial" panose="020B0604020202020204" pitchFamily="34" charset="0"/>
                        </a:rPr>
                        <a:t>Satisfacción con la calidad de la comunicación interna</a:t>
                      </a:r>
                    </a:p>
                  </a:txBody>
                  <a:tcPr marL="0" marR="0" marT="0" marB="0" anchor="ctr">
                    <a:solidFill>
                      <a:schemeClr val="bg1"/>
                    </a:solidFill>
                  </a:tcPr>
                </a:tc>
                <a:tc>
                  <a:txBody>
                    <a:bodyPr/>
                    <a:lstStyle/>
                    <a:p>
                      <a:pPr algn="ctr" fontAlgn="ctr"/>
                      <a:r>
                        <a:rPr lang="es-CO" sz="1100" b="0" i="0" u="none" strike="noStrike" kern="1200" dirty="0">
                          <a:solidFill>
                            <a:schemeClr val="tx1"/>
                          </a:solidFill>
                          <a:effectLst/>
                          <a:latin typeface="+mj-lt"/>
                          <a:ea typeface="+mn-ea"/>
                          <a:cs typeface="Arial" panose="020B0604020202020204" pitchFamily="34" charset="0"/>
                        </a:rPr>
                        <a:t>Empleados satisfechos con la comunicación interna/empleados encuestados</a:t>
                      </a:r>
                    </a:p>
                    <a:p>
                      <a:pPr algn="ctr" fontAlgn="ctr"/>
                      <a:endParaRPr lang="es-CO" sz="1100" b="0" i="0"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CO" sz="1100" b="0" i="0" u="none" strike="noStrike" kern="1200" dirty="0">
                          <a:solidFill>
                            <a:schemeClr val="tx1"/>
                          </a:solidFill>
                          <a:effectLst/>
                          <a:latin typeface="+mj-lt"/>
                          <a:ea typeface="+mn-ea"/>
                          <a:cs typeface="Arial" panose="020B0604020202020204" pitchFamily="34" charset="0"/>
                        </a:rPr>
                        <a:t>SEMESTRAL</a:t>
                      </a:r>
                    </a:p>
                  </a:txBody>
                  <a:tcPr marL="0" marR="0" marT="0" marB="0" anchor="ctr"/>
                </a:tc>
                <a:tc>
                  <a:txBody>
                    <a:bodyPr/>
                    <a:lstStyle/>
                    <a:p>
                      <a:pPr algn="ctr" fontAlgn="ctr"/>
                      <a:r>
                        <a:rPr lang="es-CO" sz="1100" b="0" i="0" u="none" strike="noStrike" kern="1200" dirty="0">
                          <a:solidFill>
                            <a:schemeClr val="tx1"/>
                          </a:solidFill>
                          <a:effectLst/>
                          <a:latin typeface="+mj-lt"/>
                          <a:ea typeface="+mn-ea"/>
                          <a:cs typeface="Arial" panose="020B0604020202020204" pitchFamily="34" charset="0"/>
                        </a:rPr>
                        <a:t>Mariana Parra</a:t>
                      </a:r>
                    </a:p>
                  </a:txBody>
                  <a:tcPr marL="0" marR="0" marT="0" marB="0" anchor="ct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100" b="0" i="0" u="none" strike="noStrike" kern="1200" dirty="0">
                          <a:solidFill>
                            <a:schemeClr val="tx1"/>
                          </a:solidFill>
                          <a:effectLst/>
                          <a:latin typeface="+mj-lt"/>
                          <a:ea typeface="+mn-ea"/>
                          <a:cs typeface="Arial" panose="020B0604020202020204" pitchFamily="34" charset="0"/>
                        </a:rPr>
                        <a:t>A la fecha se realizó la encuesta de satisfacción con la comunicación interna y arrojó comentarios muy positivos en torno a la forma como estamos comunicando y llegando a los servidores y funcionarios, además, varias oportunidades de mejora,. pese a que se reforzó la información para diligenciar la encuesta, no sé contó con la participación de la totalidad de los servidores públicos.</a:t>
                      </a:r>
                      <a:endParaRPr lang="es-MX" sz="11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1100" b="0" i="0" u="none" strike="noStrike" kern="1200" dirty="0">
                          <a:solidFill>
                            <a:schemeClr val="tx1"/>
                          </a:solidFill>
                          <a:effectLst/>
                          <a:latin typeface="+mj-lt"/>
                          <a:ea typeface="+mn-ea"/>
                          <a:cs typeface="Arial" panose="020B0604020202020204" pitchFamily="34" charset="0"/>
                        </a:rPr>
                        <a:t>100%</a:t>
                      </a:r>
                    </a:p>
                  </a:txBody>
                  <a:tcPr marL="0" marR="0" marT="0" marB="0" anchor="ctr"/>
                </a:tc>
                <a:extLst>
                  <a:ext uri="{0D108BD9-81ED-4DB2-BD59-A6C34878D82A}">
                    <a16:rowId xmlns:a16="http://schemas.microsoft.com/office/drawing/2014/main" val="10002"/>
                  </a:ext>
                </a:extLst>
              </a:tr>
              <a:tr h="1814600">
                <a:tc>
                  <a:txBody>
                    <a:bodyPr/>
                    <a:lstStyle/>
                    <a:p>
                      <a:pPr algn="ctr" fontAlgn="ctr"/>
                      <a:r>
                        <a:rPr lang="es-CO" sz="1100" b="1" u="none" strike="noStrike" dirty="0">
                          <a:solidFill>
                            <a:schemeClr val="tx1"/>
                          </a:solidFill>
                          <a:effectLst/>
                          <a:latin typeface="+mj-lt"/>
                          <a:cs typeface="Arial" panose="020B0604020202020204" pitchFamily="34" charset="0"/>
                        </a:rPr>
                        <a:t>Ejecución del plan de comunicaciones</a:t>
                      </a:r>
                      <a:endParaRPr lang="es-CO" sz="11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u="none" strike="noStrike" dirty="0">
                          <a:solidFill>
                            <a:schemeClr val="tx1"/>
                          </a:solidFill>
                          <a:effectLst/>
                          <a:latin typeface="+mj-lt"/>
                          <a:cs typeface="Arial" panose="020B0604020202020204" pitchFamily="34" charset="0"/>
                        </a:rPr>
                        <a:t>Actividades desarrolladas del plan de comunicaciones/actividades programadas</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SEMESTRAL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Mariana Parra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CO" sz="1100" b="0" i="0" u="none" strike="noStrike" dirty="0">
                          <a:solidFill>
                            <a:schemeClr val="tx1"/>
                          </a:solidFill>
                          <a:effectLst/>
                          <a:latin typeface="+mj-lt"/>
                          <a:cs typeface="Arial" panose="020B0604020202020204" pitchFamily="34" charset="0"/>
                        </a:rPr>
                        <a:t>A Diciembre 30 la ejecución del plan de comunicaciones es del 100%. Evidencia del cronograma.</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u="none" strike="noStrike" dirty="0">
                          <a:solidFill>
                            <a:schemeClr val="tx1"/>
                          </a:solidFill>
                          <a:effectLst/>
                          <a:latin typeface="+mj-lt"/>
                          <a:cs typeface="Arial" panose="020B0604020202020204" pitchFamily="34" charset="0"/>
                        </a:rPr>
                        <a:t>100%</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graphicFrame>
        <p:nvGraphicFramePr>
          <p:cNvPr id="8" name="7 Marcador de contenido"/>
          <p:cNvGraphicFramePr>
            <a:graphicFrameLocks noGrp="1"/>
          </p:cNvGraphicFramePr>
          <p:nvPr>
            <p:ph idx="1"/>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3074" name="Picture 2"/>
          <p:cNvPicPr>
            <a:picLocks noChangeAspect="1" noChangeArrowheads="1"/>
          </p:cNvPicPr>
          <p:nvPr/>
        </p:nvPicPr>
        <p:blipFill>
          <a:blip r:embed="rId3"/>
          <a:srcRect/>
          <a:stretch>
            <a:fillRect/>
          </a:stretch>
        </p:blipFill>
        <p:spPr bwMode="auto">
          <a:xfrm>
            <a:off x="51803" y="53545"/>
            <a:ext cx="9040393" cy="6858000"/>
          </a:xfrm>
          <a:prstGeom prst="rect">
            <a:avLst/>
          </a:prstGeom>
          <a:noFill/>
          <a:ln w="9525">
            <a:noFill/>
            <a:miter lim="800000"/>
            <a:headEnd/>
            <a:tailEnd/>
          </a:ln>
          <a:effectLst/>
        </p:spPr>
      </p:pic>
      <p:graphicFrame>
        <p:nvGraphicFramePr>
          <p:cNvPr id="6" name="5 Tabla"/>
          <p:cNvGraphicFramePr>
            <a:graphicFrameLocks noGrp="1"/>
          </p:cNvGraphicFramePr>
          <p:nvPr>
            <p:extLst>
              <p:ext uri="{D42A27DB-BD31-4B8C-83A1-F6EECF244321}">
                <p14:modId xmlns:p14="http://schemas.microsoft.com/office/powerpoint/2010/main" val="211444547"/>
              </p:ext>
            </p:extLst>
          </p:nvPr>
        </p:nvGraphicFramePr>
        <p:xfrm>
          <a:off x="730955" y="1994995"/>
          <a:ext cx="7873338" cy="1645920"/>
        </p:xfrm>
        <a:graphic>
          <a:graphicData uri="http://schemas.openxmlformats.org/drawingml/2006/table">
            <a:tbl>
              <a:tblPr firstRow="1" firstCol="1" bandRow="1">
                <a:tableStyleId>{8799B23B-EC83-4686-B30A-512413B5E67A}</a:tableStyleId>
              </a:tblPr>
              <a:tblGrid>
                <a:gridCol w="1489666">
                  <a:extLst>
                    <a:ext uri="{9D8B030D-6E8A-4147-A177-3AD203B41FA5}">
                      <a16:colId xmlns:a16="http://schemas.microsoft.com/office/drawing/2014/main" val="20000"/>
                    </a:ext>
                  </a:extLst>
                </a:gridCol>
                <a:gridCol w="1746089">
                  <a:extLst>
                    <a:ext uri="{9D8B030D-6E8A-4147-A177-3AD203B41FA5}">
                      <a16:colId xmlns:a16="http://schemas.microsoft.com/office/drawing/2014/main" val="20001"/>
                    </a:ext>
                  </a:extLst>
                </a:gridCol>
                <a:gridCol w="1696505">
                  <a:extLst>
                    <a:ext uri="{9D8B030D-6E8A-4147-A177-3AD203B41FA5}">
                      <a16:colId xmlns:a16="http://schemas.microsoft.com/office/drawing/2014/main" val="20002"/>
                    </a:ext>
                  </a:extLst>
                </a:gridCol>
                <a:gridCol w="1470539">
                  <a:extLst>
                    <a:ext uri="{9D8B030D-6E8A-4147-A177-3AD203B41FA5}">
                      <a16:colId xmlns:a16="http://schemas.microsoft.com/office/drawing/2014/main" val="20003"/>
                    </a:ext>
                  </a:extLst>
                </a:gridCol>
                <a:gridCol w="1470539">
                  <a:extLst>
                    <a:ext uri="{9D8B030D-6E8A-4147-A177-3AD203B41FA5}">
                      <a16:colId xmlns:a16="http://schemas.microsoft.com/office/drawing/2014/main" val="3120793972"/>
                    </a:ext>
                  </a:extLst>
                </a:gridCol>
              </a:tblGrid>
              <a:tr h="416203">
                <a:tc>
                  <a:txBody>
                    <a:bodyPr/>
                    <a:lstStyle/>
                    <a:p>
                      <a:pPr algn="ctr" hangingPunct="0">
                        <a:spcAft>
                          <a:spcPts val="0"/>
                        </a:spcAft>
                      </a:pPr>
                      <a:r>
                        <a:rPr lang="es-ES_tradnl" sz="1800" dirty="0">
                          <a:effectLst/>
                          <a:latin typeface="+mj-lt"/>
                        </a:rPr>
                        <a:t>Indicadores del plan de desarrollo (producto y resultado)</a:t>
                      </a:r>
                      <a:endParaRPr lang="es-CO" sz="1200" dirty="0">
                        <a:effectLst/>
                        <a:latin typeface="+mj-lt"/>
                        <a:ea typeface="Times New Roman"/>
                      </a:endParaRPr>
                    </a:p>
                  </a:txBody>
                  <a:tcPr marL="68580" marR="68580" marT="0" marB="0"/>
                </a:tc>
                <a:tc>
                  <a:txBody>
                    <a:bodyPr/>
                    <a:lstStyle/>
                    <a:p>
                      <a:pPr algn="ctr" hangingPunct="0">
                        <a:spcAft>
                          <a:spcPts val="0"/>
                        </a:spcAft>
                      </a:pPr>
                      <a:r>
                        <a:rPr lang="es-ES_tradnl" sz="1800" dirty="0">
                          <a:effectLst/>
                          <a:latin typeface="+mj-lt"/>
                        </a:rPr>
                        <a:t>Indicadores de gestión</a:t>
                      </a:r>
                      <a:endParaRPr lang="es-CO" sz="1200" dirty="0">
                        <a:effectLst/>
                        <a:latin typeface="+mj-lt"/>
                        <a:ea typeface="Times New Roman"/>
                      </a:endParaRPr>
                    </a:p>
                  </a:txBody>
                  <a:tcPr marL="68580" marR="68580" marT="0" marB="0"/>
                </a:tc>
                <a:tc>
                  <a:txBody>
                    <a:bodyPr/>
                    <a:lstStyle/>
                    <a:p>
                      <a:pPr algn="ctr" hangingPunct="0">
                        <a:spcAft>
                          <a:spcPts val="0"/>
                        </a:spcAft>
                      </a:pPr>
                      <a:r>
                        <a:rPr lang="es-ES_tradnl" sz="1800" dirty="0">
                          <a:effectLst/>
                          <a:latin typeface="+mj-lt"/>
                        </a:rPr>
                        <a:t>Indicadores 8 líneas estratégicas</a:t>
                      </a:r>
                      <a:endParaRPr lang="es-CO" sz="1200" dirty="0">
                        <a:effectLst/>
                        <a:latin typeface="+mj-lt"/>
                        <a:ea typeface="Times New Roman"/>
                      </a:endParaRPr>
                    </a:p>
                  </a:txBody>
                  <a:tcPr marL="68580" marR="68580" marT="0" marB="0"/>
                </a:tc>
                <a:tc>
                  <a:txBody>
                    <a:bodyPr/>
                    <a:lstStyle/>
                    <a:p>
                      <a:pPr algn="ctr" hangingPunct="0">
                        <a:spcAft>
                          <a:spcPts val="0"/>
                        </a:spcAft>
                      </a:pPr>
                      <a:r>
                        <a:rPr lang="es-ES_tradnl" sz="1800" dirty="0">
                          <a:effectLst/>
                          <a:latin typeface="+mj-lt"/>
                        </a:rPr>
                        <a:t>Total de Indicadores</a:t>
                      </a:r>
                      <a:endParaRPr lang="es-CO" sz="1200" dirty="0">
                        <a:effectLst/>
                        <a:latin typeface="+mj-lt"/>
                        <a:ea typeface="Times New Roman"/>
                      </a:endParaRPr>
                    </a:p>
                  </a:txBody>
                  <a:tcPr marL="68580" marR="68580" marT="0" marB="0"/>
                </a:tc>
                <a:tc>
                  <a:txBody>
                    <a:bodyPr/>
                    <a:lstStyle/>
                    <a:p>
                      <a:pPr algn="ctr" hangingPunct="0">
                        <a:spcAft>
                          <a:spcPts val="0"/>
                        </a:spcAft>
                      </a:pPr>
                      <a:r>
                        <a:rPr lang="es-ES_tradnl" sz="1800" dirty="0">
                          <a:effectLst/>
                          <a:latin typeface="+mj-lt"/>
                        </a:rPr>
                        <a:t>Cumplimiento de medición</a:t>
                      </a:r>
                      <a:endParaRPr lang="es-CO" sz="1200" dirty="0">
                        <a:effectLst/>
                        <a:latin typeface="+mj-lt"/>
                        <a:ea typeface="Times New Roman"/>
                      </a:endParaRPr>
                    </a:p>
                  </a:txBody>
                  <a:tcPr marL="68580" marR="68580" marT="0" marB="0"/>
                </a:tc>
                <a:extLst>
                  <a:ext uri="{0D108BD9-81ED-4DB2-BD59-A6C34878D82A}">
                    <a16:rowId xmlns:a16="http://schemas.microsoft.com/office/drawing/2014/main" val="10000"/>
                  </a:ext>
                </a:extLst>
              </a:tr>
              <a:tr h="194459">
                <a:tc>
                  <a:txBody>
                    <a:bodyPr/>
                    <a:lstStyle/>
                    <a:p>
                      <a:pPr algn="ctr" hangingPunct="0">
                        <a:spcAft>
                          <a:spcPts val="0"/>
                        </a:spcAft>
                      </a:pPr>
                      <a:r>
                        <a:rPr lang="es-MX" sz="1600" dirty="0">
                          <a:effectLst/>
                          <a:latin typeface="+mj-lt"/>
                          <a:ea typeface="Times New Roman"/>
                        </a:rPr>
                        <a:t>38</a:t>
                      </a:r>
                      <a:endParaRPr lang="es-CO" sz="1600" dirty="0">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MX" sz="1600" b="1" dirty="0">
                          <a:effectLst/>
                          <a:latin typeface="+mj-lt"/>
                          <a:ea typeface="Times New Roman"/>
                        </a:rPr>
                        <a:t>81</a:t>
                      </a:r>
                      <a:endParaRPr lang="es-CO" sz="1600" b="1" dirty="0">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MX" sz="1600" b="1" dirty="0">
                          <a:effectLst/>
                          <a:latin typeface="+mj-lt"/>
                          <a:ea typeface="Times New Roman"/>
                        </a:rPr>
                        <a:t>8</a:t>
                      </a:r>
                      <a:endParaRPr lang="es-CO" sz="1600" b="1" dirty="0">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ES_tradnl" sz="1800" dirty="0">
                          <a:effectLst/>
                          <a:latin typeface="+mj-lt"/>
                        </a:rPr>
                        <a:t>127</a:t>
                      </a:r>
                      <a:endParaRPr lang="es-CO" sz="1200" dirty="0">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ES_tradnl" sz="1800" dirty="0">
                          <a:effectLst/>
                          <a:latin typeface="+mj-lt"/>
                        </a:rPr>
                        <a:t>100%</a:t>
                      </a:r>
                      <a:endParaRPr lang="es-CO" sz="1200" dirty="0">
                        <a:effectLst/>
                        <a:latin typeface="+mj-lt"/>
                        <a:ea typeface="Times New Roman"/>
                      </a:endParaRPr>
                    </a:p>
                  </a:txBody>
                  <a:tcPr marL="68580" marR="68580" marT="0" marB="0">
                    <a:solidFill>
                      <a:schemeClr val="bg1">
                        <a:alpha val="20000"/>
                      </a:schemeClr>
                    </a:solidFill>
                  </a:tcPr>
                </a:tc>
                <a:extLst>
                  <a:ext uri="{0D108BD9-81ED-4DB2-BD59-A6C34878D82A}">
                    <a16:rowId xmlns:a16="http://schemas.microsoft.com/office/drawing/2014/main" val="10001"/>
                  </a:ext>
                </a:extLst>
              </a:tr>
            </a:tbl>
          </a:graphicData>
        </a:graphic>
      </p:graphicFrame>
      <p:sp>
        <p:nvSpPr>
          <p:cNvPr id="7" name="6 Rectángulo"/>
          <p:cNvSpPr/>
          <p:nvPr/>
        </p:nvSpPr>
        <p:spPr>
          <a:xfrm>
            <a:off x="1211240" y="4250148"/>
            <a:ext cx="6912768" cy="954107"/>
          </a:xfrm>
          <a:prstGeom prst="rect">
            <a:avLst/>
          </a:prstGeom>
        </p:spPr>
        <p:txBody>
          <a:bodyPr wrap="square">
            <a:spAutoFit/>
          </a:bodyPr>
          <a:lstStyle/>
          <a:p>
            <a:pPr algn="ctr"/>
            <a:r>
              <a:rPr lang="es-ES_tradnl" sz="2800" b="1" dirty="0">
                <a:effectLst>
                  <a:outerShdw blurRad="38100" dist="38100" dir="2700000" algn="tl">
                    <a:srgbClr val="000000">
                      <a:alpha val="43137"/>
                    </a:srgbClr>
                  </a:outerShdw>
                </a:effectLst>
                <a:latin typeface="+mj-lt"/>
              </a:rPr>
              <a:t>El cumplimiento de medición de los indicadores es de un 100% </a:t>
            </a:r>
            <a:endParaRPr lang="es-CO" sz="28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9729567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266369" y="243190"/>
            <a:ext cx="5633402"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Tecnológica - 5 Indicadores</a:t>
            </a:r>
          </a:p>
        </p:txBody>
      </p:sp>
      <p:graphicFrame>
        <p:nvGraphicFramePr>
          <p:cNvPr id="6" name="5 Tabla"/>
          <p:cNvGraphicFramePr>
            <a:graphicFrameLocks noGrp="1"/>
          </p:cNvGraphicFramePr>
          <p:nvPr>
            <p:extLst>
              <p:ext uri="{D42A27DB-BD31-4B8C-83A1-F6EECF244321}">
                <p14:modId xmlns:p14="http://schemas.microsoft.com/office/powerpoint/2010/main" val="2078403573"/>
              </p:ext>
            </p:extLst>
          </p:nvPr>
        </p:nvGraphicFramePr>
        <p:xfrm>
          <a:off x="388188" y="704855"/>
          <a:ext cx="8453886" cy="5636895"/>
        </p:xfrm>
        <a:graphic>
          <a:graphicData uri="http://schemas.openxmlformats.org/drawingml/2006/table">
            <a:tbl>
              <a:tblPr>
                <a:tableStyleId>{BC89EF96-8CEA-46FF-86C4-4CE0E7609802}</a:tableStyleId>
              </a:tblPr>
              <a:tblGrid>
                <a:gridCol w="1354348">
                  <a:extLst>
                    <a:ext uri="{9D8B030D-6E8A-4147-A177-3AD203B41FA5}">
                      <a16:colId xmlns:a16="http://schemas.microsoft.com/office/drawing/2014/main" val="20000"/>
                    </a:ext>
                  </a:extLst>
                </a:gridCol>
                <a:gridCol w="935646">
                  <a:extLst>
                    <a:ext uri="{9D8B030D-6E8A-4147-A177-3AD203B41FA5}">
                      <a16:colId xmlns:a16="http://schemas.microsoft.com/office/drawing/2014/main" val="20001"/>
                    </a:ext>
                  </a:extLst>
                </a:gridCol>
                <a:gridCol w="681271">
                  <a:extLst>
                    <a:ext uri="{9D8B030D-6E8A-4147-A177-3AD203B41FA5}">
                      <a16:colId xmlns:a16="http://schemas.microsoft.com/office/drawing/2014/main" val="20002"/>
                    </a:ext>
                  </a:extLst>
                </a:gridCol>
                <a:gridCol w="762376">
                  <a:extLst>
                    <a:ext uri="{9D8B030D-6E8A-4147-A177-3AD203B41FA5}">
                      <a16:colId xmlns:a16="http://schemas.microsoft.com/office/drawing/2014/main" val="20003"/>
                    </a:ext>
                  </a:extLst>
                </a:gridCol>
                <a:gridCol w="3813890">
                  <a:extLst>
                    <a:ext uri="{9D8B030D-6E8A-4147-A177-3AD203B41FA5}">
                      <a16:colId xmlns:a16="http://schemas.microsoft.com/office/drawing/2014/main" val="20004"/>
                    </a:ext>
                  </a:extLst>
                </a:gridCol>
                <a:gridCol w="906355">
                  <a:extLst>
                    <a:ext uri="{9D8B030D-6E8A-4147-A177-3AD203B41FA5}">
                      <a16:colId xmlns:a16="http://schemas.microsoft.com/office/drawing/2014/main" val="20005"/>
                    </a:ext>
                  </a:extLst>
                </a:gridCol>
              </a:tblGrid>
              <a:tr h="0">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Nombre indicador</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Ecuación</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Medición</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Responsable</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b="1" u="none" strike="noStrike" dirty="0">
                          <a:solidFill>
                            <a:schemeClr val="tx1"/>
                          </a:solidFill>
                          <a:effectLst/>
                          <a:latin typeface="Calibri Light" panose="020F0302020204030204" pitchFamily="34" charset="0"/>
                          <a:cs typeface="Calibri Light" panose="020F0302020204030204" pitchFamily="34" charset="0"/>
                        </a:rPr>
                        <a:t>ANALISIS ULTIMA</a:t>
                      </a:r>
                      <a:r>
                        <a:rPr lang="es-CO" sz="900" b="1" u="none" strike="noStrike" baseline="0" dirty="0">
                          <a:solidFill>
                            <a:schemeClr val="tx1"/>
                          </a:solidFill>
                          <a:effectLst/>
                          <a:latin typeface="Calibri Light" panose="020F0302020204030204" pitchFamily="34" charset="0"/>
                          <a:cs typeface="Calibri Light" panose="020F0302020204030204" pitchFamily="34" charset="0"/>
                        </a:rPr>
                        <a:t> MEDICION</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 cumplimiento</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561975">
                <a:tc>
                  <a:txBody>
                    <a:bodyPr/>
                    <a:lstStyle/>
                    <a:p>
                      <a:pPr algn="just"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Satisfacción de usuarios del sistema de información</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bg1"/>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(usuarios conformes con la eficacia del sicpa /usuarios encuestados) * 100</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bg1"/>
                    </a:solidFill>
                  </a:tcP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ANUAL</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María Elena Saldarriaga Gómez</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just" fontAlgn="ctr"/>
                      <a:r>
                        <a:rPr lang="es-ES" sz="900" b="0" i="0" u="none" strike="noStrike" dirty="0">
                          <a:solidFill>
                            <a:schemeClr val="tx1"/>
                          </a:solidFill>
                          <a:effectLst/>
                          <a:latin typeface="Calibri Light" panose="020F0302020204030204" pitchFamily="34" charset="0"/>
                          <a:cs typeface="Calibri Light" panose="020F0302020204030204" pitchFamily="34" charset="0"/>
                        </a:rPr>
                        <a:t>Seguimiento Anual</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80%</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3"/>
                  </a:ext>
                </a:extLst>
              </a:tr>
              <a:tr h="695325">
                <a:tc>
                  <a:txBody>
                    <a:bodyPr/>
                    <a:lstStyle/>
                    <a:p>
                      <a:pPr algn="just"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Estrategia tecnológica del Instituto de Cultura y Patrimonio implementada</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b="0" u="none" strike="noStrike" dirty="0">
                          <a:solidFill>
                            <a:schemeClr val="tx1"/>
                          </a:solidFill>
                          <a:effectLst/>
                          <a:latin typeface="Calibri Light" panose="020F0302020204030204" pitchFamily="34" charset="0"/>
                          <a:cs typeface="Calibri Light" panose="020F0302020204030204" pitchFamily="34" charset="0"/>
                        </a:rPr>
                        <a:t>Actividades desarrolladas / actividades propuestas</a:t>
                      </a:r>
                    </a:p>
                    <a:p>
                      <a:pPr algn="ctr" fontAlgn="ctr"/>
                      <a:endParaRPr lang="es-CO" sz="900" b="0" u="none" strike="noStrike" dirty="0">
                        <a:solidFill>
                          <a:schemeClr val="tx1"/>
                        </a:solidFill>
                        <a:effectLst/>
                        <a:latin typeface="Calibri Light" panose="020F0302020204030204" pitchFamily="34" charset="0"/>
                        <a:cs typeface="Calibri Light" panose="020F0302020204030204" pitchFamily="34" charset="0"/>
                      </a:endParaRPr>
                    </a:p>
                    <a:p>
                      <a:pPr algn="ctr" fontAlgn="ctr"/>
                      <a:r>
                        <a:rPr lang="es-CO" sz="900" b="0" u="none" strike="noStrike" dirty="0">
                          <a:solidFill>
                            <a:schemeClr val="tx1"/>
                          </a:solidFill>
                          <a:effectLst/>
                          <a:latin typeface="Calibri Light" panose="020F0302020204030204" pitchFamily="34" charset="0"/>
                          <a:cs typeface="Calibri Light" panose="020F0302020204030204" pitchFamily="34" charset="0"/>
                        </a:rPr>
                        <a:t>7/7</a:t>
                      </a:r>
                    </a:p>
                    <a:p>
                      <a:pPr algn="ctr" fontAlgn="ct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Raúl Augusto Restrepo Granada</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just" fontAlgn="ctr"/>
                      <a:r>
                        <a:rPr lang="es-MX" sz="900" b="0" i="0" u="none" strike="noStrike" dirty="0">
                          <a:solidFill>
                            <a:schemeClr val="tx1"/>
                          </a:solidFill>
                          <a:effectLst/>
                          <a:latin typeface="Calibri Light" panose="020F0302020204030204" pitchFamily="34" charset="0"/>
                          <a:cs typeface="Calibri Light" panose="020F0302020204030204" pitchFamily="34" charset="0"/>
                        </a:rPr>
                        <a:t>* Prestación del servicio de soporte y mantenimiento al Software de Control Administrativo y Financiero SICOF en el Instituto de Cultura y Patrimonio de Antioquia.</a:t>
                      </a:r>
                    </a:p>
                    <a:p>
                      <a:pPr algn="just" fontAlgn="ctr"/>
                      <a:r>
                        <a:rPr lang="es-MX" sz="900" b="0" i="0" u="none" strike="noStrike" dirty="0">
                          <a:solidFill>
                            <a:schemeClr val="tx1"/>
                          </a:solidFill>
                          <a:effectLst/>
                          <a:latin typeface="Calibri Light" panose="020F0302020204030204" pitchFamily="34" charset="0"/>
                          <a:cs typeface="Calibri Light" panose="020F0302020204030204" pitchFamily="34" charset="0"/>
                        </a:rPr>
                        <a:t>EN EJECUCIÓN.</a:t>
                      </a:r>
                    </a:p>
                    <a:p>
                      <a:pPr algn="just" fontAlgn="ctr"/>
                      <a:endParaRPr lang="es-MX" sz="900" b="0" i="0" u="none" strike="noStrike" dirty="0">
                        <a:solidFill>
                          <a:schemeClr val="tx1"/>
                        </a:solidFill>
                        <a:effectLst/>
                        <a:latin typeface="Calibri Light" panose="020F0302020204030204" pitchFamily="34" charset="0"/>
                        <a:cs typeface="Calibri Light" panose="020F0302020204030204" pitchFamily="34" charset="0"/>
                      </a:endParaRPr>
                    </a:p>
                    <a:p>
                      <a:pPr algn="just" fontAlgn="ctr"/>
                      <a:r>
                        <a:rPr lang="es-MX" sz="900" b="0" i="0" u="none" strike="noStrike" dirty="0">
                          <a:solidFill>
                            <a:schemeClr val="tx1"/>
                          </a:solidFill>
                          <a:effectLst/>
                          <a:latin typeface="Calibri Light" panose="020F0302020204030204" pitchFamily="34" charset="0"/>
                          <a:cs typeface="Calibri Light" panose="020F0302020204030204" pitchFamily="34" charset="0"/>
                        </a:rPr>
                        <a:t>* Prestar los servicios de HOSTING para la página web del Instituto de Cultura y Patrimonio de Antioquia. Alcance: El servicio de hosting comprende alojamiento de página web institucional, la migración, configuración y soporte de servicios de hosting de página.</a:t>
                      </a:r>
                    </a:p>
                    <a:p>
                      <a:pPr algn="just" fontAlgn="ctr"/>
                      <a:r>
                        <a:rPr lang="es-MX" sz="900" b="0" i="0" u="none" strike="noStrike" dirty="0">
                          <a:solidFill>
                            <a:schemeClr val="tx1"/>
                          </a:solidFill>
                          <a:effectLst/>
                          <a:latin typeface="Calibri Light" panose="020F0302020204030204" pitchFamily="34" charset="0"/>
                          <a:cs typeface="Calibri Light" panose="020F0302020204030204" pitchFamily="34" charset="0"/>
                        </a:rPr>
                        <a:t>EN EJECUCIÓN.</a:t>
                      </a:r>
                    </a:p>
                    <a:p>
                      <a:pPr algn="just" fontAlgn="ctr"/>
                      <a:endParaRPr lang="es-MX" sz="900" b="0" i="0" u="none" strike="noStrike" dirty="0">
                        <a:solidFill>
                          <a:schemeClr val="tx1"/>
                        </a:solidFill>
                        <a:effectLst/>
                        <a:latin typeface="Calibri Light" panose="020F0302020204030204" pitchFamily="34" charset="0"/>
                        <a:cs typeface="Calibri Light" panose="020F0302020204030204" pitchFamily="34" charset="0"/>
                      </a:endParaRPr>
                    </a:p>
                    <a:p>
                      <a:pPr algn="just" fontAlgn="ctr"/>
                      <a:r>
                        <a:rPr lang="es-MX" sz="900" b="0" i="0" u="none" strike="noStrike" dirty="0">
                          <a:solidFill>
                            <a:schemeClr val="tx1"/>
                          </a:solidFill>
                          <a:effectLst/>
                          <a:latin typeface="Calibri Light" panose="020F0302020204030204" pitchFamily="34" charset="0"/>
                          <a:cs typeface="Calibri Light" panose="020F0302020204030204" pitchFamily="34" charset="0"/>
                        </a:rPr>
                        <a:t>* Servicio de impresión, fotocopiado y scanner bajo la modalidad de Outsourcing in house, incluyendo hardware, software, administración, insumos (Tóner y repuestos), talento humano, capacitaciones, mantenimiento preventivo y correctivo, para el Instituto de Cultura y Patrimonio de Antioquia.</a:t>
                      </a:r>
                    </a:p>
                    <a:p>
                      <a:pPr algn="just" fontAlgn="ctr"/>
                      <a:r>
                        <a:rPr lang="es-MX" sz="900" b="0" i="0" u="none" strike="noStrike" dirty="0">
                          <a:solidFill>
                            <a:schemeClr val="tx1"/>
                          </a:solidFill>
                          <a:effectLst/>
                          <a:latin typeface="Calibri Light" panose="020F0302020204030204" pitchFamily="34" charset="0"/>
                          <a:cs typeface="Calibri Light" panose="020F0302020204030204" pitchFamily="34" charset="0"/>
                        </a:rPr>
                        <a:t>EN EJECUCIÓN.</a:t>
                      </a:r>
                    </a:p>
                    <a:p>
                      <a:pPr algn="just" fontAlgn="ctr"/>
                      <a:endParaRPr lang="es-MX" sz="900" b="0" i="0" u="none" strike="noStrike" dirty="0">
                        <a:solidFill>
                          <a:schemeClr val="tx1"/>
                        </a:solidFill>
                        <a:effectLst/>
                        <a:latin typeface="Calibri Light" panose="020F0302020204030204" pitchFamily="34" charset="0"/>
                        <a:cs typeface="Calibri Light" panose="020F0302020204030204" pitchFamily="34" charset="0"/>
                      </a:endParaRPr>
                    </a:p>
                    <a:p>
                      <a:pPr algn="just" fontAlgn="ctr"/>
                      <a:r>
                        <a:rPr lang="es-MX" sz="900" b="0" i="0" u="none" strike="noStrike" dirty="0">
                          <a:solidFill>
                            <a:schemeClr val="tx1"/>
                          </a:solidFill>
                          <a:effectLst/>
                          <a:latin typeface="Calibri Light" panose="020F0302020204030204" pitchFamily="34" charset="0"/>
                          <a:cs typeface="Calibri Light" panose="020F0302020204030204" pitchFamily="34" charset="0"/>
                        </a:rPr>
                        <a:t>* Realizar Mantenimiento preventivo y correctivo al hardware susceptible de este, garantizando soporte de tercer nivel al software de bases de datos, CCTV, sistema contra incendios y sistemas operativos, del Instituto de Cultura y Patrimonio de Antioquia.</a:t>
                      </a:r>
                    </a:p>
                    <a:p>
                      <a:pPr algn="just" fontAlgn="ctr"/>
                      <a:r>
                        <a:rPr lang="es-MX" sz="900" b="0" i="0" u="none" strike="noStrike" dirty="0">
                          <a:solidFill>
                            <a:schemeClr val="tx1"/>
                          </a:solidFill>
                          <a:effectLst/>
                          <a:latin typeface="Calibri Light" panose="020F0302020204030204" pitchFamily="34" charset="0"/>
                          <a:cs typeface="Calibri Light" panose="020F0302020204030204" pitchFamily="34" charset="0"/>
                        </a:rPr>
                        <a:t>EN EJECUCIÓN.</a:t>
                      </a:r>
                    </a:p>
                    <a:p>
                      <a:pPr algn="just" fontAlgn="ctr"/>
                      <a:endParaRPr lang="es-MX" sz="900" b="0" i="0" u="none" strike="noStrike" dirty="0">
                        <a:solidFill>
                          <a:schemeClr val="tx1"/>
                        </a:solidFill>
                        <a:effectLst/>
                        <a:latin typeface="Calibri Light" panose="020F0302020204030204" pitchFamily="34" charset="0"/>
                        <a:cs typeface="Calibri Light" panose="020F0302020204030204" pitchFamily="34" charset="0"/>
                      </a:endParaRPr>
                    </a:p>
                    <a:p>
                      <a:pPr algn="just" fontAlgn="ctr"/>
                      <a:r>
                        <a:rPr lang="es-MX" sz="900" b="0" i="0" u="none" strike="noStrike" dirty="0">
                          <a:solidFill>
                            <a:schemeClr val="tx1"/>
                          </a:solidFill>
                          <a:effectLst/>
                          <a:latin typeface="Calibri Light" panose="020F0302020204030204" pitchFamily="34" charset="0"/>
                          <a:cs typeface="Calibri Light" panose="020F0302020204030204" pitchFamily="34" charset="0"/>
                        </a:rPr>
                        <a:t>* Adquisición de bienes tecnológicos (Hardware y software) en desarrollo del proceso de modernización para el Instituto de Cultura y Patrimonio de Antioquia.</a:t>
                      </a:r>
                    </a:p>
                    <a:p>
                      <a:pPr algn="just" fontAlgn="ctr"/>
                      <a:r>
                        <a:rPr lang="es-MX" sz="900" b="0" i="0" u="none" strike="noStrike" dirty="0">
                          <a:solidFill>
                            <a:schemeClr val="tx1"/>
                          </a:solidFill>
                          <a:effectLst/>
                          <a:latin typeface="Calibri Light" panose="020F0302020204030204" pitchFamily="34" charset="0"/>
                          <a:cs typeface="Calibri Light" panose="020F0302020204030204" pitchFamily="34" charset="0"/>
                        </a:rPr>
                        <a:t>EN EJECUCIÓN.</a:t>
                      </a:r>
                    </a:p>
                    <a:p>
                      <a:pPr algn="just" fontAlgn="ctr"/>
                      <a:endParaRPr lang="es-MX" sz="900" b="0" i="0" u="none" strike="noStrike" dirty="0">
                        <a:solidFill>
                          <a:schemeClr val="tx1"/>
                        </a:solidFill>
                        <a:effectLst/>
                        <a:latin typeface="Calibri Light" panose="020F0302020204030204" pitchFamily="34" charset="0"/>
                        <a:cs typeface="Calibri Light" panose="020F0302020204030204" pitchFamily="34" charset="0"/>
                      </a:endParaRPr>
                    </a:p>
                    <a:p>
                      <a:pPr algn="just" fontAlgn="ctr"/>
                      <a:r>
                        <a:rPr lang="es-MX" sz="900" b="0" i="0" u="none" strike="noStrike" dirty="0">
                          <a:solidFill>
                            <a:schemeClr val="tx1"/>
                          </a:solidFill>
                          <a:effectLst/>
                          <a:latin typeface="Calibri Light" panose="020F0302020204030204" pitchFamily="34" charset="0"/>
                          <a:cs typeface="Calibri Light" panose="020F0302020204030204" pitchFamily="34" charset="0"/>
                        </a:rPr>
                        <a:t>* Adquirir monitor industrial, para el mejoramiento del sistema de monitoreo del Palacio de Cultura Rafael Uribe Uribe.</a:t>
                      </a:r>
                    </a:p>
                    <a:p>
                      <a:pPr algn="just" fontAlgn="ctr"/>
                      <a:r>
                        <a:rPr lang="es-MX" sz="900" b="0" i="0" u="none" strike="noStrike" dirty="0">
                          <a:solidFill>
                            <a:schemeClr val="tx1"/>
                          </a:solidFill>
                          <a:effectLst/>
                          <a:latin typeface="Calibri Light" panose="020F0302020204030204" pitchFamily="34" charset="0"/>
                          <a:cs typeface="Calibri Light" panose="020F0302020204030204" pitchFamily="34" charset="0"/>
                        </a:rPr>
                        <a:t>EN EJECUCIÓN.</a:t>
                      </a:r>
                      <a:r>
                        <a:rPr lang="es-ES" sz="900" b="0" i="0" u="none" strike="noStrike" dirty="0">
                          <a:solidFill>
                            <a:schemeClr val="tx1"/>
                          </a:solidFill>
                          <a:effectLst/>
                          <a:latin typeface="Calibri Light" panose="020F0302020204030204" pitchFamily="34" charset="0"/>
                          <a:cs typeface="Calibri Light" panose="020F0302020204030204" pitchFamily="34" charset="0"/>
                        </a:rPr>
                        <a:t>.</a:t>
                      </a:r>
                    </a:p>
                    <a:p>
                      <a:pPr algn="just" fontAlgn="ctr"/>
                      <a:r>
                        <a:rPr lang="es-ES" sz="900" b="0" i="0" u="none" strike="noStrike" dirty="0">
                          <a:solidFill>
                            <a:schemeClr val="tx1"/>
                          </a:solidFill>
                          <a:effectLst/>
                          <a:latin typeface="Calibri Light" panose="020F0302020204030204" pitchFamily="34" charset="0"/>
                          <a:cs typeface="Calibri Light" panose="020F0302020204030204" pitchFamily="34" charset="0"/>
                        </a:rPr>
                        <a:t>*- Renovación de la actual suscripción plataforma colaborativa de (112 licencias, 32 de Office 365 E1 y, 80 de Office 365 E3) para el Instituto de Cultura y Patrimonio de Antioquia, a la luz del Instrumento de Agregación de Demanda para la adquisición de Software por Catálogo que requieran las entidades estatales CCE-139-IAD-2020.</a:t>
                      </a:r>
                    </a:p>
                    <a:p>
                      <a:pPr algn="just" fontAlgn="ctr"/>
                      <a:r>
                        <a:rPr lang="es-ES" sz="900" b="0" i="0" u="none" strike="noStrike" dirty="0">
                          <a:solidFill>
                            <a:schemeClr val="tx1"/>
                          </a:solidFill>
                          <a:effectLst/>
                          <a:latin typeface="Calibri Light" panose="020F0302020204030204" pitchFamily="34" charset="0"/>
                          <a:cs typeface="Calibri Light" panose="020F0302020204030204" pitchFamily="34" charset="0"/>
                        </a:rPr>
                        <a:t>EJECUTADO.</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100%</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106127" y="136354"/>
            <a:ext cx="5633402" cy="461665"/>
          </a:xfrm>
          <a:prstGeom prst="rect">
            <a:avLst/>
          </a:prstGeom>
          <a:noFill/>
        </p:spPr>
        <p:txBody>
          <a:bodyPr wrap="none" rtlCol="0">
            <a:spAutoFit/>
          </a:bodyPr>
          <a:lstStyle/>
          <a:p>
            <a:r>
              <a:rPr lang="es-CO" sz="2400" b="1" dirty="0">
                <a:latin typeface="+mj-lt"/>
              </a:rPr>
              <a:t>Proceso Gestión Tecnológica - 5 Indicadores</a:t>
            </a:r>
          </a:p>
        </p:txBody>
      </p:sp>
      <p:graphicFrame>
        <p:nvGraphicFramePr>
          <p:cNvPr id="6" name="5 Tabla"/>
          <p:cNvGraphicFramePr>
            <a:graphicFrameLocks noGrp="1"/>
          </p:cNvGraphicFramePr>
          <p:nvPr>
            <p:extLst>
              <p:ext uri="{D42A27DB-BD31-4B8C-83A1-F6EECF244321}">
                <p14:modId xmlns:p14="http://schemas.microsoft.com/office/powerpoint/2010/main" val="3396703261"/>
              </p:ext>
            </p:extLst>
          </p:nvPr>
        </p:nvGraphicFramePr>
        <p:xfrm>
          <a:off x="329721" y="1023468"/>
          <a:ext cx="8640959" cy="4766697"/>
        </p:xfrm>
        <a:graphic>
          <a:graphicData uri="http://schemas.openxmlformats.org/drawingml/2006/table">
            <a:tbl>
              <a:tblPr>
                <a:tableStyleId>{BC89EF96-8CEA-46FF-86C4-4CE0E7609802}</a:tableStyleId>
              </a:tblPr>
              <a:tblGrid>
                <a:gridCol w="1956279">
                  <a:extLst>
                    <a:ext uri="{9D8B030D-6E8A-4147-A177-3AD203B41FA5}">
                      <a16:colId xmlns:a16="http://schemas.microsoft.com/office/drawing/2014/main" val="20000"/>
                    </a:ext>
                  </a:extLst>
                </a:gridCol>
                <a:gridCol w="870961">
                  <a:extLst>
                    <a:ext uri="{9D8B030D-6E8A-4147-A177-3AD203B41FA5}">
                      <a16:colId xmlns:a16="http://schemas.microsoft.com/office/drawing/2014/main" val="20001"/>
                    </a:ext>
                  </a:extLst>
                </a:gridCol>
                <a:gridCol w="886274">
                  <a:extLst>
                    <a:ext uri="{9D8B030D-6E8A-4147-A177-3AD203B41FA5}">
                      <a16:colId xmlns:a16="http://schemas.microsoft.com/office/drawing/2014/main" val="20002"/>
                    </a:ext>
                  </a:extLst>
                </a:gridCol>
                <a:gridCol w="862149">
                  <a:extLst>
                    <a:ext uri="{9D8B030D-6E8A-4147-A177-3AD203B41FA5}">
                      <a16:colId xmlns:a16="http://schemas.microsoft.com/office/drawing/2014/main" val="20003"/>
                    </a:ext>
                  </a:extLst>
                </a:gridCol>
                <a:gridCol w="3271788">
                  <a:extLst>
                    <a:ext uri="{9D8B030D-6E8A-4147-A177-3AD203B41FA5}">
                      <a16:colId xmlns:a16="http://schemas.microsoft.com/office/drawing/2014/main" val="20004"/>
                    </a:ext>
                  </a:extLst>
                </a:gridCol>
                <a:gridCol w="793508">
                  <a:extLst>
                    <a:ext uri="{9D8B030D-6E8A-4147-A177-3AD203B41FA5}">
                      <a16:colId xmlns:a16="http://schemas.microsoft.com/office/drawing/2014/main" val="20005"/>
                    </a:ext>
                  </a:extLst>
                </a:gridCol>
              </a:tblGrid>
              <a:tr h="255657">
                <a:tc>
                  <a:txBody>
                    <a:bodyPr/>
                    <a:lstStyle/>
                    <a:p>
                      <a:pPr algn="ctr" fontAlgn="ctr"/>
                      <a:r>
                        <a:rPr lang="es-CO" sz="700" b="1" u="none" strike="noStrike" dirty="0">
                          <a:solidFill>
                            <a:schemeClr val="tx1"/>
                          </a:solidFill>
                          <a:effectLst/>
                          <a:latin typeface="+mj-lt"/>
                          <a:cs typeface="Arial" panose="020B0604020202020204" pitchFamily="34" charset="0"/>
                        </a:rPr>
                        <a:t>Nombre indicador</a:t>
                      </a:r>
                      <a:endParaRPr lang="es-CO" sz="7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700" b="1" u="none" strike="noStrike" dirty="0">
                          <a:solidFill>
                            <a:schemeClr val="tx1"/>
                          </a:solidFill>
                          <a:effectLst/>
                          <a:latin typeface="+mj-lt"/>
                          <a:cs typeface="Arial" panose="020B0604020202020204" pitchFamily="34" charset="0"/>
                        </a:rPr>
                        <a:t>Ecuación</a:t>
                      </a:r>
                      <a:endParaRPr lang="es-CO" sz="7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700" b="1" u="none" strike="noStrike" dirty="0">
                          <a:solidFill>
                            <a:schemeClr val="tx1"/>
                          </a:solidFill>
                          <a:effectLst/>
                          <a:latin typeface="+mj-lt"/>
                          <a:cs typeface="Arial" panose="020B0604020202020204" pitchFamily="34" charset="0"/>
                        </a:rPr>
                        <a:t>Medición</a:t>
                      </a:r>
                      <a:endParaRPr lang="es-CO" sz="7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700" b="1" u="none" strike="noStrike" dirty="0">
                          <a:solidFill>
                            <a:schemeClr val="tx1"/>
                          </a:solidFill>
                          <a:effectLst/>
                          <a:latin typeface="+mj-lt"/>
                          <a:cs typeface="Arial" panose="020B0604020202020204" pitchFamily="34" charset="0"/>
                        </a:rPr>
                        <a:t>Responsable</a:t>
                      </a:r>
                      <a:endParaRPr lang="es-CO" sz="7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700" b="1" u="none" strike="noStrike" dirty="0">
                          <a:solidFill>
                            <a:schemeClr val="tx1"/>
                          </a:solidFill>
                          <a:effectLst/>
                          <a:latin typeface="+mj-lt"/>
                          <a:cs typeface="Arial" panose="020B0604020202020204" pitchFamily="34" charset="0"/>
                        </a:rPr>
                        <a:t>ANALISIS ULTIMA</a:t>
                      </a:r>
                      <a:r>
                        <a:rPr lang="es-CO" sz="700" b="1" u="none" strike="noStrike" baseline="0" dirty="0">
                          <a:solidFill>
                            <a:schemeClr val="tx1"/>
                          </a:solidFill>
                          <a:effectLst/>
                          <a:latin typeface="+mj-lt"/>
                          <a:cs typeface="Arial" panose="020B0604020202020204" pitchFamily="34" charset="0"/>
                        </a:rPr>
                        <a:t> MEDICION</a:t>
                      </a:r>
                      <a:endParaRPr lang="es-CO" sz="7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700" b="1" u="none" strike="noStrike" dirty="0">
                          <a:solidFill>
                            <a:schemeClr val="tx1"/>
                          </a:solidFill>
                          <a:effectLst/>
                          <a:latin typeface="+mj-lt"/>
                          <a:cs typeface="Arial" panose="020B0604020202020204" pitchFamily="34" charset="0"/>
                        </a:rPr>
                        <a:t>% cumplimiento</a:t>
                      </a:r>
                      <a:endParaRPr lang="es-CO" sz="7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762000">
                <a:tc>
                  <a:txBody>
                    <a:bodyPr/>
                    <a:lstStyle/>
                    <a:p>
                      <a:pPr algn="just" fontAlgn="ctr"/>
                      <a:r>
                        <a:rPr lang="es-CO" sz="900" b="1" u="none" strike="noStrike" dirty="0">
                          <a:solidFill>
                            <a:schemeClr val="tx1"/>
                          </a:solidFill>
                          <a:effectLst/>
                          <a:latin typeface="+mj-lt"/>
                          <a:cs typeface="Arial" panose="020B0604020202020204" pitchFamily="34" charset="0"/>
                        </a:rPr>
                        <a:t>Sistema de información cultural del Instituto de Cultura y Patrimonio implementado</a:t>
                      </a:r>
                      <a:endParaRPr lang="es-CO" sz="9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u="none" strike="noStrike" dirty="0">
                          <a:solidFill>
                            <a:schemeClr val="tx1"/>
                          </a:solidFill>
                          <a:effectLst/>
                          <a:latin typeface="+mj-lt"/>
                          <a:cs typeface="Arial" panose="020B0604020202020204" pitchFamily="34" charset="0"/>
                        </a:rPr>
                        <a:t>% de implementación del sistema de información / % a implementar</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SEMESTRAL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María Elena Saldarriaga Gómez</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800" b="0" i="0" u="none" strike="noStrike" kern="1200" dirty="0">
                          <a:solidFill>
                            <a:schemeClr val="tx1"/>
                          </a:solidFill>
                          <a:effectLst/>
                          <a:latin typeface="+mj-lt"/>
                          <a:ea typeface="+mn-ea"/>
                          <a:cs typeface="Arial" panose="020B0604020202020204" pitchFamily="34" charset="0"/>
                        </a:rPr>
                        <a:t>Durante este primer semestre se ha realizado las siguientes actividades:</a:t>
                      </a:r>
                      <a:br>
                        <a:rPr lang="es-MX" sz="900" dirty="0">
                          <a:solidFill>
                            <a:schemeClr val="tx1"/>
                          </a:solidFill>
                        </a:rPr>
                      </a:br>
                      <a:r>
                        <a:rPr lang="es-MX" sz="800" b="0" i="0" u="none" strike="noStrike" kern="1200" dirty="0">
                          <a:solidFill>
                            <a:schemeClr val="tx1"/>
                          </a:solidFill>
                          <a:effectLst/>
                          <a:latin typeface="+mj-lt"/>
                          <a:ea typeface="+mn-ea"/>
                          <a:cs typeface="Arial" panose="020B0604020202020204" pitchFamily="34" charset="0"/>
                        </a:rPr>
                        <a:t>1. Modulo Gestión del conocimiento: (Mapa del conocimiento, entrega del cargo, transferencia del conocimiento)</a:t>
                      </a:r>
                      <a:br>
                        <a:rPr lang="es-MX" sz="800" b="0" i="0" u="none" strike="noStrike" kern="1200" dirty="0">
                          <a:solidFill>
                            <a:schemeClr val="tx1"/>
                          </a:solidFill>
                          <a:effectLst/>
                          <a:latin typeface="+mj-lt"/>
                          <a:ea typeface="+mn-ea"/>
                          <a:cs typeface="Arial" panose="020B0604020202020204" pitchFamily="34" charset="0"/>
                        </a:rPr>
                      </a:br>
                      <a:r>
                        <a:rPr lang="es-MX" sz="800" b="0" i="0" u="none" strike="noStrike" kern="1200" dirty="0">
                          <a:solidFill>
                            <a:schemeClr val="tx1"/>
                          </a:solidFill>
                          <a:effectLst/>
                          <a:latin typeface="+mj-lt"/>
                          <a:ea typeface="+mn-ea"/>
                          <a:cs typeface="Arial" panose="020B0604020202020204" pitchFamily="34" charset="0"/>
                        </a:rPr>
                        <a:t>2. Migración de todos los indicadores al nuevo SICPA</a:t>
                      </a:r>
                      <a:br>
                        <a:rPr lang="es-MX" sz="800" b="0" i="0" u="none" strike="noStrike" kern="1200" dirty="0">
                          <a:solidFill>
                            <a:schemeClr val="tx1"/>
                          </a:solidFill>
                          <a:effectLst/>
                          <a:latin typeface="+mj-lt"/>
                          <a:ea typeface="+mn-ea"/>
                          <a:cs typeface="Arial" panose="020B0604020202020204" pitchFamily="34" charset="0"/>
                        </a:rPr>
                      </a:br>
                      <a:r>
                        <a:rPr lang="es-MX" sz="800" b="0" i="0" u="none" strike="noStrike" kern="1200" dirty="0">
                          <a:solidFill>
                            <a:schemeClr val="tx1"/>
                          </a:solidFill>
                          <a:effectLst/>
                          <a:latin typeface="+mj-lt"/>
                          <a:ea typeface="+mn-ea"/>
                          <a:cs typeface="Arial" panose="020B0604020202020204" pitchFamily="34" charset="0"/>
                        </a:rPr>
                        <a:t>3. Modulo con la nueva política de riesgos</a:t>
                      </a:r>
                      <a:br>
                        <a:rPr lang="es-MX" sz="800" b="0" i="0" u="none" strike="noStrike" kern="1200" dirty="0">
                          <a:solidFill>
                            <a:schemeClr val="tx1"/>
                          </a:solidFill>
                          <a:effectLst/>
                          <a:latin typeface="+mj-lt"/>
                          <a:ea typeface="+mn-ea"/>
                          <a:cs typeface="Arial" panose="020B0604020202020204" pitchFamily="34" charset="0"/>
                        </a:rPr>
                      </a:br>
                      <a:r>
                        <a:rPr lang="es-MX" sz="800" b="0" i="0" u="none" strike="noStrike" kern="1200" dirty="0">
                          <a:solidFill>
                            <a:schemeClr val="tx1"/>
                          </a:solidFill>
                          <a:effectLst/>
                          <a:latin typeface="+mj-lt"/>
                          <a:ea typeface="+mn-ea"/>
                          <a:cs typeface="Arial" panose="020B0604020202020204" pitchFamily="34" charset="0"/>
                        </a:rPr>
                        <a:t>4. Modulo de encuestas de satisfacción para aplicar por todas las áreas</a:t>
                      </a:r>
                      <a:br>
                        <a:rPr lang="es-MX" sz="800" b="0" i="0" u="none" strike="noStrike" kern="1200" dirty="0">
                          <a:solidFill>
                            <a:schemeClr val="tx1"/>
                          </a:solidFill>
                          <a:effectLst/>
                          <a:latin typeface="+mj-lt"/>
                          <a:ea typeface="+mn-ea"/>
                          <a:cs typeface="Arial" panose="020B0604020202020204" pitchFamily="34" charset="0"/>
                        </a:rPr>
                      </a:br>
                      <a:r>
                        <a:rPr lang="es-MX" sz="800" b="0" i="0" u="none" strike="noStrike" kern="1200" dirty="0">
                          <a:solidFill>
                            <a:schemeClr val="tx1"/>
                          </a:solidFill>
                          <a:effectLst/>
                          <a:latin typeface="+mj-lt"/>
                          <a:ea typeface="+mn-ea"/>
                          <a:cs typeface="Arial" panose="020B0604020202020204" pitchFamily="34" charset="0"/>
                        </a:rPr>
                        <a:t>5. Modulo plan de mejoramiento</a:t>
                      </a:r>
                      <a:br>
                        <a:rPr lang="es-MX" sz="800" b="0" i="0" u="none" strike="noStrike" kern="1200" dirty="0">
                          <a:solidFill>
                            <a:schemeClr val="tx1"/>
                          </a:solidFill>
                          <a:effectLst/>
                          <a:latin typeface="+mj-lt"/>
                          <a:ea typeface="+mn-ea"/>
                          <a:cs typeface="Arial" panose="020B0604020202020204" pitchFamily="34" charset="0"/>
                        </a:rPr>
                      </a:br>
                      <a:r>
                        <a:rPr lang="es-MX" sz="800" b="0" i="0" u="none" strike="noStrike" kern="1200" dirty="0">
                          <a:solidFill>
                            <a:schemeClr val="tx1"/>
                          </a:solidFill>
                          <a:effectLst/>
                          <a:latin typeface="+mj-lt"/>
                          <a:ea typeface="+mn-ea"/>
                          <a:cs typeface="Arial" panose="020B0604020202020204" pitchFamily="34" charset="0"/>
                        </a:rPr>
                        <a:t>6. Modulo Actas de los consejos</a:t>
                      </a:r>
                      <a:br>
                        <a:rPr lang="es-MX" sz="800" b="0" i="0" u="none" strike="noStrike" kern="1200" dirty="0">
                          <a:solidFill>
                            <a:schemeClr val="tx1"/>
                          </a:solidFill>
                          <a:effectLst/>
                          <a:latin typeface="+mj-lt"/>
                          <a:ea typeface="+mn-ea"/>
                          <a:cs typeface="Arial" panose="020B0604020202020204" pitchFamily="34" charset="0"/>
                        </a:rPr>
                      </a:br>
                      <a:r>
                        <a:rPr lang="es-MX" sz="800" b="0" i="0" u="none" strike="noStrike" kern="1200" dirty="0">
                          <a:solidFill>
                            <a:schemeClr val="tx1"/>
                          </a:solidFill>
                          <a:effectLst/>
                          <a:latin typeface="+mj-lt"/>
                          <a:ea typeface="+mn-ea"/>
                          <a:cs typeface="Arial" panose="020B0604020202020204" pitchFamily="34" charset="0"/>
                        </a:rPr>
                        <a:t>7. Módulo soporte SICPA y técnico</a:t>
                      </a:r>
                      <a:br>
                        <a:rPr lang="es-MX" sz="800" b="0" i="0" u="none" strike="noStrike" kern="1200" dirty="0">
                          <a:solidFill>
                            <a:schemeClr val="tx1"/>
                          </a:solidFill>
                          <a:effectLst/>
                          <a:latin typeface="+mj-lt"/>
                          <a:ea typeface="+mn-ea"/>
                          <a:cs typeface="Arial" panose="020B0604020202020204" pitchFamily="34" charset="0"/>
                        </a:rPr>
                      </a:br>
                      <a:r>
                        <a:rPr lang="es-MX" sz="800" b="0" i="0" u="none" strike="noStrike" kern="1200" dirty="0">
                          <a:solidFill>
                            <a:schemeClr val="tx1"/>
                          </a:solidFill>
                          <a:effectLst/>
                          <a:latin typeface="+mj-lt"/>
                          <a:ea typeface="+mn-ea"/>
                          <a:cs typeface="Arial" panose="020B0604020202020204" pitchFamily="34" charset="0"/>
                        </a:rPr>
                        <a:t>8. Terminación módulo de comunicaciones</a:t>
                      </a:r>
                      <a:br>
                        <a:rPr lang="es-MX" sz="800" b="0" i="0" u="none" strike="noStrike" kern="1200" dirty="0">
                          <a:solidFill>
                            <a:schemeClr val="tx1"/>
                          </a:solidFill>
                          <a:effectLst/>
                          <a:latin typeface="+mj-lt"/>
                          <a:ea typeface="+mn-ea"/>
                          <a:cs typeface="Arial" panose="020B0604020202020204" pitchFamily="34" charset="0"/>
                        </a:rPr>
                      </a:br>
                      <a:r>
                        <a:rPr lang="es-MX" sz="800" b="0" i="0" u="none" strike="noStrike" kern="1200" dirty="0">
                          <a:solidFill>
                            <a:schemeClr val="tx1"/>
                          </a:solidFill>
                          <a:effectLst/>
                          <a:latin typeface="+mj-lt"/>
                          <a:ea typeface="+mn-ea"/>
                          <a:cs typeface="Arial" panose="020B0604020202020204" pitchFamily="34" charset="0"/>
                        </a:rPr>
                        <a:t>9. Modulo Antioquia Vive primera etapa (pendiente observaciones de comunicaciones)</a:t>
                      </a:r>
                      <a:br>
                        <a:rPr lang="es-MX" sz="800" b="0" i="0" u="none" strike="noStrike" kern="1200" dirty="0">
                          <a:solidFill>
                            <a:schemeClr val="tx1"/>
                          </a:solidFill>
                          <a:effectLst/>
                          <a:latin typeface="+mj-lt"/>
                          <a:ea typeface="+mn-ea"/>
                          <a:cs typeface="Arial" panose="020B0604020202020204" pitchFamily="34" charset="0"/>
                        </a:rPr>
                      </a:br>
                      <a:r>
                        <a:rPr lang="es-MX" sz="800" b="0" i="0" u="none" strike="noStrike" kern="1200" dirty="0">
                          <a:solidFill>
                            <a:schemeClr val="tx1"/>
                          </a:solidFill>
                          <a:effectLst/>
                          <a:latin typeface="+mj-lt"/>
                          <a:ea typeface="+mn-ea"/>
                          <a:cs typeface="Arial" panose="020B0604020202020204" pitchFamily="34" charset="0"/>
                        </a:rPr>
                        <a:t>10. Modulo de formación (pendiente observaciones del profesional)</a:t>
                      </a:r>
                      <a:br>
                        <a:rPr lang="es-MX" sz="800" b="0" i="0" u="none" strike="noStrike" kern="1200" dirty="0">
                          <a:solidFill>
                            <a:schemeClr val="tx1"/>
                          </a:solidFill>
                          <a:effectLst/>
                          <a:latin typeface="+mj-lt"/>
                          <a:ea typeface="+mn-ea"/>
                          <a:cs typeface="Arial" panose="020B0604020202020204" pitchFamily="34" charset="0"/>
                        </a:rPr>
                      </a:br>
                      <a:r>
                        <a:rPr lang="es-MX" sz="800" b="0" i="0" u="none" strike="noStrike" kern="1200" dirty="0">
                          <a:solidFill>
                            <a:schemeClr val="tx1"/>
                          </a:solidFill>
                          <a:effectLst/>
                          <a:latin typeface="+mj-lt"/>
                          <a:ea typeface="+mn-ea"/>
                          <a:cs typeface="Arial" panose="020B0604020202020204" pitchFamily="34" charset="0"/>
                        </a:rPr>
                        <a:t>11. Modulo de dotación de músico (pendiente de observaciones)</a:t>
                      </a:r>
                      <a:br>
                        <a:rPr lang="es-MX" sz="800" b="0" i="0" u="none" strike="noStrike" kern="1200" dirty="0">
                          <a:solidFill>
                            <a:schemeClr val="tx1"/>
                          </a:solidFill>
                          <a:effectLst/>
                          <a:latin typeface="+mj-lt"/>
                          <a:ea typeface="+mn-ea"/>
                          <a:cs typeface="Arial" panose="020B0604020202020204" pitchFamily="34" charset="0"/>
                        </a:rPr>
                      </a:br>
                      <a:r>
                        <a:rPr lang="es-MX" sz="800" b="0" i="0" u="none" strike="noStrike" kern="1200" dirty="0">
                          <a:solidFill>
                            <a:schemeClr val="tx1"/>
                          </a:solidFill>
                          <a:effectLst/>
                          <a:latin typeface="+mj-lt"/>
                          <a:ea typeface="+mn-ea"/>
                          <a:cs typeface="Arial" panose="020B0604020202020204" pitchFamily="34" charset="0"/>
                        </a:rPr>
                        <a:t>12. Módulo actas de reuniones (pendiente pdf)</a:t>
                      </a:r>
                      <a:br>
                        <a:rPr lang="es-MX" sz="800" b="0" i="0" u="none" strike="noStrike" kern="1200" dirty="0">
                          <a:solidFill>
                            <a:schemeClr val="tx1"/>
                          </a:solidFill>
                          <a:effectLst/>
                          <a:latin typeface="+mj-lt"/>
                          <a:ea typeface="+mn-ea"/>
                          <a:cs typeface="Arial" panose="020B0604020202020204" pitchFamily="34" charset="0"/>
                        </a:rPr>
                      </a:br>
                      <a:r>
                        <a:rPr lang="es-MX" sz="800" b="0" i="0" u="none" strike="noStrike" kern="1200" dirty="0">
                          <a:solidFill>
                            <a:schemeClr val="tx1"/>
                          </a:solidFill>
                          <a:effectLst/>
                          <a:latin typeface="+mj-lt"/>
                          <a:ea typeface="+mn-ea"/>
                          <a:cs typeface="Arial" panose="020B0604020202020204" pitchFamily="34" charset="0"/>
                        </a:rPr>
                        <a:t>13. Modulo directorio de caracterización</a:t>
                      </a:r>
                      <a:br>
                        <a:rPr lang="es-MX" sz="800" b="0" i="0" u="none" strike="noStrike" kern="1200" dirty="0">
                          <a:solidFill>
                            <a:schemeClr val="tx1"/>
                          </a:solidFill>
                          <a:effectLst/>
                          <a:latin typeface="+mj-lt"/>
                          <a:ea typeface="+mn-ea"/>
                          <a:cs typeface="Arial" panose="020B0604020202020204" pitchFamily="34" charset="0"/>
                        </a:rPr>
                      </a:br>
                      <a:r>
                        <a:rPr lang="es-MX" sz="800" b="0" i="0" u="none" strike="noStrike" kern="1200" dirty="0">
                          <a:solidFill>
                            <a:schemeClr val="tx1"/>
                          </a:solidFill>
                          <a:effectLst/>
                          <a:latin typeface="+mj-lt"/>
                          <a:ea typeface="+mn-ea"/>
                          <a:cs typeface="Arial" panose="020B0604020202020204" pitchFamily="34" charset="0"/>
                        </a:rPr>
                        <a:t>14. Micrositio de caracterización</a:t>
                      </a:r>
                      <a:endParaRPr lang="es-CO" sz="8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700" u="none" strike="noStrike" dirty="0">
                          <a:solidFill>
                            <a:schemeClr val="tx1"/>
                          </a:solidFill>
                          <a:effectLst/>
                          <a:latin typeface="+mj-lt"/>
                          <a:cs typeface="Arial" panose="020B0604020202020204" pitchFamily="34" charset="0"/>
                        </a:rPr>
                        <a:t>100%</a:t>
                      </a:r>
                      <a:endParaRPr lang="es-CO" sz="7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674914">
                <a:tc>
                  <a:txBody>
                    <a:bodyPr/>
                    <a:lstStyle/>
                    <a:p>
                      <a:pPr algn="just" fontAlgn="ctr"/>
                      <a:r>
                        <a:rPr lang="es-CO" sz="900" b="1" u="none" strike="noStrike" dirty="0">
                          <a:solidFill>
                            <a:schemeClr val="tx1"/>
                          </a:solidFill>
                          <a:effectLst/>
                          <a:latin typeface="+mj-lt"/>
                          <a:cs typeface="Arial" panose="020B0604020202020204" pitchFamily="34" charset="0"/>
                        </a:rPr>
                        <a:t>Satisfacción de Usuarios frente al soporte técnico</a:t>
                      </a:r>
                      <a:endParaRPr lang="es-CO" sz="9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u="none" strike="noStrike" dirty="0">
                          <a:solidFill>
                            <a:schemeClr val="tx1"/>
                          </a:solidFill>
                          <a:effectLst/>
                          <a:latin typeface="+mj-lt"/>
                          <a:cs typeface="Arial" panose="020B0604020202020204" pitchFamily="34" charset="0"/>
                        </a:rPr>
                        <a:t>(Usuarios conformes con oportunidad, eficacia y atención en el soporte técnico/total de usuarios con soporte) * 100</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Raúl Augusto Restrepo Granada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ES" sz="800" b="0" i="0" u="none" strike="noStrike" dirty="0">
                          <a:solidFill>
                            <a:schemeClr val="tx1"/>
                          </a:solidFill>
                          <a:effectLst/>
                          <a:latin typeface="+mj-lt"/>
                          <a:cs typeface="Arial" panose="020B0604020202020204" pitchFamily="34" charset="0"/>
                        </a:rPr>
                        <a:t>Requerimientos reportados a través de la plataforma SICPA, JUNIO: La ejecución de mesa de ayuda para este mes es de 88 TICKETS .</a:t>
                      </a:r>
                    </a:p>
                  </a:txBody>
                  <a:tcPr marL="0" marR="0" marT="0" marB="0" anchor="ctr"/>
                </a:tc>
                <a:tc>
                  <a:txBody>
                    <a:bodyPr/>
                    <a:lstStyle/>
                    <a:p>
                      <a:pPr algn="ctr" fontAlgn="ctr"/>
                      <a:r>
                        <a:rPr lang="es-CO" sz="700" u="none" strike="noStrike" dirty="0">
                          <a:solidFill>
                            <a:schemeClr val="tx1"/>
                          </a:solidFill>
                          <a:effectLst/>
                          <a:latin typeface="+mj-lt"/>
                          <a:cs typeface="Arial" panose="020B0604020202020204" pitchFamily="34" charset="0"/>
                        </a:rPr>
                        <a:t>100%</a:t>
                      </a:r>
                      <a:endParaRPr lang="es-CO" sz="7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674914">
                <a:tc>
                  <a:txBody>
                    <a:bodyPr/>
                    <a:lstStyle/>
                    <a:p>
                      <a:pPr algn="just" fontAlgn="ctr"/>
                      <a:r>
                        <a:rPr lang="es-MX" sz="1100" b="1" u="none" strike="noStrike" kern="1200" dirty="0">
                          <a:solidFill>
                            <a:schemeClr val="tx1"/>
                          </a:solidFill>
                          <a:effectLst/>
                          <a:latin typeface="+mj-lt"/>
                          <a:ea typeface="+mn-ea"/>
                          <a:cs typeface="Arial" panose="020B0604020202020204" pitchFamily="34" charset="0"/>
                        </a:rPr>
                        <a:t>Plataforma tecnológica que integra el Modelo Integrado de Planeación y Gestión (MIPG) (35%), el Sistema de Calidad (35% y el Sistema de Información de Cultura y Patrimonio de Antioquia (SICPA) (30%), desarrollada</a:t>
                      </a:r>
                    </a:p>
                    <a:p>
                      <a:pPr algn="just" fontAlgn="ctr"/>
                      <a:r>
                        <a:rPr lang="es-MX" sz="1100" b="1" u="none" strike="noStrike" kern="1200" dirty="0">
                          <a:solidFill>
                            <a:schemeClr val="tx1"/>
                          </a:solidFill>
                          <a:effectLst/>
                          <a:latin typeface="+mn-lt"/>
                          <a:ea typeface="+mn-ea"/>
                          <a:cs typeface="Arial" panose="020B0604020202020204" pitchFamily="34" charset="0"/>
                        </a:rPr>
                        <a:t>(Plan de desarrollo 2020-2023)</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ES" sz="1100" b="0" i="0" kern="1200" dirty="0">
                          <a:solidFill>
                            <a:schemeClr val="tx1"/>
                          </a:solidFill>
                          <a:latin typeface="+mj-lt"/>
                          <a:ea typeface="+mn-ea"/>
                          <a:cs typeface="+mn-cs"/>
                        </a:rPr>
                        <a:t>% Desarrollo e Implementación</a:t>
                      </a: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u="none" strike="noStrike" dirty="0">
                          <a:solidFill>
                            <a:schemeClr val="tx1"/>
                          </a:solidFill>
                          <a:effectLst/>
                          <a:latin typeface="+mj-lt"/>
                          <a:cs typeface="Arial" panose="020B0604020202020204" pitchFamily="34" charset="0"/>
                        </a:rPr>
                        <a:t>María Elena Saldarriaga Gómez</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1100" b="0" i="0" u="none" strike="noStrike" dirty="0">
                          <a:solidFill>
                            <a:schemeClr val="tx1"/>
                          </a:solidFill>
                          <a:effectLst/>
                          <a:latin typeface="+mj-lt"/>
                          <a:cs typeface="Arial" panose="020B0604020202020204" pitchFamily="34" charset="0"/>
                        </a:rPr>
                        <a:t>•Ver cronograma de 54 actividades se han terminado 54, acumulado 100%. Plataforma SICPA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957164828"/>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740739" y="49442"/>
            <a:ext cx="6977808"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Infraestructura Interna - 1 Indicadores</a:t>
            </a:r>
          </a:p>
        </p:txBody>
      </p:sp>
      <p:graphicFrame>
        <p:nvGraphicFramePr>
          <p:cNvPr id="6" name="5 Tabla"/>
          <p:cNvGraphicFramePr>
            <a:graphicFrameLocks noGrp="1"/>
          </p:cNvGraphicFramePr>
          <p:nvPr>
            <p:extLst>
              <p:ext uri="{D42A27DB-BD31-4B8C-83A1-F6EECF244321}">
                <p14:modId xmlns:p14="http://schemas.microsoft.com/office/powerpoint/2010/main" val="662300661"/>
              </p:ext>
            </p:extLst>
          </p:nvPr>
        </p:nvGraphicFramePr>
        <p:xfrm>
          <a:off x="314728" y="532631"/>
          <a:ext cx="8583589" cy="2495265"/>
        </p:xfrm>
        <a:graphic>
          <a:graphicData uri="http://schemas.openxmlformats.org/drawingml/2006/table">
            <a:tbl>
              <a:tblPr>
                <a:tableStyleId>{BC89EF96-8CEA-46FF-86C4-4CE0E7609802}</a:tableStyleId>
              </a:tblPr>
              <a:tblGrid>
                <a:gridCol w="1657777">
                  <a:extLst>
                    <a:ext uri="{9D8B030D-6E8A-4147-A177-3AD203B41FA5}">
                      <a16:colId xmlns:a16="http://schemas.microsoft.com/office/drawing/2014/main" val="20000"/>
                    </a:ext>
                  </a:extLst>
                </a:gridCol>
                <a:gridCol w="1433015">
                  <a:extLst>
                    <a:ext uri="{9D8B030D-6E8A-4147-A177-3AD203B41FA5}">
                      <a16:colId xmlns:a16="http://schemas.microsoft.com/office/drawing/2014/main" val="20001"/>
                    </a:ext>
                  </a:extLst>
                </a:gridCol>
                <a:gridCol w="982639">
                  <a:extLst>
                    <a:ext uri="{9D8B030D-6E8A-4147-A177-3AD203B41FA5}">
                      <a16:colId xmlns:a16="http://schemas.microsoft.com/office/drawing/2014/main" val="20002"/>
                    </a:ext>
                  </a:extLst>
                </a:gridCol>
                <a:gridCol w="968991">
                  <a:extLst>
                    <a:ext uri="{9D8B030D-6E8A-4147-A177-3AD203B41FA5}">
                      <a16:colId xmlns:a16="http://schemas.microsoft.com/office/drawing/2014/main" val="20003"/>
                    </a:ext>
                  </a:extLst>
                </a:gridCol>
                <a:gridCol w="2504919">
                  <a:extLst>
                    <a:ext uri="{9D8B030D-6E8A-4147-A177-3AD203B41FA5}">
                      <a16:colId xmlns:a16="http://schemas.microsoft.com/office/drawing/2014/main" val="20004"/>
                    </a:ext>
                  </a:extLst>
                </a:gridCol>
                <a:gridCol w="1036248">
                  <a:extLst>
                    <a:ext uri="{9D8B030D-6E8A-4147-A177-3AD203B41FA5}">
                      <a16:colId xmlns:a16="http://schemas.microsoft.com/office/drawing/2014/main" val="20005"/>
                    </a:ext>
                  </a:extLst>
                </a:gridCol>
              </a:tblGrid>
              <a:tr h="818865">
                <a:tc>
                  <a:txBody>
                    <a:bodyPr/>
                    <a:lstStyle/>
                    <a:p>
                      <a:pPr algn="ctr" fontAlgn="ctr"/>
                      <a:r>
                        <a:rPr lang="es-CO" sz="1000" b="1" u="none" strike="noStrike" dirty="0">
                          <a:solidFill>
                            <a:schemeClr val="tx1"/>
                          </a:solidFill>
                          <a:effectLst/>
                          <a:latin typeface="+mj-lt"/>
                          <a:cs typeface="Arial" panose="020B0604020202020204" pitchFamily="34" charset="0"/>
                        </a:rPr>
                        <a:t>Nombre indicador</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mj-lt"/>
                          <a:cs typeface="Arial" panose="020B0604020202020204" pitchFamily="34" charset="0"/>
                        </a:rPr>
                        <a:t>Ecuación</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mj-lt"/>
                          <a:cs typeface="Arial" panose="020B0604020202020204" pitchFamily="34" charset="0"/>
                        </a:rPr>
                        <a:t>Medición</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mj-lt"/>
                          <a:cs typeface="Arial" panose="020B0604020202020204" pitchFamily="34" charset="0"/>
                        </a:rPr>
                        <a:t>Responsable</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1" u="none" strike="noStrike" dirty="0">
                          <a:solidFill>
                            <a:schemeClr val="tx1"/>
                          </a:solidFill>
                          <a:effectLst/>
                          <a:latin typeface="+mj-lt"/>
                          <a:cs typeface="Arial" panose="020B0604020202020204" pitchFamily="34" charset="0"/>
                        </a:rPr>
                        <a:t>ANALISIS ULTIMA</a:t>
                      </a:r>
                      <a:r>
                        <a:rPr lang="es-CO" sz="1000" b="1" u="none" strike="noStrike" baseline="0" dirty="0">
                          <a:solidFill>
                            <a:schemeClr val="tx1"/>
                          </a:solidFill>
                          <a:effectLst/>
                          <a:latin typeface="+mj-lt"/>
                          <a:cs typeface="Arial" panose="020B0604020202020204" pitchFamily="34" charset="0"/>
                        </a:rPr>
                        <a:t> MEDICION</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mj-lt"/>
                          <a:cs typeface="Arial" panose="020B0604020202020204" pitchFamily="34" charset="0"/>
                        </a:rPr>
                        <a:t>% cumplimiento</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571500">
                <a:tc>
                  <a:txBody>
                    <a:bodyPr/>
                    <a:lstStyle/>
                    <a:p>
                      <a:pPr algn="ctr" fontAlgn="ctr"/>
                      <a:r>
                        <a:rPr lang="es-CO" sz="1000" b="1" i="0" u="none" strike="noStrike" dirty="0">
                          <a:solidFill>
                            <a:schemeClr val="tx1"/>
                          </a:solidFill>
                          <a:effectLst/>
                          <a:latin typeface="+mj-lt"/>
                          <a:cs typeface="Arial" panose="020B0604020202020204" pitchFamily="34" charset="0"/>
                        </a:rPr>
                        <a:t>Cumplimiento al plan de mantenimiento</a:t>
                      </a:r>
                    </a:p>
                  </a:txBody>
                  <a:tcPr marL="0" marR="0" marT="0" marB="0" anchor="ctr"/>
                </a:tc>
                <a:tc>
                  <a:txBody>
                    <a:bodyPr/>
                    <a:lstStyle/>
                    <a:p>
                      <a:pPr algn="ctr" fontAlgn="ctr"/>
                      <a:r>
                        <a:rPr lang="es-CO" sz="1000" b="0" i="0" u="none" strike="noStrike" dirty="0">
                          <a:solidFill>
                            <a:schemeClr val="tx1"/>
                          </a:solidFill>
                          <a:effectLst/>
                          <a:latin typeface="+mj-lt"/>
                          <a:cs typeface="Arial" panose="020B0604020202020204" pitchFamily="34" charset="0"/>
                        </a:rPr>
                        <a:t>(Actividades realizadas/Actividades programadas) *100</a:t>
                      </a:r>
                    </a:p>
                    <a:p>
                      <a:pPr algn="ctr" fontAlgn="ctr"/>
                      <a:endParaRPr lang="es-CO" sz="10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00" b="0" i="0" u="none" strike="noStrike" dirty="0">
                          <a:solidFill>
                            <a:schemeClr val="tx1"/>
                          </a:solidFill>
                          <a:effectLst/>
                          <a:latin typeface="+mj-lt"/>
                          <a:cs typeface="Arial" panose="020B0604020202020204" pitchFamily="34" charset="0"/>
                        </a:rPr>
                        <a:t>SEMESTRAL</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kern="1200" dirty="0">
                          <a:solidFill>
                            <a:schemeClr val="tx1"/>
                          </a:solidFill>
                          <a:latin typeface="+mj-lt"/>
                          <a:ea typeface="+mn-ea"/>
                          <a:cs typeface="Arial" pitchFamily="34" charset="0"/>
                        </a:rPr>
                        <a:t>Olga Giraldo</a:t>
                      </a:r>
                    </a:p>
                    <a:p>
                      <a:pPr algn="ctr" fontAlgn="ctr"/>
                      <a:endParaRPr lang="es-CO" sz="1000" kern="1200" dirty="0">
                        <a:solidFill>
                          <a:schemeClr val="tx1"/>
                        </a:solidFill>
                        <a:latin typeface="+mj-lt"/>
                        <a:ea typeface="+mn-ea"/>
                        <a:cs typeface="Arial" pitchFamily="34" charset="0"/>
                      </a:endParaRPr>
                    </a:p>
                  </a:txBody>
                  <a:tcPr marL="0" marR="0" marT="0" marB="0" anchor="ctr"/>
                </a:tc>
                <a:tc>
                  <a:txBody>
                    <a:bodyPr/>
                    <a:lstStyle/>
                    <a:p>
                      <a:pPr algn="just" fontAlgn="t"/>
                      <a:r>
                        <a:rPr lang="es-ES" sz="1000" kern="1200" dirty="0">
                          <a:solidFill>
                            <a:schemeClr val="tx1"/>
                          </a:solidFill>
                          <a:latin typeface="+mj-lt"/>
                          <a:ea typeface="+mn-ea"/>
                          <a:cs typeface="Arial" pitchFamily="34" charset="0"/>
                        </a:rPr>
                        <a:t>La profesional de Bienes se encuentra de vacaciones y envió el plan de mantenimiento con una ejecución del 96% de acuerdo</a:t>
                      </a:r>
                    </a:p>
                    <a:p>
                      <a:pPr algn="just" fontAlgn="t"/>
                      <a:r>
                        <a:rPr lang="es-ES" sz="1000" kern="1200" dirty="0">
                          <a:solidFill>
                            <a:schemeClr val="tx1"/>
                          </a:solidFill>
                          <a:latin typeface="+mj-lt"/>
                          <a:ea typeface="+mn-ea"/>
                          <a:cs typeface="Arial" pitchFamily="34" charset="0"/>
                        </a:rPr>
                        <a:t>con el cronograma definido y evidencias de los mantenimientos. Está pendiente las intervenciones locativas a los techos del</a:t>
                      </a:r>
                    </a:p>
                    <a:p>
                      <a:pPr algn="just" fontAlgn="t"/>
                      <a:r>
                        <a:rPr lang="es-ES" sz="1000" kern="1200" dirty="0">
                          <a:solidFill>
                            <a:schemeClr val="tx1"/>
                          </a:solidFill>
                          <a:latin typeface="+mj-lt"/>
                          <a:ea typeface="+mn-ea"/>
                          <a:cs typeface="Arial" pitchFamily="34" charset="0"/>
                        </a:rPr>
                        <a:t>Palacio y corrección de humedades, como el mantenimiento de extintores. De 240 actividades programadas se han realizado</a:t>
                      </a:r>
                    </a:p>
                    <a:p>
                      <a:pPr algn="just" fontAlgn="t"/>
                      <a:r>
                        <a:rPr lang="es-ES" sz="1000" kern="1200" dirty="0">
                          <a:solidFill>
                            <a:schemeClr val="tx1"/>
                          </a:solidFill>
                          <a:latin typeface="+mj-lt"/>
                          <a:ea typeface="+mn-ea"/>
                          <a:cs typeface="Arial" pitchFamily="34" charset="0"/>
                        </a:rPr>
                        <a:t>231.</a:t>
                      </a:r>
                    </a:p>
                    <a:p>
                      <a:pPr algn="just" fontAlgn="t"/>
                      <a:endParaRPr lang="es-MX" sz="1000" kern="1200" dirty="0">
                        <a:solidFill>
                          <a:schemeClr val="tx1"/>
                        </a:solidFill>
                        <a:latin typeface="+mj-lt"/>
                        <a:ea typeface="+mn-ea"/>
                        <a:cs typeface="Arial" pitchFamily="34" charset="0"/>
                      </a:endParaRPr>
                    </a:p>
                  </a:txBody>
                  <a:tcPr marL="0" marR="0" marT="0" marB="0" anchor="ctr"/>
                </a:tc>
                <a:tc>
                  <a:txBody>
                    <a:bodyPr/>
                    <a:lstStyle/>
                    <a:p>
                      <a:pPr algn="ctr" fontAlgn="ctr"/>
                      <a:r>
                        <a:rPr lang="es-CO" sz="1000" b="0" i="0" u="none" strike="noStrike" dirty="0">
                          <a:solidFill>
                            <a:schemeClr val="tx1"/>
                          </a:solidFill>
                          <a:effectLst/>
                          <a:latin typeface="+mj-lt"/>
                          <a:cs typeface="Arial" panose="020B0604020202020204" pitchFamily="34" charset="0"/>
                        </a:rPr>
                        <a:t>96%</a:t>
                      </a:r>
                    </a:p>
                  </a:txBody>
                  <a:tcPr marL="0" marR="0" marT="0" marB="0"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379140" y="162305"/>
            <a:ext cx="5982022"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de Documentos - 4 Indicadores</a:t>
            </a:r>
          </a:p>
        </p:txBody>
      </p:sp>
      <p:graphicFrame>
        <p:nvGraphicFramePr>
          <p:cNvPr id="6" name="5 Tabla"/>
          <p:cNvGraphicFramePr>
            <a:graphicFrameLocks noGrp="1"/>
          </p:cNvGraphicFramePr>
          <p:nvPr>
            <p:extLst>
              <p:ext uri="{D42A27DB-BD31-4B8C-83A1-F6EECF244321}">
                <p14:modId xmlns:p14="http://schemas.microsoft.com/office/powerpoint/2010/main" val="2422339802"/>
              </p:ext>
            </p:extLst>
          </p:nvPr>
        </p:nvGraphicFramePr>
        <p:xfrm>
          <a:off x="247159" y="957514"/>
          <a:ext cx="8649681" cy="5171080"/>
        </p:xfrm>
        <a:graphic>
          <a:graphicData uri="http://schemas.openxmlformats.org/drawingml/2006/table">
            <a:tbl>
              <a:tblPr>
                <a:tableStyleId>{BC89EF96-8CEA-46FF-86C4-4CE0E7609802}</a:tableStyleId>
              </a:tblPr>
              <a:tblGrid>
                <a:gridCol w="995763">
                  <a:extLst>
                    <a:ext uri="{9D8B030D-6E8A-4147-A177-3AD203B41FA5}">
                      <a16:colId xmlns:a16="http://schemas.microsoft.com/office/drawing/2014/main" val="20000"/>
                    </a:ext>
                  </a:extLst>
                </a:gridCol>
                <a:gridCol w="1623596">
                  <a:extLst>
                    <a:ext uri="{9D8B030D-6E8A-4147-A177-3AD203B41FA5}">
                      <a16:colId xmlns:a16="http://schemas.microsoft.com/office/drawing/2014/main" val="20001"/>
                    </a:ext>
                  </a:extLst>
                </a:gridCol>
                <a:gridCol w="765203">
                  <a:extLst>
                    <a:ext uri="{9D8B030D-6E8A-4147-A177-3AD203B41FA5}">
                      <a16:colId xmlns:a16="http://schemas.microsoft.com/office/drawing/2014/main" val="20002"/>
                    </a:ext>
                  </a:extLst>
                </a:gridCol>
                <a:gridCol w="923026">
                  <a:extLst>
                    <a:ext uri="{9D8B030D-6E8A-4147-A177-3AD203B41FA5}">
                      <a16:colId xmlns:a16="http://schemas.microsoft.com/office/drawing/2014/main" val="20003"/>
                    </a:ext>
                  </a:extLst>
                </a:gridCol>
                <a:gridCol w="3492564">
                  <a:extLst>
                    <a:ext uri="{9D8B030D-6E8A-4147-A177-3AD203B41FA5}">
                      <a16:colId xmlns:a16="http://schemas.microsoft.com/office/drawing/2014/main" val="20004"/>
                    </a:ext>
                  </a:extLst>
                </a:gridCol>
                <a:gridCol w="849529">
                  <a:extLst>
                    <a:ext uri="{9D8B030D-6E8A-4147-A177-3AD203B41FA5}">
                      <a16:colId xmlns:a16="http://schemas.microsoft.com/office/drawing/2014/main" val="20005"/>
                    </a:ext>
                  </a:extLst>
                </a:gridCol>
              </a:tblGrid>
              <a:tr h="351717">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2073809">
                <a:tc>
                  <a:txBody>
                    <a:bodyPr/>
                    <a:lstStyle/>
                    <a:p>
                      <a:pPr algn="ctr" fontAlgn="ctr"/>
                      <a:r>
                        <a:rPr lang="es-CO" sz="1100" b="1" u="none" strike="noStrike" dirty="0">
                          <a:solidFill>
                            <a:schemeClr val="tx1"/>
                          </a:solidFill>
                          <a:effectLst/>
                          <a:latin typeface="+mj-lt"/>
                          <a:cs typeface="Arial" panose="020B0604020202020204" pitchFamily="34" charset="0"/>
                        </a:rPr>
                        <a:t>Documentos inventariados</a:t>
                      </a:r>
                      <a:endParaRPr lang="es-CO" sz="11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pt-BR" sz="1100" b="0" u="none" strike="noStrike" dirty="0">
                          <a:solidFill>
                            <a:schemeClr val="tx1"/>
                          </a:solidFill>
                          <a:effectLst/>
                          <a:latin typeface="+mj-lt"/>
                          <a:cs typeface="Arial" panose="020B0604020202020204" pitchFamily="34" charset="0"/>
                        </a:rPr>
                        <a:t>Nº de mts lineares en documentos inventariados/Nº mts lineales de documentos a inventariar</a:t>
                      </a:r>
                    </a:p>
                    <a:p>
                      <a:pPr algn="ctr" fontAlgn="ctr"/>
                      <a:r>
                        <a:rPr lang="pt-BR" sz="1100" b="0" i="0" u="none" strike="noStrike" dirty="0">
                          <a:solidFill>
                            <a:schemeClr val="tx1"/>
                          </a:solidFill>
                          <a:effectLst/>
                          <a:latin typeface="+mj-lt"/>
                          <a:cs typeface="Arial" panose="020B0604020202020204" pitchFamily="34" charset="0"/>
                        </a:rPr>
                        <a:t>30/100</a:t>
                      </a: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SEMESTRAL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Bibiana Marcela Castrillón Coronado</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1100" b="0" i="0" kern="1200" dirty="0">
                          <a:solidFill>
                            <a:schemeClr val="tx1"/>
                          </a:solidFill>
                          <a:effectLst/>
                          <a:latin typeface="+mj-lt"/>
                          <a:ea typeface="+mn-ea"/>
                          <a:cs typeface="+mn-cs"/>
                        </a:rPr>
                        <a:t>Se ha inventariado un 95 %, de acuerdo con lo que llevamos de la información que ha sido traslada al Archivo y Correspondencia, donde se analiza por series documentales de acuerdo a las Tablas de Retención Documental del ICPA</a:t>
                      </a: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95%</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344259">
                <a:tc>
                  <a:txBody>
                    <a:bodyPr/>
                    <a:lstStyle/>
                    <a:p>
                      <a:pPr algn="ctr" fontAlgn="ctr"/>
                      <a:r>
                        <a:rPr lang="es-CO" sz="1100" b="1" u="none" strike="noStrike" dirty="0">
                          <a:solidFill>
                            <a:schemeClr val="tx1"/>
                          </a:solidFill>
                          <a:effectLst/>
                          <a:latin typeface="+mj-lt"/>
                          <a:cs typeface="Arial" panose="020B0604020202020204" pitchFamily="34" charset="0"/>
                        </a:rPr>
                        <a:t>Documentos organizados</a:t>
                      </a:r>
                      <a:endParaRPr lang="es-CO" sz="11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u="none" strike="noStrike" dirty="0">
                          <a:solidFill>
                            <a:schemeClr val="tx1"/>
                          </a:solidFill>
                          <a:effectLst/>
                          <a:latin typeface="+mj-lt"/>
                          <a:cs typeface="Arial" panose="020B0604020202020204" pitchFamily="34" charset="0"/>
                        </a:rPr>
                        <a:t>Nº de mts lineales en documentos organizados/Nº de mts lineales en documentos a organizar</a:t>
                      </a:r>
                    </a:p>
                    <a:p>
                      <a:pPr algn="ctr" fontAlgn="ctr"/>
                      <a:r>
                        <a:rPr lang="es-CO" sz="1100" b="0" i="0" u="none" strike="noStrike" dirty="0">
                          <a:solidFill>
                            <a:schemeClr val="tx1"/>
                          </a:solidFill>
                          <a:effectLst/>
                          <a:latin typeface="+mj-lt"/>
                          <a:cs typeface="Arial" panose="020B0604020202020204" pitchFamily="34" charset="0"/>
                        </a:rPr>
                        <a:t>30/100</a:t>
                      </a: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SEMESTRAL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Bibiana Marcela Castrillón Coronado</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1100" b="0" i="0" u="none" strike="noStrike" dirty="0">
                          <a:solidFill>
                            <a:schemeClr val="tx1"/>
                          </a:solidFill>
                          <a:effectLst/>
                          <a:latin typeface="+mj-lt"/>
                          <a:cs typeface="Arial" panose="020B0604020202020204" pitchFamily="34" charset="0"/>
                        </a:rPr>
                        <a:t>Se ha organizado un 95 %, de acuerdo con lo que llevamos de la información que ha sido traslada al Archivo y Correspondencia, donde se llevan todos los procesos archivísticos que emite el AGN.</a:t>
                      </a:r>
                      <a:endParaRPr lang="es-MX"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kern="1200" dirty="0">
                          <a:solidFill>
                            <a:schemeClr val="tx1"/>
                          </a:solidFill>
                          <a:effectLst/>
                          <a:latin typeface="+mn-lt"/>
                          <a:ea typeface="+mn-ea"/>
                          <a:cs typeface="Arial" panose="020B0604020202020204" pitchFamily="34" charset="0"/>
                        </a:rPr>
                        <a:t>95%</a:t>
                      </a:r>
                      <a:endParaRPr lang="es-CO" sz="1100" b="0" i="0" u="none" strike="noStrike" kern="1200" dirty="0">
                        <a:solidFill>
                          <a:schemeClr val="tx1"/>
                        </a:solidFill>
                        <a:effectLst/>
                        <a:latin typeface="+mn-lt"/>
                        <a:ea typeface="+mn-ea"/>
                        <a:cs typeface="Arial" panose="020B0604020202020204" pitchFamily="34" charset="0"/>
                      </a:endParaRPr>
                    </a:p>
                  </a:txBody>
                  <a:tcPr marL="0" marR="0" marT="0" marB="0" anchor="ctr"/>
                </a:tc>
                <a:extLst>
                  <a:ext uri="{0D108BD9-81ED-4DB2-BD59-A6C34878D82A}">
                    <a16:rowId xmlns:a16="http://schemas.microsoft.com/office/drawing/2014/main" val="10002"/>
                  </a:ext>
                </a:extLst>
              </a:tr>
              <a:tr h="1907354">
                <a:tc>
                  <a:txBody>
                    <a:bodyPr/>
                    <a:lstStyle/>
                    <a:p>
                      <a:pPr algn="ctr" fontAlgn="ctr"/>
                      <a:r>
                        <a:rPr lang="es-CO" sz="1100" b="1" u="none" strike="noStrike" dirty="0">
                          <a:solidFill>
                            <a:schemeClr val="tx1"/>
                          </a:solidFill>
                          <a:effectLst/>
                          <a:latin typeface="+mj-lt"/>
                          <a:cs typeface="Arial" panose="020B0604020202020204" pitchFamily="34" charset="0"/>
                        </a:rPr>
                        <a:t>Documentos clasificados</a:t>
                      </a:r>
                      <a:endParaRPr lang="es-CO" sz="11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u="none" strike="noStrike" dirty="0">
                          <a:solidFill>
                            <a:schemeClr val="tx1"/>
                          </a:solidFill>
                          <a:effectLst/>
                          <a:latin typeface="+mj-lt"/>
                          <a:cs typeface="Arial" panose="020B0604020202020204" pitchFamily="34" charset="0"/>
                        </a:rPr>
                        <a:t>Nº de mts lineales en  documentos clasificados/Nº de mts lineales en documentos a clasificar</a:t>
                      </a:r>
                    </a:p>
                    <a:p>
                      <a:pPr algn="ctr" fontAlgn="ctr"/>
                      <a:r>
                        <a:rPr lang="es-CO" sz="1100" b="0" i="0" u="none" strike="noStrike" dirty="0">
                          <a:solidFill>
                            <a:schemeClr val="tx1"/>
                          </a:solidFill>
                          <a:effectLst/>
                          <a:latin typeface="+mj-lt"/>
                          <a:cs typeface="Arial" panose="020B0604020202020204" pitchFamily="34" charset="0"/>
                        </a:rPr>
                        <a:t>30/100</a:t>
                      </a: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SEMESTRAL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Bibiana Marcela Castrillón Coronado</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1100" b="0" i="0" u="none" strike="noStrike" kern="1200" dirty="0">
                          <a:solidFill>
                            <a:schemeClr val="tx1"/>
                          </a:solidFill>
                          <a:effectLst/>
                          <a:latin typeface="+mj-lt"/>
                          <a:ea typeface="+mn-ea"/>
                          <a:cs typeface="Arial" panose="020B0604020202020204" pitchFamily="34" charset="0"/>
                        </a:rPr>
                        <a:t>Se ha clasificado un 95 %, de acuerdo con lo que llevamos de la información que ha sido traslado al Archivo y Correspondencia, donde se clasifica por series documentales de acuerdo a las Tablas de Retención Documental del ICPA</a:t>
                      </a:r>
                      <a:endParaRPr lang="es-CO" sz="11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1100" u="none" strike="noStrike" kern="1200" dirty="0">
                          <a:solidFill>
                            <a:schemeClr val="tx1"/>
                          </a:solidFill>
                          <a:effectLst/>
                          <a:latin typeface="+mn-lt"/>
                          <a:ea typeface="+mn-ea"/>
                          <a:cs typeface="Arial" panose="020B0604020202020204" pitchFamily="34" charset="0"/>
                        </a:rPr>
                        <a:t>95%</a:t>
                      </a:r>
                      <a:endParaRPr lang="es-CO" sz="1100" b="0" i="0" u="none" strike="noStrike" kern="1200" dirty="0">
                        <a:solidFill>
                          <a:schemeClr val="tx1"/>
                        </a:solidFill>
                        <a:effectLst/>
                        <a:latin typeface="+mn-lt"/>
                        <a:ea typeface="+mn-ea"/>
                        <a:cs typeface="Arial" panose="020B0604020202020204" pitchFamily="34" charset="0"/>
                      </a:endParaRPr>
                    </a:p>
                  </a:txBody>
                  <a:tcPr marL="0" marR="0" marT="0" marB="0"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endParaRPr lang="es-ES" dirty="0"/>
          </a:p>
        </p:txBody>
      </p:sp>
      <p:pic>
        <p:nvPicPr>
          <p:cNvPr id="3074" name="Picture 2"/>
          <p:cNvPicPr>
            <a:picLocks noChangeAspect="1" noChangeArrowheads="1"/>
          </p:cNvPicPr>
          <p:nvPr/>
        </p:nvPicPr>
        <p:blipFill>
          <a:blip r:embed="rId2"/>
          <a:srcRect/>
          <a:stretch>
            <a:fillRect/>
          </a:stretch>
        </p:blipFill>
        <p:spPr bwMode="auto">
          <a:xfrm>
            <a:off x="62663" y="0"/>
            <a:ext cx="9040393" cy="6858000"/>
          </a:xfrm>
          <a:prstGeom prst="rect">
            <a:avLst/>
          </a:prstGeom>
          <a:noFill/>
          <a:ln w="9525">
            <a:noFill/>
            <a:miter lim="800000"/>
            <a:headEnd/>
            <a:tailEnd/>
          </a:ln>
          <a:effectLst/>
        </p:spPr>
      </p:pic>
      <p:sp>
        <p:nvSpPr>
          <p:cNvPr id="5" name="4 CuadroTexto"/>
          <p:cNvSpPr txBox="1"/>
          <p:nvPr/>
        </p:nvSpPr>
        <p:spPr>
          <a:xfrm>
            <a:off x="2961061" y="313157"/>
            <a:ext cx="5982022" cy="461665"/>
          </a:xfrm>
          <a:prstGeom prst="rect">
            <a:avLst/>
          </a:prstGeom>
          <a:noFill/>
        </p:spPr>
        <p:txBody>
          <a:bodyPr wrap="none" rtlCol="0">
            <a:spAutoFit/>
          </a:bodyPr>
          <a:lstStyle/>
          <a:p>
            <a:r>
              <a:rPr lang="es-CO" sz="2400" b="1" dirty="0">
                <a:latin typeface="+mj-lt"/>
              </a:rPr>
              <a:t>Proceso Gestión de Documentos - 4 Indicadores</a:t>
            </a:r>
          </a:p>
        </p:txBody>
      </p:sp>
      <p:graphicFrame>
        <p:nvGraphicFramePr>
          <p:cNvPr id="6" name="5 Tabla"/>
          <p:cNvGraphicFramePr>
            <a:graphicFrameLocks noGrp="1"/>
          </p:cNvGraphicFramePr>
          <p:nvPr>
            <p:extLst>
              <p:ext uri="{D42A27DB-BD31-4B8C-83A1-F6EECF244321}">
                <p14:modId xmlns:p14="http://schemas.microsoft.com/office/powerpoint/2010/main" val="782415733"/>
              </p:ext>
            </p:extLst>
          </p:nvPr>
        </p:nvGraphicFramePr>
        <p:xfrm>
          <a:off x="565571" y="1747920"/>
          <a:ext cx="8253874" cy="2926080"/>
        </p:xfrm>
        <a:graphic>
          <a:graphicData uri="http://schemas.openxmlformats.org/drawingml/2006/table">
            <a:tbl>
              <a:tblPr>
                <a:tableStyleId>{BC89EF96-8CEA-46FF-86C4-4CE0E7609802}</a:tableStyleId>
              </a:tblPr>
              <a:tblGrid>
                <a:gridCol w="950197">
                  <a:extLst>
                    <a:ext uri="{9D8B030D-6E8A-4147-A177-3AD203B41FA5}">
                      <a16:colId xmlns:a16="http://schemas.microsoft.com/office/drawing/2014/main" val="20000"/>
                    </a:ext>
                  </a:extLst>
                </a:gridCol>
                <a:gridCol w="1018835">
                  <a:extLst>
                    <a:ext uri="{9D8B030D-6E8A-4147-A177-3AD203B41FA5}">
                      <a16:colId xmlns:a16="http://schemas.microsoft.com/office/drawing/2014/main" val="20001"/>
                    </a:ext>
                  </a:extLst>
                </a:gridCol>
                <a:gridCol w="1110374">
                  <a:extLst>
                    <a:ext uri="{9D8B030D-6E8A-4147-A177-3AD203B41FA5}">
                      <a16:colId xmlns:a16="http://schemas.microsoft.com/office/drawing/2014/main" val="20002"/>
                    </a:ext>
                  </a:extLst>
                </a:gridCol>
                <a:gridCol w="762441">
                  <a:extLst>
                    <a:ext uri="{9D8B030D-6E8A-4147-A177-3AD203B41FA5}">
                      <a16:colId xmlns:a16="http://schemas.microsoft.com/office/drawing/2014/main" val="20003"/>
                    </a:ext>
                  </a:extLst>
                </a:gridCol>
                <a:gridCol w="3601372">
                  <a:extLst>
                    <a:ext uri="{9D8B030D-6E8A-4147-A177-3AD203B41FA5}">
                      <a16:colId xmlns:a16="http://schemas.microsoft.com/office/drawing/2014/main" val="20004"/>
                    </a:ext>
                  </a:extLst>
                </a:gridCol>
                <a:gridCol w="810655">
                  <a:extLst>
                    <a:ext uri="{9D8B030D-6E8A-4147-A177-3AD203B41FA5}">
                      <a16:colId xmlns:a16="http://schemas.microsoft.com/office/drawing/2014/main" val="20005"/>
                    </a:ext>
                  </a:extLst>
                </a:gridCol>
              </a:tblGrid>
              <a:tr h="495508">
                <a:tc>
                  <a:txBody>
                    <a:bodyPr/>
                    <a:lstStyle/>
                    <a:p>
                      <a:pPr algn="ctr" fontAlgn="ctr"/>
                      <a:r>
                        <a:rPr lang="es-CO" sz="1200" b="1" u="none" strike="noStrike" dirty="0">
                          <a:solidFill>
                            <a:schemeClr val="tx1"/>
                          </a:solidFill>
                          <a:effectLst/>
                          <a:latin typeface="+mj-lt"/>
                          <a:cs typeface="Arial" panose="020B0604020202020204" pitchFamily="34" charset="0"/>
                        </a:rPr>
                        <a:t>Nombre indicador</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Ecuación</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Medición</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Responsable</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200" b="1" u="none" strike="noStrike" dirty="0">
                          <a:solidFill>
                            <a:schemeClr val="tx1"/>
                          </a:solidFill>
                          <a:effectLst/>
                          <a:latin typeface="+mj-lt"/>
                          <a:cs typeface="Arial" panose="020B0604020202020204" pitchFamily="34" charset="0"/>
                        </a:rPr>
                        <a:t>ANALISIS ULTIMA</a:t>
                      </a:r>
                      <a:r>
                        <a:rPr lang="es-CO" sz="1200" b="1" u="none" strike="noStrike" baseline="0" dirty="0">
                          <a:solidFill>
                            <a:schemeClr val="tx1"/>
                          </a:solidFill>
                          <a:effectLst/>
                          <a:latin typeface="+mj-lt"/>
                          <a:cs typeface="Arial" panose="020B0604020202020204" pitchFamily="34" charset="0"/>
                        </a:rPr>
                        <a:t> MEDICION</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 cumplimiento</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2306365">
                <a:tc>
                  <a:txBody>
                    <a:bodyPr/>
                    <a:lstStyle/>
                    <a:p>
                      <a:pPr algn="ctr" fontAlgn="ctr"/>
                      <a:r>
                        <a:rPr lang="es-MX" sz="1200" b="1" i="0" kern="1200" dirty="0">
                          <a:solidFill>
                            <a:schemeClr val="tx1"/>
                          </a:solidFill>
                          <a:latin typeface="+mj-lt"/>
                          <a:ea typeface="+mn-ea"/>
                          <a:cs typeface="+mn-cs"/>
                        </a:rPr>
                        <a:t>Seguimiento a Peticiones, Quejas, Reclamos y Sugerencias - PQRS</a:t>
                      </a:r>
                      <a:endParaRPr lang="es-CO" sz="12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MX" sz="1200" b="0" i="0" kern="1200" dirty="0">
                          <a:solidFill>
                            <a:schemeClr val="tx1"/>
                          </a:solidFill>
                          <a:latin typeface="+mj-lt"/>
                          <a:ea typeface="+mn-ea"/>
                          <a:cs typeface="+mn-cs"/>
                        </a:rPr>
                        <a:t>Peticiones, Quejas, Reclamos y Sugerencias contestadas oportunamente/Total de Peticiones, Quejas, Reclamos y Sugerencias recibidas.</a:t>
                      </a:r>
                    </a:p>
                    <a:p>
                      <a:pPr algn="ctr" fontAlgn="ctr"/>
                      <a:endParaRPr lang="es-MX" sz="1200" b="0" i="0" u="none" strike="noStrike" kern="1200" dirty="0">
                        <a:solidFill>
                          <a:schemeClr val="tx1"/>
                        </a:solidFill>
                        <a:effectLst/>
                        <a:latin typeface="+mj-lt"/>
                        <a:ea typeface="+mn-ea"/>
                        <a:cs typeface="+mn-cs"/>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SEMESTRAL</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Bibiana Marcela Castrillón Coronado</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1000" b="0" i="0" u="none" strike="noStrike" dirty="0">
                          <a:solidFill>
                            <a:schemeClr val="tx1"/>
                          </a:solidFill>
                          <a:effectLst/>
                          <a:latin typeface="+mj-lt"/>
                          <a:cs typeface="Arial" panose="020B0604020202020204" pitchFamily="34" charset="0"/>
                        </a:rPr>
                        <a:t>Semanalmente se les realiza el recordatorio a los funcionarios del ICPA para las respuestas a las PQRS que se tienen en modo "Vencidas sin Respuesta ", "Por Vencer" y "A Tiempo"; a diciembre 27, tenemos los siguientes datos: 542 PQRSDF que ingresaron al Instituto; se detallan de la siguiente manera: PQRSDF Cerrada a Tiempo: 444 corresponde al 88%. PQRSD En espera con tiempo a responder: 19 corresponde al 1.9% . PQRSD con respuesta vencida: 55 corresponde al 24%.</a:t>
                      </a:r>
                    </a:p>
                    <a:p>
                      <a:pPr algn="just" fontAlgn="ctr"/>
                      <a:r>
                        <a:rPr lang="es-ES" sz="1000" b="0" i="0" u="none" strike="noStrike" dirty="0">
                          <a:solidFill>
                            <a:schemeClr val="tx1"/>
                          </a:solidFill>
                          <a:effectLst/>
                          <a:latin typeface="+mj-lt"/>
                          <a:cs typeface="Arial" panose="020B0604020202020204" pitchFamily="34" charset="0"/>
                        </a:rPr>
                        <a:t>542/542</a:t>
                      </a:r>
                      <a:endParaRPr lang="es-MX" sz="10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100%</a:t>
                      </a:r>
                      <a:endParaRPr lang="es-CO" sz="12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331640" y="121738"/>
            <a:ext cx="4984763" cy="461665"/>
          </a:xfrm>
          <a:prstGeom prst="rect">
            <a:avLst/>
          </a:prstGeom>
          <a:noFill/>
        </p:spPr>
        <p:txBody>
          <a:bodyPr wrap="none" rtlCol="0">
            <a:spAutoFit/>
          </a:bodyPr>
          <a:lstStyle/>
          <a:p>
            <a:pPr algn="ctr"/>
            <a:r>
              <a:rPr lang="es-CO" sz="2400" b="1" dirty="0">
                <a:latin typeface="+mj-lt"/>
              </a:rPr>
              <a:t>Proceso Gestión Jurídica - 3 Indicadores</a:t>
            </a:r>
          </a:p>
        </p:txBody>
      </p:sp>
      <p:graphicFrame>
        <p:nvGraphicFramePr>
          <p:cNvPr id="6" name="5 Tabla"/>
          <p:cNvGraphicFramePr>
            <a:graphicFrameLocks noGrp="1"/>
          </p:cNvGraphicFramePr>
          <p:nvPr>
            <p:extLst>
              <p:ext uri="{D42A27DB-BD31-4B8C-83A1-F6EECF244321}">
                <p14:modId xmlns:p14="http://schemas.microsoft.com/office/powerpoint/2010/main" val="2306808448"/>
              </p:ext>
            </p:extLst>
          </p:nvPr>
        </p:nvGraphicFramePr>
        <p:xfrm>
          <a:off x="200882" y="651266"/>
          <a:ext cx="8519053" cy="3253086"/>
        </p:xfrm>
        <a:graphic>
          <a:graphicData uri="http://schemas.openxmlformats.org/drawingml/2006/table">
            <a:tbl>
              <a:tblPr>
                <a:tableStyleId>{BC89EF96-8CEA-46FF-86C4-4CE0E7609802}</a:tableStyleId>
              </a:tblPr>
              <a:tblGrid>
                <a:gridCol w="1343625">
                  <a:extLst>
                    <a:ext uri="{9D8B030D-6E8A-4147-A177-3AD203B41FA5}">
                      <a16:colId xmlns:a16="http://schemas.microsoft.com/office/drawing/2014/main" val="20000"/>
                    </a:ext>
                  </a:extLst>
                </a:gridCol>
                <a:gridCol w="1475273">
                  <a:extLst>
                    <a:ext uri="{9D8B030D-6E8A-4147-A177-3AD203B41FA5}">
                      <a16:colId xmlns:a16="http://schemas.microsoft.com/office/drawing/2014/main" val="20001"/>
                    </a:ext>
                  </a:extLst>
                </a:gridCol>
                <a:gridCol w="668348">
                  <a:extLst>
                    <a:ext uri="{9D8B030D-6E8A-4147-A177-3AD203B41FA5}">
                      <a16:colId xmlns:a16="http://schemas.microsoft.com/office/drawing/2014/main" val="20002"/>
                    </a:ext>
                  </a:extLst>
                </a:gridCol>
                <a:gridCol w="941915">
                  <a:extLst>
                    <a:ext uri="{9D8B030D-6E8A-4147-A177-3AD203B41FA5}">
                      <a16:colId xmlns:a16="http://schemas.microsoft.com/office/drawing/2014/main" val="20003"/>
                    </a:ext>
                  </a:extLst>
                </a:gridCol>
                <a:gridCol w="3321489">
                  <a:extLst>
                    <a:ext uri="{9D8B030D-6E8A-4147-A177-3AD203B41FA5}">
                      <a16:colId xmlns:a16="http://schemas.microsoft.com/office/drawing/2014/main" val="20004"/>
                    </a:ext>
                  </a:extLst>
                </a:gridCol>
                <a:gridCol w="768403">
                  <a:extLst>
                    <a:ext uri="{9D8B030D-6E8A-4147-A177-3AD203B41FA5}">
                      <a16:colId xmlns:a16="http://schemas.microsoft.com/office/drawing/2014/main" val="20005"/>
                    </a:ext>
                  </a:extLst>
                </a:gridCol>
              </a:tblGrid>
              <a:tr h="378729">
                <a:tc>
                  <a:txBody>
                    <a:bodyPr/>
                    <a:lstStyle/>
                    <a:p>
                      <a:pPr algn="ctr" fontAlgn="ctr"/>
                      <a:r>
                        <a:rPr lang="es-CO" sz="1050" b="1" u="none" strike="noStrike" dirty="0">
                          <a:solidFill>
                            <a:schemeClr val="tx1"/>
                          </a:solidFill>
                          <a:effectLst/>
                          <a:latin typeface="+mj-lt"/>
                          <a:cs typeface="Arial" panose="020B0604020202020204" pitchFamily="34" charset="0"/>
                        </a:rPr>
                        <a:t>Nombre indicador</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effectLst/>
                          <a:latin typeface="+mj-lt"/>
                          <a:cs typeface="Arial" panose="020B0604020202020204" pitchFamily="34" charset="0"/>
                        </a:rPr>
                        <a:t>Ecuación</a:t>
                      </a:r>
                      <a:endParaRPr lang="es-CO" sz="105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effectLst/>
                          <a:latin typeface="+mj-lt"/>
                          <a:cs typeface="Arial" panose="020B0604020202020204" pitchFamily="34" charset="0"/>
                        </a:rPr>
                        <a:t>Medición</a:t>
                      </a:r>
                      <a:endParaRPr lang="es-CO" sz="105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effectLst/>
                          <a:latin typeface="+mj-lt"/>
                          <a:cs typeface="Arial" panose="020B0604020202020204" pitchFamily="34" charset="0"/>
                        </a:rPr>
                        <a:t>Responsable</a:t>
                      </a:r>
                      <a:endParaRPr lang="es-CO" sz="105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50" b="1" u="none" strike="noStrike" dirty="0">
                          <a:effectLst/>
                          <a:latin typeface="+mj-lt"/>
                          <a:cs typeface="Arial" panose="020B0604020202020204" pitchFamily="34" charset="0"/>
                        </a:rPr>
                        <a:t>ANALISIS ULTIMA</a:t>
                      </a:r>
                      <a:r>
                        <a:rPr lang="es-CO" sz="1050" b="1" u="none" strike="noStrike" baseline="0" dirty="0">
                          <a:effectLst/>
                          <a:latin typeface="+mj-lt"/>
                          <a:cs typeface="Arial" panose="020B0604020202020204" pitchFamily="34" charset="0"/>
                        </a:rPr>
                        <a:t> MEDICION</a:t>
                      </a:r>
                      <a:endParaRPr lang="es-CO" sz="105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effectLst/>
                          <a:latin typeface="+mj-lt"/>
                          <a:cs typeface="Arial" panose="020B0604020202020204" pitchFamily="34" charset="0"/>
                        </a:rPr>
                        <a:t>% cumplimiento</a:t>
                      </a:r>
                      <a:endParaRPr lang="es-CO" sz="105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1067933">
                <a:tc>
                  <a:txBody>
                    <a:bodyPr/>
                    <a:lstStyle/>
                    <a:p>
                      <a:pPr algn="ctr" fontAlgn="ctr"/>
                      <a:r>
                        <a:rPr lang="es-CO" sz="1050" b="1" u="none" strike="noStrike" dirty="0">
                          <a:solidFill>
                            <a:schemeClr val="tx1"/>
                          </a:solidFill>
                          <a:effectLst/>
                          <a:latin typeface="+mj-lt"/>
                          <a:cs typeface="Arial" panose="020B0604020202020204" pitchFamily="34" charset="0"/>
                        </a:rPr>
                        <a:t>Conformidad de Contratos</a:t>
                      </a:r>
                      <a:endParaRPr lang="es-CO" sz="105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b="0" u="none" strike="noStrike" dirty="0">
                          <a:effectLst/>
                          <a:latin typeface="+mj-lt"/>
                          <a:cs typeface="Arial" panose="020B0604020202020204" pitchFamily="34" charset="0"/>
                        </a:rPr>
                        <a:t># contratos liquidados/ # contratos terminados</a:t>
                      </a:r>
                    </a:p>
                    <a:p>
                      <a:pPr algn="ctr" fontAlgn="ctr"/>
                      <a:endParaRPr lang="es-CO" sz="1050" b="0" u="none" strike="noStrike" dirty="0">
                        <a:effectLst/>
                        <a:latin typeface="+mj-lt"/>
                        <a:cs typeface="Arial" panose="020B0604020202020204" pitchFamily="34" charset="0"/>
                      </a:endParaRPr>
                    </a:p>
                    <a:p>
                      <a:pPr algn="ctr" fontAlgn="ctr"/>
                      <a:endParaRPr lang="es-CO" sz="1050" b="0" i="0" u="none" strike="noStrike" dirty="0">
                        <a:solidFill>
                          <a:srgbClr val="000000"/>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effectLst/>
                          <a:latin typeface="+mj-lt"/>
                          <a:cs typeface="Arial" panose="020B0604020202020204" pitchFamily="34" charset="0"/>
                        </a:rPr>
                        <a:t>SEMESTRAL</a:t>
                      </a:r>
                      <a:endParaRPr lang="es-CO" sz="1050" b="0" i="0" u="none" strike="noStrike" dirty="0">
                        <a:solidFill>
                          <a:srgbClr val="000000"/>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effectLst/>
                          <a:latin typeface="+mj-lt"/>
                          <a:cs typeface="Arial" panose="020B0604020202020204" pitchFamily="34" charset="0"/>
                        </a:rPr>
                        <a:t>María Celina López Gómez</a:t>
                      </a:r>
                      <a:endParaRPr lang="es-CO" sz="1050" b="0" i="0" u="none" strike="noStrike" dirty="0">
                        <a:solidFill>
                          <a:srgbClr val="000000"/>
                        </a:solidFill>
                        <a:effectLst/>
                        <a:latin typeface="+mj-lt"/>
                        <a:cs typeface="Arial" panose="020B0604020202020204" pitchFamily="34" charset="0"/>
                      </a:endParaRPr>
                    </a:p>
                  </a:txBody>
                  <a:tcPr marL="0" marR="0" marT="0" marB="0" anchor="ctr"/>
                </a:tc>
                <a:tc>
                  <a:txBody>
                    <a:bodyPr/>
                    <a:lstStyle/>
                    <a:p>
                      <a:pPr algn="just" fontAlgn="ctr"/>
                      <a:r>
                        <a:rPr lang="es-ES" sz="1050" b="0" i="0" u="none" strike="noStrike" kern="1200" baseline="0" dirty="0">
                          <a:solidFill>
                            <a:srgbClr val="000000"/>
                          </a:solidFill>
                          <a:effectLst/>
                          <a:latin typeface="+mj-lt"/>
                          <a:ea typeface="+mn-ea"/>
                          <a:cs typeface="Arial" panose="020B0604020202020204" pitchFamily="34" charset="0"/>
                        </a:rPr>
                        <a:t>Sin ejecución</a:t>
                      </a:r>
                      <a:endParaRPr lang="es-CO" sz="1050" b="0" i="0" u="none" strike="noStrike" kern="1200" baseline="0" dirty="0">
                        <a:solidFill>
                          <a:srgbClr val="000000"/>
                        </a:solidFill>
                        <a:effectLst/>
                        <a:latin typeface="+mj-lt"/>
                        <a:ea typeface="+mn-ea"/>
                        <a:cs typeface="Arial" panose="020B0604020202020204" pitchFamily="34" charset="0"/>
                      </a:endParaRPr>
                    </a:p>
                  </a:txBody>
                  <a:tcPr marL="0" marR="0" marT="0" marB="0" anchor="ctr"/>
                </a:tc>
                <a:tc>
                  <a:txBody>
                    <a:bodyPr/>
                    <a:lstStyle/>
                    <a:p>
                      <a:pPr algn="ctr" fontAlgn="ctr"/>
                      <a:r>
                        <a:rPr lang="es-CO" sz="1050" u="none" strike="noStrike" dirty="0">
                          <a:effectLst/>
                          <a:latin typeface="+mj-lt"/>
                          <a:cs typeface="Arial" panose="020B0604020202020204" pitchFamily="34" charset="0"/>
                        </a:rPr>
                        <a:t>0%</a:t>
                      </a:r>
                      <a:endParaRPr lang="es-CO" sz="1050" b="0" i="0" u="none" strike="noStrike" dirty="0">
                        <a:solidFill>
                          <a:srgbClr val="000000"/>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694070">
                <a:tc>
                  <a:txBody>
                    <a:bodyPr/>
                    <a:lstStyle/>
                    <a:p>
                      <a:pPr algn="ctr" fontAlgn="ctr"/>
                      <a:r>
                        <a:rPr lang="es-MX" sz="1050" b="1" u="none" strike="noStrike" kern="1200" dirty="0">
                          <a:solidFill>
                            <a:schemeClr val="tx1"/>
                          </a:solidFill>
                          <a:effectLst/>
                          <a:latin typeface="+mj-lt"/>
                          <a:ea typeface="+mn-ea"/>
                          <a:cs typeface="Arial" panose="020B0604020202020204" pitchFamily="34" charset="0"/>
                        </a:rPr>
                        <a:t>Oportunidad en la elaboración y legalización de contratos</a:t>
                      </a:r>
                      <a:endParaRPr lang="es-CO" sz="105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ES" sz="1050" b="0" i="0" kern="1200" dirty="0">
                          <a:solidFill>
                            <a:schemeClr val="tx1"/>
                          </a:solidFill>
                          <a:latin typeface="+mj-lt"/>
                          <a:ea typeface="+mn-ea"/>
                          <a:cs typeface="+mn-cs"/>
                        </a:rPr>
                        <a:t>Contratos elaborados y legalizados oportunamente ≤ 3 días / Contratos elaborados y legalizados</a:t>
                      </a:r>
                    </a:p>
                    <a:p>
                      <a:pPr algn="ctr" fontAlgn="ctr"/>
                      <a:endParaRPr lang="es-CO" sz="1050" b="0" i="0" u="none" strike="noStrike" dirty="0">
                        <a:solidFill>
                          <a:srgbClr val="000000"/>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effectLst/>
                          <a:latin typeface="+mj-lt"/>
                          <a:cs typeface="Arial" panose="020B0604020202020204" pitchFamily="34" charset="0"/>
                        </a:rPr>
                        <a:t>MENSUAL</a:t>
                      </a:r>
                      <a:endParaRPr lang="es-CO" sz="1050" b="0" i="0" u="none" strike="noStrike" dirty="0">
                        <a:solidFill>
                          <a:srgbClr val="000000"/>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effectLst/>
                          <a:latin typeface="+mj-lt"/>
                          <a:cs typeface="Arial" panose="020B0604020202020204" pitchFamily="34" charset="0"/>
                        </a:rPr>
                        <a:t>María Celina López Gómez</a:t>
                      </a:r>
                      <a:endParaRPr lang="es-CO" sz="1050" b="0" i="0" u="none" strike="noStrike" dirty="0">
                        <a:solidFill>
                          <a:srgbClr val="000000"/>
                        </a:solidFill>
                        <a:effectLst/>
                        <a:latin typeface="+mj-lt"/>
                        <a:cs typeface="Arial" panose="020B0604020202020204" pitchFamily="34" charset="0"/>
                      </a:endParaRPr>
                    </a:p>
                  </a:txBody>
                  <a:tcPr marL="0" marR="0" marT="0" marB="0" anchor="ctr"/>
                </a:tc>
                <a:tc>
                  <a:txBody>
                    <a:bodyPr/>
                    <a:lstStyle/>
                    <a:p>
                      <a:pPr algn="just" fontAlgn="ctr"/>
                      <a:r>
                        <a:rPr lang="es-ES" sz="1050" b="0" i="0" u="none" strike="noStrike" kern="1200" baseline="0" dirty="0">
                          <a:solidFill>
                            <a:srgbClr val="000000"/>
                          </a:solidFill>
                          <a:effectLst/>
                          <a:latin typeface="+mn-lt"/>
                          <a:ea typeface="+mn-ea"/>
                          <a:cs typeface="Arial" panose="020B0604020202020204" pitchFamily="34" charset="0"/>
                        </a:rPr>
                        <a:t>Sin ejecución</a:t>
                      </a:r>
                      <a:endParaRPr lang="es-CO" sz="1050" b="0" i="0" u="none" strike="noStrike" kern="1200" baseline="0" dirty="0">
                        <a:solidFill>
                          <a:srgbClr val="000000"/>
                        </a:solidFill>
                        <a:effectLst/>
                        <a:latin typeface="+mn-lt"/>
                        <a:ea typeface="+mn-ea"/>
                        <a:cs typeface="Arial" panose="020B0604020202020204" pitchFamily="34" charset="0"/>
                      </a:endParaRPr>
                    </a:p>
                  </a:txBody>
                  <a:tcPr marL="0" marR="0" marT="0" marB="0" anchor="ctr"/>
                </a:tc>
                <a:tc>
                  <a:txBody>
                    <a:bodyPr/>
                    <a:lstStyle/>
                    <a:p>
                      <a:pPr algn="ctr" fontAlgn="ctr"/>
                      <a:r>
                        <a:rPr lang="es-CO" sz="1050" u="none" strike="noStrike" dirty="0">
                          <a:effectLst/>
                          <a:latin typeface="+mj-lt"/>
                          <a:cs typeface="Arial" panose="020B0604020202020204" pitchFamily="34" charset="0"/>
                        </a:rPr>
                        <a:t>0%</a:t>
                      </a:r>
                      <a:endParaRPr lang="es-CO" sz="1050" b="0" i="0" u="none" strike="noStrike" dirty="0">
                        <a:solidFill>
                          <a:srgbClr val="000000"/>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1006324">
                <a:tc>
                  <a:txBody>
                    <a:bodyPr/>
                    <a:lstStyle/>
                    <a:p>
                      <a:pPr algn="ctr" fontAlgn="ctr"/>
                      <a:r>
                        <a:rPr lang="es-MX" sz="1050" b="1" i="0" kern="1200" dirty="0">
                          <a:solidFill>
                            <a:srgbClr val="0070C0"/>
                          </a:solidFill>
                          <a:latin typeface="+mj-lt"/>
                          <a:ea typeface="+mn-ea"/>
                          <a:cs typeface="+mn-cs"/>
                        </a:rPr>
                        <a:t>Oportunidad en la Publicación de contratos</a:t>
                      </a:r>
                      <a:endParaRPr lang="es-CO" sz="1050" b="1" i="0" u="none" strike="noStrike" dirty="0">
                        <a:solidFill>
                          <a:srgbClr val="0070C0"/>
                        </a:solidFill>
                        <a:effectLst/>
                        <a:latin typeface="+mj-lt"/>
                        <a:cs typeface="Arial" panose="020B0604020202020204" pitchFamily="34" charset="0"/>
                      </a:endParaRPr>
                    </a:p>
                  </a:txBody>
                  <a:tcPr marL="0" marR="0" marT="0" marB="0" anchor="ctr"/>
                </a:tc>
                <a:tc>
                  <a:txBody>
                    <a:bodyPr/>
                    <a:lstStyle/>
                    <a:p>
                      <a:pPr algn="ctr" fontAlgn="ctr"/>
                      <a:r>
                        <a:rPr lang="es-MX" sz="1050" b="0" i="0" kern="1200" dirty="0">
                          <a:solidFill>
                            <a:schemeClr val="tx1"/>
                          </a:solidFill>
                          <a:latin typeface="+mj-lt"/>
                          <a:ea typeface="+mn-ea"/>
                          <a:cs typeface="+mn-cs"/>
                        </a:rPr>
                        <a:t>Contratos publicados oportunamente en Gestión Transparente ≤ 5 días /Total de contratos publicados en Gestión Transparente</a:t>
                      </a:r>
                    </a:p>
                  </a:txBody>
                  <a:tcPr marL="0" marR="0" marT="0" marB="0" anchor="ctr"/>
                </a:tc>
                <a:tc>
                  <a:txBody>
                    <a:bodyPr/>
                    <a:lstStyle/>
                    <a:p>
                      <a:pPr algn="ctr" fontAlgn="ctr"/>
                      <a:r>
                        <a:rPr lang="es-CO" sz="1050" b="0" i="0" u="none" strike="noStrike" dirty="0">
                          <a:solidFill>
                            <a:srgbClr val="000000"/>
                          </a:solidFill>
                          <a:effectLst/>
                          <a:latin typeface="+mj-lt"/>
                          <a:cs typeface="Arial" panose="020B0604020202020204" pitchFamily="34" charset="0"/>
                        </a:rPr>
                        <a:t>MENSUAL</a:t>
                      </a:r>
                    </a:p>
                  </a:txBody>
                  <a:tcPr marL="0" marR="0" marT="0" marB="0" anchor="ctr"/>
                </a:tc>
                <a:tc>
                  <a:txBody>
                    <a:bodyPr/>
                    <a:lstStyle/>
                    <a:p>
                      <a:pPr algn="ctr" fontAlgn="t"/>
                      <a:r>
                        <a:rPr lang="es-ES" sz="1050" dirty="0">
                          <a:latin typeface="+mj-lt"/>
                        </a:rPr>
                        <a:t>Isabel Cristina Restrepo González</a:t>
                      </a:r>
                    </a:p>
                  </a:txBody>
                  <a:tcPr marL="76200" marR="76200" marT="76200" marB="76200"/>
                </a:tc>
                <a:tc>
                  <a:txBody>
                    <a:bodyPr/>
                    <a:lstStyle/>
                    <a:p>
                      <a:pPr algn="just" fontAlgn="ctr"/>
                      <a:r>
                        <a:rPr lang="es-MX" sz="1050" b="0" i="0" u="none" strike="noStrike" kern="1200" baseline="0" dirty="0">
                          <a:solidFill>
                            <a:srgbClr val="000000"/>
                          </a:solidFill>
                          <a:effectLst/>
                          <a:latin typeface="+mn-lt"/>
                          <a:ea typeface="+mn-ea"/>
                          <a:cs typeface="Arial" panose="020B0604020202020204" pitchFamily="34" charset="0"/>
                        </a:rPr>
                        <a:t>94 de 94 publicados oportunamente en Gestión Transparente</a:t>
                      </a:r>
                      <a:endParaRPr lang="es-CO" sz="1050" b="0" i="0" u="none" strike="noStrike" kern="1200" baseline="0" dirty="0">
                        <a:solidFill>
                          <a:srgbClr val="000000"/>
                        </a:solidFill>
                        <a:effectLst/>
                        <a:latin typeface="+mn-lt"/>
                        <a:ea typeface="+mn-ea"/>
                        <a:cs typeface="Arial" panose="020B0604020202020204" pitchFamily="34" charset="0"/>
                      </a:endParaRPr>
                    </a:p>
                  </a:txBody>
                  <a:tcPr marL="0" marR="0" marT="0" marB="0" anchor="ctr"/>
                </a:tc>
                <a:tc>
                  <a:txBody>
                    <a:bodyPr/>
                    <a:lstStyle/>
                    <a:p>
                      <a:pPr algn="ctr" fontAlgn="ctr"/>
                      <a:r>
                        <a:rPr lang="es-CO" sz="1050" u="none" strike="noStrike" dirty="0">
                          <a:effectLst/>
                          <a:latin typeface="+mj-lt"/>
                          <a:cs typeface="Arial" panose="020B0604020202020204" pitchFamily="34" charset="0"/>
                        </a:rPr>
                        <a:t>100%</a:t>
                      </a:r>
                      <a:endParaRPr lang="es-CO" sz="1050" b="0" i="0" u="none" strike="noStrike" dirty="0">
                        <a:solidFill>
                          <a:srgbClr val="000000"/>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52480" y="285008"/>
            <a:ext cx="8598316" cy="461665"/>
          </a:xfrm>
          <a:prstGeom prst="rect">
            <a:avLst/>
          </a:prstGeom>
          <a:noFill/>
        </p:spPr>
        <p:txBody>
          <a:bodyPr wrap="none" rtlCol="0">
            <a:spAutoFit/>
          </a:bodyPr>
          <a:lstStyle/>
          <a:p>
            <a:r>
              <a:rPr lang="es-CO" sz="2400" b="1" dirty="0">
                <a:latin typeface="+mj-lt"/>
              </a:rPr>
              <a:t>Proceso Gestión de la Evaluación y la Mejora Continua - 5 Indicadores</a:t>
            </a:r>
          </a:p>
        </p:txBody>
      </p:sp>
      <p:graphicFrame>
        <p:nvGraphicFramePr>
          <p:cNvPr id="6" name="5 Tabla"/>
          <p:cNvGraphicFramePr>
            <a:graphicFrameLocks noGrp="1"/>
          </p:cNvGraphicFramePr>
          <p:nvPr>
            <p:extLst>
              <p:ext uri="{D42A27DB-BD31-4B8C-83A1-F6EECF244321}">
                <p14:modId xmlns:p14="http://schemas.microsoft.com/office/powerpoint/2010/main" val="4118578792"/>
              </p:ext>
            </p:extLst>
          </p:nvPr>
        </p:nvGraphicFramePr>
        <p:xfrm>
          <a:off x="250427" y="1340875"/>
          <a:ext cx="8643146" cy="3188616"/>
        </p:xfrm>
        <a:graphic>
          <a:graphicData uri="http://schemas.openxmlformats.org/drawingml/2006/table">
            <a:tbl>
              <a:tblPr>
                <a:tableStyleId>{BC89EF96-8CEA-46FF-86C4-4CE0E7609802}</a:tableStyleId>
              </a:tblPr>
              <a:tblGrid>
                <a:gridCol w="1363197">
                  <a:extLst>
                    <a:ext uri="{9D8B030D-6E8A-4147-A177-3AD203B41FA5}">
                      <a16:colId xmlns:a16="http://schemas.microsoft.com/office/drawing/2014/main" val="20000"/>
                    </a:ext>
                  </a:extLst>
                </a:gridCol>
                <a:gridCol w="1496763">
                  <a:extLst>
                    <a:ext uri="{9D8B030D-6E8A-4147-A177-3AD203B41FA5}">
                      <a16:colId xmlns:a16="http://schemas.microsoft.com/office/drawing/2014/main" val="20001"/>
                    </a:ext>
                  </a:extLst>
                </a:gridCol>
                <a:gridCol w="838886">
                  <a:extLst>
                    <a:ext uri="{9D8B030D-6E8A-4147-A177-3AD203B41FA5}">
                      <a16:colId xmlns:a16="http://schemas.microsoft.com/office/drawing/2014/main" val="20002"/>
                    </a:ext>
                  </a:extLst>
                </a:gridCol>
                <a:gridCol w="794833">
                  <a:extLst>
                    <a:ext uri="{9D8B030D-6E8A-4147-A177-3AD203B41FA5}">
                      <a16:colId xmlns:a16="http://schemas.microsoft.com/office/drawing/2014/main" val="20003"/>
                    </a:ext>
                  </a:extLst>
                </a:gridCol>
                <a:gridCol w="3369871">
                  <a:extLst>
                    <a:ext uri="{9D8B030D-6E8A-4147-A177-3AD203B41FA5}">
                      <a16:colId xmlns:a16="http://schemas.microsoft.com/office/drawing/2014/main" val="20004"/>
                    </a:ext>
                  </a:extLst>
                </a:gridCol>
                <a:gridCol w="779596">
                  <a:extLst>
                    <a:ext uri="{9D8B030D-6E8A-4147-A177-3AD203B41FA5}">
                      <a16:colId xmlns:a16="http://schemas.microsoft.com/office/drawing/2014/main" val="20005"/>
                    </a:ext>
                  </a:extLst>
                </a:gridCol>
              </a:tblGrid>
              <a:tr h="521132">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950276">
                <a:tc>
                  <a:txBody>
                    <a:bodyPr/>
                    <a:lstStyle/>
                    <a:p>
                      <a:pPr algn="ctr" fontAlgn="ctr"/>
                      <a:r>
                        <a:rPr lang="es-MX" sz="1100" b="1" i="0" kern="1200" dirty="0">
                          <a:solidFill>
                            <a:schemeClr val="tx1"/>
                          </a:solidFill>
                          <a:latin typeface="+mj-lt"/>
                          <a:ea typeface="+mn-ea"/>
                          <a:cs typeface="+mn-cs"/>
                        </a:rPr>
                        <a:t>% de cumplimiento plan de mejoramiento</a:t>
                      </a:r>
                      <a:endParaRPr lang="es-CO" sz="11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ES" sz="1100" b="1" i="0" kern="1200" dirty="0">
                          <a:solidFill>
                            <a:schemeClr val="tx1"/>
                          </a:solidFill>
                          <a:latin typeface="+mj-lt"/>
                          <a:ea typeface="+mn-ea"/>
                          <a:cs typeface="+mn-cs"/>
                        </a:rPr>
                        <a:t>Número de acciones correctivas y/o preventivas cerradas/Total de acciones</a:t>
                      </a:r>
                    </a:p>
                    <a:p>
                      <a:pPr algn="ctr" fontAlgn="ctr"/>
                      <a:endParaRPr lang="es-ES" sz="1100" b="1" i="0" kern="1200" dirty="0">
                        <a:solidFill>
                          <a:schemeClr val="tx1"/>
                        </a:solidFill>
                        <a:latin typeface="+mj-lt"/>
                        <a:ea typeface="+mn-ea"/>
                        <a:cs typeface="+mn-cs"/>
                      </a:endParaRPr>
                    </a:p>
                    <a:p>
                      <a:pPr algn="ctr" fontAlgn="ctr"/>
                      <a:r>
                        <a:rPr lang="es-ES" sz="1100" b="1" i="0" kern="1200" dirty="0">
                          <a:solidFill>
                            <a:schemeClr val="tx1"/>
                          </a:solidFill>
                          <a:latin typeface="+mj-lt"/>
                          <a:ea typeface="+mn-ea"/>
                          <a:cs typeface="+mn-cs"/>
                        </a:rPr>
                        <a:t>256/282</a:t>
                      </a:r>
                    </a:p>
                    <a:p>
                      <a:pPr algn="ctr" fontAlgn="ctr"/>
                      <a:endParaRPr lang="es-CO" sz="1100" b="1" i="0" u="none" strike="noStrike" kern="1200" dirty="0">
                        <a:solidFill>
                          <a:schemeClr val="tx1"/>
                        </a:solidFill>
                        <a:effectLst/>
                        <a:latin typeface="+mj-lt"/>
                        <a:ea typeface="+mn-ea"/>
                        <a:cs typeface="+mn-cs"/>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SEMESTRAL</a:t>
                      </a:r>
                    </a:p>
                  </a:txBody>
                  <a:tcPr marL="0" marR="0" marT="0" marB="0" anchor="ctr"/>
                </a:tc>
                <a:tc>
                  <a:txBody>
                    <a:bodyPr/>
                    <a:lstStyle/>
                    <a:p>
                      <a:pPr algn="ctr" fontAlgn="ctr"/>
                      <a:r>
                        <a:rPr lang="es-ES" sz="1100" b="0" i="0" kern="1200" dirty="0">
                          <a:solidFill>
                            <a:schemeClr val="tx1"/>
                          </a:solidFill>
                          <a:latin typeface="+mj-lt"/>
                          <a:ea typeface="+mn-ea"/>
                          <a:cs typeface="+mn-cs"/>
                        </a:rPr>
                        <a:t>Lina Marcela Zapata Zuluaga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t"/>
                      <a:r>
                        <a:rPr lang="es-ES" sz="1100" dirty="0">
                          <a:solidFill>
                            <a:schemeClr val="tx1"/>
                          </a:solidFill>
                          <a:effectLst/>
                          <a:latin typeface="+mj-lt"/>
                        </a:rPr>
                        <a:t>El equipo de calidad realiza un reunión con los diferentes procesos que tienen acciones de mejora abiertas , se actualizan los seguimientos y avances dejando como resultado a corte del 30 de septiembre un avance del 83% aproximadamente, de forma detallada lo siguiente:</a:t>
                      </a:r>
                    </a:p>
                    <a:p>
                      <a:pPr algn="just" fontAlgn="t"/>
                      <a:endParaRPr lang="es-ES" sz="1100" dirty="0">
                        <a:solidFill>
                          <a:schemeClr val="tx1"/>
                        </a:solidFill>
                        <a:effectLst/>
                        <a:latin typeface="+mj-lt"/>
                      </a:endParaRPr>
                    </a:p>
                    <a:p>
                      <a:pPr algn="just" fontAlgn="t"/>
                      <a:r>
                        <a:rPr lang="es-ES" sz="1100" dirty="0">
                          <a:solidFill>
                            <a:schemeClr val="tx1"/>
                          </a:solidFill>
                          <a:effectLst/>
                          <a:latin typeface="+mj-lt"/>
                        </a:rPr>
                        <a:t>Total de hallazgos: 282</a:t>
                      </a:r>
                    </a:p>
                    <a:p>
                      <a:pPr algn="just" fontAlgn="t"/>
                      <a:r>
                        <a:rPr lang="es-ES" sz="1100" dirty="0">
                          <a:solidFill>
                            <a:schemeClr val="tx1"/>
                          </a:solidFill>
                          <a:effectLst/>
                          <a:latin typeface="+mj-lt"/>
                        </a:rPr>
                        <a:t>Hallazgos cerrados: 256 – 91%</a:t>
                      </a:r>
                    </a:p>
                    <a:p>
                      <a:pPr algn="just" fontAlgn="t"/>
                      <a:r>
                        <a:rPr lang="es-ES" sz="1100" dirty="0">
                          <a:solidFill>
                            <a:schemeClr val="tx1"/>
                          </a:solidFill>
                          <a:effectLst/>
                          <a:latin typeface="+mj-lt"/>
                        </a:rPr>
                        <a:t>Hallazgos abiertos:   26 – 9%</a:t>
                      </a:r>
                    </a:p>
                  </a:txBody>
                  <a:tcPr marL="76200" marR="76200" marT="76200" marB="76200"/>
                </a:tc>
                <a:tc>
                  <a:txBody>
                    <a:bodyPr/>
                    <a:lstStyle/>
                    <a:p>
                      <a:pPr algn="ctr" fontAlgn="ctr"/>
                      <a:r>
                        <a:rPr lang="es-CO" sz="1100" b="0" i="0" u="none" strike="noStrike" dirty="0">
                          <a:solidFill>
                            <a:schemeClr val="tx1"/>
                          </a:solidFill>
                          <a:effectLst/>
                          <a:latin typeface="+mj-lt"/>
                          <a:cs typeface="Arial" panose="020B0604020202020204" pitchFamily="34" charset="0"/>
                        </a:rPr>
                        <a:t>91%</a:t>
                      </a:r>
                    </a:p>
                  </a:txBody>
                  <a:tcPr marL="0" marR="0" marT="0" marB="0" anchor="ctr"/>
                </a:tc>
                <a:extLst>
                  <a:ext uri="{0D108BD9-81ED-4DB2-BD59-A6C34878D82A}">
                    <a16:rowId xmlns:a16="http://schemas.microsoft.com/office/drawing/2014/main" val="10001"/>
                  </a:ext>
                </a:extLst>
              </a:tr>
              <a:tr h="1006324">
                <a:tc>
                  <a:txBody>
                    <a:bodyPr/>
                    <a:lstStyle/>
                    <a:p>
                      <a:pPr algn="ctr" fontAlgn="ctr"/>
                      <a:r>
                        <a:rPr lang="es-ES" sz="1100" b="1" i="0" kern="1200" dirty="0">
                          <a:solidFill>
                            <a:schemeClr val="tx1"/>
                          </a:solidFill>
                          <a:latin typeface="+mj-lt"/>
                          <a:ea typeface="+mn-ea"/>
                          <a:cs typeface="+mn-cs"/>
                        </a:rPr>
                        <a:t>Indicador de Auditorias SIG</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ES" sz="1100" b="1" i="0" kern="1200" dirty="0">
                          <a:solidFill>
                            <a:schemeClr val="tx1"/>
                          </a:solidFill>
                          <a:latin typeface="+mj-lt"/>
                          <a:ea typeface="+mn-ea"/>
                          <a:cs typeface="+mn-cs"/>
                        </a:rPr>
                        <a:t>No. De auditoria realizadas / Total de auditorías programadas</a:t>
                      </a:r>
                    </a:p>
                    <a:p>
                      <a:pPr algn="ctr" fontAlgn="ctr"/>
                      <a:endParaRPr lang="es-ES" sz="1100" b="1" i="0" kern="1200" dirty="0">
                        <a:solidFill>
                          <a:schemeClr val="tx1"/>
                        </a:solidFill>
                        <a:latin typeface="+mj-lt"/>
                        <a:ea typeface="+mn-ea"/>
                        <a:cs typeface="+mn-cs"/>
                      </a:endParaRPr>
                    </a:p>
                    <a:p>
                      <a:pPr algn="ctr" fontAlgn="ctr"/>
                      <a:r>
                        <a:rPr lang="es-ES" sz="1100" b="1" i="0" kern="1200" dirty="0">
                          <a:solidFill>
                            <a:schemeClr val="tx1"/>
                          </a:solidFill>
                          <a:latin typeface="+mj-lt"/>
                          <a:ea typeface="+mn-ea"/>
                          <a:cs typeface="+mn-cs"/>
                        </a:rPr>
                        <a:t>2/2</a:t>
                      </a:r>
                    </a:p>
                    <a:p>
                      <a:pPr algn="ctr" fontAlgn="ctr"/>
                      <a:endParaRPr lang="es-CO" sz="1100" b="1" i="0" u="none" strike="noStrike" kern="1200" dirty="0">
                        <a:solidFill>
                          <a:schemeClr val="tx1"/>
                        </a:solidFill>
                        <a:effectLst/>
                        <a:latin typeface="+mj-lt"/>
                        <a:ea typeface="+mn-ea"/>
                        <a:cs typeface="+mn-cs"/>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SEMESTRAL</a:t>
                      </a:r>
                    </a:p>
                  </a:txBody>
                  <a:tcPr marL="0" marR="0" marT="0" marB="0" anchor="ctr"/>
                </a:tc>
                <a:tc>
                  <a:txBody>
                    <a:bodyPr/>
                    <a:lstStyle/>
                    <a:p>
                      <a:pPr algn="ctr" fontAlgn="ctr"/>
                      <a:r>
                        <a:rPr lang="es-ES" sz="1100" b="0" i="0" kern="1200" dirty="0">
                          <a:solidFill>
                            <a:schemeClr val="tx1"/>
                          </a:solidFill>
                          <a:latin typeface="+mn-lt"/>
                          <a:ea typeface="+mn-ea"/>
                          <a:cs typeface="+mn-cs"/>
                        </a:rPr>
                        <a:t>Lina Marcela Zapata Zuluaga</a:t>
                      </a:r>
                      <a:endParaRPr lang="es-CO" sz="1100" b="0" i="0" u="none" strike="noStrike" kern="1200" dirty="0">
                        <a:solidFill>
                          <a:schemeClr val="tx1"/>
                        </a:solidFill>
                        <a:effectLst/>
                        <a:latin typeface="+mn-lt"/>
                        <a:ea typeface="+mn-ea"/>
                        <a:cs typeface="Arial" panose="020B0604020202020204" pitchFamily="34" charset="0"/>
                      </a:endParaRPr>
                    </a:p>
                  </a:txBody>
                  <a:tcPr marL="0" marR="0" marT="0" marB="0" anchor="ctr"/>
                </a:tc>
                <a:tc>
                  <a:txBody>
                    <a:bodyPr/>
                    <a:lstStyle/>
                    <a:p>
                      <a:pPr algn="just" fontAlgn="ctr"/>
                      <a:r>
                        <a:rPr lang="es-MX" sz="1100" b="0" i="0" kern="1200" dirty="0">
                          <a:solidFill>
                            <a:schemeClr val="tx1"/>
                          </a:solidFill>
                          <a:effectLst/>
                          <a:latin typeface="+mj-lt"/>
                          <a:ea typeface="+mn-ea"/>
                          <a:cs typeface="+mn-cs"/>
                        </a:rPr>
                        <a:t>Se</a:t>
                      </a:r>
                      <a:r>
                        <a:rPr lang="es-MX" sz="1100" b="0" i="0" kern="1200" baseline="0" dirty="0">
                          <a:solidFill>
                            <a:schemeClr val="tx1"/>
                          </a:solidFill>
                          <a:effectLst/>
                          <a:latin typeface="+mj-lt"/>
                          <a:ea typeface="+mn-ea"/>
                          <a:cs typeface="+mn-cs"/>
                        </a:rPr>
                        <a:t> ha realizado 2 auditorias; interna a los 13 procesos de calidad y externa por ICONTEC</a:t>
                      </a:r>
                      <a:endParaRPr lang="es-ES" sz="1100" b="0" i="0" kern="1200" dirty="0">
                        <a:solidFill>
                          <a:schemeClr val="tx1"/>
                        </a:solidFill>
                        <a:effectLst/>
                        <a:latin typeface="+mj-lt"/>
                        <a:ea typeface="+mn-ea"/>
                        <a:cs typeface="+mn-cs"/>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96303" y="427512"/>
            <a:ext cx="8598316" cy="461665"/>
          </a:xfrm>
          <a:prstGeom prst="rect">
            <a:avLst/>
          </a:prstGeom>
          <a:noFill/>
        </p:spPr>
        <p:txBody>
          <a:bodyPr wrap="none" rtlCol="0">
            <a:spAutoFit/>
          </a:bodyPr>
          <a:lstStyle/>
          <a:p>
            <a:r>
              <a:rPr lang="es-CO" sz="2400" b="1" dirty="0">
                <a:latin typeface="+mj-lt"/>
              </a:rPr>
              <a:t>Proceso Gestión de la Evaluación y la Mejora Continua - 5 Indicadores</a:t>
            </a:r>
          </a:p>
        </p:txBody>
      </p:sp>
      <p:graphicFrame>
        <p:nvGraphicFramePr>
          <p:cNvPr id="6" name="5 Tabla"/>
          <p:cNvGraphicFramePr>
            <a:graphicFrameLocks noGrp="1"/>
          </p:cNvGraphicFramePr>
          <p:nvPr>
            <p:extLst>
              <p:ext uri="{D42A27DB-BD31-4B8C-83A1-F6EECF244321}">
                <p14:modId xmlns:p14="http://schemas.microsoft.com/office/powerpoint/2010/main" val="185413298"/>
              </p:ext>
            </p:extLst>
          </p:nvPr>
        </p:nvGraphicFramePr>
        <p:xfrm>
          <a:off x="321679" y="1329010"/>
          <a:ext cx="8643146" cy="3721532"/>
        </p:xfrm>
        <a:graphic>
          <a:graphicData uri="http://schemas.openxmlformats.org/drawingml/2006/table">
            <a:tbl>
              <a:tblPr>
                <a:tableStyleId>{BC89EF96-8CEA-46FF-86C4-4CE0E7609802}</a:tableStyleId>
              </a:tblPr>
              <a:tblGrid>
                <a:gridCol w="1363197">
                  <a:extLst>
                    <a:ext uri="{9D8B030D-6E8A-4147-A177-3AD203B41FA5}">
                      <a16:colId xmlns:a16="http://schemas.microsoft.com/office/drawing/2014/main" val="20000"/>
                    </a:ext>
                  </a:extLst>
                </a:gridCol>
                <a:gridCol w="1496763">
                  <a:extLst>
                    <a:ext uri="{9D8B030D-6E8A-4147-A177-3AD203B41FA5}">
                      <a16:colId xmlns:a16="http://schemas.microsoft.com/office/drawing/2014/main" val="20001"/>
                    </a:ext>
                  </a:extLst>
                </a:gridCol>
                <a:gridCol w="838886">
                  <a:extLst>
                    <a:ext uri="{9D8B030D-6E8A-4147-A177-3AD203B41FA5}">
                      <a16:colId xmlns:a16="http://schemas.microsoft.com/office/drawing/2014/main" val="20002"/>
                    </a:ext>
                  </a:extLst>
                </a:gridCol>
                <a:gridCol w="794833">
                  <a:extLst>
                    <a:ext uri="{9D8B030D-6E8A-4147-A177-3AD203B41FA5}">
                      <a16:colId xmlns:a16="http://schemas.microsoft.com/office/drawing/2014/main" val="20003"/>
                    </a:ext>
                  </a:extLst>
                </a:gridCol>
                <a:gridCol w="3369871">
                  <a:extLst>
                    <a:ext uri="{9D8B030D-6E8A-4147-A177-3AD203B41FA5}">
                      <a16:colId xmlns:a16="http://schemas.microsoft.com/office/drawing/2014/main" val="20004"/>
                    </a:ext>
                  </a:extLst>
                </a:gridCol>
                <a:gridCol w="779596">
                  <a:extLst>
                    <a:ext uri="{9D8B030D-6E8A-4147-A177-3AD203B41FA5}">
                      <a16:colId xmlns:a16="http://schemas.microsoft.com/office/drawing/2014/main" val="20005"/>
                    </a:ext>
                  </a:extLst>
                </a:gridCol>
              </a:tblGrid>
              <a:tr h="521132">
                <a:tc>
                  <a:txBody>
                    <a:bodyPr/>
                    <a:lstStyle/>
                    <a:p>
                      <a:pPr algn="ctr" fontAlgn="ctr"/>
                      <a:r>
                        <a:rPr lang="es-CO" sz="1000" b="1" u="none" strike="noStrike" dirty="0">
                          <a:solidFill>
                            <a:schemeClr val="tx1"/>
                          </a:solidFill>
                          <a:effectLst/>
                          <a:latin typeface="+mj-lt"/>
                          <a:cs typeface="Arial" panose="020B0604020202020204" pitchFamily="34" charset="0"/>
                        </a:rPr>
                        <a:t>Nombre indicador</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mj-lt"/>
                          <a:cs typeface="Arial" panose="020B0604020202020204" pitchFamily="34" charset="0"/>
                        </a:rPr>
                        <a:t>Ecuación</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mj-lt"/>
                          <a:cs typeface="Arial" panose="020B0604020202020204" pitchFamily="34" charset="0"/>
                        </a:rPr>
                        <a:t>Medición</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mj-lt"/>
                          <a:cs typeface="Arial" panose="020B0604020202020204" pitchFamily="34" charset="0"/>
                        </a:rPr>
                        <a:t>Responsable</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1" u="none" strike="noStrike" dirty="0">
                          <a:solidFill>
                            <a:schemeClr val="tx1"/>
                          </a:solidFill>
                          <a:effectLst/>
                          <a:latin typeface="+mj-lt"/>
                          <a:cs typeface="Arial" panose="020B0604020202020204" pitchFamily="34" charset="0"/>
                        </a:rPr>
                        <a:t>ANALISIS ULTIMA</a:t>
                      </a:r>
                      <a:r>
                        <a:rPr lang="es-CO" sz="1000" b="1" u="none" strike="noStrike" baseline="0" dirty="0">
                          <a:solidFill>
                            <a:schemeClr val="tx1"/>
                          </a:solidFill>
                          <a:effectLst/>
                          <a:latin typeface="+mj-lt"/>
                          <a:cs typeface="Arial" panose="020B0604020202020204" pitchFamily="34" charset="0"/>
                        </a:rPr>
                        <a:t> MEDICION</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mj-lt"/>
                          <a:cs typeface="Arial" panose="020B0604020202020204" pitchFamily="34" charset="0"/>
                        </a:rPr>
                        <a:t>% cumplimiento</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908463">
                <a:tc>
                  <a:txBody>
                    <a:bodyPr/>
                    <a:lstStyle/>
                    <a:p>
                      <a:pPr algn="ctr" fontAlgn="ctr"/>
                      <a:r>
                        <a:rPr lang="es-MX" sz="1000" b="1" i="0" kern="1200" dirty="0">
                          <a:solidFill>
                            <a:schemeClr val="tx1"/>
                          </a:solidFill>
                          <a:latin typeface="+mj-lt"/>
                          <a:ea typeface="+mn-ea"/>
                          <a:cs typeface="+mn-cs"/>
                        </a:rPr>
                        <a:t>Cumplimiento de las actividades del plan de trabajo de la oficina de control interno</a:t>
                      </a:r>
                      <a:endParaRPr lang="es-CO" sz="10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t"/>
                      <a:r>
                        <a:rPr lang="es-MX" sz="1000" b="0" i="0" kern="1200" dirty="0">
                          <a:solidFill>
                            <a:schemeClr val="tx1"/>
                          </a:solidFill>
                          <a:latin typeface="+mj-lt"/>
                          <a:ea typeface="+mn-ea"/>
                          <a:cs typeface="+mn-cs"/>
                        </a:rPr>
                        <a:t>Actividades ejecutadas del plan de trabajo OCIA/Actividades programadas en el plan de trabajo OCIA</a:t>
                      </a:r>
                    </a:p>
                    <a:p>
                      <a:pPr algn="ctr" fontAlgn="t"/>
                      <a:endParaRPr lang="es-MX" sz="1000" b="1" i="0" kern="1200" dirty="0">
                        <a:solidFill>
                          <a:schemeClr val="tx1"/>
                        </a:solidFill>
                        <a:latin typeface="+mj-lt"/>
                        <a:ea typeface="+mn-ea"/>
                        <a:cs typeface="+mn-cs"/>
                      </a:endParaRPr>
                    </a:p>
                  </a:txBody>
                  <a:tcPr marL="76200" marR="76200" marT="76200" marB="76200"/>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0" i="0" u="none" strike="noStrike" dirty="0">
                          <a:solidFill>
                            <a:schemeClr val="tx1"/>
                          </a:solidFill>
                          <a:effectLst/>
                          <a:latin typeface="+mj-lt"/>
                          <a:cs typeface="Arial" panose="020B0604020202020204" pitchFamily="34" charset="0"/>
                        </a:rPr>
                        <a:t>SEMESTRAL</a:t>
                      </a:r>
                    </a:p>
                    <a:p>
                      <a:pPr algn="ctr" fontAlgn="ctr"/>
                      <a:endParaRPr lang="es-CO" sz="10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t"/>
                      <a:r>
                        <a:rPr lang="es-ES" sz="1000" b="0" i="0" kern="1200" dirty="0">
                          <a:solidFill>
                            <a:schemeClr val="tx1"/>
                          </a:solidFill>
                          <a:latin typeface="+mj-lt"/>
                          <a:ea typeface="+mn-ea"/>
                          <a:cs typeface="+mn-cs"/>
                        </a:rPr>
                        <a:t>Gildardo Pérez</a:t>
                      </a:r>
                      <a:r>
                        <a:rPr lang="es-ES" sz="1000" b="0" i="0" kern="1200" baseline="0" dirty="0">
                          <a:solidFill>
                            <a:schemeClr val="tx1"/>
                          </a:solidFill>
                          <a:latin typeface="+mj-lt"/>
                          <a:ea typeface="+mn-ea"/>
                          <a:cs typeface="+mn-cs"/>
                        </a:rPr>
                        <a:t> Moreno</a:t>
                      </a:r>
                      <a:endParaRPr lang="es-ES" sz="1000" dirty="0">
                        <a:solidFill>
                          <a:schemeClr val="tx1"/>
                        </a:solidFill>
                        <a:latin typeface="+mj-lt"/>
                      </a:endParaRPr>
                    </a:p>
                  </a:txBody>
                  <a:tcPr marL="76200" marR="76200" marT="76200" marB="76200"/>
                </a:tc>
                <a:tc>
                  <a:txBody>
                    <a:bodyPr/>
                    <a:lstStyle/>
                    <a:p>
                      <a:pPr algn="l" fontAlgn="t"/>
                      <a:r>
                        <a:rPr lang="es-ES" sz="1000" b="0" i="0" kern="1200" dirty="0">
                          <a:solidFill>
                            <a:schemeClr val="tx1"/>
                          </a:solidFill>
                          <a:effectLst/>
                          <a:latin typeface="+mj-lt"/>
                          <a:ea typeface="+mn-ea"/>
                          <a:cs typeface="+mn-cs"/>
                        </a:rPr>
                        <a:t>Auditorias internas a los diferentes procesos del ICPA, de acuerdo con las 8 líneas estratégicas.</a:t>
                      </a:r>
                    </a:p>
                  </a:txBody>
                  <a:tcPr marL="76200" marR="76200" marT="76200" marB="76200"/>
                </a:tc>
                <a:tc>
                  <a:txBody>
                    <a:bodyPr/>
                    <a:lstStyle/>
                    <a:p>
                      <a:pPr algn="ctr" fontAlgn="ctr"/>
                      <a:r>
                        <a:rPr lang="es-CO" sz="10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3"/>
                  </a:ext>
                </a:extLst>
              </a:tr>
              <a:tr h="1006324">
                <a:tc>
                  <a:txBody>
                    <a:bodyPr/>
                    <a:lstStyle/>
                    <a:p>
                      <a:pPr algn="ctr" fontAlgn="ctr"/>
                      <a:r>
                        <a:rPr lang="es-MX" sz="1000" b="1" i="0" kern="1200" dirty="0">
                          <a:solidFill>
                            <a:schemeClr val="tx1"/>
                          </a:solidFill>
                          <a:latin typeface="+mj-lt"/>
                          <a:ea typeface="+mn-ea"/>
                          <a:cs typeface="+mn-cs"/>
                        </a:rPr>
                        <a:t>Cumplimiento de recomendaciones y acciones de mejora de los procesos</a:t>
                      </a:r>
                      <a:endParaRPr lang="es-CO" sz="10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MX" sz="1000" b="0" i="0" kern="1200" dirty="0">
                          <a:solidFill>
                            <a:schemeClr val="tx1"/>
                          </a:solidFill>
                          <a:latin typeface="+mj-lt"/>
                          <a:ea typeface="+mn-ea"/>
                          <a:cs typeface="+mn-cs"/>
                        </a:rPr>
                        <a:t>Recomendaciones y acciones de mejora implementadas/Total de recomendaciones y acciones de mejora consignadas por la OCIA</a:t>
                      </a:r>
                    </a:p>
                    <a:p>
                      <a:pPr algn="ctr" fontAlgn="ctr"/>
                      <a:endParaRPr lang="es-MX" sz="1000" b="1" i="0" kern="1200" dirty="0">
                        <a:solidFill>
                          <a:schemeClr val="tx1"/>
                        </a:solidFill>
                        <a:latin typeface="+mj-lt"/>
                        <a:ea typeface="+mn-ea"/>
                        <a:cs typeface="+mn-cs"/>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0" i="0" u="none" strike="noStrike" dirty="0">
                          <a:solidFill>
                            <a:schemeClr val="tx1"/>
                          </a:solidFill>
                          <a:effectLst/>
                          <a:latin typeface="+mj-lt"/>
                          <a:cs typeface="Arial" panose="020B0604020202020204" pitchFamily="34" charset="0"/>
                        </a:rPr>
                        <a:t>SEMESTRAL</a:t>
                      </a:r>
                    </a:p>
                  </a:txBody>
                  <a:tcPr marL="0" marR="0" marT="0" marB="0" anchor="ctr"/>
                </a:tc>
                <a:tc>
                  <a:txBody>
                    <a:bodyPr/>
                    <a:lstStyle/>
                    <a:p>
                      <a:pPr algn="ctr" fontAlgn="t"/>
                      <a:r>
                        <a:rPr lang="es-ES" sz="1000" b="0" i="0" kern="1200" dirty="0">
                          <a:solidFill>
                            <a:schemeClr val="tx1"/>
                          </a:solidFill>
                          <a:latin typeface="+mj-lt"/>
                          <a:ea typeface="+mn-ea"/>
                          <a:cs typeface="+mn-cs"/>
                        </a:rPr>
                        <a:t>Gildardo Pérez</a:t>
                      </a:r>
                      <a:r>
                        <a:rPr lang="es-ES" sz="1000" b="0" i="0" kern="1200" baseline="0" dirty="0">
                          <a:solidFill>
                            <a:schemeClr val="tx1"/>
                          </a:solidFill>
                          <a:latin typeface="+mj-lt"/>
                          <a:ea typeface="+mn-ea"/>
                          <a:cs typeface="+mn-cs"/>
                        </a:rPr>
                        <a:t> Moreno</a:t>
                      </a:r>
                      <a:endParaRPr lang="es-ES" sz="1000" dirty="0">
                        <a:solidFill>
                          <a:schemeClr val="tx1"/>
                        </a:solidFill>
                        <a:latin typeface="+mj-lt"/>
                      </a:endParaRPr>
                    </a:p>
                  </a:txBody>
                  <a:tcPr marL="76200" marR="76200" marT="76200" marB="76200"/>
                </a:tc>
                <a:tc>
                  <a:txBody>
                    <a:bodyPr/>
                    <a:lstStyle/>
                    <a:p>
                      <a:pPr algn="l" fontAlgn="t"/>
                      <a:r>
                        <a:rPr lang="es-ES" sz="1000" b="0" i="0" kern="1200" dirty="0">
                          <a:solidFill>
                            <a:schemeClr val="tx1"/>
                          </a:solidFill>
                          <a:effectLst/>
                          <a:latin typeface="+mn-lt"/>
                          <a:ea typeface="+mn-ea"/>
                          <a:cs typeface="+mn-cs"/>
                        </a:rPr>
                        <a:t>Se realizo seguimiento en el segundo semestre de las recomendaciones.</a:t>
                      </a:r>
                    </a:p>
                  </a:txBody>
                  <a:tcPr marL="76200" marR="76200" marT="76200" marB="76200"/>
                </a:tc>
                <a:tc>
                  <a:txBody>
                    <a:bodyPr/>
                    <a:lstStyle/>
                    <a:p>
                      <a:pPr algn="ctr" fontAlgn="ctr"/>
                      <a:r>
                        <a:rPr lang="es-CO" sz="10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4"/>
                  </a:ext>
                </a:extLst>
              </a:tr>
              <a:tr h="1006324">
                <a:tc>
                  <a:txBody>
                    <a:bodyPr/>
                    <a:lstStyle/>
                    <a:p>
                      <a:pPr algn="ctr" fontAlgn="ctr"/>
                      <a:r>
                        <a:rPr lang="es-ES" sz="1000" b="1" i="0" kern="1200" dirty="0">
                          <a:solidFill>
                            <a:schemeClr val="tx1"/>
                          </a:solidFill>
                          <a:latin typeface="+mj-lt"/>
                          <a:ea typeface="+mn-ea"/>
                          <a:cs typeface="+mn-cs"/>
                        </a:rPr>
                        <a:t>Cumplimiento del programa anual de auditorias internas aprobado por el comité coordinador de control interno</a:t>
                      </a:r>
                      <a:endParaRPr lang="es-CO" sz="10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t"/>
                      <a:br>
                        <a:rPr lang="es-ES" sz="1000" b="0" dirty="0">
                          <a:solidFill>
                            <a:schemeClr val="tx1"/>
                          </a:solidFill>
                          <a:latin typeface="+mj-lt"/>
                        </a:rPr>
                      </a:br>
                      <a:r>
                        <a:rPr lang="pt-BR" sz="1000" b="0" i="0" kern="1200" dirty="0">
                          <a:solidFill>
                            <a:schemeClr val="tx1"/>
                          </a:solidFill>
                          <a:latin typeface="+mj-lt"/>
                          <a:ea typeface="+mn-ea"/>
                          <a:cs typeface="+mn-cs"/>
                        </a:rPr>
                        <a:t>Auditorias internas ejecutadas/Auditorias internas programadas</a:t>
                      </a:r>
                    </a:p>
                    <a:p>
                      <a:pPr algn="ctr" fontAlgn="t"/>
                      <a:endParaRPr lang="pt-BR" sz="1000" b="1" i="0" kern="1200" dirty="0">
                        <a:solidFill>
                          <a:schemeClr val="tx1"/>
                        </a:solidFill>
                        <a:latin typeface="+mj-lt"/>
                        <a:ea typeface="+mn-ea"/>
                        <a:cs typeface="+mn-cs"/>
                      </a:endParaRPr>
                    </a:p>
                    <a:p>
                      <a:pPr algn="ctr" fontAlgn="t"/>
                      <a:endParaRPr lang="es-ES" sz="1000" b="1" dirty="0">
                        <a:solidFill>
                          <a:schemeClr val="tx1"/>
                        </a:solidFill>
                        <a:latin typeface="+mj-lt"/>
                      </a:endParaRPr>
                    </a:p>
                  </a:txBody>
                  <a:tcPr marL="76200" marR="76200" marT="76200" marB="76200"/>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0" i="0" u="none" strike="noStrike" dirty="0">
                          <a:solidFill>
                            <a:schemeClr val="tx1"/>
                          </a:solidFill>
                          <a:effectLst/>
                          <a:latin typeface="+mj-lt"/>
                          <a:cs typeface="Arial" panose="020B0604020202020204" pitchFamily="34" charset="0"/>
                        </a:rPr>
                        <a:t>SEMESTRAL</a:t>
                      </a:r>
                    </a:p>
                  </a:txBody>
                  <a:tcPr marL="0" marR="0" marT="0" marB="0" anchor="ctr"/>
                </a:tc>
                <a:tc>
                  <a:txBody>
                    <a:bodyPr/>
                    <a:lstStyle/>
                    <a:p>
                      <a:pPr algn="ctr" fontAlgn="t"/>
                      <a:r>
                        <a:rPr lang="es-ES" sz="1000" b="0" i="0" kern="1200" dirty="0">
                          <a:solidFill>
                            <a:schemeClr val="tx1"/>
                          </a:solidFill>
                          <a:latin typeface="+mj-lt"/>
                          <a:ea typeface="+mn-ea"/>
                          <a:cs typeface="+mn-cs"/>
                        </a:rPr>
                        <a:t>Gildardo Pérez</a:t>
                      </a:r>
                      <a:r>
                        <a:rPr lang="es-ES" sz="1000" b="0" i="0" kern="1200" baseline="0" dirty="0">
                          <a:solidFill>
                            <a:schemeClr val="tx1"/>
                          </a:solidFill>
                          <a:latin typeface="+mj-lt"/>
                          <a:ea typeface="+mn-ea"/>
                          <a:cs typeface="+mn-cs"/>
                        </a:rPr>
                        <a:t> Moreno</a:t>
                      </a:r>
                      <a:endParaRPr lang="es-ES" sz="1000" dirty="0">
                        <a:solidFill>
                          <a:schemeClr val="tx1"/>
                        </a:solidFill>
                        <a:latin typeface="+mj-lt"/>
                      </a:endParaRPr>
                    </a:p>
                  </a:txBody>
                  <a:tcPr marL="76200" marR="76200" marT="76200" marB="76200"/>
                </a:tc>
                <a:tc>
                  <a:txBody>
                    <a:bodyPr/>
                    <a:lstStyle/>
                    <a:p>
                      <a:pPr algn="l" fontAlgn="t"/>
                      <a:r>
                        <a:rPr lang="es-ES" sz="1000" b="0" i="0" kern="1200" dirty="0">
                          <a:solidFill>
                            <a:schemeClr val="tx1"/>
                          </a:solidFill>
                          <a:effectLst/>
                          <a:latin typeface="+mn-lt"/>
                          <a:ea typeface="+mn-ea"/>
                          <a:cs typeface="+mn-cs"/>
                        </a:rPr>
                        <a:t>Auditorías internas a los diferentes procesos del ICPA, de acuerdo con las 8 líneas estratégicas.</a:t>
                      </a:r>
                    </a:p>
                  </a:txBody>
                  <a:tcPr marL="76200" marR="76200" marT="76200" marB="76200"/>
                </a:tc>
                <a:tc>
                  <a:txBody>
                    <a:bodyPr/>
                    <a:lstStyle/>
                    <a:p>
                      <a:pPr algn="ctr" fontAlgn="ctr"/>
                      <a:r>
                        <a:rPr lang="es-CO" sz="10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endParaRPr lang="es-ES" dirty="0"/>
          </a:p>
        </p:txBody>
      </p:sp>
      <p:pic>
        <p:nvPicPr>
          <p:cNvPr id="2050" name="Picture 2"/>
          <p:cNvPicPr>
            <a:picLocks noChangeAspect="1" noChangeArrowheads="1"/>
          </p:cNvPicPr>
          <p:nvPr/>
        </p:nvPicPr>
        <p:blipFill>
          <a:blip r:embed="rId2"/>
          <a:srcRect/>
          <a:stretch>
            <a:fillRect/>
          </a:stretch>
        </p:blipFill>
        <p:spPr bwMode="auto">
          <a:xfrm>
            <a:off x="0" y="0"/>
            <a:ext cx="9160863" cy="68580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494731" y="109010"/>
            <a:ext cx="8154537" cy="509068"/>
          </a:xfrm>
          <a:prstGeom prst="rect">
            <a:avLst/>
          </a:prstGeom>
        </p:spPr>
        <p:txBody>
          <a:bodyPr vert="horz" lIns="91440" tIns="45720" rIns="91440" bIns="45720" rtlCol="0" anchor="b">
            <a:normAutofit fontScale="92500" lnSpcReduction="1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s-CO" altLang="es-CO" sz="3600" b="1" i="0" u="none" strike="noStrike" kern="1200" cap="none" spc="0" normalizeH="0" baseline="0" noProof="0" dirty="0">
                <a:ln>
                  <a:noFill/>
                </a:ln>
                <a:effectLst/>
                <a:uLnTx/>
                <a:uFillTx/>
                <a:latin typeface="Calibri Light" panose="020F0302020204030204" pitchFamily="34" charset="0"/>
                <a:ea typeface="+mj-ea"/>
                <a:cs typeface="Calibri Light" panose="020F0302020204030204" pitchFamily="34" charset="0"/>
              </a:rPr>
              <a:t>Comparativo por proceso</a:t>
            </a:r>
          </a:p>
        </p:txBody>
      </p:sp>
      <p:graphicFrame>
        <p:nvGraphicFramePr>
          <p:cNvPr id="6" name="5 Tabla"/>
          <p:cNvGraphicFramePr>
            <a:graphicFrameLocks noGrp="1"/>
          </p:cNvGraphicFramePr>
          <p:nvPr>
            <p:extLst>
              <p:ext uri="{D42A27DB-BD31-4B8C-83A1-F6EECF244321}">
                <p14:modId xmlns:p14="http://schemas.microsoft.com/office/powerpoint/2010/main" val="3105165928"/>
              </p:ext>
            </p:extLst>
          </p:nvPr>
        </p:nvGraphicFramePr>
        <p:xfrm>
          <a:off x="494730" y="718746"/>
          <a:ext cx="7203242" cy="4751373"/>
        </p:xfrm>
        <a:graphic>
          <a:graphicData uri="http://schemas.openxmlformats.org/drawingml/2006/table">
            <a:tbl>
              <a:tblPr firstRow="1" firstCol="1" bandRow="1">
                <a:tableStyleId>{8799B23B-EC83-4686-B30A-512413B5E67A}</a:tableStyleId>
              </a:tblPr>
              <a:tblGrid>
                <a:gridCol w="3832178">
                  <a:extLst>
                    <a:ext uri="{9D8B030D-6E8A-4147-A177-3AD203B41FA5}">
                      <a16:colId xmlns:a16="http://schemas.microsoft.com/office/drawing/2014/main" val="20000"/>
                    </a:ext>
                  </a:extLst>
                </a:gridCol>
                <a:gridCol w="1503639">
                  <a:extLst>
                    <a:ext uri="{9D8B030D-6E8A-4147-A177-3AD203B41FA5}">
                      <a16:colId xmlns:a16="http://schemas.microsoft.com/office/drawing/2014/main" val="20001"/>
                    </a:ext>
                  </a:extLst>
                </a:gridCol>
                <a:gridCol w="1867425">
                  <a:extLst>
                    <a:ext uri="{9D8B030D-6E8A-4147-A177-3AD203B41FA5}">
                      <a16:colId xmlns:a16="http://schemas.microsoft.com/office/drawing/2014/main" val="2072694855"/>
                    </a:ext>
                  </a:extLst>
                </a:gridCol>
              </a:tblGrid>
              <a:tr h="697533">
                <a:tc>
                  <a:txBody>
                    <a:bodyPr/>
                    <a:lstStyle/>
                    <a:p>
                      <a:pPr marL="0" algn="ctr" defTabSz="914400" rtl="0" eaLnBrk="1" latinLnBrk="0" hangingPunct="0">
                        <a:spcAft>
                          <a:spcPts val="0"/>
                        </a:spcAft>
                      </a:pPr>
                      <a:r>
                        <a:rPr lang="es-ES_tradnl" sz="1400" b="1" kern="1200" dirty="0">
                          <a:solidFill>
                            <a:schemeClr val="tx1"/>
                          </a:solidFill>
                          <a:effectLst/>
                          <a:latin typeface="+mn-lt"/>
                          <a:ea typeface="+mn-ea"/>
                          <a:cs typeface="+mn-cs"/>
                        </a:rPr>
                        <a:t>Proceso</a:t>
                      </a:r>
                      <a:endParaRPr lang="es-CO" sz="1400" b="1" kern="12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0">
                        <a:spcAft>
                          <a:spcPts val="0"/>
                        </a:spcAft>
                      </a:pPr>
                      <a:r>
                        <a:rPr lang="es-ES_tradnl" sz="1400" b="1" kern="1200" dirty="0">
                          <a:solidFill>
                            <a:schemeClr val="tx1"/>
                          </a:solidFill>
                          <a:effectLst/>
                          <a:latin typeface="+mn-lt"/>
                          <a:ea typeface="+mn-ea"/>
                          <a:cs typeface="+mn-cs"/>
                        </a:rPr>
                        <a:t>Total de indicadores</a:t>
                      </a:r>
                      <a:endParaRPr lang="es-CO" sz="1400" b="1" kern="12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0">
                        <a:spcAft>
                          <a:spcPts val="0"/>
                        </a:spcAft>
                      </a:pPr>
                      <a:r>
                        <a:rPr lang="es-ES" sz="1400" b="1" kern="1200" dirty="0">
                          <a:solidFill>
                            <a:schemeClr val="tx1"/>
                          </a:solidFill>
                          <a:effectLst/>
                          <a:latin typeface="+mn-lt"/>
                          <a:ea typeface="+mn-ea"/>
                          <a:cs typeface="+mn-cs"/>
                        </a:rPr>
                        <a:t>% de Cumplimiento a Diciembre 31/2023</a:t>
                      </a:r>
                      <a:endParaRPr lang="es-CO" sz="1400" b="1"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b="1" kern="1200" dirty="0">
                          <a:solidFill>
                            <a:srgbClr val="0070C0"/>
                          </a:solidFill>
                          <a:effectLst/>
                          <a:latin typeface="+mj-lt"/>
                          <a:ea typeface="+mn-ea"/>
                          <a:cs typeface="+mn-cs"/>
                        </a:rPr>
                        <a:t>Gestión Estratégica</a:t>
                      </a:r>
                      <a:endParaRPr lang="es-CO" sz="1400" b="1" kern="1200" dirty="0">
                        <a:solidFill>
                          <a:srgbClr val="0070C0"/>
                        </a:solidFill>
                        <a:effectLst/>
                        <a:latin typeface="+mj-lt"/>
                        <a:ea typeface="+mn-ea"/>
                        <a:cs typeface="+mn-cs"/>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2</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100%</a:t>
                      </a:r>
                    </a:p>
                  </a:txBody>
                  <a:tcPr marL="68580" marR="68580" marT="0" marB="0">
                    <a:solidFill>
                      <a:schemeClr val="bg1">
                        <a:alpha val="20000"/>
                      </a:schemeClr>
                    </a:solidFill>
                  </a:tcPr>
                </a:tc>
                <a:extLst>
                  <a:ext uri="{0D108BD9-81ED-4DB2-BD59-A6C34878D82A}">
                    <a16:rowId xmlns:a16="http://schemas.microsoft.com/office/drawing/2014/main" val="10001"/>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b="1" kern="1200" dirty="0">
                          <a:solidFill>
                            <a:srgbClr val="0070C0"/>
                          </a:solidFill>
                          <a:effectLst/>
                          <a:latin typeface="+mj-lt"/>
                          <a:ea typeface="+mn-ea"/>
                          <a:cs typeface="+mn-cs"/>
                        </a:rPr>
                        <a:t>Gestión Participativa de la cultura</a:t>
                      </a:r>
                      <a:endParaRPr lang="es-CO" sz="1400" b="1" kern="1200" dirty="0">
                        <a:solidFill>
                          <a:srgbClr val="0070C0"/>
                        </a:solidFill>
                        <a:effectLst/>
                        <a:latin typeface="+mj-lt"/>
                        <a:ea typeface="+mn-ea"/>
                        <a:cs typeface="+mn-cs"/>
                      </a:endParaRPr>
                    </a:p>
                    <a:p>
                      <a:pPr algn="ctr" hangingPunct="0">
                        <a:spcAft>
                          <a:spcPts val="0"/>
                        </a:spcAft>
                      </a:pPr>
                      <a:endParaRPr lang="es-CO" sz="14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11</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100%</a:t>
                      </a:r>
                    </a:p>
                  </a:txBody>
                  <a:tcPr marL="68580" marR="68580" marT="0" marB="0">
                    <a:solidFill>
                      <a:schemeClr val="bg1">
                        <a:alpha val="20000"/>
                      </a:schemeClr>
                    </a:solidFill>
                  </a:tcPr>
                </a:tc>
                <a:extLst>
                  <a:ext uri="{0D108BD9-81ED-4DB2-BD59-A6C34878D82A}">
                    <a16:rowId xmlns:a16="http://schemas.microsoft.com/office/drawing/2014/main" val="10002"/>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b="1" kern="1200" dirty="0">
                          <a:solidFill>
                            <a:srgbClr val="0070C0"/>
                          </a:solidFill>
                          <a:effectLst/>
                          <a:latin typeface="+mj-lt"/>
                          <a:ea typeface="+mn-ea"/>
                          <a:cs typeface="+mn-cs"/>
                        </a:rPr>
                        <a:t>Gestión del Conocimiento artístico y cultural</a:t>
                      </a:r>
                      <a:endParaRPr lang="es-CO" sz="1400" b="1" kern="1200" dirty="0">
                        <a:solidFill>
                          <a:srgbClr val="0070C0"/>
                        </a:solidFill>
                        <a:effectLst/>
                        <a:latin typeface="+mj-lt"/>
                        <a:ea typeface="+mn-ea"/>
                        <a:cs typeface="+mn-cs"/>
                      </a:endParaRPr>
                    </a:p>
                    <a:p>
                      <a:pPr algn="ctr" hangingPunct="0">
                        <a:spcAft>
                          <a:spcPts val="0"/>
                        </a:spcAft>
                      </a:pPr>
                      <a:endParaRPr lang="es-CO" sz="14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9</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100%</a:t>
                      </a:r>
                    </a:p>
                  </a:txBody>
                  <a:tcPr marL="68580" marR="68580" marT="0" marB="0">
                    <a:solidFill>
                      <a:schemeClr val="bg1">
                        <a:alpha val="20000"/>
                      </a:schemeClr>
                    </a:solidFill>
                  </a:tcPr>
                </a:tc>
                <a:extLst>
                  <a:ext uri="{0D108BD9-81ED-4DB2-BD59-A6C34878D82A}">
                    <a16:rowId xmlns:a16="http://schemas.microsoft.com/office/drawing/2014/main" val="10003"/>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b="1" kern="1200" dirty="0">
                          <a:solidFill>
                            <a:srgbClr val="0070C0"/>
                          </a:solidFill>
                          <a:effectLst/>
                          <a:latin typeface="+mj-lt"/>
                          <a:ea typeface="+mn-ea"/>
                          <a:cs typeface="+mn-cs"/>
                        </a:rPr>
                        <a:t>Gestión del Fortalecimiento de la cultura</a:t>
                      </a:r>
                      <a:endParaRPr lang="es-CO" sz="1400" b="1" kern="1200" dirty="0">
                        <a:solidFill>
                          <a:srgbClr val="0070C0"/>
                        </a:solidFill>
                        <a:effectLst/>
                        <a:latin typeface="+mj-lt"/>
                        <a:ea typeface="+mn-ea"/>
                        <a:cs typeface="+mn-cs"/>
                      </a:endParaRPr>
                    </a:p>
                    <a:p>
                      <a:pPr algn="ctr" hangingPunct="0">
                        <a:spcAft>
                          <a:spcPts val="0"/>
                        </a:spcAft>
                      </a:pPr>
                      <a:endParaRPr lang="es-CO" sz="14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34</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100%</a:t>
                      </a:r>
                    </a:p>
                  </a:txBody>
                  <a:tcPr marL="68580" marR="68580" marT="0" marB="0">
                    <a:solidFill>
                      <a:schemeClr val="bg1">
                        <a:alpha val="20000"/>
                      </a:schemeClr>
                    </a:solidFill>
                  </a:tcPr>
                </a:tc>
                <a:extLst>
                  <a:ext uri="{0D108BD9-81ED-4DB2-BD59-A6C34878D82A}">
                    <a16:rowId xmlns:a16="http://schemas.microsoft.com/office/drawing/2014/main" val="10004"/>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b="1" kern="1200" dirty="0">
                          <a:solidFill>
                            <a:srgbClr val="0070C0"/>
                          </a:solidFill>
                          <a:effectLst/>
                          <a:latin typeface="+mj-lt"/>
                          <a:ea typeface="+mn-ea"/>
                          <a:cs typeface="+mn-cs"/>
                        </a:rPr>
                        <a:t>Gestión del Patrimonio Cultural</a:t>
                      </a:r>
                      <a:endParaRPr lang="es-CO" sz="1400" b="1" kern="1200" dirty="0">
                        <a:solidFill>
                          <a:srgbClr val="0070C0"/>
                        </a:solidFill>
                        <a:effectLst/>
                        <a:latin typeface="+mj-lt"/>
                        <a:ea typeface="+mn-ea"/>
                        <a:cs typeface="+mn-cs"/>
                      </a:endParaRPr>
                    </a:p>
                    <a:p>
                      <a:pPr algn="ctr" hangingPunct="0">
                        <a:spcAft>
                          <a:spcPts val="0"/>
                        </a:spcAft>
                      </a:pPr>
                      <a:endParaRPr lang="es-CO" sz="14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13</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100%</a:t>
                      </a:r>
                    </a:p>
                  </a:txBody>
                  <a:tcPr marL="68580" marR="68580" marT="0" marB="0">
                    <a:solidFill>
                      <a:schemeClr val="bg1">
                        <a:alpha val="20000"/>
                      </a:schemeClr>
                    </a:solidFill>
                  </a:tcPr>
                </a:tc>
                <a:extLst>
                  <a:ext uri="{0D108BD9-81ED-4DB2-BD59-A6C34878D82A}">
                    <a16:rowId xmlns:a16="http://schemas.microsoft.com/office/drawing/2014/main" val="10005"/>
                  </a:ext>
                </a:extLst>
              </a:tr>
              <a:tr h="212645">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dirty="0">
                          <a:solidFill>
                            <a:srgbClr val="0070C0"/>
                          </a:solidFill>
                          <a:effectLst/>
                          <a:latin typeface="+mj-lt"/>
                          <a:ea typeface="+mn-ea"/>
                        </a:rPr>
                        <a:t>Gestión</a:t>
                      </a:r>
                      <a:r>
                        <a:rPr lang="es-ES_tradnl" sz="1400" baseline="0" dirty="0">
                          <a:solidFill>
                            <a:srgbClr val="0070C0"/>
                          </a:solidFill>
                          <a:effectLst/>
                          <a:latin typeface="+mj-lt"/>
                          <a:ea typeface="+mn-ea"/>
                        </a:rPr>
                        <a:t> Humana</a:t>
                      </a:r>
                      <a:endParaRPr lang="es-CO" sz="1400" dirty="0">
                        <a:solidFill>
                          <a:srgbClr val="0070C0"/>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4</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95%</a:t>
                      </a:r>
                    </a:p>
                  </a:txBody>
                  <a:tcPr marL="68580" marR="68580" marT="0" marB="0">
                    <a:solidFill>
                      <a:schemeClr val="bg1">
                        <a:alpha val="20000"/>
                      </a:schemeClr>
                    </a:solidFill>
                  </a:tcPr>
                </a:tc>
                <a:extLst>
                  <a:ext uri="{0D108BD9-81ED-4DB2-BD59-A6C34878D82A}">
                    <a16:rowId xmlns:a16="http://schemas.microsoft.com/office/drawing/2014/main" val="10006"/>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b="1" kern="1200" dirty="0">
                          <a:solidFill>
                            <a:schemeClr val="tx1"/>
                          </a:solidFill>
                          <a:effectLst/>
                          <a:latin typeface="+mj-lt"/>
                          <a:ea typeface="+mn-ea"/>
                          <a:cs typeface="+mn-cs"/>
                        </a:rPr>
                        <a:t>Gestión Financiera</a:t>
                      </a:r>
                      <a:endParaRPr lang="es-CO" sz="1400" b="1" kern="1200" dirty="0">
                        <a:solidFill>
                          <a:schemeClr val="tx1"/>
                        </a:solidFill>
                        <a:effectLst/>
                        <a:latin typeface="+mj-lt"/>
                        <a:ea typeface="+mn-ea"/>
                        <a:cs typeface="+mn-cs"/>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14</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92%</a:t>
                      </a:r>
                    </a:p>
                  </a:txBody>
                  <a:tcPr marL="68580" marR="68580" marT="0" marB="0">
                    <a:solidFill>
                      <a:schemeClr val="bg1">
                        <a:alpha val="20000"/>
                      </a:schemeClr>
                    </a:solidFill>
                  </a:tcPr>
                </a:tc>
                <a:extLst>
                  <a:ext uri="{0D108BD9-81ED-4DB2-BD59-A6C34878D82A}">
                    <a16:rowId xmlns:a16="http://schemas.microsoft.com/office/drawing/2014/main" val="10007"/>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b="1" kern="1200" dirty="0">
                          <a:solidFill>
                            <a:srgbClr val="0070C0"/>
                          </a:solidFill>
                          <a:effectLst/>
                          <a:latin typeface="+mj-lt"/>
                          <a:ea typeface="+mn-ea"/>
                          <a:cs typeface="+mn-cs"/>
                        </a:rPr>
                        <a:t>Gestión Comunicaciones</a:t>
                      </a:r>
                      <a:endParaRPr lang="es-CO" sz="1400" b="1" kern="1200" dirty="0">
                        <a:solidFill>
                          <a:srgbClr val="0070C0"/>
                        </a:solidFill>
                        <a:effectLst/>
                        <a:latin typeface="+mj-lt"/>
                        <a:ea typeface="+mn-ea"/>
                        <a:cs typeface="+mn-cs"/>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3</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92%</a:t>
                      </a:r>
                    </a:p>
                  </a:txBody>
                  <a:tcPr marL="68580" marR="68580" marT="0" marB="0">
                    <a:solidFill>
                      <a:schemeClr val="bg1">
                        <a:alpha val="20000"/>
                      </a:schemeClr>
                    </a:solidFill>
                  </a:tcPr>
                </a:tc>
                <a:extLst>
                  <a:ext uri="{0D108BD9-81ED-4DB2-BD59-A6C34878D82A}">
                    <a16:rowId xmlns:a16="http://schemas.microsoft.com/office/drawing/2014/main" val="10008"/>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b="1" kern="1200" dirty="0">
                          <a:solidFill>
                            <a:srgbClr val="0070C0"/>
                          </a:solidFill>
                          <a:effectLst/>
                          <a:latin typeface="+mj-lt"/>
                          <a:ea typeface="+mn-ea"/>
                          <a:cs typeface="+mn-cs"/>
                        </a:rPr>
                        <a:t>Gestión Tecnológica </a:t>
                      </a:r>
                      <a:endParaRPr lang="es-CO" sz="1400" b="1" kern="1200" dirty="0">
                        <a:solidFill>
                          <a:srgbClr val="0070C0"/>
                        </a:solidFill>
                        <a:effectLst/>
                        <a:latin typeface="+mj-lt"/>
                        <a:ea typeface="+mn-ea"/>
                        <a:cs typeface="+mn-cs"/>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5</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96%</a:t>
                      </a:r>
                    </a:p>
                  </a:txBody>
                  <a:tcPr marL="68580" marR="68580" marT="0" marB="0">
                    <a:solidFill>
                      <a:schemeClr val="bg1">
                        <a:alpha val="20000"/>
                      </a:schemeClr>
                    </a:solidFill>
                  </a:tcPr>
                </a:tc>
                <a:extLst>
                  <a:ext uri="{0D108BD9-81ED-4DB2-BD59-A6C34878D82A}">
                    <a16:rowId xmlns:a16="http://schemas.microsoft.com/office/drawing/2014/main" val="10009"/>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dirty="0">
                          <a:solidFill>
                            <a:srgbClr val="0070C0"/>
                          </a:solidFill>
                          <a:effectLst/>
                          <a:latin typeface="+mj-lt"/>
                          <a:ea typeface="+mn-ea"/>
                        </a:rPr>
                        <a:t>Gestión</a:t>
                      </a:r>
                      <a:r>
                        <a:rPr lang="es-ES_tradnl" sz="1400" baseline="0" dirty="0">
                          <a:solidFill>
                            <a:srgbClr val="0070C0"/>
                          </a:solidFill>
                          <a:effectLst/>
                          <a:latin typeface="+mj-lt"/>
                          <a:ea typeface="+mn-ea"/>
                        </a:rPr>
                        <a:t>  Infraestructura Interna</a:t>
                      </a:r>
                      <a:endParaRPr lang="es-CO" sz="1400" dirty="0">
                        <a:solidFill>
                          <a:srgbClr val="0070C0"/>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1</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96%</a:t>
                      </a:r>
                    </a:p>
                  </a:txBody>
                  <a:tcPr marL="68580" marR="68580" marT="0" marB="0">
                    <a:solidFill>
                      <a:schemeClr val="bg1">
                        <a:alpha val="20000"/>
                      </a:schemeClr>
                    </a:solidFill>
                  </a:tcPr>
                </a:tc>
                <a:extLst>
                  <a:ext uri="{0D108BD9-81ED-4DB2-BD59-A6C34878D82A}">
                    <a16:rowId xmlns:a16="http://schemas.microsoft.com/office/drawing/2014/main" val="10010"/>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dirty="0">
                          <a:solidFill>
                            <a:srgbClr val="0070C0"/>
                          </a:solidFill>
                          <a:effectLst/>
                          <a:latin typeface="+mj-lt"/>
                          <a:ea typeface="+mn-ea"/>
                        </a:rPr>
                        <a:t>Gestión</a:t>
                      </a:r>
                      <a:r>
                        <a:rPr lang="es-ES_tradnl" sz="1400" baseline="0" dirty="0">
                          <a:solidFill>
                            <a:srgbClr val="0070C0"/>
                          </a:solidFill>
                          <a:effectLst/>
                          <a:latin typeface="+mj-lt"/>
                          <a:ea typeface="+mn-ea"/>
                        </a:rPr>
                        <a:t>  de documentos</a:t>
                      </a:r>
                      <a:endParaRPr lang="es-CO" sz="1400" dirty="0">
                        <a:solidFill>
                          <a:srgbClr val="0070C0"/>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4</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95%</a:t>
                      </a:r>
                    </a:p>
                  </a:txBody>
                  <a:tcPr marL="68580" marR="68580" marT="0" marB="0">
                    <a:solidFill>
                      <a:schemeClr val="bg1">
                        <a:alpha val="20000"/>
                      </a:schemeClr>
                    </a:solidFill>
                  </a:tcPr>
                </a:tc>
                <a:extLst>
                  <a:ext uri="{0D108BD9-81ED-4DB2-BD59-A6C34878D82A}">
                    <a16:rowId xmlns:a16="http://schemas.microsoft.com/office/drawing/2014/main" val="10011"/>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dirty="0">
                          <a:solidFill>
                            <a:srgbClr val="0070C0"/>
                          </a:solidFill>
                          <a:effectLst/>
                          <a:latin typeface="+mj-lt"/>
                          <a:ea typeface="+mn-ea"/>
                        </a:rPr>
                        <a:t>Gestión</a:t>
                      </a:r>
                      <a:r>
                        <a:rPr lang="es-ES_tradnl" sz="1400" baseline="0" dirty="0">
                          <a:solidFill>
                            <a:srgbClr val="0070C0"/>
                          </a:solidFill>
                          <a:effectLst/>
                          <a:latin typeface="+mj-lt"/>
                          <a:ea typeface="+mn-ea"/>
                        </a:rPr>
                        <a:t> Jurídica</a:t>
                      </a:r>
                      <a:endParaRPr lang="es-CO" sz="1400" dirty="0">
                        <a:solidFill>
                          <a:srgbClr val="0070C0"/>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3</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100%</a:t>
                      </a:r>
                    </a:p>
                  </a:txBody>
                  <a:tcPr marL="68580" marR="68580" marT="0" marB="0">
                    <a:solidFill>
                      <a:schemeClr val="bg1">
                        <a:alpha val="20000"/>
                      </a:schemeClr>
                    </a:solidFill>
                  </a:tcPr>
                </a:tc>
                <a:extLst>
                  <a:ext uri="{0D108BD9-81ED-4DB2-BD59-A6C34878D82A}">
                    <a16:rowId xmlns:a16="http://schemas.microsoft.com/office/drawing/2014/main" val="10012"/>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b="1" kern="1200" dirty="0">
                          <a:solidFill>
                            <a:srgbClr val="0070C0"/>
                          </a:solidFill>
                          <a:effectLst/>
                          <a:latin typeface="+mj-lt"/>
                          <a:ea typeface="+mn-ea"/>
                          <a:cs typeface="+mn-cs"/>
                        </a:rPr>
                        <a:t>Gestión  de la Evaluación y la Mejora Continua</a:t>
                      </a:r>
                      <a:endParaRPr lang="es-CO" sz="1400" b="1" kern="1200" dirty="0">
                        <a:solidFill>
                          <a:srgbClr val="0070C0"/>
                        </a:solidFill>
                        <a:effectLst/>
                        <a:latin typeface="+mj-lt"/>
                        <a:ea typeface="+mn-ea"/>
                        <a:cs typeface="+mn-cs"/>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5</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100%</a:t>
                      </a:r>
                    </a:p>
                  </a:txBody>
                  <a:tcPr marL="68580" marR="68580" marT="0" marB="0">
                    <a:solidFill>
                      <a:schemeClr val="bg1">
                        <a:alpha val="20000"/>
                      </a:schemeClr>
                    </a:solidFill>
                  </a:tcPr>
                </a:tc>
                <a:extLst>
                  <a:ext uri="{0D108BD9-81ED-4DB2-BD59-A6C34878D82A}">
                    <a16:rowId xmlns:a16="http://schemas.microsoft.com/office/drawing/2014/main" val="10013"/>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MX" sz="1400" b="1" kern="1200" dirty="0">
                          <a:solidFill>
                            <a:srgbClr val="0070C0"/>
                          </a:solidFill>
                          <a:effectLst/>
                          <a:latin typeface="+mj-lt"/>
                          <a:ea typeface="Times New Roman"/>
                          <a:cs typeface="+mn-cs"/>
                        </a:rPr>
                        <a:t>Indicadores de Resultado</a:t>
                      </a:r>
                      <a:endParaRPr lang="es-CO" sz="1400" b="1" kern="1200" dirty="0">
                        <a:solidFill>
                          <a:srgbClr val="0070C0"/>
                        </a:solidFill>
                        <a:effectLst/>
                        <a:latin typeface="+mj-lt"/>
                        <a:ea typeface="Times New Roman"/>
                        <a:cs typeface="+mn-cs"/>
                      </a:endParaRPr>
                    </a:p>
                  </a:txBody>
                  <a:tcPr marL="68580" marR="68580" marT="0" marB="0">
                    <a:solidFill>
                      <a:schemeClr val="bg1">
                        <a:alpha val="20000"/>
                      </a:schemeClr>
                    </a:solidFill>
                  </a:tcPr>
                </a:tc>
                <a:tc>
                  <a:txBody>
                    <a:bodyPr/>
                    <a:lstStyle/>
                    <a:p>
                      <a:pPr algn="ctr" hangingPunct="0">
                        <a:spcAft>
                          <a:spcPts val="0"/>
                        </a:spcAft>
                      </a:pPr>
                      <a:r>
                        <a:rPr lang="es-MX" sz="1400" b="1" dirty="0">
                          <a:solidFill>
                            <a:schemeClr val="tx1"/>
                          </a:solidFill>
                          <a:effectLst/>
                          <a:latin typeface="+mj-lt"/>
                          <a:ea typeface="Times New Roman"/>
                        </a:rPr>
                        <a:t>9</a:t>
                      </a:r>
                      <a:endParaRPr lang="es-CO" sz="1400" b="1"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MX" sz="1400" b="1" kern="1200" dirty="0">
                          <a:solidFill>
                            <a:schemeClr val="tx1"/>
                          </a:solidFill>
                          <a:effectLst/>
                          <a:latin typeface="+mj-lt"/>
                          <a:ea typeface="Times New Roman"/>
                          <a:cs typeface="+mn-cs"/>
                        </a:rPr>
                        <a:t>100%</a:t>
                      </a:r>
                      <a:endParaRPr lang="es-CO" sz="1400" b="1" kern="1200" dirty="0">
                        <a:solidFill>
                          <a:schemeClr val="tx1"/>
                        </a:solidFill>
                        <a:effectLst/>
                        <a:latin typeface="+mj-lt"/>
                        <a:ea typeface="Times New Roman"/>
                        <a:cs typeface="+mn-cs"/>
                      </a:endParaRPr>
                    </a:p>
                  </a:txBody>
                  <a:tcPr marL="68580" marR="68580" marT="0" marB="0">
                    <a:solidFill>
                      <a:schemeClr val="bg1">
                        <a:alpha val="20000"/>
                      </a:schemeClr>
                    </a:solidFill>
                  </a:tcPr>
                </a:tc>
                <a:extLst>
                  <a:ext uri="{0D108BD9-81ED-4DB2-BD59-A6C34878D82A}">
                    <a16:rowId xmlns:a16="http://schemas.microsoft.com/office/drawing/2014/main" val="1610726804"/>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MX" sz="1400" dirty="0">
                          <a:solidFill>
                            <a:srgbClr val="0070C0"/>
                          </a:solidFill>
                          <a:effectLst/>
                          <a:latin typeface="+mj-lt"/>
                          <a:ea typeface="Times New Roman"/>
                        </a:rPr>
                        <a:t>Indicadores 8 líneas estratégicas</a:t>
                      </a:r>
                      <a:endParaRPr lang="es-CO" sz="1400" dirty="0">
                        <a:solidFill>
                          <a:srgbClr val="0070C0"/>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MX" sz="1400" b="1" dirty="0">
                          <a:solidFill>
                            <a:schemeClr val="tx1"/>
                          </a:solidFill>
                          <a:effectLst/>
                          <a:latin typeface="+mj-lt"/>
                          <a:ea typeface="Times New Roman"/>
                        </a:rPr>
                        <a:t>8</a:t>
                      </a:r>
                      <a:endParaRPr lang="es-CO" sz="1400" b="1"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MX" sz="1400" b="1" kern="1200" dirty="0">
                          <a:solidFill>
                            <a:schemeClr val="tx1"/>
                          </a:solidFill>
                          <a:effectLst/>
                          <a:latin typeface="+mj-lt"/>
                          <a:ea typeface="Times New Roman"/>
                          <a:cs typeface="+mn-cs"/>
                        </a:rPr>
                        <a:t>98.08%</a:t>
                      </a:r>
                      <a:endParaRPr lang="es-CO" sz="1400" b="1" kern="1200" dirty="0">
                        <a:solidFill>
                          <a:schemeClr val="tx1"/>
                        </a:solidFill>
                        <a:effectLst/>
                        <a:latin typeface="+mj-lt"/>
                        <a:ea typeface="Times New Roman"/>
                        <a:cs typeface="+mn-cs"/>
                      </a:endParaRPr>
                    </a:p>
                  </a:txBody>
                  <a:tcPr marL="68580" marR="68580" marT="0" marB="0">
                    <a:solidFill>
                      <a:schemeClr val="bg1">
                        <a:alpha val="20000"/>
                      </a:schemeClr>
                    </a:solidFill>
                  </a:tcPr>
                </a:tc>
                <a:extLst>
                  <a:ext uri="{0D108BD9-81ED-4DB2-BD59-A6C34878D82A}">
                    <a16:rowId xmlns:a16="http://schemas.microsoft.com/office/drawing/2014/main" val="2405821732"/>
                  </a:ext>
                </a:extLst>
              </a:tr>
            </a:tbl>
          </a:graphicData>
        </a:graphic>
      </p:graphicFrame>
      <p:sp>
        <p:nvSpPr>
          <p:cNvPr id="2" name="CuadroTexto 1">
            <a:extLst>
              <a:ext uri="{FF2B5EF4-FFF2-40B4-BE49-F238E27FC236}">
                <a16:creationId xmlns:a16="http://schemas.microsoft.com/office/drawing/2014/main" id="{741289BA-F9F7-5E2E-6B84-DEE795C4E7A8}"/>
              </a:ext>
            </a:extLst>
          </p:cNvPr>
          <p:cNvSpPr txBox="1"/>
          <p:nvPr/>
        </p:nvSpPr>
        <p:spPr>
          <a:xfrm>
            <a:off x="6691357" y="5853869"/>
            <a:ext cx="2227341" cy="369332"/>
          </a:xfrm>
          <a:prstGeom prst="rect">
            <a:avLst/>
          </a:prstGeom>
          <a:noFill/>
        </p:spPr>
        <p:txBody>
          <a:bodyPr wrap="none" rtlCol="0">
            <a:spAutoFit/>
          </a:bodyPr>
          <a:lstStyle/>
          <a:p>
            <a:r>
              <a:rPr lang="es-ES" dirty="0"/>
              <a:t>96% de cumplimiento</a:t>
            </a:r>
            <a:endParaRPr lang="es-CO" dirty="0"/>
          </a:p>
        </p:txBody>
      </p:sp>
      <p:sp>
        <p:nvSpPr>
          <p:cNvPr id="4" name="CuadroTexto 3">
            <a:extLst>
              <a:ext uri="{FF2B5EF4-FFF2-40B4-BE49-F238E27FC236}">
                <a16:creationId xmlns:a16="http://schemas.microsoft.com/office/drawing/2014/main" id="{0E646892-D619-AB28-0349-E298512FCB71}"/>
              </a:ext>
            </a:extLst>
          </p:cNvPr>
          <p:cNvSpPr txBox="1"/>
          <p:nvPr/>
        </p:nvSpPr>
        <p:spPr>
          <a:xfrm>
            <a:off x="7639978" y="3490989"/>
            <a:ext cx="1176218" cy="369332"/>
          </a:xfrm>
          <a:prstGeom prst="rect">
            <a:avLst/>
          </a:prstGeom>
          <a:noFill/>
          <a:ln>
            <a:solidFill>
              <a:schemeClr val="accent1"/>
            </a:solidFill>
          </a:ln>
        </p:spPr>
        <p:txBody>
          <a:bodyPr wrap="square" rtlCol="0">
            <a:spAutoFit/>
          </a:bodyPr>
          <a:lstStyle/>
          <a:p>
            <a:r>
              <a:rPr lang="es-ES" sz="900" b="1" dirty="0">
                <a:solidFill>
                  <a:srgbClr val="0070C0"/>
                </a:solidFill>
              </a:rPr>
              <a:t>Se encuentran en proceso de cierre</a:t>
            </a:r>
            <a:endParaRPr lang="es-CO" sz="900" b="1"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A33185-A3E3-4EC9-BD42-D179F97DFEE6}"/>
              </a:ext>
            </a:extLst>
          </p:cNvPr>
          <p:cNvSpPr txBox="1"/>
          <p:nvPr/>
        </p:nvSpPr>
        <p:spPr>
          <a:xfrm>
            <a:off x="448039" y="822121"/>
            <a:ext cx="7957729" cy="2062103"/>
          </a:xfrm>
          <a:prstGeom prst="rect">
            <a:avLst/>
          </a:prstGeom>
          <a:noFill/>
        </p:spPr>
        <p:txBody>
          <a:bodyPr wrap="square" rtlCol="0">
            <a:spAutoFit/>
          </a:bodyPr>
          <a:lstStyle/>
          <a:p>
            <a:pPr marL="285750" indent="-285750" algn="just">
              <a:buFont typeface="Arial" panose="020B0604020202020204" pitchFamily="34" charset="0"/>
              <a:buChar char="•"/>
            </a:pPr>
            <a:r>
              <a:rPr lang="es-ES" sz="1600" dirty="0"/>
              <a:t>Se evidencia que en este tercer trimestre la ejecución en el proceso de gestión del patrimonio es bajo debido  a que inicio la realización de las actividades en julio. Se espera la ejecución  y terminación de algunas obras para el cuarto trimestre.</a:t>
            </a:r>
          </a:p>
          <a:p>
            <a:pPr algn="just"/>
            <a:endParaRPr lang="es-ES" sz="1600" dirty="0"/>
          </a:p>
          <a:p>
            <a:pPr algn="just"/>
            <a:endParaRPr lang="es-ES" sz="1600" dirty="0"/>
          </a:p>
          <a:p>
            <a:pPr marL="285750" indent="-285750" algn="just">
              <a:buFont typeface="Arial" panose="020B0604020202020204" pitchFamily="34" charset="0"/>
              <a:buChar char="•"/>
            </a:pPr>
            <a:r>
              <a:rPr lang="es-ES" sz="1600" dirty="0"/>
              <a:t>Los indicadores de gestión se encuentran articulados con los indicadores del Plan de Desarrollo, razón por la cual se deben mejorar el cumplimiento de los indicadores misionales.</a:t>
            </a:r>
            <a:endParaRPr lang="es-CO" sz="1600" dirty="0"/>
          </a:p>
        </p:txBody>
      </p:sp>
    </p:spTree>
    <p:extLst>
      <p:ext uri="{BB962C8B-B14F-4D97-AF65-F5344CB8AC3E}">
        <p14:creationId xmlns:p14="http://schemas.microsoft.com/office/powerpoint/2010/main" val="3304300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981701" y="82060"/>
            <a:ext cx="7149137" cy="707886"/>
          </a:xfrm>
          <a:prstGeom prst="rect">
            <a:avLst/>
          </a:prstGeom>
        </p:spPr>
        <p:txBody>
          <a:bodyPr wrap="square">
            <a:spAutoFit/>
          </a:bodyPr>
          <a:lstStyle/>
          <a:p>
            <a:pPr algn="ctr"/>
            <a:r>
              <a:rPr lang="es-CO" sz="2000" b="1" dirty="0">
                <a:latin typeface="Calibri Light" panose="020F0302020204030204" pitchFamily="34" charset="0"/>
                <a:cs typeface="Calibri Light" panose="020F0302020204030204" pitchFamily="34" charset="0"/>
              </a:rPr>
              <a:t>Indicadores de Resultado Plan de Desarrollo -  9 Indicadores  - 100% de cumplimiento</a:t>
            </a:r>
          </a:p>
        </p:txBody>
      </p:sp>
      <p:graphicFrame>
        <p:nvGraphicFramePr>
          <p:cNvPr id="4" name="3 Tabla"/>
          <p:cNvGraphicFramePr>
            <a:graphicFrameLocks noGrp="1"/>
          </p:cNvGraphicFramePr>
          <p:nvPr>
            <p:extLst>
              <p:ext uri="{D42A27DB-BD31-4B8C-83A1-F6EECF244321}">
                <p14:modId xmlns:p14="http://schemas.microsoft.com/office/powerpoint/2010/main" val="1544438242"/>
              </p:ext>
            </p:extLst>
          </p:nvPr>
        </p:nvGraphicFramePr>
        <p:xfrm>
          <a:off x="617518" y="789946"/>
          <a:ext cx="7908964" cy="5602781"/>
        </p:xfrm>
        <a:graphic>
          <a:graphicData uri="http://schemas.openxmlformats.org/drawingml/2006/table">
            <a:tbl>
              <a:tblPr/>
              <a:tblGrid>
                <a:gridCol w="2543276">
                  <a:extLst>
                    <a:ext uri="{9D8B030D-6E8A-4147-A177-3AD203B41FA5}">
                      <a16:colId xmlns:a16="http://schemas.microsoft.com/office/drawing/2014/main" val="20000"/>
                    </a:ext>
                  </a:extLst>
                </a:gridCol>
                <a:gridCol w="1104153">
                  <a:extLst>
                    <a:ext uri="{9D8B030D-6E8A-4147-A177-3AD203B41FA5}">
                      <a16:colId xmlns:a16="http://schemas.microsoft.com/office/drawing/2014/main" val="20001"/>
                    </a:ext>
                  </a:extLst>
                </a:gridCol>
                <a:gridCol w="868435">
                  <a:extLst>
                    <a:ext uri="{9D8B030D-6E8A-4147-A177-3AD203B41FA5}">
                      <a16:colId xmlns:a16="http://schemas.microsoft.com/office/drawing/2014/main" val="20002"/>
                    </a:ext>
                  </a:extLst>
                </a:gridCol>
                <a:gridCol w="1178590">
                  <a:extLst>
                    <a:ext uri="{9D8B030D-6E8A-4147-A177-3AD203B41FA5}">
                      <a16:colId xmlns:a16="http://schemas.microsoft.com/office/drawing/2014/main" val="20003"/>
                    </a:ext>
                  </a:extLst>
                </a:gridCol>
                <a:gridCol w="1181692">
                  <a:extLst>
                    <a:ext uri="{9D8B030D-6E8A-4147-A177-3AD203B41FA5}">
                      <a16:colId xmlns:a16="http://schemas.microsoft.com/office/drawing/2014/main" val="20004"/>
                    </a:ext>
                  </a:extLst>
                </a:gridCol>
                <a:gridCol w="1032818">
                  <a:extLst>
                    <a:ext uri="{9D8B030D-6E8A-4147-A177-3AD203B41FA5}">
                      <a16:colId xmlns:a16="http://schemas.microsoft.com/office/drawing/2014/main" val="20005"/>
                    </a:ext>
                  </a:extLst>
                </a:gridCol>
              </a:tblGrid>
              <a:tr h="166255">
                <a:tc rowSpan="2">
                  <a:txBody>
                    <a:bodyPr/>
                    <a:lstStyle/>
                    <a:p>
                      <a:pPr algn="ctr" fontAlgn="ctr"/>
                      <a:r>
                        <a:rPr lang="es-ES" sz="1100" b="1" dirty="0">
                          <a:solidFill>
                            <a:schemeClr val="tx1"/>
                          </a:solidFill>
                          <a:latin typeface="Calibri Light"/>
                        </a:rPr>
                        <a:t>Nombre indicador</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a:txBody>
                    <a:bodyPr/>
                    <a:lstStyle/>
                    <a:p>
                      <a:pPr algn="ctr" fontAlgn="ctr"/>
                      <a:r>
                        <a:rPr lang="es-ES" sz="1100" b="1" dirty="0">
                          <a:solidFill>
                            <a:schemeClr val="tx1"/>
                          </a:solidFill>
                          <a:latin typeface="Calibri Light"/>
                        </a:rPr>
                        <a:t>UNIDAD DE MEDIDA</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es-ES" sz="1100" b="1" dirty="0">
                          <a:solidFill>
                            <a:schemeClr val="tx1"/>
                          </a:solidFill>
                          <a:latin typeface="Calibri Light"/>
                        </a:rPr>
                        <a:t>META</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es-ES" sz="1100" b="1" dirty="0">
                          <a:solidFill>
                            <a:schemeClr val="tx1"/>
                          </a:solidFill>
                          <a:latin typeface="Calibri Light"/>
                        </a:rPr>
                        <a:t>CUMPLIMIENTO</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es-ES" sz="1100" b="1" dirty="0">
                          <a:solidFill>
                            <a:schemeClr val="tx1"/>
                          </a:solidFill>
                          <a:latin typeface="Calibri Light"/>
                        </a:rPr>
                        <a:t>% CUMPLIMIENTO </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es-ES" sz="1200" b="1" dirty="0">
                          <a:solidFill>
                            <a:schemeClr val="tx1"/>
                          </a:solidFill>
                          <a:latin typeface="Calibri"/>
                        </a:rPr>
                        <a:t>Observación</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0"/>
                  </a:ext>
                </a:extLst>
              </a:tr>
              <a:tr h="164743">
                <a:tc vMerge="1">
                  <a:txBody>
                    <a:bodyPr/>
                    <a:lstStyle/>
                    <a:p>
                      <a:endParaRPr lang="es-ES"/>
                    </a:p>
                  </a:txBody>
                  <a:tcPr/>
                </a:tc>
                <a:tc vMerge="1">
                  <a:txBody>
                    <a:bodyPr/>
                    <a:lstStyle/>
                    <a:p>
                      <a:endParaRPr lang="es-ES"/>
                    </a:p>
                  </a:txBody>
                  <a:tcPr/>
                </a:tc>
                <a:tc>
                  <a:txBody>
                    <a:bodyPr/>
                    <a:lstStyle/>
                    <a:p>
                      <a:pPr algn="ctr" fontAlgn="ctr"/>
                      <a:r>
                        <a:rPr lang="es-ES" sz="1100" b="1" dirty="0">
                          <a:solidFill>
                            <a:schemeClr val="tx1"/>
                          </a:solidFill>
                          <a:latin typeface="Calibri Light"/>
                        </a:rPr>
                        <a:t>CUATRENIO </a:t>
                      </a:r>
                    </a:p>
                    <a:p>
                      <a:pPr algn="ctr" fontAlgn="ctr"/>
                      <a:r>
                        <a:rPr lang="es-ES" sz="1100" b="1" dirty="0">
                          <a:solidFill>
                            <a:schemeClr val="tx1"/>
                          </a:solidFill>
                          <a:latin typeface="Calibri Light"/>
                        </a:rPr>
                        <a:t>2023</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es-ES" sz="1100" b="1" dirty="0">
                          <a:solidFill>
                            <a:schemeClr val="tx1"/>
                          </a:solidFill>
                          <a:latin typeface="Calibri Light"/>
                        </a:rPr>
                        <a:t>Diciembre 31</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es-ES" sz="1100" b="1" dirty="0">
                          <a:solidFill>
                            <a:schemeClr val="tx1"/>
                          </a:solidFill>
                          <a:latin typeface="Calibri Light"/>
                        </a:rPr>
                        <a:t>Diciembre 31</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lang="es-ES"/>
                    </a:p>
                  </a:txBody>
                  <a:tcPr/>
                </a:tc>
                <a:extLst>
                  <a:ext uri="{0D108BD9-81ED-4DB2-BD59-A6C34878D82A}">
                    <a16:rowId xmlns:a16="http://schemas.microsoft.com/office/drawing/2014/main" val="10001"/>
                  </a:ext>
                </a:extLst>
              </a:tr>
              <a:tr h="353669">
                <a:tc>
                  <a:txBody>
                    <a:bodyPr/>
                    <a:lstStyle/>
                    <a:p>
                      <a:pPr algn="l" fontAlgn="ctr"/>
                      <a:r>
                        <a:rPr lang="es-ES" sz="1100" dirty="0">
                          <a:solidFill>
                            <a:schemeClr val="tx1"/>
                          </a:solidFill>
                          <a:latin typeface="Calibri Light"/>
                        </a:rPr>
                        <a:t>Municipios y/o Distrito que acceden a la oferta institucional cultural</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Porcentaje</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100%</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97</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97%</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S" sz="1200" dirty="0">
                          <a:solidFill>
                            <a:schemeClr val="tx1"/>
                          </a:solidFill>
                          <a:latin typeface="Calibri"/>
                        </a:rPr>
                        <a:t> </a:t>
                      </a:r>
                    </a:p>
                  </a:txBody>
                  <a:tcPr marL="7557" marR="7557" marT="7557" marB="3627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53669">
                <a:tc>
                  <a:txBody>
                    <a:bodyPr/>
                    <a:lstStyle/>
                    <a:p>
                      <a:pPr algn="l" fontAlgn="ctr"/>
                      <a:r>
                        <a:rPr lang="es-MX" sz="1100" dirty="0">
                          <a:solidFill>
                            <a:schemeClr val="tx1"/>
                          </a:solidFill>
                          <a:latin typeface="Calibri Light"/>
                        </a:rPr>
                        <a:t>Municipios y/o Distrito que participan en el programa Antioquia Vive</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Número</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124</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124</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100%</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ES" sz="1200" dirty="0">
                          <a:solidFill>
                            <a:schemeClr val="tx1"/>
                          </a:solidFill>
                          <a:latin typeface="Calibri"/>
                        </a:rPr>
                        <a:t> </a:t>
                      </a:r>
                      <a:r>
                        <a:rPr lang="es-ES" sz="1200" dirty="0">
                          <a:solidFill>
                            <a:schemeClr val="tx1"/>
                          </a:solidFill>
                          <a:latin typeface="+mn-lt"/>
                        </a:rPr>
                        <a:t>Indicador cumplido</a:t>
                      </a:r>
                    </a:p>
                    <a:p>
                      <a:pPr algn="ctr" fontAlgn="b"/>
                      <a:endParaRPr lang="es-ES" sz="1200" dirty="0">
                        <a:solidFill>
                          <a:schemeClr val="tx1"/>
                        </a:solidFill>
                        <a:latin typeface="Calibri"/>
                      </a:endParaRPr>
                    </a:p>
                  </a:txBody>
                  <a:tcPr marL="7557" marR="7557" marT="7557" marB="3627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53669">
                <a:tc>
                  <a:txBody>
                    <a:bodyPr/>
                    <a:lstStyle/>
                    <a:p>
                      <a:pPr algn="l" fontAlgn="ctr"/>
                      <a:r>
                        <a:rPr lang="es-MX" sz="1100" dirty="0">
                          <a:solidFill>
                            <a:schemeClr val="tx1"/>
                          </a:solidFill>
                          <a:latin typeface="Calibri Light"/>
                        </a:rPr>
                        <a:t>Artistas que culminan ciclo de formación en educación superior</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Número</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124</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112</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90%</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s-MX" sz="1200" dirty="0">
                        <a:solidFill>
                          <a:schemeClr val="tx1"/>
                        </a:solidFill>
                        <a:latin typeface="Calibri"/>
                      </a:endParaRP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527480">
                <a:tc>
                  <a:txBody>
                    <a:bodyPr/>
                    <a:lstStyle/>
                    <a:p>
                      <a:pPr algn="l" fontAlgn="ctr"/>
                      <a:r>
                        <a:rPr lang="es-MX" sz="1100" dirty="0">
                          <a:solidFill>
                            <a:schemeClr val="tx1"/>
                          </a:solidFill>
                          <a:latin typeface="Calibri Light"/>
                        </a:rPr>
                        <a:t>Procesos para el reconocimiento, conservación, activación, difusión y sostenibilidad de los bienes y valores culturales patrimoniales, tangibles e intangibles</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Número</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48</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67</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140%</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ES" sz="1200" dirty="0">
                          <a:solidFill>
                            <a:schemeClr val="tx1"/>
                          </a:solidFill>
                          <a:latin typeface="Calibri"/>
                        </a:rPr>
                        <a:t> </a:t>
                      </a:r>
                      <a:r>
                        <a:rPr lang="es-ES" sz="1200" dirty="0">
                          <a:solidFill>
                            <a:schemeClr val="tx1"/>
                          </a:solidFill>
                          <a:latin typeface="+mn-lt"/>
                        </a:rPr>
                        <a:t>Indicador cumplido</a:t>
                      </a:r>
                    </a:p>
                    <a:p>
                      <a:pPr algn="ctr" fontAlgn="b"/>
                      <a:endParaRPr lang="es-ES" sz="1200" dirty="0">
                        <a:solidFill>
                          <a:schemeClr val="tx1"/>
                        </a:solidFill>
                        <a:latin typeface="Calibri"/>
                      </a:endParaRPr>
                    </a:p>
                  </a:txBody>
                  <a:tcPr marL="7557" marR="7557" marT="7557" marB="3627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53669">
                <a:tc>
                  <a:txBody>
                    <a:bodyPr/>
                    <a:lstStyle/>
                    <a:p>
                      <a:pPr algn="l" fontAlgn="ctr"/>
                      <a:r>
                        <a:rPr lang="es-MX" sz="1100" dirty="0">
                          <a:solidFill>
                            <a:schemeClr val="tx1"/>
                          </a:solidFill>
                          <a:latin typeface="Calibri Light"/>
                        </a:rPr>
                        <a:t>Municipios y/o Distrito con mejoramiento locativo de su infraestructura física cultural</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Número</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21</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20</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95%</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ES" sz="1200" dirty="0">
                          <a:solidFill>
                            <a:schemeClr val="tx1"/>
                          </a:solidFill>
                          <a:latin typeface="Calibri"/>
                        </a:rPr>
                        <a:t> </a:t>
                      </a:r>
                      <a:r>
                        <a:rPr lang="es-ES" sz="1200" dirty="0">
                          <a:solidFill>
                            <a:schemeClr val="tx1"/>
                          </a:solidFill>
                          <a:latin typeface="+mn-lt"/>
                        </a:rPr>
                        <a:t>Indicador cumplido</a:t>
                      </a:r>
                    </a:p>
                    <a:p>
                      <a:pPr algn="ctr" fontAlgn="b"/>
                      <a:endParaRPr lang="es-ES" sz="1200" dirty="0">
                        <a:solidFill>
                          <a:schemeClr val="tx1"/>
                        </a:solidFill>
                        <a:latin typeface="Calibri"/>
                      </a:endParaRPr>
                    </a:p>
                  </a:txBody>
                  <a:tcPr marL="7557" marR="7557" marT="7557" marB="3627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406568">
                <a:tc>
                  <a:txBody>
                    <a:bodyPr/>
                    <a:lstStyle/>
                    <a:p>
                      <a:pPr algn="l" fontAlgn="ctr"/>
                      <a:r>
                        <a:rPr lang="es-MX" sz="1100" dirty="0">
                          <a:solidFill>
                            <a:schemeClr val="tx1"/>
                          </a:solidFill>
                          <a:latin typeface="Calibri Light"/>
                        </a:rPr>
                        <a:t>Municipios y/o Distrito que acceden a dotación para el desarrollo de sus actividades artísticas y culturales</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Porcentaje</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100</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204</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204%</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ES" sz="1200" dirty="0">
                          <a:solidFill>
                            <a:schemeClr val="tx1"/>
                          </a:solidFill>
                          <a:latin typeface="+mn-lt"/>
                        </a:rPr>
                        <a:t>Indicador cumplido</a:t>
                      </a:r>
                    </a:p>
                    <a:p>
                      <a:pPr algn="ctr" fontAlgn="b"/>
                      <a:r>
                        <a:rPr lang="es-ES" sz="1200" dirty="0">
                          <a:solidFill>
                            <a:schemeClr val="tx1"/>
                          </a:solidFill>
                          <a:latin typeface="Calibri"/>
                        </a:rPr>
                        <a:t> </a:t>
                      </a:r>
                    </a:p>
                  </a:txBody>
                  <a:tcPr marL="7557" marR="7557" marT="7557" marB="3627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406568">
                <a:tc>
                  <a:txBody>
                    <a:bodyPr/>
                    <a:lstStyle/>
                    <a:p>
                      <a:pPr algn="l" fontAlgn="ctr"/>
                      <a:r>
                        <a:rPr lang="es-MX" sz="1100" dirty="0">
                          <a:solidFill>
                            <a:schemeClr val="tx1"/>
                          </a:solidFill>
                          <a:latin typeface="Calibri Light"/>
                        </a:rPr>
                        <a:t>Agentes culturales que participan en la elaboración de los planes departamentales de las áreas artísticas y de la cultura</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Número</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375</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867</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231%</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ES" sz="1200" dirty="0">
                          <a:solidFill>
                            <a:schemeClr val="tx1"/>
                          </a:solidFill>
                          <a:latin typeface="+mn-lt"/>
                        </a:rPr>
                        <a:t>Indicador cumplido</a:t>
                      </a:r>
                    </a:p>
                    <a:p>
                      <a:pPr algn="ctr" fontAlgn="b"/>
                      <a:r>
                        <a:rPr lang="es-ES" sz="1200" dirty="0">
                          <a:solidFill>
                            <a:schemeClr val="tx1"/>
                          </a:solidFill>
                          <a:latin typeface="Calibri"/>
                        </a:rPr>
                        <a:t> </a:t>
                      </a:r>
                    </a:p>
                  </a:txBody>
                  <a:tcPr marL="7557" marR="7557" marT="7557" marB="3627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406568">
                <a:tc>
                  <a:txBody>
                    <a:bodyPr/>
                    <a:lstStyle/>
                    <a:p>
                      <a:pPr algn="l" fontAlgn="ctr"/>
                      <a:r>
                        <a:rPr lang="es-MX" sz="1100" dirty="0">
                          <a:solidFill>
                            <a:schemeClr val="tx1"/>
                          </a:solidFill>
                          <a:latin typeface="Calibri Light"/>
                        </a:rPr>
                        <a:t>Agentes culturales que participan en la elaboración de los planes municipales de cultura</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Número</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1.500</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3.556</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237%</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ES" sz="1200" dirty="0">
                          <a:solidFill>
                            <a:schemeClr val="tx1"/>
                          </a:solidFill>
                          <a:latin typeface="Calibri"/>
                        </a:rPr>
                        <a:t> </a:t>
                      </a:r>
                      <a:r>
                        <a:rPr lang="es-ES" sz="1200" dirty="0">
                          <a:solidFill>
                            <a:schemeClr val="tx1"/>
                          </a:solidFill>
                          <a:latin typeface="+mn-lt"/>
                        </a:rPr>
                        <a:t>Indicador cumplido</a:t>
                      </a:r>
                    </a:p>
                    <a:p>
                      <a:pPr algn="ctr" fontAlgn="b"/>
                      <a:endParaRPr lang="es-ES" sz="1200" dirty="0">
                        <a:solidFill>
                          <a:schemeClr val="tx1"/>
                        </a:solidFill>
                        <a:latin typeface="Calibri"/>
                      </a:endParaRPr>
                    </a:p>
                  </a:txBody>
                  <a:tcPr marL="7557" marR="7557" marT="7557" marB="3627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53669">
                <a:tc>
                  <a:txBody>
                    <a:bodyPr/>
                    <a:lstStyle/>
                    <a:p>
                      <a:pPr algn="l" fontAlgn="ctr"/>
                      <a:r>
                        <a:rPr lang="es-MX" sz="1100" dirty="0">
                          <a:solidFill>
                            <a:schemeClr val="tx1"/>
                          </a:solidFill>
                          <a:latin typeface="Calibri Light"/>
                        </a:rPr>
                        <a:t>Caracterización de industrias creativas en el Departamento de Antioquia elaborado</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Porcentaje</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100</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415</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415%</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200" dirty="0">
                          <a:solidFill>
                            <a:schemeClr val="tx1"/>
                          </a:solidFill>
                          <a:latin typeface="Calibri"/>
                        </a:rPr>
                        <a:t>Indicador cumplido</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
        <p:nvSpPr>
          <p:cNvPr id="3686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s-ES" sz="1800" b="0" i="0" u="none" strike="noStrike" cap="none" normalizeH="0" baseline="0" dirty="0">
                <a:ln>
                  <a:noFill/>
                </a:ln>
                <a:solidFill>
                  <a:schemeClr val="tx1"/>
                </a:solidFill>
                <a:effectLst/>
                <a:latin typeface="Arial" charset="0"/>
                <a:cs typeface="Arial" charset="0"/>
              </a:rPr>
            </a:br>
            <a:endParaRPr kumimoji="0" lang="es-ES" sz="1800" b="0" i="0" u="none" strike="noStrike" cap="none" normalizeH="0" baseline="0" dirty="0">
              <a:ln>
                <a:noFill/>
              </a:ln>
              <a:solidFill>
                <a:schemeClr val="tx1"/>
              </a:solidFill>
              <a:effectLst/>
              <a:latin typeface="Arial" charset="0"/>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4128617415"/>
              </p:ext>
            </p:extLst>
          </p:nvPr>
        </p:nvGraphicFramePr>
        <p:xfrm>
          <a:off x="556591" y="740450"/>
          <a:ext cx="8009893" cy="5786716"/>
        </p:xfrm>
        <a:graphic>
          <a:graphicData uri="http://schemas.openxmlformats.org/drawingml/2006/table">
            <a:tbl>
              <a:tblPr>
                <a:tableStyleId>{BC89EF96-8CEA-46FF-86C4-4CE0E7609802}</a:tableStyleId>
              </a:tblPr>
              <a:tblGrid>
                <a:gridCol w="3423959">
                  <a:extLst>
                    <a:ext uri="{9D8B030D-6E8A-4147-A177-3AD203B41FA5}">
                      <a16:colId xmlns:a16="http://schemas.microsoft.com/office/drawing/2014/main" val="20000"/>
                    </a:ext>
                  </a:extLst>
                </a:gridCol>
                <a:gridCol w="1312903">
                  <a:extLst>
                    <a:ext uri="{9D8B030D-6E8A-4147-A177-3AD203B41FA5}">
                      <a16:colId xmlns:a16="http://schemas.microsoft.com/office/drawing/2014/main" val="20001"/>
                    </a:ext>
                  </a:extLst>
                </a:gridCol>
                <a:gridCol w="1661758">
                  <a:extLst>
                    <a:ext uri="{9D8B030D-6E8A-4147-A177-3AD203B41FA5}">
                      <a16:colId xmlns:a16="http://schemas.microsoft.com/office/drawing/2014/main" val="1600595065"/>
                    </a:ext>
                  </a:extLst>
                </a:gridCol>
                <a:gridCol w="1611273">
                  <a:extLst>
                    <a:ext uri="{9D8B030D-6E8A-4147-A177-3AD203B41FA5}">
                      <a16:colId xmlns:a16="http://schemas.microsoft.com/office/drawing/2014/main" val="20003"/>
                    </a:ext>
                  </a:extLst>
                </a:gridCol>
              </a:tblGrid>
              <a:tr h="518505">
                <a:tc>
                  <a:txBody>
                    <a:bodyPr/>
                    <a:lstStyle/>
                    <a:p>
                      <a:pPr algn="ctr" fontAlgn="ctr"/>
                      <a:r>
                        <a:rPr lang="es-CO" sz="1600" b="1" u="none" strike="noStrike" dirty="0">
                          <a:solidFill>
                            <a:schemeClr val="tx1"/>
                          </a:solidFill>
                          <a:effectLst/>
                          <a:latin typeface="+mj-lt"/>
                          <a:cs typeface="Arial" panose="020B0604020202020204" pitchFamily="34" charset="0"/>
                        </a:rPr>
                        <a:t>Nombre indicador</a:t>
                      </a:r>
                      <a:endParaRPr lang="es-CO" sz="16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400" b="1" u="none" strike="noStrike" dirty="0">
                          <a:solidFill>
                            <a:schemeClr val="tx1"/>
                          </a:solidFill>
                          <a:effectLst/>
                          <a:latin typeface="+mj-lt"/>
                          <a:cs typeface="Arial" panose="020B0604020202020204" pitchFamily="34" charset="0"/>
                        </a:rPr>
                        <a:t>UNIDAD DE MEDIDA</a:t>
                      </a:r>
                      <a:endParaRPr lang="es-CO" sz="14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400" b="1" u="none" strike="noStrike" dirty="0">
                          <a:solidFill>
                            <a:schemeClr val="tx1"/>
                          </a:solidFill>
                          <a:effectLst/>
                          <a:latin typeface="+mj-lt"/>
                          <a:cs typeface="Arial" panose="020B0604020202020204" pitchFamily="34" charset="0"/>
                        </a:rPr>
                        <a:t>META</a:t>
                      </a:r>
                    </a:p>
                    <a:p>
                      <a:pPr algn="ctr" fontAlgn="ctr"/>
                      <a:r>
                        <a:rPr lang="es-CO" sz="1400" b="1" u="none" strike="noStrike" dirty="0">
                          <a:solidFill>
                            <a:schemeClr val="tx1"/>
                          </a:solidFill>
                          <a:effectLst/>
                          <a:latin typeface="+mj-lt"/>
                          <a:cs typeface="Arial" panose="020B0604020202020204" pitchFamily="34" charset="0"/>
                        </a:rPr>
                        <a:t>DICIEMBRE 31 DE   2023</a:t>
                      </a:r>
                      <a:endParaRPr lang="es-CO" sz="14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MX" sz="1400" b="1" i="0" u="none" strike="noStrike" dirty="0">
                          <a:solidFill>
                            <a:schemeClr val="tx1"/>
                          </a:solidFill>
                          <a:effectLst/>
                          <a:latin typeface="+mj-lt"/>
                          <a:cs typeface="Arial" panose="020B0604020202020204" pitchFamily="34" charset="0"/>
                        </a:rPr>
                        <a:t>CUMPLIMIENTO DICIEMBRE 31 DE 2023</a:t>
                      </a:r>
                      <a:endParaRPr lang="es-CO" sz="14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384769">
                <a:tc>
                  <a:txBody>
                    <a:bodyPr/>
                    <a:lstStyle/>
                    <a:p>
                      <a:pPr algn="l" fontAlgn="ctr"/>
                      <a:r>
                        <a:rPr lang="es-CO" sz="1600" b="1" i="0" u="none" strike="noStrike" dirty="0">
                          <a:solidFill>
                            <a:schemeClr val="tx1"/>
                          </a:solidFill>
                          <a:effectLst/>
                          <a:latin typeface="+mj-lt"/>
                        </a:rPr>
                        <a:t>1. Caracterización y Diagnóstico</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CO" sz="1400" b="0" i="0" u="none" strike="noStrike" dirty="0">
                          <a:solidFill>
                            <a:schemeClr val="tx1"/>
                          </a:solidFill>
                          <a:effectLst/>
                          <a:latin typeface="+mj-lt"/>
                        </a:rPr>
                        <a:t>Número</a:t>
                      </a:r>
                    </a:p>
                    <a:p>
                      <a:pPr algn="ctr" fontAlgn="b"/>
                      <a:endParaRPr lang="es-CO" sz="1400" b="0" i="0" u="none" strike="noStrike" dirty="0">
                        <a:solidFill>
                          <a:schemeClr val="tx1"/>
                        </a:solidFill>
                        <a:effectLst/>
                        <a:latin typeface="+mj-lt"/>
                      </a:endParaRPr>
                    </a:p>
                  </a:txBody>
                  <a:tcPr marL="0" marR="0" marT="0" marB="0" anchor="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chemeClr val="tx1"/>
                          </a:solidFill>
                          <a:effectLst/>
                          <a:latin typeface="+mj-lt"/>
                        </a:rPr>
                        <a:t>100%</a:t>
                      </a:r>
                      <a:endParaRPr lang="es-CO" sz="1800" b="0" i="0" u="none" strike="noStrike" dirty="0">
                        <a:solidFill>
                          <a:schemeClr val="tx1"/>
                        </a:solidFill>
                        <a:effectLst/>
                        <a:latin typeface="+mj-lt"/>
                      </a:endParaRPr>
                    </a:p>
                    <a:p>
                      <a:pPr algn="ctr" fontAlgn="b"/>
                      <a:endParaRPr lang="es-CO" sz="1800" b="0" i="0" u="none" strike="noStrike" dirty="0">
                        <a:solidFill>
                          <a:schemeClr val="tx1"/>
                        </a:solidFill>
                        <a:effectLst/>
                        <a:latin typeface="+mj-lt"/>
                      </a:endParaRPr>
                    </a:p>
                  </a:txBody>
                  <a:tcPr marL="0" marR="0" marT="0" marB="0" anchor="b">
                    <a:solidFill>
                      <a:schemeClr val="bg1"/>
                    </a:solidFill>
                  </a:tcPr>
                </a:tc>
                <a:tc>
                  <a:txBody>
                    <a:bodyPr/>
                    <a:lstStyle/>
                    <a:p>
                      <a:pPr algn="ctr" fontAlgn="b"/>
                      <a:r>
                        <a:rPr lang="es-MX" sz="1800" b="0" i="0" u="none" strike="noStrike" dirty="0">
                          <a:solidFill>
                            <a:schemeClr val="tx1"/>
                          </a:solidFill>
                          <a:effectLst/>
                          <a:latin typeface="+mj-lt"/>
                        </a:rPr>
                        <a:t>89%</a:t>
                      </a:r>
                    </a:p>
                    <a:p>
                      <a:pPr algn="ctr" fontAlgn="b"/>
                      <a:endParaRPr lang="es-CO" sz="1800" b="0" i="0" u="none" strike="noStrike" dirty="0">
                        <a:solidFill>
                          <a:schemeClr val="tx1"/>
                        </a:solidFill>
                        <a:effectLst/>
                        <a:latin typeface="+mj-lt"/>
                      </a:endParaRPr>
                    </a:p>
                  </a:txBody>
                  <a:tcPr marL="0" marR="0" marT="0" marB="0" anchor="b">
                    <a:solidFill>
                      <a:schemeClr val="bg1"/>
                    </a:solidFill>
                  </a:tcPr>
                </a:tc>
                <a:extLst>
                  <a:ext uri="{0D108BD9-81ED-4DB2-BD59-A6C34878D82A}">
                    <a16:rowId xmlns:a16="http://schemas.microsoft.com/office/drawing/2014/main" val="10001"/>
                  </a:ext>
                </a:extLst>
              </a:tr>
              <a:tr h="608026">
                <a:tc>
                  <a:txBody>
                    <a:bodyPr/>
                    <a:lstStyle/>
                    <a:p>
                      <a:pPr algn="l" fontAlgn="ctr"/>
                      <a:r>
                        <a:rPr lang="es-CO" sz="1600" b="1" i="0" u="none" strike="noStrike" dirty="0">
                          <a:solidFill>
                            <a:schemeClr val="tx1"/>
                          </a:solidFill>
                          <a:effectLst/>
                          <a:latin typeface="+mj-lt"/>
                        </a:rPr>
                        <a:t>2. Planeación municipal</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schemeClr val="tx1"/>
                          </a:solidFill>
                          <a:effectLst/>
                          <a:uLnTx/>
                          <a:uFillTx/>
                          <a:latin typeface="+mj-lt"/>
                          <a:ea typeface="+mn-ea"/>
                          <a:cs typeface="+mn-cs"/>
                        </a:rPr>
                        <a:t>Número</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chemeClr val="tx1"/>
                        </a:solidFill>
                        <a:effectLst/>
                        <a:uLnTx/>
                        <a:uFillTx/>
                        <a:latin typeface="+mj-lt"/>
                        <a:ea typeface="+mn-ea"/>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chemeClr val="tx1"/>
                          </a:solidFill>
                          <a:effectLst/>
                          <a:latin typeface="+mj-lt"/>
                        </a:rPr>
                        <a:t>100%</a:t>
                      </a:r>
                      <a:endParaRPr lang="es-CO" sz="1800" b="0" i="0" u="none" strike="noStrike" dirty="0">
                        <a:solidFill>
                          <a:schemeClr val="tx1"/>
                        </a:solidFill>
                        <a:effectLst/>
                        <a:latin typeface="+mj-lt"/>
                      </a:endParaRPr>
                    </a:p>
                    <a:p>
                      <a:pPr algn="ctr" fontAlgn="b"/>
                      <a:endParaRPr lang="es-CO" sz="1800" b="0" i="0" u="none" strike="noStrike" dirty="0">
                        <a:solidFill>
                          <a:schemeClr val="tx1"/>
                        </a:solidFill>
                        <a:effectLst/>
                        <a:latin typeface="+mj-lt"/>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chemeClr val="tx1"/>
                          </a:solidFill>
                          <a:effectLst/>
                          <a:latin typeface="+mj-lt"/>
                        </a:rPr>
                        <a:t>100%</a:t>
                      </a:r>
                      <a:endParaRPr lang="es-CO" sz="1800" b="0" i="0" u="none" strike="noStrike" dirty="0">
                        <a:solidFill>
                          <a:schemeClr val="tx1"/>
                        </a:solidFill>
                        <a:effectLst/>
                        <a:latin typeface="+mj-lt"/>
                      </a:endParaRPr>
                    </a:p>
                    <a:p>
                      <a:pPr algn="ctr" fontAlgn="b"/>
                      <a:endParaRPr lang="es-CO" sz="1800" b="0" i="0" u="none" strike="noStrike" dirty="0">
                        <a:solidFill>
                          <a:schemeClr val="tx1"/>
                        </a:solidFill>
                        <a:effectLst/>
                        <a:latin typeface="+mj-lt"/>
                      </a:endParaRPr>
                    </a:p>
                  </a:txBody>
                  <a:tcPr marL="0" marR="0" marT="0" marB="0" anchor="b"/>
                </a:tc>
                <a:extLst>
                  <a:ext uri="{0D108BD9-81ED-4DB2-BD59-A6C34878D82A}">
                    <a16:rowId xmlns:a16="http://schemas.microsoft.com/office/drawing/2014/main" val="10003"/>
                  </a:ext>
                </a:extLst>
              </a:tr>
              <a:tr h="499890">
                <a:tc>
                  <a:txBody>
                    <a:bodyPr/>
                    <a:lstStyle/>
                    <a:p>
                      <a:pPr algn="l" fontAlgn="ctr"/>
                      <a:r>
                        <a:rPr lang="es-MX" sz="1600" b="1" i="0" u="none" strike="noStrike" dirty="0">
                          <a:solidFill>
                            <a:schemeClr val="tx1"/>
                          </a:solidFill>
                          <a:effectLst/>
                          <a:latin typeface="+mj-lt"/>
                        </a:rPr>
                        <a:t>3. Participación para la planeación</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schemeClr val="tx1"/>
                          </a:solidFill>
                          <a:effectLst/>
                          <a:uLnTx/>
                          <a:uFillTx/>
                          <a:latin typeface="+mj-lt"/>
                          <a:ea typeface="+mn-ea"/>
                          <a:cs typeface="+mn-cs"/>
                        </a:rPr>
                        <a:t>Número</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chemeClr val="tx1"/>
                        </a:solidFill>
                        <a:effectLst/>
                        <a:uLnTx/>
                        <a:uFillTx/>
                        <a:latin typeface="+mj-lt"/>
                        <a:ea typeface="+mn-ea"/>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chemeClr val="tx1"/>
                          </a:solidFill>
                          <a:effectLst/>
                          <a:latin typeface="+mj-lt"/>
                        </a:rPr>
                        <a:t>100%</a:t>
                      </a:r>
                      <a:endParaRPr lang="es-CO" sz="1800" b="0" i="0" u="none" strike="noStrike" dirty="0">
                        <a:solidFill>
                          <a:schemeClr val="tx1"/>
                        </a:solidFill>
                        <a:effectLst/>
                        <a:latin typeface="+mj-lt"/>
                      </a:endParaRPr>
                    </a:p>
                    <a:p>
                      <a:pPr algn="ctr" fontAlgn="b"/>
                      <a:endParaRPr lang="es-CO" sz="1800" b="0" i="0" u="none" strike="noStrike" dirty="0">
                        <a:solidFill>
                          <a:schemeClr val="tx1"/>
                        </a:solidFill>
                        <a:effectLst/>
                        <a:latin typeface="+mj-lt"/>
                      </a:endParaRPr>
                    </a:p>
                  </a:txBody>
                  <a:tcPr marL="0" marR="0" marT="0" marB="0" anchor="b"/>
                </a:tc>
                <a:tc>
                  <a:txBody>
                    <a:bodyPr/>
                    <a:lstStyle/>
                    <a:p>
                      <a:pPr algn="ctr" fontAlgn="b"/>
                      <a:r>
                        <a:rPr lang="es-MX" sz="1800" b="0" i="0" u="none" strike="noStrike" dirty="0">
                          <a:solidFill>
                            <a:schemeClr val="tx1"/>
                          </a:solidFill>
                          <a:effectLst/>
                          <a:latin typeface="+mj-lt"/>
                        </a:rPr>
                        <a:t>96%</a:t>
                      </a:r>
                    </a:p>
                    <a:p>
                      <a:pPr algn="ctr" fontAlgn="b"/>
                      <a:endParaRPr lang="es-CO" sz="1800" b="0" i="0" u="none" strike="noStrike" dirty="0">
                        <a:solidFill>
                          <a:schemeClr val="tx1"/>
                        </a:solidFill>
                        <a:effectLst/>
                        <a:latin typeface="+mj-lt"/>
                      </a:endParaRPr>
                    </a:p>
                  </a:txBody>
                  <a:tcPr marL="0" marR="0" marT="0" marB="0" anchor="b"/>
                </a:tc>
                <a:extLst>
                  <a:ext uri="{0D108BD9-81ED-4DB2-BD59-A6C34878D82A}">
                    <a16:rowId xmlns:a16="http://schemas.microsoft.com/office/drawing/2014/main" val="2374161050"/>
                  </a:ext>
                </a:extLst>
              </a:tr>
              <a:tr h="623295">
                <a:tc>
                  <a:txBody>
                    <a:bodyPr/>
                    <a:lstStyle/>
                    <a:p>
                      <a:pPr algn="l" fontAlgn="ctr"/>
                      <a:r>
                        <a:rPr lang="es-CO" sz="1600" b="1" i="0" u="none" strike="noStrike" dirty="0">
                          <a:solidFill>
                            <a:schemeClr val="tx1"/>
                          </a:solidFill>
                          <a:effectLst/>
                          <a:latin typeface="+mj-lt"/>
                        </a:rPr>
                        <a:t>4. Formación</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schemeClr val="tx1"/>
                          </a:solidFill>
                          <a:effectLst/>
                          <a:uLnTx/>
                          <a:uFillTx/>
                          <a:latin typeface="+mj-lt"/>
                          <a:ea typeface="+mn-ea"/>
                          <a:cs typeface="+mn-cs"/>
                        </a:rPr>
                        <a:t>Número</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chemeClr val="tx1"/>
                        </a:solidFill>
                        <a:effectLst/>
                        <a:uLnTx/>
                        <a:uFillTx/>
                        <a:latin typeface="+mj-lt"/>
                        <a:ea typeface="+mn-ea"/>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chemeClr val="tx1"/>
                          </a:solidFill>
                          <a:effectLst/>
                          <a:latin typeface="+mj-lt"/>
                        </a:rPr>
                        <a:t>100%</a:t>
                      </a:r>
                      <a:endParaRPr lang="es-CO" sz="1800" b="0" i="0" u="none" strike="noStrike" dirty="0">
                        <a:solidFill>
                          <a:schemeClr val="tx1"/>
                        </a:solidFill>
                        <a:effectLst/>
                        <a:latin typeface="+mj-lt"/>
                      </a:endParaRPr>
                    </a:p>
                    <a:p>
                      <a:pPr algn="ctr" fontAlgn="b"/>
                      <a:endParaRPr lang="es-CO" sz="1800" b="0" i="0" u="none" strike="noStrike" dirty="0">
                        <a:solidFill>
                          <a:schemeClr val="tx1"/>
                        </a:solidFill>
                        <a:effectLst/>
                        <a:latin typeface="+mj-lt"/>
                      </a:endParaRPr>
                    </a:p>
                  </a:txBody>
                  <a:tcPr marL="0" marR="0" marT="0" marB="0" anchor="b"/>
                </a:tc>
                <a:tc>
                  <a:txBody>
                    <a:bodyPr/>
                    <a:lstStyle/>
                    <a:p>
                      <a:pPr algn="ctr" fontAlgn="b"/>
                      <a:r>
                        <a:rPr lang="es-MX" sz="1800" b="0" i="0" u="none" strike="noStrike" dirty="0">
                          <a:solidFill>
                            <a:schemeClr val="tx1"/>
                          </a:solidFill>
                          <a:effectLst/>
                          <a:latin typeface="+mj-lt"/>
                        </a:rPr>
                        <a:t>100%</a:t>
                      </a:r>
                    </a:p>
                    <a:p>
                      <a:pPr algn="ctr" fontAlgn="b"/>
                      <a:endParaRPr lang="es-CO" sz="1800" b="0" i="0" u="none" strike="noStrike" dirty="0">
                        <a:solidFill>
                          <a:schemeClr val="tx1"/>
                        </a:solidFill>
                        <a:effectLst/>
                        <a:latin typeface="+mj-lt"/>
                      </a:endParaRPr>
                    </a:p>
                  </a:txBody>
                  <a:tcPr marL="0" marR="0" marT="0" marB="0" anchor="b"/>
                </a:tc>
                <a:extLst>
                  <a:ext uri="{0D108BD9-81ED-4DB2-BD59-A6C34878D82A}">
                    <a16:rowId xmlns:a16="http://schemas.microsoft.com/office/drawing/2014/main" val="2023210452"/>
                  </a:ext>
                </a:extLst>
              </a:tr>
              <a:tr h="349834">
                <a:tc>
                  <a:txBody>
                    <a:bodyPr/>
                    <a:lstStyle/>
                    <a:p>
                      <a:pPr algn="l" fontAlgn="ctr"/>
                      <a:r>
                        <a:rPr lang="es-CO" sz="1600" b="1" i="0" u="none" strike="noStrike" dirty="0">
                          <a:solidFill>
                            <a:schemeClr val="tx1"/>
                          </a:solidFill>
                          <a:effectLst/>
                          <a:latin typeface="+mj-lt"/>
                        </a:rPr>
                        <a:t>5. Convocatorias</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schemeClr val="tx1"/>
                          </a:solidFill>
                          <a:effectLst/>
                          <a:uLnTx/>
                          <a:uFillTx/>
                          <a:latin typeface="+mj-lt"/>
                          <a:ea typeface="+mn-ea"/>
                          <a:cs typeface="+mn-cs"/>
                        </a:rPr>
                        <a:t>Número</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chemeClr val="tx1"/>
                        </a:solidFill>
                        <a:effectLst/>
                        <a:uLnTx/>
                        <a:uFillTx/>
                        <a:latin typeface="+mj-lt"/>
                        <a:ea typeface="+mn-ea"/>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chemeClr val="tx1"/>
                          </a:solidFill>
                          <a:effectLst/>
                          <a:latin typeface="+mj-lt"/>
                        </a:rPr>
                        <a:t>100%</a:t>
                      </a:r>
                      <a:endParaRPr lang="es-CO" sz="1800" b="0" i="0" u="none" strike="noStrike" dirty="0">
                        <a:solidFill>
                          <a:schemeClr val="tx1"/>
                        </a:solidFill>
                        <a:effectLst/>
                        <a:latin typeface="+mj-lt"/>
                      </a:endParaRPr>
                    </a:p>
                    <a:p>
                      <a:pPr algn="ctr" fontAlgn="b"/>
                      <a:endParaRPr lang="es-CO" sz="1800" b="0" i="0" u="none" strike="noStrike" dirty="0">
                        <a:solidFill>
                          <a:schemeClr val="tx1"/>
                        </a:solidFill>
                        <a:effectLst/>
                        <a:latin typeface="+mj-lt"/>
                      </a:endParaRPr>
                    </a:p>
                  </a:txBody>
                  <a:tcPr marL="0" marR="0" marT="0" marB="0" anchor="b"/>
                </a:tc>
                <a:tc>
                  <a:txBody>
                    <a:bodyPr/>
                    <a:lstStyle/>
                    <a:p>
                      <a:pPr algn="ctr" fontAlgn="b"/>
                      <a:r>
                        <a:rPr lang="es-MX" sz="1800" b="0" i="0" u="none" strike="noStrike" dirty="0">
                          <a:solidFill>
                            <a:schemeClr val="tx1"/>
                          </a:solidFill>
                          <a:effectLst/>
                          <a:latin typeface="+mj-lt"/>
                        </a:rPr>
                        <a:t>100%</a:t>
                      </a:r>
                    </a:p>
                    <a:p>
                      <a:pPr algn="ctr" fontAlgn="b"/>
                      <a:endParaRPr lang="es-CO" sz="1800" b="0" i="0" u="none" strike="noStrike" dirty="0">
                        <a:solidFill>
                          <a:schemeClr val="tx1"/>
                        </a:solidFill>
                        <a:effectLst/>
                        <a:latin typeface="+mj-lt"/>
                      </a:endParaRPr>
                    </a:p>
                  </a:txBody>
                  <a:tcPr marL="0" marR="0" marT="0" marB="0" anchor="b"/>
                </a:tc>
                <a:extLst>
                  <a:ext uri="{0D108BD9-81ED-4DB2-BD59-A6C34878D82A}">
                    <a16:rowId xmlns:a16="http://schemas.microsoft.com/office/drawing/2014/main" val="3558906451"/>
                  </a:ext>
                </a:extLst>
              </a:tr>
              <a:tr h="0">
                <a:tc>
                  <a:txBody>
                    <a:bodyPr/>
                    <a:lstStyle/>
                    <a:p>
                      <a:pPr algn="l" fontAlgn="ctr"/>
                      <a:r>
                        <a:rPr lang="es-CO" sz="1600" b="1" i="0" u="none" strike="noStrike" dirty="0">
                          <a:solidFill>
                            <a:schemeClr val="tx1"/>
                          </a:solidFill>
                          <a:effectLst/>
                          <a:latin typeface="+mj-lt"/>
                        </a:rPr>
                        <a:t>6. Alianzas</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chemeClr val="tx1"/>
                        </a:solidFill>
                        <a:effectLst/>
                        <a:uLnTx/>
                        <a:uFillTx/>
                        <a:latin typeface="+mj-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schemeClr val="tx1"/>
                          </a:solidFill>
                          <a:effectLst/>
                          <a:uLnTx/>
                          <a:uFillTx/>
                          <a:latin typeface="+mj-lt"/>
                          <a:ea typeface="+mn-ea"/>
                          <a:cs typeface="+mn-cs"/>
                        </a:rPr>
                        <a:t>Número</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chemeClr val="tx1"/>
                        </a:solidFill>
                        <a:effectLst/>
                        <a:uLnTx/>
                        <a:uFillTx/>
                        <a:latin typeface="+mj-lt"/>
                        <a:ea typeface="+mn-ea"/>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chemeClr val="tx1"/>
                          </a:solidFill>
                          <a:effectLst/>
                          <a:latin typeface="+mj-lt"/>
                        </a:rPr>
                        <a:t>100%</a:t>
                      </a:r>
                    </a:p>
                    <a:p>
                      <a:pPr algn="ctr" fontAlgn="b"/>
                      <a:endParaRPr lang="es-CO" sz="1800" b="0" i="0" u="none" strike="noStrike" dirty="0">
                        <a:solidFill>
                          <a:schemeClr val="tx1"/>
                        </a:solidFill>
                        <a:effectLst/>
                        <a:latin typeface="+mj-lt"/>
                      </a:endParaRPr>
                    </a:p>
                  </a:txBody>
                  <a:tcPr marL="0" marR="0" marT="0" marB="0" anchor="b"/>
                </a:tc>
                <a:tc>
                  <a:txBody>
                    <a:bodyPr/>
                    <a:lstStyle/>
                    <a:p>
                      <a:pPr algn="ctr" fontAlgn="b"/>
                      <a:endParaRPr lang="es-MX" sz="1800" b="0" i="0" u="none" strike="noStrike" dirty="0">
                        <a:solidFill>
                          <a:schemeClr val="tx1"/>
                        </a:solidFill>
                        <a:effectLst/>
                        <a:latin typeface="+mj-lt"/>
                      </a:endParaRPr>
                    </a:p>
                    <a:p>
                      <a:pPr algn="ctr" fontAlgn="b"/>
                      <a:r>
                        <a:rPr lang="es-MX" sz="1800" b="0" i="0" u="none" strike="noStrike" dirty="0">
                          <a:solidFill>
                            <a:schemeClr val="tx1"/>
                          </a:solidFill>
                          <a:effectLst/>
                          <a:latin typeface="+mj-lt"/>
                        </a:rPr>
                        <a:t>100%</a:t>
                      </a:r>
                    </a:p>
                    <a:p>
                      <a:pPr algn="ctr" fontAlgn="b"/>
                      <a:endParaRPr lang="es-CO" sz="1800" b="0" i="0" u="none" strike="noStrike" dirty="0">
                        <a:solidFill>
                          <a:schemeClr val="tx1"/>
                        </a:solidFill>
                        <a:effectLst/>
                        <a:latin typeface="+mj-lt"/>
                      </a:endParaRPr>
                    </a:p>
                  </a:txBody>
                  <a:tcPr marL="0" marR="0" marT="0" marB="0" anchor="b"/>
                </a:tc>
                <a:extLst>
                  <a:ext uri="{0D108BD9-81ED-4DB2-BD59-A6C34878D82A}">
                    <a16:rowId xmlns:a16="http://schemas.microsoft.com/office/drawing/2014/main" val="3643701160"/>
                  </a:ext>
                </a:extLst>
              </a:tr>
              <a:tr h="578950">
                <a:tc>
                  <a:txBody>
                    <a:bodyPr/>
                    <a:lstStyle/>
                    <a:p>
                      <a:pPr algn="l" fontAlgn="ctr"/>
                      <a:r>
                        <a:rPr lang="es-MX" sz="1600" b="1" i="0" u="none" strike="noStrike" dirty="0">
                          <a:solidFill>
                            <a:schemeClr val="tx1"/>
                          </a:solidFill>
                          <a:effectLst/>
                          <a:latin typeface="+mj-lt"/>
                        </a:rPr>
                        <a:t>7. Comunicación de la gestión</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schemeClr val="tx1"/>
                          </a:solidFill>
                          <a:effectLst/>
                          <a:uLnTx/>
                          <a:uFillTx/>
                          <a:latin typeface="+mj-lt"/>
                          <a:ea typeface="+mn-ea"/>
                          <a:cs typeface="+mn-cs"/>
                        </a:rPr>
                        <a:t>Número</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chemeClr val="tx1"/>
                        </a:solidFill>
                        <a:effectLst/>
                        <a:uLnTx/>
                        <a:uFillTx/>
                        <a:latin typeface="+mj-lt"/>
                        <a:ea typeface="+mn-ea"/>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chemeClr val="tx1"/>
                          </a:solidFill>
                          <a:effectLst/>
                          <a:latin typeface="+mj-lt"/>
                        </a:rPr>
                        <a:t>100%</a:t>
                      </a:r>
                      <a:endParaRPr lang="es-CO" sz="1800" b="0" i="0" u="none" strike="noStrike" dirty="0">
                        <a:solidFill>
                          <a:schemeClr val="tx1"/>
                        </a:solidFill>
                        <a:effectLst/>
                        <a:latin typeface="+mj-lt"/>
                      </a:endParaRPr>
                    </a:p>
                    <a:p>
                      <a:pPr algn="ctr" fontAlgn="b"/>
                      <a:endParaRPr lang="es-CO" sz="1800" b="0" i="0" u="none" strike="noStrike" dirty="0">
                        <a:solidFill>
                          <a:schemeClr val="tx1"/>
                        </a:solidFill>
                        <a:effectLst/>
                        <a:latin typeface="+mj-lt"/>
                      </a:endParaRPr>
                    </a:p>
                  </a:txBody>
                  <a:tcPr marL="0" marR="0" marT="0" marB="0" anchor="b"/>
                </a:tc>
                <a:tc>
                  <a:txBody>
                    <a:bodyPr/>
                    <a:lstStyle/>
                    <a:p>
                      <a:pPr algn="ctr" fontAlgn="b"/>
                      <a:r>
                        <a:rPr lang="es-MX" sz="1800" b="0" i="0" u="none" strike="noStrike" dirty="0">
                          <a:solidFill>
                            <a:schemeClr val="tx1"/>
                          </a:solidFill>
                          <a:effectLst/>
                          <a:latin typeface="+mj-lt"/>
                        </a:rPr>
                        <a:t>100%</a:t>
                      </a:r>
                    </a:p>
                    <a:p>
                      <a:pPr algn="ctr" fontAlgn="b"/>
                      <a:endParaRPr lang="es-CO" sz="1800" b="0" i="0" u="none" strike="noStrike" dirty="0">
                        <a:solidFill>
                          <a:schemeClr val="tx1"/>
                        </a:solidFill>
                        <a:effectLst/>
                        <a:latin typeface="+mj-lt"/>
                      </a:endParaRPr>
                    </a:p>
                  </a:txBody>
                  <a:tcPr marL="0" marR="0" marT="0" marB="0" anchor="b"/>
                </a:tc>
                <a:extLst>
                  <a:ext uri="{0D108BD9-81ED-4DB2-BD59-A6C34878D82A}">
                    <a16:rowId xmlns:a16="http://schemas.microsoft.com/office/drawing/2014/main" val="549509741"/>
                  </a:ext>
                </a:extLst>
              </a:tr>
              <a:tr h="867485">
                <a:tc>
                  <a:txBody>
                    <a:bodyPr/>
                    <a:lstStyle/>
                    <a:p>
                      <a:pPr algn="l" fontAlgn="ctr"/>
                      <a:r>
                        <a:rPr lang="es-MX" sz="1600" b="1" i="0" u="none" strike="noStrike" dirty="0">
                          <a:solidFill>
                            <a:schemeClr val="tx1"/>
                          </a:solidFill>
                          <a:effectLst/>
                          <a:latin typeface="+mj-lt"/>
                        </a:rPr>
                        <a:t>8. El Palacio como Centro Cultural</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schemeClr val="tx1"/>
                          </a:solidFill>
                          <a:effectLst/>
                          <a:uLnTx/>
                          <a:uFillTx/>
                          <a:latin typeface="+mj-lt"/>
                          <a:ea typeface="+mn-ea"/>
                          <a:cs typeface="+mn-cs"/>
                        </a:rPr>
                        <a:t>Número</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chemeClr val="tx1"/>
                        </a:solidFill>
                        <a:effectLst/>
                        <a:uLnTx/>
                        <a:uFillTx/>
                        <a:latin typeface="+mj-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chemeClr val="tx1"/>
                        </a:solidFill>
                        <a:effectLst/>
                        <a:uLnTx/>
                        <a:uFillTx/>
                        <a:latin typeface="+mj-lt"/>
                        <a:ea typeface="+mn-ea"/>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chemeClr val="tx1"/>
                          </a:solidFill>
                          <a:effectLst/>
                          <a:latin typeface="+mj-lt"/>
                        </a:rPr>
                        <a:t>100%</a:t>
                      </a:r>
                      <a:endParaRPr lang="es-CO" sz="1800" b="0" i="0" u="none" strike="noStrike" dirty="0">
                        <a:solidFill>
                          <a:schemeClr val="tx1"/>
                        </a:solidFill>
                        <a:effectLst/>
                        <a:latin typeface="+mj-lt"/>
                      </a:endParaRPr>
                    </a:p>
                    <a:p>
                      <a:pPr algn="ctr" fontAlgn="b"/>
                      <a:endParaRPr lang="es-CO" sz="1800" b="0" i="0" u="none" strike="noStrike" dirty="0">
                        <a:solidFill>
                          <a:schemeClr val="tx1"/>
                        </a:solidFill>
                        <a:effectLst/>
                        <a:latin typeface="+mj-lt"/>
                      </a:endParaRPr>
                    </a:p>
                  </a:txBody>
                  <a:tcPr marL="0" marR="0" marT="0" marB="0" anchor="b"/>
                </a:tc>
                <a:tc>
                  <a:txBody>
                    <a:bodyPr/>
                    <a:lstStyle/>
                    <a:p>
                      <a:pPr algn="ctr" fontAlgn="b"/>
                      <a:r>
                        <a:rPr lang="es-MX" sz="1800" b="0" i="0" u="none" strike="noStrike" dirty="0">
                          <a:solidFill>
                            <a:schemeClr val="tx1"/>
                          </a:solidFill>
                          <a:effectLst/>
                          <a:latin typeface="+mj-lt"/>
                        </a:rPr>
                        <a:t>100%</a:t>
                      </a:r>
                    </a:p>
                    <a:p>
                      <a:pPr algn="ctr" fontAlgn="b"/>
                      <a:endParaRPr lang="es-CO" sz="1800" b="0" i="0" u="none" strike="noStrike" dirty="0">
                        <a:solidFill>
                          <a:schemeClr val="tx1"/>
                        </a:solidFill>
                        <a:effectLst/>
                        <a:latin typeface="+mj-lt"/>
                      </a:endParaRPr>
                    </a:p>
                  </a:txBody>
                  <a:tcPr marL="0" marR="0" marT="0" marB="0" anchor="b"/>
                </a:tc>
                <a:extLst>
                  <a:ext uri="{0D108BD9-81ED-4DB2-BD59-A6C34878D82A}">
                    <a16:rowId xmlns:a16="http://schemas.microsoft.com/office/drawing/2014/main" val="3816089481"/>
                  </a:ext>
                </a:extLst>
              </a:tr>
            </a:tbl>
          </a:graphicData>
        </a:graphic>
      </p:graphicFrame>
      <p:sp>
        <p:nvSpPr>
          <p:cNvPr id="6" name="5 Rectángulo"/>
          <p:cNvSpPr/>
          <p:nvPr/>
        </p:nvSpPr>
        <p:spPr>
          <a:xfrm>
            <a:off x="981701" y="20881"/>
            <a:ext cx="7149137" cy="707886"/>
          </a:xfrm>
          <a:prstGeom prst="rect">
            <a:avLst/>
          </a:prstGeom>
        </p:spPr>
        <p:txBody>
          <a:bodyPr wrap="square">
            <a:spAutoFit/>
          </a:bodyPr>
          <a:lstStyle/>
          <a:p>
            <a:pPr algn="ctr"/>
            <a:r>
              <a:rPr lang="es-CO" sz="2000" b="1" dirty="0">
                <a:latin typeface="Calibri Light" panose="020F0302020204030204" pitchFamily="34" charset="0"/>
                <a:cs typeface="Calibri Light" panose="020F0302020204030204" pitchFamily="34" charset="0"/>
              </a:rPr>
              <a:t>Indicadores 8 líneas estratégicas-  8 Indicadores  </a:t>
            </a:r>
          </a:p>
          <a:p>
            <a:pPr algn="ctr"/>
            <a:r>
              <a:rPr lang="es-CO" sz="2000" b="1" dirty="0">
                <a:latin typeface="Calibri Light" panose="020F0302020204030204" pitchFamily="34" charset="0"/>
                <a:cs typeface="Calibri Light" panose="020F0302020204030204" pitchFamily="34" charset="0"/>
              </a:rPr>
              <a:t>98.08 % de cumplimiento</a:t>
            </a:r>
          </a:p>
        </p:txBody>
      </p:sp>
    </p:spTree>
    <p:extLst>
      <p:ext uri="{BB962C8B-B14F-4D97-AF65-F5344CB8AC3E}">
        <p14:creationId xmlns:p14="http://schemas.microsoft.com/office/powerpoint/2010/main" val="4166477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3869138377"/>
              </p:ext>
            </p:extLst>
          </p:nvPr>
        </p:nvGraphicFramePr>
        <p:xfrm>
          <a:off x="168650" y="884543"/>
          <a:ext cx="8806700" cy="4189310"/>
        </p:xfrm>
        <a:graphic>
          <a:graphicData uri="http://schemas.openxmlformats.org/drawingml/2006/table">
            <a:tbl>
              <a:tblPr>
                <a:tableStyleId>{BC89EF96-8CEA-46FF-86C4-4CE0E7609802}</a:tableStyleId>
              </a:tblPr>
              <a:tblGrid>
                <a:gridCol w="1306892">
                  <a:extLst>
                    <a:ext uri="{9D8B030D-6E8A-4147-A177-3AD203B41FA5}">
                      <a16:colId xmlns:a16="http://schemas.microsoft.com/office/drawing/2014/main" val="20000"/>
                    </a:ext>
                  </a:extLst>
                </a:gridCol>
                <a:gridCol w="886096">
                  <a:extLst>
                    <a:ext uri="{9D8B030D-6E8A-4147-A177-3AD203B41FA5}">
                      <a16:colId xmlns:a16="http://schemas.microsoft.com/office/drawing/2014/main" val="20001"/>
                    </a:ext>
                  </a:extLst>
                </a:gridCol>
                <a:gridCol w="936685">
                  <a:extLst>
                    <a:ext uri="{9D8B030D-6E8A-4147-A177-3AD203B41FA5}">
                      <a16:colId xmlns:a16="http://schemas.microsoft.com/office/drawing/2014/main" val="20002"/>
                    </a:ext>
                  </a:extLst>
                </a:gridCol>
                <a:gridCol w="879741">
                  <a:extLst>
                    <a:ext uri="{9D8B030D-6E8A-4147-A177-3AD203B41FA5}">
                      <a16:colId xmlns:a16="http://schemas.microsoft.com/office/drawing/2014/main" val="20003"/>
                    </a:ext>
                  </a:extLst>
                </a:gridCol>
                <a:gridCol w="3816241">
                  <a:extLst>
                    <a:ext uri="{9D8B030D-6E8A-4147-A177-3AD203B41FA5}">
                      <a16:colId xmlns:a16="http://schemas.microsoft.com/office/drawing/2014/main" val="20004"/>
                    </a:ext>
                  </a:extLst>
                </a:gridCol>
                <a:gridCol w="981045">
                  <a:extLst>
                    <a:ext uri="{9D8B030D-6E8A-4147-A177-3AD203B41FA5}">
                      <a16:colId xmlns:a16="http://schemas.microsoft.com/office/drawing/2014/main" val="20005"/>
                    </a:ext>
                  </a:extLst>
                </a:gridCol>
              </a:tblGrid>
              <a:tr h="226910">
                <a:tc>
                  <a:txBody>
                    <a:bodyPr/>
                    <a:lstStyle/>
                    <a:p>
                      <a:pPr algn="ctr" fontAlgn="ctr"/>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effectLst/>
                          <a:latin typeface="+mj-lt"/>
                          <a:cs typeface="Arial" panose="020B0604020202020204" pitchFamily="34" charset="0"/>
                        </a:rPr>
                        <a:t>Medición</a:t>
                      </a:r>
                      <a:endParaRPr lang="es-CO" sz="9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effectLst/>
                          <a:latin typeface="+mj-lt"/>
                          <a:cs typeface="Arial" panose="020B0604020202020204" pitchFamily="34" charset="0"/>
                        </a:rPr>
                        <a:t>Responsable</a:t>
                      </a:r>
                      <a:endParaRPr lang="es-CO" sz="9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effectLst/>
                          <a:latin typeface="+mj-lt"/>
                          <a:cs typeface="Arial" panose="020B0604020202020204" pitchFamily="34" charset="0"/>
                        </a:rPr>
                        <a:t>ANALISIS ULTIMA MEDICIÓN</a:t>
                      </a:r>
                      <a:endParaRPr lang="es-CO" sz="9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effectLst/>
                          <a:latin typeface="+mj-lt"/>
                          <a:cs typeface="Arial" panose="020B0604020202020204" pitchFamily="34" charset="0"/>
                        </a:rPr>
                        <a:t>% cumplimiento</a:t>
                      </a:r>
                      <a:endParaRPr lang="es-CO" sz="9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635137">
                <a:tc>
                  <a:txBody>
                    <a:bodyPr/>
                    <a:lstStyle/>
                    <a:p>
                      <a:pPr algn="ctr" fontAlgn="ctr"/>
                      <a:r>
                        <a:rPr lang="es-CO" sz="900" b="1" u="none" strike="noStrike" dirty="0">
                          <a:solidFill>
                            <a:srgbClr val="0070C0"/>
                          </a:solidFill>
                          <a:effectLst/>
                          <a:latin typeface="+mj-lt"/>
                          <a:cs typeface="Arial" panose="020B0604020202020204" pitchFamily="34" charset="0"/>
                        </a:rPr>
                        <a:t>Seguimiento al Cumplimiento de objetivos estratégicos</a:t>
                      </a:r>
                      <a:endParaRPr lang="es-CO" sz="900" b="1" i="0" u="none" strike="noStrike" dirty="0">
                        <a:solidFill>
                          <a:srgbClr val="0070C0"/>
                        </a:solidFill>
                        <a:effectLst/>
                        <a:latin typeface="+mj-lt"/>
                        <a:cs typeface="Arial" panose="020B0604020202020204" pitchFamily="34" charset="0"/>
                      </a:endParaRPr>
                    </a:p>
                  </a:txBody>
                  <a:tcPr marL="0" marR="0" marT="0" marB="0" anchor="ctr"/>
                </a:tc>
                <a:tc>
                  <a:txBody>
                    <a:bodyPr/>
                    <a:lstStyle/>
                    <a:p>
                      <a:pPr algn="ctr" fontAlgn="ctr"/>
                      <a:r>
                        <a:rPr lang="es-ES" sz="1000" b="0" i="0" kern="1200" dirty="0">
                          <a:solidFill>
                            <a:schemeClr val="tx1"/>
                          </a:solidFill>
                          <a:latin typeface="+mj-lt"/>
                          <a:ea typeface="+mn-ea"/>
                          <a:cs typeface="Arial" pitchFamily="34" charset="0"/>
                        </a:rPr>
                        <a:t>No. de Objetivos cumplidos / Total de Objetivos</a:t>
                      </a:r>
                      <a:endParaRPr lang="es-CO" sz="200" b="0" i="0" u="none" strike="noStrike" dirty="0">
                        <a:solidFill>
                          <a:srgbClr val="000000"/>
                        </a:solidFill>
                        <a:effectLst/>
                        <a:latin typeface="+mj-lt"/>
                        <a:cs typeface="Arial" pitchFamily="34" charset="0"/>
                      </a:endParaRPr>
                    </a:p>
                  </a:txBody>
                  <a:tcPr marL="0" marR="0" marT="0" marB="0" anchor="ctr">
                    <a:solidFill>
                      <a:schemeClr val="bg1"/>
                    </a:solidFill>
                  </a:tcPr>
                </a:tc>
                <a:tc>
                  <a:txBody>
                    <a:bodyPr/>
                    <a:lstStyle/>
                    <a:p>
                      <a:pPr algn="ctr" fontAlgn="ctr"/>
                      <a:r>
                        <a:rPr lang="es-CO" sz="900" u="none" strike="noStrike" dirty="0">
                          <a:effectLst/>
                          <a:latin typeface="+mj-lt"/>
                          <a:cs typeface="Arial" panose="020B0604020202020204" pitchFamily="34" charset="0"/>
                        </a:rPr>
                        <a:t>SEMESTRAL</a:t>
                      </a:r>
                      <a:endParaRPr lang="es-CO" sz="900" b="0" i="0" u="none" strike="noStrike" dirty="0">
                        <a:solidFill>
                          <a:srgbClr val="000000"/>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u="none" strike="noStrike" dirty="0">
                          <a:solidFill>
                            <a:schemeClr val="tx1"/>
                          </a:solidFill>
                          <a:effectLst/>
                          <a:latin typeface="+mj-lt"/>
                          <a:cs typeface="Arial" panose="020B0604020202020204" pitchFamily="34" charset="0"/>
                        </a:rPr>
                        <a:t>Sandra Milena Díaz</a:t>
                      </a:r>
                      <a:r>
                        <a:rPr lang="es-CO" sz="900" u="none" strike="noStrike" baseline="0" dirty="0">
                          <a:solidFill>
                            <a:schemeClr val="tx1"/>
                          </a:solidFill>
                          <a:effectLst/>
                          <a:latin typeface="+mj-lt"/>
                          <a:cs typeface="Arial" panose="020B0604020202020204" pitchFamily="34" charset="0"/>
                        </a:rPr>
                        <a:t> Ríos</a:t>
                      </a:r>
                      <a:endParaRPr lang="es-CO" sz="9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just" fontAlgn="ctr"/>
                      <a:r>
                        <a:rPr lang="es-ES" sz="1000" b="0" i="0" u="none" strike="noStrike" dirty="0">
                          <a:solidFill>
                            <a:schemeClr val="tx1"/>
                          </a:solidFill>
                          <a:effectLst/>
                          <a:latin typeface="+mj-lt"/>
                          <a:cs typeface="Arial" panose="020B0604020202020204" pitchFamily="34" charset="0"/>
                        </a:rPr>
                        <a:t>Total de indicadores: *38 indicadores del plan de desarrollo *83 indicadores de gestión *8 líneas estratégicas plan estratégico ICPA. Se realiza cada mes el seguimiento a los proyectos de ejecución para la vigencia 2023, también se realiza seguimiento trimestral a los indicadores estratégicos y de gestión.</a:t>
                      </a:r>
                      <a:endParaRPr lang="es-CO" sz="10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u="none" strike="noStrike" dirty="0">
                          <a:effectLst/>
                          <a:latin typeface="+mj-lt"/>
                          <a:cs typeface="Arial" panose="020B0604020202020204" pitchFamily="34" charset="0"/>
                        </a:rPr>
                        <a:t>100%</a:t>
                      </a:r>
                      <a:endParaRPr lang="es-CO" sz="900" b="0" i="0" u="none" strike="noStrike" dirty="0">
                        <a:solidFill>
                          <a:srgbClr val="000000"/>
                        </a:solidFill>
                        <a:effectLst/>
                        <a:latin typeface="+mj-lt"/>
                        <a:cs typeface="Arial" panose="020B0604020202020204" pitchFamily="34" charset="0"/>
                      </a:endParaRPr>
                    </a:p>
                  </a:txBody>
                  <a:tcPr marL="0" marR="0" marT="0" marB="0" anchor="ctr">
                    <a:solidFill>
                      <a:schemeClr val="bg1"/>
                    </a:solidFill>
                  </a:tcPr>
                </a:tc>
                <a:extLst>
                  <a:ext uri="{0D108BD9-81ED-4DB2-BD59-A6C34878D82A}">
                    <a16:rowId xmlns:a16="http://schemas.microsoft.com/office/drawing/2014/main" val="10001"/>
                  </a:ext>
                </a:extLst>
              </a:tr>
              <a:tr h="1631864">
                <a:tc>
                  <a:txBody>
                    <a:bodyPr/>
                    <a:lstStyle/>
                    <a:p>
                      <a:pPr algn="ctr"/>
                      <a:r>
                        <a:rPr lang="es-MX" sz="1400" b="1" i="0" kern="1200" dirty="0">
                          <a:solidFill>
                            <a:srgbClr val="0070C0"/>
                          </a:solidFill>
                          <a:effectLst/>
                          <a:latin typeface="+mj-lt"/>
                          <a:ea typeface="+mn-ea"/>
                          <a:cs typeface="+mn-cs"/>
                        </a:rPr>
                        <a:t> </a:t>
                      </a:r>
                      <a:r>
                        <a:rPr lang="es-MX" sz="900" b="1" u="none" strike="noStrike" kern="1200" dirty="0">
                          <a:solidFill>
                            <a:srgbClr val="0070C0"/>
                          </a:solidFill>
                          <a:effectLst/>
                          <a:latin typeface="+mj-lt"/>
                          <a:ea typeface="+mn-ea"/>
                          <a:cs typeface="Arial" panose="020B0604020202020204" pitchFamily="34" charset="0"/>
                        </a:rPr>
                        <a:t>Cumplimiento de actividades de la gestión de planeación</a:t>
                      </a:r>
                    </a:p>
                  </a:txBody>
                  <a:tcPr marL="0" marR="0" marT="0" marB="0" anchor="ctr"/>
                </a:tc>
                <a:tc>
                  <a:txBody>
                    <a:bodyPr/>
                    <a:lstStyle/>
                    <a:p>
                      <a:pPr algn="ctr" fontAlgn="ctr"/>
                      <a:r>
                        <a:rPr lang="es-CO" sz="900" b="0" u="none" strike="noStrike" dirty="0">
                          <a:effectLst/>
                          <a:latin typeface="+mj-lt"/>
                          <a:cs typeface="Arial" panose="020B0604020202020204" pitchFamily="34" charset="0"/>
                        </a:rPr>
                        <a:t>Actividades realizadas/actividades propuestas</a:t>
                      </a:r>
                    </a:p>
                    <a:p>
                      <a:pPr algn="ctr" fontAlgn="ctr"/>
                      <a:endParaRPr lang="es-CO" sz="900" b="0" i="0" u="none" strike="noStrike" dirty="0">
                        <a:solidFill>
                          <a:srgbClr val="FF0000"/>
                        </a:solidFill>
                        <a:effectLst/>
                        <a:latin typeface="+mj-lt"/>
                        <a:cs typeface="Arial" panose="020B0604020202020204" pitchFamily="34" charset="0"/>
                      </a:endParaRPr>
                    </a:p>
                    <a:p>
                      <a:pPr algn="ctr" fontAlgn="ctr"/>
                      <a:r>
                        <a:rPr lang="es-CO" sz="900" b="0" i="0" u="none" strike="noStrike" dirty="0">
                          <a:solidFill>
                            <a:schemeClr val="tx1"/>
                          </a:solidFill>
                          <a:effectLst/>
                          <a:latin typeface="+mj-lt"/>
                          <a:cs typeface="Arial" panose="020B0604020202020204" pitchFamily="34" charset="0"/>
                        </a:rPr>
                        <a:t>15/15</a:t>
                      </a:r>
                    </a:p>
                  </a:txBody>
                  <a:tcPr marL="0" marR="0" marT="0" marB="0" anchor="ctr"/>
                </a:tc>
                <a:tc>
                  <a:txBody>
                    <a:bodyPr/>
                    <a:lstStyle/>
                    <a:p>
                      <a:pPr algn="ctr" fontAlgn="ctr"/>
                      <a:r>
                        <a:rPr lang="es-CO" sz="900" u="none" strike="noStrike" dirty="0">
                          <a:effectLst/>
                          <a:latin typeface="+mj-lt"/>
                          <a:cs typeface="Arial" panose="020B0604020202020204" pitchFamily="34" charset="0"/>
                        </a:rPr>
                        <a:t>SEMESTRAL</a:t>
                      </a:r>
                      <a:endParaRPr lang="es-CO" sz="900" b="0" i="0" u="none" strike="noStrike" dirty="0">
                        <a:solidFill>
                          <a:srgbClr val="FF0000"/>
                        </a:solidFill>
                        <a:effectLst/>
                        <a:latin typeface="+mj-lt"/>
                        <a:cs typeface="Arial" panose="020B0604020202020204" pitchFamily="34" charset="0"/>
                      </a:endParaRPr>
                    </a:p>
                  </a:txBody>
                  <a:tcPr marL="0" marR="0" marT="0" marB="0" anchor="ctr"/>
                </a:tc>
                <a:tc>
                  <a:txBody>
                    <a:bodyPr/>
                    <a:lstStyle/>
                    <a:p>
                      <a:pPr algn="ctr" fontAlgn="ctr"/>
                      <a:r>
                        <a:rPr lang="es-CO" sz="1000" b="0" i="0" u="none" strike="noStrike" kern="1200" dirty="0">
                          <a:solidFill>
                            <a:schemeClr val="tx1"/>
                          </a:solidFill>
                          <a:effectLst/>
                          <a:latin typeface="+mj-lt"/>
                          <a:ea typeface="+mn-ea"/>
                          <a:cs typeface="Arial" panose="020B0604020202020204" pitchFamily="34" charset="0"/>
                        </a:rPr>
                        <a:t>Sandra Milena Díaz Ríos</a:t>
                      </a:r>
                    </a:p>
                  </a:txBody>
                  <a:tcPr marL="0" marR="0" marT="0" marB="0" anchor="ctr"/>
                </a:tc>
                <a:tc>
                  <a:txBody>
                    <a:bodyPr/>
                    <a:lstStyle/>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1. Consolidación y aprobación de los planes </a:t>
                      </a:r>
                      <a:r>
                        <a:rPr lang="es-ES" sz="1000" b="0" i="0" u="none" strike="noStrike" kern="1200" dirty="0" err="1">
                          <a:solidFill>
                            <a:schemeClr val="tx1"/>
                          </a:solidFill>
                          <a:effectLst/>
                          <a:latin typeface="+mj-lt"/>
                          <a:ea typeface="+mn-ea"/>
                          <a:cs typeface="Arial" panose="020B0604020202020204" pitchFamily="34" charset="0"/>
                        </a:rPr>
                        <a:t>mipg</a:t>
                      </a:r>
                      <a:endParaRPr lang="es-ES" sz="1000" b="0" i="0" u="none" strike="noStrike" kern="1200" dirty="0">
                        <a:solidFill>
                          <a:schemeClr val="tx1"/>
                        </a:solidFill>
                        <a:effectLst/>
                        <a:latin typeface="+mj-lt"/>
                        <a:ea typeface="+mn-ea"/>
                        <a:cs typeface="Arial" panose="020B0604020202020204" pitchFamily="34" charset="0"/>
                      </a:endParaRP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2. Seguimiento trimestral a los planes </a:t>
                      </a:r>
                      <a:r>
                        <a:rPr lang="es-ES" sz="1000" b="0" i="0" u="none" strike="noStrike" kern="1200" dirty="0" err="1">
                          <a:solidFill>
                            <a:schemeClr val="tx1"/>
                          </a:solidFill>
                          <a:effectLst/>
                          <a:latin typeface="+mj-lt"/>
                          <a:ea typeface="+mn-ea"/>
                          <a:cs typeface="Arial" panose="020B0604020202020204" pitchFamily="34" charset="0"/>
                        </a:rPr>
                        <a:t>Mipg</a:t>
                      </a:r>
                      <a:r>
                        <a:rPr lang="es-ES" sz="1000" b="0" i="0" u="none" strike="noStrike" kern="1200" dirty="0">
                          <a:solidFill>
                            <a:schemeClr val="tx1"/>
                          </a:solidFill>
                          <a:effectLst/>
                          <a:latin typeface="+mj-lt"/>
                          <a:ea typeface="+mn-ea"/>
                          <a:cs typeface="Arial" panose="020B0604020202020204" pitchFamily="34" charset="0"/>
                        </a:rPr>
                        <a:t> - Plan de acción integrado Dic 31/2023</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3.Seguimiento trimestral a los planes de acción de autodiagnósticos </a:t>
                      </a:r>
                      <a:r>
                        <a:rPr lang="es-ES" sz="1000" b="0" i="0" u="none" strike="noStrike" kern="1200" dirty="0" err="1">
                          <a:solidFill>
                            <a:schemeClr val="tx1"/>
                          </a:solidFill>
                          <a:effectLst/>
                          <a:latin typeface="+mj-lt"/>
                          <a:ea typeface="+mn-ea"/>
                          <a:cs typeface="Arial" panose="020B0604020202020204" pitchFamily="34" charset="0"/>
                        </a:rPr>
                        <a:t>Mipg</a:t>
                      </a:r>
                      <a:r>
                        <a:rPr lang="es-ES" sz="1000" b="0" i="0" u="none" strike="noStrike" kern="1200" dirty="0">
                          <a:solidFill>
                            <a:schemeClr val="tx1"/>
                          </a:solidFill>
                          <a:effectLst/>
                          <a:latin typeface="+mj-lt"/>
                          <a:ea typeface="+mn-ea"/>
                          <a:cs typeface="Arial" panose="020B0604020202020204" pitchFamily="34" charset="0"/>
                        </a:rPr>
                        <a:t> corte al 31 Dic/2023</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4.Seguimiento trimestral a todos los indicadores de los procesos trimestral a Dic 31/2023</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5.Estrategia y cronograma de Rendición de cuentas primer y segundo semestre.</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6. Seguimiento Integración Tecnológica: Calidad, SICPA, MIPG. Mensual</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7. Seguimiento a los indicadores del plan de desarrollo 2020_2023. mensual.</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8. Seguimiento al diagnóstico de la caracterización. Mensual</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9. Seguimiento a la evaluación de planes departamental y de las áreas. Mensual.</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10. Seguimiento al plan de trabajo de Economía Naranja. Mensual</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11. Seguimiento a la Estrategia de Rendición de Cuentas 2023</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12. Seguimiento al plan anticorrupción cuatrimestral</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13. Seguimiento a las publicaciones de la página web</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14. Seguimiento plan de mejoramiento auditorías internas y externas</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15. Seguimiento plan de mejoramiento auditoria control interno</a:t>
                      </a:r>
                    </a:p>
                  </a:txBody>
                  <a:tcPr marL="0" marR="0" marT="0" marB="0" anchor="ctr"/>
                </a:tc>
                <a:tc>
                  <a:txBody>
                    <a:bodyPr/>
                    <a:lstStyle/>
                    <a:p>
                      <a:pPr algn="ctr" fontAlgn="ctr"/>
                      <a:r>
                        <a:rPr lang="es-CO" sz="900" u="none" strike="noStrike" dirty="0">
                          <a:effectLst/>
                          <a:latin typeface="+mj-lt"/>
                          <a:cs typeface="Arial" panose="020B0604020202020204" pitchFamily="34" charset="0"/>
                        </a:rPr>
                        <a:t>100%</a:t>
                      </a:r>
                      <a:endParaRPr lang="es-CO" sz="900" b="0" i="0" u="none" strike="noStrike" dirty="0">
                        <a:solidFill>
                          <a:srgbClr val="FF0000"/>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bl>
          </a:graphicData>
        </a:graphic>
      </p:graphicFrame>
      <p:sp>
        <p:nvSpPr>
          <p:cNvPr id="6" name="5 Rectángulo"/>
          <p:cNvSpPr/>
          <p:nvPr/>
        </p:nvSpPr>
        <p:spPr>
          <a:xfrm>
            <a:off x="1696052" y="239085"/>
            <a:ext cx="5751896" cy="461665"/>
          </a:xfrm>
          <a:prstGeom prst="rect">
            <a:avLst/>
          </a:prstGeom>
        </p:spPr>
        <p:txBody>
          <a:bodyPr wrap="square">
            <a:spAutoFit/>
          </a:bodyPr>
          <a:lstStyle/>
          <a:p>
            <a:pPr algn="ctr"/>
            <a:r>
              <a:rPr lang="es-CO" sz="2400" b="1" dirty="0">
                <a:latin typeface="Calibri Light" panose="020F0302020204030204" pitchFamily="34" charset="0"/>
                <a:cs typeface="Calibri Light" panose="020F0302020204030204" pitchFamily="34" charset="0"/>
              </a:rPr>
              <a:t>Proceso Gestión Estratégica   2 Indicadores</a:t>
            </a:r>
          </a:p>
        </p:txBody>
      </p:sp>
    </p:spTree>
    <p:extLst>
      <p:ext uri="{BB962C8B-B14F-4D97-AF65-F5344CB8AC3E}">
        <p14:creationId xmlns:p14="http://schemas.microsoft.com/office/powerpoint/2010/main" val="1547976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992788" y="132520"/>
            <a:ext cx="5936946" cy="461665"/>
          </a:xfrm>
          <a:prstGeom prst="rect">
            <a:avLst/>
          </a:prstGeom>
        </p:spPr>
        <p:txBody>
          <a:bodyPr wrap="none">
            <a:spAutoFit/>
          </a:bodyPr>
          <a:lstStyle/>
          <a:p>
            <a:r>
              <a:rPr lang="es-CO" sz="2400" b="1" dirty="0">
                <a:latin typeface="Calibri Light" panose="020F0302020204030204" pitchFamily="34" charset="0"/>
                <a:cs typeface="Calibri Light" panose="020F0302020204030204" pitchFamily="34" charset="0"/>
              </a:rPr>
              <a:t>Proceso Gestión Participativa -  11 Indicadores</a:t>
            </a:r>
          </a:p>
        </p:txBody>
      </p:sp>
      <p:graphicFrame>
        <p:nvGraphicFramePr>
          <p:cNvPr id="6" name="5 Tabla"/>
          <p:cNvGraphicFramePr>
            <a:graphicFrameLocks noGrp="1"/>
          </p:cNvGraphicFramePr>
          <p:nvPr>
            <p:extLst>
              <p:ext uri="{D42A27DB-BD31-4B8C-83A1-F6EECF244321}">
                <p14:modId xmlns:p14="http://schemas.microsoft.com/office/powerpoint/2010/main" val="3620068406"/>
              </p:ext>
            </p:extLst>
          </p:nvPr>
        </p:nvGraphicFramePr>
        <p:xfrm>
          <a:off x="79512" y="583284"/>
          <a:ext cx="8804364" cy="5823519"/>
        </p:xfrm>
        <a:graphic>
          <a:graphicData uri="http://schemas.openxmlformats.org/drawingml/2006/table">
            <a:tbl>
              <a:tblPr>
                <a:tableStyleId>{BC89EF96-8CEA-46FF-86C4-4CE0E7609802}</a:tableStyleId>
              </a:tblPr>
              <a:tblGrid>
                <a:gridCol w="1024669">
                  <a:extLst>
                    <a:ext uri="{9D8B030D-6E8A-4147-A177-3AD203B41FA5}">
                      <a16:colId xmlns:a16="http://schemas.microsoft.com/office/drawing/2014/main" val="20000"/>
                    </a:ext>
                  </a:extLst>
                </a:gridCol>
                <a:gridCol w="1600964">
                  <a:extLst>
                    <a:ext uri="{9D8B030D-6E8A-4147-A177-3AD203B41FA5}">
                      <a16:colId xmlns:a16="http://schemas.microsoft.com/office/drawing/2014/main" val="20001"/>
                    </a:ext>
                  </a:extLst>
                </a:gridCol>
                <a:gridCol w="836024">
                  <a:extLst>
                    <a:ext uri="{9D8B030D-6E8A-4147-A177-3AD203B41FA5}">
                      <a16:colId xmlns:a16="http://schemas.microsoft.com/office/drawing/2014/main" val="20002"/>
                    </a:ext>
                  </a:extLst>
                </a:gridCol>
                <a:gridCol w="927461">
                  <a:extLst>
                    <a:ext uri="{9D8B030D-6E8A-4147-A177-3AD203B41FA5}">
                      <a16:colId xmlns:a16="http://schemas.microsoft.com/office/drawing/2014/main" val="20003"/>
                    </a:ext>
                  </a:extLst>
                </a:gridCol>
                <a:gridCol w="3474720">
                  <a:extLst>
                    <a:ext uri="{9D8B030D-6E8A-4147-A177-3AD203B41FA5}">
                      <a16:colId xmlns:a16="http://schemas.microsoft.com/office/drawing/2014/main" val="20004"/>
                    </a:ext>
                  </a:extLst>
                </a:gridCol>
                <a:gridCol w="940526">
                  <a:extLst>
                    <a:ext uri="{9D8B030D-6E8A-4147-A177-3AD203B41FA5}">
                      <a16:colId xmlns:a16="http://schemas.microsoft.com/office/drawing/2014/main" val="20005"/>
                    </a:ext>
                  </a:extLst>
                </a:gridCol>
              </a:tblGrid>
              <a:tr h="441953">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Nombre indicador</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Ecuación</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Medición</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Responsable</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ANALISIS ULTIMA MEDICIÓN</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 cumplimiento</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642521">
                <a:tc>
                  <a:txBody>
                    <a:bodyPr/>
                    <a:lstStyle/>
                    <a:p>
                      <a:pPr algn="ctr" fontAlgn="ctr"/>
                      <a:r>
                        <a:rPr lang="es-CO" sz="800" b="1" u="none" strike="noStrike" kern="1200" dirty="0">
                          <a:solidFill>
                            <a:schemeClr val="tx1"/>
                          </a:solidFill>
                          <a:effectLst/>
                          <a:latin typeface="Calibri Light" panose="020F0302020204030204" pitchFamily="34" charset="0"/>
                          <a:ea typeface="+mn-ea"/>
                          <a:cs typeface="Calibri Light" panose="020F0302020204030204" pitchFamily="34" charset="0"/>
                        </a:rPr>
                        <a:t>Estrategias de gestión implementadas en participación ciudadana</a:t>
                      </a:r>
                    </a:p>
                  </a:txBody>
                  <a:tcPr marL="0" marR="0" marT="0" marB="0" anchor="ctr">
                    <a:solidFill>
                      <a:schemeClr val="bg1"/>
                    </a:solidFill>
                  </a:tcPr>
                </a:tc>
                <a:tc>
                  <a:txBody>
                    <a:bodyPr/>
                    <a:lstStyle/>
                    <a:p>
                      <a:pPr algn="ctr" fontAlgn="ctr"/>
                      <a:r>
                        <a:rPr lang="es-CO" sz="800" b="0" u="none" strike="noStrike" dirty="0">
                          <a:solidFill>
                            <a:schemeClr val="tx1"/>
                          </a:solidFill>
                          <a:effectLst/>
                          <a:latin typeface="Calibri Light" panose="020F0302020204030204" pitchFamily="34" charset="0"/>
                          <a:cs typeface="Calibri Light" panose="020F0302020204030204" pitchFamily="34" charset="0"/>
                        </a:rPr>
                        <a:t>Actividades realizadas/actividades propuestas</a:t>
                      </a:r>
                    </a:p>
                    <a:p>
                      <a:pPr algn="ctr" fontAlgn="ctr"/>
                      <a:r>
                        <a:rPr lang="es-CO" sz="800" b="0" i="0" u="none" strike="noStrike" dirty="0">
                          <a:solidFill>
                            <a:schemeClr val="tx1"/>
                          </a:solidFill>
                          <a:effectLst/>
                          <a:latin typeface="Calibri Light" panose="020F0302020204030204" pitchFamily="34" charset="0"/>
                          <a:cs typeface="Calibri Light" panose="020F0302020204030204" pitchFamily="34" charset="0"/>
                        </a:rPr>
                        <a:t>7/7</a:t>
                      </a:r>
                    </a:p>
                    <a:p>
                      <a:pPr algn="ctr" fontAlgn="ctr"/>
                      <a:endParaRPr lang="es-CO" sz="8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800" u="none" strike="noStrike" dirty="0">
                          <a:solidFill>
                            <a:schemeClr val="tx1"/>
                          </a:solidFill>
                          <a:effectLst/>
                          <a:latin typeface="Calibri Light" panose="020F0302020204030204" pitchFamily="34" charset="0"/>
                          <a:cs typeface="Calibri Light" panose="020F0302020204030204" pitchFamily="34" charset="0"/>
                        </a:rPr>
                        <a:t>Gestor de participación</a:t>
                      </a:r>
                      <a:endParaRPr lang="es-CO" sz="8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marL="228600" indent="-228600" algn="just" fontAlgn="t">
                        <a:buAutoNum type="arabicPeriod"/>
                      </a:pPr>
                      <a:r>
                        <a:rPr lang="es-ES" sz="800" b="0" i="0" kern="1200" dirty="0">
                          <a:solidFill>
                            <a:schemeClr val="tx1"/>
                          </a:solidFill>
                          <a:effectLst/>
                          <a:latin typeface="Calibri Light" panose="020F0302020204030204" pitchFamily="34" charset="0"/>
                          <a:ea typeface="+mn-ea"/>
                          <a:cs typeface="Calibri Light" panose="020F0302020204030204" pitchFamily="34" charset="0"/>
                        </a:rPr>
                        <a:t>Se ha venido realizando en las subregiones actividades para el proceso de caracterización cultural en el cual han venido participando consejeros de cultura y líderes culturales de las subregiones.</a:t>
                      </a:r>
                    </a:p>
                    <a:p>
                      <a:pPr marL="228600" indent="-228600" algn="just" fontAlgn="t">
                        <a:buAutoNum type="arabicPeriod"/>
                      </a:pPr>
                      <a:r>
                        <a:rPr lang="es-ES" sz="800" b="0" i="0" kern="1200" dirty="0">
                          <a:solidFill>
                            <a:schemeClr val="tx1"/>
                          </a:solidFill>
                          <a:effectLst/>
                          <a:latin typeface="Calibri Light" panose="020F0302020204030204" pitchFamily="34" charset="0"/>
                          <a:ea typeface="+mn-ea"/>
                          <a:cs typeface="Calibri Light" panose="020F0302020204030204" pitchFamily="34" charset="0"/>
                        </a:rPr>
                        <a:t>Se ha sostenido el proceso de participación en los consejos de cultural del nivel departamental, sumando 105 consejeros en actividad permanente.</a:t>
                      </a:r>
                    </a:p>
                    <a:p>
                      <a:pPr marL="228600" indent="-228600" algn="just" fontAlgn="t">
                        <a:buAutoNum type="arabicPeriod"/>
                      </a:pPr>
                      <a:r>
                        <a:rPr lang="es-ES" sz="800" b="0" i="0" kern="1200" dirty="0">
                          <a:solidFill>
                            <a:schemeClr val="tx1"/>
                          </a:solidFill>
                          <a:effectLst/>
                          <a:latin typeface="Calibri Light" panose="020F0302020204030204" pitchFamily="34" charset="0"/>
                          <a:ea typeface="+mn-ea"/>
                          <a:cs typeface="Calibri Light" panose="020F0302020204030204" pitchFamily="34" charset="0"/>
                        </a:rPr>
                        <a:t>Se ha apoyado la difusión de las convocatorias y procesos de formación realizados por el Instituto de Cultura y Patrimonio.</a:t>
                      </a:r>
                    </a:p>
                    <a:p>
                      <a:pPr marL="228600" indent="-228600" algn="just" fontAlgn="t">
                        <a:buAutoNum type="arabicPeriod"/>
                      </a:pPr>
                      <a:r>
                        <a:rPr lang="es-ES" sz="800" b="0" i="0" kern="1200" dirty="0">
                          <a:solidFill>
                            <a:schemeClr val="tx1"/>
                          </a:solidFill>
                          <a:effectLst/>
                          <a:latin typeface="Calibri Light" panose="020F0302020204030204" pitchFamily="34" charset="0"/>
                          <a:ea typeface="+mn-ea"/>
                          <a:cs typeface="Calibri Light" panose="020F0302020204030204" pitchFamily="34" charset="0"/>
                        </a:rPr>
                        <a:t>Se esta gestionando la participación de consejeros de cultura del nivel departamental en otros espacios participativos como el Consejo Municipal de Cultura de Medellín, el Consejo Territorial de Planeación de Antioquia, el Consejo Directivo del ICPA, Rendición de cuentas, planes departamentales.</a:t>
                      </a:r>
                    </a:p>
                    <a:p>
                      <a:pPr marL="228600" indent="-228600" algn="just" fontAlgn="t">
                        <a:buAutoNum type="arabicPeriod"/>
                      </a:pPr>
                      <a:r>
                        <a:rPr lang="es-ES" sz="800" b="0" i="0" kern="1200" dirty="0">
                          <a:solidFill>
                            <a:schemeClr val="tx1"/>
                          </a:solidFill>
                          <a:effectLst/>
                          <a:latin typeface="Calibri Light" panose="020F0302020204030204" pitchFamily="34" charset="0"/>
                          <a:ea typeface="+mn-ea"/>
                          <a:cs typeface="Calibri Light" panose="020F0302020204030204" pitchFamily="34" charset="0"/>
                        </a:rPr>
                        <a:t>Se ha implicado a los consejos de área y al Consejo Departamental de Cultura en los procesos de planificación estratégica del </a:t>
                      </a:r>
                      <a:r>
                        <a:rPr lang="es-ES" sz="800" b="0" i="0" kern="1200" dirty="0" err="1">
                          <a:solidFill>
                            <a:schemeClr val="tx1"/>
                          </a:solidFill>
                          <a:effectLst/>
                          <a:latin typeface="Calibri Light" panose="020F0302020204030204" pitchFamily="34" charset="0"/>
                          <a:ea typeface="+mn-ea"/>
                          <a:cs typeface="Calibri Light" panose="020F0302020204030204" pitchFamily="34" charset="0"/>
                        </a:rPr>
                        <a:t>Dpto</a:t>
                      </a:r>
                      <a:r>
                        <a:rPr lang="es-ES" sz="800" b="0" i="0" kern="1200" dirty="0">
                          <a:solidFill>
                            <a:schemeClr val="tx1"/>
                          </a:solidFill>
                          <a:effectLst/>
                          <a:latin typeface="Calibri Light" panose="020F0302020204030204" pitchFamily="34" charset="0"/>
                          <a:ea typeface="+mn-ea"/>
                          <a:cs typeface="Calibri Light" panose="020F0302020204030204" pitchFamily="34" charset="0"/>
                        </a:rPr>
                        <a:t> (Planes Departamental de cultura y planes de área)</a:t>
                      </a:r>
                    </a:p>
                    <a:p>
                      <a:pPr marL="228600" indent="-228600" algn="just" fontAlgn="t">
                        <a:buAutoNum type="arabicPeriod"/>
                      </a:pPr>
                      <a:r>
                        <a:rPr lang="es-ES" sz="800" b="0" i="0" kern="1200" dirty="0">
                          <a:solidFill>
                            <a:schemeClr val="tx1"/>
                          </a:solidFill>
                          <a:effectLst/>
                          <a:latin typeface="Calibri Light" panose="020F0302020204030204" pitchFamily="34" charset="0"/>
                          <a:ea typeface="+mn-ea"/>
                          <a:cs typeface="Calibri Light" panose="020F0302020204030204" pitchFamily="34" charset="0"/>
                        </a:rPr>
                        <a:t>Se ha sostenido la articulación de los distintos consejos de área y el consejo Departamental de cultura con el apoyo de los secretarios técnicos de cada consejo.</a:t>
                      </a:r>
                    </a:p>
                    <a:p>
                      <a:pPr marL="228600" indent="-228600" algn="just" fontAlgn="t">
                        <a:buAutoNum type="arabicPeriod"/>
                      </a:pPr>
                      <a:r>
                        <a:rPr lang="es-ES" sz="800" b="0" i="0" kern="1200" dirty="0">
                          <a:solidFill>
                            <a:schemeClr val="tx1"/>
                          </a:solidFill>
                          <a:effectLst/>
                          <a:latin typeface="Calibri Light" panose="020F0302020204030204" pitchFamily="34" charset="0"/>
                          <a:ea typeface="+mn-ea"/>
                          <a:cs typeface="Calibri Light" panose="020F0302020204030204" pitchFamily="34" charset="0"/>
                        </a:rPr>
                        <a:t>Se realizo la convocatoria para la renovación de los Consejeros Territoriales de cada uno de los Consejos.</a:t>
                      </a:r>
                    </a:p>
                  </a:txBody>
                  <a:tcPr marL="76200" marR="76200" marT="76200" marB="76200"/>
                </a:tc>
                <a:tc>
                  <a:txBody>
                    <a:bodyPr/>
                    <a:lstStyle/>
                    <a:p>
                      <a:pPr algn="ctr" fontAlgn="ctr"/>
                      <a:r>
                        <a:rPr lang="es-CO" sz="800" u="none" strike="noStrike" dirty="0">
                          <a:solidFill>
                            <a:schemeClr val="tx1"/>
                          </a:solidFill>
                          <a:effectLst/>
                          <a:latin typeface="Calibri Light" panose="020F0302020204030204" pitchFamily="34" charset="0"/>
                          <a:cs typeface="Calibri Light" panose="020F0302020204030204" pitchFamily="34" charset="0"/>
                        </a:rPr>
                        <a:t>100%</a:t>
                      </a:r>
                      <a:endParaRPr lang="es-CO" sz="8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1"/>
                  </a:ext>
                </a:extLst>
              </a:tr>
              <a:tr h="561109">
                <a:tc>
                  <a:txBody>
                    <a:bodyPr/>
                    <a:lstStyle/>
                    <a:p>
                      <a:pPr algn="ctr" fontAlgn="ctr"/>
                      <a:r>
                        <a:rPr lang="es-CO" sz="800" b="1" u="none" strike="noStrike" kern="1200" dirty="0">
                          <a:solidFill>
                            <a:schemeClr val="tx1"/>
                          </a:solidFill>
                          <a:effectLst/>
                          <a:latin typeface="Calibri Light" panose="020F0302020204030204" pitchFamily="34" charset="0"/>
                          <a:ea typeface="+mn-ea"/>
                          <a:cs typeface="Calibri Light" panose="020F0302020204030204" pitchFamily="34" charset="0"/>
                        </a:rPr>
                        <a:t>Satisfacción con la asesoría</a:t>
                      </a:r>
                    </a:p>
                  </a:txBody>
                  <a:tcPr marL="0" marR="0" marT="0" marB="0" anchor="ctr">
                    <a:solidFill>
                      <a:schemeClr val="bg1"/>
                    </a:solidFill>
                  </a:tcPr>
                </a:tc>
                <a:tc>
                  <a:txBody>
                    <a:bodyPr/>
                    <a:lstStyle/>
                    <a:p>
                      <a:pPr algn="ctr" fontAlgn="ctr"/>
                      <a:r>
                        <a:rPr lang="es-CO" sz="800" b="0" u="none" strike="noStrike" dirty="0">
                          <a:solidFill>
                            <a:schemeClr val="tx1"/>
                          </a:solidFill>
                          <a:effectLst/>
                          <a:latin typeface="Calibri Light" panose="020F0302020204030204" pitchFamily="34" charset="0"/>
                          <a:cs typeface="Calibri Light" panose="020F0302020204030204" pitchFamily="34" charset="0"/>
                        </a:rPr>
                        <a:t>Sumatoria de puntos con la satisfacción con la asesoría brindada/nivel máximo de satisfacción por usuarios encuestados</a:t>
                      </a:r>
                      <a:endParaRPr lang="es-CO" sz="8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800" u="none" strike="noStrike" kern="1200" dirty="0">
                          <a:solidFill>
                            <a:schemeClr val="tx1"/>
                          </a:solidFill>
                          <a:effectLst/>
                          <a:latin typeface="+mn-lt"/>
                          <a:ea typeface="+mn-ea"/>
                          <a:cs typeface="Arial" panose="020B0604020202020204" pitchFamily="34" charset="0"/>
                        </a:rPr>
                        <a:t>Sandra Milena Díaz</a:t>
                      </a:r>
                      <a:r>
                        <a:rPr lang="es-CO" sz="800" u="none" strike="noStrike" kern="1200" baseline="0" dirty="0">
                          <a:solidFill>
                            <a:schemeClr val="tx1"/>
                          </a:solidFill>
                          <a:effectLst/>
                          <a:latin typeface="+mn-lt"/>
                          <a:ea typeface="+mn-ea"/>
                          <a:cs typeface="Arial" panose="020B0604020202020204" pitchFamily="34" charset="0"/>
                        </a:rPr>
                        <a:t> Ríos</a:t>
                      </a:r>
                      <a:endParaRPr lang="es-CO" sz="800" b="0" i="0" u="none" strike="noStrike" kern="1200" dirty="0">
                        <a:solidFill>
                          <a:schemeClr val="tx1"/>
                        </a:solidFill>
                        <a:effectLst/>
                        <a:latin typeface="+mn-lt"/>
                        <a:ea typeface="+mn-ea"/>
                        <a:cs typeface="Arial" panose="020B0604020202020204" pitchFamily="34" charset="0"/>
                      </a:endParaRPr>
                    </a:p>
                  </a:txBody>
                  <a:tcPr marL="0" marR="0" marT="0" marB="0" anchor="ctr"/>
                </a:tc>
                <a:tc>
                  <a:txBody>
                    <a:bodyPr/>
                    <a:lstStyle/>
                    <a:p>
                      <a:pPr algn="just" fontAlgn="ctr"/>
                      <a:r>
                        <a:rPr lang="es-ES" sz="800" b="0" i="0" kern="1200" dirty="0">
                          <a:solidFill>
                            <a:schemeClr val="tx1"/>
                          </a:solidFill>
                          <a:effectLst/>
                          <a:latin typeface="Calibri Light" panose="020F0302020204030204" pitchFamily="34" charset="0"/>
                          <a:ea typeface="+mn-ea"/>
                          <a:cs typeface="Calibri Light" panose="020F0302020204030204" pitchFamily="34" charset="0"/>
                        </a:rPr>
                        <a:t>Se han realizado 9 asesorías con una participación de 10 asistentes, en temas de Planeación y Gestión Cultural,  consejos de cultura,  a Diciembre 30.</a:t>
                      </a:r>
                      <a:r>
                        <a:rPr lang="es-MX" sz="800" b="0" i="0" kern="1200" dirty="0">
                          <a:solidFill>
                            <a:schemeClr val="tx1"/>
                          </a:solidFill>
                          <a:effectLst/>
                          <a:latin typeface="Calibri Light" panose="020F0302020204030204" pitchFamily="34" charset="0"/>
                          <a:ea typeface="+mn-ea"/>
                          <a:cs typeface="Calibri Light" panose="020F0302020204030204" pitchFamily="34" charset="0"/>
                        </a:rPr>
                        <a:t> El promedio de satisfacción es de 3,8, teniendo en cuenta que se modificó el formato de evaluación con una nota máxima de 4.</a:t>
                      </a:r>
                      <a:endParaRPr lang="es-CO" sz="800" b="0" i="0"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solidFill>
                      <a:schemeClr val="bg1"/>
                    </a:solidFill>
                  </a:tcPr>
                </a:tc>
                <a:tc>
                  <a:txBody>
                    <a:bodyPr/>
                    <a:lstStyle/>
                    <a:p>
                      <a:pPr algn="ctr" fontAlgn="ctr"/>
                      <a:r>
                        <a:rPr lang="es-CO" sz="800" u="none" strike="noStrike" dirty="0">
                          <a:solidFill>
                            <a:schemeClr val="tx1"/>
                          </a:solidFill>
                          <a:effectLst/>
                          <a:latin typeface="Calibri Light" panose="020F0302020204030204" pitchFamily="34" charset="0"/>
                          <a:cs typeface="Calibri Light" panose="020F0302020204030204" pitchFamily="34" charset="0"/>
                        </a:rPr>
                        <a:t>100%</a:t>
                      </a:r>
                      <a:endParaRPr lang="es-CO" sz="8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2"/>
                  </a:ext>
                </a:extLst>
              </a:tr>
              <a:tr h="858057">
                <a:tc>
                  <a:txBody>
                    <a:bodyPr/>
                    <a:lstStyle/>
                    <a:p>
                      <a:pPr algn="ctr" fontAlgn="t"/>
                      <a:br>
                        <a:rPr lang="es-MX" sz="800" b="1" u="none" strike="noStrike" kern="1200" dirty="0">
                          <a:solidFill>
                            <a:schemeClr val="tx1"/>
                          </a:solidFill>
                          <a:effectLst/>
                          <a:latin typeface="Calibri Light" panose="020F0302020204030204" pitchFamily="34" charset="0"/>
                          <a:ea typeface="+mn-ea"/>
                          <a:cs typeface="Calibri Light" panose="020F0302020204030204" pitchFamily="34" charset="0"/>
                        </a:rPr>
                      </a:br>
                      <a:r>
                        <a:rPr lang="es-MX" sz="800" b="1" u="none" strike="noStrike" kern="1200" dirty="0">
                          <a:solidFill>
                            <a:schemeClr val="tx1"/>
                          </a:solidFill>
                          <a:effectLst/>
                          <a:latin typeface="Calibri Light" panose="020F0302020204030204" pitchFamily="34" charset="0"/>
                          <a:ea typeface="+mn-ea"/>
                          <a:cs typeface="Calibri Light" panose="020F0302020204030204" pitchFamily="34" charset="0"/>
                        </a:rPr>
                        <a:t>Personas asesoradas en gestión y planeación cultural a nivel municipal</a:t>
                      </a:r>
                    </a:p>
                  </a:txBody>
                  <a:tcPr marL="76200" marR="76200" marT="76200" marB="76200">
                    <a:solidFill>
                      <a:schemeClr val="bg1"/>
                    </a:solidFill>
                  </a:tcPr>
                </a:tc>
                <a:tc>
                  <a:txBody>
                    <a:bodyPr/>
                    <a:lstStyle/>
                    <a:p>
                      <a:pPr algn="ctr" fontAlgn="ctr"/>
                      <a:r>
                        <a:rPr lang="es-MX" sz="800" b="0" i="0" kern="1200" dirty="0">
                          <a:solidFill>
                            <a:schemeClr val="tx1"/>
                          </a:solidFill>
                          <a:latin typeface="Calibri Light" panose="020F0302020204030204" pitchFamily="34" charset="0"/>
                          <a:ea typeface="+mn-ea"/>
                          <a:cs typeface="Calibri Light" panose="020F0302020204030204" pitchFamily="34" charset="0"/>
                        </a:rPr>
                        <a:t>Personas asesoradas en gestión y planeación cultural a nivel municipal / Total de personas programadas a asesorar</a:t>
                      </a:r>
                    </a:p>
                    <a:p>
                      <a:pPr algn="ctr" fontAlgn="ctr"/>
                      <a:endParaRPr lang="es-MX" sz="800" b="0" i="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800" b="0" i="0" kern="1200" dirty="0">
                          <a:solidFill>
                            <a:schemeClr val="tx1"/>
                          </a:solidFill>
                          <a:effectLst/>
                          <a:latin typeface="Calibri Light" panose="020F0302020204030204" pitchFamily="34" charset="0"/>
                          <a:ea typeface="+mn-ea"/>
                          <a:cs typeface="Calibri Light" panose="020F0302020204030204" pitchFamily="34" charset="0"/>
                        </a:rPr>
                        <a:t>Adriana Jaramillo</a:t>
                      </a:r>
                    </a:p>
                    <a:p>
                      <a:pPr algn="ctr" fontAlgn="ctr"/>
                      <a:endParaRPr lang="es-CO" sz="800" b="0" i="0" kern="1200" dirty="0">
                        <a:solidFill>
                          <a:schemeClr val="tx1"/>
                        </a:solidFill>
                        <a:effectLst/>
                        <a:latin typeface="Calibri Light" panose="020F0302020204030204" pitchFamily="34" charset="0"/>
                        <a:ea typeface="+mn-ea"/>
                        <a:cs typeface="Calibri Light" panose="020F0302020204030204" pitchFamily="34" charset="0"/>
                      </a:endParaRPr>
                    </a:p>
                    <a:p>
                      <a:pPr algn="ctr" fontAlgn="ctr"/>
                      <a:r>
                        <a:rPr lang="es-CO" sz="800" b="0" i="0" kern="1200" dirty="0">
                          <a:solidFill>
                            <a:schemeClr val="tx1"/>
                          </a:solidFill>
                          <a:effectLst/>
                          <a:latin typeface="Calibri Light" panose="020F0302020204030204" pitchFamily="34" charset="0"/>
                          <a:ea typeface="+mn-ea"/>
                          <a:cs typeface="Calibri Light" panose="020F0302020204030204" pitchFamily="34" charset="0"/>
                        </a:rPr>
                        <a:t>Martha Moreno</a:t>
                      </a:r>
                    </a:p>
                  </a:txBody>
                  <a:tcPr marL="0" marR="0" marT="0" marB="0" anchor="ctr"/>
                </a:tc>
                <a:tc>
                  <a:txBody>
                    <a:bodyPr/>
                    <a:lstStyle/>
                    <a:p>
                      <a:pPr algn="just" fontAlgn="ctr"/>
                      <a:r>
                        <a:rPr lang="es-ES" sz="800" b="0" i="0" kern="1200" dirty="0">
                          <a:solidFill>
                            <a:schemeClr val="tx1"/>
                          </a:solidFill>
                          <a:effectLst/>
                          <a:latin typeface="Calibri Light" panose="020F0302020204030204" pitchFamily="34" charset="0"/>
                          <a:ea typeface="+mn-ea"/>
                          <a:cs typeface="Calibri Light" panose="020F0302020204030204" pitchFamily="34" charset="0"/>
                        </a:rPr>
                        <a:t>	</a:t>
                      </a:r>
                    </a:p>
                    <a:p>
                      <a:pPr algn="just" fontAlgn="ctr"/>
                      <a:r>
                        <a:rPr lang="es-MX" sz="800" b="0" i="0" kern="1200" dirty="0">
                          <a:solidFill>
                            <a:schemeClr val="tx1"/>
                          </a:solidFill>
                          <a:effectLst/>
                          <a:latin typeface="Calibri Light" panose="020F0302020204030204" pitchFamily="34" charset="0"/>
                          <a:ea typeface="+mn-ea"/>
                          <a:cs typeface="Calibri Light" panose="020F0302020204030204" pitchFamily="34" charset="0"/>
                        </a:rPr>
                        <a:t>Se han realizado 9 asesorías con una participación de 9 asistentes, en Gestión Cultural, Consejos de Cultura, Planes de Cultura, Estampilla Pro Cultural a Diciembre 30.</a:t>
                      </a:r>
                      <a:endParaRPr lang="es-CO" sz="800" b="0" i="0"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algn="ctr" fontAlgn="ctr"/>
                      <a:r>
                        <a:rPr lang="es-CO" sz="800" u="none" strike="noStrike" dirty="0">
                          <a:solidFill>
                            <a:schemeClr val="tx1"/>
                          </a:solidFill>
                          <a:effectLst/>
                          <a:latin typeface="Calibri Light" panose="020F0302020204030204" pitchFamily="34" charset="0"/>
                          <a:cs typeface="Calibri Light" panose="020F0302020204030204" pitchFamily="34" charset="0"/>
                        </a:rPr>
                        <a:t>100%</a:t>
                      </a:r>
                      <a:endParaRPr lang="es-CO" sz="8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3"/>
                  </a:ext>
                </a:extLst>
              </a:tr>
              <a:tr h="481786">
                <a:tc>
                  <a:txBody>
                    <a:bodyPr/>
                    <a:lstStyle/>
                    <a:p>
                      <a:pPr algn="ctr" fontAlgn="ctr"/>
                      <a:r>
                        <a:rPr lang="es-CO" sz="800" b="1" u="none" strike="noStrike" kern="1200" dirty="0">
                          <a:solidFill>
                            <a:schemeClr val="tx1"/>
                          </a:solidFill>
                          <a:effectLst/>
                          <a:latin typeface="Calibri Light" panose="020F0302020204030204" pitchFamily="34" charset="0"/>
                          <a:ea typeface="+mn-ea"/>
                          <a:cs typeface="Calibri Light" panose="020F0302020204030204" pitchFamily="34" charset="0"/>
                        </a:rPr>
                        <a:t>Cumplimiento de actividades consejos departamentales</a:t>
                      </a:r>
                    </a:p>
                  </a:txBody>
                  <a:tcPr marL="0" marR="0" marT="0" marB="0" anchor="ctr"/>
                </a:tc>
                <a:tc>
                  <a:txBody>
                    <a:bodyPr/>
                    <a:lstStyle/>
                    <a:p>
                      <a:pPr algn="ctr" fontAlgn="ctr"/>
                      <a:r>
                        <a:rPr lang="es-CO" sz="800" b="0" u="none" strike="noStrike" dirty="0">
                          <a:solidFill>
                            <a:schemeClr val="tx1"/>
                          </a:solidFill>
                          <a:effectLst/>
                          <a:latin typeface="Calibri Light" panose="020F0302020204030204" pitchFamily="34" charset="0"/>
                          <a:cs typeface="Calibri Light" panose="020F0302020204030204" pitchFamily="34" charset="0"/>
                        </a:rPr>
                        <a:t>Actividades cumplidas de los consejos departamentales y de áreas/actividades programadas</a:t>
                      </a:r>
                      <a:endParaRPr lang="es-CO" sz="800" b="0" i="0" u="none" strike="noStrike" dirty="0">
                        <a:solidFill>
                          <a:schemeClr val="tx1"/>
                        </a:solidFill>
                        <a:effectLst/>
                        <a:latin typeface="Calibri Light" panose="020F0302020204030204" pitchFamily="34" charset="0"/>
                        <a:cs typeface="Calibri Light" panose="020F0302020204030204" pitchFamily="34" charset="0"/>
                      </a:endParaRPr>
                    </a:p>
                    <a:p>
                      <a:pPr algn="ctr" fontAlgn="ctr"/>
                      <a:r>
                        <a:rPr lang="es-CO" sz="800" b="0" i="0" u="none" strike="noStrike" dirty="0">
                          <a:solidFill>
                            <a:schemeClr val="tx1"/>
                          </a:solidFill>
                          <a:effectLst/>
                          <a:latin typeface="Calibri Light" panose="020F0302020204030204" pitchFamily="34" charset="0"/>
                          <a:cs typeface="Calibri Light" panose="020F0302020204030204" pitchFamily="34" charset="0"/>
                        </a:rPr>
                        <a:t>7/7</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prstClr val="black"/>
                          </a:solidFill>
                          <a:effectLst/>
                          <a:uLnTx/>
                          <a:uFillTx/>
                          <a:latin typeface="Calibri Light"/>
                          <a:ea typeface="+mn-ea"/>
                          <a:cs typeface="Arial" panose="020B0604020202020204" pitchFamily="34" charset="0"/>
                        </a:rPr>
                        <a:t>TRIMESTRAL</a:t>
                      </a:r>
                    </a:p>
                  </a:txBody>
                  <a:tcPr marL="0" marR="0" marT="0" marB="0" anchor="ctr"/>
                </a:tc>
                <a:tc>
                  <a:txBody>
                    <a:bodyPr/>
                    <a:lstStyle/>
                    <a:p>
                      <a:pPr algn="ctr" fontAlgn="ctr"/>
                      <a:r>
                        <a:rPr lang="es-CO" sz="800" u="none" strike="noStrike" dirty="0">
                          <a:solidFill>
                            <a:schemeClr val="tx1"/>
                          </a:solidFill>
                          <a:effectLst/>
                          <a:latin typeface="Calibri Light" panose="020F0302020204030204" pitchFamily="34" charset="0"/>
                          <a:cs typeface="Calibri Light" panose="020F0302020204030204" pitchFamily="34" charset="0"/>
                        </a:rPr>
                        <a:t>Jairo Castrillón</a:t>
                      </a:r>
                      <a:endParaRPr lang="es-CO" sz="8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700" b="0" i="0" u="none" strike="noStrike" dirty="0">
                          <a:solidFill>
                            <a:schemeClr val="tx1"/>
                          </a:solidFill>
                          <a:effectLst/>
                          <a:latin typeface="Calibri Light" panose="020F0302020204030204" pitchFamily="34" charset="0"/>
                          <a:cs typeface="Calibri Light" panose="020F0302020204030204" pitchFamily="34" charset="0"/>
                        </a:rPr>
                        <a:t>A Diciembre 21 todos los consejos han sido implicados en el proceso de formulación del Plan Departamental de Cultura y sus respectivos planes de área.</a:t>
                      </a:r>
                    </a:p>
                    <a:p>
                      <a:pPr marL="0" marR="0" indent="0" algn="just" defTabSz="914400" rtl="0" eaLnBrk="1" fontAlgn="ctr" latinLnBrk="0" hangingPunct="1">
                        <a:lnSpc>
                          <a:spcPct val="100000"/>
                        </a:lnSpc>
                        <a:spcBef>
                          <a:spcPts val="0"/>
                        </a:spcBef>
                        <a:spcAft>
                          <a:spcPts val="0"/>
                        </a:spcAft>
                        <a:buClrTx/>
                        <a:buSzTx/>
                        <a:buFontTx/>
                        <a:buNone/>
                        <a:tabLst/>
                        <a:defRPr/>
                      </a:pPr>
                      <a:r>
                        <a:rPr lang="es-ES" sz="700" b="0" i="0" u="none" strike="noStrike" dirty="0">
                          <a:solidFill>
                            <a:schemeClr val="tx1"/>
                          </a:solidFill>
                          <a:effectLst/>
                          <a:latin typeface="Calibri Light" panose="020F0302020204030204" pitchFamily="34" charset="0"/>
                          <a:cs typeface="Calibri Light" panose="020F0302020204030204" pitchFamily="34" charset="0"/>
                        </a:rPr>
                        <a:t>1. Se ha revisado la normatividad de los Consejeros.</a:t>
                      </a:r>
                    </a:p>
                    <a:p>
                      <a:pPr marL="0" marR="0" indent="0" algn="just" defTabSz="914400" rtl="0" eaLnBrk="1" fontAlgn="ctr" latinLnBrk="0" hangingPunct="1">
                        <a:lnSpc>
                          <a:spcPct val="100000"/>
                        </a:lnSpc>
                        <a:spcBef>
                          <a:spcPts val="0"/>
                        </a:spcBef>
                        <a:spcAft>
                          <a:spcPts val="0"/>
                        </a:spcAft>
                        <a:buClrTx/>
                        <a:buSzTx/>
                        <a:buFontTx/>
                        <a:buNone/>
                        <a:tabLst/>
                        <a:defRPr/>
                      </a:pPr>
                      <a:r>
                        <a:rPr lang="es-ES" sz="700" b="0" i="0" u="none" strike="noStrike" dirty="0">
                          <a:solidFill>
                            <a:schemeClr val="tx1"/>
                          </a:solidFill>
                          <a:effectLst/>
                          <a:latin typeface="Calibri Light" panose="020F0302020204030204" pitchFamily="34" charset="0"/>
                          <a:cs typeface="Calibri Light" panose="020F0302020204030204" pitchFamily="34" charset="0"/>
                        </a:rPr>
                        <a:t>2. Se entregó copias impresas y digitales de todos los planes realizados a todos los consejeros del nivel Departamental</a:t>
                      </a:r>
                    </a:p>
                    <a:p>
                      <a:pPr marL="0" marR="0" indent="0" algn="just" defTabSz="914400" rtl="0" eaLnBrk="1" fontAlgn="ctr" latinLnBrk="0" hangingPunct="1">
                        <a:lnSpc>
                          <a:spcPct val="100000"/>
                        </a:lnSpc>
                        <a:spcBef>
                          <a:spcPts val="0"/>
                        </a:spcBef>
                        <a:spcAft>
                          <a:spcPts val="0"/>
                        </a:spcAft>
                        <a:buClrTx/>
                        <a:buSzTx/>
                        <a:buFontTx/>
                        <a:buNone/>
                        <a:tabLst/>
                        <a:defRPr/>
                      </a:pPr>
                      <a:r>
                        <a:rPr lang="es-ES" sz="700" b="0" i="0" u="none" strike="noStrike" dirty="0">
                          <a:solidFill>
                            <a:schemeClr val="tx1"/>
                          </a:solidFill>
                          <a:effectLst/>
                          <a:latin typeface="Calibri Light" panose="020F0302020204030204" pitchFamily="34" charset="0"/>
                          <a:cs typeface="Calibri Light" panose="020F0302020204030204" pitchFamily="34" charset="0"/>
                        </a:rPr>
                        <a:t>3. Se han realizado reuniones periódicas de todos los consejos, incluido el Consejo Departamental de Cultura.</a:t>
                      </a:r>
                    </a:p>
                    <a:p>
                      <a:pPr marL="0" marR="0" indent="0" algn="just" defTabSz="914400" rtl="0" eaLnBrk="1" fontAlgn="ctr" latinLnBrk="0" hangingPunct="1">
                        <a:lnSpc>
                          <a:spcPct val="100000"/>
                        </a:lnSpc>
                        <a:spcBef>
                          <a:spcPts val="0"/>
                        </a:spcBef>
                        <a:spcAft>
                          <a:spcPts val="0"/>
                        </a:spcAft>
                        <a:buClrTx/>
                        <a:buSzTx/>
                        <a:buFontTx/>
                        <a:buNone/>
                        <a:tabLst/>
                        <a:defRPr/>
                      </a:pPr>
                      <a:r>
                        <a:rPr lang="es-ES" sz="700" b="0" i="0" u="none" strike="noStrike" dirty="0">
                          <a:solidFill>
                            <a:schemeClr val="tx1"/>
                          </a:solidFill>
                          <a:effectLst/>
                          <a:latin typeface="Calibri Light" panose="020F0302020204030204" pitchFamily="34" charset="0"/>
                          <a:cs typeface="Calibri Light" panose="020F0302020204030204" pitchFamily="34" charset="0"/>
                        </a:rPr>
                        <a:t>4. Se tuvo la participación de los consejeros en la rendición de cuentas de Diciembre 5 y 6.</a:t>
                      </a:r>
                    </a:p>
                    <a:p>
                      <a:pPr marL="0" marR="0" indent="0" algn="just" defTabSz="914400" rtl="0" eaLnBrk="1" fontAlgn="ctr" latinLnBrk="0" hangingPunct="1">
                        <a:lnSpc>
                          <a:spcPct val="100000"/>
                        </a:lnSpc>
                        <a:spcBef>
                          <a:spcPts val="0"/>
                        </a:spcBef>
                        <a:spcAft>
                          <a:spcPts val="0"/>
                        </a:spcAft>
                        <a:buClrTx/>
                        <a:buSzTx/>
                        <a:buFontTx/>
                        <a:buNone/>
                        <a:tabLst/>
                        <a:defRPr/>
                      </a:pPr>
                      <a:r>
                        <a:rPr lang="es-ES" sz="700" b="0" i="0" u="none" strike="noStrike" dirty="0">
                          <a:solidFill>
                            <a:schemeClr val="tx1"/>
                          </a:solidFill>
                          <a:effectLst/>
                          <a:latin typeface="Calibri Light" panose="020F0302020204030204" pitchFamily="34" charset="0"/>
                          <a:cs typeface="Calibri Light" panose="020F0302020204030204" pitchFamily="34" charset="0"/>
                        </a:rPr>
                        <a:t>5. Se realizo la convocatoria abierta y democrática para la elección de los nuevos consejeros territoriales para la vigencia 2024_2027 con el apoyo de los actuales consejeros.</a:t>
                      </a:r>
                    </a:p>
                    <a:p>
                      <a:pPr marL="0" marR="0" indent="0" algn="just" defTabSz="914400" rtl="0" eaLnBrk="1" fontAlgn="ctr" latinLnBrk="0" hangingPunct="1">
                        <a:lnSpc>
                          <a:spcPct val="100000"/>
                        </a:lnSpc>
                        <a:spcBef>
                          <a:spcPts val="0"/>
                        </a:spcBef>
                        <a:spcAft>
                          <a:spcPts val="0"/>
                        </a:spcAft>
                        <a:buClrTx/>
                        <a:buSzTx/>
                        <a:buFontTx/>
                        <a:buNone/>
                        <a:tabLst/>
                        <a:defRPr/>
                      </a:pPr>
                      <a:r>
                        <a:rPr lang="es-ES" sz="700" b="0" i="0" u="none" strike="noStrike" dirty="0">
                          <a:solidFill>
                            <a:schemeClr val="tx1"/>
                          </a:solidFill>
                          <a:effectLst/>
                          <a:latin typeface="Calibri Light" panose="020F0302020204030204" pitchFamily="34" charset="0"/>
                          <a:cs typeface="Calibri Light" panose="020F0302020204030204" pitchFamily="34" charset="0"/>
                        </a:rPr>
                        <a:t>6. El 6 de diciembre se hizo una reunión general de los consejeros salientes y los consejeros entrantes a manera de empalme.</a:t>
                      </a:r>
                    </a:p>
                    <a:p>
                      <a:pPr marL="0" marR="0" indent="0" algn="just" defTabSz="914400" rtl="0" eaLnBrk="1" fontAlgn="ctr" latinLnBrk="0" hangingPunct="1">
                        <a:lnSpc>
                          <a:spcPct val="100000"/>
                        </a:lnSpc>
                        <a:spcBef>
                          <a:spcPts val="0"/>
                        </a:spcBef>
                        <a:spcAft>
                          <a:spcPts val="0"/>
                        </a:spcAft>
                        <a:buClrTx/>
                        <a:buSzTx/>
                        <a:buFontTx/>
                        <a:buNone/>
                        <a:tabLst/>
                        <a:defRPr/>
                      </a:pPr>
                      <a:r>
                        <a:rPr lang="es-ES" sz="700" b="0" i="0" u="none" strike="noStrike" dirty="0">
                          <a:solidFill>
                            <a:schemeClr val="tx1"/>
                          </a:solidFill>
                          <a:effectLst/>
                          <a:latin typeface="Calibri Light" panose="020F0302020204030204" pitchFamily="34" charset="0"/>
                          <a:cs typeface="Calibri Light" panose="020F0302020204030204" pitchFamily="34" charset="0"/>
                        </a:rPr>
                        <a:t>7. Se sostuvo durante todo el cuatrienio un promedio de 105 consejeros activos en 10 Consejos del Nivel Departamental.</a:t>
                      </a:r>
                    </a:p>
                  </a:txBody>
                  <a:tcPr marL="0" marR="0" marT="0" marB="0" anchor="ctr"/>
                </a:tc>
                <a:tc>
                  <a:txBody>
                    <a:bodyPr/>
                    <a:lstStyle/>
                    <a:p>
                      <a:pPr algn="ctr" fontAlgn="ctr"/>
                      <a:r>
                        <a:rPr lang="es-CO" sz="800" u="none" strike="noStrike" dirty="0">
                          <a:solidFill>
                            <a:schemeClr val="tx1"/>
                          </a:solidFill>
                          <a:effectLst/>
                          <a:latin typeface="Calibri Light" panose="020F0302020204030204" pitchFamily="34" charset="0"/>
                          <a:cs typeface="Calibri Light" panose="020F0302020204030204" pitchFamily="34" charset="0"/>
                        </a:rPr>
                        <a:t>100%</a:t>
                      </a:r>
                      <a:endParaRPr lang="es-CO" sz="8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4F2BE140-6283-4C09-8B05-5F2CF5B1366D}" vid="{F25A9783-9A91-46A3-8474-39B15AE751BA}"/>
    </a:ext>
  </a:extLst>
</a:theme>
</file>

<file path=docProps/app.xml><?xml version="1.0" encoding="utf-8"?>
<Properties xmlns="http://schemas.openxmlformats.org/officeDocument/2006/extended-properties" xmlns:vt="http://schemas.openxmlformats.org/officeDocument/2006/docPropsVTypes">
  <Template>PresentaciónICPA</Template>
  <TotalTime>17673</TotalTime>
  <Words>9339</Words>
  <Application>Microsoft Office PowerPoint</Application>
  <PresentationFormat>Presentación en pantalla (4:3)</PresentationFormat>
  <Paragraphs>1171</Paragraphs>
  <Slides>38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38</vt:i4>
      </vt:variant>
    </vt:vector>
  </HeadingPairs>
  <TitlesOfParts>
    <vt:vector size="42"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Sandra Diaz</cp:lastModifiedBy>
  <cp:revision>767</cp:revision>
  <dcterms:created xsi:type="dcterms:W3CDTF">2020-04-17T16:53:14Z</dcterms:created>
  <dcterms:modified xsi:type="dcterms:W3CDTF">2024-04-25T15:16:37Z</dcterms:modified>
</cp:coreProperties>
</file>