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0" r:id="rId2"/>
    <p:sldId id="292" r:id="rId3"/>
    <p:sldId id="323" r:id="rId4"/>
    <p:sldId id="293" r:id="rId5"/>
    <p:sldId id="334" r:id="rId6"/>
    <p:sldId id="321" r:id="rId7"/>
    <p:sldId id="333" r:id="rId8"/>
    <p:sldId id="295" r:id="rId9"/>
    <p:sldId id="325" r:id="rId10"/>
    <p:sldId id="324" r:id="rId11"/>
    <p:sldId id="294" r:id="rId12"/>
    <p:sldId id="296" r:id="rId13"/>
    <p:sldId id="297" r:id="rId14"/>
    <p:sldId id="298" r:id="rId15"/>
    <p:sldId id="322" r:id="rId16"/>
    <p:sldId id="300" r:id="rId17"/>
    <p:sldId id="305" r:id="rId18"/>
    <p:sldId id="304" r:id="rId19"/>
    <p:sldId id="330" r:id="rId20"/>
    <p:sldId id="326" r:id="rId21"/>
    <p:sldId id="302" r:id="rId22"/>
    <p:sldId id="301" r:id="rId23"/>
    <p:sldId id="306" r:id="rId24"/>
    <p:sldId id="327" r:id="rId25"/>
    <p:sldId id="307" r:id="rId26"/>
    <p:sldId id="309" r:id="rId27"/>
    <p:sldId id="308" r:id="rId28"/>
    <p:sldId id="328" r:id="rId29"/>
    <p:sldId id="311" r:id="rId30"/>
    <p:sldId id="310" r:id="rId31"/>
    <p:sldId id="329" r:id="rId32"/>
    <p:sldId id="312" r:id="rId33"/>
    <p:sldId id="313" r:id="rId34"/>
    <p:sldId id="314" r:id="rId35"/>
    <p:sldId id="331" r:id="rId36"/>
    <p:sldId id="315" r:id="rId37"/>
    <p:sldId id="316" r:id="rId38"/>
    <p:sldId id="317" r:id="rId39"/>
    <p:sldId id="318" r:id="rId40"/>
    <p:sldId id="319" r:id="rId41"/>
    <p:sldId id="335" r:id="rId42"/>
    <p:sldId id="291"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Y DIAZ" initials="SD" lastIdx="1" clrIdx="0">
    <p:extLst>
      <p:ext uri="{19B8F6BF-5375-455C-9EA6-DF929625EA0E}">
        <p15:presenceInfo xmlns:p15="http://schemas.microsoft.com/office/powerpoint/2012/main" userId="08af1dc35027bab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5D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1" autoAdjust="0"/>
    <p:restoredTop sz="94660"/>
  </p:normalViewPr>
  <p:slideViewPr>
    <p:cSldViewPr snapToGrid="0">
      <p:cViewPr varScale="1">
        <p:scale>
          <a:sx n="112" d="100"/>
          <a:sy n="112" d="100"/>
        </p:scale>
        <p:origin x="166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Hoja1!$B$1</c:f>
              <c:strCache>
                <c:ptCount val="1"/>
                <c:pt idx="0">
                  <c:v>Serie 1</c:v>
                </c:pt>
              </c:strCache>
            </c:strRef>
          </c:tx>
          <c:invertIfNegative val="0"/>
          <c:cat>
            <c:strRef>
              <c:f>Hoja1!$A$2:$A$5</c:f>
              <c:strCache>
                <c:ptCount val="4"/>
                <c:pt idx="0">
                  <c:v>Categoría 1</c:v>
                </c:pt>
                <c:pt idx="1">
                  <c:v>Categoría 2</c:v>
                </c:pt>
                <c:pt idx="2">
                  <c:v>Categoría 3</c:v>
                </c:pt>
                <c:pt idx="3">
                  <c:v>Categoría 4</c:v>
                </c:pt>
              </c:strCache>
            </c:strRef>
          </c:cat>
          <c:val>
            <c:numRef>
              <c:f>Hoja1!$B$2:$B$5</c:f>
            </c:numRef>
          </c:val>
          <c:extLst>
            <c:ext xmlns:c16="http://schemas.microsoft.com/office/drawing/2014/chart" uri="{C3380CC4-5D6E-409C-BE32-E72D297353CC}">
              <c16:uniqueId val="{00000000-AA20-4704-AD8D-EB2DA508C88E}"/>
            </c:ext>
          </c:extLst>
        </c:ser>
        <c:ser>
          <c:idx val="1"/>
          <c:order val="1"/>
          <c:tx>
            <c:strRef>
              <c:f>Hoja1!$C$1</c:f>
              <c:strCache>
                <c:ptCount val="1"/>
                <c:pt idx="0">
                  <c:v>Serie 2</c:v>
                </c:pt>
              </c:strCache>
            </c:strRef>
          </c:tx>
          <c:invertIfNegative val="0"/>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A20-4704-AD8D-EB2DA508C88E}"/>
            </c:ext>
          </c:extLst>
        </c:ser>
        <c:ser>
          <c:idx val="2"/>
          <c:order val="2"/>
          <c:tx>
            <c:strRef>
              <c:f>Hoja1!$D$1</c:f>
              <c:strCache>
                <c:ptCount val="1"/>
                <c:pt idx="0">
                  <c:v>Serie 3</c:v>
                </c:pt>
              </c:strCache>
            </c:strRef>
          </c:tx>
          <c:invertIfNegative val="0"/>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A20-4704-AD8D-EB2DA508C88E}"/>
            </c:ext>
          </c:extLst>
        </c:ser>
        <c:dLbls>
          <c:showLegendKey val="0"/>
          <c:showVal val="0"/>
          <c:showCatName val="0"/>
          <c:showSerName val="0"/>
          <c:showPercent val="0"/>
          <c:showBubbleSize val="0"/>
        </c:dLbls>
        <c:gapWidth val="150"/>
        <c:shape val="box"/>
        <c:axId val="175878912"/>
        <c:axId val="175880448"/>
        <c:axId val="0"/>
      </c:bar3DChart>
      <c:catAx>
        <c:axId val="175878912"/>
        <c:scaling>
          <c:orientation val="minMax"/>
        </c:scaling>
        <c:delete val="0"/>
        <c:axPos val="b"/>
        <c:numFmt formatCode="General" sourceLinked="0"/>
        <c:majorTickMark val="out"/>
        <c:minorTickMark val="none"/>
        <c:tickLblPos val="nextTo"/>
        <c:crossAx val="175880448"/>
        <c:crosses val="autoZero"/>
        <c:auto val="1"/>
        <c:lblAlgn val="ctr"/>
        <c:lblOffset val="100"/>
        <c:noMultiLvlLbl val="0"/>
      </c:catAx>
      <c:valAx>
        <c:axId val="175880448"/>
        <c:scaling>
          <c:orientation val="minMax"/>
        </c:scaling>
        <c:delete val="0"/>
        <c:axPos val="l"/>
        <c:majorGridlines/>
        <c:numFmt formatCode="General" sourceLinked="1"/>
        <c:majorTickMark val="out"/>
        <c:minorTickMark val="none"/>
        <c:tickLblPos val="nextTo"/>
        <c:crossAx val="175878912"/>
        <c:crosses val="autoZero"/>
        <c:crossBetween val="between"/>
      </c:valAx>
    </c:plotArea>
    <c:legend>
      <c:legendPos val="r"/>
      <c:overlay val="0"/>
    </c:legend>
    <c:plotVisOnly val="1"/>
    <c:dispBlanksAs val="gap"/>
    <c:showDLblsOverMax val="0"/>
  </c:chart>
  <c:txPr>
    <a:bodyPr/>
    <a:lstStyle/>
    <a:p>
      <a:pPr>
        <a:defRPr sz="1800"/>
      </a:pPr>
      <a:endParaRPr lang="es-C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Hoja1!$B$1</c:f>
              <c:strCache>
                <c:ptCount val="1"/>
                <c:pt idx="0">
                  <c:v>Serie 1</c:v>
                </c:pt>
              </c:strCache>
            </c:strRef>
          </c:tx>
          <c:invertIfNegative val="0"/>
          <c:cat>
            <c:strRef>
              <c:f>Hoja1!$A$2:$A$5</c:f>
              <c:strCache>
                <c:ptCount val="4"/>
                <c:pt idx="0">
                  <c:v>Categoría 1</c:v>
                </c:pt>
                <c:pt idx="1">
                  <c:v>Categoría 2</c:v>
                </c:pt>
                <c:pt idx="2">
                  <c:v>Categoría 3</c:v>
                </c:pt>
                <c:pt idx="3">
                  <c:v>Categoría 4</c:v>
                </c:pt>
              </c:strCache>
            </c:strRef>
          </c:cat>
          <c:val>
            <c:numRef>
              <c:f>Hoja1!$B$2:$B$5</c:f>
            </c:numRef>
          </c:val>
          <c:extLst>
            <c:ext xmlns:c16="http://schemas.microsoft.com/office/drawing/2014/chart" uri="{C3380CC4-5D6E-409C-BE32-E72D297353CC}">
              <c16:uniqueId val="{00000000-AA20-4704-AD8D-EB2DA508C88E}"/>
            </c:ext>
          </c:extLst>
        </c:ser>
        <c:ser>
          <c:idx val="1"/>
          <c:order val="1"/>
          <c:tx>
            <c:strRef>
              <c:f>Hoja1!$C$1</c:f>
              <c:strCache>
                <c:ptCount val="1"/>
                <c:pt idx="0">
                  <c:v>Serie 2</c:v>
                </c:pt>
              </c:strCache>
            </c:strRef>
          </c:tx>
          <c:invertIfNegative val="0"/>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A20-4704-AD8D-EB2DA508C88E}"/>
            </c:ext>
          </c:extLst>
        </c:ser>
        <c:ser>
          <c:idx val="2"/>
          <c:order val="2"/>
          <c:tx>
            <c:strRef>
              <c:f>Hoja1!$D$1</c:f>
              <c:strCache>
                <c:ptCount val="1"/>
                <c:pt idx="0">
                  <c:v>Serie 3</c:v>
                </c:pt>
              </c:strCache>
            </c:strRef>
          </c:tx>
          <c:invertIfNegative val="0"/>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A20-4704-AD8D-EB2DA508C88E}"/>
            </c:ext>
          </c:extLst>
        </c:ser>
        <c:dLbls>
          <c:showLegendKey val="0"/>
          <c:showVal val="0"/>
          <c:showCatName val="0"/>
          <c:showSerName val="0"/>
          <c:showPercent val="0"/>
          <c:showBubbleSize val="0"/>
        </c:dLbls>
        <c:gapWidth val="150"/>
        <c:shape val="box"/>
        <c:axId val="176029056"/>
        <c:axId val="181396608"/>
        <c:axId val="0"/>
      </c:bar3DChart>
      <c:catAx>
        <c:axId val="176029056"/>
        <c:scaling>
          <c:orientation val="minMax"/>
        </c:scaling>
        <c:delete val="0"/>
        <c:axPos val="b"/>
        <c:numFmt formatCode="General" sourceLinked="0"/>
        <c:majorTickMark val="out"/>
        <c:minorTickMark val="none"/>
        <c:tickLblPos val="nextTo"/>
        <c:crossAx val="181396608"/>
        <c:crosses val="autoZero"/>
        <c:auto val="1"/>
        <c:lblAlgn val="ctr"/>
        <c:lblOffset val="100"/>
        <c:noMultiLvlLbl val="0"/>
      </c:catAx>
      <c:valAx>
        <c:axId val="181396608"/>
        <c:scaling>
          <c:orientation val="minMax"/>
        </c:scaling>
        <c:delete val="0"/>
        <c:axPos val="l"/>
        <c:majorGridlines/>
        <c:numFmt formatCode="General" sourceLinked="1"/>
        <c:majorTickMark val="out"/>
        <c:minorTickMark val="none"/>
        <c:tickLblPos val="nextTo"/>
        <c:crossAx val="176029056"/>
        <c:crosses val="autoZero"/>
        <c:crossBetween val="between"/>
      </c:valAx>
    </c:plotArea>
    <c:legend>
      <c:legendPos val="r"/>
      <c:overlay val="0"/>
    </c:legend>
    <c:plotVisOnly val="1"/>
    <c:dispBlanksAs val="gap"/>
    <c:showDLblsOverMax val="0"/>
  </c:chart>
  <c:txPr>
    <a:bodyPr/>
    <a:lstStyle/>
    <a:p>
      <a:pPr>
        <a:defRPr sz="1800"/>
      </a:pPr>
      <a:endParaRPr lang="es-C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Hoja1!$B$1</c:f>
              <c:strCache>
                <c:ptCount val="1"/>
                <c:pt idx="0">
                  <c:v>Serie 1</c:v>
                </c:pt>
              </c:strCache>
            </c:strRef>
          </c:tx>
          <c:invertIfNegative val="0"/>
          <c:cat>
            <c:strRef>
              <c:f>Hoja1!$A$2:$A$5</c:f>
              <c:strCache>
                <c:ptCount val="4"/>
                <c:pt idx="0">
                  <c:v>Categoría 1</c:v>
                </c:pt>
                <c:pt idx="1">
                  <c:v>Categoría 2</c:v>
                </c:pt>
                <c:pt idx="2">
                  <c:v>Categoría 3</c:v>
                </c:pt>
                <c:pt idx="3">
                  <c:v>Categoría 4</c:v>
                </c:pt>
              </c:strCache>
            </c:strRef>
          </c:cat>
          <c:val>
            <c:numRef>
              <c:f>Hoja1!$B$2:$B$5</c:f>
            </c:numRef>
          </c:val>
          <c:extLst>
            <c:ext xmlns:c16="http://schemas.microsoft.com/office/drawing/2014/chart" uri="{C3380CC4-5D6E-409C-BE32-E72D297353CC}">
              <c16:uniqueId val="{00000000-AA20-4704-AD8D-EB2DA508C88E}"/>
            </c:ext>
          </c:extLst>
        </c:ser>
        <c:ser>
          <c:idx val="1"/>
          <c:order val="1"/>
          <c:tx>
            <c:strRef>
              <c:f>Hoja1!$C$1</c:f>
              <c:strCache>
                <c:ptCount val="1"/>
                <c:pt idx="0">
                  <c:v>Serie 2</c:v>
                </c:pt>
              </c:strCache>
            </c:strRef>
          </c:tx>
          <c:invertIfNegative val="0"/>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A20-4704-AD8D-EB2DA508C88E}"/>
            </c:ext>
          </c:extLst>
        </c:ser>
        <c:ser>
          <c:idx val="2"/>
          <c:order val="2"/>
          <c:tx>
            <c:strRef>
              <c:f>Hoja1!$D$1</c:f>
              <c:strCache>
                <c:ptCount val="1"/>
                <c:pt idx="0">
                  <c:v>Serie 3</c:v>
                </c:pt>
              </c:strCache>
            </c:strRef>
          </c:tx>
          <c:invertIfNegative val="0"/>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A20-4704-AD8D-EB2DA508C88E}"/>
            </c:ext>
          </c:extLst>
        </c:ser>
        <c:dLbls>
          <c:showLegendKey val="0"/>
          <c:showVal val="0"/>
          <c:showCatName val="0"/>
          <c:showSerName val="0"/>
          <c:showPercent val="0"/>
          <c:showBubbleSize val="0"/>
        </c:dLbls>
        <c:gapWidth val="150"/>
        <c:shape val="box"/>
        <c:axId val="205939456"/>
        <c:axId val="205940992"/>
        <c:axId val="0"/>
      </c:bar3DChart>
      <c:catAx>
        <c:axId val="205939456"/>
        <c:scaling>
          <c:orientation val="minMax"/>
        </c:scaling>
        <c:delete val="0"/>
        <c:axPos val="b"/>
        <c:numFmt formatCode="General" sourceLinked="0"/>
        <c:majorTickMark val="out"/>
        <c:minorTickMark val="none"/>
        <c:tickLblPos val="nextTo"/>
        <c:crossAx val="205940992"/>
        <c:crosses val="autoZero"/>
        <c:auto val="1"/>
        <c:lblAlgn val="ctr"/>
        <c:lblOffset val="100"/>
        <c:noMultiLvlLbl val="0"/>
      </c:catAx>
      <c:valAx>
        <c:axId val="205940992"/>
        <c:scaling>
          <c:orientation val="minMax"/>
        </c:scaling>
        <c:delete val="0"/>
        <c:axPos val="l"/>
        <c:majorGridlines/>
        <c:numFmt formatCode="General" sourceLinked="1"/>
        <c:majorTickMark val="out"/>
        <c:minorTickMark val="none"/>
        <c:tickLblPos val="nextTo"/>
        <c:crossAx val="205939456"/>
        <c:crosses val="autoZero"/>
        <c:crossBetween val="between"/>
      </c:valAx>
    </c:plotArea>
    <c:legend>
      <c:legendPos val="r"/>
      <c:overlay val="0"/>
    </c:legend>
    <c:plotVisOnly val="1"/>
    <c:dispBlanksAs val="gap"/>
    <c:showDLblsOverMax val="0"/>
  </c:chart>
  <c:txPr>
    <a:bodyPr/>
    <a:lstStyle/>
    <a:p>
      <a:pPr>
        <a:defRPr sz="1800"/>
      </a:pPr>
      <a:endParaRPr lang="es-C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v># de indicadores</c:v>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Hoja3!$L$5:$L$19</c:f>
              <c:strCache>
                <c:ptCount val="15"/>
                <c:pt idx="0">
                  <c:v>Gestión Estratégica</c:v>
                </c:pt>
                <c:pt idx="1">
                  <c:v>Gestión Participativa de la cultura</c:v>
                </c:pt>
                <c:pt idx="2">
                  <c:v>Gestión del Conocimiento artístico y cultural</c:v>
                </c:pt>
                <c:pt idx="3">
                  <c:v>Gestión del Fortalecimiento de la cultura</c:v>
                </c:pt>
                <c:pt idx="4">
                  <c:v>Gestión del Patrimonio Cultural</c:v>
                </c:pt>
                <c:pt idx="5">
                  <c:v>Gestión Humana</c:v>
                </c:pt>
                <c:pt idx="6">
                  <c:v>Gestión Financiera</c:v>
                </c:pt>
                <c:pt idx="7">
                  <c:v>Gestión Comunicaciones</c:v>
                </c:pt>
                <c:pt idx="8">
                  <c:v>Gestión Tecnológica </c:v>
                </c:pt>
                <c:pt idx="9">
                  <c:v>Gestión  Infraestructura Interna</c:v>
                </c:pt>
                <c:pt idx="10">
                  <c:v>Gestión  de documentos</c:v>
                </c:pt>
                <c:pt idx="11">
                  <c:v>Gestión Jurídica</c:v>
                </c:pt>
                <c:pt idx="12">
                  <c:v>Gestión  de la Evaluación y la Mejora Continua</c:v>
                </c:pt>
                <c:pt idx="13">
                  <c:v>Indicadores de Resultado</c:v>
                </c:pt>
                <c:pt idx="14">
                  <c:v>Indicadores 8 líneas estratégicas</c:v>
                </c:pt>
              </c:strCache>
            </c:strRef>
          </c:cat>
          <c:val>
            <c:numRef>
              <c:f>Hoja3!$M$5:$M$19</c:f>
              <c:numCache>
                <c:formatCode>General</c:formatCode>
                <c:ptCount val="15"/>
                <c:pt idx="0">
                  <c:v>2</c:v>
                </c:pt>
                <c:pt idx="1">
                  <c:v>11</c:v>
                </c:pt>
                <c:pt idx="2">
                  <c:v>9</c:v>
                </c:pt>
                <c:pt idx="3">
                  <c:v>35</c:v>
                </c:pt>
                <c:pt idx="4">
                  <c:v>13</c:v>
                </c:pt>
                <c:pt idx="5">
                  <c:v>4</c:v>
                </c:pt>
                <c:pt idx="6">
                  <c:v>14</c:v>
                </c:pt>
                <c:pt idx="7">
                  <c:v>3</c:v>
                </c:pt>
                <c:pt idx="8">
                  <c:v>5</c:v>
                </c:pt>
                <c:pt idx="9">
                  <c:v>2</c:v>
                </c:pt>
                <c:pt idx="10">
                  <c:v>4</c:v>
                </c:pt>
                <c:pt idx="11">
                  <c:v>3</c:v>
                </c:pt>
                <c:pt idx="12">
                  <c:v>5</c:v>
                </c:pt>
                <c:pt idx="13">
                  <c:v>9</c:v>
                </c:pt>
                <c:pt idx="14">
                  <c:v>8</c:v>
                </c:pt>
              </c:numCache>
            </c:numRef>
          </c:val>
          <c:extLst>
            <c:ext xmlns:c16="http://schemas.microsoft.com/office/drawing/2014/chart" uri="{C3380CC4-5D6E-409C-BE32-E72D297353CC}">
              <c16:uniqueId val="{00000000-5A40-48B2-B767-E07D3B88C423}"/>
            </c:ext>
          </c:extLst>
        </c:ser>
        <c:ser>
          <c:idx val="1"/>
          <c:order val="1"/>
          <c:tx>
            <c:v>% de cumplimiento</c:v>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Hoja3!$L$5:$L$19</c:f>
              <c:strCache>
                <c:ptCount val="15"/>
                <c:pt idx="0">
                  <c:v>Gestión Estratégica</c:v>
                </c:pt>
                <c:pt idx="1">
                  <c:v>Gestión Participativa de la cultura</c:v>
                </c:pt>
                <c:pt idx="2">
                  <c:v>Gestión del Conocimiento artístico y cultural</c:v>
                </c:pt>
                <c:pt idx="3">
                  <c:v>Gestión del Fortalecimiento de la cultura</c:v>
                </c:pt>
                <c:pt idx="4">
                  <c:v>Gestión del Patrimonio Cultural</c:v>
                </c:pt>
                <c:pt idx="5">
                  <c:v>Gestión Humana</c:v>
                </c:pt>
                <c:pt idx="6">
                  <c:v>Gestión Financiera</c:v>
                </c:pt>
                <c:pt idx="7">
                  <c:v>Gestión Comunicaciones</c:v>
                </c:pt>
                <c:pt idx="8">
                  <c:v>Gestión Tecnológica </c:v>
                </c:pt>
                <c:pt idx="9">
                  <c:v>Gestión  Infraestructura Interna</c:v>
                </c:pt>
                <c:pt idx="10">
                  <c:v>Gestión  de documentos</c:v>
                </c:pt>
                <c:pt idx="11">
                  <c:v>Gestión Jurídica</c:v>
                </c:pt>
                <c:pt idx="12">
                  <c:v>Gestión  de la Evaluación y la Mejora Continua</c:v>
                </c:pt>
                <c:pt idx="13">
                  <c:v>Indicadores de Resultado</c:v>
                </c:pt>
                <c:pt idx="14">
                  <c:v>Indicadores 8 líneas estratégicas</c:v>
                </c:pt>
              </c:strCache>
            </c:strRef>
          </c:cat>
          <c:val>
            <c:numRef>
              <c:f>Hoja3!$N$5:$N$19</c:f>
              <c:numCache>
                <c:formatCode>0%</c:formatCode>
                <c:ptCount val="15"/>
                <c:pt idx="0">
                  <c:v>1</c:v>
                </c:pt>
                <c:pt idx="1">
                  <c:v>1.04</c:v>
                </c:pt>
                <c:pt idx="2">
                  <c:v>0.78</c:v>
                </c:pt>
                <c:pt idx="3">
                  <c:v>1.1499999999999999</c:v>
                </c:pt>
                <c:pt idx="4">
                  <c:v>0.93</c:v>
                </c:pt>
                <c:pt idx="5">
                  <c:v>1</c:v>
                </c:pt>
                <c:pt idx="6">
                  <c:v>1.1299999999999999</c:v>
                </c:pt>
                <c:pt idx="7">
                  <c:v>0.98</c:v>
                </c:pt>
                <c:pt idx="8">
                  <c:v>0.92</c:v>
                </c:pt>
                <c:pt idx="9">
                  <c:v>0.96</c:v>
                </c:pt>
                <c:pt idx="10">
                  <c:v>0.92</c:v>
                </c:pt>
                <c:pt idx="11">
                  <c:v>0.93</c:v>
                </c:pt>
                <c:pt idx="12" formatCode="0.00%">
                  <c:v>0.97399999999999998</c:v>
                </c:pt>
                <c:pt idx="13">
                  <c:v>1.17</c:v>
                </c:pt>
                <c:pt idx="14">
                  <c:v>0.92</c:v>
                </c:pt>
              </c:numCache>
            </c:numRef>
          </c:val>
          <c:extLst>
            <c:ext xmlns:c16="http://schemas.microsoft.com/office/drawing/2014/chart" uri="{C3380CC4-5D6E-409C-BE32-E72D297353CC}">
              <c16:uniqueId val="{00000001-5A40-48B2-B767-E07D3B88C423}"/>
            </c:ext>
          </c:extLst>
        </c:ser>
        <c:dLbls>
          <c:showLegendKey val="0"/>
          <c:showVal val="0"/>
          <c:showCatName val="0"/>
          <c:showSerName val="0"/>
          <c:showPercent val="0"/>
          <c:showBubbleSize val="0"/>
        </c:dLbls>
        <c:gapWidth val="150"/>
        <c:shape val="box"/>
        <c:axId val="13308384"/>
        <c:axId val="269167168"/>
        <c:axId val="0"/>
      </c:bar3DChart>
      <c:catAx>
        <c:axId val="1330838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269167168"/>
        <c:crosses val="autoZero"/>
        <c:auto val="1"/>
        <c:lblAlgn val="ctr"/>
        <c:lblOffset val="100"/>
        <c:noMultiLvlLbl val="0"/>
      </c:catAx>
      <c:valAx>
        <c:axId val="2691671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3308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4224906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2358845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317164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1433063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3837140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31969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8" name="Footer Placeholder 7"/>
          <p:cNvSpPr>
            <a:spLocks noGrp="1"/>
          </p:cNvSpPr>
          <p:nvPr>
            <p:ph type="ftr" sz="quarter" idx="11"/>
          </p:nvPr>
        </p:nvSpPr>
        <p:spPr/>
        <p:txBody>
          <a:bodyPr/>
          <a:lstStyle/>
          <a:p>
            <a:endParaRPr lang="es-CO" dirty="0"/>
          </a:p>
        </p:txBody>
      </p:sp>
      <p:sp>
        <p:nvSpPr>
          <p:cNvPr id="9" name="Slide Number Placeholder 8"/>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294072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4" name="Footer Placeholder 3"/>
          <p:cNvSpPr>
            <a:spLocks noGrp="1"/>
          </p:cNvSpPr>
          <p:nvPr>
            <p:ph type="ftr" sz="quarter" idx="11"/>
          </p:nvPr>
        </p:nvSpPr>
        <p:spPr/>
        <p:txBody>
          <a:bodyPr/>
          <a:lstStyle/>
          <a:p>
            <a:endParaRPr lang="es-CO" dirty="0"/>
          </a:p>
        </p:txBody>
      </p:sp>
      <p:sp>
        <p:nvSpPr>
          <p:cNvPr id="5" name="Slide Number Placeholder 4"/>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2541445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3" name="Footer Placeholder 2"/>
          <p:cNvSpPr>
            <a:spLocks noGrp="1"/>
          </p:cNvSpPr>
          <p:nvPr>
            <p:ph type="ftr" sz="quarter" idx="11"/>
          </p:nvPr>
        </p:nvSpPr>
        <p:spPr/>
        <p:txBody>
          <a:bodyPr/>
          <a:lstStyle/>
          <a:p>
            <a:endParaRPr lang="es-CO" dirty="0"/>
          </a:p>
        </p:txBody>
      </p:sp>
      <p:sp>
        <p:nvSpPr>
          <p:cNvPr id="4" name="Slide Number Placeholder 3"/>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3972223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85857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3024371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122B5F-7AAC-4537-B908-B47C86CA0631}" type="datetimeFigureOut">
              <a:rPr lang="es-CO" smtClean="0"/>
              <a:pPr/>
              <a:t>13/03/2023</a:t>
            </a:fld>
            <a:endParaRPr lang="es-CO"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589498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7" name="6 Rectángulo"/>
          <p:cNvSpPr/>
          <p:nvPr/>
        </p:nvSpPr>
        <p:spPr>
          <a:xfrm>
            <a:off x="638115" y="1316967"/>
            <a:ext cx="8149625" cy="2246769"/>
          </a:xfrm>
          <a:prstGeom prst="rect">
            <a:avLst/>
          </a:prstGeom>
        </p:spPr>
        <p:txBody>
          <a:bodyPr wrap="square">
            <a:spAutoFit/>
          </a:bodyPr>
          <a:lstStyle/>
          <a:p>
            <a:pPr algn="ctr"/>
            <a:r>
              <a:rPr lang="es-CO" altLang="es-CO" sz="4800" b="1" dirty="0">
                <a:effectLst>
                  <a:outerShdw blurRad="38100" dist="38100" dir="2700000" algn="tl">
                    <a:srgbClr val="000000">
                      <a:alpha val="43137"/>
                    </a:srgbClr>
                  </a:outerShdw>
                </a:effectLst>
                <a:latin typeface="+mj-lt"/>
              </a:rPr>
              <a:t>SEGUIMIENTO  DE INDICADORES</a:t>
            </a:r>
          </a:p>
          <a:p>
            <a:pPr algn="ctr"/>
            <a:r>
              <a:rPr lang="es-CO" altLang="es-CO" sz="4800" b="1" dirty="0">
                <a:effectLst>
                  <a:outerShdw blurRad="38100" dist="38100" dir="2700000" algn="tl">
                    <a:srgbClr val="000000">
                      <a:alpha val="43137"/>
                    </a:srgbClr>
                  </a:outerShdw>
                </a:effectLst>
                <a:latin typeface="+mj-lt"/>
              </a:rPr>
              <a:t> DE GESTIÓN </a:t>
            </a:r>
          </a:p>
          <a:p>
            <a:pPr algn="ctr"/>
            <a:r>
              <a:rPr lang="es-CO" altLang="es-CO" sz="4000" b="1" dirty="0">
                <a:effectLst>
                  <a:outerShdw blurRad="38100" dist="38100" dir="2700000" algn="tl">
                    <a:srgbClr val="000000">
                      <a:alpha val="43137"/>
                    </a:srgbClr>
                  </a:outerShdw>
                </a:effectLst>
                <a:latin typeface="+mj-lt"/>
              </a:rPr>
              <a:t>A DICIEMBRE 31 DE 2022</a:t>
            </a:r>
            <a:endParaRPr lang="es-ES" sz="4400" dirty="0">
              <a:effectLst>
                <a:outerShdw blurRad="38100" dist="38100" dir="2700000" algn="tl">
                  <a:srgbClr val="000000">
                    <a:alpha val="43137"/>
                  </a:srgbClr>
                </a:outerShdw>
              </a:effectLst>
              <a:latin typeface="+mj-lt"/>
            </a:endParaRPr>
          </a:p>
        </p:txBody>
      </p:sp>
      <p:sp>
        <p:nvSpPr>
          <p:cNvPr id="8" name="7 Rectángulo"/>
          <p:cNvSpPr/>
          <p:nvPr/>
        </p:nvSpPr>
        <p:spPr>
          <a:xfrm>
            <a:off x="2469794" y="4301238"/>
            <a:ext cx="4626972" cy="584775"/>
          </a:xfrm>
          <a:prstGeom prst="rect">
            <a:avLst/>
          </a:prstGeom>
        </p:spPr>
        <p:txBody>
          <a:bodyPr wrap="none">
            <a:spAutoFit/>
          </a:bodyPr>
          <a:lstStyle/>
          <a:p>
            <a:pPr algn="ctr"/>
            <a:r>
              <a:rPr lang="es-CO" sz="3200" b="1" dirty="0">
                <a:effectLst>
                  <a:outerShdw blurRad="38100" dist="38100" dir="2700000" algn="tl">
                    <a:srgbClr val="000000">
                      <a:alpha val="43137"/>
                    </a:srgbClr>
                  </a:outerShdw>
                </a:effectLst>
                <a:latin typeface="+mj-lt"/>
              </a:rPr>
              <a:t>Subdirección de Planeación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386985415"/>
              </p:ext>
            </p:extLst>
          </p:nvPr>
        </p:nvGraphicFramePr>
        <p:xfrm>
          <a:off x="168650" y="884543"/>
          <a:ext cx="8806700" cy="5560910"/>
        </p:xfrm>
        <a:graphic>
          <a:graphicData uri="http://schemas.openxmlformats.org/drawingml/2006/table">
            <a:tbl>
              <a:tblPr>
                <a:tableStyleId>{BC89EF96-8CEA-46FF-86C4-4CE0E7609802}</a:tableStyleId>
              </a:tblPr>
              <a:tblGrid>
                <a:gridCol w="1306892">
                  <a:extLst>
                    <a:ext uri="{9D8B030D-6E8A-4147-A177-3AD203B41FA5}">
                      <a16:colId xmlns:a16="http://schemas.microsoft.com/office/drawing/2014/main" val="20000"/>
                    </a:ext>
                  </a:extLst>
                </a:gridCol>
                <a:gridCol w="886096">
                  <a:extLst>
                    <a:ext uri="{9D8B030D-6E8A-4147-A177-3AD203B41FA5}">
                      <a16:colId xmlns:a16="http://schemas.microsoft.com/office/drawing/2014/main" val="20001"/>
                    </a:ext>
                  </a:extLst>
                </a:gridCol>
                <a:gridCol w="936685">
                  <a:extLst>
                    <a:ext uri="{9D8B030D-6E8A-4147-A177-3AD203B41FA5}">
                      <a16:colId xmlns:a16="http://schemas.microsoft.com/office/drawing/2014/main" val="20002"/>
                    </a:ext>
                  </a:extLst>
                </a:gridCol>
                <a:gridCol w="879741">
                  <a:extLst>
                    <a:ext uri="{9D8B030D-6E8A-4147-A177-3AD203B41FA5}">
                      <a16:colId xmlns:a16="http://schemas.microsoft.com/office/drawing/2014/main" val="20003"/>
                    </a:ext>
                  </a:extLst>
                </a:gridCol>
                <a:gridCol w="3816241">
                  <a:extLst>
                    <a:ext uri="{9D8B030D-6E8A-4147-A177-3AD203B41FA5}">
                      <a16:colId xmlns:a16="http://schemas.microsoft.com/office/drawing/2014/main" val="20004"/>
                    </a:ext>
                  </a:extLst>
                </a:gridCol>
                <a:gridCol w="981045">
                  <a:extLst>
                    <a:ext uri="{9D8B030D-6E8A-4147-A177-3AD203B41FA5}">
                      <a16:colId xmlns:a16="http://schemas.microsoft.com/office/drawing/2014/main" val="20005"/>
                    </a:ext>
                  </a:extLst>
                </a:gridCol>
              </a:tblGrid>
              <a:tr h="226910">
                <a:tc>
                  <a:txBody>
                    <a:bodyPr/>
                    <a:lstStyle/>
                    <a:p>
                      <a:pPr algn="ctr" fontAlgn="ctr"/>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effectLst/>
                          <a:latin typeface="+mj-lt"/>
                          <a:cs typeface="Arial" panose="020B0604020202020204" pitchFamily="34" charset="0"/>
                        </a:rPr>
                        <a:t>Medición</a:t>
                      </a:r>
                      <a:endParaRPr lang="es-CO" sz="9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effectLst/>
                          <a:latin typeface="+mj-lt"/>
                          <a:cs typeface="Arial" panose="020B0604020202020204" pitchFamily="34" charset="0"/>
                        </a:rPr>
                        <a:t>Responsable</a:t>
                      </a:r>
                      <a:endParaRPr lang="es-CO" sz="9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effectLst/>
                          <a:latin typeface="+mj-lt"/>
                          <a:cs typeface="Arial" panose="020B0604020202020204" pitchFamily="34" charset="0"/>
                        </a:rPr>
                        <a:t>ANALISIS ULTIMA MEDICIÓN</a:t>
                      </a:r>
                      <a:endParaRPr lang="es-CO" sz="9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effectLst/>
                          <a:latin typeface="+mj-lt"/>
                          <a:cs typeface="Arial" panose="020B0604020202020204" pitchFamily="34" charset="0"/>
                        </a:rPr>
                        <a:t>% cumplimiento</a:t>
                      </a:r>
                      <a:endParaRPr lang="es-CO" sz="9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635137">
                <a:tc>
                  <a:txBody>
                    <a:bodyPr/>
                    <a:lstStyle/>
                    <a:p>
                      <a:pPr algn="ctr" fontAlgn="ctr"/>
                      <a:r>
                        <a:rPr lang="es-CO" sz="900" b="1" u="none" strike="noStrike" dirty="0">
                          <a:solidFill>
                            <a:schemeClr val="tx1"/>
                          </a:solidFill>
                          <a:effectLst/>
                          <a:latin typeface="+mj-lt"/>
                          <a:cs typeface="Arial" panose="020B0604020202020204" pitchFamily="34" charset="0"/>
                        </a:rPr>
                        <a:t>Seguimiento al Cumplimiento de objetivos estratégicos</a:t>
                      </a:r>
                      <a:endParaRPr lang="es-CO" sz="9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ES" sz="1000" b="0" i="0" kern="1200" dirty="0">
                          <a:solidFill>
                            <a:schemeClr val="tx1"/>
                          </a:solidFill>
                          <a:latin typeface="+mj-lt"/>
                          <a:ea typeface="+mn-ea"/>
                          <a:cs typeface="Arial" pitchFamily="34" charset="0"/>
                        </a:rPr>
                        <a:t>No. de Objetivos cumplidos / Total de Objetivos</a:t>
                      </a:r>
                      <a:endParaRPr lang="es-CO" sz="200" b="0" i="0" u="none" strike="noStrike" dirty="0">
                        <a:solidFill>
                          <a:srgbClr val="000000"/>
                        </a:solidFill>
                        <a:effectLst/>
                        <a:latin typeface="+mj-lt"/>
                        <a:cs typeface="Arial" pitchFamily="34" charset="0"/>
                      </a:endParaRPr>
                    </a:p>
                  </a:txBody>
                  <a:tcPr marL="0" marR="0" marT="0" marB="0" anchor="ctr">
                    <a:solidFill>
                      <a:schemeClr val="bg1"/>
                    </a:solidFill>
                  </a:tcPr>
                </a:tc>
                <a:tc>
                  <a:txBody>
                    <a:bodyPr/>
                    <a:lstStyle/>
                    <a:p>
                      <a:pPr algn="ctr" fontAlgn="ctr"/>
                      <a:r>
                        <a:rPr lang="es-CO" sz="900" u="none" strike="noStrike" dirty="0">
                          <a:effectLst/>
                          <a:latin typeface="+mj-lt"/>
                          <a:cs typeface="Arial" panose="020B0604020202020204" pitchFamily="34" charset="0"/>
                        </a:rPr>
                        <a:t>SEMESTRAL</a:t>
                      </a:r>
                      <a:endParaRPr lang="es-CO" sz="900" b="0" i="0" u="none" strike="noStrike" dirty="0">
                        <a:solidFill>
                          <a:srgbClr val="000000"/>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u="none" strike="noStrike" dirty="0">
                          <a:solidFill>
                            <a:schemeClr val="tx1"/>
                          </a:solidFill>
                          <a:effectLst/>
                          <a:latin typeface="+mj-lt"/>
                          <a:cs typeface="Arial" panose="020B0604020202020204" pitchFamily="34" charset="0"/>
                        </a:rPr>
                        <a:t>Sandra Milena Díaz</a:t>
                      </a:r>
                      <a:r>
                        <a:rPr lang="es-CO" sz="900" u="none" strike="noStrike" baseline="0" dirty="0">
                          <a:solidFill>
                            <a:schemeClr val="tx1"/>
                          </a:solidFill>
                          <a:effectLst/>
                          <a:latin typeface="+mj-lt"/>
                          <a:cs typeface="Arial" panose="020B0604020202020204" pitchFamily="34" charset="0"/>
                        </a:rPr>
                        <a:t> Ríos</a:t>
                      </a:r>
                      <a:endParaRPr lang="es-CO" sz="9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just" fontAlgn="ctr"/>
                      <a:r>
                        <a:rPr lang="es-ES" sz="1000" b="0" i="0" u="none" strike="noStrike" dirty="0">
                          <a:solidFill>
                            <a:schemeClr val="tx1"/>
                          </a:solidFill>
                          <a:effectLst/>
                          <a:latin typeface="+mj-lt"/>
                          <a:cs typeface="Arial" panose="020B0604020202020204" pitchFamily="34" charset="0"/>
                        </a:rPr>
                        <a:t>Total de indicadores: *38 indicadores del plan de desarrollo *83 indicadores de gestión *8 líneas estratégicas plan estratégico ICPA. Se realiza cada mes el seguimiento a los proyectos de ejecución para la vigencia 2022, también se realiza seguimiento trimestral a los indicadores estratégicos y de gestión.</a:t>
                      </a:r>
                      <a:endParaRPr lang="es-CO" sz="10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u="none" strike="noStrike" dirty="0">
                          <a:effectLst/>
                          <a:latin typeface="+mj-lt"/>
                          <a:cs typeface="Arial" panose="020B0604020202020204" pitchFamily="34" charset="0"/>
                        </a:rPr>
                        <a:t>100%</a:t>
                      </a:r>
                      <a:endParaRPr lang="es-CO" sz="900" b="0" i="0" u="none" strike="noStrike" dirty="0">
                        <a:solidFill>
                          <a:srgbClr val="000000"/>
                        </a:solidFill>
                        <a:effectLst/>
                        <a:latin typeface="+mj-lt"/>
                        <a:cs typeface="Arial" panose="020B0604020202020204" pitchFamily="34" charset="0"/>
                      </a:endParaRPr>
                    </a:p>
                  </a:txBody>
                  <a:tcPr marL="0" marR="0" marT="0" marB="0" anchor="ctr">
                    <a:solidFill>
                      <a:schemeClr val="bg1"/>
                    </a:solidFill>
                  </a:tcPr>
                </a:tc>
                <a:extLst>
                  <a:ext uri="{0D108BD9-81ED-4DB2-BD59-A6C34878D82A}">
                    <a16:rowId xmlns:a16="http://schemas.microsoft.com/office/drawing/2014/main" val="10001"/>
                  </a:ext>
                </a:extLst>
              </a:tr>
              <a:tr h="1923808">
                <a:tc>
                  <a:txBody>
                    <a:bodyPr/>
                    <a:lstStyle/>
                    <a:p>
                      <a:pPr algn="ctr"/>
                      <a:r>
                        <a:rPr lang="es-MX" sz="1400" b="1" i="0" kern="1200" dirty="0">
                          <a:solidFill>
                            <a:schemeClr val="tx1"/>
                          </a:solidFill>
                          <a:effectLst/>
                          <a:latin typeface="+mj-lt"/>
                          <a:ea typeface="+mn-ea"/>
                          <a:cs typeface="+mn-cs"/>
                        </a:rPr>
                        <a:t> </a:t>
                      </a:r>
                      <a:r>
                        <a:rPr lang="es-MX" sz="900" b="1" u="none" strike="noStrike" kern="1200" dirty="0">
                          <a:solidFill>
                            <a:schemeClr val="tx1"/>
                          </a:solidFill>
                          <a:effectLst/>
                          <a:latin typeface="+mj-lt"/>
                          <a:ea typeface="+mn-ea"/>
                          <a:cs typeface="Arial" panose="020B0604020202020204" pitchFamily="34" charset="0"/>
                        </a:rPr>
                        <a:t>Cumplimiento de actividades de la gestión de planeación</a:t>
                      </a:r>
                    </a:p>
                  </a:txBody>
                  <a:tcPr marL="0" marR="0" marT="0" marB="0" anchor="ctr"/>
                </a:tc>
                <a:tc>
                  <a:txBody>
                    <a:bodyPr/>
                    <a:lstStyle/>
                    <a:p>
                      <a:pPr algn="ctr" fontAlgn="ctr"/>
                      <a:r>
                        <a:rPr lang="es-CO" sz="900" b="0" u="none" strike="noStrike" dirty="0">
                          <a:effectLst/>
                          <a:latin typeface="+mj-lt"/>
                          <a:cs typeface="Arial" panose="020B0604020202020204" pitchFamily="34" charset="0"/>
                        </a:rPr>
                        <a:t>Actividades realizadas/actividades propuestas</a:t>
                      </a:r>
                    </a:p>
                    <a:p>
                      <a:pPr algn="ctr" fontAlgn="ctr"/>
                      <a:endParaRPr lang="es-CO" sz="900" b="0" i="0" u="none" strike="noStrike" dirty="0">
                        <a:solidFill>
                          <a:srgbClr val="FF0000"/>
                        </a:solidFill>
                        <a:effectLst/>
                        <a:latin typeface="+mj-lt"/>
                        <a:cs typeface="Arial" panose="020B0604020202020204" pitchFamily="34" charset="0"/>
                      </a:endParaRPr>
                    </a:p>
                    <a:p>
                      <a:pPr algn="ctr" fontAlgn="ctr"/>
                      <a:r>
                        <a:rPr lang="es-CO" sz="900" b="0" i="0" u="none" strike="noStrike" dirty="0">
                          <a:solidFill>
                            <a:schemeClr val="tx1"/>
                          </a:solidFill>
                          <a:effectLst/>
                          <a:latin typeface="+mj-lt"/>
                          <a:cs typeface="Arial" panose="020B0604020202020204" pitchFamily="34" charset="0"/>
                        </a:rPr>
                        <a:t>20/20</a:t>
                      </a:r>
                    </a:p>
                  </a:txBody>
                  <a:tcPr marL="0" marR="0" marT="0" marB="0" anchor="ctr"/>
                </a:tc>
                <a:tc>
                  <a:txBody>
                    <a:bodyPr/>
                    <a:lstStyle/>
                    <a:p>
                      <a:pPr algn="ctr" fontAlgn="ctr"/>
                      <a:r>
                        <a:rPr lang="es-CO" sz="900" u="none" strike="noStrike" dirty="0">
                          <a:effectLst/>
                          <a:latin typeface="+mj-lt"/>
                          <a:cs typeface="Arial" panose="020B0604020202020204" pitchFamily="34" charset="0"/>
                        </a:rPr>
                        <a:t>SEMESTRAL</a:t>
                      </a:r>
                      <a:endParaRPr lang="es-CO" sz="900" b="0" i="0" u="none" strike="noStrike" dirty="0">
                        <a:solidFill>
                          <a:srgbClr val="FF0000"/>
                        </a:solidFill>
                        <a:effectLst/>
                        <a:latin typeface="+mj-lt"/>
                        <a:cs typeface="Arial" panose="020B0604020202020204" pitchFamily="34" charset="0"/>
                      </a:endParaRPr>
                    </a:p>
                  </a:txBody>
                  <a:tcPr marL="0" marR="0" marT="0" marB="0" anchor="ctr"/>
                </a:tc>
                <a:tc>
                  <a:txBody>
                    <a:bodyPr/>
                    <a:lstStyle/>
                    <a:p>
                      <a:pPr algn="ctr" fontAlgn="ctr"/>
                      <a:r>
                        <a:rPr lang="es-CO" sz="1000" b="0" i="0" u="none" strike="noStrike" kern="1200" dirty="0">
                          <a:solidFill>
                            <a:schemeClr val="tx1"/>
                          </a:solidFill>
                          <a:effectLst/>
                          <a:latin typeface="+mj-lt"/>
                          <a:ea typeface="+mn-ea"/>
                          <a:cs typeface="Arial" panose="020B0604020202020204" pitchFamily="34" charset="0"/>
                        </a:rPr>
                        <a:t>Sandra Milena Díaz Ríos</a:t>
                      </a:r>
                    </a:p>
                  </a:txBody>
                  <a:tcPr marL="0" marR="0" marT="0" marB="0" anchor="ctr"/>
                </a:tc>
                <a:tc>
                  <a:txBody>
                    <a:bodyPr/>
                    <a:lstStyle/>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1. Consolidación y aprobación de los planes </a:t>
                      </a:r>
                      <a:r>
                        <a:rPr lang="es-ES" sz="1000" b="0" i="0" u="none" strike="noStrike" kern="1200" dirty="0" err="1">
                          <a:solidFill>
                            <a:schemeClr val="tx1"/>
                          </a:solidFill>
                          <a:effectLst/>
                          <a:latin typeface="+mj-lt"/>
                          <a:ea typeface="+mn-ea"/>
                          <a:cs typeface="Arial" panose="020B0604020202020204" pitchFamily="34" charset="0"/>
                        </a:rPr>
                        <a:t>mipg</a:t>
                      </a:r>
                      <a:endParaRPr lang="es-ES" sz="1000" b="0" i="0" u="none" strike="noStrike" kern="1200" dirty="0">
                        <a:solidFill>
                          <a:schemeClr val="tx1"/>
                        </a:solidFill>
                        <a:effectLst/>
                        <a:latin typeface="+mj-lt"/>
                        <a:ea typeface="+mn-ea"/>
                        <a:cs typeface="Arial" panose="020B0604020202020204" pitchFamily="34" charset="0"/>
                      </a:endParaRP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2. Seguimiento trimestral a los planes </a:t>
                      </a:r>
                      <a:r>
                        <a:rPr lang="es-ES" sz="1000" b="0" i="0" u="none" strike="noStrike" kern="1200" dirty="0" err="1">
                          <a:solidFill>
                            <a:schemeClr val="tx1"/>
                          </a:solidFill>
                          <a:effectLst/>
                          <a:latin typeface="+mj-lt"/>
                          <a:ea typeface="+mn-ea"/>
                          <a:cs typeface="Arial" panose="020B0604020202020204" pitchFamily="34" charset="0"/>
                        </a:rPr>
                        <a:t>Mipg</a:t>
                      </a:r>
                      <a:r>
                        <a:rPr lang="es-ES" sz="1000" b="0" i="0" u="none" strike="noStrike" kern="1200" dirty="0">
                          <a:solidFill>
                            <a:schemeClr val="tx1"/>
                          </a:solidFill>
                          <a:effectLst/>
                          <a:latin typeface="+mj-lt"/>
                          <a:ea typeface="+mn-ea"/>
                          <a:cs typeface="Arial" panose="020B0604020202020204" pitchFamily="34" charset="0"/>
                        </a:rPr>
                        <a:t> - Plan de acción integrado al 30 de Diciembre</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3.Seguimiento trimestral a los planes de acción de autodiagnósticos </a:t>
                      </a:r>
                      <a:r>
                        <a:rPr lang="es-ES" sz="1000" b="0" i="0" u="none" strike="noStrike" kern="1200" dirty="0" err="1">
                          <a:solidFill>
                            <a:schemeClr val="tx1"/>
                          </a:solidFill>
                          <a:effectLst/>
                          <a:latin typeface="+mj-lt"/>
                          <a:ea typeface="+mn-ea"/>
                          <a:cs typeface="Arial" panose="020B0604020202020204" pitchFamily="34" charset="0"/>
                        </a:rPr>
                        <a:t>Mipg</a:t>
                      </a:r>
                      <a:r>
                        <a:rPr lang="es-ES" sz="1000" b="0" i="0" u="none" strike="noStrike" kern="1200" dirty="0">
                          <a:solidFill>
                            <a:schemeClr val="tx1"/>
                          </a:solidFill>
                          <a:effectLst/>
                          <a:latin typeface="+mj-lt"/>
                          <a:ea typeface="+mn-ea"/>
                          <a:cs typeface="Arial" panose="020B0604020202020204" pitchFamily="34" charset="0"/>
                        </a:rPr>
                        <a:t> corte al 30 de Diciembre</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4.Seguimiento trimestral a todos los mapas de riesgos de los procesos trimestral.</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5.Seguimiento trimestral a todos los indicadores de los procesos trimestral.</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6.Estrategia y cronograma de Rendición de cuentas primer y segundo semestre.</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7. Consolidación y seguimiento cuatrimestral del plan y mapa anticorrupción.</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8. Realización del Comité MIPG trimestral.</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9. Presentación de informes a SIA Contraloría. Anual</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10. Diligenciamiento de la matriz ITA (Índice de transparencia). Anual</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11. Auditoria Interna de Calidad. Anual</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12. Auditoria externa de seguimiento con el ICONTEC. Anual</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13. Seguimiento Integración Tecnológica: Calidad, SICPA, MIPG. Mensual</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14. Seguimiento a los indicadores del plan de desarrollo 2020_2023. mensual.</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15. Seguimiento al diagnostico de la caracterización. Mensual </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16. Seguimiento a la evaluación de planes departamental y de las áreas. Mensual.</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17. Seguimiento al plan de trabajo de Economía Naranja. Mensual</a:t>
                      </a:r>
                    </a:p>
                    <a:p>
                      <a:pPr marL="0" indent="0" algn="just" fontAlgn="ctr">
                        <a:buNone/>
                      </a:pPr>
                      <a:r>
                        <a:rPr lang="es-ES" sz="1000" b="0" i="0" u="none" strike="noStrike" kern="1200" dirty="0">
                          <a:solidFill>
                            <a:schemeClr val="tx1"/>
                          </a:solidFill>
                          <a:effectLst/>
                          <a:latin typeface="+mj-lt"/>
                          <a:ea typeface="+mn-ea"/>
                          <a:cs typeface="Arial" panose="020B0604020202020204" pitchFamily="34" charset="0"/>
                        </a:rPr>
                        <a:t>18. Diligenciamiento de los formularios del FURAG para la medición del desempeño. Anual</a:t>
                      </a:r>
                    </a:p>
                    <a:p>
                      <a:pPr marL="0" indent="0" algn="just" fontAlgn="ctr">
                        <a:buNone/>
                      </a:pPr>
                      <a:r>
                        <a:rPr lang="es-CO" sz="1000" b="0" i="0" u="none" strike="noStrike" kern="1200" dirty="0">
                          <a:solidFill>
                            <a:schemeClr val="tx1"/>
                          </a:solidFill>
                          <a:effectLst/>
                          <a:latin typeface="+mj-lt"/>
                          <a:ea typeface="+mn-ea"/>
                          <a:cs typeface="Arial" panose="020B0604020202020204" pitchFamily="34" charset="0"/>
                        </a:rPr>
                        <a:t>19. Presentación en la Auditoria de Riesgos por Control Interno</a:t>
                      </a:r>
                    </a:p>
                    <a:p>
                      <a:pPr marL="0" indent="0" algn="just" fontAlgn="ctr">
                        <a:buNone/>
                      </a:pPr>
                      <a:r>
                        <a:rPr lang="es-CO" sz="1000" b="0" i="0" u="none" strike="noStrike" kern="1200" dirty="0">
                          <a:solidFill>
                            <a:schemeClr val="tx1"/>
                          </a:solidFill>
                          <a:effectLst/>
                          <a:latin typeface="+mj-lt"/>
                          <a:ea typeface="+mn-ea"/>
                          <a:cs typeface="Arial" panose="020B0604020202020204" pitchFamily="34" charset="0"/>
                        </a:rPr>
                        <a:t>20. Presentación del informe de rendición de cuentas para la Gobernación</a:t>
                      </a:r>
                    </a:p>
                  </a:txBody>
                  <a:tcPr marL="0" marR="0" marT="0" marB="0" anchor="ctr"/>
                </a:tc>
                <a:tc>
                  <a:txBody>
                    <a:bodyPr/>
                    <a:lstStyle/>
                    <a:p>
                      <a:pPr algn="ctr" fontAlgn="ctr"/>
                      <a:r>
                        <a:rPr lang="es-CO" sz="900" u="none" strike="noStrike" dirty="0">
                          <a:effectLst/>
                          <a:latin typeface="+mj-lt"/>
                          <a:cs typeface="Arial" panose="020B0604020202020204" pitchFamily="34" charset="0"/>
                        </a:rPr>
                        <a:t>100%</a:t>
                      </a:r>
                      <a:endParaRPr lang="es-CO" sz="900" b="0" i="0" u="none" strike="noStrike" dirty="0">
                        <a:solidFill>
                          <a:srgbClr val="FF0000"/>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bl>
          </a:graphicData>
        </a:graphic>
      </p:graphicFrame>
      <p:sp>
        <p:nvSpPr>
          <p:cNvPr id="6" name="5 Rectángulo"/>
          <p:cNvSpPr/>
          <p:nvPr/>
        </p:nvSpPr>
        <p:spPr>
          <a:xfrm>
            <a:off x="1696052" y="239085"/>
            <a:ext cx="5751896" cy="461665"/>
          </a:xfrm>
          <a:prstGeom prst="rect">
            <a:avLst/>
          </a:prstGeom>
        </p:spPr>
        <p:txBody>
          <a:bodyPr wrap="square">
            <a:spAutoFit/>
          </a:bodyPr>
          <a:lstStyle/>
          <a:p>
            <a:pPr algn="ctr"/>
            <a:r>
              <a:rPr lang="es-CO" sz="2400" b="1" dirty="0">
                <a:latin typeface="Calibri Light" panose="020F0302020204030204" pitchFamily="34" charset="0"/>
                <a:cs typeface="Calibri Light" panose="020F0302020204030204" pitchFamily="34" charset="0"/>
              </a:rPr>
              <a:t>Proceso Gestión Estratégica   2 Indicadores</a:t>
            </a:r>
          </a:p>
        </p:txBody>
      </p:sp>
    </p:spTree>
    <p:extLst>
      <p:ext uri="{BB962C8B-B14F-4D97-AF65-F5344CB8AC3E}">
        <p14:creationId xmlns:p14="http://schemas.microsoft.com/office/powerpoint/2010/main" val="1547976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992788" y="132520"/>
            <a:ext cx="5936946" cy="461665"/>
          </a:xfrm>
          <a:prstGeom prst="rect">
            <a:avLst/>
          </a:prstGeom>
        </p:spPr>
        <p:txBody>
          <a:bodyPr wrap="none">
            <a:spAutoFit/>
          </a:bodyPr>
          <a:lstStyle/>
          <a:p>
            <a:r>
              <a:rPr lang="es-CO" sz="2400" b="1" dirty="0">
                <a:latin typeface="Calibri Light" panose="020F0302020204030204" pitchFamily="34" charset="0"/>
                <a:cs typeface="Calibri Light" panose="020F0302020204030204" pitchFamily="34" charset="0"/>
              </a:rPr>
              <a:t>Proceso Gestión Participativa -  11 Indicadores</a:t>
            </a:r>
          </a:p>
        </p:txBody>
      </p:sp>
      <p:graphicFrame>
        <p:nvGraphicFramePr>
          <p:cNvPr id="6" name="5 Tabla"/>
          <p:cNvGraphicFramePr>
            <a:graphicFrameLocks noGrp="1"/>
          </p:cNvGraphicFramePr>
          <p:nvPr>
            <p:extLst>
              <p:ext uri="{D42A27DB-BD31-4B8C-83A1-F6EECF244321}">
                <p14:modId xmlns:p14="http://schemas.microsoft.com/office/powerpoint/2010/main" val="3358183035"/>
              </p:ext>
            </p:extLst>
          </p:nvPr>
        </p:nvGraphicFramePr>
        <p:xfrm>
          <a:off x="79512" y="583284"/>
          <a:ext cx="8804364" cy="6233153"/>
        </p:xfrm>
        <a:graphic>
          <a:graphicData uri="http://schemas.openxmlformats.org/drawingml/2006/table">
            <a:tbl>
              <a:tblPr>
                <a:tableStyleId>{BC89EF96-8CEA-46FF-86C4-4CE0E7609802}</a:tableStyleId>
              </a:tblPr>
              <a:tblGrid>
                <a:gridCol w="1212241">
                  <a:extLst>
                    <a:ext uri="{9D8B030D-6E8A-4147-A177-3AD203B41FA5}">
                      <a16:colId xmlns:a16="http://schemas.microsoft.com/office/drawing/2014/main" val="20000"/>
                    </a:ext>
                  </a:extLst>
                </a:gridCol>
                <a:gridCol w="1413392">
                  <a:extLst>
                    <a:ext uri="{9D8B030D-6E8A-4147-A177-3AD203B41FA5}">
                      <a16:colId xmlns:a16="http://schemas.microsoft.com/office/drawing/2014/main" val="20001"/>
                    </a:ext>
                  </a:extLst>
                </a:gridCol>
                <a:gridCol w="836024">
                  <a:extLst>
                    <a:ext uri="{9D8B030D-6E8A-4147-A177-3AD203B41FA5}">
                      <a16:colId xmlns:a16="http://schemas.microsoft.com/office/drawing/2014/main" val="20002"/>
                    </a:ext>
                  </a:extLst>
                </a:gridCol>
                <a:gridCol w="927461">
                  <a:extLst>
                    <a:ext uri="{9D8B030D-6E8A-4147-A177-3AD203B41FA5}">
                      <a16:colId xmlns:a16="http://schemas.microsoft.com/office/drawing/2014/main" val="20003"/>
                    </a:ext>
                  </a:extLst>
                </a:gridCol>
                <a:gridCol w="3474720">
                  <a:extLst>
                    <a:ext uri="{9D8B030D-6E8A-4147-A177-3AD203B41FA5}">
                      <a16:colId xmlns:a16="http://schemas.microsoft.com/office/drawing/2014/main" val="20004"/>
                    </a:ext>
                  </a:extLst>
                </a:gridCol>
                <a:gridCol w="940526">
                  <a:extLst>
                    <a:ext uri="{9D8B030D-6E8A-4147-A177-3AD203B41FA5}">
                      <a16:colId xmlns:a16="http://schemas.microsoft.com/office/drawing/2014/main" val="20005"/>
                    </a:ext>
                  </a:extLst>
                </a:gridCol>
              </a:tblGrid>
              <a:tr h="441953">
                <a:tc>
                  <a:txBody>
                    <a:bodyPr/>
                    <a:lstStyle/>
                    <a:p>
                      <a:pPr algn="ctr" fontAlgn="ctr"/>
                      <a:r>
                        <a:rPr lang="es-CO" sz="1000" b="1" u="none" strike="noStrike" dirty="0">
                          <a:solidFill>
                            <a:schemeClr val="tx1"/>
                          </a:solidFill>
                          <a:effectLst/>
                          <a:latin typeface="Calibri Light" panose="020F0302020204030204" pitchFamily="34" charset="0"/>
                          <a:cs typeface="Calibri Light" panose="020F0302020204030204" pitchFamily="34" charset="0"/>
                        </a:rPr>
                        <a:t>Nombre indicador</a:t>
                      </a:r>
                      <a:endParaRPr lang="es-CO" sz="10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Calibri Light" panose="020F0302020204030204" pitchFamily="34" charset="0"/>
                          <a:cs typeface="Calibri Light" panose="020F0302020204030204" pitchFamily="34" charset="0"/>
                        </a:rPr>
                        <a:t>Ecuación</a:t>
                      </a:r>
                      <a:endParaRPr lang="es-CO" sz="10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Calibri Light" panose="020F0302020204030204" pitchFamily="34" charset="0"/>
                          <a:cs typeface="Calibri Light" panose="020F0302020204030204" pitchFamily="34" charset="0"/>
                        </a:rPr>
                        <a:t>Medición</a:t>
                      </a:r>
                      <a:endParaRPr lang="es-CO" sz="10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Calibri Light" panose="020F0302020204030204" pitchFamily="34" charset="0"/>
                          <a:cs typeface="Calibri Light" panose="020F0302020204030204" pitchFamily="34" charset="0"/>
                        </a:rPr>
                        <a:t>Responsable</a:t>
                      </a:r>
                      <a:endParaRPr lang="es-CO" sz="10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Calibri Light" panose="020F0302020204030204" pitchFamily="34" charset="0"/>
                          <a:cs typeface="Calibri Light" panose="020F0302020204030204" pitchFamily="34" charset="0"/>
                        </a:rPr>
                        <a:t>ANALISIS ULTIMA MEDICIÓN</a:t>
                      </a:r>
                      <a:endParaRPr lang="es-CO" sz="10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Calibri Light" panose="020F0302020204030204" pitchFamily="34" charset="0"/>
                          <a:cs typeface="Calibri Light" panose="020F0302020204030204" pitchFamily="34" charset="0"/>
                        </a:rPr>
                        <a:t>% cumplimiento</a:t>
                      </a:r>
                      <a:endParaRPr lang="es-CO" sz="10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642521">
                <a:tc>
                  <a:txBody>
                    <a:bodyPr/>
                    <a:lstStyle/>
                    <a:p>
                      <a:pPr algn="ctr" fontAlgn="ctr"/>
                      <a:r>
                        <a:rPr lang="es-CO" sz="1000" b="1" u="none" strike="noStrike" kern="1200" dirty="0">
                          <a:solidFill>
                            <a:schemeClr val="tx1"/>
                          </a:solidFill>
                          <a:effectLst/>
                          <a:latin typeface="Calibri Light" panose="020F0302020204030204" pitchFamily="34" charset="0"/>
                          <a:ea typeface="+mn-ea"/>
                          <a:cs typeface="Calibri Light" panose="020F0302020204030204" pitchFamily="34" charset="0"/>
                        </a:rPr>
                        <a:t>Estrategias de gestión implementadas en participación ciudadana</a:t>
                      </a:r>
                    </a:p>
                  </a:txBody>
                  <a:tcPr marL="0" marR="0" marT="0" marB="0" anchor="ctr">
                    <a:solidFill>
                      <a:schemeClr val="bg1"/>
                    </a:solidFill>
                  </a:tcPr>
                </a:tc>
                <a:tc>
                  <a:txBody>
                    <a:bodyPr/>
                    <a:lstStyle/>
                    <a:p>
                      <a:pPr algn="ctr" fontAlgn="ctr"/>
                      <a:r>
                        <a:rPr lang="es-CO" sz="1000" b="0" u="none" strike="noStrike" dirty="0">
                          <a:solidFill>
                            <a:schemeClr val="tx1"/>
                          </a:solidFill>
                          <a:effectLst/>
                          <a:latin typeface="Calibri Light" panose="020F0302020204030204" pitchFamily="34" charset="0"/>
                          <a:cs typeface="Calibri Light" panose="020F0302020204030204" pitchFamily="34" charset="0"/>
                        </a:rPr>
                        <a:t>Actividades realizadas/actividades propuestas</a:t>
                      </a:r>
                    </a:p>
                    <a:p>
                      <a:pPr algn="ctr" fontAlgn="ctr"/>
                      <a:r>
                        <a:rPr lang="es-CO" sz="1000" b="0" i="0" u="none" strike="noStrike" dirty="0">
                          <a:solidFill>
                            <a:schemeClr val="tx1"/>
                          </a:solidFill>
                          <a:effectLst/>
                          <a:latin typeface="Calibri Light" panose="020F0302020204030204" pitchFamily="34" charset="0"/>
                          <a:cs typeface="Calibri Light" panose="020F0302020204030204" pitchFamily="34" charset="0"/>
                        </a:rPr>
                        <a:t>4/4</a:t>
                      </a:r>
                    </a:p>
                    <a:p>
                      <a:pPr algn="ctr" fontAlgn="ct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000" u="none" strike="noStrike" dirty="0">
                          <a:solidFill>
                            <a:schemeClr val="tx1"/>
                          </a:solidFill>
                          <a:effectLst/>
                          <a:latin typeface="Calibri Light" panose="020F0302020204030204" pitchFamily="34" charset="0"/>
                          <a:cs typeface="Calibri Light" panose="020F0302020204030204" pitchFamily="34" charset="0"/>
                        </a:rPr>
                        <a:t>MENSUAL</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000" u="none" strike="noStrike" dirty="0">
                          <a:solidFill>
                            <a:schemeClr val="tx1"/>
                          </a:solidFill>
                          <a:effectLst/>
                          <a:latin typeface="Calibri Light" panose="020F0302020204030204" pitchFamily="34" charset="0"/>
                          <a:cs typeface="Calibri Light" panose="020F0302020204030204" pitchFamily="34" charset="0"/>
                        </a:rPr>
                        <a:t>Gestor de participación</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marL="228600" indent="-228600" algn="just" fontAlgn="t">
                        <a:buAutoNum type="arabicPeriod"/>
                      </a:pPr>
                      <a:r>
                        <a:rPr lang="es-ES" sz="1000" b="0" i="0" kern="1200" dirty="0">
                          <a:solidFill>
                            <a:schemeClr val="tx1"/>
                          </a:solidFill>
                          <a:effectLst/>
                          <a:latin typeface="Calibri Light" panose="020F0302020204030204" pitchFamily="34" charset="0"/>
                          <a:ea typeface="+mn-ea"/>
                          <a:cs typeface="Calibri Light" panose="020F0302020204030204" pitchFamily="34" charset="0"/>
                        </a:rPr>
                        <a:t>Se ha venido realizando en las subregiones actividades para el proceso de caracterización cultural en el cual han venido participando consejeros de cultura y líderes culturales de las subregiones.</a:t>
                      </a:r>
                    </a:p>
                    <a:p>
                      <a:pPr marL="228600" indent="-228600" algn="just" fontAlgn="t">
                        <a:buAutoNum type="arabicPeriod"/>
                      </a:pPr>
                      <a:r>
                        <a:rPr lang="es-ES" sz="1000" b="0" i="0" kern="1200" dirty="0">
                          <a:solidFill>
                            <a:schemeClr val="tx1"/>
                          </a:solidFill>
                          <a:effectLst/>
                          <a:latin typeface="Calibri Light" panose="020F0302020204030204" pitchFamily="34" charset="0"/>
                          <a:ea typeface="+mn-ea"/>
                          <a:cs typeface="Calibri Light" panose="020F0302020204030204" pitchFamily="34" charset="0"/>
                        </a:rPr>
                        <a:t>Se ha sostenido el proceso de participación en los consejos de cultural del nivel departamental, sumando 105 consejeros en actividad permanente. </a:t>
                      </a:r>
                    </a:p>
                    <a:p>
                      <a:pPr marL="228600" indent="-228600" algn="just" fontAlgn="t">
                        <a:buAutoNum type="arabicPeriod"/>
                      </a:pPr>
                      <a:r>
                        <a:rPr lang="es-ES" sz="1000" b="0" i="0" kern="1200" dirty="0">
                          <a:solidFill>
                            <a:schemeClr val="tx1"/>
                          </a:solidFill>
                          <a:effectLst/>
                          <a:latin typeface="Calibri Light" panose="020F0302020204030204" pitchFamily="34" charset="0"/>
                          <a:ea typeface="+mn-ea"/>
                          <a:cs typeface="Calibri Light" panose="020F0302020204030204" pitchFamily="34" charset="0"/>
                        </a:rPr>
                        <a:t>Se ha apoyado la difusión de las convocatorias y procesos de formación realizados por el Instituto de Cultura y Patrimonio.</a:t>
                      </a:r>
                    </a:p>
                    <a:p>
                      <a:pPr marL="228600" indent="-228600" algn="just" fontAlgn="t">
                        <a:buAutoNum type="arabicPeriod"/>
                      </a:pPr>
                      <a:r>
                        <a:rPr lang="es-MX" sz="1000" b="0" i="0" kern="1200" dirty="0">
                          <a:solidFill>
                            <a:schemeClr val="tx1"/>
                          </a:solidFill>
                          <a:effectLst/>
                          <a:latin typeface="Calibri Light" panose="020F0302020204030204" pitchFamily="34" charset="0"/>
                          <a:ea typeface="+mn-ea"/>
                          <a:cs typeface="Calibri Light" panose="020F0302020204030204" pitchFamily="34" charset="0"/>
                        </a:rPr>
                        <a:t>Se ha gestionado la participación de consejeros de cultura del nivel departamental en otros espacios participativos como el Consejo Municipal de Cultura de Medellín, el Consejo Territorial de Planeación de Antioquia, el Consejo Directivo del ICPA, Rendición de cuentas, planes departamentales.</a:t>
                      </a:r>
                      <a:endParaRPr lang="es-ES" sz="1000" b="0" i="0" kern="1200" dirty="0">
                        <a:solidFill>
                          <a:schemeClr val="tx1"/>
                        </a:solidFill>
                        <a:effectLst/>
                        <a:latin typeface="Calibri Light" panose="020F0302020204030204" pitchFamily="34" charset="0"/>
                        <a:ea typeface="+mn-ea"/>
                        <a:cs typeface="Calibri Light" panose="020F0302020204030204" pitchFamily="34" charset="0"/>
                      </a:endParaRPr>
                    </a:p>
                  </a:txBody>
                  <a:tcPr marL="76200" marR="76200" marT="76200" marB="76200"/>
                </a:tc>
                <a:tc>
                  <a:txBody>
                    <a:bodyPr/>
                    <a:lstStyle/>
                    <a:p>
                      <a:pPr algn="ctr" fontAlgn="ctr"/>
                      <a:r>
                        <a:rPr lang="es-CO" sz="1000" u="none" strike="noStrike" dirty="0">
                          <a:solidFill>
                            <a:schemeClr val="tx1"/>
                          </a:solidFill>
                          <a:effectLst/>
                          <a:latin typeface="Calibri Light" panose="020F0302020204030204" pitchFamily="34" charset="0"/>
                          <a:cs typeface="Calibri Light" panose="020F0302020204030204" pitchFamily="34" charset="0"/>
                        </a:rPr>
                        <a:t>100%</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1"/>
                  </a:ext>
                </a:extLst>
              </a:tr>
              <a:tr h="561109">
                <a:tc>
                  <a:txBody>
                    <a:bodyPr/>
                    <a:lstStyle/>
                    <a:p>
                      <a:pPr algn="ctr" fontAlgn="ctr"/>
                      <a:r>
                        <a:rPr lang="es-CO" sz="1000" b="1" u="none" strike="noStrike" kern="1200" dirty="0">
                          <a:solidFill>
                            <a:schemeClr val="tx1"/>
                          </a:solidFill>
                          <a:effectLst/>
                          <a:latin typeface="Calibri Light" panose="020F0302020204030204" pitchFamily="34" charset="0"/>
                          <a:ea typeface="+mn-ea"/>
                          <a:cs typeface="Calibri Light" panose="020F0302020204030204" pitchFamily="34" charset="0"/>
                        </a:rPr>
                        <a:t>Satisfacción con la asesoría</a:t>
                      </a:r>
                    </a:p>
                  </a:txBody>
                  <a:tcPr marL="0" marR="0" marT="0" marB="0" anchor="ctr">
                    <a:solidFill>
                      <a:schemeClr val="bg1"/>
                    </a:solidFill>
                  </a:tcPr>
                </a:tc>
                <a:tc>
                  <a:txBody>
                    <a:bodyPr/>
                    <a:lstStyle/>
                    <a:p>
                      <a:pPr algn="ctr" fontAlgn="ctr"/>
                      <a:r>
                        <a:rPr lang="es-CO" sz="1000" b="0" u="none" strike="noStrike" dirty="0">
                          <a:solidFill>
                            <a:schemeClr val="tx1"/>
                          </a:solidFill>
                          <a:effectLst/>
                          <a:latin typeface="Calibri Light" panose="020F0302020204030204" pitchFamily="34" charset="0"/>
                          <a:cs typeface="Calibri Light" panose="020F0302020204030204" pitchFamily="34" charset="0"/>
                        </a:rPr>
                        <a:t>Sumatoria de puntos con la satisfacción con la asesoría brindada/nivel máximo de satisfacción por usuarios encuestados</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0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000" u="none" strike="noStrike" kern="1200" dirty="0">
                          <a:solidFill>
                            <a:schemeClr val="tx1"/>
                          </a:solidFill>
                          <a:effectLst/>
                          <a:latin typeface="+mn-lt"/>
                          <a:ea typeface="+mn-ea"/>
                          <a:cs typeface="Arial" panose="020B0604020202020204" pitchFamily="34" charset="0"/>
                        </a:rPr>
                        <a:t>Sandra Milena Díaz</a:t>
                      </a:r>
                      <a:r>
                        <a:rPr lang="es-CO" sz="1000" u="none" strike="noStrike" kern="1200" baseline="0" dirty="0">
                          <a:solidFill>
                            <a:schemeClr val="tx1"/>
                          </a:solidFill>
                          <a:effectLst/>
                          <a:latin typeface="+mn-lt"/>
                          <a:ea typeface="+mn-ea"/>
                          <a:cs typeface="Arial" panose="020B0604020202020204" pitchFamily="34" charset="0"/>
                        </a:rPr>
                        <a:t> Ríos</a:t>
                      </a:r>
                      <a:endParaRPr lang="es-CO" sz="1000" b="0" i="0" u="none" strike="noStrike" kern="1200" dirty="0">
                        <a:solidFill>
                          <a:schemeClr val="tx1"/>
                        </a:solidFill>
                        <a:effectLst/>
                        <a:latin typeface="+mn-lt"/>
                        <a:ea typeface="+mn-ea"/>
                        <a:cs typeface="Arial" panose="020B0604020202020204" pitchFamily="34" charset="0"/>
                      </a:endParaRPr>
                    </a:p>
                  </a:txBody>
                  <a:tcPr marL="0" marR="0" marT="0" marB="0" anchor="ctr"/>
                </a:tc>
                <a:tc>
                  <a:txBody>
                    <a:bodyPr/>
                    <a:lstStyle/>
                    <a:p>
                      <a:pPr algn="just" fontAlgn="ctr"/>
                      <a:r>
                        <a:rPr lang="es-ES" sz="1000" b="0" i="0" kern="1200" dirty="0">
                          <a:solidFill>
                            <a:schemeClr val="tx1"/>
                          </a:solidFill>
                          <a:effectLst/>
                          <a:latin typeface="Calibri Light" panose="020F0302020204030204" pitchFamily="34" charset="0"/>
                          <a:ea typeface="+mn-ea"/>
                          <a:cs typeface="Calibri Light" panose="020F0302020204030204" pitchFamily="34" charset="0"/>
                        </a:rPr>
                        <a:t>Se han realizado 36 asesorías con una participación de 174 asistentes, en temas de Planeación y Gestión Cultural,  consejos de cultura,  a Diciembre 30.</a:t>
                      </a:r>
                      <a:r>
                        <a:rPr lang="es-MX" sz="1000" b="0" i="0" kern="1200" dirty="0">
                          <a:solidFill>
                            <a:schemeClr val="tx1"/>
                          </a:solidFill>
                          <a:effectLst/>
                          <a:latin typeface="Calibri Light" panose="020F0302020204030204" pitchFamily="34" charset="0"/>
                          <a:ea typeface="+mn-ea"/>
                          <a:cs typeface="Calibri Light" panose="020F0302020204030204" pitchFamily="34" charset="0"/>
                        </a:rPr>
                        <a:t> El promedio de satisfacción es de 4, teniendo en cuenta que se modifico el formato de evaluación con una nota máxima de 4</a:t>
                      </a:r>
                      <a:endParaRPr lang="es-CO" sz="1000" b="0" i="0"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solidFill>
                      <a:schemeClr val="bg1"/>
                    </a:solidFill>
                  </a:tcPr>
                </a:tc>
                <a:tc>
                  <a:txBody>
                    <a:bodyPr/>
                    <a:lstStyle/>
                    <a:p>
                      <a:pPr algn="ctr" fontAlgn="ctr"/>
                      <a:r>
                        <a:rPr lang="es-CO" sz="1000" u="none" strike="noStrike" dirty="0">
                          <a:solidFill>
                            <a:schemeClr val="tx1"/>
                          </a:solidFill>
                          <a:effectLst/>
                          <a:latin typeface="Calibri Light" panose="020F0302020204030204" pitchFamily="34" charset="0"/>
                          <a:cs typeface="Calibri Light" panose="020F0302020204030204" pitchFamily="34" charset="0"/>
                        </a:rPr>
                        <a:t>100%</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2"/>
                  </a:ext>
                </a:extLst>
              </a:tr>
              <a:tr h="858057">
                <a:tc>
                  <a:txBody>
                    <a:bodyPr/>
                    <a:lstStyle/>
                    <a:p>
                      <a:pPr algn="ctr" fontAlgn="t"/>
                      <a:br>
                        <a:rPr lang="es-MX" sz="1000" b="1" u="none" strike="noStrike" kern="1200" dirty="0">
                          <a:solidFill>
                            <a:schemeClr val="tx1"/>
                          </a:solidFill>
                          <a:effectLst/>
                          <a:latin typeface="Calibri Light" panose="020F0302020204030204" pitchFamily="34" charset="0"/>
                          <a:ea typeface="+mn-ea"/>
                          <a:cs typeface="Calibri Light" panose="020F0302020204030204" pitchFamily="34" charset="0"/>
                        </a:rPr>
                      </a:br>
                      <a:r>
                        <a:rPr lang="es-MX" sz="1000" b="1" u="none" strike="noStrike" kern="1200" dirty="0">
                          <a:solidFill>
                            <a:schemeClr val="tx1"/>
                          </a:solidFill>
                          <a:effectLst/>
                          <a:latin typeface="Calibri Light" panose="020F0302020204030204" pitchFamily="34" charset="0"/>
                          <a:ea typeface="+mn-ea"/>
                          <a:cs typeface="Calibri Light" panose="020F0302020204030204" pitchFamily="34" charset="0"/>
                        </a:rPr>
                        <a:t>Personas asesoradas en gestión y planeación cultural a nivel municipal</a:t>
                      </a:r>
                    </a:p>
                  </a:txBody>
                  <a:tcPr marL="76200" marR="76200" marT="76200" marB="76200">
                    <a:solidFill>
                      <a:schemeClr val="bg1"/>
                    </a:solidFill>
                  </a:tcPr>
                </a:tc>
                <a:tc>
                  <a:txBody>
                    <a:bodyPr/>
                    <a:lstStyle/>
                    <a:p>
                      <a:pPr algn="ctr" fontAlgn="ctr"/>
                      <a:r>
                        <a:rPr lang="es-MX" sz="1000" b="0" i="0" kern="1200" dirty="0">
                          <a:solidFill>
                            <a:schemeClr val="tx1"/>
                          </a:solidFill>
                          <a:latin typeface="Calibri Light" panose="020F0302020204030204" pitchFamily="34" charset="0"/>
                          <a:ea typeface="+mn-ea"/>
                          <a:cs typeface="Calibri Light" panose="020F0302020204030204" pitchFamily="34" charset="0"/>
                        </a:rPr>
                        <a:t>Personas asesorados en gestión y planeación cultural a nivel municipal / Total de personas programadas a asesorar</a:t>
                      </a:r>
                    </a:p>
                    <a:p>
                      <a:pPr algn="ctr" fontAlgn="ctr"/>
                      <a:r>
                        <a:rPr lang="es-MX" sz="1000" b="0" i="0" kern="1200" dirty="0">
                          <a:solidFill>
                            <a:schemeClr val="tx1"/>
                          </a:solidFill>
                          <a:latin typeface="Calibri Light" panose="020F0302020204030204" pitchFamily="34" charset="0"/>
                          <a:ea typeface="+mn-ea"/>
                          <a:cs typeface="Calibri Light" panose="020F0302020204030204" pitchFamily="34" charset="0"/>
                        </a:rPr>
                        <a:t>84/84</a:t>
                      </a:r>
                    </a:p>
                    <a:p>
                      <a:pPr algn="ctr" fontAlgn="ctr"/>
                      <a:endParaRPr lang="es-MX" sz="1000" b="0" i="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solidFill>
                      <a:schemeClr val="bg1"/>
                    </a:solidFill>
                  </a:tcPr>
                </a:tc>
                <a:tc>
                  <a:txBody>
                    <a:bodyPr/>
                    <a:lstStyle/>
                    <a:p>
                      <a:pPr algn="ctr" fontAlgn="ctr"/>
                      <a:r>
                        <a:rPr lang="es-CO" sz="1000" u="none" strike="noStrike" dirty="0">
                          <a:solidFill>
                            <a:schemeClr val="tx1"/>
                          </a:solidFill>
                          <a:effectLst/>
                          <a:latin typeface="Calibri Light" panose="020F0302020204030204" pitchFamily="34" charset="0"/>
                          <a:cs typeface="Calibri Light" panose="020F0302020204030204" pitchFamily="34" charset="0"/>
                        </a:rPr>
                        <a:t>ANUAL</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000" b="0" i="0" kern="1200" dirty="0">
                          <a:solidFill>
                            <a:schemeClr val="tx1"/>
                          </a:solidFill>
                          <a:effectLst/>
                          <a:latin typeface="Calibri Light" panose="020F0302020204030204" pitchFamily="34" charset="0"/>
                          <a:ea typeface="+mn-ea"/>
                          <a:cs typeface="Calibri Light" panose="020F0302020204030204" pitchFamily="34" charset="0"/>
                        </a:rPr>
                        <a:t>Adriana Jaramillo</a:t>
                      </a:r>
                    </a:p>
                    <a:p>
                      <a:pPr algn="ctr" fontAlgn="ctr"/>
                      <a:endParaRPr lang="es-CO" sz="1000" b="0" i="0" kern="1200" dirty="0">
                        <a:solidFill>
                          <a:schemeClr val="tx1"/>
                        </a:solidFill>
                        <a:effectLst/>
                        <a:latin typeface="Calibri Light" panose="020F0302020204030204" pitchFamily="34" charset="0"/>
                        <a:ea typeface="+mn-ea"/>
                        <a:cs typeface="Calibri Light" panose="020F0302020204030204" pitchFamily="34" charset="0"/>
                      </a:endParaRPr>
                    </a:p>
                    <a:p>
                      <a:pPr algn="ctr" fontAlgn="ctr"/>
                      <a:r>
                        <a:rPr lang="es-CO" sz="1000" b="0" i="0" kern="1200" dirty="0">
                          <a:solidFill>
                            <a:schemeClr val="tx1"/>
                          </a:solidFill>
                          <a:effectLst/>
                          <a:latin typeface="Calibri Light" panose="020F0302020204030204" pitchFamily="34" charset="0"/>
                          <a:ea typeface="+mn-ea"/>
                          <a:cs typeface="Calibri Light" panose="020F0302020204030204" pitchFamily="34" charset="0"/>
                        </a:rPr>
                        <a:t>Martha Moreno</a:t>
                      </a:r>
                    </a:p>
                  </a:txBody>
                  <a:tcPr marL="0" marR="0" marT="0" marB="0" anchor="ctr"/>
                </a:tc>
                <a:tc>
                  <a:txBody>
                    <a:bodyPr/>
                    <a:lstStyle/>
                    <a:p>
                      <a:pPr algn="just" fontAlgn="ctr"/>
                      <a:r>
                        <a:rPr lang="es-ES" sz="1000" b="0" i="0" kern="1200" dirty="0">
                          <a:solidFill>
                            <a:schemeClr val="tx1"/>
                          </a:solidFill>
                          <a:effectLst/>
                          <a:latin typeface="Calibri Light" panose="020F0302020204030204" pitchFamily="34" charset="0"/>
                          <a:ea typeface="+mn-ea"/>
                          <a:cs typeface="Calibri Light" panose="020F0302020204030204" pitchFamily="34" charset="0"/>
                        </a:rPr>
                        <a:t>	</a:t>
                      </a:r>
                    </a:p>
                    <a:p>
                      <a:pPr algn="just" fontAlgn="ctr"/>
                      <a:r>
                        <a:rPr lang="es-MX" sz="1000" b="0" i="0" kern="1200" dirty="0">
                          <a:solidFill>
                            <a:schemeClr val="tx1"/>
                          </a:solidFill>
                          <a:effectLst/>
                          <a:latin typeface="Calibri Light" panose="020F0302020204030204" pitchFamily="34" charset="0"/>
                          <a:ea typeface="+mn-ea"/>
                          <a:cs typeface="Calibri Light" panose="020F0302020204030204" pitchFamily="34" charset="0"/>
                        </a:rPr>
                        <a:t>Se han realizado 36 asesorías con una participación de 174 asistentes, en Gestión Cultural, Consejos de Cultura, Planes de Cultura, Estampilla Pro Cultural a Diciembre 30.</a:t>
                      </a:r>
                      <a:endParaRPr lang="es-CO" sz="1000" b="0" i="0"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algn="ctr" fontAlgn="ctr"/>
                      <a:r>
                        <a:rPr lang="es-CO" sz="1000" u="none" strike="noStrike" dirty="0">
                          <a:solidFill>
                            <a:schemeClr val="tx1"/>
                          </a:solidFill>
                          <a:effectLst/>
                          <a:latin typeface="Calibri Light" panose="020F0302020204030204" pitchFamily="34" charset="0"/>
                          <a:cs typeface="Calibri Light" panose="020F0302020204030204" pitchFamily="34" charset="0"/>
                        </a:rPr>
                        <a:t>100%</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3"/>
                  </a:ext>
                </a:extLst>
              </a:tr>
              <a:tr h="481786">
                <a:tc>
                  <a:txBody>
                    <a:bodyPr/>
                    <a:lstStyle/>
                    <a:p>
                      <a:pPr algn="ctr" fontAlgn="ctr"/>
                      <a:r>
                        <a:rPr lang="es-CO" sz="1000" b="1" u="none" strike="noStrike" kern="1200" dirty="0">
                          <a:solidFill>
                            <a:schemeClr val="tx1"/>
                          </a:solidFill>
                          <a:effectLst/>
                          <a:latin typeface="Calibri Light" panose="020F0302020204030204" pitchFamily="34" charset="0"/>
                          <a:ea typeface="+mn-ea"/>
                          <a:cs typeface="Calibri Light" panose="020F0302020204030204" pitchFamily="34" charset="0"/>
                        </a:rPr>
                        <a:t>Cumplimiento de actividades consejos departamentales</a:t>
                      </a:r>
                    </a:p>
                  </a:txBody>
                  <a:tcPr marL="0" marR="0" marT="0" marB="0" anchor="ctr"/>
                </a:tc>
                <a:tc>
                  <a:txBody>
                    <a:bodyPr/>
                    <a:lstStyle/>
                    <a:p>
                      <a:pPr algn="ctr" fontAlgn="ctr"/>
                      <a:r>
                        <a:rPr lang="es-CO" sz="1000" b="0" u="none" strike="noStrike" dirty="0">
                          <a:solidFill>
                            <a:schemeClr val="tx1"/>
                          </a:solidFill>
                          <a:effectLst/>
                          <a:latin typeface="Calibri Light" panose="020F0302020204030204" pitchFamily="34" charset="0"/>
                          <a:cs typeface="Calibri Light" panose="020F0302020204030204" pitchFamily="34" charset="0"/>
                        </a:rPr>
                        <a:t>Actividades cumplidas de los consejos departamentales y de áreas/actividades programadas</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p>
                      <a:pPr algn="ctr" fontAlgn="ctr"/>
                      <a:r>
                        <a:rPr lang="es-CO" sz="1000" b="0" i="0" u="none" strike="noStrike" dirty="0">
                          <a:solidFill>
                            <a:schemeClr val="tx1"/>
                          </a:solidFill>
                          <a:effectLst/>
                          <a:latin typeface="Calibri Light" panose="020F0302020204030204" pitchFamily="34" charset="0"/>
                          <a:cs typeface="Calibri Light" panose="020F0302020204030204" pitchFamily="34" charset="0"/>
                        </a:rPr>
                        <a:t>22/40</a:t>
                      </a:r>
                    </a:p>
                  </a:txBody>
                  <a:tcPr marL="0" marR="0" marT="0" marB="0" anchor="ctr"/>
                </a:tc>
                <a:tc>
                  <a:txBody>
                    <a:bodyPr/>
                    <a:lstStyle/>
                    <a:p>
                      <a:pPr algn="ctr" fontAlgn="ctr"/>
                      <a:r>
                        <a:rPr lang="es-CO" sz="10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000" u="none" strike="noStrike" dirty="0">
                          <a:solidFill>
                            <a:schemeClr val="tx1"/>
                          </a:solidFill>
                          <a:effectLst/>
                          <a:latin typeface="Calibri Light" panose="020F0302020204030204" pitchFamily="34" charset="0"/>
                          <a:cs typeface="Calibri Light" panose="020F0302020204030204" pitchFamily="34" charset="0"/>
                        </a:rPr>
                        <a:t>Jairo Castrillón</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MX" sz="1000" b="0" i="0" u="none" strike="noStrike" dirty="0">
                          <a:solidFill>
                            <a:schemeClr val="tx1"/>
                          </a:solidFill>
                          <a:effectLst/>
                          <a:latin typeface="Calibri Light" panose="020F0302020204030204" pitchFamily="34" charset="0"/>
                          <a:cs typeface="Calibri Light" panose="020F0302020204030204" pitchFamily="34" charset="0"/>
                        </a:rPr>
                        <a:t>A Diciembre  30 se han realizado 22 sesiones de los consejos: consejos de Literatura (dos veces), Cine, Patrimonio, Danza, Teatro, Comité Departamental de Lectura y Bibliotecas y el Consejo Departamental de Cultura ha realizado dos actividades. 13. Se carnetizó a todos los consejeros. 14.Todos los consejos han sido implicados en el proceso de formulación del Plan Departamental de Cultura. 15.Por parte de las secretarías técnicas de los consejos, han recibido permanente información sobre convocatorias y procesos formativos.</a:t>
                      </a:r>
                      <a:endParaRPr lang="es-ES"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000" u="none" strike="noStrike" dirty="0">
                          <a:solidFill>
                            <a:schemeClr val="tx1"/>
                          </a:solidFill>
                          <a:effectLst/>
                          <a:latin typeface="Calibri Light" panose="020F0302020204030204" pitchFamily="34" charset="0"/>
                          <a:cs typeface="Calibri Light" panose="020F0302020204030204" pitchFamily="34" charset="0"/>
                        </a:rPr>
                        <a:t>55%</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062489" y="157288"/>
            <a:ext cx="5775042" cy="461665"/>
          </a:xfrm>
          <a:prstGeom prst="rect">
            <a:avLst/>
          </a:prstGeom>
        </p:spPr>
        <p:txBody>
          <a:bodyPr wrap="none">
            <a:spAutoFit/>
          </a:bodyPr>
          <a:lstStyle/>
          <a:p>
            <a:r>
              <a:rPr lang="es-CO" sz="2400" b="1" dirty="0">
                <a:latin typeface="+mj-lt"/>
              </a:rPr>
              <a:t>Proceso Gestión Participativa 11 Indicadores </a:t>
            </a:r>
          </a:p>
        </p:txBody>
      </p:sp>
      <p:graphicFrame>
        <p:nvGraphicFramePr>
          <p:cNvPr id="6" name="5 Tabla"/>
          <p:cNvGraphicFramePr>
            <a:graphicFrameLocks noGrp="1"/>
          </p:cNvGraphicFramePr>
          <p:nvPr>
            <p:extLst>
              <p:ext uri="{D42A27DB-BD31-4B8C-83A1-F6EECF244321}">
                <p14:modId xmlns:p14="http://schemas.microsoft.com/office/powerpoint/2010/main" val="1810650331"/>
              </p:ext>
            </p:extLst>
          </p:nvPr>
        </p:nvGraphicFramePr>
        <p:xfrm>
          <a:off x="216779" y="634567"/>
          <a:ext cx="8650029" cy="6088320"/>
        </p:xfrm>
        <a:graphic>
          <a:graphicData uri="http://schemas.openxmlformats.org/drawingml/2006/table">
            <a:tbl>
              <a:tblPr>
                <a:tableStyleId>{BC89EF96-8CEA-46FF-86C4-4CE0E7609802}</a:tableStyleId>
              </a:tblPr>
              <a:tblGrid>
                <a:gridCol w="2063283">
                  <a:extLst>
                    <a:ext uri="{9D8B030D-6E8A-4147-A177-3AD203B41FA5}">
                      <a16:colId xmlns:a16="http://schemas.microsoft.com/office/drawing/2014/main" val="20000"/>
                    </a:ext>
                  </a:extLst>
                </a:gridCol>
                <a:gridCol w="2208539">
                  <a:extLst>
                    <a:ext uri="{9D8B030D-6E8A-4147-A177-3AD203B41FA5}">
                      <a16:colId xmlns:a16="http://schemas.microsoft.com/office/drawing/2014/main" val="20001"/>
                    </a:ext>
                  </a:extLst>
                </a:gridCol>
                <a:gridCol w="837787">
                  <a:extLst>
                    <a:ext uri="{9D8B030D-6E8A-4147-A177-3AD203B41FA5}">
                      <a16:colId xmlns:a16="http://schemas.microsoft.com/office/drawing/2014/main" val="20002"/>
                    </a:ext>
                  </a:extLst>
                </a:gridCol>
                <a:gridCol w="691781">
                  <a:extLst>
                    <a:ext uri="{9D8B030D-6E8A-4147-A177-3AD203B41FA5}">
                      <a16:colId xmlns:a16="http://schemas.microsoft.com/office/drawing/2014/main" val="20003"/>
                    </a:ext>
                  </a:extLst>
                </a:gridCol>
                <a:gridCol w="1941943">
                  <a:extLst>
                    <a:ext uri="{9D8B030D-6E8A-4147-A177-3AD203B41FA5}">
                      <a16:colId xmlns:a16="http://schemas.microsoft.com/office/drawing/2014/main" val="20004"/>
                    </a:ext>
                  </a:extLst>
                </a:gridCol>
                <a:gridCol w="906696">
                  <a:extLst>
                    <a:ext uri="{9D8B030D-6E8A-4147-A177-3AD203B41FA5}">
                      <a16:colId xmlns:a16="http://schemas.microsoft.com/office/drawing/2014/main" val="20005"/>
                    </a:ext>
                  </a:extLst>
                </a:gridCol>
              </a:tblGrid>
              <a:tr h="720080">
                <a:tc>
                  <a:txBody>
                    <a:bodyPr/>
                    <a:lstStyle/>
                    <a:p>
                      <a:pPr algn="ctr" fontAlgn="ctr"/>
                      <a:r>
                        <a:rPr lang="es-CO" sz="1200" b="1" u="none" strike="noStrike" dirty="0">
                          <a:solidFill>
                            <a:schemeClr val="tx1"/>
                          </a:solidFill>
                          <a:effectLst/>
                          <a:latin typeface="+mj-lt"/>
                          <a:cs typeface="Arial" panose="020B0604020202020204" pitchFamily="34" charset="0"/>
                        </a:rPr>
                        <a:t>Nombre indicador</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Ecuación</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Medición</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Responsable</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ANALISIS ULTIMA MEDICIÓN</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 cumplimiento</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374073">
                <a:tc>
                  <a:txBody>
                    <a:bodyPr/>
                    <a:lstStyle/>
                    <a:p>
                      <a:pPr algn="ctr" fontAlgn="ctr"/>
                      <a:r>
                        <a:rPr lang="es-MX" sz="1200" b="1" u="none" strike="noStrike" kern="1200" dirty="0">
                          <a:solidFill>
                            <a:schemeClr val="tx1"/>
                          </a:solidFill>
                          <a:effectLst/>
                          <a:latin typeface="+mj-lt"/>
                          <a:ea typeface="+mn-ea"/>
                          <a:cs typeface="Arial" panose="020B0604020202020204" pitchFamily="34" charset="0"/>
                        </a:rPr>
                        <a:t>Consejeras y consejeros departamentales de cultura, participantes en la formulación del Plan Departamental de Cultura y de los planes departamentales de áreas artísticas y culturales</a:t>
                      </a:r>
                      <a:endParaRPr lang="es-CO" sz="12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1200" b="0" i="0" kern="1200" dirty="0">
                          <a:solidFill>
                            <a:schemeClr val="tx1"/>
                          </a:solidFill>
                          <a:latin typeface="+mj-lt"/>
                          <a:ea typeface="+mn-ea"/>
                          <a:cs typeface="+mn-cs"/>
                        </a:rPr>
                        <a:t>Consejeras y consejeros departamentales de cultura, participantes en la formulación del Plan Departamental de Cultura y de los planes departamentales de áreas artísticas y culturales/Consejeros y consejeras proyectados a participar</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MENSUAL</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Jairo Castrillón</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1200" b="0" i="0" u="none" strike="noStrike" dirty="0">
                          <a:solidFill>
                            <a:schemeClr val="tx1"/>
                          </a:solidFill>
                          <a:effectLst/>
                          <a:latin typeface="+mj-lt"/>
                          <a:cs typeface="Arial" pitchFamily="34" charset="0"/>
                        </a:rPr>
                        <a:t>20 de 20 programados</a:t>
                      </a:r>
                      <a:endParaRPr lang="es-CO" sz="1200" b="0" i="0" u="none" strike="noStrike" dirty="0">
                        <a:solidFill>
                          <a:schemeClr val="tx1"/>
                        </a:solidFill>
                        <a:effectLst/>
                        <a:latin typeface="+mj-lt"/>
                        <a:cs typeface="Arial" pitchFamily="34" charset="0"/>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100%</a:t>
                      </a:r>
                      <a:endParaRPr lang="es-CO" sz="12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561109">
                <a:tc>
                  <a:txBody>
                    <a:bodyPr/>
                    <a:lstStyle/>
                    <a:p>
                      <a:pPr algn="ctr" fontAlgn="ctr"/>
                      <a:r>
                        <a:rPr lang="es-MX" sz="1200" b="1" u="none" strike="noStrike" kern="1200" dirty="0">
                          <a:solidFill>
                            <a:schemeClr val="tx1"/>
                          </a:solidFill>
                          <a:effectLst/>
                          <a:latin typeface="+mj-lt"/>
                          <a:ea typeface="+mn-ea"/>
                          <a:cs typeface="Arial" panose="020B0604020202020204" pitchFamily="34" charset="0"/>
                        </a:rPr>
                        <a:t>Consejos de cultura, patrimonio y áreas artísticas y culturales del nivel departamental fortalecidos</a:t>
                      </a:r>
                      <a:endParaRPr lang="es-CO" sz="12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1200" b="0" i="0" kern="1200" dirty="0">
                          <a:solidFill>
                            <a:schemeClr val="tx1"/>
                          </a:solidFill>
                          <a:latin typeface="+mj-lt"/>
                          <a:ea typeface="+mn-ea"/>
                          <a:cs typeface="+mn-cs"/>
                        </a:rPr>
                        <a:t>Consejos de cultura, patrimonio y áreas artísticas y culturales del nivel departamental fortalecidos/ Consejos de cultura, patrimonio y áreas artísticas y culturales del nivel departamental proyectados a fortalecer</a:t>
                      </a:r>
                    </a:p>
                    <a:p>
                      <a:pPr algn="ctr" fontAlgn="ctr"/>
                      <a:r>
                        <a:rPr lang="es-MX" sz="1200" b="0" i="0" u="none" strike="noStrike" kern="1200" dirty="0">
                          <a:solidFill>
                            <a:schemeClr val="tx1"/>
                          </a:solidFill>
                          <a:effectLst/>
                          <a:latin typeface="+mj-lt"/>
                          <a:ea typeface="+mn-ea"/>
                          <a:cs typeface="+mn-cs"/>
                        </a:rPr>
                        <a:t>10/3</a:t>
                      </a: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MENSUAL</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algn="ctr" defTabSz="914400" rtl="0" eaLnBrk="1" fontAlgn="ctr" latinLnBrk="0" hangingPunct="1"/>
                      <a:r>
                        <a:rPr lang="es-CO" sz="1200" u="none" strike="noStrike" kern="1200" dirty="0">
                          <a:solidFill>
                            <a:schemeClr val="tx1"/>
                          </a:solidFill>
                          <a:effectLst/>
                          <a:latin typeface="+mj-lt"/>
                          <a:ea typeface="+mn-ea"/>
                          <a:cs typeface="Arial" panose="020B0604020202020204" pitchFamily="34" charset="0"/>
                        </a:rPr>
                        <a:t>Jairo Castrillón</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kern="1200" dirty="0">
                          <a:solidFill>
                            <a:schemeClr val="tx1"/>
                          </a:solidFill>
                          <a:effectLst/>
                          <a:latin typeface="+mj-lt"/>
                          <a:ea typeface="+mn-ea"/>
                          <a:cs typeface="Arial" panose="020B0604020202020204" pitchFamily="34" charset="0"/>
                        </a:rPr>
                        <a:t>1.Se ha presentado invitación a los consejeros a los procesos formativos realizados por el ICPA. 2.Se agrega un nuevo integrante al Consejo Departamental de Cultura (representante del sector económico). 3.Proceso de convocatoria a sesión ordinaria del Consejo Departamental de Cultura. Ya se cumplió</a:t>
                      </a:r>
                      <a:endParaRPr lang="es-CO" sz="1200"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CO" sz="1200" u="none" strike="noStrike" dirty="0">
                          <a:solidFill>
                            <a:schemeClr val="tx1"/>
                          </a:solidFill>
                          <a:effectLst/>
                          <a:latin typeface="+mj-lt"/>
                          <a:cs typeface="Arial" panose="020B0604020202020204" pitchFamily="34" charset="0"/>
                        </a:rPr>
                        <a:t>333%</a:t>
                      </a:r>
                      <a:endParaRPr lang="es-CO" sz="12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561109">
                <a:tc>
                  <a:txBody>
                    <a:bodyPr/>
                    <a:lstStyle/>
                    <a:p>
                      <a:pPr algn="ctr" fontAlgn="ctr"/>
                      <a:r>
                        <a:rPr lang="es-CO" sz="1200" b="1" i="0" u="none" strike="noStrike" dirty="0">
                          <a:solidFill>
                            <a:schemeClr val="tx1"/>
                          </a:solidFill>
                          <a:effectLst/>
                          <a:latin typeface="+mj-lt"/>
                          <a:cs typeface="Arial" panose="020B0604020202020204" pitchFamily="34" charset="0"/>
                        </a:rPr>
                        <a:t>Plan Departamental de Cultura 2021-2030 actualizado e implementado</a:t>
                      </a:r>
                    </a:p>
                  </a:txBody>
                  <a:tcPr marL="0" marR="0" marT="0" marB="0" anchor="ctr"/>
                </a:tc>
                <a:tc>
                  <a:txBody>
                    <a:bodyPr/>
                    <a:lstStyle/>
                    <a:p>
                      <a:pPr algn="ctr" fontAlgn="ctr"/>
                      <a:r>
                        <a:rPr lang="es-CO" sz="1200" b="0" i="0" u="none" strike="noStrike" dirty="0">
                          <a:solidFill>
                            <a:schemeClr val="tx1"/>
                          </a:solidFill>
                          <a:effectLst/>
                          <a:latin typeface="+mj-lt"/>
                          <a:cs typeface="Arial" panose="020B0604020202020204" pitchFamily="34" charset="0"/>
                        </a:rPr>
                        <a:t>% Plan Departamental de Cultura 2021-2030 actualizado e implementado</a:t>
                      </a:r>
                    </a:p>
                  </a:txBody>
                  <a:tcPr marL="0" marR="0" marT="0" marB="0" anchor="ctr"/>
                </a:tc>
                <a:tc>
                  <a:txBody>
                    <a:bodyPr/>
                    <a:lstStyle/>
                    <a:p>
                      <a:pPr algn="ctr" fontAlgn="ctr"/>
                      <a:r>
                        <a:rPr lang="es-CO" sz="12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marL="0" algn="ctr" defTabSz="914400" rtl="0" eaLnBrk="1" fontAlgn="ctr" latinLnBrk="0" hangingPunct="1"/>
                      <a:r>
                        <a:rPr lang="es-CO" sz="1200" u="none" strike="noStrike" kern="1200" dirty="0">
                          <a:solidFill>
                            <a:schemeClr val="tx1"/>
                          </a:solidFill>
                          <a:effectLst/>
                          <a:latin typeface="+mj-lt"/>
                          <a:ea typeface="+mn-ea"/>
                          <a:cs typeface="Arial" panose="020B0604020202020204" pitchFamily="34" charset="0"/>
                        </a:rPr>
                        <a:t>Jairo Castrillón</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O" sz="1200" u="none" strike="noStrike" kern="1200" dirty="0">
                          <a:solidFill>
                            <a:schemeClr val="tx1"/>
                          </a:solidFill>
                          <a:effectLst/>
                          <a:latin typeface="+mj-lt"/>
                          <a:ea typeface="+mn-ea"/>
                          <a:cs typeface="Arial" panose="020B0604020202020204" pitchFamily="34" charset="0"/>
                        </a:rPr>
                        <a:t>15% de 30% programado. Evaluación y diagnostico</a:t>
                      </a: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50%</a:t>
                      </a:r>
                      <a:endParaRPr lang="es-CO" sz="12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4"/>
                  </a:ext>
                </a:extLst>
              </a:tr>
              <a:tr h="1332411">
                <a:tc>
                  <a:txBody>
                    <a:bodyPr/>
                    <a:lstStyle/>
                    <a:p>
                      <a:pPr algn="ctr" fontAlgn="ctr"/>
                      <a:r>
                        <a:rPr lang="es-MX" sz="1200" b="1" i="0" u="none" strike="noStrike" kern="1200" dirty="0">
                          <a:solidFill>
                            <a:schemeClr val="tx1"/>
                          </a:solidFill>
                          <a:effectLst/>
                          <a:latin typeface="+mj-lt"/>
                          <a:ea typeface="+mn-ea"/>
                          <a:cs typeface="Arial" panose="020B0604020202020204" pitchFamily="34" charset="0"/>
                        </a:rPr>
                        <a:t>Planes de las áreas artísticas y culturales y Plan de Patrimonio, con seguimiento y evaluación</a:t>
                      </a:r>
                      <a:endParaRPr lang="es-CO" sz="1200" b="1"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1200" b="0" i="0" kern="1200" dirty="0">
                          <a:solidFill>
                            <a:schemeClr val="tx1"/>
                          </a:solidFill>
                          <a:latin typeface="+mj-lt"/>
                          <a:ea typeface="+mn-ea"/>
                          <a:cs typeface="+mn-cs"/>
                        </a:rPr>
                        <a:t>Planes de las áreas artísticas y culturales y Plan de Patrimonio, con seguimiento y evaluación/Planes de las áreas artísticas y culturales y Plan de Patrimonio, con seguimiento y evaluación proyectados</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marL="0" algn="ctr" defTabSz="914400" rtl="0" eaLnBrk="1" fontAlgn="ctr" latinLnBrk="0" hangingPunct="1"/>
                      <a:r>
                        <a:rPr lang="es-CO" sz="1200" u="none" strike="noStrike" kern="1200" dirty="0">
                          <a:solidFill>
                            <a:schemeClr val="tx1"/>
                          </a:solidFill>
                          <a:effectLst/>
                          <a:latin typeface="+mj-lt"/>
                          <a:ea typeface="+mn-ea"/>
                          <a:cs typeface="Arial" panose="020B0604020202020204" pitchFamily="34" charset="0"/>
                        </a:rPr>
                        <a:t>Jairo Castrillón</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O" sz="1200" u="none" strike="noStrike" kern="1200" dirty="0">
                          <a:solidFill>
                            <a:schemeClr val="tx1"/>
                          </a:solidFill>
                          <a:effectLst/>
                          <a:latin typeface="+mj-lt"/>
                          <a:ea typeface="+mn-ea"/>
                          <a:cs typeface="Arial" panose="020B0604020202020204" pitchFamily="34" charset="0"/>
                        </a:rPr>
                        <a:t>1 de 2 programados. Evaluación y diagnostico</a:t>
                      </a: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50%</a:t>
                      </a:r>
                      <a:endParaRPr lang="es-CO" sz="12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964016" y="191394"/>
            <a:ext cx="4668266" cy="400110"/>
          </a:xfrm>
          <a:prstGeom prst="rect">
            <a:avLst/>
          </a:prstGeom>
        </p:spPr>
        <p:txBody>
          <a:bodyPr wrap="square">
            <a:spAutoFit/>
          </a:bodyPr>
          <a:lstStyle/>
          <a:p>
            <a:r>
              <a:rPr lang="es-CO" sz="2000" b="1" dirty="0">
                <a:latin typeface="+mj-lt"/>
              </a:rPr>
              <a:t>Proceso Gestión Participativa 11 Indicadores</a:t>
            </a:r>
          </a:p>
        </p:txBody>
      </p:sp>
      <p:graphicFrame>
        <p:nvGraphicFramePr>
          <p:cNvPr id="6" name="5 Tabla"/>
          <p:cNvGraphicFramePr>
            <a:graphicFrameLocks noGrp="1"/>
          </p:cNvGraphicFramePr>
          <p:nvPr>
            <p:extLst>
              <p:ext uri="{D42A27DB-BD31-4B8C-83A1-F6EECF244321}">
                <p14:modId xmlns:p14="http://schemas.microsoft.com/office/powerpoint/2010/main" val="2601821980"/>
              </p:ext>
            </p:extLst>
          </p:nvPr>
        </p:nvGraphicFramePr>
        <p:xfrm>
          <a:off x="323528" y="910494"/>
          <a:ext cx="8496944" cy="4311082"/>
        </p:xfrm>
        <a:graphic>
          <a:graphicData uri="http://schemas.openxmlformats.org/drawingml/2006/table">
            <a:tbl>
              <a:tblPr>
                <a:tableStyleId>{BC89EF96-8CEA-46FF-86C4-4CE0E7609802}</a:tableStyleId>
              </a:tblPr>
              <a:tblGrid>
                <a:gridCol w="2016224">
                  <a:extLst>
                    <a:ext uri="{9D8B030D-6E8A-4147-A177-3AD203B41FA5}">
                      <a16:colId xmlns:a16="http://schemas.microsoft.com/office/drawing/2014/main" val="20000"/>
                    </a:ext>
                  </a:extLst>
                </a:gridCol>
                <a:gridCol w="1907969">
                  <a:extLst>
                    <a:ext uri="{9D8B030D-6E8A-4147-A177-3AD203B41FA5}">
                      <a16:colId xmlns:a16="http://schemas.microsoft.com/office/drawing/2014/main" val="20001"/>
                    </a:ext>
                  </a:extLst>
                </a:gridCol>
                <a:gridCol w="1094988">
                  <a:extLst>
                    <a:ext uri="{9D8B030D-6E8A-4147-A177-3AD203B41FA5}">
                      <a16:colId xmlns:a16="http://schemas.microsoft.com/office/drawing/2014/main" val="20002"/>
                    </a:ext>
                  </a:extLst>
                </a:gridCol>
                <a:gridCol w="839016">
                  <a:extLst>
                    <a:ext uri="{9D8B030D-6E8A-4147-A177-3AD203B41FA5}">
                      <a16:colId xmlns:a16="http://schemas.microsoft.com/office/drawing/2014/main" val="20003"/>
                    </a:ext>
                  </a:extLst>
                </a:gridCol>
                <a:gridCol w="1737556">
                  <a:extLst>
                    <a:ext uri="{9D8B030D-6E8A-4147-A177-3AD203B41FA5}">
                      <a16:colId xmlns:a16="http://schemas.microsoft.com/office/drawing/2014/main" val="20004"/>
                    </a:ext>
                  </a:extLst>
                </a:gridCol>
                <a:gridCol w="901191">
                  <a:extLst>
                    <a:ext uri="{9D8B030D-6E8A-4147-A177-3AD203B41FA5}">
                      <a16:colId xmlns:a16="http://schemas.microsoft.com/office/drawing/2014/main" val="20005"/>
                    </a:ext>
                  </a:extLst>
                </a:gridCol>
              </a:tblGrid>
              <a:tr h="489123">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Nombre indicador</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Ecuación</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Medición</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Responsable</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ANALISIS ULTIMA MEDICIÓN</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 cumplimiento</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901322">
                <a:tc>
                  <a:txBody>
                    <a:bodyPr/>
                    <a:lstStyle/>
                    <a:p>
                      <a:pPr algn="ctr" fontAlgn="t"/>
                      <a:r>
                        <a:rPr lang="es-MX" sz="1100" b="1" i="0" u="none" strike="noStrike" kern="1200" dirty="0">
                          <a:solidFill>
                            <a:schemeClr val="tx1"/>
                          </a:solidFill>
                          <a:effectLst/>
                          <a:latin typeface="Calibri Light" panose="020F0302020204030204" pitchFamily="34" charset="0"/>
                          <a:ea typeface="+mn-ea"/>
                          <a:cs typeface="Calibri Light" panose="020F0302020204030204" pitchFamily="34" charset="0"/>
                        </a:rPr>
                        <a:t>Plan Departamental de Lectura, Escritura y Bibliotecas, actualizado e implementado (Personas que se benefician de los planes de las áreas artísticas y culturales)</a:t>
                      </a:r>
                    </a:p>
                  </a:txBody>
                  <a:tcPr marL="76200" marR="76200" marT="76200" marB="76200"/>
                </a:tc>
                <a:tc>
                  <a:txBody>
                    <a:bodyPr/>
                    <a:lstStyle/>
                    <a:p>
                      <a:pPr algn="ctr" fontAlgn="ctr"/>
                      <a:r>
                        <a:rPr lang="es-MX" sz="1100" b="1" i="0" kern="1200" dirty="0">
                          <a:solidFill>
                            <a:schemeClr val="tx1"/>
                          </a:solidFill>
                          <a:latin typeface="+mj-lt"/>
                          <a:ea typeface="+mn-ea"/>
                          <a:cs typeface="Calibri Light" panose="020F0302020204030204" pitchFamily="34" charset="0"/>
                        </a:rPr>
                        <a:t>% </a:t>
                      </a:r>
                      <a:r>
                        <a:rPr lang="es-MX" sz="1100" b="0" i="0" kern="1200" dirty="0">
                          <a:solidFill>
                            <a:schemeClr val="tx1"/>
                          </a:solidFill>
                          <a:latin typeface="+mj-lt"/>
                          <a:ea typeface="+mn-ea"/>
                          <a:cs typeface="Calibri Light" panose="020F0302020204030204" pitchFamily="34" charset="0"/>
                        </a:rPr>
                        <a:t>de actualización e implementación del Plan Departamental de Lectura, Escritura y Bibliotecas/% de actualización e implementación proyectado</a:t>
                      </a:r>
                      <a:endParaRPr lang="es-CO" sz="1100" b="0" i="0" u="none" strike="noStrike" dirty="0">
                        <a:solidFill>
                          <a:schemeClr val="tx1"/>
                        </a:solidFill>
                        <a:effectLst/>
                        <a:latin typeface="+mj-lt"/>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Calibri Light" panose="020F0302020204030204" pitchFamily="34" charset="0"/>
                        </a:rPr>
                        <a:t>MENSUAL</a:t>
                      </a:r>
                      <a:endParaRPr lang="es-CO" sz="1100" b="0" i="0" u="none" strike="noStrike" dirty="0">
                        <a:solidFill>
                          <a:schemeClr val="tx1"/>
                        </a:solidFill>
                        <a:effectLst/>
                        <a:latin typeface="+mj-lt"/>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Calibri Light" panose="020F0302020204030204" pitchFamily="34" charset="0"/>
                        </a:rPr>
                        <a:t>Jairo Castrillón</a:t>
                      </a:r>
                    </a:p>
                    <a:p>
                      <a:pPr algn="ctr" fontAlgn="ctr"/>
                      <a:r>
                        <a:rPr lang="es-CO" sz="1100" b="0" i="0" u="none" strike="noStrike" dirty="0">
                          <a:solidFill>
                            <a:schemeClr val="tx1"/>
                          </a:solidFill>
                          <a:effectLst/>
                          <a:latin typeface="+mj-lt"/>
                          <a:cs typeface="Calibri Light" panose="020F0302020204030204" pitchFamily="34" charset="0"/>
                        </a:rPr>
                        <a:t>Freddy Granados </a:t>
                      </a:r>
                    </a:p>
                  </a:txBody>
                  <a:tcPr marL="0" marR="0" marT="0" marB="0" anchor="ct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CO" sz="1200" b="0" i="0" u="none" strike="noStrike" kern="1200" dirty="0">
                          <a:solidFill>
                            <a:schemeClr val="tx1"/>
                          </a:solidFill>
                          <a:effectLst/>
                          <a:latin typeface="+mj-lt"/>
                          <a:ea typeface="+mn-ea"/>
                          <a:cs typeface="Arial" pitchFamily="34" charset="0"/>
                        </a:rPr>
                        <a:t>12% de 30% programado. Evaluación y diagnostico</a:t>
                      </a: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40%</a:t>
                      </a:r>
                      <a:endParaRPr lang="es-CO" sz="12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987319">
                <a:tc>
                  <a:txBody>
                    <a:bodyPr/>
                    <a:lstStyle/>
                    <a:p>
                      <a:pPr algn="ctr" fontAlgn="ctr"/>
                      <a:r>
                        <a:rPr lang="es-ES" sz="1100" b="1" i="0" u="none" strike="noStrike" kern="1200" dirty="0">
                          <a:solidFill>
                            <a:schemeClr val="tx1"/>
                          </a:solidFill>
                          <a:effectLst/>
                          <a:latin typeface="Calibri Light" panose="020F0302020204030204" pitchFamily="34" charset="0"/>
                          <a:ea typeface="+mn-ea"/>
                          <a:cs typeface="Calibri Light" panose="020F0302020204030204" pitchFamily="34" charset="0"/>
                        </a:rPr>
                        <a:t>Planes municipales de cultura formulados (Municipios con planes de cultura formulados)</a:t>
                      </a:r>
                      <a:endParaRPr lang="es-CO" sz="1100" b="1" i="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algn="ctr" fontAlgn="ctr"/>
                      <a:r>
                        <a:rPr lang="es-ES" sz="1100" b="0" i="0" kern="1200" dirty="0">
                          <a:solidFill>
                            <a:schemeClr val="tx1"/>
                          </a:solidFill>
                          <a:latin typeface="+mj-lt"/>
                          <a:ea typeface="+mn-ea"/>
                          <a:cs typeface="Calibri Light" panose="020F0302020204030204" pitchFamily="34" charset="0"/>
                        </a:rPr>
                        <a:t>Planes municipales de cultura formulados /Planes municipales de cultura proyectados a formular</a:t>
                      </a:r>
                    </a:p>
                    <a:p>
                      <a:pPr algn="ctr" fontAlgn="ctr"/>
                      <a:r>
                        <a:rPr lang="es-ES" sz="1100" b="0" i="0" kern="1200" dirty="0">
                          <a:solidFill>
                            <a:schemeClr val="tx1"/>
                          </a:solidFill>
                          <a:latin typeface="+mj-lt"/>
                          <a:ea typeface="+mn-ea"/>
                          <a:cs typeface="Calibri Light" panose="020F0302020204030204" pitchFamily="34" charset="0"/>
                        </a:rPr>
                        <a:t>5/4</a:t>
                      </a:r>
                      <a:endParaRPr lang="es-CO" sz="1100" b="0" i="0" kern="1200" dirty="0">
                        <a:solidFill>
                          <a:schemeClr val="tx1"/>
                        </a:solidFill>
                        <a:latin typeface="+mj-lt"/>
                        <a:ea typeface="+mn-ea"/>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Calibri Light" panose="020F0302020204030204" pitchFamily="34" charset="0"/>
                        </a:rPr>
                        <a:t>MENSUAL</a:t>
                      </a:r>
                      <a:endParaRPr lang="es-CO" sz="1100" b="0" i="0" u="none" strike="noStrike" dirty="0">
                        <a:solidFill>
                          <a:schemeClr val="tx1"/>
                        </a:solidFill>
                        <a:effectLst/>
                        <a:latin typeface="+mj-lt"/>
                        <a:cs typeface="Calibri Light" panose="020F0302020204030204" pitchFamily="34" charset="0"/>
                      </a:endParaRPr>
                    </a:p>
                  </a:txBody>
                  <a:tcPr marL="0" marR="0" marT="0" marB="0" anchor="ctr"/>
                </a:tc>
                <a:tc>
                  <a:txBody>
                    <a:bodyPr/>
                    <a:lstStyle/>
                    <a:p>
                      <a:pPr algn="ctr" fontAlgn="ctr"/>
                      <a:r>
                        <a:rPr lang="es-ES" sz="1100" b="0" i="0" kern="1200" dirty="0">
                          <a:solidFill>
                            <a:schemeClr val="tx1"/>
                          </a:solidFill>
                          <a:latin typeface="+mj-lt"/>
                          <a:ea typeface="+mn-ea"/>
                          <a:cs typeface="Calibri Light" panose="020F0302020204030204" pitchFamily="34" charset="0"/>
                        </a:rPr>
                        <a:t>Adriana Elena Jaramillo Uribe/Martha María</a:t>
                      </a:r>
                      <a:r>
                        <a:rPr lang="es-ES" sz="1100" b="0" i="0" kern="1200" baseline="0" dirty="0">
                          <a:solidFill>
                            <a:schemeClr val="tx1"/>
                          </a:solidFill>
                          <a:latin typeface="+mj-lt"/>
                          <a:ea typeface="+mn-ea"/>
                          <a:cs typeface="Calibri Light" panose="020F0302020204030204" pitchFamily="34" charset="0"/>
                        </a:rPr>
                        <a:t> Moreno</a:t>
                      </a:r>
                      <a:endParaRPr lang="es-CO" sz="1100" b="0" i="0" u="none" strike="noStrike" dirty="0">
                        <a:solidFill>
                          <a:schemeClr val="tx1"/>
                        </a:solidFill>
                        <a:effectLst/>
                        <a:latin typeface="+mj-lt"/>
                        <a:cs typeface="Calibri Light" panose="020F0302020204030204" pitchFamily="34" charset="0"/>
                      </a:endParaRPr>
                    </a:p>
                  </a:txBody>
                  <a:tcPr marL="0" marR="0" marT="0" marB="0" anchor="ctr"/>
                </a:tc>
                <a:tc>
                  <a:txBody>
                    <a:bodyPr/>
                    <a:lstStyle/>
                    <a:p>
                      <a:pPr algn="just" fontAlgn="ctr"/>
                      <a:r>
                        <a:rPr lang="es-ES" sz="1100" b="0" i="0" u="none" strike="noStrike" dirty="0">
                          <a:solidFill>
                            <a:schemeClr val="tx1"/>
                          </a:solidFill>
                          <a:effectLst/>
                          <a:latin typeface="+mj-lt"/>
                          <a:cs typeface="Calibri Light" panose="020F0302020204030204" pitchFamily="34" charset="0"/>
                        </a:rPr>
                        <a:t> 5 de 4 planes  de cultura municipal programados. 1. Yarumal y por convocatoria 8 planes.</a:t>
                      </a:r>
                      <a:endParaRPr lang="es-CO" sz="1100" b="0" i="0" u="none" strike="noStrike" dirty="0">
                        <a:solidFill>
                          <a:schemeClr val="tx1"/>
                        </a:solidFill>
                        <a:effectLst/>
                        <a:latin typeface="+mj-lt"/>
                        <a:cs typeface="Calibri Light" panose="020F0302020204030204" pitchFamily="34" charset="0"/>
                      </a:endParaRPr>
                    </a:p>
                  </a:txBody>
                  <a:tcPr marL="0" marR="0" marT="0" marB="0" anchor="ctr">
                    <a:solidFill>
                      <a:schemeClr val="bg1"/>
                    </a:solidFill>
                  </a:tcP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125%</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2"/>
                  </a:ext>
                </a:extLst>
              </a:tr>
              <a:tr h="374073">
                <a:tc>
                  <a:txBody>
                    <a:bodyPr/>
                    <a:lstStyle/>
                    <a:p>
                      <a:pPr marL="0" algn="ctr" defTabSz="914400" rtl="0" eaLnBrk="1" fontAlgn="ctr" latinLnBrk="0" hangingPunct="1"/>
                      <a:r>
                        <a:rPr lang="es-MX" sz="1100" b="1" i="0" u="none" strike="noStrike" kern="1200" dirty="0">
                          <a:solidFill>
                            <a:schemeClr val="tx1"/>
                          </a:solidFill>
                          <a:effectLst/>
                          <a:latin typeface="Calibri Light" panose="020F0302020204030204" pitchFamily="34" charset="0"/>
                          <a:ea typeface="+mn-ea"/>
                          <a:cs typeface="Calibri Light" panose="020F0302020204030204" pitchFamily="34" charset="0"/>
                        </a:rPr>
                        <a:t>Sesiones de los consejos de cultura, patrimonio y áreas artísticas y culturales del nivel departamental, realizadas (Consejeros que participan en las sesiones)</a:t>
                      </a:r>
                    </a:p>
                  </a:txBody>
                  <a:tcPr marL="76200" marR="76200" marT="76200" marB="76200">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1100" b="0" u="none" strike="noStrike" kern="1200" dirty="0">
                          <a:solidFill>
                            <a:schemeClr val="tx1"/>
                          </a:solidFill>
                          <a:effectLst/>
                          <a:latin typeface="+mj-lt"/>
                          <a:ea typeface="+mn-ea"/>
                          <a:cs typeface="Calibri Light" panose="020F0302020204030204" pitchFamily="34" charset="0"/>
                        </a:rPr>
                        <a:t>Sesiones de los consejos de cultura, patrimonio y áreas artísticas y culturales del nivel departamental, realizadas/Sesiones de los consejos de cultura, patrimonio y áreas artísticas y culturales del nivel departamental, proyectadas</a:t>
                      </a:r>
                    </a:p>
                    <a:p>
                      <a:pPr marL="0" marR="0" indent="0" algn="ctr" defTabSz="914400" rtl="0" eaLnBrk="1" fontAlgn="ctr" latinLnBrk="0" hangingPunct="1">
                        <a:lnSpc>
                          <a:spcPct val="100000"/>
                        </a:lnSpc>
                        <a:spcBef>
                          <a:spcPts val="0"/>
                        </a:spcBef>
                        <a:spcAft>
                          <a:spcPts val="0"/>
                        </a:spcAft>
                        <a:buClrTx/>
                        <a:buSzTx/>
                        <a:buFontTx/>
                        <a:buNone/>
                        <a:tabLst/>
                        <a:defRPr/>
                      </a:pPr>
                      <a:endParaRPr lang="es-MX" sz="1100" b="0" u="none" strike="noStrike" kern="1200" dirty="0">
                        <a:solidFill>
                          <a:schemeClr val="tx1"/>
                        </a:solidFill>
                        <a:effectLst/>
                        <a:latin typeface="+mj-lt"/>
                        <a:ea typeface="+mn-ea"/>
                        <a:cs typeface="Calibri Light" panose="020F030202020403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s-MX" sz="1100" b="0" u="none" strike="noStrike" kern="1200" dirty="0">
                          <a:solidFill>
                            <a:schemeClr val="tx1"/>
                          </a:solidFill>
                          <a:effectLst/>
                          <a:latin typeface="+mj-lt"/>
                          <a:ea typeface="+mn-ea"/>
                          <a:cs typeface="Calibri Light" panose="020F0302020204030204" pitchFamily="34" charset="0"/>
                        </a:rPr>
                        <a:t>36/40</a:t>
                      </a:r>
                      <a:endParaRPr lang="es-CO" sz="1100" b="0" u="none" strike="noStrike" kern="1200" dirty="0">
                        <a:solidFill>
                          <a:schemeClr val="tx1"/>
                        </a:solidFill>
                        <a:effectLst/>
                        <a:latin typeface="+mj-lt"/>
                        <a:ea typeface="+mn-ea"/>
                        <a:cs typeface="Calibri Light" panose="020F0302020204030204" pitchFamily="34" charset="0"/>
                      </a:endParaRPr>
                    </a:p>
                  </a:txBody>
                  <a:tcPr marL="0" marR="0" marT="0" marB="0" anchor="ctr">
                    <a:solidFill>
                      <a:schemeClr val="bg1"/>
                    </a:solidFill>
                  </a:tcPr>
                </a:tc>
                <a:tc>
                  <a:txBody>
                    <a:bodyPr/>
                    <a:lstStyle/>
                    <a:p>
                      <a:pPr algn="ctr" fontAlgn="ctr"/>
                      <a:r>
                        <a:rPr lang="es-CO" sz="1100" b="0" i="0" u="none" strike="noStrike" dirty="0">
                          <a:solidFill>
                            <a:schemeClr val="tx1"/>
                          </a:solidFill>
                          <a:effectLst/>
                          <a:latin typeface="+mj-lt"/>
                          <a:cs typeface="Calibri Light" panose="020F0302020204030204" pitchFamily="34" charset="0"/>
                        </a:rPr>
                        <a:t>MENSUAL</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u="none" strike="noStrike" dirty="0">
                          <a:solidFill>
                            <a:schemeClr val="tx1"/>
                          </a:solidFill>
                          <a:effectLst/>
                          <a:latin typeface="+mj-lt"/>
                          <a:cs typeface="Calibri Light" panose="020F0302020204030204" pitchFamily="34" charset="0"/>
                        </a:rPr>
                        <a:t>Jairo Castrillón</a:t>
                      </a:r>
                      <a:endParaRPr lang="es-CO" sz="1100" b="0" i="0" u="none" strike="noStrike" dirty="0">
                        <a:solidFill>
                          <a:schemeClr val="tx1"/>
                        </a:solidFill>
                        <a:effectLst/>
                        <a:latin typeface="+mj-lt"/>
                        <a:cs typeface="Calibri Light" panose="020F0302020204030204" pitchFamily="34" charset="0"/>
                      </a:endParaRPr>
                    </a:p>
                    <a:p>
                      <a:pPr algn="ctr" fontAlgn="ctr"/>
                      <a:endParaRPr lang="es-CO" sz="1100" b="0" i="0" u="none" strike="noStrike" dirty="0">
                        <a:solidFill>
                          <a:schemeClr val="tx1"/>
                        </a:solidFill>
                        <a:effectLst/>
                        <a:latin typeface="+mj-lt"/>
                        <a:cs typeface="Calibri Light" panose="020F0302020204030204" pitchFamily="34" charset="0"/>
                      </a:endParaRPr>
                    </a:p>
                  </a:txBody>
                  <a:tcPr marL="0" marR="0" marT="0" marB="0" anchor="ctr"/>
                </a:tc>
                <a:tc>
                  <a:txBody>
                    <a:bodyPr/>
                    <a:lstStyle/>
                    <a:p>
                      <a:pPr algn="just" fontAlgn="t"/>
                      <a:r>
                        <a:rPr lang="es-ES" sz="1100" dirty="0">
                          <a:solidFill>
                            <a:schemeClr val="tx1"/>
                          </a:solidFill>
                          <a:effectLst/>
                          <a:latin typeface="+mj-lt"/>
                          <a:cs typeface="Calibri Light" panose="020F0302020204030204" pitchFamily="34" charset="0"/>
                        </a:rPr>
                        <a:t>Se realizó 22 sesiones de los consejos de las áreas y departamental.</a:t>
                      </a:r>
                    </a:p>
                  </a:txBody>
                  <a:tcPr marL="76200" marR="76200" marT="76200" marB="76200"/>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90%</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766631" y="230736"/>
            <a:ext cx="7610737" cy="400110"/>
          </a:xfrm>
          <a:prstGeom prst="rect">
            <a:avLst/>
          </a:prstGeom>
          <a:noFill/>
        </p:spPr>
        <p:txBody>
          <a:bodyPr wrap="square" rtlCol="0">
            <a:spAutoFit/>
          </a:bodyPr>
          <a:lstStyle/>
          <a:p>
            <a:r>
              <a:rPr lang="es-CO" sz="2000" b="1" dirty="0">
                <a:latin typeface="Calibri Light" panose="020F0302020204030204" pitchFamily="34" charset="0"/>
                <a:cs typeface="Calibri Light" panose="020F0302020204030204" pitchFamily="34" charset="0"/>
              </a:rPr>
              <a:t>Proceso Gestión del Conocimiento artístico y cultural -   9 Indicadores</a:t>
            </a:r>
          </a:p>
        </p:txBody>
      </p:sp>
      <p:graphicFrame>
        <p:nvGraphicFramePr>
          <p:cNvPr id="6" name="5 Tabla"/>
          <p:cNvGraphicFramePr>
            <a:graphicFrameLocks noGrp="1"/>
          </p:cNvGraphicFramePr>
          <p:nvPr>
            <p:extLst>
              <p:ext uri="{D42A27DB-BD31-4B8C-83A1-F6EECF244321}">
                <p14:modId xmlns:p14="http://schemas.microsoft.com/office/powerpoint/2010/main" val="3031959095"/>
              </p:ext>
            </p:extLst>
          </p:nvPr>
        </p:nvGraphicFramePr>
        <p:xfrm>
          <a:off x="344749" y="598869"/>
          <a:ext cx="8676693" cy="6076394"/>
        </p:xfrm>
        <a:graphic>
          <a:graphicData uri="http://schemas.openxmlformats.org/drawingml/2006/table">
            <a:tbl>
              <a:tblPr>
                <a:tableStyleId>{BC89EF96-8CEA-46FF-86C4-4CE0E7609802}</a:tableStyleId>
              </a:tblPr>
              <a:tblGrid>
                <a:gridCol w="1510451">
                  <a:extLst>
                    <a:ext uri="{9D8B030D-6E8A-4147-A177-3AD203B41FA5}">
                      <a16:colId xmlns:a16="http://schemas.microsoft.com/office/drawing/2014/main" val="20000"/>
                    </a:ext>
                  </a:extLst>
                </a:gridCol>
                <a:gridCol w="1623232">
                  <a:extLst>
                    <a:ext uri="{9D8B030D-6E8A-4147-A177-3AD203B41FA5}">
                      <a16:colId xmlns:a16="http://schemas.microsoft.com/office/drawing/2014/main" val="20001"/>
                    </a:ext>
                  </a:extLst>
                </a:gridCol>
                <a:gridCol w="1002972">
                  <a:extLst>
                    <a:ext uri="{9D8B030D-6E8A-4147-A177-3AD203B41FA5}">
                      <a16:colId xmlns:a16="http://schemas.microsoft.com/office/drawing/2014/main" val="20002"/>
                    </a:ext>
                  </a:extLst>
                </a:gridCol>
                <a:gridCol w="793362">
                  <a:extLst>
                    <a:ext uri="{9D8B030D-6E8A-4147-A177-3AD203B41FA5}">
                      <a16:colId xmlns:a16="http://schemas.microsoft.com/office/drawing/2014/main" val="20003"/>
                    </a:ext>
                  </a:extLst>
                </a:gridCol>
                <a:gridCol w="3056459">
                  <a:extLst>
                    <a:ext uri="{9D8B030D-6E8A-4147-A177-3AD203B41FA5}">
                      <a16:colId xmlns:a16="http://schemas.microsoft.com/office/drawing/2014/main" val="20004"/>
                    </a:ext>
                  </a:extLst>
                </a:gridCol>
                <a:gridCol w="690217">
                  <a:extLst>
                    <a:ext uri="{9D8B030D-6E8A-4147-A177-3AD203B41FA5}">
                      <a16:colId xmlns:a16="http://schemas.microsoft.com/office/drawing/2014/main" val="20005"/>
                    </a:ext>
                  </a:extLst>
                </a:gridCol>
              </a:tblGrid>
              <a:tr h="0">
                <a:tc>
                  <a:txBody>
                    <a:bodyPr/>
                    <a:lstStyle/>
                    <a:p>
                      <a:pPr algn="ctr" fontAlgn="b"/>
                      <a:r>
                        <a:rPr lang="es-CO" sz="800" b="1" u="none" strike="noStrike" dirty="0">
                          <a:solidFill>
                            <a:schemeClr val="tx1"/>
                          </a:solidFill>
                          <a:effectLst/>
                          <a:latin typeface="+mj-lt"/>
                          <a:cs typeface="Arial" panose="020B0604020202020204" pitchFamily="34" charset="0"/>
                        </a:rPr>
                        <a:t>Nombre indicador</a:t>
                      </a:r>
                      <a:endParaRPr lang="es-CO" sz="8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b"/>
                      <a:r>
                        <a:rPr lang="es-CO" sz="800" b="1" u="none" strike="noStrike" dirty="0">
                          <a:solidFill>
                            <a:schemeClr val="tx1"/>
                          </a:solidFill>
                          <a:effectLst/>
                          <a:latin typeface="+mj-lt"/>
                          <a:cs typeface="Arial" panose="020B0604020202020204" pitchFamily="34" charset="0"/>
                        </a:rPr>
                        <a:t>Ecuación</a:t>
                      </a:r>
                      <a:endParaRPr lang="es-CO" sz="8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b"/>
                      <a:r>
                        <a:rPr lang="es-CO" sz="800" b="1" u="none" strike="noStrike" dirty="0">
                          <a:solidFill>
                            <a:schemeClr val="tx1"/>
                          </a:solidFill>
                          <a:effectLst/>
                          <a:latin typeface="+mj-lt"/>
                          <a:cs typeface="Arial" panose="020B0604020202020204" pitchFamily="34" charset="0"/>
                        </a:rPr>
                        <a:t>Medición</a:t>
                      </a:r>
                      <a:endParaRPr lang="es-CO" sz="8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b"/>
                      <a:r>
                        <a:rPr lang="es-CO" sz="800" b="1" u="none" strike="noStrike" dirty="0">
                          <a:solidFill>
                            <a:schemeClr val="tx1"/>
                          </a:solidFill>
                          <a:effectLst/>
                          <a:latin typeface="+mj-lt"/>
                          <a:cs typeface="Arial" panose="020B0604020202020204" pitchFamily="34" charset="0"/>
                        </a:rPr>
                        <a:t>Responsable</a:t>
                      </a:r>
                      <a:endParaRPr lang="es-CO" sz="8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ANALISIS ULTIMA MEDICIÓN</a:t>
                      </a: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 cumplimiento</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34615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1" u="none" strike="noStrike" kern="1200" dirty="0">
                          <a:solidFill>
                            <a:schemeClr val="tx1"/>
                          </a:solidFill>
                          <a:effectLst/>
                          <a:latin typeface="+mj-lt"/>
                          <a:ea typeface="+mn-ea"/>
                          <a:cs typeface="Arial" panose="020B0604020202020204" pitchFamily="34" charset="0"/>
                        </a:rPr>
                        <a:t>Actores asesorados en teatro</a:t>
                      </a:r>
                    </a:p>
                  </a:txBody>
                  <a:tcPr marL="0" marR="0" marT="0" marB="0" anchor="ctr">
                    <a:solidFill>
                      <a:schemeClr val="bg1"/>
                    </a:solidFill>
                  </a:tcPr>
                </a:tc>
                <a:tc>
                  <a:txBody>
                    <a:bodyPr/>
                    <a:lstStyle/>
                    <a:p>
                      <a:pPr algn="ctr" fontAlgn="ctr"/>
                      <a:r>
                        <a:rPr lang="es-CO" sz="800" b="0" u="none" strike="noStrike" dirty="0">
                          <a:solidFill>
                            <a:schemeClr val="tx1"/>
                          </a:solidFill>
                          <a:effectLst/>
                          <a:latin typeface="+mj-lt"/>
                          <a:cs typeface="Arial" panose="020B0604020202020204" pitchFamily="34" charset="0"/>
                        </a:rPr>
                        <a:t>Actores asesorados/ Actores programados</a:t>
                      </a:r>
                    </a:p>
                  </a:txBody>
                  <a:tcPr marL="0" marR="0" marT="0" marB="0" anchor="ctr">
                    <a:solidFill>
                      <a:schemeClr val="bg1"/>
                    </a:solidFill>
                  </a:tcPr>
                </a:tc>
                <a:tc>
                  <a:txBody>
                    <a:bodyPr/>
                    <a:lstStyle/>
                    <a:p>
                      <a:pPr algn="ctr" fontAlgn="ctr"/>
                      <a:r>
                        <a:rPr lang="es-CO" sz="800" u="none" strike="noStrike" dirty="0">
                          <a:solidFill>
                            <a:schemeClr val="tx1"/>
                          </a:solidFill>
                          <a:effectLst/>
                          <a:latin typeface="+mj-lt"/>
                          <a:cs typeface="Arial" panose="020B0604020202020204" pitchFamily="34" charset="0"/>
                        </a:rPr>
                        <a:t>MENSUAL</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Hugo Antonio Valencia Melguizo</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lang="es-MX" sz="800" b="0" i="0" u="none" strike="noStrike" kern="1200" dirty="0">
                          <a:solidFill>
                            <a:schemeClr val="tx1"/>
                          </a:solidFill>
                          <a:effectLst/>
                          <a:latin typeface="+mn-lt"/>
                          <a:ea typeface="+mn-ea"/>
                          <a:cs typeface="Arial" pitchFamily="34" charset="0"/>
                        </a:rPr>
                        <a:t>Sin ejecución</a:t>
                      </a:r>
                      <a:endParaRPr lang="es-CO" sz="800" b="0" i="0" u="none" strike="noStrike" kern="1200" dirty="0">
                        <a:solidFill>
                          <a:schemeClr val="tx1"/>
                        </a:solidFill>
                        <a:effectLst/>
                        <a:latin typeface="+mn-lt"/>
                        <a:ea typeface="+mn-ea"/>
                        <a:cs typeface="Arial" pitchFamily="34" charset="0"/>
                      </a:endParaRPr>
                    </a:p>
                    <a:p>
                      <a:pPr algn="just" fontAlgn="t"/>
                      <a:endParaRPr lang="es-ES" sz="800" b="0" dirty="0">
                        <a:solidFill>
                          <a:schemeClr val="tx1"/>
                        </a:solidFill>
                        <a:latin typeface="+mj-lt"/>
                      </a:endParaRPr>
                    </a:p>
                  </a:txBody>
                  <a:tcPr marL="76200" marR="76200" marT="76200" marB="76200"/>
                </a:tc>
                <a:tc>
                  <a:txBody>
                    <a:bodyPr/>
                    <a:lstStyle/>
                    <a:p>
                      <a:pPr algn="ctr" fontAlgn="ctr"/>
                      <a:r>
                        <a:rPr lang="es-CO" sz="800" u="none" strike="noStrike" dirty="0">
                          <a:solidFill>
                            <a:schemeClr val="tx1"/>
                          </a:solidFill>
                          <a:effectLst/>
                          <a:latin typeface="+mj-lt"/>
                          <a:cs typeface="Arial" panose="020B0604020202020204" pitchFamily="34" charset="0"/>
                        </a:rPr>
                        <a:t>0%</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34615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1" u="none" strike="noStrike" kern="1200" dirty="0">
                          <a:solidFill>
                            <a:schemeClr val="tx1"/>
                          </a:solidFill>
                          <a:effectLst/>
                          <a:latin typeface="+mj-lt"/>
                          <a:ea typeface="+mn-ea"/>
                          <a:cs typeface="Arial" panose="020B0604020202020204" pitchFamily="34" charset="0"/>
                        </a:rPr>
                        <a:t>Actores asesorados en artes visuales</a:t>
                      </a:r>
                    </a:p>
                  </a:txBody>
                  <a:tcPr marL="0" marR="0" marT="0" marB="0" anchor="ctr">
                    <a:solidFill>
                      <a:schemeClr val="bg1"/>
                    </a:solidFill>
                  </a:tcPr>
                </a:tc>
                <a:tc>
                  <a:txBody>
                    <a:bodyPr/>
                    <a:lstStyle/>
                    <a:p>
                      <a:pPr algn="ctr" fontAlgn="ctr"/>
                      <a:r>
                        <a:rPr lang="es-CO" sz="800" b="0" u="none" strike="noStrike" dirty="0">
                          <a:solidFill>
                            <a:schemeClr val="tx1"/>
                          </a:solidFill>
                          <a:effectLst/>
                          <a:latin typeface="+mj-lt"/>
                          <a:cs typeface="Arial" panose="020B0604020202020204" pitchFamily="34" charset="0"/>
                        </a:rPr>
                        <a:t>Actores asesorados/ Actores programados</a:t>
                      </a:r>
                      <a:endParaRPr lang="es-CO" sz="8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800" u="none" strike="noStrike" dirty="0">
                          <a:solidFill>
                            <a:schemeClr val="tx1"/>
                          </a:solidFill>
                          <a:effectLst/>
                          <a:latin typeface="+mj-lt"/>
                          <a:cs typeface="Arial" panose="020B0604020202020204" pitchFamily="34" charset="0"/>
                        </a:rPr>
                        <a:t>ANUAL</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Henry González Velásquez</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MX" sz="800" b="0" i="0" u="none" strike="noStrike" dirty="0">
                          <a:solidFill>
                            <a:schemeClr val="tx1"/>
                          </a:solidFill>
                          <a:effectLst/>
                          <a:latin typeface="+mj-lt"/>
                          <a:cs typeface="Arial" pitchFamily="34" charset="0"/>
                        </a:rPr>
                        <a:t>Sin ejecución</a:t>
                      </a:r>
                      <a:endParaRPr lang="es-CO" sz="800" b="0" i="0" u="none" strike="noStrike" dirty="0">
                        <a:solidFill>
                          <a:schemeClr val="tx1"/>
                        </a:solidFill>
                        <a:effectLst/>
                        <a:latin typeface="+mj-lt"/>
                        <a:cs typeface="Arial"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0%</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34615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1" u="none" strike="noStrike" kern="1200" dirty="0">
                          <a:solidFill>
                            <a:schemeClr val="tx1"/>
                          </a:solidFill>
                          <a:effectLst/>
                          <a:latin typeface="+mj-lt"/>
                          <a:ea typeface="+mn-ea"/>
                          <a:cs typeface="Arial" panose="020B0604020202020204" pitchFamily="34" charset="0"/>
                        </a:rPr>
                        <a:t>Actores asesorados en artes audiovisuales</a:t>
                      </a:r>
                    </a:p>
                  </a:txBody>
                  <a:tcPr marL="0" marR="0" marT="0" marB="0" anchor="ctr">
                    <a:solidFill>
                      <a:schemeClr val="bg1"/>
                    </a:solidFill>
                  </a:tcPr>
                </a:tc>
                <a:tc>
                  <a:txBody>
                    <a:bodyPr/>
                    <a:lstStyle/>
                    <a:p>
                      <a:pPr algn="ctr" fontAlgn="ctr"/>
                      <a:r>
                        <a:rPr lang="es-CO" sz="800" b="0" u="none" strike="noStrike" dirty="0">
                          <a:solidFill>
                            <a:schemeClr val="tx1"/>
                          </a:solidFill>
                          <a:effectLst/>
                          <a:latin typeface="+mj-lt"/>
                          <a:cs typeface="Arial" panose="020B0604020202020204" pitchFamily="34" charset="0"/>
                        </a:rPr>
                        <a:t>Actores asesorados/ Actores programados</a:t>
                      </a:r>
                    </a:p>
                    <a:p>
                      <a:pPr algn="ctr" fontAlgn="ctr"/>
                      <a:endParaRPr lang="es-CO" sz="800" b="0" i="0" u="none" strike="noStrike" dirty="0">
                        <a:solidFill>
                          <a:schemeClr val="tx1"/>
                        </a:solidFill>
                        <a:effectLst/>
                        <a:latin typeface="+mj-lt"/>
                        <a:cs typeface="Arial" panose="020B0604020202020204" pitchFamily="34" charset="0"/>
                      </a:endParaRPr>
                    </a:p>
                    <a:p>
                      <a:pPr algn="ctr" fontAlgn="ctr"/>
                      <a:r>
                        <a:rPr lang="es-CO" sz="800" b="0" i="0" u="none" strike="noStrike" dirty="0">
                          <a:solidFill>
                            <a:schemeClr val="tx1"/>
                          </a:solidFill>
                          <a:effectLst/>
                          <a:latin typeface="+mj-lt"/>
                          <a:cs typeface="Arial" panose="020B0604020202020204" pitchFamily="34" charset="0"/>
                        </a:rPr>
                        <a:t>80/90</a:t>
                      </a:r>
                    </a:p>
                  </a:txBody>
                  <a:tcPr marL="0" marR="0" marT="0" marB="0" anchor="ctr">
                    <a:solidFill>
                      <a:schemeClr val="bg1"/>
                    </a:solidFill>
                  </a:tcPr>
                </a:tc>
                <a:tc>
                  <a:txBody>
                    <a:bodyPr/>
                    <a:lstStyle/>
                    <a:p>
                      <a:pPr algn="ctr" fontAlgn="ctr"/>
                      <a:r>
                        <a:rPr lang="es-CO" sz="800" u="none" strike="noStrike" dirty="0">
                          <a:solidFill>
                            <a:schemeClr val="tx1"/>
                          </a:solidFill>
                          <a:effectLst/>
                          <a:latin typeface="+mj-lt"/>
                          <a:cs typeface="Arial" panose="020B0604020202020204" pitchFamily="34" charset="0"/>
                        </a:rPr>
                        <a:t>MENSUAL</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Mauricio</a:t>
                      </a:r>
                      <a:r>
                        <a:rPr lang="es-CO" sz="800" u="none" strike="noStrike" baseline="0" dirty="0">
                          <a:solidFill>
                            <a:schemeClr val="tx1"/>
                          </a:solidFill>
                          <a:effectLst/>
                          <a:latin typeface="+mj-lt"/>
                          <a:cs typeface="Arial" panose="020B0604020202020204" pitchFamily="34" charset="0"/>
                        </a:rPr>
                        <a:t> Álvarez</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algn="just" defTabSz="914400" rtl="0" eaLnBrk="1" fontAlgn="ctr" latinLnBrk="0" hangingPunct="1"/>
                      <a:r>
                        <a:rPr lang="es-MX" sz="800" b="0" i="0" u="none" strike="noStrike" kern="1200" dirty="0">
                          <a:solidFill>
                            <a:schemeClr val="tx1"/>
                          </a:solidFill>
                          <a:effectLst/>
                          <a:latin typeface="+mj-lt"/>
                          <a:ea typeface="+mn-ea"/>
                          <a:cs typeface="Arial" pitchFamily="34" charset="0"/>
                        </a:rPr>
                        <a:t>Se realizan visitas de asesoría en la realización del producto audiovisual para postularse en la convocatoria Antioquia Vive la Música, a 5 municipios de la región occidente y 2 de la región nordeste. Adicionalmente se realiza asesoría a los tres personas pertenecientes a los municipios de Maceo y Venecia. En maceo se hace para la consolidación de un proyecto a gestionar con la cementera CEMEX, y en Venecia para la puesta en marcha de un cine club. Informe a corte de 1 de abril. Se continúa con el proceso de acompañamiento al programa Antioquia Vive la música visitando 3 municipios del magdalena medio y uno del bajo cauca. Se consolida el proceso de asesoría al municipio de Maceo para crear proceso con CEMEX. Fecha corte 30 de julio. Se realiza visita y asesoría de supervisión a los beneficiados de estímulos en audiovisual en los municipios de guarne, marinilla y San Carlos, también se realiza dicha acción con los otros beneficiarios vía virtual. Fecha de corte 28 sept 2022 </a:t>
                      </a:r>
                      <a:r>
                        <a:rPr lang="es-ES" sz="800" b="0" i="0" u="none" strike="noStrike" kern="1200" dirty="0">
                          <a:solidFill>
                            <a:schemeClr val="tx1"/>
                          </a:solidFill>
                          <a:effectLst/>
                          <a:latin typeface="+mj-lt"/>
                          <a:ea typeface="+mn-ea"/>
                          <a:cs typeface="Arial" pitchFamily="34" charset="0"/>
                        </a:rPr>
                        <a:t>Se realiza asesoría a los beneficiados de las convocatorias arte para el alma y se acompaña el proceso naciente en el municipio de Santa rosa de Osos del festival de Cortometrajes Bernardo Hoyos Pérez. También se hace asesoría y acompañamiento a Oscar Baena, en la formulación y desarrollo conceptual y didáctico de "Conexión Territorial", proyecto que tiene por objeto la conformación de tres semilleros audiovisuales con jóvenes de zonas rurales de los municipios de Cáceres (Isla de la Dulzura), Tarazá (corregimiento la Caucana) y Valdivia (vereda la Paulina), con el fin de generar habilidades y aptitudes en los jóvenes rurales desde un proceso de formación y acompañamiento en el manejo de equipos audiovisuales y creación de contenido, como herramienta de transformación de vidas y de proyección para la comunidad. Este proyecto se fue aprobado y tiene el apoyo del programa Hilando Vidas y Esperanzas de USAID y OIM. Adicionalmente se asesora y apoya el proceso que desde la Alcaldía de Itagüí, y su Secretaría de Salud y Protección Social, adelanta Simón Atehortúa, desarrollando la propuesta del "1er Festival “Un </a:t>
                      </a:r>
                      <a:r>
                        <a:rPr lang="es-ES" sz="800" b="0" i="0" u="none" strike="noStrike" kern="1200" dirty="0" err="1">
                          <a:solidFill>
                            <a:schemeClr val="tx1"/>
                          </a:solidFill>
                          <a:effectLst/>
                          <a:latin typeface="+mj-lt"/>
                          <a:ea typeface="+mn-ea"/>
                          <a:cs typeface="Arial" pitchFamily="34" charset="0"/>
                        </a:rPr>
                        <a:t>filminuto</a:t>
                      </a:r>
                      <a:r>
                        <a:rPr lang="es-ES" sz="800" b="0" i="0" u="none" strike="noStrike" kern="1200" dirty="0">
                          <a:solidFill>
                            <a:schemeClr val="tx1"/>
                          </a:solidFill>
                          <a:effectLst/>
                          <a:latin typeface="+mj-lt"/>
                          <a:ea typeface="+mn-ea"/>
                          <a:cs typeface="Arial" pitchFamily="34" charset="0"/>
                        </a:rPr>
                        <a:t> por la vida”. Fecha corte 21/12/ 2022</a:t>
                      </a:r>
                    </a:p>
                    <a:p>
                      <a:pPr marL="0" algn="just" defTabSz="914400" rtl="0" eaLnBrk="1" fontAlgn="ctr" latinLnBrk="0" hangingPunct="1"/>
                      <a:endParaRPr lang="es-MX" sz="800" b="0" i="0" u="none" strike="noStrike" kern="1200" dirty="0">
                        <a:solidFill>
                          <a:schemeClr val="tx1"/>
                        </a:solidFill>
                        <a:effectLst/>
                        <a:latin typeface="+mj-lt"/>
                        <a:ea typeface="+mn-ea"/>
                        <a:cs typeface="Arial" pitchFamily="34" charset="0"/>
                      </a:endParaRPr>
                    </a:p>
                    <a:p>
                      <a:pPr marL="0" algn="just" defTabSz="914400" rtl="0" eaLnBrk="1" fontAlgn="ctr" latinLnBrk="0" hangingPunct="1"/>
                      <a:endParaRPr lang="es-ES" sz="800" b="0" i="0" u="none" strike="noStrike" kern="1200" dirty="0">
                        <a:solidFill>
                          <a:schemeClr val="tx1"/>
                        </a:solidFill>
                        <a:effectLst/>
                        <a:latin typeface="+mj-lt"/>
                        <a:ea typeface="+mn-ea"/>
                        <a:cs typeface="Arial"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88%</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r h="34615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1" u="none" strike="noStrike" kern="1200" dirty="0">
                          <a:solidFill>
                            <a:schemeClr val="tx1"/>
                          </a:solidFill>
                          <a:effectLst/>
                          <a:latin typeface="+mj-lt"/>
                          <a:ea typeface="+mn-ea"/>
                          <a:cs typeface="Arial" panose="020B0604020202020204" pitchFamily="34" charset="0"/>
                        </a:rPr>
                        <a:t>Actores asesorados en danzas</a:t>
                      </a:r>
                    </a:p>
                  </a:txBody>
                  <a:tcPr marL="0" marR="0" marT="0" marB="0" anchor="ctr">
                    <a:solidFill>
                      <a:schemeClr val="bg1"/>
                    </a:solidFill>
                  </a:tcPr>
                </a:tc>
                <a:tc>
                  <a:txBody>
                    <a:bodyPr/>
                    <a:lstStyle/>
                    <a:p>
                      <a:pPr algn="ctr" fontAlgn="ctr"/>
                      <a:r>
                        <a:rPr lang="es-CO" sz="800" b="0" u="none" strike="noStrike" dirty="0">
                          <a:solidFill>
                            <a:schemeClr val="tx1"/>
                          </a:solidFill>
                          <a:effectLst/>
                          <a:latin typeface="+mj-lt"/>
                          <a:cs typeface="Arial" panose="020B0604020202020204" pitchFamily="34" charset="0"/>
                        </a:rPr>
                        <a:t>Actores asesorados/ Actores programados</a:t>
                      </a:r>
                    </a:p>
                    <a:p>
                      <a:pPr algn="ctr" fontAlgn="ctr"/>
                      <a:endParaRPr lang="es-CO" sz="800" b="0" i="0" u="none" strike="noStrike" dirty="0">
                        <a:solidFill>
                          <a:schemeClr val="tx1"/>
                        </a:solidFill>
                        <a:effectLst/>
                        <a:latin typeface="+mj-lt"/>
                        <a:cs typeface="Arial" panose="020B0604020202020204" pitchFamily="34" charset="0"/>
                      </a:endParaRPr>
                    </a:p>
                    <a:p>
                      <a:pPr algn="ctr" fontAlgn="ctr"/>
                      <a:r>
                        <a:rPr lang="es-CO" sz="800" b="0" i="0" u="none" strike="noStrike" dirty="0">
                          <a:solidFill>
                            <a:schemeClr val="tx1"/>
                          </a:solidFill>
                          <a:effectLst/>
                          <a:latin typeface="+mj-lt"/>
                          <a:cs typeface="Arial" panose="020B0604020202020204" pitchFamily="34" charset="0"/>
                        </a:rPr>
                        <a:t>450/450</a:t>
                      </a:r>
                    </a:p>
                  </a:txBody>
                  <a:tcPr marL="0" marR="0" marT="0" marB="0" anchor="ctr">
                    <a:solidFill>
                      <a:schemeClr val="bg1"/>
                    </a:solidFill>
                  </a:tcPr>
                </a:tc>
                <a:tc>
                  <a:txBody>
                    <a:bodyPr/>
                    <a:lstStyle/>
                    <a:p>
                      <a:pPr algn="ctr" fontAlgn="ctr"/>
                      <a:r>
                        <a:rPr lang="es-CO" sz="800" u="none" strike="noStrike" dirty="0">
                          <a:solidFill>
                            <a:schemeClr val="tx1"/>
                          </a:solidFill>
                          <a:effectLst/>
                          <a:latin typeface="+mj-lt"/>
                          <a:cs typeface="Arial" panose="020B0604020202020204" pitchFamily="34" charset="0"/>
                        </a:rPr>
                        <a:t>MENSUAL</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Diana Cristina Gallego Yepes</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800" b="0" i="0" u="none" strike="noStrike" dirty="0">
                          <a:solidFill>
                            <a:schemeClr val="tx1"/>
                          </a:solidFill>
                          <a:effectLst/>
                          <a:latin typeface="+mj-lt"/>
                          <a:cs typeface="Arial" panose="020B0604020202020204" pitchFamily="34" charset="0"/>
                        </a:rPr>
                        <a:t>	</a:t>
                      </a:r>
                    </a:p>
                    <a:p>
                      <a:pPr algn="just" fontAlgn="ctr"/>
                      <a:r>
                        <a:rPr lang="es-ES" sz="800" b="0" i="0" u="none" strike="noStrike" dirty="0">
                          <a:solidFill>
                            <a:schemeClr val="tx1"/>
                          </a:solidFill>
                          <a:effectLst/>
                          <a:latin typeface="+mj-lt"/>
                          <a:cs typeface="Arial" panose="020B0604020202020204" pitchFamily="34" charset="0"/>
                        </a:rPr>
                        <a:t>Se realizaron las asesorías talleres y socialización de los encuentros Antioquia Vive la Música de las regiones de Occidentes, Nordeste y Oriente. Se adjunta la relación</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100%</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4"/>
                  </a:ext>
                </a:extLst>
              </a:tr>
              <a:tr h="34615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1" u="none" strike="noStrike" kern="1200" dirty="0">
                          <a:solidFill>
                            <a:schemeClr val="tx1"/>
                          </a:solidFill>
                          <a:effectLst/>
                          <a:latin typeface="+mj-lt"/>
                          <a:ea typeface="+mn-ea"/>
                          <a:cs typeface="Arial" panose="020B0604020202020204" pitchFamily="34" charset="0"/>
                        </a:rPr>
                        <a:t>Actores asesorados en Fonoteca</a:t>
                      </a:r>
                    </a:p>
                  </a:txBody>
                  <a:tcPr marL="0" marR="0" marT="0" marB="0" anchor="c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b="0" u="none" strike="noStrike" dirty="0">
                          <a:solidFill>
                            <a:schemeClr val="tx1"/>
                          </a:solidFill>
                          <a:effectLst/>
                          <a:latin typeface="+mj-lt"/>
                          <a:cs typeface="Arial" panose="020B0604020202020204" pitchFamily="34" charset="0"/>
                        </a:rPr>
                        <a:t>Actores asesorados/ Actores programados</a:t>
                      </a:r>
                    </a:p>
                    <a:p>
                      <a:pPr marL="0" marR="0" indent="0" algn="ctr" defTabSz="914400" rtl="0" eaLnBrk="1" fontAlgn="ctr" latinLnBrk="0" hangingPunct="1">
                        <a:lnSpc>
                          <a:spcPct val="100000"/>
                        </a:lnSpc>
                        <a:spcBef>
                          <a:spcPts val="0"/>
                        </a:spcBef>
                        <a:spcAft>
                          <a:spcPts val="0"/>
                        </a:spcAft>
                        <a:buClrTx/>
                        <a:buSzTx/>
                        <a:buFontTx/>
                        <a:buNone/>
                        <a:tabLst/>
                        <a:defRPr/>
                      </a:pPr>
                      <a:endParaRPr lang="es-CO" sz="900" b="0" i="0" u="none" strike="noStrike" dirty="0">
                        <a:solidFill>
                          <a:schemeClr val="tx1"/>
                        </a:solidFill>
                        <a:effectLst/>
                        <a:latin typeface="+mj-lt"/>
                        <a:cs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s-CO" sz="900" b="0" i="0" u="none" strike="noStrike" dirty="0">
                          <a:solidFill>
                            <a:schemeClr val="tx1"/>
                          </a:solidFill>
                          <a:effectLst/>
                          <a:latin typeface="+mj-lt"/>
                          <a:cs typeface="Arial" panose="020B0604020202020204" pitchFamily="34" charset="0"/>
                        </a:rPr>
                        <a:t>30/30</a:t>
                      </a:r>
                    </a:p>
                  </a:txBody>
                  <a:tcPr marL="0" marR="0" marT="0" marB="0" anchor="ctr">
                    <a:solidFill>
                      <a:schemeClr val="bg1"/>
                    </a:solidFill>
                  </a:tcPr>
                </a:tc>
                <a:tc>
                  <a:txBody>
                    <a:bodyPr/>
                    <a:lstStyle/>
                    <a:p>
                      <a:pPr algn="ctr" fontAlgn="ctr"/>
                      <a:r>
                        <a:rPr lang="es-CO" sz="9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Juan Esteban Muñoz</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t"/>
                      <a:r>
                        <a:rPr lang="es-ES" sz="900" dirty="0">
                          <a:solidFill>
                            <a:schemeClr val="tx1"/>
                          </a:solidFill>
                          <a:latin typeface="+mj-lt"/>
                        </a:rPr>
                        <a:t>A diciembre 28 del año 2.022 se asesoraron a 27 personas. trece en octubre, diez en noviembre y cuatro en diciembre. Tipología de usuario: la mayoría fueron investigadores y estudiantes.</a:t>
                      </a:r>
                      <a:r>
                        <a:rPr lang="es-MX" sz="900" dirty="0">
                          <a:solidFill>
                            <a:schemeClr val="tx1"/>
                          </a:solidFill>
                          <a:latin typeface="+mj-lt"/>
                        </a:rPr>
                        <a:t>.</a:t>
                      </a:r>
                    </a:p>
                  </a:txBody>
                  <a:tcPr marL="76200" marR="76200" marT="76200" marB="76200"/>
                </a:tc>
                <a:tc>
                  <a:txBody>
                    <a:bodyPr/>
                    <a:lstStyle/>
                    <a:p>
                      <a:pPr algn="ctr" fontAlgn="ctr"/>
                      <a:r>
                        <a:rPr lang="es-CO" sz="9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76443378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774490" y="59944"/>
            <a:ext cx="7195688" cy="400110"/>
          </a:xfrm>
          <a:prstGeom prst="rect">
            <a:avLst/>
          </a:prstGeom>
          <a:noFill/>
        </p:spPr>
        <p:txBody>
          <a:bodyPr wrap="none" rtlCol="0">
            <a:spAutoFit/>
          </a:bodyPr>
          <a:lstStyle/>
          <a:p>
            <a:r>
              <a:rPr lang="es-CO" sz="2000" b="1" dirty="0">
                <a:latin typeface="+mj-lt"/>
              </a:rPr>
              <a:t>Proceso Gestión del Conocimiento artístico y cultural -   9 Indicadores</a:t>
            </a:r>
          </a:p>
        </p:txBody>
      </p:sp>
      <p:graphicFrame>
        <p:nvGraphicFramePr>
          <p:cNvPr id="6" name="5 Tabla"/>
          <p:cNvGraphicFramePr>
            <a:graphicFrameLocks noGrp="1"/>
          </p:cNvGraphicFramePr>
          <p:nvPr>
            <p:extLst>
              <p:ext uri="{D42A27DB-BD31-4B8C-83A1-F6EECF244321}">
                <p14:modId xmlns:p14="http://schemas.microsoft.com/office/powerpoint/2010/main" val="2464889729"/>
              </p:ext>
            </p:extLst>
          </p:nvPr>
        </p:nvGraphicFramePr>
        <p:xfrm>
          <a:off x="325731" y="939234"/>
          <a:ext cx="8631154" cy="5417911"/>
        </p:xfrm>
        <a:graphic>
          <a:graphicData uri="http://schemas.openxmlformats.org/drawingml/2006/table">
            <a:tbl>
              <a:tblPr>
                <a:tableStyleId>{BC89EF96-8CEA-46FF-86C4-4CE0E7609802}</a:tableStyleId>
              </a:tblPr>
              <a:tblGrid>
                <a:gridCol w="1502523">
                  <a:extLst>
                    <a:ext uri="{9D8B030D-6E8A-4147-A177-3AD203B41FA5}">
                      <a16:colId xmlns:a16="http://schemas.microsoft.com/office/drawing/2014/main" val="20000"/>
                    </a:ext>
                  </a:extLst>
                </a:gridCol>
                <a:gridCol w="1924349">
                  <a:extLst>
                    <a:ext uri="{9D8B030D-6E8A-4147-A177-3AD203B41FA5}">
                      <a16:colId xmlns:a16="http://schemas.microsoft.com/office/drawing/2014/main" val="20001"/>
                    </a:ext>
                  </a:extLst>
                </a:gridCol>
                <a:gridCol w="688071">
                  <a:extLst>
                    <a:ext uri="{9D8B030D-6E8A-4147-A177-3AD203B41FA5}">
                      <a16:colId xmlns:a16="http://schemas.microsoft.com/office/drawing/2014/main" val="20002"/>
                    </a:ext>
                  </a:extLst>
                </a:gridCol>
                <a:gridCol w="789198">
                  <a:extLst>
                    <a:ext uri="{9D8B030D-6E8A-4147-A177-3AD203B41FA5}">
                      <a16:colId xmlns:a16="http://schemas.microsoft.com/office/drawing/2014/main" val="20003"/>
                    </a:ext>
                  </a:extLst>
                </a:gridCol>
                <a:gridCol w="3040418">
                  <a:extLst>
                    <a:ext uri="{9D8B030D-6E8A-4147-A177-3AD203B41FA5}">
                      <a16:colId xmlns:a16="http://schemas.microsoft.com/office/drawing/2014/main" val="20004"/>
                    </a:ext>
                  </a:extLst>
                </a:gridCol>
                <a:gridCol w="686595">
                  <a:extLst>
                    <a:ext uri="{9D8B030D-6E8A-4147-A177-3AD203B41FA5}">
                      <a16:colId xmlns:a16="http://schemas.microsoft.com/office/drawing/2014/main" val="20005"/>
                    </a:ext>
                  </a:extLst>
                </a:gridCol>
              </a:tblGrid>
              <a:tr h="185815">
                <a:tc>
                  <a:txBody>
                    <a:bodyPr/>
                    <a:lstStyle/>
                    <a:p>
                      <a:pPr algn="ctr" fontAlgn="b"/>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b"/>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b"/>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b"/>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ANALISIS ULTIMA MEDICIÓN</a:t>
                      </a: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639591">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u="none" strike="noStrike" kern="1200" dirty="0">
                          <a:solidFill>
                            <a:schemeClr val="tx1"/>
                          </a:solidFill>
                          <a:effectLst/>
                          <a:latin typeface="+mj-lt"/>
                          <a:ea typeface="+mn-ea"/>
                          <a:cs typeface="Arial" panose="020B0604020202020204" pitchFamily="34" charset="0"/>
                        </a:rPr>
                        <a:t>Emprendedores formados en temas sobre industrias creativas y/o economía naranja</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900" b="0" i="0" kern="1200" dirty="0">
                          <a:solidFill>
                            <a:schemeClr val="tx1"/>
                          </a:solidFill>
                          <a:latin typeface="+mj-lt"/>
                          <a:ea typeface="+mn-ea"/>
                          <a:cs typeface="+mn-cs"/>
                        </a:rPr>
                        <a:t>Emprendedores formados en temas sobre industrias creativas y/o economía naranja/Emprendedores programados a formar en temas sobre industrias creativas y/o economía naranja</a:t>
                      </a:r>
                      <a:endParaRPr lang="es-CO" sz="9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Tatiana Correa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MX" sz="900" b="0" i="0" u="none" strike="noStrike" dirty="0">
                          <a:solidFill>
                            <a:schemeClr val="tx1"/>
                          </a:solidFill>
                          <a:effectLst/>
                          <a:latin typeface="+mj-lt"/>
                          <a:cs typeface="Arial" panose="020B0604020202020204" pitchFamily="34" charset="0"/>
                        </a:rPr>
                        <a:t>162  de 120 programados. </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135%</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6"/>
                  </a:ext>
                </a:extLst>
              </a:tr>
              <a:tr h="48541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u="none" strike="noStrike" kern="1200" dirty="0">
                          <a:solidFill>
                            <a:schemeClr val="tx1"/>
                          </a:solidFill>
                          <a:effectLst/>
                          <a:latin typeface="+mj-lt"/>
                          <a:ea typeface="+mn-ea"/>
                          <a:cs typeface="Arial" panose="020B0604020202020204" pitchFamily="34" charset="0"/>
                        </a:rPr>
                        <a:t>Personas del sector artístico y cultural que participan en procesos de formación</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900" b="0" i="0" kern="1200" dirty="0">
                          <a:solidFill>
                            <a:schemeClr val="tx1"/>
                          </a:solidFill>
                          <a:latin typeface="+mj-lt"/>
                          <a:ea typeface="+mn-ea"/>
                          <a:cs typeface="+mn-cs"/>
                        </a:rPr>
                        <a:t>Personas del sector artístico y cultural que participan en procesos de formación/Personas del sector artístico y cultural proyectadas a participar en procesos de formación</a:t>
                      </a:r>
                      <a:endParaRPr lang="es-CO" sz="900" b="0" i="0" kern="1200" dirty="0">
                        <a:solidFill>
                          <a:schemeClr val="tx1"/>
                        </a:solidFill>
                        <a:latin typeface="+mj-lt"/>
                        <a:ea typeface="+mn-ea"/>
                        <a:cs typeface="+mn-cs"/>
                      </a:endParaRPr>
                    </a:p>
                  </a:txBody>
                  <a:tcPr marL="0" marR="0" marT="0" marB="0" anchor="ctr">
                    <a:solidFill>
                      <a:schemeClr val="bg1"/>
                    </a:solidFill>
                  </a:tcP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Tomás</a:t>
                      </a:r>
                      <a:r>
                        <a:rPr lang="es-CO" sz="900" b="0" i="0" u="none" strike="noStrike" baseline="0" dirty="0">
                          <a:solidFill>
                            <a:schemeClr val="tx1"/>
                          </a:solidFill>
                          <a:effectLst/>
                          <a:latin typeface="+mj-lt"/>
                          <a:cs typeface="Arial" panose="020B0604020202020204" pitchFamily="34" charset="0"/>
                        </a:rPr>
                        <a:t> Campuzano</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900" b="0" i="0" u="none" strike="noStrike" dirty="0">
                          <a:solidFill>
                            <a:schemeClr val="tx1"/>
                          </a:solidFill>
                          <a:effectLst/>
                          <a:latin typeface="+mj-lt"/>
                          <a:cs typeface="Arial" panose="020B0604020202020204" pitchFamily="34" charset="0"/>
                        </a:rPr>
                        <a:t>3.940 personas de 5.000 programadas participaron en procesos de formación.</a:t>
                      </a:r>
                    </a:p>
                    <a:p>
                      <a:pPr marL="0" marR="0" lvl="0" indent="0" algn="l" defTabSz="914400" rtl="0" eaLnBrk="1" fontAlgn="ctr" latinLnBrk="0" hangingPunct="1">
                        <a:lnSpc>
                          <a:spcPct val="100000"/>
                        </a:lnSpc>
                        <a:spcBef>
                          <a:spcPts val="0"/>
                        </a:spcBef>
                        <a:spcAft>
                          <a:spcPts val="0"/>
                        </a:spcAft>
                        <a:buClrTx/>
                        <a:buSzTx/>
                        <a:buFontTx/>
                        <a:buNone/>
                        <a:tabLst/>
                        <a:defRPr/>
                      </a:pPr>
                      <a:r>
                        <a:rPr lang="es-CO" sz="900" b="0" i="0" u="none" strike="noStrike" dirty="0">
                          <a:solidFill>
                            <a:schemeClr val="tx1"/>
                          </a:solidFill>
                          <a:effectLst/>
                          <a:latin typeface="+mj-lt"/>
                          <a:cs typeface="Arial" panose="020B0604020202020204" pitchFamily="34" charset="0"/>
                        </a:rPr>
                        <a:t>https://sicpa.culturantioquia.gov.co/indicadores/68/average</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79%</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2454659226"/>
                  </a:ext>
                </a:extLst>
              </a:tr>
              <a:tr h="3079832">
                <a:tc>
                  <a:txBody>
                    <a:bodyPr/>
                    <a:lstStyle/>
                    <a:p>
                      <a:pPr marL="0" algn="ctr" defTabSz="914400" rtl="0" eaLnBrk="1" fontAlgn="ctr" latinLnBrk="0" hangingPunct="1"/>
                      <a:r>
                        <a:rPr lang="es-MX" sz="900" b="1" u="none" strike="noStrike" kern="1200" dirty="0">
                          <a:solidFill>
                            <a:schemeClr val="tx1"/>
                          </a:solidFill>
                          <a:effectLst/>
                          <a:latin typeface="+mj-lt"/>
                          <a:ea typeface="+mn-ea"/>
                          <a:cs typeface="Arial" panose="020B0604020202020204" pitchFamily="34" charset="0"/>
                        </a:rPr>
                        <a:t>Procesos y actividades de formación artística y cultural, ofrecidos</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900" b="0" i="0" kern="1200" dirty="0">
                          <a:solidFill>
                            <a:schemeClr val="tx1"/>
                          </a:solidFill>
                          <a:latin typeface="+mj-lt"/>
                          <a:ea typeface="+mn-ea"/>
                          <a:cs typeface="+mn-cs"/>
                        </a:rPr>
                        <a:t>Procesos y actividades de formación artística y cultural, ofrecidos/Procesos y actividades programadas de formación artística y cultural, proyectados a ofrecer</a:t>
                      </a:r>
                    </a:p>
                    <a:p>
                      <a:pPr algn="ctr" fontAlgn="ctr"/>
                      <a:r>
                        <a:rPr lang="es-MX" sz="900" b="0" i="0" u="none" strike="noStrike" kern="1200" dirty="0">
                          <a:solidFill>
                            <a:schemeClr val="tx1"/>
                          </a:solidFill>
                          <a:effectLst/>
                          <a:latin typeface="+mj-lt"/>
                          <a:ea typeface="+mn-ea"/>
                          <a:cs typeface="+mn-cs"/>
                        </a:rPr>
                        <a:t>26/25</a:t>
                      </a:r>
                    </a:p>
                  </a:txBody>
                  <a:tcPr marL="0" marR="0" marT="0" marB="0" anchor="ctr">
                    <a:solidFill>
                      <a:schemeClr val="bg1"/>
                    </a:solidFill>
                  </a:tcP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Tomás Campuzano</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900" b="0" i="0" u="none" strike="noStrike" dirty="0">
                          <a:solidFill>
                            <a:schemeClr val="tx1"/>
                          </a:solidFill>
                          <a:effectLst/>
                          <a:latin typeface="+mj-lt"/>
                          <a:cs typeface="Arial" panose="020B0604020202020204" pitchFamily="34" charset="0"/>
                        </a:rPr>
                        <a:t>1. Diagnóstico y asesorías en las áreas artística de música, teatro y danza para el programa de Antioquia Vive, en las subregiones de Nordeste, oriente y occidente, en el mes de febrero y marzo. 2. Capacitación para bibliotecarios para el manejo de la plataforma KOAH, en feb 30 y marzo 20 3. Capacitación en artes visuales, en la subregión en el municipio de Caracolí, en el programa de Antioquia de pinta que lidera VIVA (empresa de vivienda e infraestructura de Antioquia de la Gobernación de Antioquia) 4. Capacitación en la subregión Magdalena Medio, en el municipio de Puerto Berrio en el área de Danza y teatro. 5.Formación especializada en audiovisuales en diseño de proyectos de audiovisuales. 6. Formación de presentación de proyectos a emprendedores 7. Formación y presentación de convocatorias en Maceo. 8.Diagnóstico y asesoría de Antioquia Vive la música, teatro y danza: Nordeste, occidente, bajo cauca, magdalena medio y valle aburra. 9. Antioquia se pinta en el municipio Caracolí, taller de artes plásticas. 10. Taller de capacitación de audiovisual, cine al aula, magdalena medio. 11. capacitación del museo de la cerámica moderna y contemporánea TOTAL A LA FECHA 14 PROCESOS. 12. Dos talleres de Danza en Nordeste y occidente. Total 21 procesos.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104%</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2354045207"/>
                  </a:ext>
                </a:extLst>
              </a:tr>
              <a:tr h="692159">
                <a:tc>
                  <a:txBody>
                    <a:bodyPr/>
                    <a:lstStyle/>
                    <a:p>
                      <a:pPr algn="ctr" fontAlgn="ctr"/>
                      <a:r>
                        <a:rPr lang="es-CO" sz="900" b="1" u="none" strike="noStrike" dirty="0">
                          <a:solidFill>
                            <a:schemeClr val="tx1"/>
                          </a:solidFill>
                          <a:effectLst/>
                          <a:latin typeface="+mj-lt"/>
                          <a:cs typeface="Arial" panose="020B0604020202020204" pitchFamily="34" charset="0"/>
                        </a:rPr>
                        <a:t>Actores formados en fonoteca</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Actores sociales formados en fonoteca/ actores proyectados a formar en fonoteca</a:t>
                      </a:r>
                    </a:p>
                    <a:p>
                      <a:pPr algn="ctr" fontAlgn="ctr"/>
                      <a:endParaRPr lang="es-CO" sz="900" b="0" i="0" u="none" strike="noStrike" dirty="0">
                        <a:solidFill>
                          <a:schemeClr val="tx1"/>
                        </a:solidFill>
                        <a:effectLst/>
                        <a:latin typeface="+mj-lt"/>
                        <a:cs typeface="Arial" panose="020B0604020202020204" pitchFamily="34" charset="0"/>
                      </a:endParaRPr>
                    </a:p>
                    <a:p>
                      <a:pPr algn="ctr" fontAlgn="ctr"/>
                      <a:r>
                        <a:rPr lang="es-CO" sz="900" b="0" i="0" u="none" strike="noStrike" dirty="0">
                          <a:solidFill>
                            <a:schemeClr val="tx1"/>
                          </a:solidFill>
                          <a:effectLst/>
                          <a:latin typeface="+mj-lt"/>
                          <a:cs typeface="Arial" panose="020B0604020202020204" pitchFamily="34" charset="0"/>
                        </a:rPr>
                        <a:t>30/30</a:t>
                      </a:r>
                    </a:p>
                  </a:txBody>
                  <a:tcPr marL="0" marR="0" marT="0" marB="0" anchor="ctr">
                    <a:solidFill>
                      <a:schemeClr val="bg1"/>
                    </a:solidFill>
                  </a:tcP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Juan Esteban Muñoz Lopera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900" b="0" i="0" kern="1200" dirty="0">
                          <a:solidFill>
                            <a:schemeClr val="tx1"/>
                          </a:solidFill>
                          <a:effectLst/>
                          <a:latin typeface="+mj-lt"/>
                          <a:ea typeface="+mn-ea"/>
                          <a:cs typeface="+mn-cs"/>
                        </a:rPr>
                        <a:t>A diciembre 28 del año 2.022 se asesoraron a 27 personas. trece en octubre, diez en noviembre y cuatro en diciembre. Tipología de usuario: la mayoría fueron investigadores y estudiantes.</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100%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3145929846"/>
                  </a:ext>
                </a:extLst>
              </a:tr>
            </a:tbl>
          </a:graphicData>
        </a:graphic>
      </p:graphicFrame>
    </p:spTree>
    <p:extLst>
      <p:ext uri="{BB962C8B-B14F-4D97-AF65-F5344CB8AC3E}">
        <p14:creationId xmlns:p14="http://schemas.microsoft.com/office/powerpoint/2010/main" val="414976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32510" y="202591"/>
            <a:ext cx="8214568" cy="461665"/>
          </a:xfrm>
          <a:prstGeom prst="rect">
            <a:avLst/>
          </a:prstGeom>
          <a:noFill/>
        </p:spPr>
        <p:txBody>
          <a:bodyPr wrap="square" rtlCol="0">
            <a:spAutoFit/>
          </a:bodyPr>
          <a:lstStyle/>
          <a:p>
            <a:pPr algn="ctr"/>
            <a:r>
              <a:rPr lang="es-CO" sz="2400" b="1" dirty="0">
                <a:latin typeface="Calibri Light" panose="020F0302020204030204" pitchFamily="34" charset="0"/>
                <a:cs typeface="Calibri Light" panose="020F0302020204030204" pitchFamily="34" charset="0"/>
              </a:rPr>
              <a:t>Gestión del Fortalecimiento de la cultura – 35 indicadores</a:t>
            </a:r>
          </a:p>
        </p:txBody>
      </p:sp>
      <p:graphicFrame>
        <p:nvGraphicFramePr>
          <p:cNvPr id="6" name="5 Tabla"/>
          <p:cNvGraphicFramePr>
            <a:graphicFrameLocks noGrp="1"/>
          </p:cNvGraphicFramePr>
          <p:nvPr>
            <p:extLst>
              <p:ext uri="{D42A27DB-BD31-4B8C-83A1-F6EECF244321}">
                <p14:modId xmlns:p14="http://schemas.microsoft.com/office/powerpoint/2010/main" val="142965671"/>
              </p:ext>
            </p:extLst>
          </p:nvPr>
        </p:nvGraphicFramePr>
        <p:xfrm>
          <a:off x="332510" y="1008081"/>
          <a:ext cx="8506171" cy="4375981"/>
        </p:xfrm>
        <a:graphic>
          <a:graphicData uri="http://schemas.openxmlformats.org/drawingml/2006/table">
            <a:tbl>
              <a:tblPr>
                <a:tableStyleId>{BC89EF96-8CEA-46FF-86C4-4CE0E7609802}</a:tableStyleId>
              </a:tblPr>
              <a:tblGrid>
                <a:gridCol w="1411325">
                  <a:extLst>
                    <a:ext uri="{9D8B030D-6E8A-4147-A177-3AD203B41FA5}">
                      <a16:colId xmlns:a16="http://schemas.microsoft.com/office/drawing/2014/main" val="20000"/>
                    </a:ext>
                  </a:extLst>
                </a:gridCol>
                <a:gridCol w="1506788">
                  <a:extLst>
                    <a:ext uri="{9D8B030D-6E8A-4147-A177-3AD203B41FA5}">
                      <a16:colId xmlns:a16="http://schemas.microsoft.com/office/drawing/2014/main" val="20001"/>
                    </a:ext>
                  </a:extLst>
                </a:gridCol>
                <a:gridCol w="715963">
                  <a:extLst>
                    <a:ext uri="{9D8B030D-6E8A-4147-A177-3AD203B41FA5}">
                      <a16:colId xmlns:a16="http://schemas.microsoft.com/office/drawing/2014/main" val="20002"/>
                    </a:ext>
                  </a:extLst>
                </a:gridCol>
                <a:gridCol w="705557">
                  <a:extLst>
                    <a:ext uri="{9D8B030D-6E8A-4147-A177-3AD203B41FA5}">
                      <a16:colId xmlns:a16="http://schemas.microsoft.com/office/drawing/2014/main" val="20003"/>
                    </a:ext>
                  </a:extLst>
                </a:gridCol>
                <a:gridCol w="3587648">
                  <a:extLst>
                    <a:ext uri="{9D8B030D-6E8A-4147-A177-3AD203B41FA5}">
                      <a16:colId xmlns:a16="http://schemas.microsoft.com/office/drawing/2014/main" val="20004"/>
                    </a:ext>
                  </a:extLst>
                </a:gridCol>
                <a:gridCol w="578890">
                  <a:extLst>
                    <a:ext uri="{9D8B030D-6E8A-4147-A177-3AD203B41FA5}">
                      <a16:colId xmlns:a16="http://schemas.microsoft.com/office/drawing/2014/main" val="20005"/>
                    </a:ext>
                  </a:extLst>
                </a:gridCol>
              </a:tblGrid>
              <a:tr h="809821">
                <a:tc>
                  <a:txBody>
                    <a:bodyPr/>
                    <a:lstStyle/>
                    <a:p>
                      <a:pPr algn="ctr" fontAlgn="ctr"/>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b="1" u="none" strike="noStrike" dirty="0">
                          <a:solidFill>
                            <a:schemeClr val="tx1"/>
                          </a:solidFill>
                          <a:effectLst/>
                          <a:latin typeface="+mj-lt"/>
                          <a:cs typeface="Arial" panose="020B0604020202020204" pitchFamily="34" charset="0"/>
                        </a:rPr>
                        <a:t>ANALISIS ULTIMA</a:t>
                      </a:r>
                      <a:r>
                        <a:rPr lang="es-CO" sz="900" b="1" u="none" strike="noStrike" baseline="0" dirty="0">
                          <a:solidFill>
                            <a:schemeClr val="tx1"/>
                          </a:solidFill>
                          <a:effectLst/>
                          <a:latin typeface="+mj-lt"/>
                          <a:cs typeface="Arial" panose="020B0604020202020204" pitchFamily="34" charset="0"/>
                        </a:rPr>
                        <a:t> MEDICION</a:t>
                      </a:r>
                      <a:endParaRPr lang="es-CO" sz="900" b="1" i="0" u="none" strike="noStrike" dirty="0">
                        <a:solidFill>
                          <a:schemeClr val="tx1"/>
                        </a:solidFill>
                        <a:effectLst/>
                        <a:latin typeface="+mj-lt"/>
                        <a:cs typeface="Arial" panose="020B0604020202020204" pitchFamily="34" charset="0"/>
                      </a:endParaRPr>
                    </a:p>
                    <a:p>
                      <a:pPr algn="ctr" fontAlgn="ct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514350">
                <a:tc>
                  <a:txBody>
                    <a:bodyPr/>
                    <a:lstStyle/>
                    <a:p>
                      <a:pPr marL="0" algn="ctr" defTabSz="914400" rtl="0" eaLnBrk="1" fontAlgn="ctr" latinLnBrk="0" hangingPunct="1"/>
                      <a:r>
                        <a:rPr lang="es-ES" sz="900" b="1" i="0" u="none" strike="noStrike" kern="1200" dirty="0">
                          <a:solidFill>
                            <a:schemeClr val="tx1"/>
                          </a:solidFill>
                          <a:effectLst/>
                          <a:latin typeface="+mj-lt"/>
                          <a:ea typeface="+mn-ea"/>
                          <a:cs typeface="Arial" panose="020B0604020202020204" pitchFamily="34" charset="0"/>
                        </a:rPr>
                        <a:t>Artistas que participan en eventos departamentales, nacionales e internacionales apoyados</a:t>
                      </a:r>
                      <a:endParaRPr lang="es-CO" sz="900" b="1" i="0"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ES" sz="900" b="0" i="0" kern="1200" dirty="0">
                          <a:solidFill>
                            <a:schemeClr val="tx1"/>
                          </a:solidFill>
                          <a:latin typeface="+mj-lt"/>
                          <a:ea typeface="+mn-ea"/>
                          <a:cs typeface="+mn-cs"/>
                        </a:rPr>
                        <a:t>Artistas que participan en eventos departamentales, nacionales e internacionales apoyados/ Artistas proyectados a apoyar</a:t>
                      </a:r>
                    </a:p>
                    <a:p>
                      <a:pPr algn="ctr" fontAlgn="ctr"/>
                      <a:r>
                        <a:rPr lang="es-CO" sz="900" b="0" i="0" u="none" strike="noStrike" kern="1200" dirty="0">
                          <a:solidFill>
                            <a:schemeClr val="tx1"/>
                          </a:solidFill>
                          <a:effectLst/>
                          <a:latin typeface="+mj-lt"/>
                          <a:ea typeface="+mn-ea"/>
                          <a:cs typeface="+mn-cs"/>
                        </a:rPr>
                        <a:t>150/201</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ES" sz="900" b="0" i="0" u="none" strike="noStrike" dirty="0">
                          <a:solidFill>
                            <a:schemeClr val="tx1"/>
                          </a:solidFill>
                          <a:effectLst/>
                          <a:latin typeface="+mj-lt"/>
                          <a:cs typeface="Arial" panose="020B0604020202020204" pitchFamily="34" charset="0"/>
                        </a:rPr>
                        <a:t>S</a:t>
                      </a:r>
                      <a:r>
                        <a:rPr lang="es-CO" sz="900" b="0" i="0" u="none" strike="noStrike" dirty="0">
                          <a:solidFill>
                            <a:schemeClr val="tx1"/>
                          </a:solidFill>
                          <a:effectLst/>
                          <a:latin typeface="+mj-lt"/>
                          <a:cs typeface="Arial" panose="020B0604020202020204" pitchFamily="34" charset="0"/>
                        </a:rPr>
                        <a:t>andra Zea</a:t>
                      </a:r>
                    </a:p>
                  </a:txBody>
                  <a:tcPr marL="0" marR="0" marT="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900" b="0" i="0" u="none" strike="noStrike" kern="1200" dirty="0">
                          <a:solidFill>
                            <a:schemeClr val="tx1"/>
                          </a:solidFill>
                          <a:effectLst/>
                          <a:latin typeface="+mj-lt"/>
                          <a:ea typeface="+mn-ea"/>
                          <a:cs typeface="Arial" panose="020B0604020202020204" pitchFamily="34" charset="0"/>
                        </a:rPr>
                        <a:t>201 de 150 programados. Plataforma SICPA/https://normograma.culturantioquia.gov.co/index.php?module=Project&amp;action=index&amp;parentTab=Planes</a:t>
                      </a:r>
                      <a:br>
                        <a:rPr lang="es-MX" sz="900" b="0" i="0" u="none" strike="noStrike" kern="1200" dirty="0">
                          <a:solidFill>
                            <a:schemeClr val="tx1"/>
                          </a:solidFill>
                          <a:effectLst/>
                          <a:latin typeface="+mj-lt"/>
                          <a:ea typeface="+mn-ea"/>
                          <a:cs typeface="Arial" panose="020B0604020202020204" pitchFamily="34" charset="0"/>
                        </a:rPr>
                      </a:br>
                      <a:endParaRPr lang="es-CO" sz="9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118%</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4"/>
                  </a:ext>
                </a:extLst>
              </a:tr>
              <a:tr h="514350">
                <a:tc>
                  <a:txBody>
                    <a:bodyPr/>
                    <a:lstStyle/>
                    <a:p>
                      <a:pPr algn="ctr" fontAlgn="ctr"/>
                      <a:r>
                        <a:rPr lang="es-MX" sz="900" b="1" i="0" u="none" strike="noStrike" kern="1200" dirty="0">
                          <a:solidFill>
                            <a:schemeClr val="tx1"/>
                          </a:solidFill>
                          <a:effectLst/>
                          <a:latin typeface="+mj-lt"/>
                          <a:ea typeface="+mn-ea"/>
                          <a:cs typeface="Arial" panose="020B0604020202020204" pitchFamily="34" charset="0"/>
                        </a:rPr>
                        <a:t>Artistas que participan en los procesos del programa Antioquia Vive</a:t>
                      </a:r>
                      <a:endParaRPr lang="es-CO" sz="900" b="1" i="0"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900" b="0" i="0" kern="1200" dirty="0">
                          <a:solidFill>
                            <a:schemeClr val="tx1"/>
                          </a:solidFill>
                          <a:latin typeface="+mj-lt"/>
                          <a:ea typeface="+mn-ea"/>
                          <a:cs typeface="+mn-cs"/>
                        </a:rPr>
                        <a:t>Artistas que participan en los procesos del programa Antioquia Vive/Artistas proyectados a participar en los procesos del programa Antioquia Vive  1348/2000</a:t>
                      </a:r>
                      <a:endParaRPr lang="es-CO" sz="9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ES" sz="900" b="0" i="0" u="none" strike="noStrike" kern="1200" dirty="0">
                          <a:solidFill>
                            <a:schemeClr val="tx1"/>
                          </a:solidFill>
                          <a:effectLst/>
                          <a:latin typeface="+mj-lt"/>
                          <a:ea typeface="+mn-ea"/>
                          <a:cs typeface="Arial" panose="020B0604020202020204" pitchFamily="34" charset="0"/>
                        </a:rPr>
                        <a:t>S</a:t>
                      </a:r>
                      <a:r>
                        <a:rPr lang="es-CO" sz="900" b="0" i="0" u="none" strike="noStrike" kern="1200" dirty="0">
                          <a:solidFill>
                            <a:schemeClr val="tx1"/>
                          </a:solidFill>
                          <a:effectLst/>
                          <a:latin typeface="+mj-lt"/>
                          <a:ea typeface="+mn-ea"/>
                          <a:cs typeface="Arial" panose="020B0604020202020204" pitchFamily="34" charset="0"/>
                        </a:rPr>
                        <a:t>andra Zea</a:t>
                      </a:r>
                    </a:p>
                  </a:txBody>
                  <a:tcPr marL="0" marR="0" marT="0" marB="0" anchor="ctr"/>
                </a:tc>
                <a:tc>
                  <a:txBody>
                    <a:bodyPr/>
                    <a:lstStyle/>
                    <a:p>
                      <a:pPr algn="l" fontAlgn="ctr"/>
                      <a:r>
                        <a:rPr lang="es-MX" sz="900" b="0" i="0" u="none" strike="noStrike" dirty="0">
                          <a:solidFill>
                            <a:schemeClr val="tx1"/>
                          </a:solidFill>
                          <a:effectLst/>
                          <a:latin typeface="+mj-lt"/>
                          <a:cs typeface="Arial" panose="020B0604020202020204" pitchFamily="34" charset="0"/>
                        </a:rPr>
                        <a:t>2.364 artistas de 2000 programados con corte al 30 de diciembre. Plataforma SICPA/Indicadores plan de desarrollo. https://normograma.culturantioquia.gov.co/index.php?module=Project&amp;action=index&amp;parentTab=Planes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104%</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514350">
                <a:tc>
                  <a:txBody>
                    <a:bodyPr/>
                    <a:lstStyle/>
                    <a:p>
                      <a:pPr algn="ctr" fontAlgn="ctr"/>
                      <a:r>
                        <a:rPr lang="es-ES" sz="900" b="1" i="0" u="none" strike="noStrike" kern="1200" dirty="0">
                          <a:solidFill>
                            <a:schemeClr val="tx1"/>
                          </a:solidFill>
                          <a:effectLst/>
                          <a:latin typeface="+mj-lt"/>
                          <a:ea typeface="+mn-ea"/>
                          <a:cs typeface="Arial" panose="020B0604020202020204" pitchFamily="34" charset="0"/>
                        </a:rPr>
                        <a:t>Bibliotecas dotadas (Bibliotecas municipales integrantes de la Red de Bibliotecas Públicas de Antioquia que reciben nuevas dotaciones de libros)</a:t>
                      </a:r>
                      <a:endParaRPr lang="es-CO" sz="900" b="1" i="0"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pt-BR" sz="900" b="0" i="0" kern="1200" dirty="0">
                          <a:solidFill>
                            <a:schemeClr val="tx1"/>
                          </a:solidFill>
                          <a:latin typeface="+mj-lt"/>
                          <a:ea typeface="+mn-ea"/>
                          <a:cs typeface="+mn-cs"/>
                        </a:rPr>
                        <a:t>Bibliotecas dotadas / Bibliotecas proyectadas a dotar</a:t>
                      </a:r>
                      <a:endParaRPr lang="es-CO" sz="900" b="0" i="0" kern="1200" dirty="0">
                        <a:solidFill>
                          <a:schemeClr val="tx1"/>
                        </a:solidFill>
                        <a:latin typeface="+mj-lt"/>
                        <a:ea typeface="+mn-ea"/>
                        <a:cs typeface="+mn-cs"/>
                      </a:endParaRPr>
                    </a:p>
                  </a:txBody>
                  <a:tcPr marL="0" marR="0" marT="0" marB="0" anchor="ctr">
                    <a:solidFill>
                      <a:schemeClr val="bg1"/>
                    </a:solidFill>
                  </a:tcP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900" b="0" i="0" u="none" strike="noStrike" kern="1200" dirty="0">
                          <a:solidFill>
                            <a:schemeClr val="tx1"/>
                          </a:solidFill>
                          <a:effectLst/>
                          <a:latin typeface="+mn-lt"/>
                          <a:ea typeface="+mn-ea"/>
                          <a:cs typeface="Arial" panose="020B0604020202020204" pitchFamily="34" charset="0"/>
                        </a:rPr>
                        <a:t>Erika Monsalve</a:t>
                      </a:r>
                    </a:p>
                  </a:txBody>
                  <a:tcPr marL="0" marR="0" marT="0" marB="0" anchor="ctr"/>
                </a:tc>
                <a:tc>
                  <a:txBody>
                    <a:bodyPr/>
                    <a:lstStyle/>
                    <a:p>
                      <a:pPr algn="l" fontAlgn="ctr"/>
                      <a:r>
                        <a:rPr lang="es-MX" sz="900" b="0" i="0" u="none" strike="noStrike" dirty="0">
                          <a:solidFill>
                            <a:schemeClr val="tx1"/>
                          </a:solidFill>
                          <a:effectLst/>
                          <a:latin typeface="+mj-lt"/>
                          <a:cs typeface="Arial" panose="020B0604020202020204" pitchFamily="34" charset="0"/>
                        </a:rPr>
                        <a:t>34 de 25 programadas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136%</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r h="514350">
                <a:tc>
                  <a:txBody>
                    <a:bodyPr/>
                    <a:lstStyle/>
                    <a:p>
                      <a:pPr marL="0" algn="ctr" defTabSz="914400" rtl="0" eaLnBrk="1" fontAlgn="ctr" latinLnBrk="0" hangingPunct="1"/>
                      <a:r>
                        <a:rPr lang="es-ES" sz="900" b="1" i="0" u="none" strike="noStrike" kern="1200" dirty="0">
                          <a:solidFill>
                            <a:schemeClr val="tx1"/>
                          </a:solidFill>
                          <a:effectLst/>
                          <a:latin typeface="+mj-lt"/>
                          <a:ea typeface="+mn-ea"/>
                          <a:cs typeface="Arial" panose="020B0604020202020204" pitchFamily="34" charset="0"/>
                        </a:rPr>
                        <a:t>Bibliotecas públicas municipales mejoradas a partir de la dotación bibliográfica e inmobiliaria</a:t>
                      </a:r>
                      <a:endParaRPr lang="es-CO" sz="900" b="1" i="0"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900" b="0" i="0" kern="1200" dirty="0">
                          <a:solidFill>
                            <a:schemeClr val="tx1"/>
                          </a:solidFill>
                          <a:latin typeface="+mj-lt"/>
                          <a:ea typeface="+mn-ea"/>
                          <a:cs typeface="+mn-cs"/>
                        </a:rPr>
                        <a:t>Bibliotecas públicas municipales mejoradas a partir de la dotación bibliográfica e inmobiliaria/ Bibliotecas públicas municipales mejoradas a partir de la dotación bibliográfica e inmobiliaria proyectadas</a:t>
                      </a:r>
                      <a:endParaRPr lang="es-CO" sz="9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ES" sz="900" b="0" i="0" kern="1200" dirty="0">
                          <a:solidFill>
                            <a:schemeClr val="tx1"/>
                          </a:solidFill>
                          <a:latin typeface="+mj-lt"/>
                          <a:ea typeface="+mn-ea"/>
                          <a:cs typeface="+mn-cs"/>
                        </a:rPr>
                        <a:t>Felipe Ortiz</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900" b="0" i="0" u="none" strike="noStrike" kern="1200" dirty="0">
                          <a:solidFill>
                            <a:schemeClr val="tx1"/>
                          </a:solidFill>
                          <a:effectLst/>
                          <a:latin typeface="+mj-lt"/>
                          <a:ea typeface="+mn-ea"/>
                          <a:cs typeface="Arial" panose="020B0604020202020204" pitchFamily="34" charset="0"/>
                        </a:rPr>
                        <a:t>Se han cumplido los siguientes acuerdos municipales: Peque, Puerto Nare, Gómez Plata, Cisneros, Caucasia, Concordia, Entrerríos, Valparaíso y La Pintada. 9 de 18 bibliotecas.</a:t>
                      </a:r>
                      <a:endParaRPr lang="es-CO" sz="9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50%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234772006"/>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097146" y="347743"/>
            <a:ext cx="7171900" cy="461665"/>
          </a:xfrm>
          <a:prstGeom prst="rect">
            <a:avLst/>
          </a:prstGeom>
          <a:noFill/>
        </p:spPr>
        <p:txBody>
          <a:bodyPr wrap="square" rtlCol="0">
            <a:spAutoFit/>
          </a:bodyPr>
          <a:lstStyle/>
          <a:p>
            <a:r>
              <a:rPr lang="es-CO" sz="2400" b="1" dirty="0">
                <a:latin typeface="Calibri Light" panose="020F0302020204030204" pitchFamily="34" charset="0"/>
                <a:cs typeface="Calibri Light" panose="020F0302020204030204" pitchFamily="34" charset="0"/>
              </a:rPr>
              <a:t>Gestión del Fortalecimiento de la cultura – 35 indicadores </a:t>
            </a:r>
          </a:p>
        </p:txBody>
      </p:sp>
      <p:graphicFrame>
        <p:nvGraphicFramePr>
          <p:cNvPr id="6" name="5 Tabla"/>
          <p:cNvGraphicFramePr>
            <a:graphicFrameLocks noGrp="1"/>
          </p:cNvGraphicFramePr>
          <p:nvPr>
            <p:extLst>
              <p:ext uri="{D42A27DB-BD31-4B8C-83A1-F6EECF244321}">
                <p14:modId xmlns:p14="http://schemas.microsoft.com/office/powerpoint/2010/main" val="169448637"/>
              </p:ext>
            </p:extLst>
          </p:nvPr>
        </p:nvGraphicFramePr>
        <p:xfrm>
          <a:off x="395931" y="979121"/>
          <a:ext cx="8574330" cy="4899758"/>
        </p:xfrm>
        <a:graphic>
          <a:graphicData uri="http://schemas.openxmlformats.org/drawingml/2006/table">
            <a:tbl>
              <a:tblPr>
                <a:tableStyleId>{BC89EF96-8CEA-46FF-86C4-4CE0E7609802}</a:tableStyleId>
              </a:tblPr>
              <a:tblGrid>
                <a:gridCol w="1413336">
                  <a:extLst>
                    <a:ext uri="{9D8B030D-6E8A-4147-A177-3AD203B41FA5}">
                      <a16:colId xmlns:a16="http://schemas.microsoft.com/office/drawing/2014/main" val="20000"/>
                    </a:ext>
                  </a:extLst>
                </a:gridCol>
                <a:gridCol w="1530902">
                  <a:extLst>
                    <a:ext uri="{9D8B030D-6E8A-4147-A177-3AD203B41FA5}">
                      <a16:colId xmlns:a16="http://schemas.microsoft.com/office/drawing/2014/main" val="20001"/>
                    </a:ext>
                  </a:extLst>
                </a:gridCol>
                <a:gridCol w="757997">
                  <a:extLst>
                    <a:ext uri="{9D8B030D-6E8A-4147-A177-3AD203B41FA5}">
                      <a16:colId xmlns:a16="http://schemas.microsoft.com/office/drawing/2014/main" val="20002"/>
                    </a:ext>
                  </a:extLst>
                </a:gridCol>
                <a:gridCol w="1593318">
                  <a:extLst>
                    <a:ext uri="{9D8B030D-6E8A-4147-A177-3AD203B41FA5}">
                      <a16:colId xmlns:a16="http://schemas.microsoft.com/office/drawing/2014/main" val="20003"/>
                    </a:ext>
                  </a:extLst>
                </a:gridCol>
                <a:gridCol w="2699887">
                  <a:extLst>
                    <a:ext uri="{9D8B030D-6E8A-4147-A177-3AD203B41FA5}">
                      <a16:colId xmlns:a16="http://schemas.microsoft.com/office/drawing/2014/main" val="20004"/>
                    </a:ext>
                  </a:extLst>
                </a:gridCol>
                <a:gridCol w="578890">
                  <a:extLst>
                    <a:ext uri="{9D8B030D-6E8A-4147-A177-3AD203B41FA5}">
                      <a16:colId xmlns:a16="http://schemas.microsoft.com/office/drawing/2014/main" val="20005"/>
                    </a:ext>
                  </a:extLst>
                </a:gridCol>
              </a:tblGrid>
              <a:tr h="589660">
                <a:tc>
                  <a:txBody>
                    <a:bodyPr/>
                    <a:lstStyle/>
                    <a:p>
                      <a:pPr algn="ctr" fontAlgn="ctr"/>
                      <a:r>
                        <a:rPr lang="es-CO" sz="900" b="1" i="0" u="none" strike="noStrike" kern="1200" dirty="0">
                          <a:solidFill>
                            <a:schemeClr val="tx1"/>
                          </a:solidFill>
                          <a:effectLst/>
                          <a:latin typeface="+mj-lt"/>
                          <a:ea typeface="+mn-ea"/>
                          <a:cs typeface="Arial" panose="020B0604020202020204" pitchFamily="34" charset="0"/>
                        </a:rPr>
                        <a:t>Nombre indicador</a:t>
                      </a: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b="1" u="none" strike="noStrike" dirty="0">
                          <a:solidFill>
                            <a:schemeClr val="tx1"/>
                          </a:solidFill>
                          <a:effectLst/>
                          <a:latin typeface="+mj-lt"/>
                          <a:cs typeface="Arial" panose="020B0604020202020204" pitchFamily="34" charset="0"/>
                        </a:rPr>
                        <a:t>ANALISIS ULTIMA</a:t>
                      </a:r>
                      <a:r>
                        <a:rPr lang="es-CO" sz="900" b="1" u="none" strike="noStrike" baseline="0" dirty="0">
                          <a:solidFill>
                            <a:schemeClr val="tx1"/>
                          </a:solidFill>
                          <a:effectLst/>
                          <a:latin typeface="+mj-lt"/>
                          <a:cs typeface="Arial" panose="020B0604020202020204" pitchFamily="34" charset="0"/>
                        </a:rPr>
                        <a:t> MEDICION</a:t>
                      </a:r>
                      <a:endParaRPr lang="es-CO" sz="900" b="1" i="0" u="none" strike="noStrike" dirty="0">
                        <a:solidFill>
                          <a:schemeClr val="tx1"/>
                        </a:solidFill>
                        <a:effectLst/>
                        <a:latin typeface="+mj-lt"/>
                        <a:cs typeface="Arial" panose="020B0604020202020204" pitchFamily="34" charset="0"/>
                      </a:endParaRPr>
                    </a:p>
                    <a:p>
                      <a:pPr algn="ctr" fontAlgn="ct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514350">
                <a:tc>
                  <a:txBody>
                    <a:bodyPr/>
                    <a:lstStyle/>
                    <a:p>
                      <a:pPr marL="0" algn="ctr" defTabSz="914400" rtl="0" eaLnBrk="1" fontAlgn="ctr" latinLnBrk="0" hangingPunct="1"/>
                      <a:r>
                        <a:rPr lang="es-CO" sz="900" b="1" i="0" u="none" strike="noStrike" kern="1200" dirty="0">
                          <a:solidFill>
                            <a:schemeClr val="tx1"/>
                          </a:solidFill>
                          <a:effectLst/>
                          <a:latin typeface="+mj-lt"/>
                          <a:ea typeface="+mn-ea"/>
                          <a:cs typeface="Arial" panose="020B0604020202020204" pitchFamily="34" charset="0"/>
                        </a:rPr>
                        <a:t>Apoyos concertados (Convocatoria de Salas Concertadas)</a:t>
                      </a:r>
                    </a:p>
                  </a:txBody>
                  <a:tcPr marL="0" marR="0" marT="0" marB="0" anchor="ctr">
                    <a:solidFill>
                      <a:schemeClr val="bg1"/>
                    </a:solidFill>
                  </a:tcPr>
                </a:tc>
                <a:tc>
                  <a:txBody>
                    <a:bodyPr/>
                    <a:lstStyle/>
                    <a:p>
                      <a:pPr algn="ctr" fontAlgn="ctr"/>
                      <a:r>
                        <a:rPr lang="es-CO" sz="900" b="0" i="0" kern="1200" dirty="0">
                          <a:solidFill>
                            <a:schemeClr val="tx1"/>
                          </a:solidFill>
                          <a:latin typeface="+mj-lt"/>
                          <a:ea typeface="+mn-ea"/>
                          <a:cs typeface="+mn-cs"/>
                        </a:rPr>
                        <a:t>Apoyos concertados /Apoyos concertados programados</a:t>
                      </a:r>
                    </a:p>
                  </a:txBody>
                  <a:tcPr marL="0" marR="0" marT="0" marB="0" anchor="ctr">
                    <a:solidFill>
                      <a:schemeClr val="bg1"/>
                    </a:solidFill>
                  </a:tcP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Hugo Antonio Valencia</a:t>
                      </a:r>
                    </a:p>
                  </a:txBody>
                  <a:tcPr marL="0" marR="0" marT="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900" b="0" i="0" u="none" strike="noStrike" dirty="0">
                          <a:solidFill>
                            <a:schemeClr val="tx1"/>
                          </a:solidFill>
                          <a:effectLst/>
                          <a:latin typeface="+mj-lt"/>
                          <a:cs typeface="Arial" panose="020B0604020202020204" pitchFamily="34" charset="0"/>
                        </a:rPr>
                        <a:t>17 de 15 programadas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MX" sz="900" b="0" i="0" u="none" strike="noStrike" dirty="0">
                          <a:solidFill>
                            <a:schemeClr val="tx1"/>
                          </a:solidFill>
                          <a:effectLst/>
                          <a:latin typeface="+mj-lt"/>
                          <a:cs typeface="Arial" panose="020B0604020202020204" pitchFamily="34" charset="0"/>
                        </a:rPr>
                        <a:t>113%</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514350">
                <a:tc>
                  <a:txBody>
                    <a:bodyPr/>
                    <a:lstStyle/>
                    <a:p>
                      <a:pPr algn="ctr" fontAlgn="ctr"/>
                      <a:r>
                        <a:rPr lang="es-MX" sz="900" b="1" u="none" strike="noStrike" kern="1200" dirty="0">
                          <a:solidFill>
                            <a:schemeClr val="tx1"/>
                          </a:solidFill>
                          <a:effectLst/>
                          <a:latin typeface="+mj-lt"/>
                          <a:ea typeface="+mn-ea"/>
                          <a:cs typeface="Arial" panose="020B0604020202020204" pitchFamily="34" charset="0"/>
                        </a:rPr>
                        <a:t>Infraestructura cultural con mantenimiento y/o adecuación realizadas</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900" b="0" i="0" kern="1200" dirty="0">
                          <a:solidFill>
                            <a:schemeClr val="tx1"/>
                          </a:solidFill>
                          <a:latin typeface="+mj-lt"/>
                          <a:ea typeface="+mn-ea"/>
                          <a:cs typeface="+mn-cs"/>
                        </a:rPr>
                        <a:t>Infraestructura cultural con mantenimiento y/o adecuación realizadas/Infraestructura cultural con mantenimiento y/o adecuación proyectadas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Luis Felipe Saldarriaga</a:t>
                      </a:r>
                    </a:p>
                  </a:txBody>
                  <a:tcPr marL="0" marR="0" marT="0" marB="0" anchor="ctr"/>
                </a:tc>
                <a:tc>
                  <a:txBody>
                    <a:bodyPr/>
                    <a:lstStyle/>
                    <a:p>
                      <a:pPr algn="just" fontAlgn="ctr"/>
                      <a:r>
                        <a:rPr lang="es-MX" sz="900" b="0" i="0" kern="1200" dirty="0">
                          <a:solidFill>
                            <a:schemeClr val="tx1"/>
                          </a:solidFill>
                          <a:effectLst/>
                          <a:latin typeface="+mj-lt"/>
                          <a:ea typeface="+mn-ea"/>
                          <a:cs typeface="+mn-cs"/>
                        </a:rPr>
                        <a:t>10 de 5 infraestructuras realizadas</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200%</a:t>
                      </a:r>
                    </a:p>
                  </a:txBody>
                  <a:tcPr marL="0" marR="0" marT="0" marB="0" anchor="ctr"/>
                </a:tc>
                <a:extLst>
                  <a:ext uri="{0D108BD9-81ED-4DB2-BD59-A6C34878D82A}">
                    <a16:rowId xmlns:a16="http://schemas.microsoft.com/office/drawing/2014/main" val="10003"/>
                  </a:ext>
                </a:extLst>
              </a:tr>
              <a:tr h="51435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1" u="none" strike="noStrike" dirty="0">
                          <a:solidFill>
                            <a:schemeClr val="tx1"/>
                          </a:solidFill>
                          <a:latin typeface="+mj-lt"/>
                        </a:rPr>
                        <a:t>Población beneficiada del Portafolio Departamental de Estímulos</a:t>
                      </a:r>
                      <a:endParaRPr lang="es-MX" sz="900" b="1" i="0" u="none" strike="noStrike" dirty="0">
                        <a:solidFill>
                          <a:schemeClr val="tx1"/>
                        </a:solidFill>
                        <a:latin typeface="+mj-lt"/>
                      </a:endParaRPr>
                    </a:p>
                  </a:txBody>
                  <a:tcPr marL="0" marR="0" marT="0" marB="0" anchor="c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0" u="none" strike="noStrike" dirty="0">
                          <a:solidFill>
                            <a:schemeClr val="tx1"/>
                          </a:solidFill>
                          <a:latin typeface="+mj-lt"/>
                        </a:rPr>
                        <a:t>Población beneficiada del Portafolio Departamental de Estímulos/Población programada a beneficiar</a:t>
                      </a:r>
                      <a:endParaRPr lang="es-MX" sz="900" b="0" i="0" u="none" strike="noStrike" dirty="0">
                        <a:solidFill>
                          <a:schemeClr val="tx1"/>
                        </a:solidFill>
                        <a:latin typeface="+mj-lt"/>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Sandra Zea</a:t>
                      </a:r>
                    </a:p>
                  </a:txBody>
                  <a:tcPr marL="0" marR="0" marT="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900" b="0" i="0" u="none" strike="noStrike" dirty="0">
                          <a:solidFill>
                            <a:schemeClr val="tx1"/>
                          </a:solidFill>
                          <a:effectLst/>
                          <a:latin typeface="+mj-lt"/>
                          <a:cs typeface="Arial" panose="020B0604020202020204" pitchFamily="34" charset="0"/>
                        </a:rPr>
                        <a:t>	</a:t>
                      </a:r>
                    </a:p>
                    <a:p>
                      <a:pPr marL="0" marR="0" indent="0" algn="l" defTabSz="914400" rtl="0" eaLnBrk="1" fontAlgn="ctr" latinLnBrk="0" hangingPunct="1">
                        <a:lnSpc>
                          <a:spcPct val="100000"/>
                        </a:lnSpc>
                        <a:spcBef>
                          <a:spcPts val="0"/>
                        </a:spcBef>
                        <a:spcAft>
                          <a:spcPts val="0"/>
                        </a:spcAft>
                        <a:buClrTx/>
                        <a:buSzTx/>
                        <a:buFontTx/>
                        <a:buNone/>
                        <a:tabLst/>
                        <a:defRPr/>
                      </a:pPr>
                      <a:r>
                        <a:rPr lang="es-ES" sz="900" b="0" i="0" u="none" strike="noStrike" dirty="0">
                          <a:solidFill>
                            <a:schemeClr val="tx1"/>
                          </a:solidFill>
                          <a:effectLst/>
                          <a:latin typeface="+mj-lt"/>
                          <a:cs typeface="Arial" panose="020B0604020202020204" pitchFamily="34" charset="0"/>
                        </a:rPr>
                        <a:t>1.352 de 1.500 programados. Plataforma SICPA/https://normograma.culturantioquia.gov.co/index.php?module=Project&amp;action=index&amp;parentTab=Planes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90%</a:t>
                      </a:r>
                    </a:p>
                  </a:txBody>
                  <a:tcPr marL="0" marR="0" marT="0" marB="0" anchor="ctr"/>
                </a:tc>
                <a:extLst>
                  <a:ext uri="{0D108BD9-81ED-4DB2-BD59-A6C34878D82A}">
                    <a16:rowId xmlns:a16="http://schemas.microsoft.com/office/drawing/2014/main" val="10005"/>
                  </a:ext>
                </a:extLst>
              </a:tr>
              <a:tr h="457694">
                <a:tc>
                  <a:txBody>
                    <a:bodyPr/>
                    <a:lstStyle/>
                    <a:p>
                      <a:pPr algn="ctr" fontAlgn="ctr"/>
                      <a:r>
                        <a:rPr lang="es-CO" sz="900" b="1" u="none" strike="noStrike" dirty="0">
                          <a:solidFill>
                            <a:schemeClr val="tx1"/>
                          </a:solidFill>
                          <a:effectLst/>
                          <a:latin typeface="+mj-lt"/>
                          <a:cs typeface="Arial" panose="020B0604020202020204" pitchFamily="34" charset="0"/>
                        </a:rPr>
                        <a:t>Plan departamental de lectura y bibliotecas implementado (2006-2020)</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u="none" strike="noStrike" dirty="0">
                          <a:solidFill>
                            <a:schemeClr val="tx1"/>
                          </a:solidFill>
                          <a:effectLst/>
                          <a:latin typeface="+mj-lt"/>
                          <a:cs typeface="Arial" panose="020B0604020202020204" pitchFamily="34" charset="0"/>
                        </a:rPr>
                        <a:t>actividades del plan implementadas/ actividades del plan a desarrollar</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ANUAL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ES" sz="900" b="0" i="0" kern="1200" dirty="0">
                          <a:solidFill>
                            <a:schemeClr val="tx1"/>
                          </a:solidFill>
                          <a:latin typeface="+mn-lt"/>
                          <a:ea typeface="+mn-ea"/>
                          <a:cs typeface="+mn-cs"/>
                        </a:rPr>
                        <a:t>Fredy Granados </a:t>
                      </a:r>
                      <a:endParaRPr lang="es-CO" sz="900" b="0" i="0" u="none" strike="noStrike" kern="1200" dirty="0">
                        <a:solidFill>
                          <a:schemeClr val="tx1"/>
                        </a:solidFill>
                        <a:effectLst/>
                        <a:latin typeface="+mn-lt"/>
                        <a:ea typeface="+mn-ea"/>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900" b="0" i="0" u="none" strike="noStrike" kern="1200" dirty="0">
                          <a:solidFill>
                            <a:schemeClr val="tx1"/>
                          </a:solidFill>
                          <a:effectLst/>
                          <a:latin typeface="+mj-lt"/>
                          <a:ea typeface="+mn-ea"/>
                          <a:cs typeface="Arial" panose="020B0604020202020204" pitchFamily="34" charset="0"/>
                        </a:rPr>
                        <a:t>12% de avance del 30% programado</a:t>
                      </a:r>
                      <a:endParaRPr lang="es-CO" sz="9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40%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6"/>
                  </a:ext>
                </a:extLst>
              </a:tr>
              <a:tr h="457694">
                <a:tc>
                  <a:txBody>
                    <a:bodyPr/>
                    <a:lstStyle/>
                    <a:p>
                      <a:pPr algn="ctr" fontAlgn="ctr"/>
                      <a:r>
                        <a:rPr lang="es-CO" sz="900" b="1" u="none" strike="noStrike" dirty="0">
                          <a:solidFill>
                            <a:schemeClr val="tx1"/>
                          </a:solidFill>
                          <a:effectLst/>
                          <a:latin typeface="+mj-lt"/>
                          <a:cs typeface="Arial" panose="020B0604020202020204" pitchFamily="34" charset="0"/>
                        </a:rPr>
                        <a:t>Acondicionamientos de bienes y servicios culturales realizados</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bienes acondicionados /bienes proyectados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ANUAL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Luis Felipe Saldarriaga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900" b="0" i="0" u="none" strike="noStrike" dirty="0">
                          <a:solidFill>
                            <a:schemeClr val="tx1"/>
                          </a:solidFill>
                          <a:effectLst/>
                          <a:latin typeface="+mj-lt"/>
                          <a:cs typeface="Arial" panose="020B0604020202020204" pitchFamily="34" charset="0"/>
                        </a:rPr>
                        <a:t>5 de 10 programados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60%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358711527"/>
                  </a:ext>
                </a:extLst>
              </a:tr>
              <a:tr h="457694">
                <a:tc>
                  <a:txBody>
                    <a:bodyPr/>
                    <a:lstStyle/>
                    <a:p>
                      <a:pPr algn="ctr" fontAlgn="ctr"/>
                      <a:r>
                        <a:rPr lang="es-CO" sz="900" b="1" u="none" strike="noStrike" dirty="0">
                          <a:solidFill>
                            <a:schemeClr val="tx1"/>
                          </a:solidFill>
                          <a:effectLst/>
                          <a:latin typeface="+mj-lt"/>
                          <a:cs typeface="Arial" panose="020B0604020202020204" pitchFamily="34" charset="0"/>
                        </a:rPr>
                        <a:t>Bibliotecas públicas municipales y escolares que participan en procesos de lectura y escritura</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bibliotecas que participan/bibliotecas programadas</a:t>
                      </a:r>
                    </a:p>
                    <a:p>
                      <a:pPr algn="ctr" fontAlgn="ctr"/>
                      <a:endParaRPr lang="es-CO" sz="900" b="0" i="0" u="none" strike="noStrike" dirty="0">
                        <a:solidFill>
                          <a:schemeClr val="tx1"/>
                        </a:solidFill>
                        <a:effectLst/>
                        <a:latin typeface="+mj-lt"/>
                        <a:cs typeface="Arial" panose="020B0604020202020204" pitchFamily="34" charset="0"/>
                      </a:endParaRPr>
                    </a:p>
                    <a:p>
                      <a:pPr algn="ctr" fontAlgn="ctr"/>
                      <a:r>
                        <a:rPr lang="es-CO" sz="900" b="0" i="0" u="none" strike="noStrike" dirty="0">
                          <a:solidFill>
                            <a:schemeClr val="tx1"/>
                          </a:solidFill>
                          <a:effectLst/>
                          <a:latin typeface="+mj-lt"/>
                          <a:cs typeface="Arial" panose="020B0604020202020204" pitchFamily="34" charset="0"/>
                        </a:rPr>
                        <a:t>1/2</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SEMESTRAL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Erika Monsalve</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900" b="0" i="0" u="none" strike="noStrike" dirty="0">
                          <a:solidFill>
                            <a:schemeClr val="tx1"/>
                          </a:solidFill>
                          <a:effectLst/>
                          <a:latin typeface="+mj-lt"/>
                          <a:cs typeface="Arial" panose="020B0604020202020204" pitchFamily="34" charset="0"/>
                        </a:rPr>
                        <a:t>El proyecto de dotación bibliográfica realizado en el año 2022, fue ejecutado mediante dos contratos: compras de libros y catalogación, los cuales tuvieron como fecha de terminación el mes de diciembre de 2022, por temas de plazo de ejecución de los contratos, no fue posible entregarlos el año anterior. Son 34 dotaciones, las cuales se tiene proyectada la entrega para este año 2023, el día 17 de febrero de 2023, se entregó la dotación a la biblioteca municipal de Argelia y durante los días del 22 al 24 de febrero, se tiene programado la entrega de 7 bibliotecas municipales del Valle de Aburrá. Te estaremos comunicando fechas y cuales fueron entregadas.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50%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841846292"/>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815664" y="229494"/>
            <a:ext cx="8147102"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del Fortalecimiento de la cultura - 35 Indicadores</a:t>
            </a:r>
          </a:p>
        </p:txBody>
      </p:sp>
      <p:graphicFrame>
        <p:nvGraphicFramePr>
          <p:cNvPr id="6" name="5 Tabla"/>
          <p:cNvGraphicFramePr>
            <a:graphicFrameLocks noGrp="1"/>
          </p:cNvGraphicFramePr>
          <p:nvPr>
            <p:extLst>
              <p:ext uri="{D42A27DB-BD31-4B8C-83A1-F6EECF244321}">
                <p14:modId xmlns:p14="http://schemas.microsoft.com/office/powerpoint/2010/main" val="1003229850"/>
              </p:ext>
            </p:extLst>
          </p:nvPr>
        </p:nvGraphicFramePr>
        <p:xfrm>
          <a:off x="250165" y="856610"/>
          <a:ext cx="8643670" cy="4766999"/>
        </p:xfrm>
        <a:graphic>
          <a:graphicData uri="http://schemas.openxmlformats.org/drawingml/2006/table">
            <a:tbl>
              <a:tblPr>
                <a:tableStyleId>{BC89EF96-8CEA-46FF-86C4-4CE0E7609802}</a:tableStyleId>
              </a:tblPr>
              <a:tblGrid>
                <a:gridCol w="1385338">
                  <a:extLst>
                    <a:ext uri="{9D8B030D-6E8A-4147-A177-3AD203B41FA5}">
                      <a16:colId xmlns:a16="http://schemas.microsoft.com/office/drawing/2014/main" val="20000"/>
                    </a:ext>
                  </a:extLst>
                </a:gridCol>
                <a:gridCol w="1448789">
                  <a:extLst>
                    <a:ext uri="{9D8B030D-6E8A-4147-A177-3AD203B41FA5}">
                      <a16:colId xmlns:a16="http://schemas.microsoft.com/office/drawing/2014/main" val="20001"/>
                    </a:ext>
                  </a:extLst>
                </a:gridCol>
                <a:gridCol w="985652">
                  <a:extLst>
                    <a:ext uri="{9D8B030D-6E8A-4147-A177-3AD203B41FA5}">
                      <a16:colId xmlns:a16="http://schemas.microsoft.com/office/drawing/2014/main" val="20002"/>
                    </a:ext>
                  </a:extLst>
                </a:gridCol>
                <a:gridCol w="1021278">
                  <a:extLst>
                    <a:ext uri="{9D8B030D-6E8A-4147-A177-3AD203B41FA5}">
                      <a16:colId xmlns:a16="http://schemas.microsoft.com/office/drawing/2014/main" val="20003"/>
                    </a:ext>
                  </a:extLst>
                </a:gridCol>
                <a:gridCol w="3407186">
                  <a:extLst>
                    <a:ext uri="{9D8B030D-6E8A-4147-A177-3AD203B41FA5}">
                      <a16:colId xmlns:a16="http://schemas.microsoft.com/office/drawing/2014/main" val="20004"/>
                    </a:ext>
                  </a:extLst>
                </a:gridCol>
                <a:gridCol w="395427">
                  <a:extLst>
                    <a:ext uri="{9D8B030D-6E8A-4147-A177-3AD203B41FA5}">
                      <a16:colId xmlns:a16="http://schemas.microsoft.com/office/drawing/2014/main" val="20005"/>
                    </a:ext>
                  </a:extLst>
                </a:gridCol>
              </a:tblGrid>
              <a:tr h="448743">
                <a:tc>
                  <a:txBody>
                    <a:bodyPr/>
                    <a:lstStyle/>
                    <a:p>
                      <a:pPr algn="ctr" fontAlgn="ctr"/>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ANALISIS ULTIMA MEDICIÓN</a:t>
                      </a: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513208">
                <a:tc>
                  <a:txBody>
                    <a:bodyPr/>
                    <a:lstStyle/>
                    <a:p>
                      <a:pPr algn="ctr" fontAlgn="ctr"/>
                      <a:r>
                        <a:rPr lang="es-CO" sz="900" b="1" u="none" strike="noStrike" dirty="0">
                          <a:solidFill>
                            <a:schemeClr val="tx1"/>
                          </a:solidFill>
                          <a:effectLst/>
                          <a:latin typeface="+mj-lt"/>
                          <a:cs typeface="Arial" panose="020B0604020202020204" pitchFamily="34" charset="0"/>
                        </a:rPr>
                        <a:t>Ciudadanos participantes en procesos de fomento en artes visuales</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ciudadanos que participan en eventos de artes visuales/ ciudadanos proyectados</a:t>
                      </a:r>
                      <a:endParaRPr lang="es-CO" sz="9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Jorge Longas</a:t>
                      </a: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ES" sz="900" b="0" i="0" u="none" strike="noStrike" dirty="0">
                          <a:solidFill>
                            <a:schemeClr val="tx1"/>
                          </a:solidFill>
                          <a:effectLst/>
                          <a:latin typeface="+mj-lt"/>
                          <a:cs typeface="Arial" panose="020B0604020202020204" pitchFamily="34" charset="0"/>
                        </a:rPr>
                        <a:t>A diciembre de 2022 han ingresado 71,648</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u="none" strike="noStrike" dirty="0">
                          <a:solidFill>
                            <a:schemeClr val="tx1"/>
                          </a:solidFill>
                          <a:effectLst/>
                          <a:latin typeface="+mj-lt"/>
                          <a:cs typeface="Arial" panose="020B0604020202020204" pitchFamily="34" charset="0"/>
                        </a:rPr>
                        <a:t>100%</a:t>
                      </a: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5"/>
                  </a:ext>
                </a:extLst>
              </a:tr>
              <a:tr h="513208">
                <a:tc>
                  <a:txBody>
                    <a:bodyPr/>
                    <a:lstStyle/>
                    <a:p>
                      <a:pPr algn="ctr" fontAlgn="ctr"/>
                      <a:r>
                        <a:rPr lang="es-CO" sz="900" b="1" u="none" strike="noStrike" dirty="0">
                          <a:solidFill>
                            <a:schemeClr val="tx1"/>
                          </a:solidFill>
                          <a:effectLst/>
                          <a:latin typeface="+mj-lt"/>
                          <a:cs typeface="Arial" panose="020B0604020202020204" pitchFamily="34" charset="0"/>
                        </a:rPr>
                        <a:t>Ciudadanos participantes en procesos de fomento en danza</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ciudadanos que participan en eventos de danza/ ciudadanos proyectados</a:t>
                      </a:r>
                    </a:p>
                    <a:p>
                      <a:pPr algn="ctr" fontAlgn="ctr"/>
                      <a:endParaRPr lang="es-CO" sz="900" b="0" u="none" strike="noStrike" dirty="0">
                        <a:solidFill>
                          <a:schemeClr val="tx1"/>
                        </a:solidFill>
                        <a:effectLst/>
                        <a:latin typeface="+mj-lt"/>
                        <a:cs typeface="Arial" panose="020B0604020202020204" pitchFamily="34" charset="0"/>
                      </a:endParaRPr>
                    </a:p>
                    <a:p>
                      <a:pPr algn="ctr" fontAlgn="ctr"/>
                      <a:r>
                        <a:rPr lang="es-CO" sz="900" b="0" u="none" strike="noStrike" dirty="0">
                          <a:solidFill>
                            <a:schemeClr val="tx1"/>
                          </a:solidFill>
                          <a:effectLst/>
                          <a:latin typeface="+mj-lt"/>
                          <a:cs typeface="Arial" panose="020B0604020202020204" pitchFamily="34" charset="0"/>
                        </a:rPr>
                        <a:t>3/3</a:t>
                      </a:r>
                    </a:p>
                    <a:p>
                      <a:pPr algn="ctr" fontAlgn="ctr"/>
                      <a:endParaRPr lang="es-CO" sz="900" b="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Diana Cristina Gallego Yepes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MX" sz="900" b="0" i="0" u="none" strike="noStrike" dirty="0">
                          <a:solidFill>
                            <a:schemeClr val="tx1"/>
                          </a:solidFill>
                          <a:effectLst/>
                          <a:latin typeface="+mj-lt"/>
                          <a:cs typeface="Arial" panose="020B0604020202020204" pitchFamily="34" charset="0"/>
                        </a:rPr>
                        <a:t>CHARLA VIRTUAL LA DANZA EN EL ADULTO MAYOR, DESDE UNA PERSPECTIVA DEL ENVEJECIMIENTO ACTIVO https://www.facebook.com/Culturantioquia/videos/2104853383029713 FESTIVAL DE DANZA DEL ADULTO MAYOR https://www.facebook.com/events/689517978985758/?ref=newsfeed Participaron 95 personas pertenecientes al sector de la danza del adulto mayo. Además 60 personas asistentes La charla con 385 reproducciones El Festival 417 reproducciones ENCUENTRO ACTUALIZACIÓN PEDAGÓGICA ESCUELAS DANZA VIVA NODO EJE CAFETERO Participaron docentes del eje cafetero en alianza realizado por Ministerio de Cultura con el apoyo del ICPA, realizamos visitas a diversas experiencias de Danza de la ciudad http://programadanzaviva.co/2022/07/14/encuentro-red-de-municipios-dotados-eje-cafetero/</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6"/>
                  </a:ext>
                </a:extLst>
              </a:tr>
              <a:tr h="513208">
                <a:tc>
                  <a:txBody>
                    <a:bodyPr/>
                    <a:lstStyle/>
                    <a:p>
                      <a:pPr algn="ctr" fontAlgn="ctr"/>
                      <a:r>
                        <a:rPr lang="es-CO" sz="900" b="1" u="none" strike="noStrike" dirty="0">
                          <a:solidFill>
                            <a:schemeClr val="tx1"/>
                          </a:solidFill>
                          <a:effectLst/>
                          <a:latin typeface="+mj-lt"/>
                          <a:cs typeface="Arial" panose="020B0604020202020204" pitchFamily="34" charset="0"/>
                        </a:rPr>
                        <a:t>Ciudadanos participantes en procesos de fomento en teatro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ciudadanos que participan en eventos de teatro/ ciudadanos proyectados</a:t>
                      </a:r>
                      <a:endParaRPr lang="es-CO" sz="9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Hugo Antonio Valencia Melguizo</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r>
                        <a:rPr lang="es-CO" sz="900" b="0" i="0" u="none" strike="noStrike" kern="1200" dirty="0">
                          <a:solidFill>
                            <a:schemeClr val="tx1"/>
                          </a:solidFill>
                          <a:effectLst/>
                          <a:latin typeface="+mj-lt"/>
                          <a:ea typeface="+mn-ea"/>
                          <a:cs typeface="+mn-cs"/>
                        </a:rPr>
                        <a:t>Sin ejecución</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u="none" strike="noStrike" dirty="0">
                          <a:solidFill>
                            <a:schemeClr val="tx1"/>
                          </a:solidFill>
                          <a:effectLst/>
                          <a:latin typeface="+mj-lt"/>
                          <a:cs typeface="Arial" panose="020B0604020202020204" pitchFamily="34" charset="0"/>
                        </a:rPr>
                        <a:t>0%</a:t>
                      </a: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8"/>
                  </a:ext>
                </a:extLst>
              </a:tr>
              <a:tr h="513208">
                <a:tc>
                  <a:txBody>
                    <a:bodyPr/>
                    <a:lstStyle/>
                    <a:p>
                      <a:pPr algn="ctr" fontAlgn="ctr"/>
                      <a:r>
                        <a:rPr lang="es-CO" sz="900" b="1" u="none" strike="noStrike" dirty="0">
                          <a:solidFill>
                            <a:schemeClr val="tx1"/>
                          </a:solidFill>
                          <a:effectLst/>
                          <a:latin typeface="+mj-lt"/>
                          <a:cs typeface="Arial" panose="020B0604020202020204" pitchFamily="34" charset="0"/>
                        </a:rPr>
                        <a:t>Ciudadanos participantes en procesos de fonoteca</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ciudadanos que participan en eventos de fonoteca/ciudadanos proyectados – 56/56</a:t>
                      </a:r>
                      <a:endParaRPr lang="es-CO" sz="9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Nelson León Osorno Zapata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algn="l" defTabSz="914400" rtl="0" eaLnBrk="1" fontAlgn="ctr" latinLnBrk="0" hangingPunct="1"/>
                      <a:r>
                        <a:rPr lang="es-MX" sz="900" b="0" i="0" u="none" strike="noStrike" kern="1200" dirty="0">
                          <a:solidFill>
                            <a:schemeClr val="tx1"/>
                          </a:solidFill>
                          <a:effectLst/>
                          <a:latin typeface="+mj-lt"/>
                          <a:ea typeface="+mn-ea"/>
                          <a:cs typeface="+mn-cs"/>
                        </a:rPr>
                        <a:t>A diciembre 30 de 2022 se tienen los siguientes ciudadanos en proceso de fonoteca: Entre investigadores, estudiantes universitarios y melómanos.</a:t>
                      </a:r>
                      <a:endParaRPr lang="es-CO" sz="900" b="0" i="0" u="none" strike="noStrike" kern="1200" dirty="0">
                        <a:solidFill>
                          <a:schemeClr val="tx1"/>
                        </a:solidFill>
                        <a:effectLst/>
                        <a:latin typeface="+mj-lt"/>
                        <a:ea typeface="+mn-ea"/>
                        <a:cs typeface="+mn-cs"/>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100%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9"/>
                  </a:ext>
                </a:extLst>
              </a:tr>
              <a:tr h="513208">
                <a:tc>
                  <a:txBody>
                    <a:bodyPr/>
                    <a:lstStyle/>
                    <a:p>
                      <a:pPr algn="ctr" fontAlgn="ctr"/>
                      <a:r>
                        <a:rPr lang="es-CO" sz="900" b="1" u="none" strike="noStrike" dirty="0">
                          <a:solidFill>
                            <a:schemeClr val="tx1"/>
                          </a:solidFill>
                          <a:effectLst/>
                          <a:latin typeface="+mj-lt"/>
                          <a:cs typeface="Arial" panose="020B0604020202020204" pitchFamily="34" charset="0"/>
                        </a:rPr>
                        <a:t>Convocatorias y propuestas de estímulos para el arte y la cultura realizadas</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Convocatorias realizadas/ convocatoria presupuestadas</a:t>
                      </a:r>
                    </a:p>
                    <a:p>
                      <a:pPr algn="ctr" fontAlgn="ctr"/>
                      <a:r>
                        <a:rPr lang="es-CO" sz="900" b="0" u="none" strike="noStrike" dirty="0">
                          <a:solidFill>
                            <a:schemeClr val="tx1"/>
                          </a:solidFill>
                          <a:effectLst/>
                          <a:latin typeface="+mj-lt"/>
                          <a:cs typeface="Arial" panose="020B0604020202020204" pitchFamily="34" charset="0"/>
                        </a:rPr>
                        <a:t>12/12</a:t>
                      </a:r>
                    </a:p>
                  </a:txBody>
                  <a:tcPr marL="0" marR="0" marT="0" marB="0" anchor="ctr">
                    <a:solidFill>
                      <a:schemeClr val="bg1"/>
                    </a:solidFill>
                  </a:tcP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Sandra Mileidy Zea Palacio</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900" b="0" i="0" u="none" strike="noStrike" kern="1200" dirty="0">
                          <a:solidFill>
                            <a:schemeClr val="tx1"/>
                          </a:solidFill>
                          <a:effectLst/>
                          <a:latin typeface="+mj-lt"/>
                          <a:ea typeface="+mn-ea"/>
                          <a:cs typeface="Arial" panose="020B0604020202020204" pitchFamily="34" charset="0"/>
                        </a:rPr>
                        <a:t>Convocatorias 12: 1.festivales de cine, 2.planes municipales de cultura, 3.banco de jurados, (26 jurados). 4.Convocatoria de estímulos, 5.jurados de la convocatoria de salas concertadas, 6. Convocatoria Antioquia vive la música, 7. Convocatoria INC, 8.Convocatoria Antioquia Vive la Música, 9.Convocatoria Departamental de Museos, 10.</a:t>
                      </a:r>
                      <a:r>
                        <a:rPr lang="es-MX" sz="900" b="0" i="0" u="none" strike="noStrike" kern="1200" dirty="0">
                          <a:solidFill>
                            <a:schemeClr val="tx1"/>
                          </a:solidFill>
                          <a:effectLst/>
                          <a:latin typeface="+mj-lt"/>
                          <a:ea typeface="+mn-ea"/>
                          <a:cs typeface="Arial" panose="020B0604020202020204" pitchFamily="34" charset="0"/>
                        </a:rPr>
                        <a:t>Convocatoria de Encuentros y Festivales Artísticos y Culturales</a:t>
                      </a:r>
                      <a:r>
                        <a:rPr lang="es-ES" sz="900" b="0" i="0" u="none" strike="noStrike" kern="1200" dirty="0">
                          <a:solidFill>
                            <a:schemeClr val="tx1"/>
                          </a:solidFill>
                          <a:effectLst/>
                          <a:latin typeface="+mj-lt"/>
                          <a:ea typeface="+mn-ea"/>
                          <a:cs typeface="Arial" panose="020B0604020202020204" pitchFamily="34" charset="0"/>
                        </a:rPr>
                        <a:t>. 11. convocatoria “Arte para el alma” 2022. 12. Convocatoria Afro. </a:t>
                      </a:r>
                      <a:endParaRPr lang="es-CO" sz="9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100%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918601536"/>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90714" y="143723"/>
            <a:ext cx="8147102"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del Fortalecimiento de la cultura - 35 Indicadores</a:t>
            </a:r>
          </a:p>
        </p:txBody>
      </p:sp>
      <p:graphicFrame>
        <p:nvGraphicFramePr>
          <p:cNvPr id="6" name="5 Tabla"/>
          <p:cNvGraphicFramePr>
            <a:graphicFrameLocks noGrp="1"/>
          </p:cNvGraphicFramePr>
          <p:nvPr>
            <p:extLst>
              <p:ext uri="{D42A27DB-BD31-4B8C-83A1-F6EECF244321}">
                <p14:modId xmlns:p14="http://schemas.microsoft.com/office/powerpoint/2010/main" val="3259217803"/>
              </p:ext>
            </p:extLst>
          </p:nvPr>
        </p:nvGraphicFramePr>
        <p:xfrm>
          <a:off x="286685" y="817143"/>
          <a:ext cx="8736164" cy="3466263"/>
        </p:xfrm>
        <a:graphic>
          <a:graphicData uri="http://schemas.openxmlformats.org/drawingml/2006/table">
            <a:tbl>
              <a:tblPr>
                <a:tableStyleId>{BC89EF96-8CEA-46FF-86C4-4CE0E7609802}</a:tableStyleId>
              </a:tblPr>
              <a:tblGrid>
                <a:gridCol w="1385338">
                  <a:extLst>
                    <a:ext uri="{9D8B030D-6E8A-4147-A177-3AD203B41FA5}">
                      <a16:colId xmlns:a16="http://schemas.microsoft.com/office/drawing/2014/main" val="20000"/>
                    </a:ext>
                  </a:extLst>
                </a:gridCol>
                <a:gridCol w="1448789">
                  <a:extLst>
                    <a:ext uri="{9D8B030D-6E8A-4147-A177-3AD203B41FA5}">
                      <a16:colId xmlns:a16="http://schemas.microsoft.com/office/drawing/2014/main" val="20001"/>
                    </a:ext>
                  </a:extLst>
                </a:gridCol>
                <a:gridCol w="985652">
                  <a:extLst>
                    <a:ext uri="{9D8B030D-6E8A-4147-A177-3AD203B41FA5}">
                      <a16:colId xmlns:a16="http://schemas.microsoft.com/office/drawing/2014/main" val="20002"/>
                    </a:ext>
                  </a:extLst>
                </a:gridCol>
                <a:gridCol w="1021278">
                  <a:extLst>
                    <a:ext uri="{9D8B030D-6E8A-4147-A177-3AD203B41FA5}">
                      <a16:colId xmlns:a16="http://schemas.microsoft.com/office/drawing/2014/main" val="20003"/>
                    </a:ext>
                  </a:extLst>
                </a:gridCol>
                <a:gridCol w="3407186">
                  <a:extLst>
                    <a:ext uri="{9D8B030D-6E8A-4147-A177-3AD203B41FA5}">
                      <a16:colId xmlns:a16="http://schemas.microsoft.com/office/drawing/2014/main" val="20004"/>
                    </a:ext>
                  </a:extLst>
                </a:gridCol>
                <a:gridCol w="487921">
                  <a:extLst>
                    <a:ext uri="{9D8B030D-6E8A-4147-A177-3AD203B41FA5}">
                      <a16:colId xmlns:a16="http://schemas.microsoft.com/office/drawing/2014/main" val="20005"/>
                    </a:ext>
                  </a:extLst>
                </a:gridCol>
              </a:tblGrid>
              <a:tr h="448743">
                <a:tc>
                  <a:txBody>
                    <a:bodyPr/>
                    <a:lstStyle/>
                    <a:p>
                      <a:pPr algn="ctr" fontAlgn="ctr"/>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ANALISIS ULTIMA MEDICIÓN</a:t>
                      </a: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513208">
                <a:tc>
                  <a:txBody>
                    <a:bodyPr/>
                    <a:lstStyle/>
                    <a:p>
                      <a:pPr algn="ctr" fontAlgn="ctr"/>
                      <a:r>
                        <a:rPr lang="es-ES" sz="900" b="1" u="none" strike="noStrike" kern="1200" dirty="0">
                          <a:solidFill>
                            <a:schemeClr val="tx1"/>
                          </a:solidFill>
                          <a:effectLst/>
                          <a:latin typeface="+mj-lt"/>
                          <a:ea typeface="+mn-ea"/>
                          <a:cs typeface="Arial" panose="020B0604020202020204" pitchFamily="34" charset="0"/>
                        </a:rPr>
                        <a:t>Dotaciones entregadas (Dotaciones de instrumentos musicales, entregadas a las escuelas de música municipales)</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ES" sz="900" b="0" u="none" strike="noStrike" kern="1200" dirty="0">
                          <a:solidFill>
                            <a:schemeClr val="tx1"/>
                          </a:solidFill>
                          <a:effectLst/>
                          <a:latin typeface="+mj-lt"/>
                          <a:ea typeface="+mn-ea"/>
                          <a:cs typeface="Arial" panose="020B0604020202020204" pitchFamily="34" charset="0"/>
                        </a:rPr>
                        <a:t>Dotaciones entregadas / Dotaciones programadas a entregar</a:t>
                      </a:r>
                      <a:endParaRPr lang="es-CO" sz="900" b="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Luis Alfredo Arias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900" b="0" i="0" u="none" strike="noStrike" kern="1200" dirty="0">
                          <a:solidFill>
                            <a:schemeClr val="tx1"/>
                          </a:solidFill>
                          <a:effectLst/>
                          <a:latin typeface="+mj-lt"/>
                          <a:ea typeface="+mn-ea"/>
                          <a:cs typeface="Arial" panose="020B0604020202020204" pitchFamily="34" charset="0"/>
                        </a:rPr>
                        <a:t>21 dotaciones de 15 programadas. </a:t>
                      </a:r>
                      <a:endParaRPr lang="es-CO" sz="9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140%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10"/>
                  </a:ext>
                </a:extLst>
              </a:tr>
              <a:tr h="513208">
                <a:tc>
                  <a:txBody>
                    <a:bodyPr/>
                    <a:lstStyle/>
                    <a:p>
                      <a:pPr algn="ctr" fontAlgn="ctr"/>
                      <a:r>
                        <a:rPr lang="es-MX" sz="900" b="1" u="none" strike="noStrike" kern="1200" dirty="0">
                          <a:solidFill>
                            <a:schemeClr val="tx1"/>
                          </a:solidFill>
                          <a:effectLst/>
                          <a:latin typeface="+mj-lt"/>
                          <a:ea typeface="+mn-ea"/>
                          <a:cs typeface="Arial" panose="020B0604020202020204" pitchFamily="34" charset="0"/>
                        </a:rPr>
                        <a:t>Espacios de encuentro subregional para la formación, creación, circulación e intercambio de saberes realizados</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900" b="0" i="0" kern="1200" dirty="0">
                          <a:solidFill>
                            <a:schemeClr val="tx1"/>
                          </a:solidFill>
                          <a:latin typeface="+mj-lt"/>
                          <a:ea typeface="+mn-ea"/>
                          <a:cs typeface="+mn-cs"/>
                        </a:rPr>
                        <a:t>Espacios de encuentro subregional para la formación, creación, circulación e intercambio de saberes realizados/Espacios de encuentro subregional proyectados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ES" sz="900" b="0" i="0" kern="1200" dirty="0">
                          <a:solidFill>
                            <a:schemeClr val="tx1"/>
                          </a:solidFill>
                          <a:latin typeface="+mj-lt"/>
                          <a:ea typeface="+mn-ea"/>
                          <a:cs typeface="+mn-cs"/>
                        </a:rPr>
                        <a:t>Tomás Campuzano</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algn="just" defTabSz="914400" rtl="0" eaLnBrk="1" fontAlgn="ctr" latinLnBrk="0" hangingPunct="1"/>
                      <a:r>
                        <a:rPr lang="es-MX" sz="900" b="0" i="0" u="none" strike="noStrike" kern="1200" dirty="0">
                          <a:solidFill>
                            <a:schemeClr val="tx1"/>
                          </a:solidFill>
                          <a:effectLst/>
                          <a:latin typeface="+mj-lt"/>
                          <a:ea typeface="+mn-ea"/>
                          <a:cs typeface="Arial" panose="020B0604020202020204" pitchFamily="34" charset="0"/>
                        </a:rPr>
                        <a:t>7 de 4 programados. San Jerónimo y San Roque. Puerto Berrio Magdalena medio, Caucasia, Bajo Cauca y Valle de la Aburrá, Medellín Plataforma SICPA. https://normograma.culturantioquia.gov.co/index.php?module=Project&amp;action=index&amp;parentTab=Planes</a:t>
                      </a:r>
                      <a:endParaRPr lang="es-CO" sz="9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175%</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3018821080"/>
                  </a:ext>
                </a:extLst>
              </a:tr>
              <a:tr h="513208">
                <a:tc>
                  <a:txBody>
                    <a:bodyPr/>
                    <a:lstStyle/>
                    <a:p>
                      <a:pPr algn="ctr" fontAlgn="ctr"/>
                      <a:r>
                        <a:rPr lang="es-CO" sz="900" b="1" u="none" strike="noStrike" dirty="0">
                          <a:solidFill>
                            <a:schemeClr val="tx1"/>
                          </a:solidFill>
                          <a:effectLst/>
                          <a:latin typeface="+mj-lt"/>
                          <a:cs typeface="Arial" panose="020B0604020202020204" pitchFamily="34" charset="0"/>
                        </a:rPr>
                        <a:t>Eventos realizados en el área de audiovisuales y cinematografía</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Eventos de audiovisuales y cinematografía realizados/eventos de audiovisuales y cinematografía planeados</a:t>
                      </a:r>
                    </a:p>
                    <a:p>
                      <a:pPr algn="ctr" fontAlgn="ctr"/>
                      <a:r>
                        <a:rPr lang="es-CO" sz="900" b="0" u="none" strike="noStrike" dirty="0">
                          <a:solidFill>
                            <a:schemeClr val="tx1"/>
                          </a:solidFill>
                          <a:effectLst/>
                          <a:latin typeface="+mj-lt"/>
                          <a:cs typeface="Arial" panose="020B0604020202020204" pitchFamily="34" charset="0"/>
                        </a:rPr>
                        <a:t>1/2</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Mauricio</a:t>
                      </a:r>
                      <a:r>
                        <a:rPr lang="es-CO" sz="900" b="0" i="0" u="none" strike="noStrike" baseline="0" dirty="0">
                          <a:solidFill>
                            <a:schemeClr val="tx1"/>
                          </a:solidFill>
                          <a:effectLst/>
                          <a:latin typeface="+mj-lt"/>
                          <a:cs typeface="Arial" panose="020B0604020202020204" pitchFamily="34" charset="0"/>
                        </a:rPr>
                        <a:t> Álvarez</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algn="just" defTabSz="914400" rtl="0" eaLnBrk="1" fontAlgn="ctr" latinLnBrk="0" hangingPunct="1"/>
                      <a:r>
                        <a:rPr lang="es-ES" sz="900" b="0" i="0" u="none" strike="noStrike" kern="1200" dirty="0">
                          <a:solidFill>
                            <a:schemeClr val="tx1"/>
                          </a:solidFill>
                          <a:effectLst/>
                          <a:latin typeface="+mj-lt"/>
                          <a:ea typeface="+mn-ea"/>
                          <a:cs typeface="Arial" panose="020B0604020202020204" pitchFamily="34" charset="0"/>
                        </a:rPr>
                        <a:t>No se ha realizado ninguna acción al momento, se espera que para el segundo semestre se logre articular algún evento con las acciones formativas o de socialización de estímulos.</a:t>
                      </a:r>
                    </a:p>
                    <a:p>
                      <a:pPr marL="0" algn="just" defTabSz="914400" rtl="0" eaLnBrk="1" fontAlgn="ctr" latinLnBrk="0" hangingPunct="1"/>
                      <a:r>
                        <a:rPr lang="es-ES" sz="900" b="0" i="0" u="none" strike="noStrike" kern="1200" dirty="0">
                          <a:solidFill>
                            <a:schemeClr val="tx1"/>
                          </a:solidFill>
                          <a:effectLst/>
                          <a:latin typeface="+mj-lt"/>
                          <a:ea typeface="+mn-ea"/>
                          <a:cs typeface="Arial" panose="020B0604020202020204" pitchFamily="34" charset="0"/>
                        </a:rPr>
                        <a:t>Fecha de reporte: 01 de abril 2022.</a:t>
                      </a:r>
                    </a:p>
                    <a:p>
                      <a:pPr marL="0" algn="just" defTabSz="914400" rtl="0" eaLnBrk="1" fontAlgn="ctr" latinLnBrk="0" hangingPunct="1"/>
                      <a:r>
                        <a:rPr lang="es-ES" sz="900" b="0" i="0" u="none" strike="noStrike" kern="1200" dirty="0">
                          <a:solidFill>
                            <a:schemeClr val="tx1"/>
                          </a:solidFill>
                          <a:effectLst/>
                          <a:latin typeface="+mj-lt"/>
                          <a:ea typeface="+mn-ea"/>
                          <a:cs typeface="Arial" panose="020B0604020202020204" pitchFamily="34" charset="0"/>
                        </a:rPr>
                        <a:t>No se ha realizado ninguna acción al momento. Fecha de reporte: 30 de junio 2022.</a:t>
                      </a:r>
                    </a:p>
                    <a:p>
                      <a:pPr marL="0" algn="just" defTabSz="914400" rtl="0" eaLnBrk="1" fontAlgn="ctr" latinLnBrk="0" hangingPunct="1"/>
                      <a:r>
                        <a:rPr lang="es-ES" sz="900" b="0" i="0" u="none" strike="noStrike" kern="1200" dirty="0">
                          <a:solidFill>
                            <a:schemeClr val="tx1"/>
                          </a:solidFill>
                          <a:effectLst/>
                          <a:latin typeface="+mj-lt"/>
                          <a:ea typeface="+mn-ea"/>
                          <a:cs typeface="Arial" panose="020B0604020202020204" pitchFamily="34" charset="0"/>
                        </a:rPr>
                        <a:t>Se realizaron tres presentaciones en el marco de la feria del libro, en las cuales participaron ganadores de estímulos del año anterior presentando sus cortos y se realizó una charla sobre dirección de arte. Fecha de reporte 28 de septiembre de 2022</a:t>
                      </a:r>
                      <a:endParaRPr lang="es-MX" sz="9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50%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935286122"/>
                  </a:ext>
                </a:extLst>
              </a:tr>
            </a:tbl>
          </a:graphicData>
        </a:graphic>
      </p:graphicFrame>
    </p:spTree>
    <p:extLst>
      <p:ext uri="{BB962C8B-B14F-4D97-AF65-F5344CB8AC3E}">
        <p14:creationId xmlns:p14="http://schemas.microsoft.com/office/powerpoint/2010/main" val="704827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graphicFrame>
        <p:nvGraphicFramePr>
          <p:cNvPr id="8" name="7 Marcador de contenido"/>
          <p:cNvGraphicFramePr>
            <a:graphicFrameLocks noGrp="1"/>
          </p:cNvGraphicFramePr>
          <p:nvPr>
            <p:ph idx="1"/>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3074" name="Picture 2"/>
          <p:cNvPicPr>
            <a:picLocks noChangeAspect="1" noChangeArrowheads="1"/>
          </p:cNvPicPr>
          <p:nvPr/>
        </p:nvPicPr>
        <p:blipFill>
          <a:blip r:embed="rId3"/>
          <a:srcRect/>
          <a:stretch>
            <a:fillRect/>
          </a:stretch>
        </p:blipFill>
        <p:spPr bwMode="auto">
          <a:xfrm>
            <a:off x="62663" y="-54591"/>
            <a:ext cx="9040393" cy="6858000"/>
          </a:xfrm>
          <a:prstGeom prst="rect">
            <a:avLst/>
          </a:prstGeom>
          <a:noFill/>
          <a:ln w="9525">
            <a:noFill/>
            <a:miter lim="800000"/>
            <a:headEnd/>
            <a:tailEnd/>
          </a:ln>
          <a:effectLst/>
        </p:spPr>
      </p:pic>
      <p:graphicFrame>
        <p:nvGraphicFramePr>
          <p:cNvPr id="6" name="5 Tabla"/>
          <p:cNvGraphicFramePr>
            <a:graphicFrameLocks noGrp="1"/>
          </p:cNvGraphicFramePr>
          <p:nvPr>
            <p:extLst>
              <p:ext uri="{D42A27DB-BD31-4B8C-83A1-F6EECF244321}">
                <p14:modId xmlns:p14="http://schemas.microsoft.com/office/powerpoint/2010/main" val="1933447448"/>
              </p:ext>
            </p:extLst>
          </p:nvPr>
        </p:nvGraphicFramePr>
        <p:xfrm>
          <a:off x="730955" y="1653745"/>
          <a:ext cx="7873338" cy="731520"/>
        </p:xfrm>
        <a:graphic>
          <a:graphicData uri="http://schemas.openxmlformats.org/drawingml/2006/table">
            <a:tbl>
              <a:tblPr firstRow="1" firstCol="1" bandRow="1">
                <a:tableStyleId>{8799B23B-EC83-4686-B30A-512413B5E67A}</a:tableStyleId>
              </a:tblPr>
              <a:tblGrid>
                <a:gridCol w="1831799">
                  <a:extLst>
                    <a:ext uri="{9D8B030D-6E8A-4147-A177-3AD203B41FA5}">
                      <a16:colId xmlns:a16="http://schemas.microsoft.com/office/drawing/2014/main" val="20000"/>
                    </a:ext>
                  </a:extLst>
                </a:gridCol>
                <a:gridCol w="2147116">
                  <a:extLst>
                    <a:ext uri="{9D8B030D-6E8A-4147-A177-3AD203B41FA5}">
                      <a16:colId xmlns:a16="http://schemas.microsoft.com/office/drawing/2014/main" val="20001"/>
                    </a:ext>
                  </a:extLst>
                </a:gridCol>
                <a:gridCol w="2086143">
                  <a:extLst>
                    <a:ext uri="{9D8B030D-6E8A-4147-A177-3AD203B41FA5}">
                      <a16:colId xmlns:a16="http://schemas.microsoft.com/office/drawing/2014/main" val="20002"/>
                    </a:ext>
                  </a:extLst>
                </a:gridCol>
                <a:gridCol w="1808280">
                  <a:extLst>
                    <a:ext uri="{9D8B030D-6E8A-4147-A177-3AD203B41FA5}">
                      <a16:colId xmlns:a16="http://schemas.microsoft.com/office/drawing/2014/main" val="20003"/>
                    </a:ext>
                  </a:extLst>
                </a:gridCol>
              </a:tblGrid>
              <a:tr h="416203">
                <a:tc>
                  <a:txBody>
                    <a:bodyPr/>
                    <a:lstStyle/>
                    <a:p>
                      <a:pPr algn="ctr" hangingPunct="0">
                        <a:spcAft>
                          <a:spcPts val="0"/>
                        </a:spcAft>
                      </a:pPr>
                      <a:r>
                        <a:rPr lang="es-ES_tradnl" sz="1600" dirty="0">
                          <a:effectLst/>
                          <a:latin typeface="+mj-lt"/>
                        </a:rPr>
                        <a:t>Indicadores al día</a:t>
                      </a:r>
                      <a:endParaRPr lang="es-CO" sz="1100" dirty="0">
                        <a:effectLst/>
                        <a:latin typeface="+mj-lt"/>
                        <a:ea typeface="Times New Roman"/>
                      </a:endParaRPr>
                    </a:p>
                  </a:txBody>
                  <a:tcPr marL="68580" marR="68580" marT="0" marB="0"/>
                </a:tc>
                <a:tc>
                  <a:txBody>
                    <a:bodyPr/>
                    <a:lstStyle/>
                    <a:p>
                      <a:pPr algn="ctr" hangingPunct="0">
                        <a:spcAft>
                          <a:spcPts val="0"/>
                        </a:spcAft>
                      </a:pPr>
                      <a:r>
                        <a:rPr lang="es-ES_tradnl" sz="1600" dirty="0">
                          <a:effectLst/>
                          <a:latin typeface="+mj-lt"/>
                        </a:rPr>
                        <a:t>Indicadores pendientes de Medición</a:t>
                      </a:r>
                      <a:endParaRPr lang="es-CO" sz="1100" dirty="0">
                        <a:effectLst/>
                        <a:latin typeface="+mj-lt"/>
                        <a:ea typeface="Times New Roman"/>
                      </a:endParaRPr>
                    </a:p>
                  </a:txBody>
                  <a:tcPr marL="68580" marR="68580" marT="0" marB="0"/>
                </a:tc>
                <a:tc>
                  <a:txBody>
                    <a:bodyPr/>
                    <a:lstStyle/>
                    <a:p>
                      <a:pPr algn="ctr" hangingPunct="0">
                        <a:spcAft>
                          <a:spcPts val="0"/>
                        </a:spcAft>
                      </a:pPr>
                      <a:r>
                        <a:rPr lang="es-ES_tradnl" sz="1600" dirty="0">
                          <a:effectLst/>
                          <a:latin typeface="+mj-lt"/>
                        </a:rPr>
                        <a:t>Total de Indicadores</a:t>
                      </a:r>
                      <a:endParaRPr lang="es-CO" sz="1100" dirty="0">
                        <a:effectLst/>
                        <a:latin typeface="+mj-lt"/>
                        <a:ea typeface="Times New Roman"/>
                      </a:endParaRPr>
                    </a:p>
                  </a:txBody>
                  <a:tcPr marL="68580" marR="68580" marT="0" marB="0"/>
                </a:tc>
                <a:tc>
                  <a:txBody>
                    <a:bodyPr/>
                    <a:lstStyle/>
                    <a:p>
                      <a:pPr algn="ctr" hangingPunct="0">
                        <a:spcAft>
                          <a:spcPts val="0"/>
                        </a:spcAft>
                      </a:pPr>
                      <a:r>
                        <a:rPr lang="es-ES_tradnl" sz="1600" dirty="0">
                          <a:effectLst/>
                          <a:latin typeface="+mj-lt"/>
                        </a:rPr>
                        <a:t>Cumplimiento</a:t>
                      </a:r>
                      <a:endParaRPr lang="es-CO" sz="1100" dirty="0">
                        <a:effectLst/>
                        <a:latin typeface="+mj-lt"/>
                        <a:ea typeface="Times New Roman"/>
                      </a:endParaRPr>
                    </a:p>
                  </a:txBody>
                  <a:tcPr marL="68580" marR="68580" marT="0" marB="0"/>
                </a:tc>
                <a:extLst>
                  <a:ext uri="{0D108BD9-81ED-4DB2-BD59-A6C34878D82A}">
                    <a16:rowId xmlns:a16="http://schemas.microsoft.com/office/drawing/2014/main" val="10000"/>
                  </a:ext>
                </a:extLst>
              </a:tr>
              <a:tr h="194459">
                <a:tc>
                  <a:txBody>
                    <a:bodyPr/>
                    <a:lstStyle/>
                    <a:p>
                      <a:pPr algn="ctr" hangingPunct="0">
                        <a:spcAft>
                          <a:spcPts val="0"/>
                        </a:spcAft>
                      </a:pPr>
                      <a:r>
                        <a:rPr lang="es-ES_tradnl" sz="1600" dirty="0">
                          <a:solidFill>
                            <a:schemeClr val="tx1"/>
                          </a:solidFill>
                          <a:effectLst/>
                          <a:latin typeface="+mj-lt"/>
                          <a:ea typeface="+mn-ea"/>
                        </a:rPr>
                        <a:t>127</a:t>
                      </a:r>
                      <a:endParaRPr lang="es-CO" sz="11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ES_tradnl" sz="1600" b="1" dirty="0">
                          <a:effectLst/>
                          <a:latin typeface="+mj-lt"/>
                          <a:ea typeface="+mn-ea"/>
                        </a:rPr>
                        <a:t>0</a:t>
                      </a:r>
                      <a:endParaRPr lang="es-CO" sz="1100" b="1" dirty="0">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ES_tradnl" sz="1600" b="1" dirty="0">
                          <a:solidFill>
                            <a:schemeClr val="tx1"/>
                          </a:solidFill>
                          <a:effectLst/>
                          <a:latin typeface="+mj-lt"/>
                        </a:rPr>
                        <a:t>127</a:t>
                      </a:r>
                      <a:endParaRPr lang="es-CO" sz="1100" b="1"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ES_tradnl" sz="1600" dirty="0">
                          <a:effectLst/>
                          <a:latin typeface="+mj-lt"/>
                        </a:rPr>
                        <a:t>100%</a:t>
                      </a:r>
                      <a:endParaRPr lang="es-CO" sz="1100" dirty="0">
                        <a:effectLst/>
                        <a:latin typeface="+mj-lt"/>
                        <a:ea typeface="Times New Roman"/>
                      </a:endParaRPr>
                    </a:p>
                  </a:txBody>
                  <a:tcPr marL="68580" marR="68580" marT="0" marB="0">
                    <a:solidFill>
                      <a:schemeClr val="bg1">
                        <a:alpha val="20000"/>
                      </a:schemeClr>
                    </a:solidFill>
                  </a:tcPr>
                </a:tc>
                <a:extLst>
                  <a:ext uri="{0D108BD9-81ED-4DB2-BD59-A6C34878D82A}">
                    <a16:rowId xmlns:a16="http://schemas.microsoft.com/office/drawing/2014/main" val="10001"/>
                  </a:ext>
                </a:extLst>
              </a:tr>
            </a:tbl>
          </a:graphicData>
        </a:graphic>
      </p:graphicFrame>
      <p:sp>
        <p:nvSpPr>
          <p:cNvPr id="7" name="6 Rectángulo"/>
          <p:cNvSpPr/>
          <p:nvPr/>
        </p:nvSpPr>
        <p:spPr>
          <a:xfrm>
            <a:off x="853179" y="5276863"/>
            <a:ext cx="6912768" cy="954107"/>
          </a:xfrm>
          <a:prstGeom prst="rect">
            <a:avLst/>
          </a:prstGeom>
        </p:spPr>
        <p:txBody>
          <a:bodyPr wrap="square">
            <a:spAutoFit/>
          </a:bodyPr>
          <a:lstStyle/>
          <a:p>
            <a:pPr algn="ctr"/>
            <a:r>
              <a:rPr lang="es-ES_tradnl" sz="2800" b="1" dirty="0">
                <a:effectLst>
                  <a:outerShdw blurRad="38100" dist="38100" dir="2700000" algn="tl">
                    <a:srgbClr val="000000">
                      <a:alpha val="43137"/>
                    </a:srgbClr>
                  </a:outerShdw>
                </a:effectLst>
                <a:latin typeface="+mj-lt"/>
              </a:rPr>
              <a:t>El cumplimiento de medición de los indicadores es de un 100% </a:t>
            </a:r>
            <a:endParaRPr lang="es-CO" sz="2800" b="1" dirty="0">
              <a:effectLst>
                <a:outerShdw blurRad="38100" dist="38100" dir="2700000" algn="tl">
                  <a:srgbClr val="000000">
                    <a:alpha val="43137"/>
                  </a:srgbClr>
                </a:outerShdw>
              </a:effectLst>
              <a:latin typeface="+mj-lt"/>
            </a:endParaRPr>
          </a:p>
        </p:txBody>
      </p:sp>
      <p:pic>
        <p:nvPicPr>
          <p:cNvPr id="4" name="Imagen 3">
            <a:extLst>
              <a:ext uri="{FF2B5EF4-FFF2-40B4-BE49-F238E27FC236}">
                <a16:creationId xmlns:a16="http://schemas.microsoft.com/office/drawing/2014/main" id="{4DECCC7D-0B56-DA4A-0EB9-B92688C2C2D6}"/>
              </a:ext>
            </a:extLst>
          </p:cNvPr>
          <p:cNvPicPr>
            <a:picLocks noChangeAspect="1"/>
          </p:cNvPicPr>
          <p:nvPr/>
        </p:nvPicPr>
        <p:blipFill>
          <a:blip r:embed="rId4"/>
          <a:stretch>
            <a:fillRect/>
          </a:stretch>
        </p:blipFill>
        <p:spPr>
          <a:xfrm>
            <a:off x="2729313" y="2854751"/>
            <a:ext cx="3429000" cy="1952625"/>
          </a:xfrm>
          <a:prstGeom prst="rect">
            <a:avLst/>
          </a:prstGeom>
        </p:spPr>
      </p:pic>
      <p:sp>
        <p:nvSpPr>
          <p:cNvPr id="3" name="Rectángulo 2">
            <a:extLst>
              <a:ext uri="{FF2B5EF4-FFF2-40B4-BE49-F238E27FC236}">
                <a16:creationId xmlns:a16="http://schemas.microsoft.com/office/drawing/2014/main" id="{21CA05EC-6E56-8410-8182-449779A33635}"/>
              </a:ext>
            </a:extLst>
          </p:cNvPr>
          <p:cNvSpPr/>
          <p:nvPr/>
        </p:nvSpPr>
        <p:spPr>
          <a:xfrm>
            <a:off x="3392902" y="3796754"/>
            <a:ext cx="950496" cy="3782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100%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728005" y="294380"/>
            <a:ext cx="8198398"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del Fortalecimiento de la cultura – 35 indicadores</a:t>
            </a:r>
          </a:p>
        </p:txBody>
      </p:sp>
      <p:graphicFrame>
        <p:nvGraphicFramePr>
          <p:cNvPr id="6" name="5 Tabla"/>
          <p:cNvGraphicFramePr>
            <a:graphicFrameLocks noGrp="1"/>
          </p:cNvGraphicFramePr>
          <p:nvPr>
            <p:extLst>
              <p:ext uri="{D42A27DB-BD31-4B8C-83A1-F6EECF244321}">
                <p14:modId xmlns:p14="http://schemas.microsoft.com/office/powerpoint/2010/main" val="1718603939"/>
              </p:ext>
            </p:extLst>
          </p:nvPr>
        </p:nvGraphicFramePr>
        <p:xfrm>
          <a:off x="278168" y="936800"/>
          <a:ext cx="8727617" cy="3704667"/>
        </p:xfrm>
        <a:graphic>
          <a:graphicData uri="http://schemas.openxmlformats.org/drawingml/2006/table">
            <a:tbl>
              <a:tblPr>
                <a:tableStyleId>{BC89EF96-8CEA-46FF-86C4-4CE0E7609802}</a:tableStyleId>
              </a:tblPr>
              <a:tblGrid>
                <a:gridCol w="1612583">
                  <a:extLst>
                    <a:ext uri="{9D8B030D-6E8A-4147-A177-3AD203B41FA5}">
                      <a16:colId xmlns:a16="http://schemas.microsoft.com/office/drawing/2014/main" val="20000"/>
                    </a:ext>
                  </a:extLst>
                </a:gridCol>
                <a:gridCol w="1593680">
                  <a:extLst>
                    <a:ext uri="{9D8B030D-6E8A-4147-A177-3AD203B41FA5}">
                      <a16:colId xmlns:a16="http://schemas.microsoft.com/office/drawing/2014/main" val="20001"/>
                    </a:ext>
                  </a:extLst>
                </a:gridCol>
                <a:gridCol w="1684557">
                  <a:extLst>
                    <a:ext uri="{9D8B030D-6E8A-4147-A177-3AD203B41FA5}">
                      <a16:colId xmlns:a16="http://schemas.microsoft.com/office/drawing/2014/main" val="20002"/>
                    </a:ext>
                  </a:extLst>
                </a:gridCol>
                <a:gridCol w="839880">
                  <a:extLst>
                    <a:ext uri="{9D8B030D-6E8A-4147-A177-3AD203B41FA5}">
                      <a16:colId xmlns:a16="http://schemas.microsoft.com/office/drawing/2014/main" val="20003"/>
                    </a:ext>
                  </a:extLst>
                </a:gridCol>
                <a:gridCol w="2175508">
                  <a:extLst>
                    <a:ext uri="{9D8B030D-6E8A-4147-A177-3AD203B41FA5}">
                      <a16:colId xmlns:a16="http://schemas.microsoft.com/office/drawing/2014/main" val="20004"/>
                    </a:ext>
                  </a:extLst>
                </a:gridCol>
                <a:gridCol w="821409">
                  <a:extLst>
                    <a:ext uri="{9D8B030D-6E8A-4147-A177-3AD203B41FA5}">
                      <a16:colId xmlns:a16="http://schemas.microsoft.com/office/drawing/2014/main" val="20005"/>
                    </a:ext>
                  </a:extLst>
                </a:gridCol>
              </a:tblGrid>
              <a:tr h="406270">
                <a:tc>
                  <a:txBody>
                    <a:bodyPr/>
                    <a:lstStyle/>
                    <a:p>
                      <a:pPr algn="ctr" fontAlgn="ctr"/>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ANALISIS ULTIMA</a:t>
                      </a:r>
                      <a:r>
                        <a:rPr lang="es-CO" sz="900" b="1" u="none" strike="noStrike" baseline="0" dirty="0">
                          <a:solidFill>
                            <a:schemeClr val="tx1"/>
                          </a:solidFill>
                          <a:effectLst/>
                          <a:latin typeface="+mj-lt"/>
                          <a:cs typeface="Arial" panose="020B0604020202020204" pitchFamily="34" charset="0"/>
                        </a:rPr>
                        <a:t> MEDICION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677117">
                <a:tc>
                  <a:txBody>
                    <a:bodyPr/>
                    <a:lstStyle/>
                    <a:p>
                      <a:pPr algn="ctr" fontAlgn="ctr"/>
                      <a:r>
                        <a:rPr lang="es-MX" sz="900" b="1" u="none" strike="noStrike" kern="1200" dirty="0">
                          <a:solidFill>
                            <a:schemeClr val="tx1"/>
                          </a:solidFill>
                          <a:effectLst/>
                          <a:latin typeface="+mj-lt"/>
                          <a:ea typeface="+mn-ea"/>
                          <a:cs typeface="Arial" panose="020B0604020202020204" pitchFamily="34" charset="0"/>
                        </a:rPr>
                        <a:t>Dotaciones entregadas a las instituciones de carácter cultural del departamento correspondientes a danza</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900" b="0" u="none" strike="noStrike" kern="1200" dirty="0">
                          <a:solidFill>
                            <a:schemeClr val="tx1"/>
                          </a:solidFill>
                          <a:effectLst/>
                          <a:latin typeface="+mj-lt"/>
                          <a:ea typeface="+mn-ea"/>
                          <a:cs typeface="Arial" panose="020B0604020202020204" pitchFamily="34" charset="0"/>
                        </a:rPr>
                        <a:t>Dotaciones entregadas en danza/Dotaciones programadas en danza</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Diana Gallego Yepes</a:t>
                      </a:r>
                    </a:p>
                  </a:txBody>
                  <a:tcPr marL="0" marR="0" marT="0" marB="0" anchor="ctr"/>
                </a:tc>
                <a:tc>
                  <a:txBody>
                    <a:bodyPr/>
                    <a:lstStyle/>
                    <a:p>
                      <a:pPr algn="just" fontAlgn="t"/>
                      <a:r>
                        <a:rPr lang="es-MX" sz="900" dirty="0">
                          <a:solidFill>
                            <a:schemeClr val="tx1"/>
                          </a:solidFill>
                          <a:effectLst/>
                          <a:latin typeface="+mj-lt"/>
                        </a:rPr>
                        <a:t>1.Salones:</a:t>
                      </a:r>
                    </a:p>
                    <a:p>
                      <a:pPr algn="just" fontAlgn="t"/>
                      <a:r>
                        <a:rPr lang="es-MX" sz="900" dirty="0">
                          <a:solidFill>
                            <a:schemeClr val="tx1"/>
                          </a:solidFill>
                          <a:effectLst/>
                          <a:latin typeface="+mj-lt"/>
                        </a:rPr>
                        <a:t>2.Dotaciones:</a:t>
                      </a:r>
                    </a:p>
                  </a:txBody>
                  <a:tcPr marL="76200" marR="76200" marT="76200" marB="76200"/>
                </a:tc>
                <a:tc>
                  <a:txBody>
                    <a:bodyPr/>
                    <a:lstStyle/>
                    <a:p>
                      <a:pPr algn="ctr" fontAlgn="ctr"/>
                      <a:r>
                        <a:rPr lang="es-ES" sz="900" b="0" i="0" u="none" strike="noStrike" dirty="0">
                          <a:solidFill>
                            <a:schemeClr val="tx1"/>
                          </a:solidFill>
                          <a:effectLst/>
                          <a:latin typeface="+mj-lt"/>
                          <a:cs typeface="Arial" panose="020B0604020202020204" pitchFamily="34" charset="0"/>
                        </a:rPr>
                        <a:t>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677117">
                <a:tc>
                  <a:txBody>
                    <a:bodyPr/>
                    <a:lstStyle/>
                    <a:p>
                      <a:pPr algn="ctr" fontAlgn="ctr"/>
                      <a:r>
                        <a:rPr lang="es-CO" sz="900" b="1" u="none" strike="noStrike" dirty="0">
                          <a:solidFill>
                            <a:schemeClr val="tx1"/>
                          </a:solidFill>
                          <a:effectLst/>
                          <a:latin typeface="+mj-lt"/>
                          <a:cs typeface="Arial" panose="020B0604020202020204" pitchFamily="34" charset="0"/>
                        </a:rPr>
                        <a:t>Eventos realizados en el área de artes visuales</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eventos de artes visuales realizados/eventos de artes visuales planeados</a:t>
                      </a:r>
                    </a:p>
                    <a:p>
                      <a:pPr algn="ctr" fontAlgn="ctr"/>
                      <a:r>
                        <a:rPr lang="es-CO" sz="900" b="0" i="0" u="none" strike="noStrike" dirty="0">
                          <a:solidFill>
                            <a:schemeClr val="tx1"/>
                          </a:solidFill>
                          <a:effectLst/>
                          <a:latin typeface="+mj-lt"/>
                          <a:cs typeface="Arial" panose="020B0604020202020204" pitchFamily="34" charset="0"/>
                        </a:rPr>
                        <a:t>8/8</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Henry González Velásquez</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t"/>
                      <a:r>
                        <a:rPr lang="pt-BR" sz="900" dirty="0">
                          <a:solidFill>
                            <a:schemeClr val="tx1"/>
                          </a:solidFill>
                          <a:effectLst/>
                          <a:latin typeface="+mj-lt"/>
                        </a:rPr>
                        <a:t>1     PREARQUITECTURA</a:t>
                      </a:r>
                    </a:p>
                    <a:p>
                      <a:pPr algn="just" fontAlgn="t"/>
                      <a:r>
                        <a:rPr lang="pt-BR" sz="900" dirty="0">
                          <a:solidFill>
                            <a:schemeClr val="tx1"/>
                          </a:solidFill>
                          <a:effectLst/>
                          <a:latin typeface="+mj-lt"/>
                        </a:rPr>
                        <a:t>2     IPERREALISMO FLORAL 5</a:t>
                      </a:r>
                    </a:p>
                    <a:p>
                      <a:pPr algn="just" fontAlgn="t"/>
                      <a:r>
                        <a:rPr lang="pt-BR" sz="900" dirty="0">
                          <a:solidFill>
                            <a:schemeClr val="tx1"/>
                          </a:solidFill>
                          <a:effectLst/>
                          <a:latin typeface="+mj-lt"/>
                        </a:rPr>
                        <a:t>3     LETRAS ILUSTRADAS</a:t>
                      </a:r>
                    </a:p>
                    <a:p>
                      <a:pPr algn="just" fontAlgn="t"/>
                      <a:r>
                        <a:rPr lang="pt-BR" sz="900" dirty="0">
                          <a:solidFill>
                            <a:schemeClr val="tx1"/>
                          </a:solidFill>
                          <a:effectLst/>
                          <a:latin typeface="+mj-lt"/>
                        </a:rPr>
                        <a:t>4     ANTIOQUIA 124 + 1</a:t>
                      </a:r>
                    </a:p>
                    <a:p>
                      <a:pPr algn="just" fontAlgn="t"/>
                      <a:r>
                        <a:rPr lang="pt-BR" sz="900" dirty="0">
                          <a:solidFill>
                            <a:schemeClr val="tx1"/>
                          </a:solidFill>
                          <a:effectLst/>
                          <a:latin typeface="+mj-lt"/>
                        </a:rPr>
                        <a:t>5     MEMORIAS VIAJERAS</a:t>
                      </a:r>
                    </a:p>
                    <a:p>
                      <a:pPr algn="just" fontAlgn="t"/>
                      <a:r>
                        <a:rPr lang="pt-BR" sz="900" dirty="0">
                          <a:solidFill>
                            <a:schemeClr val="tx1"/>
                          </a:solidFill>
                          <a:effectLst/>
                          <a:latin typeface="+mj-lt"/>
                        </a:rPr>
                        <a:t>6     ECOLOGIAS DIGITALES</a:t>
                      </a:r>
                    </a:p>
                    <a:p>
                      <a:pPr algn="just" fontAlgn="t"/>
                      <a:r>
                        <a:rPr lang="pt-BR" sz="900" dirty="0">
                          <a:solidFill>
                            <a:schemeClr val="tx1"/>
                          </a:solidFill>
                          <a:effectLst/>
                          <a:latin typeface="+mj-lt"/>
                        </a:rPr>
                        <a:t>7     ANTIOQUIA VIVE</a:t>
                      </a:r>
                    </a:p>
                    <a:p>
                      <a:pPr algn="just" fontAlgn="t"/>
                      <a:r>
                        <a:rPr lang="pt-BR" sz="900" dirty="0">
                          <a:solidFill>
                            <a:schemeClr val="tx1"/>
                          </a:solidFill>
                          <a:effectLst/>
                          <a:latin typeface="+mj-lt"/>
                        </a:rPr>
                        <a:t>8     OBRAS DE CARLOS CORREA</a:t>
                      </a:r>
                      <a:endParaRPr lang="es-MX" sz="900" dirty="0">
                        <a:solidFill>
                          <a:schemeClr val="tx1"/>
                        </a:solidFill>
                        <a:effectLst/>
                        <a:latin typeface="+mj-lt"/>
                      </a:endParaRPr>
                    </a:p>
                  </a:txBody>
                  <a:tcPr marL="76200" marR="76200" marT="76200" marB="76200"/>
                </a:tc>
                <a:tc>
                  <a:txBody>
                    <a:bodyPr/>
                    <a:lstStyle/>
                    <a:p>
                      <a:pPr algn="ctr" fontAlgn="ctr"/>
                      <a:r>
                        <a:rPr lang="es-ES" sz="900" b="0" i="0" u="none" strike="noStrike" dirty="0">
                          <a:solidFill>
                            <a:schemeClr val="tx1"/>
                          </a:solidFill>
                          <a:effectLst/>
                          <a:latin typeface="+mj-lt"/>
                          <a:cs typeface="Arial" panose="020B0604020202020204" pitchFamily="34" charset="0"/>
                        </a:rPr>
                        <a:t>100%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r h="812541">
                <a:tc>
                  <a:txBody>
                    <a:bodyPr/>
                    <a:lstStyle/>
                    <a:p>
                      <a:pPr marL="0" algn="ctr" defTabSz="914400" rtl="0" eaLnBrk="1" fontAlgn="ctr" latinLnBrk="0" hangingPunct="1"/>
                      <a:r>
                        <a:rPr lang="es-MX" sz="900" b="1" u="none" strike="noStrike" kern="1200" dirty="0">
                          <a:solidFill>
                            <a:schemeClr val="tx1"/>
                          </a:solidFill>
                          <a:effectLst/>
                          <a:latin typeface="+mj-lt"/>
                          <a:ea typeface="+mn-ea"/>
                          <a:cs typeface="Arial" panose="020B0604020202020204" pitchFamily="34" charset="0"/>
                        </a:rPr>
                        <a:t>Encuentros de actores del sector de bibliotecas, lectura y escritura</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900" b="0" u="none" strike="noStrike" kern="1200" dirty="0">
                          <a:solidFill>
                            <a:schemeClr val="tx1"/>
                          </a:solidFill>
                          <a:effectLst/>
                          <a:latin typeface="+mj-lt"/>
                          <a:ea typeface="+mn-ea"/>
                          <a:cs typeface="Arial" panose="020B0604020202020204" pitchFamily="34" charset="0"/>
                        </a:rPr>
                        <a:t>Encuentros de actores del sector de bibliotecas, lectura y escritura/Encuentros programados de actores del sector de bibliotecas, lectura y escritura</a:t>
                      </a:r>
                      <a:endParaRPr lang="es-CO" sz="900" b="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O" sz="900" b="0" i="0" u="none" strike="noStrike" kern="1200" dirty="0">
                          <a:solidFill>
                            <a:schemeClr val="tx1"/>
                          </a:solidFill>
                          <a:effectLst/>
                          <a:latin typeface="+mn-lt"/>
                          <a:ea typeface="+mn-ea"/>
                          <a:cs typeface="Arial" panose="020B0604020202020204" pitchFamily="34" charset="0"/>
                        </a:rPr>
                        <a:t>Erika Monsalve</a:t>
                      </a: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900" b="0" i="0" u="none" strike="noStrike" kern="1200" dirty="0">
                          <a:solidFill>
                            <a:schemeClr val="tx1"/>
                          </a:solidFill>
                          <a:effectLst/>
                          <a:latin typeface="+mj-lt"/>
                          <a:ea typeface="+mn-ea"/>
                          <a:cs typeface="Arial" pitchFamily="34" charset="0"/>
                        </a:rPr>
                        <a:t>3 de 2 programados. Encuentros del Comité de Lectura y Bibliotecas</a:t>
                      </a:r>
                      <a:endParaRPr lang="es-MX" sz="900" b="0" i="0" u="none" strike="noStrike" kern="1200" dirty="0">
                        <a:solidFill>
                          <a:schemeClr val="tx1"/>
                        </a:solidFill>
                        <a:effectLst/>
                        <a:latin typeface="+mj-lt"/>
                        <a:ea typeface="+mn-ea"/>
                        <a:cs typeface="Arial"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150%</a:t>
                      </a:r>
                    </a:p>
                  </a:txBody>
                  <a:tcPr marL="0" marR="0" marT="0" marB="0" anchor="ctr"/>
                </a:tc>
                <a:extLst>
                  <a:ext uri="{0D108BD9-81ED-4DB2-BD59-A6C34878D82A}">
                    <a16:rowId xmlns:a16="http://schemas.microsoft.com/office/drawing/2014/main" val="10005"/>
                  </a:ext>
                </a:extLst>
              </a:tr>
              <a:tr h="426584">
                <a:tc>
                  <a:txBody>
                    <a:bodyPr/>
                    <a:lstStyle/>
                    <a:p>
                      <a:pPr marL="0" algn="ctr" defTabSz="914400" rtl="0" eaLnBrk="1" fontAlgn="ctr" latinLnBrk="0" hangingPunct="1"/>
                      <a:r>
                        <a:rPr lang="es-MX" sz="900" b="1" u="none" strike="noStrike" kern="1200" dirty="0">
                          <a:solidFill>
                            <a:schemeClr val="tx1"/>
                          </a:solidFill>
                          <a:effectLst/>
                          <a:latin typeface="+mj-lt"/>
                          <a:ea typeface="+mn-ea"/>
                          <a:cs typeface="Arial" panose="020B0604020202020204" pitchFamily="34" charset="0"/>
                        </a:rPr>
                        <a:t>Eventos realizados en el área de literatura</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ES" sz="900" b="0" i="0" kern="1200" dirty="0">
                          <a:solidFill>
                            <a:schemeClr val="tx1"/>
                          </a:solidFill>
                          <a:latin typeface="+mj-lt"/>
                          <a:ea typeface="+mn-ea"/>
                          <a:cs typeface="+mn-cs"/>
                        </a:rPr>
                        <a:t>Eventos de literatura realizados/Eventos de literatura planeados</a:t>
                      </a:r>
                    </a:p>
                    <a:p>
                      <a:pPr algn="ctr" fontAlgn="ctr"/>
                      <a:r>
                        <a:rPr lang="es-MX" sz="900" b="0" i="0" u="none" strike="noStrike" kern="1200" dirty="0">
                          <a:solidFill>
                            <a:schemeClr val="tx1"/>
                          </a:solidFill>
                          <a:effectLst/>
                          <a:latin typeface="+mj-lt"/>
                          <a:ea typeface="+mn-ea"/>
                          <a:cs typeface="+mn-cs"/>
                        </a:rPr>
                        <a:t>7/7</a:t>
                      </a:r>
                      <a:endParaRPr lang="es-CO" sz="900" b="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900" b="0" i="0" kern="1200" dirty="0">
                          <a:solidFill>
                            <a:schemeClr val="tx1"/>
                          </a:solidFill>
                          <a:latin typeface="+mn-lt"/>
                          <a:ea typeface="+mn-ea"/>
                          <a:cs typeface="+mn-cs"/>
                        </a:rPr>
                        <a:t>Erika Monsalve</a:t>
                      </a:r>
                      <a:endParaRPr lang="es-CO" sz="900" b="0" i="0" u="none" strike="noStrike" kern="1200" dirty="0">
                        <a:solidFill>
                          <a:schemeClr val="tx1"/>
                        </a:solidFill>
                        <a:effectLst/>
                        <a:latin typeface="+mn-lt"/>
                        <a:ea typeface="+mn-ea"/>
                        <a:cs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900" b="0" i="0" u="none" strike="noStrike" dirty="0">
                          <a:solidFill>
                            <a:schemeClr val="tx1"/>
                          </a:solidFill>
                          <a:effectLst/>
                          <a:latin typeface="+mj-lt"/>
                          <a:cs typeface="Arial" panose="020B0604020202020204" pitchFamily="34" charset="0"/>
                        </a:rPr>
                        <a:t>3 costureros literarios, 1 palabras, literatura y cultura: ganadores convocatoria literatura, biblioteca y lectura 2021, 3 encuentros paseo por la literatura Uniremington.</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4478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25354" y="0"/>
            <a:ext cx="8352286"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del Fortalecimiento de la cultura – 35 indicadores</a:t>
            </a:r>
          </a:p>
        </p:txBody>
      </p:sp>
      <p:graphicFrame>
        <p:nvGraphicFramePr>
          <p:cNvPr id="6" name="5 Tabla"/>
          <p:cNvGraphicFramePr>
            <a:graphicFrameLocks noGrp="1"/>
          </p:cNvGraphicFramePr>
          <p:nvPr>
            <p:extLst>
              <p:ext uri="{D42A27DB-BD31-4B8C-83A1-F6EECF244321}">
                <p14:modId xmlns:p14="http://schemas.microsoft.com/office/powerpoint/2010/main" val="1786995661"/>
              </p:ext>
            </p:extLst>
          </p:nvPr>
        </p:nvGraphicFramePr>
        <p:xfrm>
          <a:off x="285226" y="522939"/>
          <a:ext cx="8699381" cy="5915342"/>
        </p:xfrm>
        <a:graphic>
          <a:graphicData uri="http://schemas.openxmlformats.org/drawingml/2006/table">
            <a:tbl>
              <a:tblPr>
                <a:tableStyleId>{BC89EF96-8CEA-46FF-86C4-4CE0E7609802}</a:tableStyleId>
              </a:tblPr>
              <a:tblGrid>
                <a:gridCol w="1585312">
                  <a:extLst>
                    <a:ext uri="{9D8B030D-6E8A-4147-A177-3AD203B41FA5}">
                      <a16:colId xmlns:a16="http://schemas.microsoft.com/office/drawing/2014/main" val="20000"/>
                    </a:ext>
                  </a:extLst>
                </a:gridCol>
                <a:gridCol w="1492462">
                  <a:extLst>
                    <a:ext uri="{9D8B030D-6E8A-4147-A177-3AD203B41FA5}">
                      <a16:colId xmlns:a16="http://schemas.microsoft.com/office/drawing/2014/main" val="20001"/>
                    </a:ext>
                  </a:extLst>
                </a:gridCol>
                <a:gridCol w="981937">
                  <a:extLst>
                    <a:ext uri="{9D8B030D-6E8A-4147-A177-3AD203B41FA5}">
                      <a16:colId xmlns:a16="http://schemas.microsoft.com/office/drawing/2014/main" val="20002"/>
                    </a:ext>
                  </a:extLst>
                </a:gridCol>
                <a:gridCol w="1098870">
                  <a:extLst>
                    <a:ext uri="{9D8B030D-6E8A-4147-A177-3AD203B41FA5}">
                      <a16:colId xmlns:a16="http://schemas.microsoft.com/office/drawing/2014/main" val="20003"/>
                    </a:ext>
                  </a:extLst>
                </a:gridCol>
                <a:gridCol w="2341176">
                  <a:extLst>
                    <a:ext uri="{9D8B030D-6E8A-4147-A177-3AD203B41FA5}">
                      <a16:colId xmlns:a16="http://schemas.microsoft.com/office/drawing/2014/main" val="20004"/>
                    </a:ext>
                  </a:extLst>
                </a:gridCol>
                <a:gridCol w="1199624">
                  <a:extLst>
                    <a:ext uri="{9D8B030D-6E8A-4147-A177-3AD203B41FA5}">
                      <a16:colId xmlns:a16="http://schemas.microsoft.com/office/drawing/2014/main" val="20005"/>
                    </a:ext>
                  </a:extLst>
                </a:gridCol>
              </a:tblGrid>
              <a:tr h="368140">
                <a:tc>
                  <a:txBody>
                    <a:bodyPr/>
                    <a:lstStyle/>
                    <a:p>
                      <a:pPr algn="ctr" fontAlgn="ctr"/>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ANALISIS ULTIMA</a:t>
                      </a:r>
                      <a:r>
                        <a:rPr lang="es-CO" sz="900" b="1" u="none" strike="noStrike" baseline="0" dirty="0">
                          <a:solidFill>
                            <a:schemeClr val="tx1"/>
                          </a:solidFill>
                          <a:effectLst/>
                          <a:latin typeface="+mj-lt"/>
                          <a:cs typeface="Arial" panose="020B0604020202020204" pitchFamily="34" charset="0"/>
                        </a:rPr>
                        <a:t> MEDICION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441881">
                <a:tc>
                  <a:txBody>
                    <a:bodyPr/>
                    <a:lstStyle/>
                    <a:p>
                      <a:pPr algn="ctr" fontAlgn="ctr"/>
                      <a:r>
                        <a:rPr lang="es-CO" sz="900" b="1" u="none" strike="noStrike" dirty="0">
                          <a:solidFill>
                            <a:schemeClr val="tx1"/>
                          </a:solidFill>
                          <a:effectLst/>
                          <a:latin typeface="+mj-lt"/>
                          <a:cs typeface="Arial" panose="020B0604020202020204" pitchFamily="34" charset="0"/>
                        </a:rPr>
                        <a:t>Eventos realizados en el área de música</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Eventos de música/ eventos de música planeados</a:t>
                      </a: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Nelson Polo</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900" b="0" i="0" u="none" strike="noStrike" dirty="0">
                          <a:solidFill>
                            <a:schemeClr val="tx1"/>
                          </a:solidFill>
                          <a:effectLst/>
                          <a:latin typeface="+mj-lt"/>
                          <a:cs typeface="Arial" panose="020B0604020202020204" pitchFamily="34" charset="0"/>
                        </a:rPr>
                        <a:t>Sin ejecución</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u="none" strike="noStrike" dirty="0">
                          <a:solidFill>
                            <a:schemeClr val="tx1"/>
                          </a:solidFill>
                          <a:effectLst/>
                          <a:latin typeface="+mj-lt"/>
                          <a:cs typeface="Arial" panose="020B0604020202020204" pitchFamily="34" charset="0"/>
                        </a:rPr>
                        <a:t>0%</a:t>
                      </a:r>
                    </a:p>
                  </a:txBody>
                  <a:tcPr marL="0" marR="0" marT="0" marB="0" anchor="ctr"/>
                </a:tc>
                <a:extLst>
                  <a:ext uri="{0D108BD9-81ED-4DB2-BD59-A6C34878D82A}">
                    <a16:rowId xmlns:a16="http://schemas.microsoft.com/office/drawing/2014/main" val="10005"/>
                  </a:ext>
                </a:extLst>
              </a:tr>
              <a:tr h="441881">
                <a:tc>
                  <a:txBody>
                    <a:bodyPr/>
                    <a:lstStyle/>
                    <a:p>
                      <a:pPr algn="ctr" fontAlgn="ctr"/>
                      <a:r>
                        <a:rPr lang="es-CO" sz="900" b="1" u="none" strike="noStrike" dirty="0">
                          <a:solidFill>
                            <a:schemeClr val="tx1"/>
                          </a:solidFill>
                          <a:effectLst/>
                          <a:latin typeface="+mj-lt"/>
                          <a:cs typeface="Arial" panose="020B0604020202020204" pitchFamily="34" charset="0"/>
                        </a:rPr>
                        <a:t>Eventos realizados en el área de comunicaciones</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eventos de comunicaciones realizados/eventos de comunicaciones planeados</a:t>
                      </a:r>
                    </a:p>
                    <a:p>
                      <a:pPr algn="ctr" fontAlgn="ctr"/>
                      <a:r>
                        <a:rPr lang="es-CO" sz="900" b="0" u="none" strike="noStrike" dirty="0">
                          <a:solidFill>
                            <a:schemeClr val="tx1"/>
                          </a:solidFill>
                          <a:effectLst/>
                          <a:latin typeface="+mj-lt"/>
                          <a:cs typeface="Arial" panose="020B0604020202020204" pitchFamily="34" charset="0"/>
                        </a:rPr>
                        <a:t>42/42</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Mariana</a:t>
                      </a:r>
                      <a:r>
                        <a:rPr lang="es-CO" sz="900" u="none" strike="noStrike" baseline="0" dirty="0">
                          <a:solidFill>
                            <a:schemeClr val="tx1"/>
                          </a:solidFill>
                          <a:effectLst/>
                          <a:latin typeface="+mj-lt"/>
                          <a:cs typeface="Arial" panose="020B0604020202020204" pitchFamily="34" charset="0"/>
                        </a:rPr>
                        <a:t> Parra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900" b="0" i="0" u="none" strike="noStrike" dirty="0">
                          <a:solidFill>
                            <a:schemeClr val="tx1"/>
                          </a:solidFill>
                          <a:effectLst/>
                          <a:latin typeface="+mj-lt"/>
                          <a:cs typeface="Arial" panose="020B0604020202020204" pitchFamily="34" charset="0"/>
                        </a:rPr>
                        <a:t>Con corte al mes de julio tuvimos una cantidad de 42 actividades entre presenciales, virtuales y mixtos, logramos abarcar nuestras redes sociales para compartir y difundir la información. Se adjunta las métricas como soporte.</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6"/>
                  </a:ext>
                </a:extLst>
              </a:tr>
              <a:tr h="441881">
                <a:tc>
                  <a:txBody>
                    <a:bodyPr/>
                    <a:lstStyle/>
                    <a:p>
                      <a:pPr algn="ctr" fontAlgn="ctr"/>
                      <a:r>
                        <a:rPr lang="es-CO" sz="900" b="1" u="none" strike="noStrike" dirty="0">
                          <a:solidFill>
                            <a:schemeClr val="tx1"/>
                          </a:solidFill>
                          <a:effectLst/>
                          <a:latin typeface="+mj-lt"/>
                          <a:cs typeface="Arial" panose="020B0604020202020204" pitchFamily="34" charset="0"/>
                        </a:rPr>
                        <a:t>Eventos realizados en el área de danza</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eventos de danza realizados/eventos de danza planeados</a:t>
                      </a:r>
                    </a:p>
                    <a:p>
                      <a:pPr algn="ctr" fontAlgn="ctr"/>
                      <a:r>
                        <a:rPr lang="es-CO" sz="900" b="0" u="none" strike="noStrike" dirty="0">
                          <a:solidFill>
                            <a:schemeClr val="tx1"/>
                          </a:solidFill>
                          <a:effectLst/>
                          <a:latin typeface="+mj-lt"/>
                          <a:cs typeface="Arial" panose="020B0604020202020204" pitchFamily="34" charset="0"/>
                        </a:rPr>
                        <a:t>3/3</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Diana Cristina Gallego Yepes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900" b="0" i="0" u="none" strike="noStrike" dirty="0">
                          <a:solidFill>
                            <a:schemeClr val="tx1"/>
                          </a:solidFill>
                          <a:effectLst/>
                          <a:latin typeface="+mj-lt"/>
                          <a:cs typeface="Arial" panose="020B0604020202020204" pitchFamily="34" charset="0"/>
                        </a:rPr>
                        <a:t>Evento realizado en el Palacio de la Cultura, activación palacio con el Grupo de Sabanalarga Antioquia Vive la Música Encuentro Danza en Nordeste San Roque Antioquia Vive la Música Encuentro Danza en Occidente San Jerónimo</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100%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7"/>
                  </a:ext>
                </a:extLst>
              </a:tr>
              <a:tr h="441881">
                <a:tc>
                  <a:txBody>
                    <a:bodyPr/>
                    <a:lstStyle/>
                    <a:p>
                      <a:pPr algn="ctr" fontAlgn="ctr"/>
                      <a:r>
                        <a:rPr lang="es-CO" sz="900" b="1" u="none" strike="noStrike" dirty="0">
                          <a:solidFill>
                            <a:schemeClr val="tx1"/>
                          </a:solidFill>
                          <a:effectLst/>
                          <a:latin typeface="+mj-lt"/>
                          <a:cs typeface="Arial" panose="020B0604020202020204" pitchFamily="34" charset="0"/>
                        </a:rPr>
                        <a:t>Eventos realizados en el área de fonoteca</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pt-BR" sz="900" b="0" u="none" strike="noStrike" dirty="0">
                          <a:solidFill>
                            <a:schemeClr val="tx1"/>
                          </a:solidFill>
                          <a:effectLst/>
                          <a:latin typeface="+mj-lt"/>
                          <a:cs typeface="Arial" panose="020B0604020202020204" pitchFamily="34" charset="0"/>
                        </a:rPr>
                        <a:t>eventos de fonoteca realizados/eventos de fonoteca planeados</a:t>
                      </a:r>
                    </a:p>
                    <a:p>
                      <a:pPr algn="ctr" fontAlgn="ctr"/>
                      <a:r>
                        <a:rPr lang="pt-BR" sz="900" b="0" i="0" u="none" strike="noStrike" dirty="0">
                          <a:solidFill>
                            <a:schemeClr val="tx1"/>
                          </a:solidFill>
                          <a:effectLst/>
                          <a:latin typeface="+mj-lt"/>
                          <a:cs typeface="Arial" panose="020B0604020202020204" pitchFamily="34" charset="0"/>
                        </a:rPr>
                        <a:t>2/2</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Nelson León Osorno Zapata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900" b="0" i="0" u="none" strike="noStrike" dirty="0">
                          <a:solidFill>
                            <a:schemeClr val="tx1"/>
                          </a:solidFill>
                          <a:effectLst/>
                          <a:latin typeface="+mj-lt"/>
                          <a:cs typeface="Arial" panose="020B0604020202020204" pitchFamily="34" charset="0"/>
                        </a:rPr>
                        <a:t>Se realizó un evento El Encuentro nacional de Fonotecas y Fototecas con el Archivo General de la Nación. Estuvieron Conectadas 180 personas y Se realizó charla programada con estudiantes de turismo del SENA con temas histórico de memoria sonora e industria de Antioquia: 11 estudiantes.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100%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8"/>
                  </a:ext>
                </a:extLst>
              </a:tr>
              <a:tr h="441881">
                <a:tc>
                  <a:txBody>
                    <a:bodyPr/>
                    <a:lstStyle/>
                    <a:p>
                      <a:pPr algn="ctr" fontAlgn="ctr"/>
                      <a:r>
                        <a:rPr lang="es-CO" sz="900" b="1" u="none" strike="noStrike" dirty="0">
                          <a:solidFill>
                            <a:schemeClr val="tx1"/>
                          </a:solidFill>
                          <a:effectLst/>
                          <a:latin typeface="+mj-lt"/>
                          <a:cs typeface="Arial" panose="020B0604020202020204" pitchFamily="34" charset="0"/>
                        </a:rPr>
                        <a:t>Eventos realizados en el área de lectura y bibliotecas</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eventos de lectura y bibliotecas realizados/eventos de lectura y bibliotecas planeados</a:t>
                      </a:r>
                    </a:p>
                    <a:p>
                      <a:pPr algn="ctr" fontAlgn="ctr"/>
                      <a:r>
                        <a:rPr lang="es-CO" sz="900" b="0" u="none" strike="noStrike" dirty="0">
                          <a:solidFill>
                            <a:schemeClr val="tx1"/>
                          </a:solidFill>
                          <a:effectLst/>
                          <a:latin typeface="+mj-lt"/>
                          <a:cs typeface="Arial" panose="020B0604020202020204" pitchFamily="34" charset="0"/>
                        </a:rPr>
                        <a:t>3/5</a:t>
                      </a: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Erika Monsalve</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endParaRPr lang="es-MX" sz="900" b="0" i="0" u="none" strike="noStrike" dirty="0">
                        <a:solidFill>
                          <a:schemeClr val="tx1"/>
                        </a:solidFill>
                        <a:effectLst/>
                        <a:latin typeface="+mj-lt"/>
                        <a:cs typeface="Arial" panose="020B0604020202020204" pitchFamily="34" charset="0"/>
                      </a:endParaRPr>
                    </a:p>
                    <a:p>
                      <a:pPr algn="just" fontAlgn="ctr"/>
                      <a:r>
                        <a:rPr lang="es-ES" sz="900" b="0" i="0" u="none" strike="noStrike" dirty="0">
                          <a:solidFill>
                            <a:schemeClr val="tx1"/>
                          </a:solidFill>
                          <a:effectLst/>
                          <a:latin typeface="+mj-lt"/>
                          <a:cs typeface="Arial" panose="020B0604020202020204" pitchFamily="34" charset="0"/>
                        </a:rPr>
                        <a:t>	</a:t>
                      </a:r>
                    </a:p>
                    <a:p>
                      <a:pPr algn="just" fontAlgn="ctr"/>
                      <a:r>
                        <a:rPr lang="es-ES" sz="900" b="0" i="0" u="none" strike="noStrike" dirty="0">
                          <a:solidFill>
                            <a:schemeClr val="tx1"/>
                          </a:solidFill>
                          <a:effectLst/>
                          <a:latin typeface="+mj-lt"/>
                          <a:cs typeface="Arial" panose="020B0604020202020204" pitchFamily="34" charset="0"/>
                        </a:rPr>
                        <a:t>En el primer Semestre se realizaron tres eventos de lectura presenciales en la Biblioteca Departamental: Palabras literatura y cultura (4 de febrero y 4 de marzo); y Paseo por la literatura (24 de marzo) en alianza con Uniremington. Y se planeó el evento de poesía y costurero literario para el día del idioma.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u="none" strike="noStrike" dirty="0">
                          <a:solidFill>
                            <a:schemeClr val="tx1"/>
                          </a:solidFill>
                          <a:effectLst/>
                          <a:latin typeface="+mj-lt"/>
                          <a:cs typeface="Arial" panose="020B0604020202020204" pitchFamily="34" charset="0"/>
                        </a:rPr>
                        <a:t>60%</a:t>
                      </a:r>
                    </a:p>
                  </a:txBody>
                  <a:tcPr marL="0" marR="0" marT="0" marB="0" anchor="ctr"/>
                </a:tc>
                <a:extLst>
                  <a:ext uri="{0D108BD9-81ED-4DB2-BD59-A6C34878D82A}">
                    <a16:rowId xmlns:a16="http://schemas.microsoft.com/office/drawing/2014/main" val="10009"/>
                  </a:ext>
                </a:extLst>
              </a:tr>
              <a:tr h="441881">
                <a:tc>
                  <a:txBody>
                    <a:bodyPr/>
                    <a:lstStyle/>
                    <a:p>
                      <a:pPr algn="ctr" fontAlgn="ctr"/>
                      <a:r>
                        <a:rPr lang="es-CO" sz="900" b="1" u="none" strike="noStrike" dirty="0">
                          <a:solidFill>
                            <a:schemeClr val="tx1"/>
                          </a:solidFill>
                          <a:effectLst/>
                          <a:latin typeface="+mj-lt"/>
                          <a:cs typeface="Arial" panose="020B0604020202020204" pitchFamily="34" charset="0"/>
                        </a:rPr>
                        <a:t>Eventos realizados en el área de teatro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eventos de teatro realizados/eventos de teatro planeados</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Hugo Antonio Valencia Melguizo</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900" b="0" i="0" u="none" strike="noStrike" dirty="0">
                          <a:solidFill>
                            <a:schemeClr val="tx1"/>
                          </a:solidFill>
                          <a:effectLst/>
                          <a:latin typeface="+mj-lt"/>
                          <a:cs typeface="Arial" panose="020B0604020202020204" pitchFamily="34" charset="0"/>
                        </a:rPr>
                        <a:t>Sin ejecución </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10"/>
                  </a:ext>
                </a:extLst>
              </a:tr>
              <a:tr h="441881">
                <a:tc>
                  <a:txBody>
                    <a:bodyPr/>
                    <a:lstStyle/>
                    <a:p>
                      <a:pPr marL="0" algn="ctr" defTabSz="914400" rtl="0" eaLnBrk="1" fontAlgn="t" latinLnBrk="0" hangingPunct="1"/>
                      <a:r>
                        <a:rPr lang="es-MX" sz="900" b="1" kern="1200" dirty="0">
                          <a:solidFill>
                            <a:schemeClr val="tx1"/>
                          </a:solidFill>
                          <a:highlight>
                            <a:srgbClr val="FFFF00"/>
                          </a:highlight>
                          <a:latin typeface="+mj-lt"/>
                          <a:ea typeface="+mn-ea"/>
                          <a:cs typeface="Arial" pitchFamily="34" charset="0"/>
                        </a:rPr>
                        <a:t>Satisfacción con los servicios de la Biblioteca Publica Departamental</a:t>
                      </a:r>
                      <a:endParaRPr lang="es-ES" sz="900" b="1" kern="1200" dirty="0">
                        <a:solidFill>
                          <a:schemeClr val="tx1"/>
                        </a:solidFill>
                        <a:highlight>
                          <a:srgbClr val="FFFF00"/>
                        </a:highlight>
                        <a:latin typeface="+mj-lt"/>
                        <a:ea typeface="+mn-ea"/>
                        <a:cs typeface="Arial" pitchFamily="34" charset="0"/>
                      </a:endParaRPr>
                    </a:p>
                  </a:txBody>
                  <a:tcPr marL="76200" marR="76200" marT="76200" marB="76200">
                    <a:solidFill>
                      <a:schemeClr val="bg1"/>
                    </a:solidFill>
                  </a:tcPr>
                </a:tc>
                <a:tc>
                  <a:txBody>
                    <a:bodyPr/>
                    <a:lstStyle/>
                    <a:p>
                      <a:pPr algn="ctr" fontAlgn="ctr"/>
                      <a:r>
                        <a:rPr lang="es-ES" sz="900" b="0" i="0" kern="1200" dirty="0">
                          <a:solidFill>
                            <a:schemeClr val="tx1"/>
                          </a:solidFill>
                          <a:highlight>
                            <a:srgbClr val="FFFF00"/>
                          </a:highlight>
                          <a:latin typeface="+mj-lt"/>
                          <a:ea typeface="+mn-ea"/>
                          <a:cs typeface="+mn-cs"/>
                        </a:rPr>
                        <a:t>Usuarios satisfechos/ usuarios encuestados</a:t>
                      </a:r>
                      <a:endParaRPr lang="es-CO" sz="900" b="0" i="0" u="none" strike="noStrike" dirty="0">
                        <a:solidFill>
                          <a:schemeClr val="tx1"/>
                        </a:solidFill>
                        <a:effectLst/>
                        <a:highlight>
                          <a:srgbClr val="FFFF00"/>
                        </a:highligh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highlight>
                            <a:srgbClr val="FFFF00"/>
                          </a:highlight>
                          <a:latin typeface="+mj-lt"/>
                          <a:cs typeface="Arial" panose="020B0604020202020204" pitchFamily="34" charset="0"/>
                        </a:rPr>
                        <a:t>MENSUAL</a:t>
                      </a:r>
                    </a:p>
                  </a:txBody>
                  <a:tcPr marL="0" marR="0" marT="0" marB="0" anchor="ctr"/>
                </a:tc>
                <a:tc>
                  <a:txBody>
                    <a:bodyPr/>
                    <a:lstStyle/>
                    <a:p>
                      <a:pPr algn="ctr" fontAlgn="ctr"/>
                      <a:r>
                        <a:rPr lang="es-CO" sz="900" b="0" i="0" u="none" strike="noStrike" dirty="0">
                          <a:solidFill>
                            <a:schemeClr val="tx1"/>
                          </a:solidFill>
                          <a:effectLst/>
                          <a:highlight>
                            <a:srgbClr val="FFFF00"/>
                          </a:highlight>
                          <a:latin typeface="+mj-lt"/>
                          <a:cs typeface="Arial" panose="020B0604020202020204" pitchFamily="34" charset="0"/>
                        </a:rPr>
                        <a:t>Erika Monsalve</a:t>
                      </a:r>
                    </a:p>
                  </a:txBody>
                  <a:tcPr marL="0" marR="0" marT="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900" b="0" i="0" u="none" strike="noStrike" dirty="0">
                          <a:solidFill>
                            <a:schemeClr val="tx1"/>
                          </a:solidFill>
                          <a:effectLst/>
                          <a:highlight>
                            <a:srgbClr val="FFFF00"/>
                          </a:highlight>
                          <a:latin typeface="+mj-lt"/>
                          <a:cs typeface="Arial" panose="020B0604020202020204" pitchFamily="34" charset="0"/>
                        </a:rPr>
                        <a:t>	</a:t>
                      </a:r>
                    </a:p>
                    <a:p>
                      <a:pPr marL="0" marR="0" indent="0" algn="l" defTabSz="914400" rtl="0" eaLnBrk="1" fontAlgn="ctr" latinLnBrk="0" hangingPunct="1">
                        <a:lnSpc>
                          <a:spcPct val="100000"/>
                        </a:lnSpc>
                        <a:spcBef>
                          <a:spcPts val="0"/>
                        </a:spcBef>
                        <a:spcAft>
                          <a:spcPts val="0"/>
                        </a:spcAft>
                        <a:buClrTx/>
                        <a:buSzTx/>
                        <a:buFontTx/>
                        <a:buNone/>
                        <a:tabLst/>
                        <a:defRPr/>
                      </a:pPr>
                      <a:r>
                        <a:rPr lang="es-ES" sz="900" b="0" i="0" u="none" strike="noStrike" dirty="0">
                          <a:solidFill>
                            <a:schemeClr val="tx1"/>
                          </a:solidFill>
                          <a:effectLst/>
                          <a:highlight>
                            <a:srgbClr val="FFFF00"/>
                          </a:highlight>
                          <a:latin typeface="+mj-lt"/>
                          <a:cs typeface="Arial" panose="020B0604020202020204" pitchFamily="34" charset="0"/>
                        </a:rPr>
                        <a:t>En el primer semestre la atención fue calificada: 84.2% excelente, 11.7% buena y 4.2% aceptable. El estado y disponibilidad del material fue calificado: 95% excelente y 5% Bueno. La sala de conectividad: 89% excelente y 11% bueno. Estos valores se deben a que a comienzo de año no se habían reactivado a plenitud todos los servicios presenciales.</a:t>
                      </a:r>
                      <a:endParaRPr lang="es-CO" sz="900" b="0" i="0" u="none" strike="noStrike" dirty="0">
                        <a:solidFill>
                          <a:schemeClr val="tx1"/>
                        </a:solidFill>
                        <a:effectLst/>
                        <a:highlight>
                          <a:srgbClr val="FFFF00"/>
                        </a:highligh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highlight>
                            <a:srgbClr val="FFFF00"/>
                          </a:highlight>
                          <a:latin typeface="+mj-lt"/>
                          <a:cs typeface="Arial" panose="020B0604020202020204" pitchFamily="34" charset="0"/>
                        </a:rPr>
                        <a:t>95.9%</a:t>
                      </a:r>
                    </a:p>
                  </a:txBody>
                  <a:tcPr marL="0" marR="0" marT="0" marB="0" anchor="ctr"/>
                </a:tc>
                <a:extLst>
                  <a:ext uri="{0D108BD9-81ED-4DB2-BD59-A6C34878D82A}">
                    <a16:rowId xmlns:a16="http://schemas.microsoft.com/office/drawing/2014/main" val="10011"/>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006837" y="238836"/>
            <a:ext cx="6881179" cy="400110"/>
          </a:xfrm>
          <a:prstGeom prst="rect">
            <a:avLst/>
          </a:prstGeom>
          <a:noFill/>
        </p:spPr>
        <p:txBody>
          <a:bodyPr wrap="none" rtlCol="0">
            <a:spAutoFit/>
          </a:bodyPr>
          <a:lstStyle/>
          <a:p>
            <a:r>
              <a:rPr lang="es-CO" sz="2000" b="1" dirty="0">
                <a:latin typeface="Calibri Light" panose="020F0302020204030204" pitchFamily="34" charset="0"/>
                <a:cs typeface="Calibri Light" panose="020F0302020204030204" pitchFamily="34" charset="0"/>
              </a:rPr>
              <a:t>Proceso Gestión del Fortalecimiento de la cultura – 35 indicadores</a:t>
            </a:r>
          </a:p>
        </p:txBody>
      </p:sp>
      <p:graphicFrame>
        <p:nvGraphicFramePr>
          <p:cNvPr id="6" name="5 Tabla"/>
          <p:cNvGraphicFramePr>
            <a:graphicFrameLocks noGrp="1"/>
          </p:cNvGraphicFramePr>
          <p:nvPr>
            <p:extLst>
              <p:ext uri="{D42A27DB-BD31-4B8C-83A1-F6EECF244321}">
                <p14:modId xmlns:p14="http://schemas.microsoft.com/office/powerpoint/2010/main" val="1082008874"/>
              </p:ext>
            </p:extLst>
          </p:nvPr>
        </p:nvGraphicFramePr>
        <p:xfrm>
          <a:off x="179513" y="1012985"/>
          <a:ext cx="8784974" cy="3870960"/>
        </p:xfrm>
        <a:graphic>
          <a:graphicData uri="http://schemas.openxmlformats.org/drawingml/2006/table">
            <a:tbl>
              <a:tblPr>
                <a:tableStyleId>{BC89EF96-8CEA-46FF-86C4-4CE0E7609802}</a:tableStyleId>
              </a:tblPr>
              <a:tblGrid>
                <a:gridCol w="1962797">
                  <a:extLst>
                    <a:ext uri="{9D8B030D-6E8A-4147-A177-3AD203B41FA5}">
                      <a16:colId xmlns:a16="http://schemas.microsoft.com/office/drawing/2014/main" val="20000"/>
                    </a:ext>
                  </a:extLst>
                </a:gridCol>
                <a:gridCol w="1856757">
                  <a:extLst>
                    <a:ext uri="{9D8B030D-6E8A-4147-A177-3AD203B41FA5}">
                      <a16:colId xmlns:a16="http://schemas.microsoft.com/office/drawing/2014/main" val="20001"/>
                    </a:ext>
                  </a:extLst>
                </a:gridCol>
                <a:gridCol w="905168">
                  <a:extLst>
                    <a:ext uri="{9D8B030D-6E8A-4147-A177-3AD203B41FA5}">
                      <a16:colId xmlns:a16="http://schemas.microsoft.com/office/drawing/2014/main" val="20002"/>
                    </a:ext>
                  </a:extLst>
                </a:gridCol>
                <a:gridCol w="928218">
                  <a:extLst>
                    <a:ext uri="{9D8B030D-6E8A-4147-A177-3AD203B41FA5}">
                      <a16:colId xmlns:a16="http://schemas.microsoft.com/office/drawing/2014/main" val="20003"/>
                    </a:ext>
                  </a:extLst>
                </a:gridCol>
                <a:gridCol w="2291733">
                  <a:extLst>
                    <a:ext uri="{9D8B030D-6E8A-4147-A177-3AD203B41FA5}">
                      <a16:colId xmlns:a16="http://schemas.microsoft.com/office/drawing/2014/main" val="20004"/>
                    </a:ext>
                  </a:extLst>
                </a:gridCol>
                <a:gridCol w="840301">
                  <a:extLst>
                    <a:ext uri="{9D8B030D-6E8A-4147-A177-3AD203B41FA5}">
                      <a16:colId xmlns:a16="http://schemas.microsoft.com/office/drawing/2014/main" val="20005"/>
                    </a:ext>
                  </a:extLst>
                </a:gridCol>
              </a:tblGrid>
              <a:tr h="121150">
                <a:tc>
                  <a:txBody>
                    <a:bodyPr/>
                    <a:lstStyle/>
                    <a:p>
                      <a:pPr algn="ctr" fontAlgn="ctr"/>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ANALISIS ULTIMA</a:t>
                      </a:r>
                      <a:r>
                        <a:rPr lang="es-CO" sz="900" b="1" u="none" strike="noStrike" baseline="0" dirty="0">
                          <a:solidFill>
                            <a:schemeClr val="tx1"/>
                          </a:solidFill>
                          <a:effectLst/>
                          <a:latin typeface="+mj-lt"/>
                          <a:cs typeface="Arial" panose="020B0604020202020204" pitchFamily="34" charset="0"/>
                        </a:rPr>
                        <a:t> MEDICION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324830">
                <a:tc>
                  <a:txBody>
                    <a:bodyPr/>
                    <a:lstStyle/>
                    <a:p>
                      <a:pPr algn="ctr" fontAlgn="ctr"/>
                      <a:r>
                        <a:rPr lang="es-MX" sz="900" b="1" u="none" strike="noStrike" kern="1200" dirty="0">
                          <a:solidFill>
                            <a:schemeClr val="tx1"/>
                          </a:solidFill>
                          <a:effectLst/>
                          <a:latin typeface="+mj-lt"/>
                          <a:ea typeface="+mn-ea"/>
                          <a:cs typeface="Arial" panose="020B0604020202020204" pitchFamily="34" charset="0"/>
                        </a:rPr>
                        <a:t>Personas que asisten a eventos de literatura y escritura</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900" b="0" i="0" kern="1200" dirty="0">
                          <a:solidFill>
                            <a:schemeClr val="tx1"/>
                          </a:solidFill>
                          <a:latin typeface="+mj-lt"/>
                          <a:ea typeface="+mn-ea"/>
                          <a:cs typeface="+mn-cs"/>
                        </a:rPr>
                        <a:t>Personas que participan en eventos de literatura y escritura/Personas proyectadas</a:t>
                      </a:r>
                    </a:p>
                    <a:p>
                      <a:pPr algn="ctr" fontAlgn="ctr"/>
                      <a:r>
                        <a:rPr lang="es-MX" sz="900" b="0" i="0" u="none" strike="noStrike" kern="1200" dirty="0">
                          <a:solidFill>
                            <a:schemeClr val="tx1"/>
                          </a:solidFill>
                          <a:effectLst/>
                          <a:latin typeface="+mj-lt"/>
                          <a:ea typeface="+mn-ea"/>
                          <a:cs typeface="+mn-cs"/>
                        </a:rPr>
                        <a:t>75/500</a:t>
                      </a:r>
                      <a:endParaRPr lang="es-CO" sz="900" b="0"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900" b="0" i="0" u="none" strike="noStrike" kern="1200" dirty="0">
                          <a:solidFill>
                            <a:schemeClr val="tx1"/>
                          </a:solidFill>
                          <a:effectLst/>
                          <a:latin typeface="+mn-lt"/>
                          <a:ea typeface="+mn-ea"/>
                          <a:cs typeface="Arial" panose="020B0604020202020204" pitchFamily="34" charset="0"/>
                        </a:rPr>
                        <a:t>Erika Monsalve</a:t>
                      </a: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MX" sz="900" b="0" i="0" u="none" strike="noStrike" dirty="0">
                          <a:solidFill>
                            <a:schemeClr val="tx1"/>
                          </a:solidFill>
                          <a:effectLst/>
                          <a:latin typeface="+mj-lt"/>
                          <a:cs typeface="Arial" pitchFamily="34" charset="0"/>
                        </a:rPr>
                        <a:t>Programa Palabras, literatura y cultura: 15 Programa convenios Uniremington: 60</a:t>
                      </a:r>
                      <a:r>
                        <a:rPr lang="es-MX" sz="900" b="0" i="0" u="none" strike="noStrike" baseline="0" dirty="0">
                          <a:solidFill>
                            <a:schemeClr val="tx1"/>
                          </a:solidFill>
                          <a:effectLst/>
                          <a:latin typeface="+mj-lt"/>
                          <a:cs typeface="Arial" pitchFamily="34" charset="0"/>
                        </a:rPr>
                        <a:t> personas</a:t>
                      </a:r>
                      <a:r>
                        <a:rPr lang="es-MX" sz="900" b="0" i="0" u="none" strike="noStrike" dirty="0">
                          <a:solidFill>
                            <a:schemeClr val="tx1"/>
                          </a:solidFill>
                          <a:effectLst/>
                          <a:latin typeface="+mj-lt"/>
                          <a:cs typeface="Arial" pitchFamily="34" charset="0"/>
                        </a:rPr>
                        <a:t>.</a:t>
                      </a:r>
                      <a:endParaRPr lang="es-CO" sz="900" b="0" i="0" u="none" strike="noStrike" dirty="0">
                        <a:solidFill>
                          <a:schemeClr val="tx1"/>
                        </a:solidFill>
                        <a:effectLst/>
                        <a:latin typeface="+mj-lt"/>
                        <a:cs typeface="Arial"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15%</a:t>
                      </a:r>
                    </a:p>
                  </a:txBody>
                  <a:tcPr marL="0" marR="0" marT="0" marB="0" anchor="ctr"/>
                </a:tc>
                <a:extLst>
                  <a:ext uri="{0D108BD9-81ED-4DB2-BD59-A6C34878D82A}">
                    <a16:rowId xmlns:a16="http://schemas.microsoft.com/office/drawing/2014/main" val="10001"/>
                  </a:ext>
                </a:extLst>
              </a:tr>
              <a:tr h="324830">
                <a:tc>
                  <a:txBody>
                    <a:bodyPr/>
                    <a:lstStyle/>
                    <a:p>
                      <a:pPr algn="ctr" fontAlgn="ctr"/>
                      <a:r>
                        <a:rPr lang="es-CO" sz="900" b="1" u="none" strike="noStrike" dirty="0">
                          <a:solidFill>
                            <a:schemeClr val="tx1"/>
                          </a:solidFill>
                          <a:effectLst/>
                          <a:latin typeface="+mj-lt"/>
                          <a:cs typeface="Arial" panose="020B0604020202020204" pitchFamily="34" charset="0"/>
                        </a:rPr>
                        <a:t>Proceso de adecuación de la infraestructura cultural</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sumatoria de avance en etapas de desarrollo de la adecuación/sumatoria total avance a alcanzar</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SEMESTRAL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itchFamily="34" charset="0"/>
                        </a:rPr>
                        <a:t>Luis Felipe Saldarriaga</a:t>
                      </a:r>
                      <a:endParaRPr lang="es-CO" sz="900" b="0" i="0" u="none" strike="noStrike" dirty="0">
                        <a:solidFill>
                          <a:schemeClr val="tx1"/>
                        </a:solidFill>
                        <a:effectLst/>
                        <a:latin typeface="+mj-lt"/>
                        <a:cs typeface="Arial" pitchFamily="34" charset="0"/>
                      </a:endParaRPr>
                    </a:p>
                  </a:txBody>
                  <a:tcPr marL="0" marR="0" marT="0" marB="0" anchor="ctr"/>
                </a:tc>
                <a:tc>
                  <a:txBody>
                    <a:bodyPr/>
                    <a:lstStyle/>
                    <a:p>
                      <a:pPr algn="l" fontAlgn="ctr"/>
                      <a:r>
                        <a:rPr lang="es-ES" sz="900" b="0" i="0" u="none" strike="noStrike" dirty="0">
                          <a:solidFill>
                            <a:schemeClr val="tx1"/>
                          </a:solidFill>
                          <a:effectLst/>
                          <a:latin typeface="+mj-lt"/>
                          <a:cs typeface="Arial" panose="020B0604020202020204" pitchFamily="34" charset="0"/>
                        </a:rPr>
                        <a:t>5 de 10 programadas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50%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5"/>
                  </a:ext>
                </a:extLst>
              </a:tr>
              <a:tr h="324830">
                <a:tc>
                  <a:txBody>
                    <a:bodyPr/>
                    <a:lstStyle/>
                    <a:p>
                      <a:pPr algn="ctr" fontAlgn="ctr"/>
                      <a:r>
                        <a:rPr lang="es-MX" sz="900" b="1" i="0" kern="1200" dirty="0">
                          <a:solidFill>
                            <a:schemeClr val="tx1"/>
                          </a:solidFill>
                          <a:latin typeface="+mj-lt"/>
                          <a:ea typeface="+mn-ea"/>
                          <a:cs typeface="Arial" pitchFamily="34" charset="0"/>
                        </a:rPr>
                        <a:t>Ponentes invitados en los festivales de lectura (Procesos y/o actividades de fomento a la lectura)</a:t>
                      </a:r>
                      <a:endParaRPr lang="es-CO" sz="900" b="1" i="0" u="none" strike="noStrike" dirty="0">
                        <a:solidFill>
                          <a:schemeClr val="tx1"/>
                        </a:solidFill>
                        <a:effectLst/>
                        <a:latin typeface="+mj-lt"/>
                        <a:cs typeface="Arial" pitchFamily="34" charset="0"/>
                      </a:endParaRPr>
                    </a:p>
                  </a:txBody>
                  <a:tcPr marL="0" marR="0" marT="0" marB="0" anchor="ctr">
                    <a:solidFill>
                      <a:schemeClr val="bg1"/>
                    </a:solidFill>
                  </a:tcPr>
                </a:tc>
                <a:tc>
                  <a:txBody>
                    <a:bodyPr/>
                    <a:lstStyle/>
                    <a:p>
                      <a:pPr algn="ctr" fontAlgn="ctr"/>
                      <a:r>
                        <a:rPr lang="es-MX" sz="900" b="0" i="0" kern="1200" dirty="0">
                          <a:solidFill>
                            <a:schemeClr val="tx1"/>
                          </a:solidFill>
                          <a:latin typeface="+mj-lt"/>
                          <a:ea typeface="+mn-ea"/>
                          <a:cs typeface="+mn-cs"/>
                        </a:rPr>
                        <a:t>Ponentes invitados en los festivales de lectura/Ponentes programados a invitar en los festivales de lectura</a:t>
                      </a:r>
                    </a:p>
                    <a:p>
                      <a:pPr algn="ctr" fontAlgn="ctr"/>
                      <a:r>
                        <a:rPr lang="es-MX" sz="900" b="0" i="0" u="none" strike="noStrike" kern="1200" dirty="0">
                          <a:solidFill>
                            <a:schemeClr val="tx1"/>
                          </a:solidFill>
                          <a:effectLst/>
                          <a:latin typeface="+mj-lt"/>
                          <a:ea typeface="+mn-ea"/>
                          <a:cs typeface="+mn-cs"/>
                        </a:rPr>
                        <a:t>26/4</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900" b="0" i="0" u="none" strike="noStrike" kern="1200" dirty="0">
                          <a:solidFill>
                            <a:schemeClr val="tx1"/>
                          </a:solidFill>
                          <a:effectLst/>
                          <a:latin typeface="+mn-lt"/>
                          <a:ea typeface="+mn-ea"/>
                          <a:cs typeface="Arial" panose="020B0604020202020204" pitchFamily="34" charset="0"/>
                        </a:rPr>
                        <a:t>Jhon Fredy Granados</a:t>
                      </a:r>
                    </a:p>
                  </a:txBody>
                  <a:tcPr marL="0" marR="0" marT="0" marB="0" anchor="ctr"/>
                </a:tc>
                <a:tc>
                  <a:txBody>
                    <a:bodyPr/>
                    <a:lstStyle/>
                    <a:p>
                      <a:pPr algn="l" fontAlgn="ctr"/>
                      <a:r>
                        <a:rPr lang="es-ES" sz="900" b="0" i="0" u="none" strike="noStrike" dirty="0">
                          <a:solidFill>
                            <a:schemeClr val="tx1"/>
                          </a:solidFill>
                          <a:effectLst/>
                          <a:latin typeface="+mj-lt"/>
                          <a:cs typeface="Arial" panose="020B0604020202020204" pitchFamily="34" charset="0"/>
                        </a:rPr>
                        <a:t>5 ponentes de 4 programados.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650%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6"/>
                  </a:ext>
                </a:extLst>
              </a:tr>
              <a:tr h="324830">
                <a:tc>
                  <a:txBody>
                    <a:bodyPr/>
                    <a:lstStyle/>
                    <a:p>
                      <a:pPr algn="ctr" fontAlgn="t"/>
                      <a:br>
                        <a:rPr lang="es-ES" sz="900" b="1" dirty="0">
                          <a:solidFill>
                            <a:schemeClr val="tx1"/>
                          </a:solidFill>
                          <a:latin typeface="+mj-lt"/>
                          <a:cs typeface="Arial" pitchFamily="34" charset="0"/>
                        </a:rPr>
                      </a:br>
                      <a:r>
                        <a:rPr lang="es-ES" sz="900" b="1" dirty="0">
                          <a:solidFill>
                            <a:schemeClr val="tx1"/>
                          </a:solidFill>
                          <a:latin typeface="+mj-lt"/>
                          <a:cs typeface="Arial" pitchFamily="34" charset="0"/>
                        </a:rPr>
                        <a:t>Procesos de seguimiento a iniciativas emprendedoras, realizados</a:t>
                      </a:r>
                    </a:p>
                  </a:txBody>
                  <a:tcPr marL="76200" marR="76200" marT="76200" marB="76200">
                    <a:solidFill>
                      <a:schemeClr val="bg1"/>
                    </a:solidFill>
                  </a:tcPr>
                </a:tc>
                <a:tc>
                  <a:txBody>
                    <a:bodyPr/>
                    <a:lstStyle/>
                    <a:p>
                      <a:pPr algn="ctr" fontAlgn="ctr"/>
                      <a:r>
                        <a:rPr lang="es-ES" sz="900" b="0" i="0" kern="1200" dirty="0">
                          <a:solidFill>
                            <a:schemeClr val="tx1"/>
                          </a:solidFill>
                          <a:latin typeface="+mj-lt"/>
                          <a:ea typeface="+mn-ea"/>
                          <a:cs typeface="+mn-cs"/>
                        </a:rPr>
                        <a:t>Procesos de seguimiento a iniciativas emprendedoras, realizados/Procesos de seguimiento a iniciativas emprendedoras, proyectados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Tatiana Correa</a:t>
                      </a:r>
                    </a:p>
                  </a:txBody>
                  <a:tcPr marL="0" marR="0" marT="0" marB="0" anchor="ctr"/>
                </a:tc>
                <a:tc>
                  <a:txBody>
                    <a:bodyPr/>
                    <a:lstStyle/>
                    <a:p>
                      <a:pPr algn="l" fontAlgn="ctr"/>
                      <a:r>
                        <a:rPr lang="es-ES" sz="900" b="0" i="0" u="none" strike="noStrike" dirty="0">
                          <a:solidFill>
                            <a:schemeClr val="tx1"/>
                          </a:solidFill>
                          <a:effectLst/>
                          <a:latin typeface="+mj-lt"/>
                          <a:cs typeface="Arial" panose="020B0604020202020204" pitchFamily="34" charset="0"/>
                        </a:rPr>
                        <a:t>147 de 70 programados.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210%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7"/>
                  </a:ext>
                </a:extLst>
              </a:tr>
              <a:tr h="324830">
                <a:tc>
                  <a:txBody>
                    <a:bodyPr/>
                    <a:lstStyle/>
                    <a:p>
                      <a:pPr algn="ctr" fontAlgn="t"/>
                      <a:r>
                        <a:rPr lang="es-MX" sz="900" b="1" kern="1200" dirty="0">
                          <a:solidFill>
                            <a:schemeClr val="tx1"/>
                          </a:solidFill>
                          <a:latin typeface="+mj-lt"/>
                          <a:ea typeface="+mn-ea"/>
                          <a:cs typeface="Arial" pitchFamily="34" charset="0"/>
                        </a:rPr>
                        <a:t>Productos audiovisuales en circuito de distribución: departamental, nacional e internacional</a:t>
                      </a:r>
                      <a:endParaRPr lang="es-ES" sz="900" b="1" kern="1200" dirty="0">
                        <a:solidFill>
                          <a:schemeClr val="tx1"/>
                        </a:solidFill>
                        <a:latin typeface="+mj-lt"/>
                        <a:ea typeface="+mn-ea"/>
                        <a:cs typeface="Arial" pitchFamily="34" charset="0"/>
                      </a:endParaRPr>
                    </a:p>
                  </a:txBody>
                  <a:tcPr marL="76200" marR="76200" marT="76200" marB="76200">
                    <a:solidFill>
                      <a:schemeClr val="bg1"/>
                    </a:solidFill>
                  </a:tcPr>
                </a:tc>
                <a:tc>
                  <a:txBody>
                    <a:bodyPr/>
                    <a:lstStyle/>
                    <a:p>
                      <a:pPr algn="ctr" fontAlgn="ctr"/>
                      <a:r>
                        <a:rPr lang="es-ES" sz="900" b="0" i="0" kern="1200" dirty="0">
                          <a:solidFill>
                            <a:schemeClr val="tx1"/>
                          </a:solidFill>
                          <a:latin typeface="+mj-lt"/>
                          <a:ea typeface="+mn-ea"/>
                          <a:cs typeface="+mn-cs"/>
                        </a:rPr>
                        <a:t>Productos audiovisuales en circuito de distribución: departamental, nacional e internacional/Productos audiovisuales programados en circuito de distribución: departamental, nacional e internacional</a:t>
                      </a:r>
                    </a:p>
                    <a:p>
                      <a:pPr algn="ctr" fontAlgn="ctr"/>
                      <a:r>
                        <a:rPr lang="es-ES" sz="900" b="0" i="0" u="none" strike="noStrike" kern="1200" dirty="0">
                          <a:solidFill>
                            <a:schemeClr val="tx1"/>
                          </a:solidFill>
                          <a:effectLst/>
                          <a:latin typeface="+mj-lt"/>
                          <a:ea typeface="+mn-ea"/>
                          <a:cs typeface="+mn-cs"/>
                        </a:rPr>
                        <a:t>8/7</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Mauricio Álvarez Parra</a:t>
                      </a:r>
                    </a:p>
                  </a:txBody>
                  <a:tcPr marL="0" marR="0" marT="0" marB="0" anchor="ctr"/>
                </a:tc>
                <a:tc>
                  <a:txBody>
                    <a:bodyPr/>
                    <a:lstStyle/>
                    <a:p>
                      <a:pPr algn="just" fontAlgn="ctr"/>
                      <a:r>
                        <a:rPr lang="es-ES" sz="900" b="0" i="0" u="none" strike="noStrike" dirty="0">
                          <a:solidFill>
                            <a:schemeClr val="tx1"/>
                          </a:solidFill>
                          <a:effectLst/>
                          <a:latin typeface="+mj-lt"/>
                          <a:cs typeface="Arial" panose="020B0604020202020204" pitchFamily="34" charset="0"/>
                        </a:rPr>
                        <a:t>No se ha realizado ninguna actividad a la fecha. No se han asignado recursos para cubrir este item en el plan de desarrollo. Se han realizado acciones de planeación, se espera que para el segundo semestre se pueda ofertar en el portafolio de estímulos y adicionalmente se logre realizar un proceso de circulación vía cinemateca itinerante por Antioquia. Fecha de informe: 01 de abril de 2022</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114%</a:t>
                      </a:r>
                    </a:p>
                  </a:txBody>
                  <a:tcPr marL="0" marR="0" marT="0" marB="0" anchor="ctr"/>
                </a:tc>
                <a:extLst>
                  <a:ext uri="{0D108BD9-81ED-4DB2-BD59-A6C34878D82A}">
                    <a16:rowId xmlns:a16="http://schemas.microsoft.com/office/drawing/2014/main" val="10008"/>
                  </a:ext>
                </a:extLst>
              </a:tr>
              <a:tr h="257881">
                <a:tc>
                  <a:txBody>
                    <a:bodyPr/>
                    <a:lstStyle/>
                    <a:p>
                      <a:pPr algn="ctr" fontAlgn="t"/>
                      <a:r>
                        <a:rPr lang="es-MX" sz="900" b="1" kern="1200" dirty="0">
                          <a:solidFill>
                            <a:schemeClr val="tx1"/>
                          </a:solidFill>
                          <a:latin typeface="+mj-lt"/>
                          <a:ea typeface="+mn-ea"/>
                          <a:cs typeface="Arial" pitchFamily="34" charset="0"/>
                        </a:rPr>
                        <a:t>Publicaciones apoyadas (Publicaciones apoyadas por el ICPA (Ord 24)</a:t>
                      </a:r>
                      <a:endParaRPr lang="es-ES" sz="900" b="1" kern="1200" dirty="0">
                        <a:solidFill>
                          <a:schemeClr val="tx1"/>
                        </a:solidFill>
                        <a:latin typeface="+mj-lt"/>
                        <a:ea typeface="+mn-ea"/>
                        <a:cs typeface="Arial" pitchFamily="34" charset="0"/>
                      </a:endParaRPr>
                    </a:p>
                  </a:txBody>
                  <a:tcPr marL="76200" marR="76200" marT="76200" marB="76200">
                    <a:solidFill>
                      <a:schemeClr val="bg1"/>
                    </a:solidFill>
                  </a:tcPr>
                </a:tc>
                <a:tc>
                  <a:txBody>
                    <a:bodyPr/>
                    <a:lstStyle/>
                    <a:p>
                      <a:pPr algn="ctr" fontAlgn="ctr"/>
                      <a:r>
                        <a:rPr lang="es-MX" sz="900" b="0" i="0" kern="1200" dirty="0">
                          <a:solidFill>
                            <a:schemeClr val="tx1"/>
                          </a:solidFill>
                          <a:latin typeface="+mj-lt"/>
                          <a:ea typeface="+mn-ea"/>
                          <a:cs typeface="+mn-cs"/>
                        </a:rPr>
                        <a:t>Publicaciones apoyadas / Publicaciones proyectadas a apoyar</a:t>
                      </a:r>
                    </a:p>
                    <a:p>
                      <a:pPr algn="ctr" fontAlgn="ctr"/>
                      <a:r>
                        <a:rPr lang="es-MX" sz="900" b="0" i="0" u="none" strike="noStrike" kern="1200" dirty="0">
                          <a:solidFill>
                            <a:schemeClr val="tx1"/>
                          </a:solidFill>
                          <a:effectLst/>
                          <a:latin typeface="+mj-lt"/>
                          <a:ea typeface="+mn-ea"/>
                          <a:cs typeface="+mn-cs"/>
                        </a:rPr>
                        <a:t>30/7</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900" b="0" i="0" u="none" strike="noStrike" kern="1200" dirty="0">
                          <a:solidFill>
                            <a:schemeClr val="tx1"/>
                          </a:solidFill>
                          <a:effectLst/>
                          <a:latin typeface="+mn-lt"/>
                          <a:ea typeface="+mn-ea"/>
                          <a:cs typeface="Arial" panose="020B0604020202020204" pitchFamily="34" charset="0"/>
                        </a:rPr>
                        <a:t>Jhon Fredy Granados</a:t>
                      </a:r>
                    </a:p>
                  </a:txBody>
                  <a:tcPr marL="0" marR="0" marT="0" marB="0" anchor="ctr"/>
                </a:tc>
                <a:tc>
                  <a:txBody>
                    <a:bodyPr/>
                    <a:lstStyle/>
                    <a:p>
                      <a:pPr algn="l" fontAlgn="ctr"/>
                      <a:r>
                        <a:rPr lang="es-ES" sz="900" b="0" i="0" u="none" strike="noStrike" dirty="0">
                          <a:solidFill>
                            <a:schemeClr val="tx1"/>
                          </a:solidFill>
                          <a:effectLst/>
                          <a:latin typeface="+mj-lt"/>
                          <a:cs typeface="Arial" panose="020B0604020202020204" pitchFamily="34" charset="0"/>
                        </a:rPr>
                        <a:t>30 de 7 programados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429%</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9"/>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284140" y="153089"/>
            <a:ext cx="6927666" cy="461665"/>
          </a:xfrm>
          <a:prstGeom prst="rect">
            <a:avLst/>
          </a:prstGeom>
          <a:noFill/>
        </p:spPr>
        <p:txBody>
          <a:bodyPr wrap="none" rtlCol="0">
            <a:spAutoFit/>
          </a:bodyPr>
          <a:lstStyle/>
          <a:p>
            <a:r>
              <a:rPr lang="es-CO" sz="2400" b="1" dirty="0">
                <a:latin typeface="+mj-lt"/>
              </a:rPr>
              <a:t>Proceso Gestión del Patrimonio Cultural  13 Indicadores</a:t>
            </a:r>
          </a:p>
        </p:txBody>
      </p:sp>
      <p:graphicFrame>
        <p:nvGraphicFramePr>
          <p:cNvPr id="6" name="5 Tabla"/>
          <p:cNvGraphicFramePr>
            <a:graphicFrameLocks noGrp="1"/>
          </p:cNvGraphicFramePr>
          <p:nvPr>
            <p:extLst>
              <p:ext uri="{D42A27DB-BD31-4B8C-83A1-F6EECF244321}">
                <p14:modId xmlns:p14="http://schemas.microsoft.com/office/powerpoint/2010/main" val="911346041"/>
              </p:ext>
            </p:extLst>
          </p:nvPr>
        </p:nvGraphicFramePr>
        <p:xfrm>
          <a:off x="217826" y="820274"/>
          <a:ext cx="8807424" cy="5293967"/>
        </p:xfrm>
        <a:graphic>
          <a:graphicData uri="http://schemas.openxmlformats.org/drawingml/2006/table">
            <a:tbl>
              <a:tblPr>
                <a:tableStyleId>{BC89EF96-8CEA-46FF-86C4-4CE0E7609802}</a:tableStyleId>
              </a:tblPr>
              <a:tblGrid>
                <a:gridCol w="1859168">
                  <a:extLst>
                    <a:ext uri="{9D8B030D-6E8A-4147-A177-3AD203B41FA5}">
                      <a16:colId xmlns:a16="http://schemas.microsoft.com/office/drawing/2014/main" val="20000"/>
                    </a:ext>
                  </a:extLst>
                </a:gridCol>
                <a:gridCol w="2142309">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640080">
                  <a:extLst>
                    <a:ext uri="{9D8B030D-6E8A-4147-A177-3AD203B41FA5}">
                      <a16:colId xmlns:a16="http://schemas.microsoft.com/office/drawing/2014/main" val="20003"/>
                    </a:ext>
                  </a:extLst>
                </a:gridCol>
                <a:gridCol w="2586446">
                  <a:extLst>
                    <a:ext uri="{9D8B030D-6E8A-4147-A177-3AD203B41FA5}">
                      <a16:colId xmlns:a16="http://schemas.microsoft.com/office/drawing/2014/main" val="20004"/>
                    </a:ext>
                  </a:extLst>
                </a:gridCol>
                <a:gridCol w="665021">
                  <a:extLst>
                    <a:ext uri="{9D8B030D-6E8A-4147-A177-3AD203B41FA5}">
                      <a16:colId xmlns:a16="http://schemas.microsoft.com/office/drawing/2014/main" val="20005"/>
                    </a:ext>
                  </a:extLst>
                </a:gridCol>
              </a:tblGrid>
              <a:tr h="161923">
                <a:tc>
                  <a:txBody>
                    <a:bodyPr/>
                    <a:lstStyle/>
                    <a:p>
                      <a:pPr algn="ctr" fontAlgn="ctr"/>
                      <a:r>
                        <a:rPr lang="es-CO" sz="1050" b="1" u="none" strike="noStrike" dirty="0">
                          <a:solidFill>
                            <a:schemeClr val="tx1"/>
                          </a:solidFill>
                          <a:effectLst/>
                          <a:latin typeface="+mj-lt"/>
                          <a:cs typeface="Arial" panose="020B0604020202020204" pitchFamily="34" charset="0"/>
                        </a:rPr>
                        <a:t>Nombre indicador</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solidFill>
                            <a:schemeClr val="tx1"/>
                          </a:solidFill>
                          <a:effectLst/>
                          <a:latin typeface="+mj-lt"/>
                          <a:cs typeface="Arial" panose="020B0604020202020204" pitchFamily="34" charset="0"/>
                        </a:rPr>
                        <a:t>Ecuación</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solidFill>
                            <a:schemeClr val="tx1"/>
                          </a:solidFill>
                          <a:effectLst/>
                          <a:latin typeface="+mj-lt"/>
                          <a:cs typeface="Arial" panose="020B0604020202020204" pitchFamily="34" charset="0"/>
                        </a:rPr>
                        <a:t>Medición</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solidFill>
                            <a:schemeClr val="tx1"/>
                          </a:solidFill>
                          <a:effectLst/>
                          <a:latin typeface="+mj-lt"/>
                          <a:cs typeface="Arial" panose="020B0604020202020204" pitchFamily="34" charset="0"/>
                        </a:rPr>
                        <a:t>Responsable</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50" b="1" u="none" strike="noStrike" dirty="0">
                          <a:solidFill>
                            <a:schemeClr val="tx1"/>
                          </a:solidFill>
                          <a:effectLst/>
                          <a:latin typeface="+mj-lt"/>
                          <a:cs typeface="Arial" panose="020B0604020202020204" pitchFamily="34" charset="0"/>
                        </a:rPr>
                        <a:t>ANALISIS ULTIMA</a:t>
                      </a:r>
                      <a:r>
                        <a:rPr lang="es-CO" sz="1050" b="1" u="none" strike="noStrike" baseline="0" dirty="0">
                          <a:solidFill>
                            <a:schemeClr val="tx1"/>
                          </a:solidFill>
                          <a:effectLst/>
                          <a:latin typeface="+mj-lt"/>
                          <a:cs typeface="Arial" panose="020B0604020202020204" pitchFamily="34" charset="0"/>
                        </a:rPr>
                        <a:t> MEDICION</a:t>
                      </a:r>
                      <a:endParaRPr lang="es-CO" sz="1050" b="1" i="0" u="none" strike="noStrike" dirty="0">
                        <a:solidFill>
                          <a:schemeClr val="tx1"/>
                        </a:solidFill>
                        <a:effectLst/>
                        <a:latin typeface="+mj-lt"/>
                        <a:cs typeface="Arial" panose="020B0604020202020204" pitchFamily="34" charset="0"/>
                      </a:endParaRPr>
                    </a:p>
                    <a:p>
                      <a:pPr algn="ctr" fontAlgn="ct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solidFill>
                            <a:schemeClr val="tx1"/>
                          </a:solidFill>
                          <a:effectLst/>
                          <a:latin typeface="+mj-lt"/>
                          <a:cs typeface="Arial" panose="020B0604020202020204" pitchFamily="34" charset="0"/>
                        </a:rPr>
                        <a:t>% cumplimiento</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792085">
                <a:tc>
                  <a:txBody>
                    <a:bodyPr/>
                    <a:lstStyle/>
                    <a:p>
                      <a:pPr algn="ctr" fontAlgn="ctr"/>
                      <a:r>
                        <a:rPr lang="es-CO" sz="1050" b="1" u="none" strike="noStrike" dirty="0">
                          <a:solidFill>
                            <a:schemeClr val="tx1"/>
                          </a:solidFill>
                          <a:effectLst/>
                          <a:latin typeface="+mj-lt"/>
                          <a:cs typeface="Arial" panose="020B0604020202020204" pitchFamily="34" charset="0"/>
                        </a:rPr>
                        <a:t>Bienes y manifestaciones patrimoniales con gestión de estrategias de conservación, protección y reconocimiento social del patrimonio cultural.</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50" b="0" u="none" strike="noStrike" dirty="0">
                          <a:solidFill>
                            <a:schemeClr val="tx1"/>
                          </a:solidFill>
                          <a:effectLst/>
                          <a:latin typeface="+mj-lt"/>
                          <a:cs typeface="Arial" panose="020B0604020202020204" pitchFamily="34" charset="0"/>
                        </a:rPr>
                        <a:t>Bienes y manifestaciones patrimoniales con gestión de estrategias de conservación, protección y reconocimiento social del patrimonio cultural/ bienes y manifestaciones proyectadas</a:t>
                      </a:r>
                    </a:p>
                    <a:p>
                      <a:pPr algn="ctr" fontAlgn="ctr"/>
                      <a:r>
                        <a:rPr lang="es-CO" sz="1050" b="0" i="0" u="none" strike="noStrike" dirty="0">
                          <a:solidFill>
                            <a:schemeClr val="tx1"/>
                          </a:solidFill>
                          <a:effectLst/>
                          <a:latin typeface="+mj-lt"/>
                          <a:cs typeface="Arial" panose="020B0604020202020204" pitchFamily="34" charset="0"/>
                        </a:rPr>
                        <a:t>6/10</a:t>
                      </a:r>
                    </a:p>
                  </a:txBody>
                  <a:tcPr marL="0" marR="0" marT="0" marB="0" anchor="ctr">
                    <a:solidFill>
                      <a:schemeClr val="bg1"/>
                    </a:solidFill>
                  </a:tcPr>
                </a:tc>
                <a:tc>
                  <a:txBody>
                    <a:bodyPr/>
                    <a:lstStyle/>
                    <a:p>
                      <a:pPr algn="ctr" fontAlgn="ctr"/>
                      <a:r>
                        <a:rPr lang="es-CO" sz="1050" u="none" strike="noStrike" dirty="0">
                          <a:solidFill>
                            <a:schemeClr val="tx1"/>
                          </a:solidFill>
                          <a:effectLst/>
                          <a:latin typeface="+mj-lt"/>
                          <a:cs typeface="Arial" panose="020B0604020202020204" pitchFamily="34" charset="0"/>
                        </a:rPr>
                        <a:t>ANUAL</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b="0" i="0" u="none" strike="noStrike" dirty="0">
                          <a:solidFill>
                            <a:schemeClr val="tx1"/>
                          </a:solidFill>
                          <a:effectLst/>
                          <a:latin typeface="+mj-lt"/>
                          <a:cs typeface="Arial" panose="020B0604020202020204" pitchFamily="34" charset="0"/>
                        </a:rPr>
                        <a:t>Mónica</a:t>
                      </a:r>
                      <a:r>
                        <a:rPr lang="es-CO" sz="1050" b="0" i="0" u="none" strike="noStrike" baseline="0" dirty="0">
                          <a:solidFill>
                            <a:schemeClr val="tx1"/>
                          </a:solidFill>
                          <a:effectLst/>
                          <a:latin typeface="+mj-lt"/>
                          <a:cs typeface="Arial" panose="020B0604020202020204" pitchFamily="34" charset="0"/>
                        </a:rPr>
                        <a:t> Henao</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MX" sz="1050" b="0" i="0" u="none" strike="noStrike" kern="1200" dirty="0">
                          <a:solidFill>
                            <a:schemeClr val="tx1"/>
                          </a:solidFill>
                          <a:effectLst/>
                          <a:latin typeface="+mn-lt"/>
                          <a:ea typeface="+mn-ea"/>
                          <a:cs typeface="Arial" panose="020B0604020202020204" pitchFamily="34" charset="0"/>
                        </a:rPr>
                        <a:t>6 de 10 programadas </a:t>
                      </a:r>
                      <a:endParaRPr lang="es-CO" sz="1050" b="0" i="0" u="none" strike="noStrike" kern="1200" dirty="0">
                        <a:solidFill>
                          <a:schemeClr val="tx1"/>
                        </a:solidFill>
                        <a:effectLst/>
                        <a:latin typeface="+mn-lt"/>
                        <a:ea typeface="+mn-ea"/>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60%</a:t>
                      </a:r>
                      <a:endParaRPr lang="es-CO" sz="105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528057">
                <a:tc>
                  <a:txBody>
                    <a:bodyPr/>
                    <a:lstStyle/>
                    <a:p>
                      <a:pPr algn="ctr" fontAlgn="ctr"/>
                      <a:r>
                        <a:rPr lang="es-CO" sz="1050" b="1" u="none" strike="noStrike" kern="1200" dirty="0">
                          <a:solidFill>
                            <a:schemeClr val="tx1"/>
                          </a:solidFill>
                          <a:effectLst/>
                          <a:latin typeface="+mj-lt"/>
                          <a:ea typeface="+mn-ea"/>
                          <a:cs typeface="Arial" panose="020B0604020202020204" pitchFamily="34" charset="0"/>
                        </a:rPr>
                        <a:t>Actores asesorados en Patrimonio Cultural</a:t>
                      </a:r>
                    </a:p>
                  </a:txBody>
                  <a:tcPr marL="0" marR="0" marT="0" marB="0" anchor="ctr">
                    <a:solidFill>
                      <a:schemeClr val="bg1"/>
                    </a:solidFill>
                  </a:tcPr>
                </a:tc>
                <a:tc>
                  <a:txBody>
                    <a:bodyPr/>
                    <a:lstStyle/>
                    <a:p>
                      <a:pPr algn="ctr" fontAlgn="ctr"/>
                      <a:r>
                        <a:rPr lang="es-CO" sz="1050" b="0" u="none" strike="noStrike" dirty="0">
                          <a:solidFill>
                            <a:schemeClr val="tx1"/>
                          </a:solidFill>
                          <a:effectLst/>
                          <a:latin typeface="+mj-lt"/>
                          <a:cs typeface="Arial" panose="020B0604020202020204" pitchFamily="34" charset="0"/>
                        </a:rPr>
                        <a:t>Actores asesorados en los diferentes programas de patrimonio/ Actores programados</a:t>
                      </a:r>
                    </a:p>
                    <a:p>
                      <a:pPr algn="ctr" fontAlgn="ctr"/>
                      <a:r>
                        <a:rPr lang="es-CO" sz="1050" b="0" i="0" u="none" strike="noStrike" dirty="0">
                          <a:solidFill>
                            <a:schemeClr val="tx1"/>
                          </a:solidFill>
                          <a:effectLst/>
                          <a:latin typeface="+mj-lt"/>
                          <a:cs typeface="Arial" panose="020B0604020202020204" pitchFamily="34" charset="0"/>
                        </a:rPr>
                        <a:t>104/104</a:t>
                      </a:r>
                    </a:p>
                  </a:txBody>
                  <a:tcPr marL="0" marR="0" marT="0" marB="0" anchor="ctr">
                    <a:solidFill>
                      <a:schemeClr val="bg1"/>
                    </a:solidFill>
                  </a:tcPr>
                </a:tc>
                <a:tc>
                  <a:txBody>
                    <a:bodyPr/>
                    <a:lstStyle/>
                    <a:p>
                      <a:pPr algn="ctr" fontAlgn="ctr"/>
                      <a:r>
                        <a:rPr lang="es-CO" sz="1050" u="none" strike="noStrike" dirty="0">
                          <a:solidFill>
                            <a:schemeClr val="tx1"/>
                          </a:solidFill>
                          <a:effectLst/>
                          <a:latin typeface="+mj-lt"/>
                          <a:cs typeface="Arial" panose="020B0604020202020204" pitchFamily="34" charset="0"/>
                        </a:rPr>
                        <a:t>MENSUAL</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Gustavo Hernán Carvajal Correa</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CO" sz="1050" b="0" i="0" u="none" strike="noStrike" dirty="0">
                          <a:solidFill>
                            <a:schemeClr val="tx1"/>
                          </a:solidFill>
                          <a:effectLst/>
                          <a:latin typeface="+mj-lt"/>
                          <a:cs typeface="Arial" panose="020B0604020202020204" pitchFamily="34" charset="0"/>
                        </a:rPr>
                        <a:t>104 Personas</a:t>
                      </a:r>
                      <a:r>
                        <a:rPr lang="es-CO" sz="1050" b="0" i="0" u="none" strike="noStrike" baseline="0" dirty="0">
                          <a:solidFill>
                            <a:schemeClr val="tx1"/>
                          </a:solidFill>
                          <a:effectLst/>
                          <a:latin typeface="+mj-lt"/>
                          <a:cs typeface="Arial" panose="020B0604020202020204" pitchFamily="34" charset="0"/>
                        </a:rPr>
                        <a:t> asesoradas en temas de bienes culturales, tramite on line salida de obras</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100%</a:t>
                      </a:r>
                      <a:endParaRPr lang="es-CO" sz="105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r h="557393">
                <a:tc>
                  <a:txBody>
                    <a:bodyPr/>
                    <a:lstStyle/>
                    <a:p>
                      <a:pPr algn="ctr" fontAlgn="ctr"/>
                      <a:r>
                        <a:rPr lang="es-CO" sz="1050" b="1" u="none" strike="noStrike" dirty="0">
                          <a:solidFill>
                            <a:schemeClr val="tx1"/>
                          </a:solidFill>
                          <a:effectLst/>
                          <a:latin typeface="+mj-lt"/>
                          <a:cs typeface="Arial" panose="020B0604020202020204" pitchFamily="34" charset="0"/>
                        </a:rPr>
                        <a:t>Soportes sonoros conformes en la fonoteca</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50" b="0" u="none" strike="noStrike" dirty="0">
                          <a:solidFill>
                            <a:schemeClr val="tx1"/>
                          </a:solidFill>
                          <a:effectLst/>
                          <a:latin typeface="+mj-lt"/>
                          <a:cs typeface="Arial" panose="020B0604020202020204" pitchFamily="34" charset="0"/>
                        </a:rPr>
                        <a:t>soportes sonoros totales- soportes no conformes/ total soportes sonoros</a:t>
                      </a:r>
                    </a:p>
                    <a:p>
                      <a:pPr algn="ctr" fontAlgn="ctr"/>
                      <a:endParaRPr lang="es-CO" sz="105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50" u="none" strike="noStrike" dirty="0">
                          <a:solidFill>
                            <a:schemeClr val="tx1"/>
                          </a:solidFill>
                          <a:effectLst/>
                          <a:latin typeface="+mj-lt"/>
                          <a:cs typeface="Arial" panose="020B0604020202020204" pitchFamily="34" charset="0"/>
                        </a:rPr>
                        <a:t>SEMESTRAL</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Juan Esteban Muñoz</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1050" b="0" i="0" u="none" strike="noStrike" kern="1200" dirty="0">
                          <a:solidFill>
                            <a:schemeClr val="tx1"/>
                          </a:solidFill>
                          <a:effectLst/>
                          <a:latin typeface="+mj-lt"/>
                          <a:ea typeface="+mn-ea"/>
                          <a:cs typeface="Arial" panose="020B0604020202020204" pitchFamily="34" charset="0"/>
                        </a:rPr>
                        <a:t>59541/60684</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98%</a:t>
                      </a:r>
                      <a:endParaRPr lang="es-CO" sz="105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4"/>
                  </a:ext>
                </a:extLst>
              </a:tr>
              <a:tr h="1056114">
                <a:tc>
                  <a:txBody>
                    <a:bodyPr/>
                    <a:lstStyle/>
                    <a:p>
                      <a:pPr algn="ctr" fontAlgn="ctr"/>
                      <a:r>
                        <a:rPr lang="es-CO" sz="1050" b="1" u="none" strike="noStrike" dirty="0">
                          <a:solidFill>
                            <a:schemeClr val="tx1"/>
                          </a:solidFill>
                          <a:effectLst/>
                          <a:latin typeface="+mj-lt"/>
                          <a:cs typeface="Arial" panose="020B0604020202020204" pitchFamily="34" charset="0"/>
                        </a:rPr>
                        <a:t>Nivel de ejecución de proyectos de patrimonio</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50" b="0" u="none" strike="noStrike" dirty="0">
                          <a:solidFill>
                            <a:schemeClr val="tx1"/>
                          </a:solidFill>
                          <a:effectLst/>
                          <a:latin typeface="+mj-lt"/>
                          <a:cs typeface="Arial" panose="020B0604020202020204" pitchFamily="34" charset="0"/>
                        </a:rPr>
                        <a:t>sumatoria del porcentaje de cumplimiento de planes y proyectos/sumatoria del % de cumplimiento esperado a la fecha</a:t>
                      </a:r>
                      <a:endParaRPr lang="es-CO" sz="105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50" u="none" strike="noStrike" dirty="0">
                          <a:solidFill>
                            <a:schemeClr val="tx1"/>
                          </a:solidFill>
                          <a:effectLst/>
                          <a:latin typeface="+mj-lt"/>
                          <a:cs typeface="Arial" panose="020B0604020202020204" pitchFamily="34" charset="0"/>
                        </a:rPr>
                        <a:t>ANUAL</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Luis Felipe Saldarriaga</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MX" sz="1050" b="0" i="0" u="none" strike="noStrike" kern="1200" dirty="0">
                          <a:solidFill>
                            <a:schemeClr val="tx1"/>
                          </a:solidFill>
                          <a:effectLst/>
                          <a:latin typeface="+mj-lt"/>
                          <a:ea typeface="+mn-ea"/>
                          <a:cs typeface="Arial" panose="020B0604020202020204" pitchFamily="34" charset="0"/>
                        </a:rPr>
                        <a:t>A la fecha los proyectos se encuentran:</a:t>
                      </a:r>
                    </a:p>
                    <a:p>
                      <a:pPr algn="l" fontAlgn="ctr"/>
                      <a:r>
                        <a:rPr lang="es-ES" sz="1050" b="0" i="0" u="none" strike="noStrike" kern="1200" dirty="0">
                          <a:solidFill>
                            <a:schemeClr val="tx1"/>
                          </a:solidFill>
                          <a:effectLst/>
                          <a:latin typeface="+mj-lt"/>
                          <a:ea typeface="+mn-ea"/>
                          <a:cs typeface="Arial" panose="020B0604020202020204" pitchFamily="34" charset="0"/>
                        </a:rPr>
                        <a:t>Plan de Patrimonio 5%</a:t>
                      </a:r>
                      <a:br>
                        <a:rPr lang="es-ES" sz="1050" b="0" i="0" u="none" strike="noStrike" kern="1200" dirty="0">
                          <a:solidFill>
                            <a:schemeClr val="tx1"/>
                          </a:solidFill>
                          <a:effectLst/>
                          <a:latin typeface="+mj-lt"/>
                          <a:ea typeface="+mn-ea"/>
                          <a:cs typeface="Arial" panose="020B0604020202020204" pitchFamily="34" charset="0"/>
                        </a:rPr>
                      </a:br>
                      <a:r>
                        <a:rPr lang="es-ES" sz="1050" b="0" i="0" u="none" strike="noStrike" kern="1200" dirty="0">
                          <a:solidFill>
                            <a:schemeClr val="tx1"/>
                          </a:solidFill>
                          <a:effectLst/>
                          <a:latin typeface="+mj-lt"/>
                          <a:ea typeface="+mn-ea"/>
                          <a:cs typeface="Arial" panose="020B0604020202020204" pitchFamily="34" charset="0"/>
                        </a:rPr>
                        <a:t>Inventarios 15%</a:t>
                      </a: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80%</a:t>
                      </a:r>
                      <a:endParaRPr lang="es-CO" sz="105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5"/>
                  </a:ext>
                </a:extLst>
              </a:tr>
              <a:tr h="1056114">
                <a:tc>
                  <a:txBody>
                    <a:bodyPr/>
                    <a:lstStyle/>
                    <a:p>
                      <a:pPr algn="ctr" fontAlgn="ctr"/>
                      <a:r>
                        <a:rPr lang="es-CO" sz="1050" b="1" u="none" strike="noStrike" dirty="0">
                          <a:solidFill>
                            <a:schemeClr val="tx1"/>
                          </a:solidFill>
                          <a:effectLst/>
                          <a:latin typeface="+mj-lt"/>
                          <a:cs typeface="Arial" panose="020B0604020202020204" pitchFamily="34" charset="0"/>
                        </a:rPr>
                        <a:t>Intervención para la catalogación, adecuación de espacios, tratamiento del material sonoro, difusión y apropiación social de la fonoteca departamental Hernán Restrepo duque</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50" b="0" u="none" strike="noStrike" dirty="0">
                          <a:solidFill>
                            <a:schemeClr val="tx1"/>
                          </a:solidFill>
                          <a:effectLst/>
                          <a:latin typeface="+mj-lt"/>
                          <a:cs typeface="Arial" panose="020B0604020202020204" pitchFamily="34" charset="0"/>
                        </a:rPr>
                        <a:t>intervención para la catalogación, adecuación de espacios, tratamiento del material sonoro, difusión y apropiación social de la fonoteca departamental Hernán Restrepo duque implementados/intervención para la catalogación, adecuación de espacios, tratamiento</a:t>
                      </a:r>
                      <a:endParaRPr lang="es-CO" sz="105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50" u="none" strike="noStrike" dirty="0">
                          <a:solidFill>
                            <a:schemeClr val="tx1"/>
                          </a:solidFill>
                          <a:effectLst/>
                          <a:latin typeface="+mj-lt"/>
                          <a:cs typeface="Arial" panose="020B0604020202020204" pitchFamily="34" charset="0"/>
                        </a:rPr>
                        <a:t>SEMESTRAL</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Nelson León Osorno Zapata</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1050" b="0" i="0" u="none" strike="noStrike" dirty="0">
                          <a:solidFill>
                            <a:schemeClr val="tx1"/>
                          </a:solidFill>
                          <a:effectLst/>
                          <a:latin typeface="+mj-lt"/>
                          <a:cs typeface="Arial" panose="020B0604020202020204" pitchFamily="34" charset="0"/>
                        </a:rPr>
                        <a:t>El catálogo ABCD fue corroborado y migrado al KOHA para su consulta en línea, con mejoras en el acceso y consulta al público, al igual que a estos soportes sonoros se les realizó una revisión para detectar el estado de conservación de los mismos. A la fecha ya se puede tener acceso al catálogo llamado </a:t>
                      </a:r>
                      <a:r>
                        <a:rPr lang="es-ES" sz="1050" b="0" i="0" u="none" strike="noStrike" dirty="0" err="1">
                          <a:solidFill>
                            <a:schemeClr val="tx1"/>
                          </a:solidFill>
                          <a:effectLst/>
                          <a:latin typeface="+mj-lt"/>
                          <a:cs typeface="Arial" panose="020B0604020202020204" pitchFamily="34" charset="0"/>
                        </a:rPr>
                        <a:t>Koha</a:t>
                      </a:r>
                      <a:r>
                        <a:rPr lang="es-ES" sz="1050" b="0" i="0" u="none" strike="noStrike" dirty="0">
                          <a:solidFill>
                            <a:schemeClr val="tx1"/>
                          </a:solidFill>
                          <a:effectLst/>
                          <a:latin typeface="+mj-lt"/>
                          <a:cs typeface="Arial" panose="020B0604020202020204" pitchFamily="34" charset="0"/>
                        </a:rPr>
                        <a:t>, en donde se encuentra los 36.000 registros verificados de la primera catalogación.</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100%</a:t>
                      </a:r>
                      <a:endParaRPr lang="es-CO" sz="105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7"/>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427333" y="208880"/>
            <a:ext cx="6927666" cy="461665"/>
          </a:xfrm>
          <a:prstGeom prst="rect">
            <a:avLst/>
          </a:prstGeom>
          <a:noFill/>
        </p:spPr>
        <p:txBody>
          <a:bodyPr wrap="none" rtlCol="0">
            <a:spAutoFit/>
          </a:bodyPr>
          <a:lstStyle/>
          <a:p>
            <a:r>
              <a:rPr lang="es-CO" sz="2400" b="1" dirty="0">
                <a:latin typeface="+mj-lt"/>
              </a:rPr>
              <a:t>Proceso Gestión del Patrimonio Cultural  13 Indicadores</a:t>
            </a:r>
          </a:p>
        </p:txBody>
      </p:sp>
      <p:graphicFrame>
        <p:nvGraphicFramePr>
          <p:cNvPr id="6" name="5 Tabla"/>
          <p:cNvGraphicFramePr>
            <a:graphicFrameLocks noGrp="1"/>
          </p:cNvGraphicFramePr>
          <p:nvPr>
            <p:extLst>
              <p:ext uri="{D42A27DB-BD31-4B8C-83A1-F6EECF244321}">
                <p14:modId xmlns:p14="http://schemas.microsoft.com/office/powerpoint/2010/main" val="2685099750"/>
              </p:ext>
            </p:extLst>
          </p:nvPr>
        </p:nvGraphicFramePr>
        <p:xfrm>
          <a:off x="217826" y="727366"/>
          <a:ext cx="8807424" cy="5288049"/>
        </p:xfrm>
        <a:graphic>
          <a:graphicData uri="http://schemas.openxmlformats.org/drawingml/2006/table">
            <a:tbl>
              <a:tblPr>
                <a:tableStyleId>{BC89EF96-8CEA-46FF-86C4-4CE0E7609802}</a:tableStyleId>
              </a:tblPr>
              <a:tblGrid>
                <a:gridCol w="1859168">
                  <a:extLst>
                    <a:ext uri="{9D8B030D-6E8A-4147-A177-3AD203B41FA5}">
                      <a16:colId xmlns:a16="http://schemas.microsoft.com/office/drawing/2014/main" val="20000"/>
                    </a:ext>
                  </a:extLst>
                </a:gridCol>
                <a:gridCol w="2142309">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640080">
                  <a:extLst>
                    <a:ext uri="{9D8B030D-6E8A-4147-A177-3AD203B41FA5}">
                      <a16:colId xmlns:a16="http://schemas.microsoft.com/office/drawing/2014/main" val="20003"/>
                    </a:ext>
                  </a:extLst>
                </a:gridCol>
                <a:gridCol w="2586446">
                  <a:extLst>
                    <a:ext uri="{9D8B030D-6E8A-4147-A177-3AD203B41FA5}">
                      <a16:colId xmlns:a16="http://schemas.microsoft.com/office/drawing/2014/main" val="20004"/>
                    </a:ext>
                  </a:extLst>
                </a:gridCol>
                <a:gridCol w="665021">
                  <a:extLst>
                    <a:ext uri="{9D8B030D-6E8A-4147-A177-3AD203B41FA5}">
                      <a16:colId xmlns:a16="http://schemas.microsoft.com/office/drawing/2014/main" val="20005"/>
                    </a:ext>
                  </a:extLst>
                </a:gridCol>
              </a:tblGrid>
              <a:tr h="161923">
                <a:tc>
                  <a:txBody>
                    <a:bodyPr/>
                    <a:lstStyle/>
                    <a:p>
                      <a:pPr algn="ctr" fontAlgn="ctr"/>
                      <a:r>
                        <a:rPr lang="es-CO" sz="800" b="1" u="none" strike="noStrike" dirty="0">
                          <a:solidFill>
                            <a:schemeClr val="tx1"/>
                          </a:solidFill>
                          <a:effectLst/>
                          <a:latin typeface="+mj-lt"/>
                          <a:cs typeface="Arial" panose="020B0604020202020204" pitchFamily="34" charset="0"/>
                        </a:rPr>
                        <a:t>Nombre indicador</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Ecuación</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Medición</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Responsable</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800" b="1" u="none" strike="noStrike" dirty="0">
                          <a:solidFill>
                            <a:schemeClr val="tx1"/>
                          </a:solidFill>
                          <a:effectLst/>
                          <a:latin typeface="+mj-lt"/>
                          <a:cs typeface="Arial" panose="020B0604020202020204" pitchFamily="34" charset="0"/>
                        </a:rPr>
                        <a:t>ANALISIS ULTIMA</a:t>
                      </a:r>
                      <a:r>
                        <a:rPr lang="es-CO" sz="800" b="1" u="none" strike="noStrike" baseline="0" dirty="0">
                          <a:solidFill>
                            <a:schemeClr val="tx1"/>
                          </a:solidFill>
                          <a:effectLst/>
                          <a:latin typeface="+mj-lt"/>
                          <a:cs typeface="Arial" panose="020B0604020202020204" pitchFamily="34" charset="0"/>
                        </a:rPr>
                        <a:t> MEDICION</a:t>
                      </a:r>
                      <a:endParaRPr lang="es-CO" sz="800" b="1" i="0" u="none" strike="noStrike" dirty="0">
                        <a:solidFill>
                          <a:schemeClr val="tx1"/>
                        </a:solidFill>
                        <a:effectLst/>
                        <a:latin typeface="+mj-lt"/>
                        <a:cs typeface="Arial" panose="020B0604020202020204" pitchFamily="34" charset="0"/>
                      </a:endParaRPr>
                    </a:p>
                    <a:p>
                      <a:pPr algn="ctr" fontAlgn="ct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 cumplimiento</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604618">
                <a:tc>
                  <a:txBody>
                    <a:bodyPr/>
                    <a:lstStyle/>
                    <a:p>
                      <a:pPr algn="ctr" fontAlgn="ctr"/>
                      <a:r>
                        <a:rPr lang="es-CO" sz="800" b="1" u="none" strike="noStrike" dirty="0">
                          <a:solidFill>
                            <a:schemeClr val="tx1"/>
                          </a:solidFill>
                          <a:effectLst/>
                          <a:latin typeface="+mj-lt"/>
                          <a:cs typeface="Arial" panose="020B0604020202020204" pitchFamily="34" charset="0"/>
                        </a:rPr>
                        <a:t>Bienes y manifestaciones culturales intervenidos</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800" b="0" u="none" strike="noStrike" dirty="0">
                          <a:solidFill>
                            <a:schemeClr val="tx1"/>
                          </a:solidFill>
                          <a:effectLst/>
                          <a:latin typeface="+mj-lt"/>
                          <a:cs typeface="Arial" panose="020B0604020202020204" pitchFamily="34" charset="0"/>
                        </a:rPr>
                        <a:t>bienes y manifestaciones culturales intervenidos/bienes y manifestaciones culturales intervenidos proyectados</a:t>
                      </a:r>
                      <a:endParaRPr lang="es-CO" sz="8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800" u="none" strike="noStrike" dirty="0">
                          <a:solidFill>
                            <a:schemeClr val="tx1"/>
                          </a:solidFill>
                          <a:effectLst/>
                          <a:latin typeface="+mj-lt"/>
                          <a:cs typeface="Arial" panose="020B0604020202020204" pitchFamily="34" charset="0"/>
                        </a:rPr>
                        <a:t>SEMESTRAL</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Luis Felipe Saldarriaga</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MX" sz="800" b="0" i="0" u="none" strike="noStrike" dirty="0">
                          <a:solidFill>
                            <a:schemeClr val="tx1"/>
                          </a:solidFill>
                          <a:effectLst/>
                          <a:latin typeface="+mj-lt"/>
                          <a:cs typeface="Arial" panose="020B0604020202020204" pitchFamily="34" charset="0"/>
                        </a:rPr>
                        <a:t>6 de 10 programadas </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60%</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8"/>
                  </a:ext>
                </a:extLst>
              </a:tr>
              <a:tr h="660071">
                <a:tc>
                  <a:txBody>
                    <a:bodyPr/>
                    <a:lstStyle/>
                    <a:p>
                      <a:pPr algn="ctr" fontAlgn="ctr"/>
                      <a:r>
                        <a:rPr lang="es-MX" sz="800" b="1" u="none" strike="noStrike" kern="1200" dirty="0">
                          <a:solidFill>
                            <a:schemeClr val="tx1"/>
                          </a:solidFill>
                          <a:effectLst/>
                          <a:latin typeface="+mj-lt"/>
                          <a:ea typeface="+mn-ea"/>
                          <a:cs typeface="Arial" panose="020B0604020202020204" pitchFamily="34" charset="0"/>
                        </a:rPr>
                        <a:t>Plan Departamental de Patrimonio implementado (Formulación de proyectos a implementarse en los P.E.S Y P.E.M)</a:t>
                      </a:r>
                      <a:endParaRPr lang="es-CO" sz="8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800" b="0" i="0" kern="1200" dirty="0">
                          <a:solidFill>
                            <a:schemeClr val="tx1"/>
                          </a:solidFill>
                          <a:latin typeface="+mj-lt"/>
                          <a:ea typeface="+mn-ea"/>
                          <a:cs typeface="+mn-cs"/>
                        </a:rPr>
                        <a:t>% de ejecución del Plan Departamental de Patrimonio Implementado/% proyectado</a:t>
                      </a:r>
                      <a:endParaRPr lang="es-CO" sz="8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800" u="none" strike="noStrike" dirty="0">
                          <a:solidFill>
                            <a:schemeClr val="tx1"/>
                          </a:solidFill>
                          <a:effectLst/>
                          <a:latin typeface="+mj-lt"/>
                          <a:cs typeface="Arial" panose="020B0604020202020204" pitchFamily="34" charset="0"/>
                        </a:rPr>
                        <a:t>MENSUAL</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Mónica María Henao Libreros</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MX" sz="800" b="0" i="0" u="none" strike="noStrike" dirty="0">
                          <a:solidFill>
                            <a:schemeClr val="tx1"/>
                          </a:solidFill>
                          <a:effectLst/>
                          <a:latin typeface="+mj-lt"/>
                          <a:cs typeface="Arial" panose="020B0604020202020204" pitchFamily="34" charset="0"/>
                        </a:rPr>
                        <a:t>Al 30 de diciembre, se perfeccionó el contrato interadministrativo 052-2022, para llevar a cabo la ejecución de las siguientes actividades que impactan los siguientes indicadores del Plan: Catedra de Patrimonio: se dio inicio mediante las siguientes actividades: - Realización de un encuentro con los grupos de vigías del Patrimonio del Departamento en el cual se propició un espacio formativo y se presentó la plataforma del ICPA para la inscripción de los grupos. 22/09/2022 - Realización de la primera sesión de la Cátedra de Patrimonio: Tema "memoria, conflicto y patrimonio". 29/09/2022 -Se realizó el primer taller de medios de comunicación y patrimonio en el marco de la Fiesta del Libro. 13/09/2022 - De los talleres de medios de comunicación y patrimonio se desprende la realización de 9 estrategias colectivas, 1 por subregión, de comunicación y movilización social en torno al reconocimiento y defensa del patrimonio cultural. - Se apoyó la realización del encuentro anual de Centros de Historia del Departamento, con representantes de diversos municipios.</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9%</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9"/>
                  </a:ext>
                </a:extLst>
              </a:tr>
              <a:tr h="660071">
                <a:tc>
                  <a:txBody>
                    <a:bodyPr/>
                    <a:lstStyle/>
                    <a:p>
                      <a:pPr algn="ctr" fontAlgn="ctr"/>
                      <a:r>
                        <a:rPr lang="es-MX" sz="800" b="1" u="none" strike="noStrike" kern="1200" dirty="0">
                          <a:solidFill>
                            <a:schemeClr val="tx1"/>
                          </a:solidFill>
                          <a:effectLst/>
                          <a:latin typeface="+mj-lt"/>
                          <a:ea typeface="+mn-ea"/>
                          <a:cs typeface="Arial" panose="020B0604020202020204" pitchFamily="34" charset="0"/>
                        </a:rPr>
                        <a:t>Proyectos para la implementación de los Planes de Salvaguardia (PES) y Planes de Manejo y Protección (PEMP), ejecutados</a:t>
                      </a:r>
                      <a:endParaRPr lang="es-CO" sz="8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800" b="0" i="0" kern="1200" dirty="0">
                          <a:solidFill>
                            <a:schemeClr val="tx1"/>
                          </a:solidFill>
                          <a:latin typeface="+mj-lt"/>
                          <a:ea typeface="+mn-ea"/>
                          <a:cs typeface="+mn-cs"/>
                        </a:rPr>
                        <a:t>Proyectos para la implementación de los Planes de Salvaguardia (PES) y Planes de Manejo y Protección (PEMP), ejecutados/Proyectos programados</a:t>
                      </a:r>
                      <a:endParaRPr lang="es-CO" sz="8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800" u="none" strike="noStrike" dirty="0">
                          <a:solidFill>
                            <a:schemeClr val="tx1"/>
                          </a:solidFill>
                          <a:effectLst/>
                          <a:latin typeface="+mj-lt"/>
                          <a:cs typeface="Arial" panose="020B0604020202020204" pitchFamily="34" charset="0"/>
                        </a:rPr>
                        <a:t>MENSUAL</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Mónica María Henao Libreros</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MX" sz="800" b="0" i="0" u="none" strike="noStrike" dirty="0">
                          <a:solidFill>
                            <a:schemeClr val="tx1"/>
                          </a:solidFill>
                          <a:effectLst/>
                          <a:latin typeface="+mj-lt"/>
                          <a:cs typeface="Arial" panose="020B0604020202020204" pitchFamily="34" charset="0"/>
                        </a:rPr>
                        <a:t>4 de 2 programados</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200%</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4136412363"/>
                  </a:ext>
                </a:extLst>
              </a:tr>
              <a:tr h="596544">
                <a:tc>
                  <a:txBody>
                    <a:bodyPr/>
                    <a:lstStyle/>
                    <a:p>
                      <a:pPr algn="ctr" fontAlgn="ctr"/>
                      <a:r>
                        <a:rPr lang="es-CO" sz="800" b="1" u="none" strike="noStrike" dirty="0">
                          <a:solidFill>
                            <a:schemeClr val="tx1"/>
                          </a:solidFill>
                          <a:effectLst/>
                          <a:latin typeface="+mj-lt"/>
                          <a:cs typeface="Arial" panose="020B0604020202020204" pitchFamily="34" charset="0"/>
                        </a:rPr>
                        <a:t>Eventos realizados en el área de patrimonio</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800" b="0" u="none" strike="noStrike" dirty="0">
                          <a:solidFill>
                            <a:schemeClr val="tx1"/>
                          </a:solidFill>
                          <a:effectLst/>
                          <a:latin typeface="+mj-lt"/>
                          <a:cs typeface="Arial" panose="020B0604020202020204" pitchFamily="34" charset="0"/>
                        </a:rPr>
                        <a:t>eventos de patrimonio realizados/eventos de patrimonio planeados</a:t>
                      </a:r>
                    </a:p>
                    <a:p>
                      <a:pPr algn="ctr" fontAlgn="ctr"/>
                      <a:r>
                        <a:rPr lang="es-CO" sz="800" b="0" u="none" strike="noStrike" dirty="0">
                          <a:solidFill>
                            <a:schemeClr val="tx1"/>
                          </a:solidFill>
                          <a:effectLst/>
                          <a:latin typeface="+mj-lt"/>
                          <a:cs typeface="Arial" panose="020B0604020202020204" pitchFamily="34" charset="0"/>
                        </a:rPr>
                        <a:t>6/6</a:t>
                      </a:r>
                    </a:p>
                  </a:txBody>
                  <a:tcPr marL="0" marR="0" marT="0" marB="0" anchor="ctr">
                    <a:solidFill>
                      <a:schemeClr val="bg1"/>
                    </a:solidFill>
                  </a:tcPr>
                </a:tc>
                <a:tc>
                  <a:txBody>
                    <a:bodyPr/>
                    <a:lstStyle/>
                    <a:p>
                      <a:pPr algn="ctr" fontAlgn="ctr"/>
                      <a:r>
                        <a:rPr lang="es-CO" sz="800" u="none" strike="noStrike" dirty="0">
                          <a:solidFill>
                            <a:schemeClr val="tx1"/>
                          </a:solidFill>
                          <a:effectLst/>
                          <a:latin typeface="+mj-lt"/>
                          <a:cs typeface="Arial" panose="020B0604020202020204" pitchFamily="34" charset="0"/>
                        </a:rPr>
                        <a:t>MENSUAL</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Luis Felipe Saldarriaga</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800" b="0" i="0" u="none" strike="noStrike" dirty="0">
                          <a:solidFill>
                            <a:schemeClr val="tx1"/>
                          </a:solidFill>
                          <a:effectLst/>
                          <a:latin typeface="+mj-lt"/>
                          <a:cs typeface="Arial" panose="020B0604020202020204" pitchFamily="34" charset="0"/>
                        </a:rPr>
                        <a:t>6 de 6 programados. </a:t>
                      </a:r>
                      <a:r>
                        <a:rPr lang="es-ES" sz="800" b="0" i="0" u="none" strike="noStrike" dirty="0">
                          <a:solidFill>
                            <a:schemeClr val="tx1"/>
                          </a:solidFill>
                          <a:effectLst/>
                          <a:latin typeface="+mj-lt"/>
                          <a:cs typeface="Arial" panose="020B0604020202020204" pitchFamily="34" charset="0"/>
                        </a:rPr>
                        <a:t>1. Realización de un encuentro con los grupos de vigías del Patrimonio del Departamento en el cual se propició un espacio formativo y se presentó la plataforma del ICPA para la inscripción de los grupos. 22/09/2022, 2.Se realizó el primer taller de medios de comunicación y patrimonio en el marco de la Fiesta del Libro. 13/09/2022, 3.Se apoyó la realización del encuentro anual de Centros de Historia del Departamento, con representantes de diversos municipios, 4. Realización de la primera sesión de la Cátedra de Patrimonio: Tema "memoria, conflicto y patrimonio". 29/09/2022 (SESIÓN VIRTUAL), 5. Sesión del Consejo de Patrimonio, 6. Sesión del Consejo de Patrimonio</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100%</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2928842827"/>
                  </a:ext>
                </a:extLst>
              </a:tr>
            </a:tbl>
          </a:graphicData>
        </a:graphic>
      </p:graphicFrame>
    </p:spTree>
    <p:extLst>
      <p:ext uri="{BB962C8B-B14F-4D97-AF65-F5344CB8AC3E}">
        <p14:creationId xmlns:p14="http://schemas.microsoft.com/office/powerpoint/2010/main" val="1498658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576199" y="198968"/>
            <a:ext cx="6927666" cy="461665"/>
          </a:xfrm>
          <a:prstGeom prst="rect">
            <a:avLst/>
          </a:prstGeom>
          <a:noFill/>
        </p:spPr>
        <p:txBody>
          <a:bodyPr wrap="none" rtlCol="0">
            <a:spAutoFit/>
          </a:bodyPr>
          <a:lstStyle/>
          <a:p>
            <a:r>
              <a:rPr lang="es-CO" sz="2400" b="1" dirty="0">
                <a:latin typeface="+mj-lt"/>
              </a:rPr>
              <a:t>Proceso Gestión del Patrimonio Cultural  13 Indicadores</a:t>
            </a:r>
          </a:p>
        </p:txBody>
      </p:sp>
      <p:graphicFrame>
        <p:nvGraphicFramePr>
          <p:cNvPr id="6" name="5 Tabla"/>
          <p:cNvGraphicFramePr>
            <a:graphicFrameLocks noGrp="1"/>
          </p:cNvGraphicFramePr>
          <p:nvPr>
            <p:extLst>
              <p:ext uri="{D42A27DB-BD31-4B8C-83A1-F6EECF244321}">
                <p14:modId xmlns:p14="http://schemas.microsoft.com/office/powerpoint/2010/main" val="3466469888"/>
              </p:ext>
            </p:extLst>
          </p:nvPr>
        </p:nvGraphicFramePr>
        <p:xfrm>
          <a:off x="280852" y="651309"/>
          <a:ext cx="8582295" cy="4467321"/>
        </p:xfrm>
        <a:graphic>
          <a:graphicData uri="http://schemas.openxmlformats.org/drawingml/2006/table">
            <a:tbl>
              <a:tblPr>
                <a:tableStyleId>{BC89EF96-8CEA-46FF-86C4-4CE0E7609802}</a:tableStyleId>
              </a:tblPr>
              <a:tblGrid>
                <a:gridCol w="2154579">
                  <a:extLst>
                    <a:ext uri="{9D8B030D-6E8A-4147-A177-3AD203B41FA5}">
                      <a16:colId xmlns:a16="http://schemas.microsoft.com/office/drawing/2014/main" val="20000"/>
                    </a:ext>
                  </a:extLst>
                </a:gridCol>
                <a:gridCol w="1739495">
                  <a:extLst>
                    <a:ext uri="{9D8B030D-6E8A-4147-A177-3AD203B41FA5}">
                      <a16:colId xmlns:a16="http://schemas.microsoft.com/office/drawing/2014/main" val="20001"/>
                    </a:ext>
                  </a:extLst>
                </a:gridCol>
                <a:gridCol w="899181">
                  <a:extLst>
                    <a:ext uri="{9D8B030D-6E8A-4147-A177-3AD203B41FA5}">
                      <a16:colId xmlns:a16="http://schemas.microsoft.com/office/drawing/2014/main" val="20002"/>
                    </a:ext>
                  </a:extLst>
                </a:gridCol>
                <a:gridCol w="771842">
                  <a:extLst>
                    <a:ext uri="{9D8B030D-6E8A-4147-A177-3AD203B41FA5}">
                      <a16:colId xmlns:a16="http://schemas.microsoft.com/office/drawing/2014/main" val="20003"/>
                    </a:ext>
                  </a:extLst>
                </a:gridCol>
                <a:gridCol w="2212711">
                  <a:extLst>
                    <a:ext uri="{9D8B030D-6E8A-4147-A177-3AD203B41FA5}">
                      <a16:colId xmlns:a16="http://schemas.microsoft.com/office/drawing/2014/main" val="20004"/>
                    </a:ext>
                  </a:extLst>
                </a:gridCol>
                <a:gridCol w="804487">
                  <a:extLst>
                    <a:ext uri="{9D8B030D-6E8A-4147-A177-3AD203B41FA5}">
                      <a16:colId xmlns:a16="http://schemas.microsoft.com/office/drawing/2014/main" val="20005"/>
                    </a:ext>
                  </a:extLst>
                </a:gridCol>
              </a:tblGrid>
              <a:tr h="124727">
                <a:tc>
                  <a:txBody>
                    <a:bodyPr/>
                    <a:lstStyle/>
                    <a:p>
                      <a:pPr algn="ctr" fontAlgn="ctr"/>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b="1" u="none" strike="noStrike" dirty="0">
                          <a:solidFill>
                            <a:schemeClr val="tx1"/>
                          </a:solidFill>
                          <a:effectLst/>
                          <a:latin typeface="+mj-lt"/>
                          <a:cs typeface="Arial" panose="020B0604020202020204" pitchFamily="34" charset="0"/>
                        </a:rPr>
                        <a:t>ANALISIS ULTIMA</a:t>
                      </a:r>
                      <a:r>
                        <a:rPr lang="es-CO" sz="900" b="1" u="none" strike="noStrike" baseline="0" dirty="0">
                          <a:solidFill>
                            <a:schemeClr val="tx1"/>
                          </a:solidFill>
                          <a:effectLst/>
                          <a:latin typeface="+mj-lt"/>
                          <a:cs typeface="Arial" panose="020B0604020202020204" pitchFamily="34" charset="0"/>
                        </a:rPr>
                        <a:t> MEDICION</a:t>
                      </a:r>
                      <a:endParaRPr lang="es-CO" sz="900" b="1" i="0" u="none" strike="noStrike" dirty="0">
                        <a:solidFill>
                          <a:schemeClr val="tx1"/>
                        </a:solidFill>
                        <a:effectLst/>
                        <a:latin typeface="+mj-lt"/>
                        <a:cs typeface="Arial" panose="020B0604020202020204" pitchFamily="34" charset="0"/>
                      </a:endParaRPr>
                    </a:p>
                    <a:p>
                      <a:pPr algn="ctr" fontAlgn="ct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491496">
                <a:tc>
                  <a:txBody>
                    <a:bodyPr/>
                    <a:lstStyle/>
                    <a:p>
                      <a:pPr marL="0" algn="ctr" defTabSz="914400" rtl="0" eaLnBrk="1" fontAlgn="ctr" latinLnBrk="0" hangingPunct="1"/>
                      <a:r>
                        <a:rPr lang="es-MX" sz="900" b="1" u="none" strike="noStrike" kern="1200" dirty="0">
                          <a:solidFill>
                            <a:schemeClr val="tx1"/>
                          </a:solidFill>
                          <a:effectLst/>
                          <a:latin typeface="+mj-lt"/>
                          <a:ea typeface="+mn-ea"/>
                          <a:cs typeface="Arial" panose="020B0604020202020204" pitchFamily="34" charset="0"/>
                        </a:rPr>
                        <a:t>Intervenciones de preservación de los bienes de interés patrimonial, muebles e inmuebles, realizadas</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900" b="0" i="0" kern="1200" dirty="0">
                          <a:solidFill>
                            <a:schemeClr val="tx1"/>
                          </a:solidFill>
                          <a:latin typeface="+mj-lt"/>
                          <a:ea typeface="+mn-ea"/>
                          <a:cs typeface="+mn-cs"/>
                        </a:rPr>
                        <a:t>Intervenciones de preservación de los bienes de interés patrimonial, muebles e inmuebles, realizadas/Intervenciones de preservación de los bienes de interés patrimonial, muebles e inmuebles, proyectadas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Mónica María Henao Libreros</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900" b="0" i="0" u="none" strike="noStrike" dirty="0">
                          <a:solidFill>
                            <a:schemeClr val="tx1"/>
                          </a:solidFill>
                          <a:effectLst/>
                          <a:latin typeface="+mj-lt"/>
                          <a:cs typeface="Arial" panose="020B0604020202020204" pitchFamily="34" charset="0"/>
                        </a:rPr>
                        <a:t>6 de 10 programadas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60%</a:t>
                      </a:r>
                    </a:p>
                  </a:txBody>
                  <a:tcPr marL="0" marR="0" marT="0" marB="0" anchor="ctr"/>
                </a:tc>
                <a:extLst>
                  <a:ext uri="{0D108BD9-81ED-4DB2-BD59-A6C34878D82A}">
                    <a16:rowId xmlns:a16="http://schemas.microsoft.com/office/drawing/2014/main" val="10002"/>
                  </a:ext>
                </a:extLst>
              </a:tr>
              <a:tr h="1038321">
                <a:tc>
                  <a:txBody>
                    <a:bodyPr/>
                    <a:lstStyle/>
                    <a:p>
                      <a:pPr algn="ctr" fontAlgn="ctr"/>
                      <a:r>
                        <a:rPr lang="es-MX" sz="900" b="1" u="none" strike="noStrike" kern="1200" dirty="0">
                          <a:solidFill>
                            <a:schemeClr val="tx1"/>
                          </a:solidFill>
                          <a:effectLst/>
                          <a:latin typeface="+mj-lt"/>
                          <a:ea typeface="+mn-ea"/>
                          <a:cs typeface="Arial" panose="020B0604020202020204" pitchFamily="34" charset="0"/>
                        </a:rPr>
                        <a:t>Investigaciones en áreas artísticas y culturales realizadas y divulgadas (Ord.27)</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900" b="0" i="0" kern="1200" dirty="0">
                          <a:solidFill>
                            <a:schemeClr val="tx1"/>
                          </a:solidFill>
                          <a:latin typeface="+mj-lt"/>
                          <a:ea typeface="+mn-ea"/>
                          <a:cs typeface="+mn-cs"/>
                        </a:rPr>
                        <a:t>Investigaciones en áreas artísticas y culturales realizadas y divulgadas / Investigación proyectadas</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Mónica María Henao Libreros</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0" i="0" u="none" strike="noStrike" dirty="0">
                          <a:solidFill>
                            <a:schemeClr val="tx1"/>
                          </a:solidFill>
                          <a:effectLst/>
                          <a:latin typeface="+mj-lt"/>
                          <a:cs typeface="Arial" panose="020B0604020202020204" pitchFamily="34" charset="0"/>
                        </a:rPr>
                        <a:t>Al 30 de diciembre 1 investigación de 1 programada realizada por la Academia Antioqueña de Historia al ICPA.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3"/>
                  </a:ext>
                </a:extLst>
              </a:tr>
              <a:tr h="267545">
                <a:tc>
                  <a:txBody>
                    <a:bodyPr/>
                    <a:lstStyle/>
                    <a:p>
                      <a:pPr marL="0" algn="ctr" defTabSz="914400" rtl="0" eaLnBrk="1" fontAlgn="ctr" latinLnBrk="0" hangingPunct="1"/>
                      <a:r>
                        <a:rPr lang="es-MX" sz="900" b="1" u="none" strike="noStrike" kern="1200" dirty="0">
                          <a:solidFill>
                            <a:schemeClr val="tx1"/>
                          </a:solidFill>
                          <a:effectLst/>
                          <a:latin typeface="+mj-lt"/>
                          <a:ea typeface="+mn-ea"/>
                          <a:cs typeface="Arial" panose="020B0604020202020204" pitchFamily="34" charset="0"/>
                        </a:rPr>
                        <a:t>Municipios que se benefician de los procesos de salvaguardia del patrimonio cultural</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ES" sz="900" b="0" i="0" kern="1200" dirty="0">
                          <a:solidFill>
                            <a:schemeClr val="tx1"/>
                          </a:solidFill>
                          <a:latin typeface="+mj-lt"/>
                          <a:ea typeface="+mn-ea"/>
                          <a:cs typeface="+mn-cs"/>
                        </a:rPr>
                        <a:t>Municipios beneficiados/ municipios programados</a:t>
                      </a:r>
                    </a:p>
                    <a:p>
                      <a:pPr algn="ctr" fontAlgn="ctr"/>
                      <a:r>
                        <a:rPr lang="es-ES" sz="900" b="0" i="0" u="none" strike="noStrike" kern="1200" dirty="0">
                          <a:solidFill>
                            <a:schemeClr val="tx1"/>
                          </a:solidFill>
                          <a:effectLst/>
                          <a:latin typeface="+mj-lt"/>
                          <a:ea typeface="+mn-ea"/>
                          <a:cs typeface="+mn-cs"/>
                        </a:rPr>
                        <a:t>124/124</a:t>
                      </a:r>
                      <a:endParaRPr lang="es-CO" sz="9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i="0" u="none" strike="noStrike" dirty="0">
                          <a:solidFill>
                            <a:schemeClr val="tx1"/>
                          </a:solidFill>
                          <a:effectLst/>
                          <a:latin typeface="+mj-lt"/>
                          <a:cs typeface="Arial" panose="020B0604020202020204" pitchFamily="34" charset="0"/>
                        </a:rPr>
                        <a:t>SEMESTRAL</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Mónica María Henao Libreros</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0" i="0" u="none" strike="noStrike" dirty="0">
                          <a:solidFill>
                            <a:schemeClr val="tx1"/>
                          </a:solidFill>
                          <a:effectLst/>
                          <a:latin typeface="+mj-lt"/>
                          <a:cs typeface="Arial" panose="020B0604020202020204" pitchFamily="34" charset="0"/>
                        </a:rPr>
                        <a:t>Al 30 de Septiembre se han beneficiado: - Recursos de INC: El Carmen de Viboral, Rionegro, Jericó, Yarumal, Concordia, Sonsón, Remedios. - Plan Departamental de Patrimonio: a través de la Cátedra: todo el Departamento, debido a que las transmisiones son virtuales y quedan en el canal de </a:t>
                      </a:r>
                      <a:r>
                        <a:rPr lang="es-MX" sz="900" b="0" i="0" u="none" strike="noStrike" dirty="0" err="1">
                          <a:solidFill>
                            <a:schemeClr val="tx1"/>
                          </a:solidFill>
                          <a:effectLst/>
                          <a:latin typeface="+mj-lt"/>
                          <a:cs typeface="Arial" panose="020B0604020202020204" pitchFamily="34" charset="0"/>
                        </a:rPr>
                        <a:t>youtube</a:t>
                      </a:r>
                      <a:r>
                        <a:rPr lang="es-MX" sz="900" b="0" i="0" u="none" strike="noStrike" dirty="0">
                          <a:solidFill>
                            <a:schemeClr val="tx1"/>
                          </a:solidFill>
                          <a:effectLst/>
                          <a:latin typeface="+mj-lt"/>
                          <a:cs typeface="Arial" panose="020B0604020202020204" pitchFamily="34" charset="0"/>
                        </a:rPr>
                        <a:t> del ICPA. - Intervención de Bienes de Interés Cultural con recursos propios: Jericó, El Carmen de Viboral. - Inventarios: Marinilla, El Santuario, La Ceja, Santo Domingo, Granada, Palacio de la Cultura.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4"/>
                  </a:ext>
                </a:extLst>
              </a:tr>
              <a:tr h="445908">
                <a:tc>
                  <a:txBody>
                    <a:bodyPr/>
                    <a:lstStyle/>
                    <a:p>
                      <a:pPr marL="0" algn="ctr" defTabSz="914400" rtl="0" eaLnBrk="1" fontAlgn="ctr" latinLnBrk="0" hangingPunct="1"/>
                      <a:r>
                        <a:rPr lang="es-MX" sz="900" b="1" u="none" strike="noStrike" kern="1200" dirty="0">
                          <a:solidFill>
                            <a:schemeClr val="tx1"/>
                          </a:solidFill>
                          <a:effectLst/>
                          <a:latin typeface="+mj-lt"/>
                          <a:ea typeface="+mn-ea"/>
                          <a:cs typeface="Arial" panose="020B0604020202020204" pitchFamily="34" charset="0"/>
                        </a:rPr>
                        <a:t>Realización de inventarios de patrimonio cultural (Personas que se benefician del Plan de Patrimonio)</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ES" sz="900" b="0" i="0" kern="1200" dirty="0">
                          <a:solidFill>
                            <a:schemeClr val="tx1"/>
                          </a:solidFill>
                          <a:latin typeface="+mj-lt"/>
                          <a:ea typeface="+mn-ea"/>
                          <a:cs typeface="+mn-cs"/>
                        </a:rPr>
                        <a:t>Inventarios de patrimonio cultural realizados/Inventarios de patrimonio cultural proyectados</a:t>
                      </a:r>
                    </a:p>
                    <a:p>
                      <a:pPr algn="ctr" fontAlgn="ctr"/>
                      <a:endParaRPr lang="es-ES" sz="900" b="0" i="0" u="none" strike="noStrike" kern="1200" dirty="0">
                        <a:solidFill>
                          <a:schemeClr val="tx1"/>
                        </a:solidFill>
                        <a:effectLst/>
                        <a:latin typeface="+mj-lt"/>
                        <a:ea typeface="+mn-ea"/>
                        <a:cs typeface="+mn-cs"/>
                      </a:endParaRPr>
                    </a:p>
                    <a:p>
                      <a:pPr algn="ctr" fontAlgn="ctr"/>
                      <a:r>
                        <a:rPr lang="es-ES" sz="900" b="0" i="0" u="none" strike="noStrike" kern="1200" dirty="0">
                          <a:solidFill>
                            <a:schemeClr val="tx1"/>
                          </a:solidFill>
                          <a:effectLst/>
                          <a:latin typeface="+mj-lt"/>
                          <a:ea typeface="+mn-ea"/>
                          <a:cs typeface="+mn-cs"/>
                        </a:rPr>
                        <a:t>7/5</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b="0" i="0" u="none" strike="noStrike" dirty="0">
                          <a:solidFill>
                            <a:schemeClr val="tx1"/>
                          </a:solidFill>
                          <a:effectLst/>
                          <a:latin typeface="+mj-lt"/>
                          <a:cs typeface="Arial" panose="020B0604020202020204" pitchFamily="34" charset="0"/>
                        </a:rPr>
                        <a:t>Mónica María Henao Libreros</a:t>
                      </a: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0" i="0" u="none" strike="noStrike" dirty="0">
                          <a:solidFill>
                            <a:schemeClr val="tx1"/>
                          </a:solidFill>
                          <a:effectLst/>
                          <a:latin typeface="+mj-lt"/>
                          <a:cs typeface="Arial" panose="020B0604020202020204" pitchFamily="34" charset="0"/>
                        </a:rPr>
                        <a:t>Al 30 de diciembre del 2022, Se realizaron 7 inventarios de 5 programados.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140%</a:t>
                      </a:r>
                    </a:p>
                  </a:txBody>
                  <a:tcPr marL="0" marR="0" marT="0" marB="0"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945800" y="-12074"/>
            <a:ext cx="5164106" cy="461665"/>
          </a:xfrm>
          <a:prstGeom prst="rect">
            <a:avLst/>
          </a:prstGeom>
          <a:noFill/>
        </p:spPr>
        <p:txBody>
          <a:bodyPr wrap="square" rtlCol="0">
            <a:spAutoFit/>
          </a:bodyPr>
          <a:lstStyle/>
          <a:p>
            <a:r>
              <a:rPr lang="es-CO" sz="2400" b="1" dirty="0">
                <a:latin typeface="+mj-lt"/>
              </a:rPr>
              <a:t>Proceso Gestión Humana -  4 Indicadores</a:t>
            </a:r>
          </a:p>
        </p:txBody>
      </p:sp>
      <p:graphicFrame>
        <p:nvGraphicFramePr>
          <p:cNvPr id="6" name="5 Tabla"/>
          <p:cNvGraphicFramePr>
            <a:graphicFrameLocks noGrp="1"/>
          </p:cNvGraphicFramePr>
          <p:nvPr>
            <p:extLst>
              <p:ext uri="{D42A27DB-BD31-4B8C-83A1-F6EECF244321}">
                <p14:modId xmlns:p14="http://schemas.microsoft.com/office/powerpoint/2010/main" val="144781923"/>
              </p:ext>
            </p:extLst>
          </p:nvPr>
        </p:nvGraphicFramePr>
        <p:xfrm>
          <a:off x="226370" y="449591"/>
          <a:ext cx="8661250" cy="5565149"/>
        </p:xfrm>
        <a:graphic>
          <a:graphicData uri="http://schemas.openxmlformats.org/drawingml/2006/table">
            <a:tbl>
              <a:tblPr>
                <a:tableStyleId>{BC89EF96-8CEA-46FF-86C4-4CE0E7609802}</a:tableStyleId>
              </a:tblPr>
              <a:tblGrid>
                <a:gridCol w="1042957">
                  <a:extLst>
                    <a:ext uri="{9D8B030D-6E8A-4147-A177-3AD203B41FA5}">
                      <a16:colId xmlns:a16="http://schemas.microsoft.com/office/drawing/2014/main" val="20000"/>
                    </a:ext>
                  </a:extLst>
                </a:gridCol>
                <a:gridCol w="1163782">
                  <a:extLst>
                    <a:ext uri="{9D8B030D-6E8A-4147-A177-3AD203B41FA5}">
                      <a16:colId xmlns:a16="http://schemas.microsoft.com/office/drawing/2014/main" val="20001"/>
                    </a:ext>
                  </a:extLst>
                </a:gridCol>
                <a:gridCol w="700644">
                  <a:extLst>
                    <a:ext uri="{9D8B030D-6E8A-4147-A177-3AD203B41FA5}">
                      <a16:colId xmlns:a16="http://schemas.microsoft.com/office/drawing/2014/main" val="20002"/>
                    </a:ext>
                  </a:extLst>
                </a:gridCol>
                <a:gridCol w="629393">
                  <a:extLst>
                    <a:ext uri="{9D8B030D-6E8A-4147-A177-3AD203B41FA5}">
                      <a16:colId xmlns:a16="http://schemas.microsoft.com/office/drawing/2014/main" val="20003"/>
                    </a:ext>
                  </a:extLst>
                </a:gridCol>
                <a:gridCol w="4448274">
                  <a:extLst>
                    <a:ext uri="{9D8B030D-6E8A-4147-A177-3AD203B41FA5}">
                      <a16:colId xmlns:a16="http://schemas.microsoft.com/office/drawing/2014/main" val="20004"/>
                    </a:ext>
                  </a:extLst>
                </a:gridCol>
                <a:gridCol w="676200">
                  <a:extLst>
                    <a:ext uri="{9D8B030D-6E8A-4147-A177-3AD203B41FA5}">
                      <a16:colId xmlns:a16="http://schemas.microsoft.com/office/drawing/2014/main" val="20005"/>
                    </a:ext>
                  </a:extLst>
                </a:gridCol>
              </a:tblGrid>
              <a:tr h="368309">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Nombre indicador</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Ecuación</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Medición</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Responsable</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b="1" u="none" strike="noStrike" dirty="0">
                          <a:solidFill>
                            <a:schemeClr val="tx1"/>
                          </a:solidFill>
                          <a:effectLst/>
                          <a:latin typeface="Calibri Light" panose="020F0302020204030204" pitchFamily="34" charset="0"/>
                          <a:cs typeface="Calibri Light" panose="020F0302020204030204" pitchFamily="34" charset="0"/>
                        </a:rPr>
                        <a:t>ANALISIS  CORTE A MARZO 31</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 cumplimiento</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571500">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Índice de Desempeño del personal</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b="0" u="none" strike="noStrike" dirty="0">
                          <a:solidFill>
                            <a:schemeClr val="tx1"/>
                          </a:solidFill>
                          <a:effectLst/>
                          <a:latin typeface="Calibri Light" panose="020F0302020204030204" pitchFamily="34" charset="0"/>
                          <a:cs typeface="Calibri Light" panose="020F0302020204030204" pitchFamily="34" charset="0"/>
                        </a:rPr>
                        <a:t>Personal con desempeño satisfactorio (70-89)/ total de personal</a:t>
                      </a:r>
                    </a:p>
                    <a:p>
                      <a:pPr algn="ctr" fontAlgn="ct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p>
                      <a:pPr algn="ctr" fontAlgn="ct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p>
                      <a:pPr algn="ctr" fontAlgn="ctr"/>
                      <a:r>
                        <a:rPr lang="es-CO" sz="900" b="0" i="0" u="none" strike="noStrike" dirty="0">
                          <a:solidFill>
                            <a:schemeClr val="tx1"/>
                          </a:solidFill>
                          <a:effectLst/>
                          <a:latin typeface="Calibri Light" panose="020F0302020204030204" pitchFamily="34" charset="0"/>
                          <a:cs typeface="Calibri Light" panose="020F0302020204030204" pitchFamily="34" charset="0"/>
                        </a:rPr>
                        <a:t>29/29</a:t>
                      </a: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Ana Isabel</a:t>
                      </a:r>
                      <a:r>
                        <a:rPr lang="es-CO" sz="900" u="none" strike="noStrike" baseline="0" dirty="0">
                          <a:solidFill>
                            <a:schemeClr val="tx1"/>
                          </a:solidFill>
                          <a:effectLst/>
                          <a:latin typeface="Calibri Light" panose="020F0302020204030204" pitchFamily="34" charset="0"/>
                          <a:cs typeface="Calibri Light" panose="020F0302020204030204" pitchFamily="34" charset="0"/>
                        </a:rPr>
                        <a:t> Callejas</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just" fontAlgn="ctr"/>
                      <a:r>
                        <a:rPr lang="es-ES" sz="900" b="0" i="0" u="none" strike="noStrike" dirty="0">
                          <a:solidFill>
                            <a:schemeClr val="tx1"/>
                          </a:solidFill>
                          <a:effectLst/>
                          <a:latin typeface="Calibri Light" panose="020F0302020204030204" pitchFamily="34" charset="0"/>
                          <a:cs typeface="Calibri Light" panose="020F0302020204030204" pitchFamily="34" charset="0"/>
                        </a:rPr>
                        <a:t>Primer Semestre: De la planta global de empleo se tienen 29 servidores públicos de carrera administrativa, la evaluación de desempeño correspondiente al primer periodo 2022-2023 comprende el  tiempo comprendido ente el 01 de febrero al 30 de julio del 2022, y evaluado en los primeros quince días del mes de agosto del año en curso. Se carga la evidencia del cierre de la evaluación del segundo semestre 2021-2022 y la definitiva.</a:t>
                      </a:r>
                    </a:p>
                    <a:p>
                      <a:pPr algn="just" fontAlgn="ctr"/>
                      <a:r>
                        <a:rPr lang="es-ES" sz="900" b="0" i="0" u="none" strike="noStrike" dirty="0">
                          <a:solidFill>
                            <a:schemeClr val="tx1"/>
                          </a:solidFill>
                          <a:effectLst/>
                          <a:latin typeface="Calibri Light" panose="020F0302020204030204" pitchFamily="34" charset="0"/>
                          <a:cs typeface="Calibri Light" panose="020F0302020204030204" pitchFamily="34" charset="0"/>
                        </a:rPr>
                        <a:t>Se presentaron inconvenientes en la plataforma EDL con los servidores públicos Juan Felipe Arias Villa y Nelson león Osorno Zapata por lo cual se realizó solicitud a la CNSC</a:t>
                      </a:r>
                    </a:p>
                    <a:p>
                      <a:pPr algn="just" fontAlgn="ctr"/>
                      <a:r>
                        <a:rPr lang="es-ES" sz="900" b="0" i="0" u="none" strike="noStrike" dirty="0">
                          <a:solidFill>
                            <a:schemeClr val="tx1"/>
                          </a:solidFill>
                          <a:effectLst/>
                          <a:latin typeface="Calibri Light" panose="020F0302020204030204" pitchFamily="34" charset="0"/>
                          <a:cs typeface="Calibri Light" panose="020F0302020204030204" pitchFamily="34" charset="0"/>
                        </a:rPr>
                        <a:t>El Instituto califico a los servidores de carrera administrativa correspondiente a la evaluación 2022-2023 del primer semestre, donde todos se encuentran en el nival sobresaliente.</a:t>
                      </a:r>
                      <a:r>
                        <a:rPr lang="es-MX" sz="900" b="0" i="0" u="none" strike="noStrike" dirty="0">
                          <a:solidFill>
                            <a:schemeClr val="tx1"/>
                          </a:solidFill>
                          <a:effectLst/>
                          <a:latin typeface="Calibri Light" panose="020F0302020204030204" pitchFamily="34" charset="0"/>
                          <a:cs typeface="Calibri Light" panose="020F0302020204030204" pitchFamily="34" charset="0"/>
                        </a:rPr>
                        <a:t>	</a:t>
                      </a: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100%</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1"/>
                  </a:ext>
                </a:extLst>
              </a:tr>
              <a:tr h="381000">
                <a:tc>
                  <a:txBody>
                    <a:bodyPr/>
                    <a:lstStyle/>
                    <a:p>
                      <a:pPr algn="ctr" fontAlgn="ctr"/>
                      <a:r>
                        <a:rPr lang="es-ES" sz="900" b="1" u="none" strike="noStrike" dirty="0">
                          <a:solidFill>
                            <a:schemeClr val="tx1"/>
                          </a:solidFill>
                          <a:effectLst/>
                          <a:latin typeface="Calibri Light" panose="020F0302020204030204" pitchFamily="34" charset="0"/>
                          <a:cs typeface="Calibri Light" panose="020F0302020204030204" pitchFamily="34" charset="0"/>
                        </a:rPr>
                        <a:t>Satisfacción del personal con respecto a las capacitaciones realizadas.</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b="0" u="none" strike="noStrike" dirty="0">
                          <a:solidFill>
                            <a:schemeClr val="tx1"/>
                          </a:solidFill>
                          <a:effectLst/>
                          <a:latin typeface="Calibri Light" panose="020F0302020204030204" pitchFamily="34" charset="0"/>
                          <a:cs typeface="Calibri Light" panose="020F0302020204030204" pitchFamily="34" charset="0"/>
                        </a:rPr>
                        <a:t>Empleados satisfechos en el Instituto/ total de empleados</a:t>
                      </a:r>
                    </a:p>
                    <a:p>
                      <a:pPr algn="ctr" fontAlgn="ctr"/>
                      <a:r>
                        <a:rPr lang="es-CO" sz="900" b="0" u="none" strike="noStrike" dirty="0">
                          <a:solidFill>
                            <a:schemeClr val="tx1"/>
                          </a:solidFill>
                          <a:effectLst/>
                          <a:latin typeface="Calibri Light" panose="020F0302020204030204" pitchFamily="34" charset="0"/>
                          <a:cs typeface="Calibri Light" panose="020F0302020204030204" pitchFamily="34" charset="0"/>
                        </a:rPr>
                        <a:t>25/25</a:t>
                      </a:r>
                    </a:p>
                    <a:p>
                      <a:pPr algn="ctr" fontAlgn="ctr"/>
                      <a:endParaRPr lang="es-CO" sz="900" b="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Ana Isabel</a:t>
                      </a:r>
                      <a:r>
                        <a:rPr lang="es-CO" sz="900" u="none" strike="noStrike" baseline="0" dirty="0">
                          <a:solidFill>
                            <a:schemeClr val="tx1"/>
                          </a:solidFill>
                          <a:effectLst/>
                          <a:latin typeface="Calibri Light" panose="020F0302020204030204" pitchFamily="34" charset="0"/>
                          <a:cs typeface="Calibri Light" panose="020F0302020204030204" pitchFamily="34" charset="0"/>
                        </a:rPr>
                        <a:t> Callejas</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just" fontAlgn="ctr"/>
                      <a:r>
                        <a:rPr lang="es-ES" sz="900" b="0" i="0" u="none" strike="noStrike" dirty="0">
                          <a:solidFill>
                            <a:schemeClr val="tx1"/>
                          </a:solidFill>
                          <a:effectLst/>
                          <a:latin typeface="Calibri Light" panose="020F0302020204030204" pitchFamily="34" charset="0"/>
                          <a:cs typeface="Calibri Light" panose="020F0302020204030204" pitchFamily="34" charset="0"/>
                        </a:rPr>
                        <a:t>	</a:t>
                      </a:r>
                    </a:p>
                    <a:p>
                      <a:pPr algn="just" fontAlgn="ctr"/>
                      <a:r>
                        <a:rPr lang="es-MX" sz="900" b="0" i="0" u="none" strike="noStrike" dirty="0">
                          <a:solidFill>
                            <a:schemeClr val="tx1"/>
                          </a:solidFill>
                          <a:effectLst/>
                          <a:latin typeface="Calibri Light" panose="020F0302020204030204" pitchFamily="34" charset="0"/>
                          <a:cs typeface="Calibri Light" panose="020F0302020204030204" pitchFamily="34" charset="0"/>
                        </a:rPr>
                        <a:t>Primer Semestre 2022: los servidores públicos, han tenido satisfacción con las capacitaciones que han sido realizadas a través de la ARL Positiva, Comfenalco-Antioquia-Way Group.</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100%</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2"/>
                  </a:ext>
                </a:extLst>
              </a:tr>
              <a:tr h="381000">
                <a:tc>
                  <a:txBody>
                    <a:bodyPr/>
                    <a:lstStyle/>
                    <a:p>
                      <a:pPr algn="ctr" fontAlgn="ctr"/>
                      <a:r>
                        <a:rPr lang="es-ES" sz="900" b="1" u="none" strike="noStrike" dirty="0">
                          <a:solidFill>
                            <a:schemeClr val="tx1"/>
                          </a:solidFill>
                          <a:effectLst/>
                          <a:latin typeface="Calibri Light" panose="020F0302020204030204" pitchFamily="34" charset="0"/>
                          <a:cs typeface="Calibri Light" panose="020F0302020204030204" pitchFamily="34" charset="0"/>
                        </a:rPr>
                        <a:t>Equidad en la vinculación laboral de acuerdo con la ley de cuotas</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b="0" u="none" strike="noStrike" dirty="0">
                          <a:solidFill>
                            <a:schemeClr val="tx1"/>
                          </a:solidFill>
                          <a:effectLst/>
                          <a:latin typeface="Calibri Light" panose="020F0302020204030204" pitchFamily="34" charset="0"/>
                          <a:cs typeface="Calibri Light" panose="020F0302020204030204" pitchFamily="34" charset="0"/>
                        </a:rPr>
                        <a:t>Mujeres vinculadas /total de cargos vinculados</a:t>
                      </a:r>
                    </a:p>
                    <a:p>
                      <a:pPr algn="ctr" fontAlgn="ctr"/>
                      <a:endParaRPr lang="es-CO" sz="900" b="0" u="none" strike="noStrike" dirty="0">
                        <a:solidFill>
                          <a:schemeClr val="tx1"/>
                        </a:solidFill>
                        <a:effectLst/>
                        <a:latin typeface="Calibri Light" panose="020F0302020204030204" pitchFamily="34" charset="0"/>
                        <a:cs typeface="Calibri Light" panose="020F0302020204030204" pitchFamily="34" charset="0"/>
                      </a:endParaRPr>
                    </a:p>
                    <a:p>
                      <a:pPr algn="ctr" fontAlgn="ctr"/>
                      <a:r>
                        <a:rPr lang="es-CO" sz="900" b="0" u="none" strike="noStrike" dirty="0">
                          <a:solidFill>
                            <a:schemeClr val="tx1"/>
                          </a:solidFill>
                          <a:effectLst/>
                          <a:latin typeface="Calibri Light" panose="020F0302020204030204" pitchFamily="34" charset="0"/>
                          <a:cs typeface="Calibri Light" panose="020F0302020204030204" pitchFamily="34" charset="0"/>
                        </a:rPr>
                        <a:t>2 de 4</a:t>
                      </a:r>
                    </a:p>
                    <a:p>
                      <a:pPr algn="ctr" fontAlgn="ct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Ana Isabel</a:t>
                      </a:r>
                      <a:r>
                        <a:rPr lang="es-CO" sz="900" u="none" strike="noStrike" baseline="0" dirty="0">
                          <a:solidFill>
                            <a:schemeClr val="tx1"/>
                          </a:solidFill>
                          <a:effectLst/>
                          <a:latin typeface="Calibri Light" panose="020F0302020204030204" pitchFamily="34" charset="0"/>
                          <a:cs typeface="Calibri Light" panose="020F0302020204030204" pitchFamily="34" charset="0"/>
                        </a:rPr>
                        <a:t> Callejas</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just" fontAlgn="ctr"/>
                      <a:r>
                        <a:rPr lang="es-ES" sz="900" b="0" i="0" u="none" strike="noStrike" dirty="0">
                          <a:solidFill>
                            <a:schemeClr val="tx1"/>
                          </a:solidFill>
                          <a:effectLst/>
                          <a:latin typeface="Calibri Light" panose="020F0302020204030204" pitchFamily="34" charset="0"/>
                          <a:cs typeface="Calibri Light" panose="020F0302020204030204" pitchFamily="34" charset="0"/>
                        </a:rPr>
                        <a:t>	</a:t>
                      </a:r>
                    </a:p>
                    <a:p>
                      <a:pPr algn="just" fontAlgn="ctr"/>
                      <a:r>
                        <a:rPr lang="es-MX" sz="900" b="0" i="0" u="none" strike="noStrike" dirty="0">
                          <a:solidFill>
                            <a:schemeClr val="tx1"/>
                          </a:solidFill>
                          <a:effectLst/>
                          <a:latin typeface="Calibri Light" panose="020F0302020204030204" pitchFamily="34" charset="0"/>
                          <a:cs typeface="Calibri Light" panose="020F0302020204030204" pitchFamily="34" charset="0"/>
                        </a:rPr>
                        <a:t>	</a:t>
                      </a:r>
                    </a:p>
                    <a:p>
                      <a:pPr algn="just" fontAlgn="ctr"/>
                      <a:r>
                        <a:rPr lang="es-MX" sz="900" b="0" i="0" u="none" strike="noStrike" dirty="0">
                          <a:solidFill>
                            <a:schemeClr val="tx1"/>
                          </a:solidFill>
                          <a:effectLst/>
                          <a:latin typeface="Calibri Light" panose="020F0302020204030204" pitchFamily="34" charset="0"/>
                          <a:cs typeface="Calibri Light" panose="020F0302020204030204" pitchFamily="34" charset="0"/>
                        </a:rPr>
                        <a:t>Se tiene vinculada dos mujeres del nivel directivo (Subdirección de Lina Marcela Zapata Zuluaga y Tatiana Marina Correa Sánchez- Subdirección de Administrativa y Financiera: Cumpliendo lo establecido en la Ley 581 de 2020, de un total de 4 cargos directivos en la Entidad.</a:t>
                      </a:r>
                    </a:p>
                    <a:p>
                      <a:pPr algn="just" fontAlgn="ctr"/>
                      <a:endParaRPr lang="es-MX"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u="none" strike="noStrike" dirty="0">
                          <a:solidFill>
                            <a:schemeClr val="tx1"/>
                          </a:solidFill>
                          <a:effectLst/>
                          <a:latin typeface="Calibri Light" panose="020F0302020204030204" pitchFamily="34" charset="0"/>
                          <a:cs typeface="Calibri Light" panose="020F0302020204030204" pitchFamily="34" charset="0"/>
                        </a:rPr>
                        <a:t>100%</a:t>
                      </a:r>
                    </a:p>
                    <a:p>
                      <a:pPr algn="ctr" fontAlgn="ct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3"/>
                  </a:ext>
                </a:extLst>
              </a:tr>
              <a:tr h="540302">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Desarrollo del plan estratégico de gestión Humana</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b="0" u="none" strike="noStrike" dirty="0">
                          <a:solidFill>
                            <a:schemeClr val="tx1"/>
                          </a:solidFill>
                          <a:effectLst/>
                          <a:latin typeface="Calibri Light" panose="020F0302020204030204" pitchFamily="34" charset="0"/>
                          <a:cs typeface="Calibri Light" panose="020F0302020204030204" pitchFamily="34" charset="0"/>
                        </a:rPr>
                        <a:t>Actividades realizadas/actividades propuestas</a:t>
                      </a:r>
                    </a:p>
                    <a:p>
                      <a:pPr algn="ctr" fontAlgn="ctr"/>
                      <a:r>
                        <a:rPr lang="es-CO" sz="900" b="0" u="none" strike="noStrike" dirty="0">
                          <a:solidFill>
                            <a:schemeClr val="tx1"/>
                          </a:solidFill>
                          <a:effectLst/>
                          <a:latin typeface="Calibri Light" panose="020F0302020204030204" pitchFamily="34" charset="0"/>
                          <a:cs typeface="Calibri Light" panose="020F0302020204030204" pitchFamily="34" charset="0"/>
                        </a:rPr>
                        <a:t>110 DE 110 actividades propuestas</a:t>
                      </a:r>
                    </a:p>
                    <a:p>
                      <a:pPr algn="ctr" fontAlgn="ct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Ana Isabel</a:t>
                      </a:r>
                      <a:r>
                        <a:rPr lang="es-CO" sz="900" u="none" strike="noStrike" baseline="0" dirty="0">
                          <a:solidFill>
                            <a:schemeClr val="tx1"/>
                          </a:solidFill>
                          <a:effectLst/>
                          <a:latin typeface="Calibri Light" panose="020F0302020204030204" pitchFamily="34" charset="0"/>
                          <a:cs typeface="Calibri Light" panose="020F0302020204030204" pitchFamily="34" charset="0"/>
                        </a:rPr>
                        <a:t> Callejas</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just" fontAlgn="ctr"/>
                      <a:r>
                        <a:rPr lang="es-ES" sz="800" b="0" i="0" u="none" strike="noStrike" dirty="0">
                          <a:solidFill>
                            <a:schemeClr val="tx1"/>
                          </a:solidFill>
                          <a:effectLst/>
                          <a:latin typeface="Calibri Light" panose="020F0302020204030204" pitchFamily="34" charset="0"/>
                          <a:cs typeface="Calibri Light" panose="020F0302020204030204" pitchFamily="34" charset="0"/>
                        </a:rPr>
                        <a:t>Primer Semestre: Plan de Bienestar entrega detalles celebración del día de la mujer a las servidoras públicas del Instituto de Cultura y Patrimonio de Antioquia, Día del Maestro , Día de la Madre: Eucaristía y serenata, Día del Padre: Eucaristía. Entrega de la Tiquetera de la Felicidad incentivos. Mi primera vez en el mar en alianza con Comfenalco (Servidora pública beneficiada María Fernanda Ochoa), Vinculación actividad deportiva rumba y pausas activas con Comfenalco. Construcción de la Oferta Comercial Comfenalco para actividades segundo semestre 2022 Plan de Incentivos Laborales: Reconocimiento de Aprovechamiento del Tiempo Libre y Segunda Lengua a: Juan Pablo Carvajal (Hijo Samuel Carvajal), Gustavo Carvajal, Bibiana Castrillón, William García Erika Monsalve). Educación Formal: reconocimiento del 50% del valor de la matrícula posgrado Juan David Mejía </a:t>
                      </a:r>
                      <a:r>
                        <a:rPr lang="es-ES" sz="800" b="0" i="0" u="none" strike="noStrike" dirty="0" err="1">
                          <a:solidFill>
                            <a:schemeClr val="tx1"/>
                          </a:solidFill>
                          <a:effectLst/>
                          <a:latin typeface="Calibri Light" panose="020F0302020204030204" pitchFamily="34" charset="0"/>
                          <a:cs typeface="Calibri Light" panose="020F0302020204030204" pitchFamily="34" charset="0"/>
                        </a:rPr>
                        <a:t>Mejía</a:t>
                      </a:r>
                      <a:r>
                        <a:rPr lang="es-ES" sz="800" b="0" i="0" u="none" strike="noStrike" dirty="0">
                          <a:solidFill>
                            <a:schemeClr val="tx1"/>
                          </a:solidFill>
                          <a:effectLst/>
                          <a:latin typeface="Calibri Light" panose="020F0302020204030204" pitchFamily="34" charset="0"/>
                          <a:cs typeface="Calibri Light" panose="020F0302020204030204" pitchFamily="34" charset="0"/>
                        </a:rPr>
                        <a:t>. Vacantes: se cuenta con dos vacantes: P.U Gestor de Participación Ciudadana-Subdirección de Planeación y P.U Patrimonio Inmaterial-Subdirección de Patrimonio y Fomento Artístico y Cultural. Plan de Capacitaciones: Construcción de la Propuesta Comercial con la U de A, de acuerdo al plan de necesidades. Seguridad y Salud en el Trabajo: En el primer semestre de 2022, se lleva un cumplimiento del sistema del 51%. Segundo Semestre: El área de gestión humana para el </a:t>
                      </a:r>
                      <a:r>
                        <a:rPr lang="es-ES" sz="800" b="1" i="0" u="none" strike="noStrike" dirty="0">
                          <a:solidFill>
                            <a:schemeClr val="tx1"/>
                          </a:solidFill>
                          <a:effectLst/>
                          <a:latin typeface="Calibri Light" panose="020F0302020204030204" pitchFamily="34" charset="0"/>
                          <a:cs typeface="Calibri Light" panose="020F0302020204030204" pitchFamily="34" charset="0"/>
                        </a:rPr>
                        <a:t>segundo semestre del año 2022</a:t>
                      </a:r>
                      <a:r>
                        <a:rPr lang="es-ES" sz="800" b="0" i="0" u="none" strike="noStrike" dirty="0">
                          <a:solidFill>
                            <a:schemeClr val="tx1"/>
                          </a:solidFill>
                          <a:effectLst/>
                          <a:latin typeface="Calibri Light" panose="020F0302020204030204" pitchFamily="34" charset="0"/>
                          <a:cs typeface="Calibri Light" panose="020F0302020204030204" pitchFamily="34" charset="0"/>
                        </a:rPr>
                        <a:t>, desarrollo las siguientes actividades: día de Halloween, día del servidor público, día de la familia (bono de Spa), cierre de gestión y bienvenida la navidad, En cuanto al plan de capacitaciones ejecuto y certifico por medio de la U de A 16 seminarios . Entrega de Incentivos Laborales de Aprovechamiento del Tiempo Libre a: Bibiana Castrillón, Mauricio Álvarez, Juan Pablo Carvajal, Gustavo Carvajal, William García y Nelson Polo. De igual manera se redimieron tiquetes de la felicidad.</a:t>
                      </a:r>
                    </a:p>
                    <a:p>
                      <a:pPr algn="just" fontAlgn="ctr"/>
                      <a:endParaRPr lang="es-CO" sz="8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100%</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237334" y="0"/>
            <a:ext cx="5541197"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Financiera -  14 Indicadores</a:t>
            </a:r>
          </a:p>
        </p:txBody>
      </p:sp>
      <p:graphicFrame>
        <p:nvGraphicFramePr>
          <p:cNvPr id="6" name="5 Tabla"/>
          <p:cNvGraphicFramePr>
            <a:graphicFrameLocks noGrp="1"/>
          </p:cNvGraphicFramePr>
          <p:nvPr>
            <p:extLst>
              <p:ext uri="{D42A27DB-BD31-4B8C-83A1-F6EECF244321}">
                <p14:modId xmlns:p14="http://schemas.microsoft.com/office/powerpoint/2010/main" val="1638387738"/>
              </p:ext>
            </p:extLst>
          </p:nvPr>
        </p:nvGraphicFramePr>
        <p:xfrm>
          <a:off x="123102" y="461665"/>
          <a:ext cx="8897795" cy="5212080"/>
        </p:xfrm>
        <a:graphic>
          <a:graphicData uri="http://schemas.openxmlformats.org/drawingml/2006/table">
            <a:tbl>
              <a:tblPr>
                <a:tableStyleId>{BC89EF96-8CEA-46FF-86C4-4CE0E7609802}</a:tableStyleId>
              </a:tblPr>
              <a:tblGrid>
                <a:gridCol w="1350559">
                  <a:extLst>
                    <a:ext uri="{9D8B030D-6E8A-4147-A177-3AD203B41FA5}">
                      <a16:colId xmlns:a16="http://schemas.microsoft.com/office/drawing/2014/main" val="20000"/>
                    </a:ext>
                  </a:extLst>
                </a:gridCol>
                <a:gridCol w="1017744">
                  <a:extLst>
                    <a:ext uri="{9D8B030D-6E8A-4147-A177-3AD203B41FA5}">
                      <a16:colId xmlns:a16="http://schemas.microsoft.com/office/drawing/2014/main" val="20001"/>
                    </a:ext>
                  </a:extLst>
                </a:gridCol>
                <a:gridCol w="830082">
                  <a:extLst>
                    <a:ext uri="{9D8B030D-6E8A-4147-A177-3AD203B41FA5}">
                      <a16:colId xmlns:a16="http://schemas.microsoft.com/office/drawing/2014/main" val="20002"/>
                    </a:ext>
                  </a:extLst>
                </a:gridCol>
                <a:gridCol w="776180">
                  <a:extLst>
                    <a:ext uri="{9D8B030D-6E8A-4147-A177-3AD203B41FA5}">
                      <a16:colId xmlns:a16="http://schemas.microsoft.com/office/drawing/2014/main" val="20003"/>
                    </a:ext>
                  </a:extLst>
                </a:gridCol>
                <a:gridCol w="3921911">
                  <a:extLst>
                    <a:ext uri="{9D8B030D-6E8A-4147-A177-3AD203B41FA5}">
                      <a16:colId xmlns:a16="http://schemas.microsoft.com/office/drawing/2014/main" val="20004"/>
                    </a:ext>
                  </a:extLst>
                </a:gridCol>
                <a:gridCol w="1001319">
                  <a:extLst>
                    <a:ext uri="{9D8B030D-6E8A-4147-A177-3AD203B41FA5}">
                      <a16:colId xmlns:a16="http://schemas.microsoft.com/office/drawing/2014/main" val="20005"/>
                    </a:ext>
                  </a:extLst>
                </a:gridCol>
              </a:tblGrid>
              <a:tr h="0">
                <a:tc>
                  <a:txBody>
                    <a:bodyPr/>
                    <a:lstStyle/>
                    <a:p>
                      <a:pPr algn="ctr" fontAlgn="ctr"/>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b="1" u="none" strike="noStrike" dirty="0">
                          <a:solidFill>
                            <a:schemeClr val="tx1"/>
                          </a:solidFill>
                          <a:effectLst/>
                          <a:latin typeface="+mj-lt"/>
                          <a:cs typeface="Arial" panose="020B0604020202020204" pitchFamily="34" charset="0"/>
                        </a:rPr>
                        <a:t>ANALISIS ULTIMA</a:t>
                      </a:r>
                      <a:r>
                        <a:rPr lang="es-CO" sz="900" b="1" u="none" strike="noStrike" baseline="0" dirty="0">
                          <a:solidFill>
                            <a:schemeClr val="tx1"/>
                          </a:solidFill>
                          <a:effectLst/>
                          <a:latin typeface="+mj-lt"/>
                          <a:cs typeface="Arial" panose="020B0604020202020204" pitchFamily="34" charset="0"/>
                        </a:rPr>
                        <a:t> MEDICION</a:t>
                      </a:r>
                      <a:endParaRPr lang="es-CO" sz="900" b="1" i="0" u="none" strike="noStrike" dirty="0">
                        <a:solidFill>
                          <a:schemeClr val="tx1"/>
                        </a:solidFill>
                        <a:effectLst/>
                        <a:latin typeface="+mj-lt"/>
                        <a:cs typeface="Arial" panose="020B0604020202020204" pitchFamily="34" charset="0"/>
                      </a:endParaRPr>
                    </a:p>
                    <a:p>
                      <a:pPr algn="ctr" fontAlgn="ct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494034">
                <a:tc>
                  <a:txBody>
                    <a:bodyPr/>
                    <a:lstStyle/>
                    <a:p>
                      <a:pPr algn="ctr" fontAlgn="ctr"/>
                      <a:r>
                        <a:rPr lang="es-ES" sz="900" b="1" u="none" strike="noStrike" kern="1200" dirty="0">
                          <a:solidFill>
                            <a:schemeClr val="tx1"/>
                          </a:solidFill>
                          <a:effectLst/>
                          <a:latin typeface="+mj-lt"/>
                          <a:ea typeface="+mn-ea"/>
                          <a:cs typeface="Arial" panose="020B0604020202020204" pitchFamily="34" charset="0"/>
                        </a:rPr>
                        <a:t>Crecimiento de la inversión social</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ES" sz="900" b="0" i="0" kern="1200" dirty="0">
                          <a:solidFill>
                            <a:schemeClr val="tx1"/>
                          </a:solidFill>
                          <a:latin typeface="+mj-lt"/>
                          <a:ea typeface="+mn-ea"/>
                          <a:cs typeface="+mn-cs"/>
                        </a:rPr>
                        <a:t>Variación anual de la ejecución del rubro de inversión/</a:t>
                      </a:r>
                    </a:p>
                    <a:p>
                      <a:pPr algn="ctr" fontAlgn="ctr"/>
                      <a:r>
                        <a:rPr lang="es-CO" sz="900" b="0" i="0" kern="1200" dirty="0">
                          <a:solidFill>
                            <a:schemeClr val="tx1"/>
                          </a:solidFill>
                          <a:latin typeface="+mj-lt"/>
                          <a:ea typeface="+mn-ea"/>
                          <a:cs typeface="+mn-cs"/>
                        </a:rPr>
                        <a:t>23279248385/15258772461</a:t>
                      </a:r>
                      <a:endParaRPr lang="es-MX" sz="900" b="0" i="0" kern="1200" dirty="0">
                        <a:solidFill>
                          <a:schemeClr val="tx1"/>
                        </a:solidFill>
                        <a:latin typeface="+mj-lt"/>
                        <a:ea typeface="+mn-ea"/>
                        <a:cs typeface="+mn-cs"/>
                      </a:endParaRPr>
                    </a:p>
                  </a:txBody>
                  <a:tcPr marL="0" marR="0" marT="0" marB="0" anchor="ctr"/>
                </a:tc>
                <a:tc>
                  <a:txBody>
                    <a:bodyPr/>
                    <a:lstStyle/>
                    <a:p>
                      <a:pPr algn="ctr" fontAlgn="ctr"/>
                      <a:r>
                        <a:rPr lang="es-ES" sz="900" b="0" i="0" u="none" strike="noStrike" dirty="0">
                          <a:solidFill>
                            <a:schemeClr val="tx1"/>
                          </a:solidFill>
                          <a:effectLst/>
                          <a:latin typeface="+mj-lt"/>
                          <a:cs typeface="Arial" panose="020B0604020202020204" pitchFamily="34" charset="0"/>
                        </a:rPr>
                        <a:t>ANUAL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O" sz="900" u="none" strike="noStrike" kern="1200" dirty="0">
                          <a:solidFill>
                            <a:schemeClr val="tx1"/>
                          </a:solidFill>
                          <a:effectLst/>
                          <a:latin typeface="+mn-lt"/>
                          <a:ea typeface="+mn-ea"/>
                          <a:cs typeface="Arial" panose="020B0604020202020204" pitchFamily="34" charset="0"/>
                        </a:rPr>
                        <a:t>Sandra Zutta</a:t>
                      </a:r>
                      <a:endParaRPr lang="es-CO" sz="900" b="0" i="0" u="none" strike="noStrike" kern="1200" dirty="0">
                        <a:solidFill>
                          <a:schemeClr val="tx1"/>
                        </a:solidFill>
                        <a:effectLst/>
                        <a:latin typeface="+mn-lt"/>
                        <a:ea typeface="+mn-ea"/>
                        <a:cs typeface="Arial" panose="020B0604020202020204" pitchFamily="34" charset="0"/>
                      </a:endParaRP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900" b="0" i="0" u="none" strike="noStrike" dirty="0">
                          <a:solidFill>
                            <a:schemeClr val="tx1"/>
                          </a:solidFill>
                          <a:effectLst/>
                          <a:latin typeface="+mj-lt"/>
                          <a:cs typeface="Arial" panose="020B0604020202020204" pitchFamily="34" charset="0"/>
                        </a:rPr>
                        <a:t>El POAI para la vigencia 2022 se ejecutó en 65.55% que corresponde a 15.259 millones ejecutados de los 23.279 millones presupuestados. la menor ejecución la presentan los proyectos: Difusión "Antioquia Vive"  Antioquia(900047) en el que se ejecutó solo el 38.24% de los recursos (2.506 millones de los 6.553 millones de presupuesto definitivo); y el proyecto Dotación cultural y artística Antioquia"(900064) con un 47% de ejecución que corresponde a 938 millones de los 2.010 millones presupuestados. los 7 proyectos restantes presentan ejecuciones mayores al 50% (ver informe gráfico). en general, el POAI queda a 31 de diciembre de 2022 con unos recursos por ejecutar de 8.020 millones de pesos.</a:t>
                      </a:r>
                    </a:p>
                  </a:txBody>
                  <a:tcPr marL="0" marR="0" marT="0" marB="0" anchor="ctr"/>
                </a:tc>
                <a:tc>
                  <a:txBody>
                    <a:bodyPr/>
                    <a:lstStyle/>
                    <a:p>
                      <a:pPr algn="ctr" fontAlgn="ctr"/>
                      <a:r>
                        <a:rPr lang="es-ES" sz="900" b="0" i="0" u="none" strike="noStrike" dirty="0">
                          <a:solidFill>
                            <a:schemeClr val="tx1"/>
                          </a:solidFill>
                          <a:effectLst/>
                          <a:latin typeface="+mj-lt"/>
                          <a:cs typeface="Arial" panose="020B0604020202020204" pitchFamily="34" charset="0"/>
                        </a:rPr>
                        <a:t>152%</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3111201411"/>
                  </a:ext>
                </a:extLst>
              </a:tr>
              <a:tr h="49403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O" sz="900" b="1" u="none" strike="noStrike" kern="1200" dirty="0">
                          <a:solidFill>
                            <a:schemeClr val="tx1"/>
                          </a:solidFill>
                          <a:effectLst/>
                          <a:latin typeface="+mj-lt"/>
                          <a:ea typeface="+mn-ea"/>
                          <a:cs typeface="Arial" panose="020B0604020202020204" pitchFamily="34" charset="0"/>
                        </a:rPr>
                        <a:t>Dependencia de las transferencias</a:t>
                      </a:r>
                    </a:p>
                    <a:p>
                      <a:pPr algn="ctr" fontAlgn="ct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900" b="0" i="0" kern="1200" dirty="0">
                          <a:solidFill>
                            <a:schemeClr val="tx1"/>
                          </a:solidFill>
                          <a:latin typeface="+mj-lt"/>
                          <a:ea typeface="+mn-ea"/>
                          <a:cs typeface="+mn-cs"/>
                        </a:rPr>
                        <a:t>Ingresos por transferencias/Ingresos Totales</a:t>
                      </a:r>
                    </a:p>
                    <a:p>
                      <a:pPr algn="ctr" fontAlgn="ctr"/>
                      <a:r>
                        <a:rPr lang="es-CO" sz="900" b="0" i="0" kern="1200" dirty="0">
                          <a:solidFill>
                            <a:schemeClr val="tx1"/>
                          </a:solidFill>
                          <a:latin typeface="+mj-lt"/>
                          <a:ea typeface="+mn-ea"/>
                          <a:cs typeface="+mn-cs"/>
                        </a:rPr>
                        <a:t>	</a:t>
                      </a:r>
                    </a:p>
                    <a:p>
                      <a:pPr algn="ctr" fontAlgn="ctr"/>
                      <a:r>
                        <a:rPr lang="es-CO" sz="900" b="0" i="0" kern="1200" dirty="0">
                          <a:solidFill>
                            <a:schemeClr val="tx1"/>
                          </a:solidFill>
                          <a:latin typeface="+mj-lt"/>
                          <a:ea typeface="+mn-ea"/>
                          <a:cs typeface="+mn-cs"/>
                        </a:rPr>
                        <a:t>25818685594/	</a:t>
                      </a:r>
                    </a:p>
                    <a:p>
                      <a:pPr algn="ctr" fontAlgn="ctr"/>
                      <a:r>
                        <a:rPr lang="es-CO" sz="900" b="0" i="0" kern="1200" dirty="0">
                          <a:solidFill>
                            <a:schemeClr val="tx1"/>
                          </a:solidFill>
                          <a:latin typeface="+mj-lt"/>
                          <a:ea typeface="+mn-ea"/>
                          <a:cs typeface="+mn-cs"/>
                        </a:rPr>
                        <a:t>25818685594</a:t>
                      </a:r>
                      <a:endParaRPr lang="es-MX" sz="900" b="0" i="0" kern="1200" dirty="0">
                        <a:solidFill>
                          <a:schemeClr val="tx1"/>
                        </a:solidFill>
                        <a:latin typeface="+mj-lt"/>
                        <a:ea typeface="+mn-ea"/>
                        <a:cs typeface="+mn-cs"/>
                      </a:endParaRPr>
                    </a:p>
                  </a:txBody>
                  <a:tcPr marL="0" marR="0" marT="0" marB="0" anchor="ctr"/>
                </a:tc>
                <a:tc>
                  <a:txBody>
                    <a:bodyPr/>
                    <a:lstStyle/>
                    <a:p>
                      <a:pPr algn="ctr" fontAlgn="ctr"/>
                      <a:r>
                        <a:rPr lang="es-ES" sz="900" b="0" i="0" u="none" strike="noStrike" dirty="0">
                          <a:solidFill>
                            <a:schemeClr val="tx1"/>
                          </a:solidFill>
                          <a:effectLst/>
                          <a:latin typeface="+mj-lt"/>
                          <a:cs typeface="Arial" panose="020B0604020202020204" pitchFamily="34" charset="0"/>
                        </a:rPr>
                        <a:t>ANUAL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O" sz="900" u="none" strike="noStrike" kern="1200" dirty="0">
                          <a:solidFill>
                            <a:schemeClr val="tx1"/>
                          </a:solidFill>
                          <a:effectLst/>
                          <a:latin typeface="+mn-lt"/>
                          <a:ea typeface="+mn-ea"/>
                          <a:cs typeface="Arial" panose="020B0604020202020204" pitchFamily="34" charset="0"/>
                        </a:rPr>
                        <a:t>Sandra Zutta</a:t>
                      </a:r>
                      <a:endParaRPr lang="es-CO" sz="900" b="0" i="0" u="none" strike="noStrike" kern="1200" dirty="0">
                        <a:solidFill>
                          <a:schemeClr val="tx1"/>
                        </a:solidFill>
                        <a:effectLst/>
                        <a:latin typeface="+mn-lt"/>
                        <a:ea typeface="+mn-ea"/>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900" b="0" i="0" u="none" strike="noStrike" dirty="0">
                          <a:solidFill>
                            <a:schemeClr val="tx1"/>
                          </a:solidFill>
                          <a:effectLst/>
                          <a:latin typeface="+mj-lt"/>
                          <a:cs typeface="Arial" panose="020B0604020202020204" pitchFamily="34" charset="0"/>
                        </a:rPr>
                        <a:t>	</a:t>
                      </a:r>
                    </a:p>
                    <a:p>
                      <a:pPr marL="0" marR="0" indent="0" algn="just" defTabSz="914400" rtl="0" eaLnBrk="1" fontAlgn="ctr" latinLnBrk="0" hangingPunct="1">
                        <a:lnSpc>
                          <a:spcPct val="100000"/>
                        </a:lnSpc>
                        <a:spcBef>
                          <a:spcPts val="0"/>
                        </a:spcBef>
                        <a:spcAft>
                          <a:spcPts val="0"/>
                        </a:spcAft>
                        <a:buClrTx/>
                        <a:buSzTx/>
                        <a:buFontTx/>
                        <a:buNone/>
                        <a:tabLst/>
                        <a:defRPr/>
                      </a:pPr>
                      <a:r>
                        <a:rPr lang="es-ES" sz="900" b="0" i="0" u="none" strike="noStrike" dirty="0">
                          <a:solidFill>
                            <a:schemeClr val="tx1"/>
                          </a:solidFill>
                          <a:effectLst/>
                          <a:latin typeface="+mj-lt"/>
                          <a:cs typeface="Arial" panose="020B0604020202020204" pitchFamily="34" charset="0"/>
                        </a:rPr>
                        <a:t>El recaudo por transferencias constituye el 81.85% del recaudo total a 31 de diciembre. Este </a:t>
                      </a:r>
                      <a:r>
                        <a:rPr lang="es-ES" sz="900" b="0" i="0" u="none" strike="noStrike" dirty="0" err="1">
                          <a:solidFill>
                            <a:schemeClr val="tx1"/>
                          </a:solidFill>
                          <a:effectLst/>
                          <a:latin typeface="+mj-lt"/>
                          <a:cs typeface="Arial" panose="020B0604020202020204" pitchFamily="34" charset="0"/>
                        </a:rPr>
                        <a:t>item</a:t>
                      </a:r>
                      <a:r>
                        <a:rPr lang="es-ES" sz="900" b="0" i="0" u="none" strike="noStrike" dirty="0">
                          <a:solidFill>
                            <a:schemeClr val="tx1"/>
                          </a:solidFill>
                          <a:effectLst/>
                          <a:latin typeface="+mj-lt"/>
                          <a:cs typeface="Arial" panose="020B0604020202020204" pitchFamily="34" charset="0"/>
                        </a:rPr>
                        <a:t> corresponde al 81.80% del presupuesto de la entidad, lo cual evidencia la total dependencia del instituto de los recursos transferidos por el Departamento y aquellos recibidos en cumplimiento de la ordenanza 12 de 2015, sin ingreso de recursos que correspondan a gestión propia.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ES" sz="900" b="0" i="0" u="none" strike="noStrike" dirty="0">
                          <a:solidFill>
                            <a:schemeClr val="tx1"/>
                          </a:solidFill>
                          <a:effectLst/>
                          <a:latin typeface="+mj-lt"/>
                          <a:cs typeface="Arial" panose="020B0604020202020204" pitchFamily="34" charset="0"/>
                        </a:rPr>
                        <a:t>100%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2606256033"/>
                  </a:ext>
                </a:extLst>
              </a:tr>
              <a:tr h="988069">
                <a:tc>
                  <a:txBody>
                    <a:bodyPr/>
                    <a:lstStyle/>
                    <a:p>
                      <a:pPr algn="ctr" fontAlgn="t"/>
                      <a:br>
                        <a:rPr lang="es-MX" sz="900" dirty="0">
                          <a:solidFill>
                            <a:schemeClr val="tx1"/>
                          </a:solidFill>
                          <a:latin typeface="+mj-lt"/>
                        </a:rPr>
                      </a:br>
                      <a:r>
                        <a:rPr lang="es-MX" sz="900" b="1" u="none" strike="noStrike" kern="1200" dirty="0">
                          <a:solidFill>
                            <a:schemeClr val="tx1"/>
                          </a:solidFill>
                          <a:effectLst/>
                          <a:latin typeface="+mj-lt"/>
                          <a:ea typeface="+mn-ea"/>
                          <a:cs typeface="Arial" panose="020B0604020202020204" pitchFamily="34" charset="0"/>
                        </a:rPr>
                        <a:t>Ejecución del presupuesto de gastos</a:t>
                      </a:r>
                    </a:p>
                  </a:txBody>
                  <a:tcPr marL="76200" marR="76200" marT="76200" marB="76200"/>
                </a:tc>
                <a:tc>
                  <a:txBody>
                    <a:bodyPr/>
                    <a:lstStyle/>
                    <a:p>
                      <a:pPr algn="ctr" fontAlgn="ctr"/>
                      <a:r>
                        <a:rPr lang="es-MX" sz="900" b="0" i="0" kern="1200" dirty="0">
                          <a:solidFill>
                            <a:schemeClr val="tx1"/>
                          </a:solidFill>
                          <a:latin typeface="+mj-lt"/>
                          <a:ea typeface="+mn-ea"/>
                          <a:cs typeface="+mn-cs"/>
                        </a:rPr>
                        <a:t>Ejecución de presupuesto de Gastos/Ejecución deseable a la fecha</a:t>
                      </a:r>
                    </a:p>
                    <a:p>
                      <a:pPr algn="ctr" fontAlgn="ctr"/>
                      <a:r>
                        <a:rPr lang="es-CO" sz="900" b="0" dirty="0">
                          <a:solidFill>
                            <a:schemeClr val="tx1"/>
                          </a:solidFill>
                          <a:latin typeface="+mj-lt"/>
                        </a:rPr>
                        <a:t>22380503081/31564141759</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Sandra Zutta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900" b="0" i="0" u="none" strike="noStrike" dirty="0">
                          <a:solidFill>
                            <a:schemeClr val="tx1"/>
                          </a:solidFill>
                          <a:effectLst/>
                          <a:latin typeface="+mj-lt"/>
                          <a:cs typeface="Arial" panose="020B0604020202020204" pitchFamily="34" charset="0"/>
                        </a:rPr>
                        <a:t>El presupuesto para la vigencia 2022 se ejecutó en 70.90% que corresponde a 22.381 millones de los 31.564 millones presupuestados; con una variación del 17.86% con respecto al 2021. tomando los grande agregados presupuestales, el presupuesto para funcionamiento se ejecutó en 85.96% mientras que la inversión solo alcanzó el 65.55%. El gasto en funcionamiento se incrementó en 2022 con respecto al 2021 en $934 millones; esto debido a la adquisición de bienes tecnológicos y el incremento en otros gastos como viáticos y gastos de transporte; además del mayor valor del costo de nómina en 2022 por efectos del incremento salarial. el incremento en los gastos por servicios públicos debido a la reanudación de la presencialidad laboral. para el caso de la inversión, a pesar de su baja ejecución, el gasto en 2022 fue mayor que en 2021, con 2.457 millones mas de ejecución que en 2021, gracias a la oportuna gestión de los convenios interadministrativos, el seguimiento oportuno a los contratos que permitió identificar necesidad de ajustes.(ver informes adjuntos)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70,9%</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r h="988069">
                <a:tc>
                  <a:txBody>
                    <a:bodyPr/>
                    <a:lstStyle/>
                    <a:p>
                      <a:pPr algn="ctr" fontAlgn="t"/>
                      <a:r>
                        <a:rPr lang="es-MX" sz="900" b="1" u="none" strike="noStrike" kern="1200" dirty="0">
                          <a:solidFill>
                            <a:schemeClr val="tx1"/>
                          </a:solidFill>
                          <a:effectLst/>
                          <a:latin typeface="+mj-lt"/>
                          <a:ea typeface="+mn-ea"/>
                          <a:cs typeface="Arial" panose="020B0604020202020204" pitchFamily="34" charset="0"/>
                        </a:rPr>
                        <a:t>Situación presupuestal</a:t>
                      </a:r>
                    </a:p>
                  </a:txBody>
                  <a:tcPr marL="76200" marR="76200" marT="76200" marB="76200"/>
                </a:tc>
                <a:tc>
                  <a:txBody>
                    <a:bodyPr/>
                    <a:lstStyle/>
                    <a:p>
                      <a:pPr marL="0" lvl="0" algn="ctr" defTabSz="914400" rtl="0" eaLnBrk="1" fontAlgn="ctr" latinLnBrk="0" hangingPunct="1">
                        <a:spcBef>
                          <a:spcPts val="0"/>
                        </a:spcBef>
                      </a:pPr>
                      <a:r>
                        <a:rPr lang="es-ES" sz="900" b="0" i="0" u="none" strike="noStrike" dirty="0">
                          <a:solidFill>
                            <a:schemeClr val="tx1"/>
                          </a:solidFill>
                          <a:effectLst/>
                          <a:latin typeface="+mj-lt"/>
                          <a:cs typeface="Arial" panose="020B0604020202020204" pitchFamily="34" charset="0"/>
                        </a:rPr>
                        <a:t>	</a:t>
                      </a:r>
                      <a:r>
                        <a:rPr lang="es-ES" sz="900" b="0" i="0" kern="1200" dirty="0">
                          <a:solidFill>
                            <a:schemeClr val="tx1"/>
                          </a:solidFill>
                          <a:latin typeface="+mj-lt"/>
                          <a:ea typeface="+mn-ea"/>
                          <a:cs typeface="+mn-cs"/>
                        </a:rPr>
                        <a:t>Ingresos efectivos-pagos y cuentas por pagar</a:t>
                      </a:r>
                    </a:p>
                    <a:p>
                      <a:pPr marL="0" lvl="0" algn="ctr" defTabSz="914400" rtl="0" eaLnBrk="1" fontAlgn="ctr" latinLnBrk="0" hangingPunct="1">
                        <a:spcBef>
                          <a:spcPts val="0"/>
                        </a:spcBef>
                      </a:pPr>
                      <a:endParaRPr lang="es-ES" sz="900" b="0" i="0" kern="1200" dirty="0">
                        <a:solidFill>
                          <a:schemeClr val="tx1"/>
                        </a:solidFill>
                        <a:latin typeface="+mj-lt"/>
                        <a:ea typeface="+mn-ea"/>
                        <a:cs typeface="+mn-cs"/>
                      </a:endParaRPr>
                    </a:p>
                    <a:p>
                      <a:pPr marL="0" lvl="0" algn="ctr" defTabSz="914400" rtl="0" eaLnBrk="1" fontAlgn="ctr" latinLnBrk="0" hangingPunct="1">
                        <a:spcBef>
                          <a:spcPts val="0"/>
                        </a:spcBef>
                      </a:pPr>
                      <a:endParaRPr lang="es-ES" sz="900" b="0" i="0" kern="1200" dirty="0">
                        <a:solidFill>
                          <a:schemeClr val="tx1"/>
                        </a:solidFill>
                        <a:latin typeface="+mj-lt"/>
                        <a:ea typeface="+mn-ea"/>
                        <a:cs typeface="+mn-cs"/>
                      </a:endParaRPr>
                    </a:p>
                    <a:p>
                      <a:pPr marL="0" lvl="0" algn="ctr" defTabSz="914400" rtl="0" eaLnBrk="1" fontAlgn="ctr" latinLnBrk="0" hangingPunct="1">
                        <a:spcBef>
                          <a:spcPts val="0"/>
                        </a:spcBef>
                      </a:pPr>
                      <a:r>
                        <a:rPr lang="es-CO" sz="900" b="0" i="0" kern="1200" dirty="0">
                          <a:solidFill>
                            <a:schemeClr val="tx1"/>
                          </a:solidFill>
                          <a:latin typeface="+mj-lt"/>
                          <a:ea typeface="+mn-ea"/>
                          <a:cs typeface="+mn-cs"/>
                        </a:rPr>
                        <a:t>31543495841/21557578831</a:t>
                      </a:r>
                    </a:p>
                  </a:txBody>
                  <a:tcPr marL="0" marR="0" marT="0" marB="0" anchor="ctr"/>
                </a:tc>
                <a:tc>
                  <a:txBody>
                    <a:bodyPr/>
                    <a:lstStyle/>
                    <a:p>
                      <a:pPr algn="ctr" fontAlgn="ctr"/>
                      <a:r>
                        <a:rPr lang="es-ES" sz="900" b="0" i="0" u="none" strike="noStrike" dirty="0">
                          <a:solidFill>
                            <a:schemeClr val="tx1"/>
                          </a:solidFill>
                          <a:effectLst/>
                          <a:latin typeface="+mj-lt"/>
                          <a:cs typeface="Arial" panose="020B0604020202020204" pitchFamily="34" charset="0"/>
                        </a:rPr>
                        <a:t>ANUAL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O" sz="900" u="none" strike="noStrike" kern="1200" dirty="0">
                          <a:solidFill>
                            <a:schemeClr val="tx1"/>
                          </a:solidFill>
                          <a:effectLst/>
                          <a:latin typeface="+mn-lt"/>
                          <a:ea typeface="+mn-ea"/>
                          <a:cs typeface="Arial" panose="020B0604020202020204" pitchFamily="34" charset="0"/>
                        </a:rPr>
                        <a:t>Sandra Zutta</a:t>
                      </a:r>
                      <a:endParaRPr lang="es-CO" sz="900" b="0" i="0" u="none" strike="noStrike" kern="1200" dirty="0">
                        <a:solidFill>
                          <a:schemeClr val="tx1"/>
                        </a:solidFill>
                        <a:effectLst/>
                        <a:latin typeface="+mn-lt"/>
                        <a:ea typeface="+mn-ea"/>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900" b="0" i="0" u="none" strike="noStrike" dirty="0">
                          <a:solidFill>
                            <a:schemeClr val="tx1"/>
                          </a:solidFill>
                          <a:effectLst/>
                          <a:latin typeface="+mj-lt"/>
                          <a:cs typeface="Arial" panose="020B0604020202020204" pitchFamily="34" charset="0"/>
                        </a:rPr>
                        <a:t>Para la vigencia 2022 se recaudaron 31.543 millones, y se ejecutaron 22.381 millones de los cuales 823 millones corresponden a reserva presupuestal y 1.186 millones corresponden a cuentas por pagar 2022</a:t>
                      </a:r>
                    </a:p>
                  </a:txBody>
                  <a:tcPr marL="0" marR="0" marT="0" marB="0" anchor="ctr"/>
                </a:tc>
                <a:tc>
                  <a:txBody>
                    <a:bodyPr/>
                    <a:lstStyle/>
                    <a:p>
                      <a:pPr algn="ctr" fontAlgn="ctr"/>
                      <a:r>
                        <a:rPr lang="es-ES" sz="900" b="0" i="0" u="none" strike="noStrike" dirty="0">
                          <a:solidFill>
                            <a:schemeClr val="tx1"/>
                          </a:solidFill>
                          <a:effectLst/>
                          <a:latin typeface="+mj-lt"/>
                          <a:cs typeface="Arial" panose="020B0604020202020204" pitchFamily="34" charset="0"/>
                        </a:rPr>
                        <a:t>146%</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752589857"/>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003576" y="427100"/>
            <a:ext cx="5541197"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Financiera -  14 Indicadores</a:t>
            </a:r>
          </a:p>
        </p:txBody>
      </p:sp>
      <p:graphicFrame>
        <p:nvGraphicFramePr>
          <p:cNvPr id="6" name="5 Tabla"/>
          <p:cNvGraphicFramePr>
            <a:graphicFrameLocks noGrp="1"/>
          </p:cNvGraphicFramePr>
          <p:nvPr>
            <p:extLst>
              <p:ext uri="{D42A27DB-BD31-4B8C-83A1-F6EECF244321}">
                <p14:modId xmlns:p14="http://schemas.microsoft.com/office/powerpoint/2010/main" val="2489432525"/>
              </p:ext>
            </p:extLst>
          </p:nvPr>
        </p:nvGraphicFramePr>
        <p:xfrm>
          <a:off x="123102" y="1207210"/>
          <a:ext cx="8897795" cy="1645920"/>
        </p:xfrm>
        <a:graphic>
          <a:graphicData uri="http://schemas.openxmlformats.org/drawingml/2006/table">
            <a:tbl>
              <a:tblPr>
                <a:tableStyleId>{BC89EF96-8CEA-46FF-86C4-4CE0E7609802}</a:tableStyleId>
              </a:tblPr>
              <a:tblGrid>
                <a:gridCol w="1350559">
                  <a:extLst>
                    <a:ext uri="{9D8B030D-6E8A-4147-A177-3AD203B41FA5}">
                      <a16:colId xmlns:a16="http://schemas.microsoft.com/office/drawing/2014/main" val="20000"/>
                    </a:ext>
                  </a:extLst>
                </a:gridCol>
                <a:gridCol w="1017744">
                  <a:extLst>
                    <a:ext uri="{9D8B030D-6E8A-4147-A177-3AD203B41FA5}">
                      <a16:colId xmlns:a16="http://schemas.microsoft.com/office/drawing/2014/main" val="20001"/>
                    </a:ext>
                  </a:extLst>
                </a:gridCol>
                <a:gridCol w="830082">
                  <a:extLst>
                    <a:ext uri="{9D8B030D-6E8A-4147-A177-3AD203B41FA5}">
                      <a16:colId xmlns:a16="http://schemas.microsoft.com/office/drawing/2014/main" val="20002"/>
                    </a:ext>
                  </a:extLst>
                </a:gridCol>
                <a:gridCol w="776180">
                  <a:extLst>
                    <a:ext uri="{9D8B030D-6E8A-4147-A177-3AD203B41FA5}">
                      <a16:colId xmlns:a16="http://schemas.microsoft.com/office/drawing/2014/main" val="20003"/>
                    </a:ext>
                  </a:extLst>
                </a:gridCol>
                <a:gridCol w="3921911">
                  <a:extLst>
                    <a:ext uri="{9D8B030D-6E8A-4147-A177-3AD203B41FA5}">
                      <a16:colId xmlns:a16="http://schemas.microsoft.com/office/drawing/2014/main" val="20004"/>
                    </a:ext>
                  </a:extLst>
                </a:gridCol>
                <a:gridCol w="1001319">
                  <a:extLst>
                    <a:ext uri="{9D8B030D-6E8A-4147-A177-3AD203B41FA5}">
                      <a16:colId xmlns:a16="http://schemas.microsoft.com/office/drawing/2014/main" val="20005"/>
                    </a:ext>
                  </a:extLst>
                </a:gridCol>
              </a:tblGrid>
              <a:tr h="0">
                <a:tc>
                  <a:txBody>
                    <a:bodyPr/>
                    <a:lstStyle/>
                    <a:p>
                      <a:pPr algn="ctr" fontAlgn="ctr"/>
                      <a:r>
                        <a:rPr lang="es-CO" sz="1200" b="1" u="none" strike="noStrike" dirty="0">
                          <a:solidFill>
                            <a:schemeClr val="tx1"/>
                          </a:solidFill>
                          <a:effectLst/>
                          <a:latin typeface="+mj-lt"/>
                          <a:cs typeface="Arial" panose="020B0604020202020204" pitchFamily="34" charset="0"/>
                        </a:rPr>
                        <a:t>Nombre indicador</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Ecuación</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Medición</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Responsable</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200" b="1" u="none" strike="noStrike" dirty="0">
                          <a:solidFill>
                            <a:schemeClr val="tx1"/>
                          </a:solidFill>
                          <a:effectLst/>
                          <a:latin typeface="+mj-lt"/>
                          <a:cs typeface="Arial" panose="020B0604020202020204" pitchFamily="34" charset="0"/>
                        </a:rPr>
                        <a:t>ANALISIS ULTIMA</a:t>
                      </a:r>
                      <a:r>
                        <a:rPr lang="es-CO" sz="1200" b="1" u="none" strike="noStrike" baseline="0" dirty="0">
                          <a:solidFill>
                            <a:schemeClr val="tx1"/>
                          </a:solidFill>
                          <a:effectLst/>
                          <a:latin typeface="+mj-lt"/>
                          <a:cs typeface="Arial" panose="020B0604020202020204" pitchFamily="34" charset="0"/>
                        </a:rPr>
                        <a:t> MEDICION</a:t>
                      </a:r>
                      <a:endParaRPr lang="es-CO" sz="1200" b="1" i="0" u="none" strike="noStrike" dirty="0">
                        <a:solidFill>
                          <a:schemeClr val="tx1"/>
                        </a:solidFill>
                        <a:effectLst/>
                        <a:latin typeface="+mj-lt"/>
                        <a:cs typeface="Arial" panose="020B0604020202020204" pitchFamily="34" charset="0"/>
                      </a:endParaRPr>
                    </a:p>
                    <a:p>
                      <a:pPr algn="ctr" fontAlgn="ct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 cumplimiento</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742153">
                <a:tc>
                  <a:txBody>
                    <a:bodyPr/>
                    <a:lstStyle/>
                    <a:p>
                      <a:pPr marL="0" algn="ctr" defTabSz="914400" rtl="0" eaLnBrk="1" fontAlgn="ctr" latinLnBrk="0" hangingPunct="1"/>
                      <a:r>
                        <a:rPr lang="es-MX" sz="1200" b="1" u="none" strike="noStrike" kern="1200" dirty="0">
                          <a:solidFill>
                            <a:schemeClr val="tx1"/>
                          </a:solidFill>
                          <a:effectLst/>
                          <a:latin typeface="+mj-lt"/>
                          <a:ea typeface="+mn-ea"/>
                          <a:cs typeface="Arial" panose="020B0604020202020204" pitchFamily="34" charset="0"/>
                        </a:rPr>
                        <a:t>Ejecución del presupuesto de ingresos</a:t>
                      </a:r>
                      <a:endParaRPr lang="es-CO" sz="12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1100" b="0" i="0" kern="1200" dirty="0">
                          <a:solidFill>
                            <a:schemeClr val="tx1"/>
                          </a:solidFill>
                          <a:latin typeface="+mj-lt"/>
                          <a:ea typeface="+mn-ea"/>
                          <a:cs typeface="+mn-cs"/>
                        </a:rPr>
                        <a:t>Presupuesto ejecutado Ingresos/Ejecución deseable a la fecha</a:t>
                      </a:r>
                    </a:p>
                    <a:p>
                      <a:pPr algn="ctr" fontAlgn="ctr"/>
                      <a:r>
                        <a:rPr lang="es-MX" sz="1100" b="0" i="0" kern="1200" dirty="0">
                          <a:solidFill>
                            <a:schemeClr val="tx1"/>
                          </a:solidFill>
                          <a:latin typeface="+mj-lt"/>
                          <a:ea typeface="+mn-ea"/>
                          <a:cs typeface="+mn-cs"/>
                        </a:rPr>
                        <a:t>31543495841/31564141759</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200" b="0" i="0" u="none" strike="noStrike" dirty="0">
                          <a:solidFill>
                            <a:schemeClr val="tx1"/>
                          </a:solidFill>
                          <a:effectLst/>
                          <a:latin typeface="+mj-lt"/>
                          <a:cs typeface="Arial" panose="020B0604020202020204" pitchFamily="34" charset="0"/>
                        </a:rPr>
                        <a:t>TRIMESTRAL</a:t>
                      </a:r>
                    </a:p>
                    <a:p>
                      <a:pPr algn="ctr" fontAlgn="ct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Sandra Zutta</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chemeClr val="tx1"/>
                          </a:solidFill>
                          <a:effectLst/>
                          <a:latin typeface="+mj-lt"/>
                          <a:cs typeface="Arial" panose="020B0604020202020204" pitchFamily="34" charset="0"/>
                        </a:rPr>
                        <a:t>A nivel de los ingresos se alcanzó un recaudo del 99.93% que corresponde a 31.543 millones de los 31.564 millones presupuestados. este comportamiento se debe a que el 82% de los recursos que componen el presupuesto de la entidad corresponden a transferencias de la Gobernación de Antioquia y aquellos que en cumplimiento de Ordenanza 12-2015 gira la FLA y el IDEA.</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100%</a:t>
                      </a:r>
                      <a:endParaRPr lang="es-CO" sz="12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456350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307614" y="207433"/>
            <a:ext cx="5541197" cy="461665"/>
          </a:xfrm>
          <a:prstGeom prst="rect">
            <a:avLst/>
          </a:prstGeom>
          <a:noFill/>
        </p:spPr>
        <p:txBody>
          <a:bodyPr wrap="none" rtlCol="0">
            <a:spAutoFit/>
          </a:bodyPr>
          <a:lstStyle/>
          <a:p>
            <a:r>
              <a:rPr lang="es-CO" sz="2400" b="1" dirty="0">
                <a:latin typeface="+mj-lt"/>
              </a:rPr>
              <a:t>Proceso Gestión Financiera -  14 Indicadores</a:t>
            </a:r>
          </a:p>
        </p:txBody>
      </p:sp>
      <p:graphicFrame>
        <p:nvGraphicFramePr>
          <p:cNvPr id="6" name="5 Tabla"/>
          <p:cNvGraphicFramePr>
            <a:graphicFrameLocks noGrp="1"/>
          </p:cNvGraphicFramePr>
          <p:nvPr>
            <p:extLst>
              <p:ext uri="{D42A27DB-BD31-4B8C-83A1-F6EECF244321}">
                <p14:modId xmlns:p14="http://schemas.microsoft.com/office/powerpoint/2010/main" val="1488730757"/>
              </p:ext>
            </p:extLst>
          </p:nvPr>
        </p:nvGraphicFramePr>
        <p:xfrm>
          <a:off x="337315" y="921209"/>
          <a:ext cx="8469369" cy="4297411"/>
        </p:xfrm>
        <a:graphic>
          <a:graphicData uri="http://schemas.openxmlformats.org/drawingml/2006/table">
            <a:tbl>
              <a:tblPr>
                <a:tableStyleId>{BC89EF96-8CEA-46FF-86C4-4CE0E7609802}</a:tableStyleId>
              </a:tblPr>
              <a:tblGrid>
                <a:gridCol w="1321497">
                  <a:extLst>
                    <a:ext uri="{9D8B030D-6E8A-4147-A177-3AD203B41FA5}">
                      <a16:colId xmlns:a16="http://schemas.microsoft.com/office/drawing/2014/main" val="20000"/>
                    </a:ext>
                  </a:extLst>
                </a:gridCol>
                <a:gridCol w="1694007">
                  <a:extLst>
                    <a:ext uri="{9D8B030D-6E8A-4147-A177-3AD203B41FA5}">
                      <a16:colId xmlns:a16="http://schemas.microsoft.com/office/drawing/2014/main" val="20001"/>
                    </a:ext>
                  </a:extLst>
                </a:gridCol>
                <a:gridCol w="859516">
                  <a:extLst>
                    <a:ext uri="{9D8B030D-6E8A-4147-A177-3AD203B41FA5}">
                      <a16:colId xmlns:a16="http://schemas.microsoft.com/office/drawing/2014/main" val="20002"/>
                    </a:ext>
                  </a:extLst>
                </a:gridCol>
                <a:gridCol w="1284995">
                  <a:extLst>
                    <a:ext uri="{9D8B030D-6E8A-4147-A177-3AD203B41FA5}">
                      <a16:colId xmlns:a16="http://schemas.microsoft.com/office/drawing/2014/main" val="20003"/>
                    </a:ext>
                  </a:extLst>
                </a:gridCol>
                <a:gridCol w="2346510">
                  <a:extLst>
                    <a:ext uri="{9D8B030D-6E8A-4147-A177-3AD203B41FA5}">
                      <a16:colId xmlns:a16="http://schemas.microsoft.com/office/drawing/2014/main" val="20004"/>
                    </a:ext>
                  </a:extLst>
                </a:gridCol>
                <a:gridCol w="962844">
                  <a:extLst>
                    <a:ext uri="{9D8B030D-6E8A-4147-A177-3AD203B41FA5}">
                      <a16:colId xmlns:a16="http://schemas.microsoft.com/office/drawing/2014/main" val="20005"/>
                    </a:ext>
                  </a:extLst>
                </a:gridCol>
              </a:tblGrid>
              <a:tr h="728870">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Nombre indicador</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Ecuación</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Medición</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Responsable</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Calibri Light" panose="020F0302020204030204" pitchFamily="34" charset="0"/>
                          <a:cs typeface="Calibri Light" panose="020F0302020204030204" pitchFamily="34" charset="0"/>
                        </a:rPr>
                        <a:t>ANALISIS ULTIMA</a:t>
                      </a:r>
                      <a:r>
                        <a:rPr lang="es-CO" sz="1100" b="1" u="none" strike="noStrike" baseline="0" dirty="0">
                          <a:solidFill>
                            <a:schemeClr val="tx1"/>
                          </a:solidFill>
                          <a:effectLst/>
                          <a:latin typeface="Calibri Light" panose="020F0302020204030204" pitchFamily="34" charset="0"/>
                          <a:cs typeface="Calibri Light" panose="020F0302020204030204" pitchFamily="34" charset="0"/>
                        </a:rPr>
                        <a:t> MEDICION</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p>
                      <a:pPr algn="ctr" fontAlgn="ct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 cumplimiento</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886301">
                <a:tc>
                  <a:txBody>
                    <a:bodyPr/>
                    <a:lstStyle/>
                    <a:p>
                      <a:pPr algn="ctr" fontAlgn="ctr"/>
                      <a:r>
                        <a:rPr lang="es-MX" sz="1100" b="1" u="none" strike="noStrike" kern="1200" dirty="0">
                          <a:solidFill>
                            <a:schemeClr val="tx1"/>
                          </a:solidFill>
                          <a:effectLst/>
                          <a:latin typeface="Calibri Light" panose="020F0302020204030204" pitchFamily="34" charset="0"/>
                          <a:ea typeface="+mn-ea"/>
                          <a:cs typeface="Calibri Light" panose="020F0302020204030204" pitchFamily="34" charset="0"/>
                        </a:rPr>
                        <a:t>Indicador de eficiencia en la gestión de recaudo</a:t>
                      </a:r>
                      <a:endParaRPr lang="es-CO" sz="1100" b="1"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algn="ctr" fontAlgn="ctr"/>
                      <a:r>
                        <a:rPr lang="es-ES" sz="1100" b="0" i="0" kern="1200" dirty="0">
                          <a:solidFill>
                            <a:schemeClr val="tx1"/>
                          </a:solidFill>
                          <a:latin typeface="Calibri Light" panose="020F0302020204030204" pitchFamily="34" charset="0"/>
                          <a:ea typeface="+mn-ea"/>
                          <a:cs typeface="Calibri Light" panose="020F0302020204030204" pitchFamily="34" charset="0"/>
                        </a:rPr>
                        <a:t>Ingreso efectivamente recibido / Ingreso pactado</a:t>
                      </a:r>
                    </a:p>
                    <a:p>
                      <a:pPr algn="ctr" fontAlgn="ctr"/>
                      <a:r>
                        <a:rPr lang="es-CO" sz="1100" b="0" i="0" u="none" strike="noStrike" kern="1200" dirty="0">
                          <a:solidFill>
                            <a:schemeClr val="tx1"/>
                          </a:solidFill>
                          <a:effectLst/>
                          <a:latin typeface="Calibri Light" panose="020F0302020204030204" pitchFamily="34" charset="0"/>
                          <a:ea typeface="+mn-ea"/>
                          <a:cs typeface="Calibri Light" panose="020F0302020204030204" pitchFamily="34" charset="0"/>
                        </a:rPr>
                        <a:t>23636241993/23656887911</a:t>
                      </a:r>
                    </a:p>
                    <a:p>
                      <a:pPr algn="ctr" fontAlgn="ctr"/>
                      <a:endParaRPr lang="es-ES" sz="1100" b="0" i="0" kern="1200" dirty="0">
                        <a:solidFill>
                          <a:schemeClr val="tx1"/>
                        </a:solidFill>
                        <a:latin typeface="Calibri Light" panose="020F0302020204030204" pitchFamily="34" charset="0"/>
                        <a:ea typeface="+mn-ea"/>
                        <a:cs typeface="Calibri Light" panose="020F0302020204030204" pitchFamily="34" charset="0"/>
                      </a:endParaRPr>
                    </a:p>
                    <a:p>
                      <a:pPr algn="ctr" fontAlgn="ctr"/>
                      <a:endParaRPr lang="es-CO" sz="1100" b="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ES" sz="1100" u="none" strike="noStrike" kern="1200" dirty="0">
                          <a:solidFill>
                            <a:schemeClr val="tx1"/>
                          </a:solidFill>
                          <a:effectLst/>
                          <a:latin typeface="Calibri Light" panose="020F0302020204030204" pitchFamily="34" charset="0"/>
                          <a:ea typeface="+mn-ea"/>
                          <a:cs typeface="Calibri Light" panose="020F0302020204030204" pitchFamily="34" charset="0"/>
                        </a:rPr>
                        <a:t>Iván Darío Arias Bohórquez</a:t>
                      </a:r>
                      <a:endParaRPr lang="es-CO" sz="110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s-ES" sz="1100" dirty="0">
                          <a:solidFill>
                            <a:schemeClr val="tx1"/>
                          </a:solidFill>
                          <a:latin typeface="Calibri Light" panose="020F0302020204030204" pitchFamily="34" charset="0"/>
                          <a:cs typeface="Calibri Light" panose="020F0302020204030204" pitchFamily="34" charset="0"/>
                        </a:rPr>
                        <a:t>AL 31 DE DICIEMBRE DE 2022 LA EJECUCION ES DEL 99.91%</a:t>
                      </a:r>
                    </a:p>
                  </a:txBody>
                  <a:tcPr marL="76200" marR="76200" marT="76200" marB="76200"/>
                </a:tc>
                <a:tc>
                  <a:txBody>
                    <a:bodyPr/>
                    <a:lstStyle/>
                    <a:p>
                      <a:pPr algn="ctr" fontAlgn="t"/>
                      <a:r>
                        <a:rPr lang="es-CO" sz="1100" dirty="0">
                          <a:solidFill>
                            <a:schemeClr val="tx1"/>
                          </a:solidFill>
                          <a:latin typeface="Calibri Light" panose="020F0302020204030204" pitchFamily="34" charset="0"/>
                          <a:cs typeface="Calibri Light" panose="020F0302020204030204" pitchFamily="34" charset="0"/>
                        </a:rPr>
                        <a:t>99.91%</a:t>
                      </a:r>
                      <a:endParaRPr lang="es-ES" sz="1100" dirty="0">
                        <a:solidFill>
                          <a:schemeClr val="tx1"/>
                        </a:solidFill>
                        <a:latin typeface="Calibri Light" panose="020F0302020204030204" pitchFamily="34" charset="0"/>
                        <a:cs typeface="Calibri Light" panose="020F0302020204030204" pitchFamily="34" charset="0"/>
                      </a:endParaRPr>
                    </a:p>
                  </a:txBody>
                  <a:tcPr marL="76200" marR="76200" marT="76200" marB="76200"/>
                </a:tc>
                <a:extLst>
                  <a:ext uri="{0D108BD9-81ED-4DB2-BD59-A6C34878D82A}">
                    <a16:rowId xmlns:a16="http://schemas.microsoft.com/office/drawing/2014/main" val="10001"/>
                  </a:ext>
                </a:extLst>
              </a:tr>
              <a:tr h="514350">
                <a:tc>
                  <a:txBody>
                    <a:bodyPr/>
                    <a:lstStyle/>
                    <a:p>
                      <a:pPr algn="ctr" fontAlgn="ctr"/>
                      <a:r>
                        <a:rPr lang="es-ES" sz="1100" b="1" u="none" strike="noStrike" kern="1200" dirty="0">
                          <a:solidFill>
                            <a:schemeClr val="tx1"/>
                          </a:solidFill>
                          <a:effectLst/>
                          <a:latin typeface="Calibri Light" panose="020F0302020204030204" pitchFamily="34" charset="0"/>
                          <a:ea typeface="+mn-ea"/>
                          <a:cs typeface="Calibri Light" panose="020F0302020204030204" pitchFamily="34" charset="0"/>
                        </a:rPr>
                        <a:t>Ingresos por contratos de arrendamientos</a:t>
                      </a:r>
                      <a:endParaRPr lang="es-CO" sz="1100" b="1"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algn="ctr" fontAlgn="ctr"/>
                      <a:r>
                        <a:rPr lang="es-ES" sz="1100" b="0" i="0" kern="1200" dirty="0">
                          <a:solidFill>
                            <a:schemeClr val="tx1"/>
                          </a:solidFill>
                          <a:latin typeface="Calibri Light" panose="020F0302020204030204" pitchFamily="34" charset="0"/>
                          <a:ea typeface="+mn-ea"/>
                          <a:cs typeface="Calibri Light" panose="020F0302020204030204" pitchFamily="34" charset="0"/>
                        </a:rPr>
                        <a:t>Ingresos por contratos de arrendamiento/ingresos proyectados</a:t>
                      </a:r>
                    </a:p>
                    <a:p>
                      <a:pPr algn="ctr" fontAlgn="ctr"/>
                      <a:r>
                        <a:rPr lang="es-CO" sz="1100" b="0" i="0" u="none" strike="noStrike" dirty="0">
                          <a:solidFill>
                            <a:schemeClr val="tx1"/>
                          </a:solidFill>
                          <a:effectLst/>
                          <a:latin typeface="Calibri Light" panose="020F0302020204030204" pitchFamily="34" charset="0"/>
                          <a:cs typeface="Calibri Light" panose="020F0302020204030204" pitchFamily="34" charset="0"/>
                        </a:rPr>
                        <a:t>160411780</a:t>
                      </a:r>
                    </a:p>
                    <a:p>
                      <a:pPr algn="ctr" fontAlgn="ctr"/>
                      <a:r>
                        <a:rPr lang="es-CO" sz="1100" b="0" i="0" u="none" strike="noStrike" dirty="0">
                          <a:solidFill>
                            <a:schemeClr val="tx1"/>
                          </a:solidFill>
                          <a:effectLst/>
                          <a:latin typeface="Calibri Light" panose="020F0302020204030204" pitchFamily="34" charset="0"/>
                          <a:cs typeface="Calibri Light" panose="020F0302020204030204" pitchFamily="34" charset="0"/>
                        </a:rPr>
                        <a:t>/181057696</a:t>
                      </a:r>
                    </a:p>
                    <a:p>
                      <a:pPr algn="ctr" fontAlgn="ct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ES" sz="1100" u="none" strike="noStrike" kern="1200" dirty="0">
                          <a:solidFill>
                            <a:schemeClr val="tx1"/>
                          </a:solidFill>
                          <a:effectLst/>
                          <a:latin typeface="Calibri Light" panose="020F0302020204030204" pitchFamily="34" charset="0"/>
                          <a:ea typeface="+mn-ea"/>
                          <a:cs typeface="Calibri Light" panose="020F0302020204030204" pitchFamily="34" charset="0"/>
                        </a:rPr>
                        <a:t>Iván Darío Arias Bohórquez</a:t>
                      </a:r>
                      <a:endParaRPr lang="es-CO" sz="110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algn="ctr" fontAlgn="t"/>
                      <a:r>
                        <a:rPr lang="es-ES" sz="1100" b="0" i="0" kern="1200" dirty="0">
                          <a:solidFill>
                            <a:schemeClr val="tx1"/>
                          </a:solidFill>
                          <a:latin typeface="Calibri Light" panose="020F0302020204030204" pitchFamily="34" charset="0"/>
                          <a:ea typeface="+mn-ea"/>
                          <a:cs typeface="Calibri Light" panose="020F0302020204030204" pitchFamily="34" charset="0"/>
                        </a:rPr>
                        <a:t>LA EJECUCION AL 31 DE DICIEMBRE DE 2022 ES DEL 88.6%</a:t>
                      </a:r>
                    </a:p>
                  </a:txBody>
                  <a:tcPr marL="76200" marR="76200" marT="76200" marB="76200"/>
                </a:tc>
                <a:tc>
                  <a:txBody>
                    <a:bodyPr/>
                    <a:lstStyle/>
                    <a:p>
                      <a:pPr algn="ctr" fontAlgn="t"/>
                      <a:r>
                        <a:rPr lang="es-CO" sz="1100" dirty="0">
                          <a:solidFill>
                            <a:schemeClr val="tx1"/>
                          </a:solidFill>
                          <a:latin typeface="Calibri Light" panose="020F0302020204030204" pitchFamily="34" charset="0"/>
                          <a:cs typeface="Calibri Light" panose="020F0302020204030204" pitchFamily="34" charset="0"/>
                        </a:rPr>
                        <a:t>88.6%</a:t>
                      </a:r>
                      <a:endParaRPr lang="es-ES" sz="1100" dirty="0">
                        <a:solidFill>
                          <a:schemeClr val="tx1"/>
                        </a:solidFill>
                        <a:latin typeface="Calibri Light" panose="020F0302020204030204" pitchFamily="34" charset="0"/>
                        <a:cs typeface="Calibri Light" panose="020F0302020204030204" pitchFamily="34" charset="0"/>
                      </a:endParaRPr>
                    </a:p>
                  </a:txBody>
                  <a:tcPr marL="76200" marR="76200" marT="76200" marB="76200"/>
                </a:tc>
                <a:extLst>
                  <a:ext uri="{0D108BD9-81ED-4DB2-BD59-A6C34878D82A}">
                    <a16:rowId xmlns:a16="http://schemas.microsoft.com/office/drawing/2014/main" val="10002"/>
                  </a:ext>
                </a:extLst>
              </a:tr>
              <a:tr h="581025">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Oportunidad para el pago a terceros</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b="0" u="none" strike="noStrike" dirty="0">
                          <a:solidFill>
                            <a:schemeClr val="tx1"/>
                          </a:solidFill>
                          <a:effectLst/>
                          <a:latin typeface="Calibri Light" panose="020F0302020204030204" pitchFamily="34" charset="0"/>
                          <a:cs typeface="Calibri Light" panose="020F0302020204030204" pitchFamily="34" charset="0"/>
                        </a:rPr>
                        <a:t>Pagos realizados oportunamente / Totalidad de obligaciones a pagar en el mes</a:t>
                      </a:r>
                    </a:p>
                    <a:p>
                      <a:pPr algn="ctr" fontAlgn="ctr"/>
                      <a:r>
                        <a:rPr lang="es-CO" sz="1100" b="0" u="none" strike="noStrike" dirty="0">
                          <a:solidFill>
                            <a:schemeClr val="tx1"/>
                          </a:solidFill>
                          <a:effectLst/>
                          <a:latin typeface="Calibri Light" panose="020F0302020204030204" pitchFamily="34" charset="0"/>
                          <a:cs typeface="Calibri Light" panose="020F0302020204030204" pitchFamily="34" charset="0"/>
                        </a:rPr>
                        <a:t>1989/1989                                                   </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MENSUAL</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ES" sz="1100" u="none" strike="noStrike" kern="1200" dirty="0">
                          <a:solidFill>
                            <a:schemeClr val="tx1"/>
                          </a:solidFill>
                          <a:effectLst/>
                          <a:latin typeface="Calibri Light" panose="020F0302020204030204" pitchFamily="34" charset="0"/>
                          <a:ea typeface="+mn-ea"/>
                          <a:cs typeface="Calibri Light" panose="020F0302020204030204" pitchFamily="34" charset="0"/>
                        </a:rPr>
                        <a:t>Iván Darío Arias Bohórquez</a:t>
                      </a:r>
                      <a:endParaRPr lang="es-CO" sz="110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marL="0" algn="ctr" defTabSz="914400" rtl="0" eaLnBrk="1" fontAlgn="ctr" latinLnBrk="0" hangingPunct="1"/>
                      <a:r>
                        <a:rPr lang="es-ES" sz="1100" b="0" i="0" u="none" strike="noStrike" kern="1200" dirty="0">
                          <a:solidFill>
                            <a:schemeClr val="tx1"/>
                          </a:solidFill>
                          <a:effectLst/>
                          <a:latin typeface="Calibri Light" panose="020F0302020204030204" pitchFamily="34" charset="0"/>
                          <a:ea typeface="+mn-ea"/>
                          <a:cs typeface="Calibri Light" panose="020F0302020204030204" pitchFamily="34" charset="0"/>
                        </a:rPr>
                        <a:t>SE REALIZARON EL TOTAL DE PAGOS PROGRAMADOS EN TOTAL EN CONSECUTIVOS DEL 16916 AL 18904 AMBOS INCLUSIVE EN EL PERIODO DE ENERO A DICIEMBRE DE 2022</a:t>
                      </a: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100%</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3"/>
                  </a:ext>
                </a:extLst>
              </a:tr>
              <a:tr h="749639">
                <a:tc>
                  <a:txBody>
                    <a:bodyPr/>
                    <a:lstStyle/>
                    <a:p>
                      <a:pPr marL="0" algn="ctr" defTabSz="914400" rtl="0" eaLnBrk="1" fontAlgn="ctr" latinLnBrk="0" hangingPunct="1"/>
                      <a:r>
                        <a:rPr lang="es-ES" sz="1100" b="1" u="none" strike="noStrike" kern="1200" dirty="0">
                          <a:solidFill>
                            <a:schemeClr val="tx1"/>
                          </a:solidFill>
                          <a:effectLst/>
                          <a:latin typeface="Calibri Light" panose="020F0302020204030204" pitchFamily="34" charset="0"/>
                          <a:ea typeface="+mn-ea"/>
                          <a:cs typeface="Calibri Light" panose="020F0302020204030204" pitchFamily="34" charset="0"/>
                        </a:rPr>
                        <a:t>Recaudo oportuno de cartera</a:t>
                      </a:r>
                      <a:endParaRPr lang="es-CO" sz="1100" b="1"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algn="ctr" fontAlgn="ctr"/>
                      <a:r>
                        <a:rPr lang="es-MX" sz="1100" b="0" i="0" kern="1200" dirty="0">
                          <a:solidFill>
                            <a:schemeClr val="tx1"/>
                          </a:solidFill>
                          <a:latin typeface="Calibri Light" panose="020F0302020204030204" pitchFamily="34" charset="0"/>
                          <a:ea typeface="+mn-ea"/>
                          <a:cs typeface="Calibri Light" panose="020F0302020204030204" pitchFamily="34" charset="0"/>
                        </a:rPr>
                        <a:t>Fecha de entrega de la factura /Fecha de corte de entrega de facturas en la Secretaria de Hacienda.</a:t>
                      </a:r>
                    </a:p>
                    <a:p>
                      <a:pPr algn="ctr" fontAlgn="ctr"/>
                      <a:r>
                        <a:rPr lang="es-MX" sz="1100" b="0" i="0" u="none" strike="noStrike" kern="1200" dirty="0">
                          <a:solidFill>
                            <a:schemeClr val="tx1"/>
                          </a:solidFill>
                          <a:effectLst/>
                          <a:latin typeface="Calibri Light" panose="020F0302020204030204" pitchFamily="34" charset="0"/>
                          <a:ea typeface="+mn-ea"/>
                          <a:cs typeface="Calibri Light" panose="020F0302020204030204" pitchFamily="34" charset="0"/>
                        </a:rPr>
                        <a:t>5/5</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ES" sz="1100" u="none" strike="noStrike" kern="1200" dirty="0">
                          <a:solidFill>
                            <a:schemeClr val="tx1"/>
                          </a:solidFill>
                          <a:effectLst/>
                          <a:latin typeface="Calibri Light" panose="020F0302020204030204" pitchFamily="34" charset="0"/>
                          <a:ea typeface="+mn-ea"/>
                          <a:cs typeface="Calibri Light" panose="020F0302020204030204" pitchFamily="34" charset="0"/>
                        </a:rPr>
                        <a:t>Iván Darío Arias Bohórquez</a:t>
                      </a:r>
                      <a:endParaRPr lang="es-CO" sz="110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1100" b="0" i="0" u="none" strike="noStrike" baseline="0" dirty="0">
                          <a:solidFill>
                            <a:schemeClr val="tx1"/>
                          </a:solidFill>
                          <a:effectLst/>
                          <a:latin typeface="Calibri Light" panose="020F0302020204030204" pitchFamily="34" charset="0"/>
                          <a:cs typeface="Calibri Light" panose="020F0302020204030204" pitchFamily="34" charset="0"/>
                        </a:rPr>
                        <a:t>SE RECAUDO EL TOTAL DE LAS FACTURAS ELABORADAS EN EL PERIODO DE ENERO A DICIEMBRE 2022</a:t>
                      </a:r>
                      <a:endParaRPr lang="es-CO" sz="1100" b="0" i="0" u="none" strike="noStrike" baseline="0"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100%</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graphicFrame>
        <p:nvGraphicFramePr>
          <p:cNvPr id="8" name="7 Marcador de contenido"/>
          <p:cNvGraphicFramePr>
            <a:graphicFrameLocks noGrp="1"/>
          </p:cNvGraphicFramePr>
          <p:nvPr>
            <p:ph idx="1"/>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3074" name="Picture 2"/>
          <p:cNvPicPr>
            <a:picLocks noChangeAspect="1" noChangeArrowheads="1"/>
          </p:cNvPicPr>
          <p:nvPr/>
        </p:nvPicPr>
        <p:blipFill>
          <a:blip r:embed="rId3"/>
          <a:srcRect/>
          <a:stretch>
            <a:fillRect/>
          </a:stretch>
        </p:blipFill>
        <p:spPr bwMode="auto">
          <a:xfrm>
            <a:off x="51803" y="53545"/>
            <a:ext cx="9040393" cy="6858000"/>
          </a:xfrm>
          <a:prstGeom prst="rect">
            <a:avLst/>
          </a:prstGeom>
          <a:noFill/>
          <a:ln w="9525">
            <a:noFill/>
            <a:miter lim="800000"/>
            <a:headEnd/>
            <a:tailEnd/>
          </a:ln>
          <a:effectLst/>
        </p:spPr>
      </p:pic>
      <p:graphicFrame>
        <p:nvGraphicFramePr>
          <p:cNvPr id="6" name="5 Tabla"/>
          <p:cNvGraphicFramePr>
            <a:graphicFrameLocks noGrp="1"/>
          </p:cNvGraphicFramePr>
          <p:nvPr>
            <p:extLst>
              <p:ext uri="{D42A27DB-BD31-4B8C-83A1-F6EECF244321}">
                <p14:modId xmlns:p14="http://schemas.microsoft.com/office/powerpoint/2010/main" val="211444547"/>
              </p:ext>
            </p:extLst>
          </p:nvPr>
        </p:nvGraphicFramePr>
        <p:xfrm>
          <a:off x="730955" y="1994995"/>
          <a:ext cx="7873338" cy="1645920"/>
        </p:xfrm>
        <a:graphic>
          <a:graphicData uri="http://schemas.openxmlformats.org/drawingml/2006/table">
            <a:tbl>
              <a:tblPr firstRow="1" firstCol="1" bandRow="1">
                <a:tableStyleId>{8799B23B-EC83-4686-B30A-512413B5E67A}</a:tableStyleId>
              </a:tblPr>
              <a:tblGrid>
                <a:gridCol w="1489666">
                  <a:extLst>
                    <a:ext uri="{9D8B030D-6E8A-4147-A177-3AD203B41FA5}">
                      <a16:colId xmlns:a16="http://schemas.microsoft.com/office/drawing/2014/main" val="20000"/>
                    </a:ext>
                  </a:extLst>
                </a:gridCol>
                <a:gridCol w="1746089">
                  <a:extLst>
                    <a:ext uri="{9D8B030D-6E8A-4147-A177-3AD203B41FA5}">
                      <a16:colId xmlns:a16="http://schemas.microsoft.com/office/drawing/2014/main" val="20001"/>
                    </a:ext>
                  </a:extLst>
                </a:gridCol>
                <a:gridCol w="1696505">
                  <a:extLst>
                    <a:ext uri="{9D8B030D-6E8A-4147-A177-3AD203B41FA5}">
                      <a16:colId xmlns:a16="http://schemas.microsoft.com/office/drawing/2014/main" val="20002"/>
                    </a:ext>
                  </a:extLst>
                </a:gridCol>
                <a:gridCol w="1470539">
                  <a:extLst>
                    <a:ext uri="{9D8B030D-6E8A-4147-A177-3AD203B41FA5}">
                      <a16:colId xmlns:a16="http://schemas.microsoft.com/office/drawing/2014/main" val="20003"/>
                    </a:ext>
                  </a:extLst>
                </a:gridCol>
                <a:gridCol w="1470539">
                  <a:extLst>
                    <a:ext uri="{9D8B030D-6E8A-4147-A177-3AD203B41FA5}">
                      <a16:colId xmlns:a16="http://schemas.microsoft.com/office/drawing/2014/main" val="3120793972"/>
                    </a:ext>
                  </a:extLst>
                </a:gridCol>
              </a:tblGrid>
              <a:tr h="416203">
                <a:tc>
                  <a:txBody>
                    <a:bodyPr/>
                    <a:lstStyle/>
                    <a:p>
                      <a:pPr algn="ctr" hangingPunct="0">
                        <a:spcAft>
                          <a:spcPts val="0"/>
                        </a:spcAft>
                      </a:pPr>
                      <a:r>
                        <a:rPr lang="es-ES_tradnl" sz="1800" dirty="0">
                          <a:effectLst/>
                          <a:latin typeface="+mj-lt"/>
                        </a:rPr>
                        <a:t>Indicadores del plan de desarrollo (producto y resultado)</a:t>
                      </a:r>
                      <a:endParaRPr lang="es-CO" sz="1200" dirty="0">
                        <a:effectLst/>
                        <a:latin typeface="+mj-lt"/>
                        <a:ea typeface="Times New Roman"/>
                      </a:endParaRPr>
                    </a:p>
                  </a:txBody>
                  <a:tcPr marL="68580" marR="68580" marT="0" marB="0"/>
                </a:tc>
                <a:tc>
                  <a:txBody>
                    <a:bodyPr/>
                    <a:lstStyle/>
                    <a:p>
                      <a:pPr algn="ctr" hangingPunct="0">
                        <a:spcAft>
                          <a:spcPts val="0"/>
                        </a:spcAft>
                      </a:pPr>
                      <a:r>
                        <a:rPr lang="es-ES_tradnl" sz="1800" dirty="0">
                          <a:effectLst/>
                          <a:latin typeface="+mj-lt"/>
                        </a:rPr>
                        <a:t>Indicadores de gestión</a:t>
                      </a:r>
                      <a:endParaRPr lang="es-CO" sz="1200" dirty="0">
                        <a:effectLst/>
                        <a:latin typeface="+mj-lt"/>
                        <a:ea typeface="Times New Roman"/>
                      </a:endParaRPr>
                    </a:p>
                  </a:txBody>
                  <a:tcPr marL="68580" marR="68580" marT="0" marB="0"/>
                </a:tc>
                <a:tc>
                  <a:txBody>
                    <a:bodyPr/>
                    <a:lstStyle/>
                    <a:p>
                      <a:pPr algn="ctr" hangingPunct="0">
                        <a:spcAft>
                          <a:spcPts val="0"/>
                        </a:spcAft>
                      </a:pPr>
                      <a:r>
                        <a:rPr lang="es-ES_tradnl" sz="1800" dirty="0">
                          <a:effectLst/>
                          <a:latin typeface="+mj-lt"/>
                        </a:rPr>
                        <a:t>Indicadores 8 líneas estratégicas</a:t>
                      </a:r>
                      <a:endParaRPr lang="es-CO" sz="1200" dirty="0">
                        <a:effectLst/>
                        <a:latin typeface="+mj-lt"/>
                        <a:ea typeface="Times New Roman"/>
                      </a:endParaRPr>
                    </a:p>
                  </a:txBody>
                  <a:tcPr marL="68580" marR="68580" marT="0" marB="0"/>
                </a:tc>
                <a:tc>
                  <a:txBody>
                    <a:bodyPr/>
                    <a:lstStyle/>
                    <a:p>
                      <a:pPr algn="ctr" hangingPunct="0">
                        <a:spcAft>
                          <a:spcPts val="0"/>
                        </a:spcAft>
                      </a:pPr>
                      <a:r>
                        <a:rPr lang="es-ES_tradnl" sz="1800" dirty="0">
                          <a:effectLst/>
                          <a:latin typeface="+mj-lt"/>
                        </a:rPr>
                        <a:t>Total de Indicadores</a:t>
                      </a:r>
                      <a:endParaRPr lang="es-CO" sz="1200" dirty="0">
                        <a:effectLst/>
                        <a:latin typeface="+mj-lt"/>
                        <a:ea typeface="Times New Roman"/>
                      </a:endParaRPr>
                    </a:p>
                  </a:txBody>
                  <a:tcPr marL="68580" marR="68580" marT="0" marB="0"/>
                </a:tc>
                <a:tc>
                  <a:txBody>
                    <a:bodyPr/>
                    <a:lstStyle/>
                    <a:p>
                      <a:pPr algn="ctr" hangingPunct="0">
                        <a:spcAft>
                          <a:spcPts val="0"/>
                        </a:spcAft>
                      </a:pPr>
                      <a:r>
                        <a:rPr lang="es-ES_tradnl" sz="1800" dirty="0">
                          <a:effectLst/>
                          <a:latin typeface="+mj-lt"/>
                        </a:rPr>
                        <a:t>Cumplimiento de medición</a:t>
                      </a:r>
                      <a:endParaRPr lang="es-CO" sz="1200" dirty="0">
                        <a:effectLst/>
                        <a:latin typeface="+mj-lt"/>
                        <a:ea typeface="Times New Roman"/>
                      </a:endParaRPr>
                    </a:p>
                  </a:txBody>
                  <a:tcPr marL="68580" marR="68580" marT="0" marB="0"/>
                </a:tc>
                <a:extLst>
                  <a:ext uri="{0D108BD9-81ED-4DB2-BD59-A6C34878D82A}">
                    <a16:rowId xmlns:a16="http://schemas.microsoft.com/office/drawing/2014/main" val="10000"/>
                  </a:ext>
                </a:extLst>
              </a:tr>
              <a:tr h="194459">
                <a:tc>
                  <a:txBody>
                    <a:bodyPr/>
                    <a:lstStyle/>
                    <a:p>
                      <a:pPr algn="ctr" hangingPunct="0">
                        <a:spcAft>
                          <a:spcPts val="0"/>
                        </a:spcAft>
                      </a:pPr>
                      <a:r>
                        <a:rPr lang="es-MX" sz="1600" dirty="0">
                          <a:effectLst/>
                          <a:latin typeface="+mj-lt"/>
                          <a:ea typeface="Times New Roman"/>
                        </a:rPr>
                        <a:t>38</a:t>
                      </a:r>
                      <a:endParaRPr lang="es-CO" sz="1600" dirty="0">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MX" sz="1600" b="1" dirty="0">
                          <a:effectLst/>
                          <a:latin typeface="+mj-lt"/>
                          <a:ea typeface="Times New Roman"/>
                        </a:rPr>
                        <a:t>81</a:t>
                      </a:r>
                      <a:endParaRPr lang="es-CO" sz="1600" b="1" dirty="0">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MX" sz="1600" b="1" dirty="0">
                          <a:effectLst/>
                          <a:latin typeface="+mj-lt"/>
                          <a:ea typeface="Times New Roman"/>
                        </a:rPr>
                        <a:t>8</a:t>
                      </a:r>
                      <a:endParaRPr lang="es-CO" sz="1600" b="1" dirty="0">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ES_tradnl" sz="1800" dirty="0">
                          <a:effectLst/>
                          <a:latin typeface="+mj-lt"/>
                        </a:rPr>
                        <a:t>127</a:t>
                      </a:r>
                      <a:endParaRPr lang="es-CO" sz="1200" dirty="0">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ES_tradnl" sz="1800" dirty="0">
                          <a:effectLst/>
                          <a:latin typeface="+mj-lt"/>
                        </a:rPr>
                        <a:t>100%</a:t>
                      </a:r>
                      <a:endParaRPr lang="es-CO" sz="1200" dirty="0">
                        <a:effectLst/>
                        <a:latin typeface="+mj-lt"/>
                        <a:ea typeface="Times New Roman"/>
                      </a:endParaRPr>
                    </a:p>
                  </a:txBody>
                  <a:tcPr marL="68580" marR="68580" marT="0" marB="0">
                    <a:solidFill>
                      <a:schemeClr val="bg1">
                        <a:alpha val="20000"/>
                      </a:schemeClr>
                    </a:solidFill>
                  </a:tcPr>
                </a:tc>
                <a:extLst>
                  <a:ext uri="{0D108BD9-81ED-4DB2-BD59-A6C34878D82A}">
                    <a16:rowId xmlns:a16="http://schemas.microsoft.com/office/drawing/2014/main" val="10001"/>
                  </a:ext>
                </a:extLst>
              </a:tr>
            </a:tbl>
          </a:graphicData>
        </a:graphic>
      </p:graphicFrame>
      <p:sp>
        <p:nvSpPr>
          <p:cNvPr id="7" name="6 Rectángulo"/>
          <p:cNvSpPr/>
          <p:nvPr/>
        </p:nvSpPr>
        <p:spPr>
          <a:xfrm>
            <a:off x="1211240" y="4250148"/>
            <a:ext cx="6912768" cy="954107"/>
          </a:xfrm>
          <a:prstGeom prst="rect">
            <a:avLst/>
          </a:prstGeom>
        </p:spPr>
        <p:txBody>
          <a:bodyPr wrap="square">
            <a:spAutoFit/>
          </a:bodyPr>
          <a:lstStyle/>
          <a:p>
            <a:pPr algn="ctr"/>
            <a:r>
              <a:rPr lang="es-ES_tradnl" sz="2800" b="1" dirty="0">
                <a:effectLst>
                  <a:outerShdw blurRad="38100" dist="38100" dir="2700000" algn="tl">
                    <a:srgbClr val="000000">
                      <a:alpha val="43137"/>
                    </a:srgbClr>
                  </a:outerShdw>
                </a:effectLst>
                <a:latin typeface="+mj-lt"/>
              </a:rPr>
              <a:t>El cumplimiento de medición de los indicadores es de un 100% </a:t>
            </a:r>
            <a:endParaRPr lang="es-CO" sz="28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9729567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115409" y="352173"/>
            <a:ext cx="5472267" cy="461665"/>
          </a:xfrm>
          <a:prstGeom prst="rect">
            <a:avLst/>
          </a:prstGeom>
          <a:noFill/>
        </p:spPr>
        <p:txBody>
          <a:bodyPr wrap="none" rtlCol="0">
            <a:spAutoFit/>
          </a:bodyPr>
          <a:lstStyle/>
          <a:p>
            <a:r>
              <a:rPr lang="es-CO" sz="2400" b="1" dirty="0">
                <a:latin typeface="+mj-lt"/>
              </a:rPr>
              <a:t>Proceso Gestión Financiera - 14 Indicadores</a:t>
            </a:r>
          </a:p>
        </p:txBody>
      </p:sp>
      <p:graphicFrame>
        <p:nvGraphicFramePr>
          <p:cNvPr id="6" name="5 Tabla"/>
          <p:cNvGraphicFramePr>
            <a:graphicFrameLocks noGrp="1"/>
          </p:cNvGraphicFramePr>
          <p:nvPr>
            <p:extLst>
              <p:ext uri="{D42A27DB-BD31-4B8C-83A1-F6EECF244321}">
                <p14:modId xmlns:p14="http://schemas.microsoft.com/office/powerpoint/2010/main" val="2150911796"/>
              </p:ext>
            </p:extLst>
          </p:nvPr>
        </p:nvGraphicFramePr>
        <p:xfrm>
          <a:off x="349117" y="911588"/>
          <a:ext cx="8445766" cy="4213541"/>
        </p:xfrm>
        <a:graphic>
          <a:graphicData uri="http://schemas.openxmlformats.org/drawingml/2006/table">
            <a:tbl>
              <a:tblPr>
                <a:tableStyleId>{BC89EF96-8CEA-46FF-86C4-4CE0E7609802}</a:tableStyleId>
              </a:tblPr>
              <a:tblGrid>
                <a:gridCol w="1281946">
                  <a:extLst>
                    <a:ext uri="{9D8B030D-6E8A-4147-A177-3AD203B41FA5}">
                      <a16:colId xmlns:a16="http://schemas.microsoft.com/office/drawing/2014/main" val="20000"/>
                    </a:ext>
                  </a:extLst>
                </a:gridCol>
                <a:gridCol w="1907816">
                  <a:extLst>
                    <a:ext uri="{9D8B030D-6E8A-4147-A177-3AD203B41FA5}">
                      <a16:colId xmlns:a16="http://schemas.microsoft.com/office/drawing/2014/main" val="20001"/>
                    </a:ext>
                  </a:extLst>
                </a:gridCol>
                <a:gridCol w="456961">
                  <a:extLst>
                    <a:ext uri="{9D8B030D-6E8A-4147-A177-3AD203B41FA5}">
                      <a16:colId xmlns:a16="http://schemas.microsoft.com/office/drawing/2014/main" val="20002"/>
                    </a:ext>
                  </a:extLst>
                </a:gridCol>
                <a:gridCol w="694978">
                  <a:extLst>
                    <a:ext uri="{9D8B030D-6E8A-4147-A177-3AD203B41FA5}">
                      <a16:colId xmlns:a16="http://schemas.microsoft.com/office/drawing/2014/main" val="20003"/>
                    </a:ext>
                  </a:extLst>
                </a:gridCol>
                <a:gridCol w="2735890">
                  <a:extLst>
                    <a:ext uri="{9D8B030D-6E8A-4147-A177-3AD203B41FA5}">
                      <a16:colId xmlns:a16="http://schemas.microsoft.com/office/drawing/2014/main" val="20004"/>
                    </a:ext>
                  </a:extLst>
                </a:gridCol>
                <a:gridCol w="1368175">
                  <a:extLst>
                    <a:ext uri="{9D8B030D-6E8A-4147-A177-3AD203B41FA5}">
                      <a16:colId xmlns:a16="http://schemas.microsoft.com/office/drawing/2014/main" val="20005"/>
                    </a:ext>
                  </a:extLst>
                </a:gridCol>
              </a:tblGrid>
              <a:tr h="732679">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p>
                      <a:pPr algn="ctr" fontAlgn="ct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1133902">
                <a:tc>
                  <a:txBody>
                    <a:bodyPr/>
                    <a:lstStyle/>
                    <a:p>
                      <a:pPr algn="ctr" fontAlgn="ctr"/>
                      <a:r>
                        <a:rPr lang="es-ES" sz="1100" b="1" u="none" strike="noStrike" kern="1200" dirty="0">
                          <a:solidFill>
                            <a:schemeClr val="tx1"/>
                          </a:solidFill>
                          <a:effectLst/>
                          <a:latin typeface="+mj-lt"/>
                          <a:ea typeface="+mn-ea"/>
                          <a:cs typeface="Arial" panose="020B0604020202020204" pitchFamily="34" charset="0"/>
                        </a:rPr>
                        <a:t>Razón Corriente</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ES" sz="1100" b="0" i="0" kern="1200" dirty="0">
                          <a:solidFill>
                            <a:schemeClr val="tx1"/>
                          </a:solidFill>
                          <a:latin typeface="+mj-lt"/>
                          <a:ea typeface="+mn-ea"/>
                          <a:cs typeface="+mn-cs"/>
                        </a:rPr>
                        <a:t>(Activo corriente / Pasivo corriente) &gt; = 3%</a:t>
                      </a:r>
                      <a:endParaRPr lang="es-ES" sz="1100" b="0" i="0" u="none" strike="noStrike" kern="1200" dirty="0">
                        <a:solidFill>
                          <a:schemeClr val="tx1"/>
                        </a:solidFill>
                        <a:effectLst/>
                        <a:latin typeface="+mj-lt"/>
                        <a:ea typeface="+mn-ea"/>
                        <a:cs typeface="+mn-cs"/>
                      </a:endParaRPr>
                    </a:p>
                    <a:p>
                      <a:pPr algn="ctr" fontAlgn="ctr"/>
                      <a:r>
                        <a:rPr lang="es-CO" sz="1100" b="0" i="0" kern="1200" dirty="0">
                          <a:solidFill>
                            <a:schemeClr val="tx1"/>
                          </a:solidFill>
                          <a:effectLst/>
                          <a:latin typeface="+mj-lt"/>
                          <a:ea typeface="+mn-ea"/>
                          <a:cs typeface="+mn-cs"/>
                        </a:rPr>
                        <a:t>	</a:t>
                      </a:r>
                    </a:p>
                    <a:p>
                      <a:pPr algn="ctr" fontAlgn="ctr"/>
                      <a:r>
                        <a:rPr lang="es-CO" sz="1100" b="0" i="0" kern="1200" dirty="0">
                          <a:solidFill>
                            <a:schemeClr val="tx1"/>
                          </a:solidFill>
                          <a:effectLst/>
                          <a:latin typeface="+mj-lt"/>
                          <a:ea typeface="+mn-ea"/>
                          <a:cs typeface="+mn-cs"/>
                        </a:rPr>
                        <a:t>13,751,457/2,640,734</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kern="1200" dirty="0">
                          <a:solidFill>
                            <a:schemeClr val="tx1"/>
                          </a:solidFill>
                          <a:latin typeface="+mj-lt"/>
                          <a:ea typeface="+mn-ea"/>
                          <a:cs typeface="+mn-cs"/>
                        </a:rPr>
                        <a:t>Juan Pablo Carvajal Chica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1100" b="0" i="0" u="none" strike="noStrike" dirty="0">
                          <a:solidFill>
                            <a:schemeClr val="tx1"/>
                          </a:solidFill>
                          <a:effectLst/>
                          <a:latin typeface="+mj-lt"/>
                          <a:cs typeface="Arial" panose="020B0604020202020204" pitchFamily="34" charset="0"/>
                        </a:rPr>
                        <a:t>El resultado a diciembre 31 de 2022 muestra que por cada peso que la entidad debe a corto plazo, se tiene 5 pesos para amparar esas deudas, indicando un bajo riesgo de incumplimiento de las obligaciones de corto plazo</a:t>
                      </a:r>
                      <a:endParaRPr lang="es-MX"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432%</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r h="992164">
                <a:tc>
                  <a:txBody>
                    <a:bodyPr/>
                    <a:lstStyle/>
                    <a:p>
                      <a:pPr marL="0" algn="ctr" defTabSz="914400" rtl="0" eaLnBrk="1" fontAlgn="ctr" latinLnBrk="0" hangingPunct="1"/>
                      <a:r>
                        <a:rPr lang="es-MX" sz="1100" b="1" u="none" strike="noStrike" kern="1200" dirty="0">
                          <a:solidFill>
                            <a:schemeClr val="tx1"/>
                          </a:solidFill>
                          <a:effectLst/>
                          <a:latin typeface="+mj-lt"/>
                          <a:ea typeface="+mn-ea"/>
                          <a:cs typeface="Arial" panose="020B0604020202020204" pitchFamily="34" charset="0"/>
                        </a:rPr>
                        <a:t>Relación entre gastos de inversión e ingresos</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1100" b="0" i="0" u="none" strike="noStrike" dirty="0">
                          <a:solidFill>
                            <a:schemeClr val="tx1"/>
                          </a:solidFill>
                          <a:effectLst/>
                          <a:latin typeface="+mj-lt"/>
                          <a:cs typeface="Arial" panose="020B0604020202020204" pitchFamily="34" charset="0"/>
                        </a:rPr>
                        <a:t>Gastos de inversión / Ingresos totales * 100</a:t>
                      </a:r>
                    </a:p>
                    <a:p>
                      <a:pPr algn="ctr" fontAlgn="ctr"/>
                      <a:r>
                        <a:rPr lang="es-MX" sz="1100" b="0" i="0" u="none" strike="noStrike" dirty="0">
                          <a:solidFill>
                            <a:schemeClr val="tx1"/>
                          </a:solidFill>
                          <a:effectLst/>
                          <a:latin typeface="+mj-lt"/>
                          <a:cs typeface="Arial" panose="020B0604020202020204" pitchFamily="34" charset="0"/>
                        </a:rPr>
                        <a:t>13,663,879/26,058,190</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kern="1200" dirty="0">
                          <a:solidFill>
                            <a:schemeClr val="tx1"/>
                          </a:solidFill>
                          <a:latin typeface="+mj-lt"/>
                          <a:ea typeface="+mn-ea"/>
                          <a:cs typeface="+mn-cs"/>
                        </a:rPr>
                        <a:t>Juan Pablo Carvajal Chica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1100" b="0" i="0" u="none" strike="noStrike" dirty="0">
                          <a:solidFill>
                            <a:schemeClr val="tx1"/>
                          </a:solidFill>
                          <a:effectLst/>
                          <a:latin typeface="+mj-lt"/>
                          <a:cs typeface="Arial" panose="020B0604020202020204" pitchFamily="34" charset="0"/>
                        </a:rPr>
                        <a:t>Al 30 de diciembre de 2022, el resultado muestra que de cada 100 pesos que la entidad genera en ingresos totales, 52 pesos son destinados a gastos de inversión. El indicador muestra un resultado bajo teniendo en cuenta que la mayor parte de los ingresos debe ser destinado a gastos de inversión, en cumplimiento de las funciones de cometido estatal. Sin embargo en el mes de diciembre, la Gobernación de Antioquia asignó recursos adicionales por 7.000 millones de pesos, que no se ejecutaron dentro de la vigencia 2022, situación que afecta el indicador significativamente.</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24%</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823862" y="-45392"/>
            <a:ext cx="5472267" cy="461665"/>
          </a:xfrm>
          <a:prstGeom prst="rect">
            <a:avLst/>
          </a:prstGeom>
          <a:noFill/>
        </p:spPr>
        <p:txBody>
          <a:bodyPr wrap="none" rtlCol="0">
            <a:spAutoFit/>
          </a:bodyPr>
          <a:lstStyle/>
          <a:p>
            <a:r>
              <a:rPr lang="es-CO" sz="2400" b="1" dirty="0">
                <a:latin typeface="+mj-lt"/>
              </a:rPr>
              <a:t>Proceso Gestión Financiera - 14 Indicadores</a:t>
            </a:r>
          </a:p>
        </p:txBody>
      </p:sp>
      <p:graphicFrame>
        <p:nvGraphicFramePr>
          <p:cNvPr id="6" name="5 Tabla"/>
          <p:cNvGraphicFramePr>
            <a:graphicFrameLocks noGrp="1"/>
          </p:cNvGraphicFramePr>
          <p:nvPr>
            <p:extLst>
              <p:ext uri="{D42A27DB-BD31-4B8C-83A1-F6EECF244321}">
                <p14:modId xmlns:p14="http://schemas.microsoft.com/office/powerpoint/2010/main" val="1350362750"/>
              </p:ext>
            </p:extLst>
          </p:nvPr>
        </p:nvGraphicFramePr>
        <p:xfrm>
          <a:off x="238539" y="438608"/>
          <a:ext cx="8666921" cy="4923679"/>
        </p:xfrm>
        <a:graphic>
          <a:graphicData uri="http://schemas.openxmlformats.org/drawingml/2006/table">
            <a:tbl>
              <a:tblPr>
                <a:tableStyleId>{BC89EF96-8CEA-46FF-86C4-4CE0E7609802}</a:tableStyleId>
              </a:tblPr>
              <a:tblGrid>
                <a:gridCol w="1120478">
                  <a:extLst>
                    <a:ext uri="{9D8B030D-6E8A-4147-A177-3AD203B41FA5}">
                      <a16:colId xmlns:a16="http://schemas.microsoft.com/office/drawing/2014/main" val="20000"/>
                    </a:ext>
                  </a:extLst>
                </a:gridCol>
                <a:gridCol w="1409350">
                  <a:extLst>
                    <a:ext uri="{9D8B030D-6E8A-4147-A177-3AD203B41FA5}">
                      <a16:colId xmlns:a16="http://schemas.microsoft.com/office/drawing/2014/main" val="20001"/>
                    </a:ext>
                  </a:extLst>
                </a:gridCol>
                <a:gridCol w="931178">
                  <a:extLst>
                    <a:ext uri="{9D8B030D-6E8A-4147-A177-3AD203B41FA5}">
                      <a16:colId xmlns:a16="http://schemas.microsoft.com/office/drawing/2014/main" val="20002"/>
                    </a:ext>
                  </a:extLst>
                </a:gridCol>
                <a:gridCol w="746620">
                  <a:extLst>
                    <a:ext uri="{9D8B030D-6E8A-4147-A177-3AD203B41FA5}">
                      <a16:colId xmlns:a16="http://schemas.microsoft.com/office/drawing/2014/main" val="20003"/>
                    </a:ext>
                  </a:extLst>
                </a:gridCol>
                <a:gridCol w="3483958">
                  <a:extLst>
                    <a:ext uri="{9D8B030D-6E8A-4147-A177-3AD203B41FA5}">
                      <a16:colId xmlns:a16="http://schemas.microsoft.com/office/drawing/2014/main" val="20004"/>
                    </a:ext>
                  </a:extLst>
                </a:gridCol>
                <a:gridCol w="975337">
                  <a:extLst>
                    <a:ext uri="{9D8B030D-6E8A-4147-A177-3AD203B41FA5}">
                      <a16:colId xmlns:a16="http://schemas.microsoft.com/office/drawing/2014/main" val="20005"/>
                    </a:ext>
                  </a:extLst>
                </a:gridCol>
              </a:tblGrid>
              <a:tr h="732679">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p>
                      <a:pPr algn="ctr" fontAlgn="ct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1322886">
                <a:tc>
                  <a:txBody>
                    <a:bodyPr/>
                    <a:lstStyle/>
                    <a:p>
                      <a:pPr algn="ctr" fontAlgn="ctr"/>
                      <a:r>
                        <a:rPr lang="es-ES" sz="1100" b="1" u="none" strike="noStrike" kern="1200" dirty="0">
                          <a:solidFill>
                            <a:schemeClr val="tx1"/>
                          </a:solidFill>
                          <a:effectLst/>
                          <a:latin typeface="+mj-lt"/>
                          <a:ea typeface="+mn-ea"/>
                          <a:cs typeface="Arial" panose="020B0604020202020204" pitchFamily="34" charset="0"/>
                        </a:rPr>
                        <a:t>Nivel de endeudamiento</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1100" b="0" i="0" kern="1200" dirty="0">
                          <a:solidFill>
                            <a:schemeClr val="tx1"/>
                          </a:solidFill>
                          <a:latin typeface="+mj-lt"/>
                          <a:ea typeface="+mn-ea"/>
                          <a:cs typeface="+mn-cs"/>
                        </a:rPr>
                        <a:t>(Total pasivos / Total activo * 100) &lt; = 10%</a:t>
                      </a:r>
                    </a:p>
                    <a:p>
                      <a:pPr algn="ctr" fontAlgn="ctr"/>
                      <a:r>
                        <a:rPr lang="es-CO" sz="1100" b="0" i="0" kern="1200" dirty="0">
                          <a:solidFill>
                            <a:schemeClr val="tx1"/>
                          </a:solidFill>
                          <a:latin typeface="+mj-lt"/>
                          <a:ea typeface="+mn-ea"/>
                          <a:cs typeface="+mn-cs"/>
                        </a:rPr>
                        <a:t>3,189,569/69,953,969</a:t>
                      </a: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algn="ctr" fontAlgn="ctr"/>
                      <a:r>
                        <a:rPr lang="es-ES" sz="1100" b="0" i="0" kern="1200" dirty="0">
                          <a:solidFill>
                            <a:schemeClr val="tx1"/>
                          </a:solidFill>
                          <a:latin typeface="+mj-lt"/>
                          <a:ea typeface="+mn-ea"/>
                          <a:cs typeface="+mn-cs"/>
                        </a:rPr>
                        <a:t>Juan Pablo Carvajal Chica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1100" b="0" i="0" u="none" strike="noStrike" dirty="0">
                          <a:solidFill>
                            <a:schemeClr val="tx1"/>
                          </a:solidFill>
                          <a:effectLst/>
                          <a:latin typeface="+mj-lt"/>
                          <a:cs typeface="Arial" panose="020B0604020202020204" pitchFamily="34" charset="0"/>
                        </a:rPr>
                        <a:t>Al 31 de diciembre de 2022, el resultado muestra que por cada 5 pesos que la entidad debe a terceros, se tienen 100 pesos para cubrirlos en el activo total. La Entidad presenta un bajo nivel de endeudamiento, principalmente porque el pasivo a largo plazo tan solo representa el 17% del total de pasivos, teniendo en cuenta que la mayor parte de los proyectos del Instituto se financian con transferencias de la Gobernación de Antioquia, incluyendo los recursos de impuesto nacional al consumo de la telefonía móvil, que llegan al Departamento a través de traslados de la Nación.</a:t>
                      </a:r>
                    </a:p>
                    <a:p>
                      <a:pPr marL="0" marR="0" indent="0" algn="just" defTabSz="914400" rtl="0" eaLnBrk="1" fontAlgn="ctr" latinLnBrk="0" hangingPunct="1">
                        <a:lnSpc>
                          <a:spcPct val="100000"/>
                        </a:lnSpc>
                        <a:spcBef>
                          <a:spcPts val="0"/>
                        </a:spcBef>
                        <a:spcAft>
                          <a:spcPts val="0"/>
                        </a:spcAft>
                        <a:buClrTx/>
                        <a:buSzTx/>
                        <a:buFontTx/>
                        <a:buNone/>
                        <a:tabLst/>
                        <a:defRPr/>
                      </a:pPr>
                      <a:r>
                        <a:rPr lang="es-ES" sz="1100" b="0" i="0" u="none" strike="noStrike" dirty="0">
                          <a:solidFill>
                            <a:schemeClr val="tx1"/>
                          </a:solidFill>
                          <a:effectLst/>
                          <a:latin typeface="+mj-lt"/>
                          <a:cs typeface="Arial" panose="020B0604020202020204" pitchFamily="34" charset="0"/>
                        </a:rPr>
                        <a:t>En caso de que la entidad requiera de endeudamiento, es importante tener en cuenta que por su estructura financiera se tiene un alto riesgo, puesto que no genera ingresos propios importantes que cubran el pago de este tipo de obligaciones.	</a:t>
                      </a: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5%</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1596912">
                <a:tc>
                  <a:txBody>
                    <a:bodyPr/>
                    <a:lstStyle/>
                    <a:p>
                      <a:pPr algn="ctr" fontAlgn="ctr"/>
                      <a:r>
                        <a:rPr lang="es-MX" sz="1100" b="1" u="none" strike="noStrike" kern="1200" dirty="0">
                          <a:solidFill>
                            <a:schemeClr val="tx1"/>
                          </a:solidFill>
                          <a:effectLst/>
                          <a:latin typeface="+mj-lt"/>
                          <a:ea typeface="+mn-ea"/>
                          <a:cs typeface="Arial" panose="020B0604020202020204" pitchFamily="34" charset="0"/>
                        </a:rPr>
                        <a:t>Porcentaje de gastos de funcionamiento con respecto a los gastos operacionales</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1100" b="0" i="0" kern="1200" dirty="0">
                          <a:solidFill>
                            <a:schemeClr val="tx1"/>
                          </a:solidFill>
                          <a:latin typeface="+mj-lt"/>
                          <a:ea typeface="+mn-ea"/>
                          <a:cs typeface="+mn-cs"/>
                        </a:rPr>
                        <a:t>Gastos de administración / Gastos operacionales * 100</a:t>
                      </a:r>
                    </a:p>
                    <a:p>
                      <a:pPr algn="ctr" fontAlgn="ctr"/>
                      <a:endParaRPr lang="es-MX" sz="1100" b="0" i="0" kern="1200" dirty="0">
                        <a:solidFill>
                          <a:schemeClr val="tx1"/>
                        </a:solidFill>
                        <a:latin typeface="+mj-lt"/>
                        <a:ea typeface="+mn-ea"/>
                        <a:cs typeface="+mn-cs"/>
                      </a:endParaRPr>
                    </a:p>
                    <a:p>
                      <a:pPr algn="ctr" fontAlgn="ctr"/>
                      <a:endParaRPr lang="es-MX" sz="1100" b="0" i="0" kern="1200" dirty="0">
                        <a:solidFill>
                          <a:schemeClr val="tx1"/>
                        </a:solidFill>
                        <a:latin typeface="+mj-lt"/>
                        <a:ea typeface="+mn-ea"/>
                        <a:cs typeface="+mn-cs"/>
                      </a:endParaRPr>
                    </a:p>
                    <a:p>
                      <a:pPr algn="ctr" fontAlgn="ctr"/>
                      <a:endParaRPr lang="es-MX" sz="1100" b="0" i="0" kern="1200" dirty="0">
                        <a:solidFill>
                          <a:schemeClr val="tx1"/>
                        </a:solidFill>
                        <a:latin typeface="+mj-lt"/>
                        <a:ea typeface="+mn-ea"/>
                        <a:cs typeface="+mn-cs"/>
                      </a:endParaRPr>
                    </a:p>
                    <a:p>
                      <a:pPr algn="ctr" fontAlgn="ctr"/>
                      <a:r>
                        <a:rPr lang="es-ES" sz="1100" b="0" i="0" kern="1200" dirty="0">
                          <a:solidFill>
                            <a:schemeClr val="tx1"/>
                          </a:solidFill>
                          <a:latin typeface="+mj-lt"/>
                          <a:ea typeface="+mn-ea"/>
                          <a:cs typeface="+mn-cs"/>
                        </a:rPr>
                        <a:t>7,128,779/21,129,234</a:t>
                      </a: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kern="1200" dirty="0">
                          <a:solidFill>
                            <a:schemeClr val="tx1"/>
                          </a:solidFill>
                          <a:latin typeface="+mj-lt"/>
                          <a:ea typeface="+mn-ea"/>
                          <a:cs typeface="+mn-cs"/>
                        </a:rPr>
                        <a:t>Juan Pablo Carvajal Chica</a:t>
                      </a:r>
                      <a:endParaRPr lang="es-CO" sz="1100" b="0" i="0" u="none" strike="noStrike" dirty="0">
                        <a:solidFill>
                          <a:schemeClr val="tx1"/>
                        </a:solidFill>
                        <a:effectLst/>
                        <a:latin typeface="+mj-lt"/>
                        <a:cs typeface="Arial" panose="020B0604020202020204" pitchFamily="34" charset="0"/>
                      </a:endParaRPr>
                    </a:p>
                    <a:p>
                      <a:pPr algn="ctr"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1100" b="0" i="0" u="none" strike="noStrike" dirty="0">
                          <a:solidFill>
                            <a:schemeClr val="tx1"/>
                          </a:solidFill>
                          <a:effectLst/>
                          <a:latin typeface="+mj-lt"/>
                          <a:cs typeface="Arial" panose="020B0604020202020204" pitchFamily="34" charset="0"/>
                        </a:rPr>
                        <a:t>Al corte de diciembre de 2022, el resultado indica que de cada 100 pesos que la entidad consume en gastos operacionales, 34 pesos se utilizan para cubrir gastos de administración y 64 pesos para gastos de inversión (2 pesos se consumen en gastos de depreciación y amortización). Este resultado muestra un porcentaje adecuado de los gastos de funcionamiento, considerando que la entidad debe ser eficiente en la administración de los recursos para poder destinarlos en mayor medida a financiar la inversión en cultura.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57%</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081588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331640" y="47011"/>
            <a:ext cx="6496394" cy="461665"/>
          </a:xfrm>
          <a:prstGeom prst="rect">
            <a:avLst/>
          </a:prstGeom>
          <a:noFill/>
        </p:spPr>
        <p:txBody>
          <a:bodyPr wrap="none" rtlCol="0">
            <a:spAutoFit/>
          </a:bodyPr>
          <a:lstStyle/>
          <a:p>
            <a:r>
              <a:rPr lang="es-CO" sz="2400" b="1" dirty="0">
                <a:latin typeface="+mj-lt"/>
              </a:rPr>
              <a:t>Proceso Gestión de Comunicaciones -  3 Indicadores</a:t>
            </a:r>
          </a:p>
        </p:txBody>
      </p:sp>
      <p:graphicFrame>
        <p:nvGraphicFramePr>
          <p:cNvPr id="6" name="5 Tabla"/>
          <p:cNvGraphicFramePr>
            <a:graphicFrameLocks noGrp="1"/>
          </p:cNvGraphicFramePr>
          <p:nvPr>
            <p:extLst>
              <p:ext uri="{D42A27DB-BD31-4B8C-83A1-F6EECF244321}">
                <p14:modId xmlns:p14="http://schemas.microsoft.com/office/powerpoint/2010/main" val="3614152277"/>
              </p:ext>
            </p:extLst>
          </p:nvPr>
        </p:nvGraphicFramePr>
        <p:xfrm>
          <a:off x="206325" y="494621"/>
          <a:ext cx="8545820" cy="6005600"/>
        </p:xfrm>
        <a:graphic>
          <a:graphicData uri="http://schemas.openxmlformats.org/drawingml/2006/table">
            <a:tbl>
              <a:tblPr>
                <a:tableStyleId>{BC89EF96-8CEA-46FF-86C4-4CE0E7609802}</a:tableStyleId>
              </a:tblPr>
              <a:tblGrid>
                <a:gridCol w="1118893">
                  <a:extLst>
                    <a:ext uri="{9D8B030D-6E8A-4147-A177-3AD203B41FA5}">
                      <a16:colId xmlns:a16="http://schemas.microsoft.com/office/drawing/2014/main" val="20000"/>
                    </a:ext>
                  </a:extLst>
                </a:gridCol>
                <a:gridCol w="1192695">
                  <a:extLst>
                    <a:ext uri="{9D8B030D-6E8A-4147-A177-3AD203B41FA5}">
                      <a16:colId xmlns:a16="http://schemas.microsoft.com/office/drawing/2014/main" val="20001"/>
                    </a:ext>
                  </a:extLst>
                </a:gridCol>
                <a:gridCol w="781879">
                  <a:extLst>
                    <a:ext uri="{9D8B030D-6E8A-4147-A177-3AD203B41FA5}">
                      <a16:colId xmlns:a16="http://schemas.microsoft.com/office/drawing/2014/main" val="20002"/>
                    </a:ext>
                  </a:extLst>
                </a:gridCol>
                <a:gridCol w="1232452">
                  <a:extLst>
                    <a:ext uri="{9D8B030D-6E8A-4147-A177-3AD203B41FA5}">
                      <a16:colId xmlns:a16="http://schemas.microsoft.com/office/drawing/2014/main" val="20003"/>
                    </a:ext>
                  </a:extLst>
                </a:gridCol>
                <a:gridCol w="3445976">
                  <a:extLst>
                    <a:ext uri="{9D8B030D-6E8A-4147-A177-3AD203B41FA5}">
                      <a16:colId xmlns:a16="http://schemas.microsoft.com/office/drawing/2014/main" val="20004"/>
                    </a:ext>
                  </a:extLst>
                </a:gridCol>
                <a:gridCol w="773925">
                  <a:extLst>
                    <a:ext uri="{9D8B030D-6E8A-4147-A177-3AD203B41FA5}">
                      <a16:colId xmlns:a16="http://schemas.microsoft.com/office/drawing/2014/main" val="20005"/>
                    </a:ext>
                  </a:extLst>
                </a:gridCol>
              </a:tblGrid>
              <a:tr h="263600">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p>
                      <a:pPr algn="ctr" fontAlgn="ct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2012949">
                <a:tc>
                  <a:txBody>
                    <a:bodyPr/>
                    <a:lstStyle/>
                    <a:p>
                      <a:pPr algn="ctr" fontAlgn="ctr"/>
                      <a:r>
                        <a:rPr lang="es-CO" sz="1100" b="1" u="none" strike="noStrike" dirty="0">
                          <a:solidFill>
                            <a:schemeClr val="tx1"/>
                          </a:solidFill>
                          <a:effectLst/>
                          <a:latin typeface="+mj-lt"/>
                          <a:cs typeface="Arial" panose="020B0604020202020204" pitchFamily="34" charset="0"/>
                        </a:rPr>
                        <a:t>Satisfacción con la calidad de la comunicación externa</a:t>
                      </a:r>
                      <a:endParaRPr lang="es-CO" sz="11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u="none" strike="noStrike" dirty="0">
                          <a:solidFill>
                            <a:schemeClr val="tx1"/>
                          </a:solidFill>
                          <a:effectLst/>
                          <a:latin typeface="+mj-lt"/>
                          <a:cs typeface="Arial" panose="020B0604020202020204" pitchFamily="34" charset="0"/>
                        </a:rPr>
                        <a:t>Proyectos culturales que cumplen nivel de satisfacción con la comunicación</a:t>
                      </a:r>
                    </a:p>
                    <a:p>
                      <a:pPr algn="ctr"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SEMESTRAL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Mariana Parra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1100" b="0" i="0" u="none" strike="noStrike" kern="1200" dirty="0">
                          <a:solidFill>
                            <a:schemeClr val="tx1"/>
                          </a:solidFill>
                          <a:effectLst/>
                          <a:latin typeface="+mj-lt"/>
                          <a:ea typeface="+mn-ea"/>
                          <a:cs typeface="Arial" panose="020B0604020202020204" pitchFamily="34" charset="0"/>
                        </a:rPr>
                        <a:t>	</a:t>
                      </a:r>
                    </a:p>
                    <a:p>
                      <a:pPr algn="just" fontAlgn="ctr"/>
                      <a:r>
                        <a:rPr lang="es-ES" sz="1100" b="0" i="0" u="none" strike="noStrike" kern="1200" dirty="0">
                          <a:solidFill>
                            <a:schemeClr val="tx1"/>
                          </a:solidFill>
                          <a:effectLst/>
                          <a:latin typeface="+mj-lt"/>
                          <a:ea typeface="+mn-ea"/>
                          <a:cs typeface="Arial" panose="020B0604020202020204" pitchFamily="34" charset="0"/>
                        </a:rPr>
                        <a:t>Hacemos un envío masivo a bases de datos como periodistas, directores de casas de cultura, primeras damas, consejeros de cultura, gabinete departamental, Asamblea de Antioquia y correo interno del ICPA, los boletines de prensa para un total de Además de la información especial para destacar o publicar como contenido en varios medios de comunicación con el fin de cumplir con programación de frecuencia establecida. Se han gestionado contenido para: Programas de radio, medios web, y notas par Teleantioquia Noticias, Noticias Telemedellín y periódico el papel. Se hace un trabajo permanente para visibilidad en los medios que manejamos desde el </a:t>
                      </a:r>
                      <a:r>
                        <a:rPr lang="es-ES" sz="1100" b="0" i="0" u="none" strike="noStrike" kern="1200" dirty="0" err="1">
                          <a:solidFill>
                            <a:schemeClr val="tx1"/>
                          </a:solidFill>
                          <a:effectLst/>
                          <a:latin typeface="+mj-lt"/>
                          <a:ea typeface="+mn-ea"/>
                          <a:cs typeface="Arial" panose="020B0604020202020204" pitchFamily="34" charset="0"/>
                        </a:rPr>
                        <a:t>freepress</a:t>
                      </a:r>
                      <a:r>
                        <a:rPr lang="es-ES" sz="1100" b="0" i="0" u="none" strike="noStrike" kern="1200" dirty="0">
                          <a:solidFill>
                            <a:schemeClr val="tx1"/>
                          </a:solidFill>
                          <a:effectLst/>
                          <a:latin typeface="+mj-lt"/>
                          <a:ea typeface="+mn-ea"/>
                          <a:cs typeface="Arial" panose="020B0604020202020204" pitchFamily="34" charset="0"/>
                        </a:rPr>
                        <a:t>. Además se tabulo la encuesta de satisfacción entre medios de comunicación, sector cultural, Público en general, para un total de 71 personas encuestadas, contestando de manera satisfactoria con un promedio de favorabilidad del 94%</a:t>
                      </a:r>
                      <a:endParaRPr lang="es-CO" sz="11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u="none" strike="noStrike" dirty="0">
                          <a:solidFill>
                            <a:schemeClr val="tx1"/>
                          </a:solidFill>
                          <a:effectLst/>
                          <a:latin typeface="+mj-lt"/>
                          <a:cs typeface="Arial" panose="020B0604020202020204" pitchFamily="34" charset="0"/>
                        </a:rPr>
                        <a:t>94%</a:t>
                      </a:r>
                    </a:p>
                    <a:p>
                      <a:pPr algn="ctr"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754856">
                <a:tc>
                  <a:txBody>
                    <a:bodyPr/>
                    <a:lstStyle/>
                    <a:p>
                      <a:pPr algn="ctr" fontAlgn="ctr"/>
                      <a:r>
                        <a:rPr lang="es-CO" sz="1100" b="1" u="none" strike="noStrike" dirty="0">
                          <a:solidFill>
                            <a:schemeClr val="tx1"/>
                          </a:solidFill>
                          <a:effectLst/>
                          <a:latin typeface="+mj-lt"/>
                          <a:cs typeface="Arial" panose="020B0604020202020204" pitchFamily="34" charset="0"/>
                        </a:rPr>
                        <a:t>Satisfacción con la calidad de la comunicación interna</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b="0" u="none" strike="noStrike" dirty="0">
                          <a:solidFill>
                            <a:schemeClr val="tx1"/>
                          </a:solidFill>
                          <a:effectLst/>
                          <a:latin typeface="+mj-lt"/>
                          <a:cs typeface="Arial" panose="020B0604020202020204" pitchFamily="34" charset="0"/>
                        </a:rPr>
                        <a:t>Empleados satisfechos con la comunicación interna/empleados encuestados</a:t>
                      </a:r>
                    </a:p>
                    <a:p>
                      <a:pPr algn="ctr" fontAlgn="ctr"/>
                      <a:endParaRPr lang="es-CO" sz="11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u="none" strike="noStrike" dirty="0">
                          <a:solidFill>
                            <a:schemeClr val="tx1"/>
                          </a:solidFill>
                          <a:effectLst/>
                          <a:latin typeface="+mj-lt"/>
                          <a:cs typeface="Arial" panose="020B0604020202020204" pitchFamily="34" charset="0"/>
                        </a:rPr>
                        <a:t>SEMESTRAL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Mariana Parra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1100" b="0" i="0" u="none" strike="noStrike" kern="1200" dirty="0">
                          <a:solidFill>
                            <a:schemeClr val="tx1"/>
                          </a:solidFill>
                          <a:effectLst/>
                          <a:latin typeface="+mj-lt"/>
                          <a:ea typeface="+mn-ea"/>
                          <a:cs typeface="Arial" panose="020B0604020202020204" pitchFamily="34" charset="0"/>
                        </a:rPr>
                        <a:t>El trabajo que hemos realizado con la comunicación interna ha sido muy buena , logramos afianzar a los públicos internos, mantenerlos más informados de los procesos que estamos ejecutando.</a:t>
                      </a:r>
                      <a:endParaRPr lang="es-MX" sz="11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100%</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1814600">
                <a:tc>
                  <a:txBody>
                    <a:bodyPr/>
                    <a:lstStyle/>
                    <a:p>
                      <a:pPr algn="ctr" fontAlgn="ctr"/>
                      <a:r>
                        <a:rPr lang="es-CO" sz="1100" b="1" u="none" strike="noStrike" dirty="0">
                          <a:solidFill>
                            <a:schemeClr val="tx1"/>
                          </a:solidFill>
                          <a:effectLst/>
                          <a:latin typeface="+mj-lt"/>
                          <a:cs typeface="Arial" panose="020B0604020202020204" pitchFamily="34" charset="0"/>
                        </a:rPr>
                        <a:t>Ejecución del plan de comunicaciones</a:t>
                      </a:r>
                      <a:endParaRPr lang="es-CO" sz="11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u="none" strike="noStrike" dirty="0">
                          <a:solidFill>
                            <a:schemeClr val="tx1"/>
                          </a:solidFill>
                          <a:effectLst/>
                          <a:latin typeface="+mj-lt"/>
                          <a:cs typeface="Arial" panose="020B0604020202020204" pitchFamily="34" charset="0"/>
                        </a:rPr>
                        <a:t>Actividades desarrolladas del plan de comunicaciones/actividades programadas</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SEMESTRAL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Mariana Parra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CO" sz="1100" b="0" i="0" u="none" strike="noStrike" dirty="0">
                          <a:solidFill>
                            <a:schemeClr val="tx1"/>
                          </a:solidFill>
                          <a:effectLst/>
                          <a:latin typeface="+mj-lt"/>
                          <a:cs typeface="Arial" panose="020B0604020202020204" pitchFamily="34" charset="0"/>
                        </a:rPr>
                        <a:t>A Diciembre 30 la ejecución del plan de comunicaciones es del 100%. Evidencia del cronograma.</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u="none" strike="noStrike" dirty="0">
                          <a:solidFill>
                            <a:schemeClr val="tx1"/>
                          </a:solidFill>
                          <a:effectLst/>
                          <a:latin typeface="+mj-lt"/>
                          <a:cs typeface="Arial" panose="020B0604020202020204" pitchFamily="34" charset="0"/>
                        </a:rPr>
                        <a:t>100%</a:t>
                      </a:r>
                    </a:p>
                    <a:p>
                      <a:pPr algn="ctr"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266369" y="243190"/>
            <a:ext cx="5479513"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Tecnológica - 4 Indicadores</a:t>
            </a:r>
          </a:p>
        </p:txBody>
      </p:sp>
      <p:graphicFrame>
        <p:nvGraphicFramePr>
          <p:cNvPr id="6" name="5 Tabla"/>
          <p:cNvGraphicFramePr>
            <a:graphicFrameLocks noGrp="1"/>
          </p:cNvGraphicFramePr>
          <p:nvPr>
            <p:extLst>
              <p:ext uri="{D42A27DB-BD31-4B8C-83A1-F6EECF244321}">
                <p14:modId xmlns:p14="http://schemas.microsoft.com/office/powerpoint/2010/main" val="3943133493"/>
              </p:ext>
            </p:extLst>
          </p:nvPr>
        </p:nvGraphicFramePr>
        <p:xfrm>
          <a:off x="152228" y="997526"/>
          <a:ext cx="8640959" cy="4861560"/>
        </p:xfrm>
        <a:graphic>
          <a:graphicData uri="http://schemas.openxmlformats.org/drawingml/2006/table">
            <a:tbl>
              <a:tblPr>
                <a:tableStyleId>{BC89EF96-8CEA-46FF-86C4-4CE0E7609802}</a:tableStyleId>
              </a:tblPr>
              <a:tblGrid>
                <a:gridCol w="1612150">
                  <a:extLst>
                    <a:ext uri="{9D8B030D-6E8A-4147-A177-3AD203B41FA5}">
                      <a16:colId xmlns:a16="http://schemas.microsoft.com/office/drawing/2014/main" val="20000"/>
                    </a:ext>
                  </a:extLst>
                </a:gridCol>
                <a:gridCol w="1377538">
                  <a:extLst>
                    <a:ext uri="{9D8B030D-6E8A-4147-A177-3AD203B41FA5}">
                      <a16:colId xmlns:a16="http://schemas.microsoft.com/office/drawing/2014/main" val="20001"/>
                    </a:ext>
                  </a:extLst>
                </a:gridCol>
                <a:gridCol w="1211283">
                  <a:extLst>
                    <a:ext uri="{9D8B030D-6E8A-4147-A177-3AD203B41FA5}">
                      <a16:colId xmlns:a16="http://schemas.microsoft.com/office/drawing/2014/main" val="20002"/>
                    </a:ext>
                  </a:extLst>
                </a:gridCol>
                <a:gridCol w="1187532">
                  <a:extLst>
                    <a:ext uri="{9D8B030D-6E8A-4147-A177-3AD203B41FA5}">
                      <a16:colId xmlns:a16="http://schemas.microsoft.com/office/drawing/2014/main" val="20003"/>
                    </a:ext>
                  </a:extLst>
                </a:gridCol>
                <a:gridCol w="2587365">
                  <a:extLst>
                    <a:ext uri="{9D8B030D-6E8A-4147-A177-3AD203B41FA5}">
                      <a16:colId xmlns:a16="http://schemas.microsoft.com/office/drawing/2014/main" val="20004"/>
                    </a:ext>
                  </a:extLst>
                </a:gridCol>
                <a:gridCol w="665091">
                  <a:extLst>
                    <a:ext uri="{9D8B030D-6E8A-4147-A177-3AD203B41FA5}">
                      <a16:colId xmlns:a16="http://schemas.microsoft.com/office/drawing/2014/main" val="20005"/>
                    </a:ext>
                  </a:extLst>
                </a:gridCol>
              </a:tblGrid>
              <a:tr h="0">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Nombre indicador</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Ecuación</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Medición</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Responsable</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Calibri Light" panose="020F0302020204030204" pitchFamily="34" charset="0"/>
                          <a:cs typeface="Calibri Light" panose="020F0302020204030204" pitchFamily="34" charset="0"/>
                        </a:rPr>
                        <a:t>ANALISIS ULTIMA</a:t>
                      </a:r>
                      <a:r>
                        <a:rPr lang="es-CO" sz="1100" b="1" u="none" strike="noStrike" baseline="0" dirty="0">
                          <a:solidFill>
                            <a:schemeClr val="tx1"/>
                          </a:solidFill>
                          <a:effectLst/>
                          <a:latin typeface="Calibri Light" panose="020F0302020204030204" pitchFamily="34" charset="0"/>
                          <a:cs typeface="Calibri Light" panose="020F0302020204030204" pitchFamily="34" charset="0"/>
                        </a:rPr>
                        <a:t> MEDICION</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 cumplimiento</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561975">
                <a:tc>
                  <a:txBody>
                    <a:bodyPr/>
                    <a:lstStyle/>
                    <a:p>
                      <a:pPr algn="just"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Satisfacción de usuarios del sistema de información</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bg1"/>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(usuarios conformes con la eficacia del sicpa /usuarios encuestados) * 100</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bg1"/>
                    </a:solidFill>
                  </a:tcP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María Elena Saldarriaga Gómez</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just" fontAlgn="ctr"/>
                      <a:r>
                        <a:rPr lang="es-MX" sz="1100" b="0" i="0" u="none" strike="noStrike" dirty="0">
                          <a:solidFill>
                            <a:schemeClr val="tx1"/>
                          </a:solidFill>
                          <a:effectLst/>
                          <a:latin typeface="Calibri Light" panose="020F0302020204030204" pitchFamily="34" charset="0"/>
                          <a:cs typeface="Calibri Light" panose="020F0302020204030204" pitchFamily="34" charset="0"/>
                        </a:rPr>
                        <a:t>El porcentaje de satisfacción con respecto a un puntaje máximo de 5 es 4 de los 19 usuarios del SICPA que respondieron la encuesta. corresponde al 76.6% de satisfacción.</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76.40%</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3"/>
                  </a:ext>
                </a:extLst>
              </a:tr>
              <a:tr h="695325">
                <a:tc>
                  <a:txBody>
                    <a:bodyPr/>
                    <a:lstStyle/>
                    <a:p>
                      <a:pPr algn="just"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Estrategia tecnológica del Instituto de Cultura y Patrimonio implementada</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b="0" u="none" strike="noStrike" dirty="0">
                          <a:solidFill>
                            <a:schemeClr val="tx1"/>
                          </a:solidFill>
                          <a:effectLst/>
                          <a:latin typeface="Calibri Light" panose="020F0302020204030204" pitchFamily="34" charset="0"/>
                          <a:cs typeface="Calibri Light" panose="020F0302020204030204" pitchFamily="34" charset="0"/>
                        </a:rPr>
                        <a:t>Actividades desarrolladas / actividades propuestas</a:t>
                      </a:r>
                    </a:p>
                    <a:p>
                      <a:pPr algn="ctr" fontAlgn="ct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p>
                      <a:pPr algn="ctr" fontAlgn="ctr"/>
                      <a:r>
                        <a:rPr lang="es-CO" sz="1100" b="0" i="0" u="none" strike="noStrike" dirty="0">
                          <a:solidFill>
                            <a:schemeClr val="tx1"/>
                          </a:solidFill>
                          <a:effectLst/>
                          <a:latin typeface="Calibri Light" panose="020F0302020204030204" pitchFamily="34" charset="0"/>
                          <a:cs typeface="Calibri Light" panose="020F0302020204030204" pitchFamily="34" charset="0"/>
                        </a:rPr>
                        <a:t>6/6</a:t>
                      </a: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Raúl Augusto Restrepo Granada</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just" fontAlgn="ctr"/>
                      <a:r>
                        <a:rPr lang="es-ES" sz="1100" b="0" i="0" u="none" strike="noStrike" dirty="0">
                          <a:solidFill>
                            <a:schemeClr val="tx1"/>
                          </a:solidFill>
                          <a:effectLst/>
                          <a:latin typeface="Calibri Light" panose="020F0302020204030204" pitchFamily="34" charset="0"/>
                          <a:cs typeface="Calibri Light" panose="020F0302020204030204" pitchFamily="34" charset="0"/>
                        </a:rPr>
                        <a:t>Prestación del servicio de soporte y mantenimiento al Software de Control Administrativo y Financiero SICOF en el Instituto de Cultura y Patrimonio de Antioquia. EN EJECUCIÓN. Servicio de impresión, fotocopiado y scanner bajo la modalidad de Outsourcing in </a:t>
                      </a:r>
                      <a:r>
                        <a:rPr lang="es-ES" sz="1100" b="0" i="0" u="none" strike="noStrike" dirty="0" err="1">
                          <a:solidFill>
                            <a:schemeClr val="tx1"/>
                          </a:solidFill>
                          <a:effectLst/>
                          <a:latin typeface="Calibri Light" panose="020F0302020204030204" pitchFamily="34" charset="0"/>
                          <a:cs typeface="Calibri Light" panose="020F0302020204030204" pitchFamily="34" charset="0"/>
                        </a:rPr>
                        <a:t>house</a:t>
                      </a:r>
                      <a:r>
                        <a:rPr lang="es-ES" sz="1100" b="0" i="0" u="none" strike="noStrike" dirty="0">
                          <a:solidFill>
                            <a:schemeClr val="tx1"/>
                          </a:solidFill>
                          <a:effectLst/>
                          <a:latin typeface="Calibri Light" panose="020F0302020204030204" pitchFamily="34" charset="0"/>
                          <a:cs typeface="Calibri Light" panose="020F0302020204030204" pitchFamily="34" charset="0"/>
                        </a:rPr>
                        <a:t> para el Instituto de Cultura y Patrimonio de Antioquia. EN EJECUCIÓN. Realizar el Mantenimiento, actualización y soporte de software y hardware del Instituto de Cultura y Patrimonio de Antioquia. EJECUTADO. Adquisición de bienes tecnológicos (Hardware y software) en desarrollo del proceso de modernización del Instituto de Cultura y Patrimonio de Antioquia. EJECUTADO. 	</a:t>
                      </a:r>
                    </a:p>
                    <a:p>
                      <a:pPr algn="just" fontAlgn="ctr"/>
                      <a:r>
                        <a:rPr lang="es-ES" sz="1100" b="0" i="0" u="none" strike="noStrike" dirty="0">
                          <a:solidFill>
                            <a:schemeClr val="tx1"/>
                          </a:solidFill>
                          <a:effectLst/>
                          <a:latin typeface="Calibri Light" panose="020F0302020204030204" pitchFamily="34" charset="0"/>
                          <a:cs typeface="Calibri Light" panose="020F0302020204030204" pitchFamily="34" charset="0"/>
                        </a:rPr>
                        <a:t>Alojamiento sitio web y Email-Marketing. Ejecutado. Renovación Office 365, En Colombia Compra Eficiente: Tienda Virtual. Ejecutado.</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100%</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106127" y="136354"/>
            <a:ext cx="5479513" cy="461665"/>
          </a:xfrm>
          <a:prstGeom prst="rect">
            <a:avLst/>
          </a:prstGeom>
          <a:noFill/>
        </p:spPr>
        <p:txBody>
          <a:bodyPr wrap="none" rtlCol="0">
            <a:spAutoFit/>
          </a:bodyPr>
          <a:lstStyle/>
          <a:p>
            <a:r>
              <a:rPr lang="es-CO" sz="2400" b="1" dirty="0">
                <a:latin typeface="+mj-lt"/>
              </a:rPr>
              <a:t>Proceso Gestión Tecnológica - 4 Indicadores</a:t>
            </a:r>
          </a:p>
        </p:txBody>
      </p:sp>
      <p:graphicFrame>
        <p:nvGraphicFramePr>
          <p:cNvPr id="6" name="5 Tabla"/>
          <p:cNvGraphicFramePr>
            <a:graphicFrameLocks noGrp="1"/>
          </p:cNvGraphicFramePr>
          <p:nvPr>
            <p:extLst>
              <p:ext uri="{D42A27DB-BD31-4B8C-83A1-F6EECF244321}">
                <p14:modId xmlns:p14="http://schemas.microsoft.com/office/powerpoint/2010/main" val="2707263364"/>
              </p:ext>
            </p:extLst>
          </p:nvPr>
        </p:nvGraphicFramePr>
        <p:xfrm>
          <a:off x="191699" y="531763"/>
          <a:ext cx="8640959" cy="5772537"/>
        </p:xfrm>
        <a:graphic>
          <a:graphicData uri="http://schemas.openxmlformats.org/drawingml/2006/table">
            <a:tbl>
              <a:tblPr>
                <a:tableStyleId>{BC89EF96-8CEA-46FF-86C4-4CE0E7609802}</a:tableStyleId>
              </a:tblPr>
              <a:tblGrid>
                <a:gridCol w="1558143">
                  <a:extLst>
                    <a:ext uri="{9D8B030D-6E8A-4147-A177-3AD203B41FA5}">
                      <a16:colId xmlns:a16="http://schemas.microsoft.com/office/drawing/2014/main" val="20000"/>
                    </a:ext>
                  </a:extLst>
                </a:gridCol>
                <a:gridCol w="1269097">
                  <a:extLst>
                    <a:ext uri="{9D8B030D-6E8A-4147-A177-3AD203B41FA5}">
                      <a16:colId xmlns:a16="http://schemas.microsoft.com/office/drawing/2014/main" val="20001"/>
                    </a:ext>
                  </a:extLst>
                </a:gridCol>
                <a:gridCol w="886274">
                  <a:extLst>
                    <a:ext uri="{9D8B030D-6E8A-4147-A177-3AD203B41FA5}">
                      <a16:colId xmlns:a16="http://schemas.microsoft.com/office/drawing/2014/main" val="20002"/>
                    </a:ext>
                  </a:extLst>
                </a:gridCol>
                <a:gridCol w="862149">
                  <a:extLst>
                    <a:ext uri="{9D8B030D-6E8A-4147-A177-3AD203B41FA5}">
                      <a16:colId xmlns:a16="http://schemas.microsoft.com/office/drawing/2014/main" val="20003"/>
                    </a:ext>
                  </a:extLst>
                </a:gridCol>
                <a:gridCol w="3271788">
                  <a:extLst>
                    <a:ext uri="{9D8B030D-6E8A-4147-A177-3AD203B41FA5}">
                      <a16:colId xmlns:a16="http://schemas.microsoft.com/office/drawing/2014/main" val="20004"/>
                    </a:ext>
                  </a:extLst>
                </a:gridCol>
                <a:gridCol w="793508">
                  <a:extLst>
                    <a:ext uri="{9D8B030D-6E8A-4147-A177-3AD203B41FA5}">
                      <a16:colId xmlns:a16="http://schemas.microsoft.com/office/drawing/2014/main" val="20005"/>
                    </a:ext>
                  </a:extLst>
                </a:gridCol>
              </a:tblGrid>
              <a:tr h="255657">
                <a:tc>
                  <a:txBody>
                    <a:bodyPr/>
                    <a:lstStyle/>
                    <a:p>
                      <a:pPr algn="ctr" fontAlgn="ctr"/>
                      <a:r>
                        <a:rPr lang="es-CO" sz="700" b="1" u="none" strike="noStrike" dirty="0">
                          <a:solidFill>
                            <a:schemeClr val="tx1"/>
                          </a:solidFill>
                          <a:effectLst/>
                          <a:latin typeface="+mj-lt"/>
                          <a:cs typeface="Arial" panose="020B0604020202020204" pitchFamily="34" charset="0"/>
                        </a:rPr>
                        <a:t>Nombre indicador</a:t>
                      </a:r>
                      <a:endParaRPr lang="es-CO" sz="7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700" b="1" u="none" strike="noStrike" dirty="0">
                          <a:solidFill>
                            <a:schemeClr val="tx1"/>
                          </a:solidFill>
                          <a:effectLst/>
                          <a:latin typeface="+mj-lt"/>
                          <a:cs typeface="Arial" panose="020B0604020202020204" pitchFamily="34" charset="0"/>
                        </a:rPr>
                        <a:t>Ecuación</a:t>
                      </a:r>
                      <a:endParaRPr lang="es-CO" sz="7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700" b="1" u="none" strike="noStrike" dirty="0">
                          <a:solidFill>
                            <a:schemeClr val="tx1"/>
                          </a:solidFill>
                          <a:effectLst/>
                          <a:latin typeface="+mj-lt"/>
                          <a:cs typeface="Arial" panose="020B0604020202020204" pitchFamily="34" charset="0"/>
                        </a:rPr>
                        <a:t>Medición</a:t>
                      </a:r>
                      <a:endParaRPr lang="es-CO" sz="7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700" b="1" u="none" strike="noStrike" dirty="0">
                          <a:solidFill>
                            <a:schemeClr val="tx1"/>
                          </a:solidFill>
                          <a:effectLst/>
                          <a:latin typeface="+mj-lt"/>
                          <a:cs typeface="Arial" panose="020B0604020202020204" pitchFamily="34" charset="0"/>
                        </a:rPr>
                        <a:t>Responsable</a:t>
                      </a:r>
                      <a:endParaRPr lang="es-CO" sz="7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700" b="1" u="none" strike="noStrike" dirty="0">
                          <a:solidFill>
                            <a:schemeClr val="tx1"/>
                          </a:solidFill>
                          <a:effectLst/>
                          <a:latin typeface="+mj-lt"/>
                          <a:cs typeface="Arial" panose="020B0604020202020204" pitchFamily="34" charset="0"/>
                        </a:rPr>
                        <a:t>ANALISIS ULTIMA</a:t>
                      </a:r>
                      <a:r>
                        <a:rPr lang="es-CO" sz="700" b="1" u="none" strike="noStrike" baseline="0" dirty="0">
                          <a:solidFill>
                            <a:schemeClr val="tx1"/>
                          </a:solidFill>
                          <a:effectLst/>
                          <a:latin typeface="+mj-lt"/>
                          <a:cs typeface="Arial" panose="020B0604020202020204" pitchFamily="34" charset="0"/>
                        </a:rPr>
                        <a:t> MEDICION</a:t>
                      </a:r>
                      <a:endParaRPr lang="es-CO" sz="7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700" b="1" u="none" strike="noStrike" dirty="0">
                          <a:solidFill>
                            <a:schemeClr val="tx1"/>
                          </a:solidFill>
                          <a:effectLst/>
                          <a:latin typeface="+mj-lt"/>
                          <a:cs typeface="Arial" panose="020B0604020202020204" pitchFamily="34" charset="0"/>
                        </a:rPr>
                        <a:t>% cumplimiento</a:t>
                      </a:r>
                      <a:endParaRPr lang="es-CO" sz="7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762000">
                <a:tc>
                  <a:txBody>
                    <a:bodyPr/>
                    <a:lstStyle/>
                    <a:p>
                      <a:pPr algn="just" fontAlgn="ctr"/>
                      <a:r>
                        <a:rPr lang="es-CO" sz="900" b="1" u="none" strike="noStrike" dirty="0">
                          <a:solidFill>
                            <a:schemeClr val="tx1"/>
                          </a:solidFill>
                          <a:effectLst/>
                          <a:latin typeface="+mj-lt"/>
                          <a:cs typeface="Arial" panose="020B0604020202020204" pitchFamily="34" charset="0"/>
                        </a:rPr>
                        <a:t>Sistema de información cultural del Instituto de Cultura y Patrimonio implementado</a:t>
                      </a:r>
                      <a:endParaRPr lang="es-CO" sz="9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u="none" strike="noStrike" dirty="0">
                          <a:solidFill>
                            <a:schemeClr val="tx1"/>
                          </a:solidFill>
                          <a:effectLst/>
                          <a:latin typeface="+mj-lt"/>
                          <a:cs typeface="Arial" panose="020B0604020202020204" pitchFamily="34" charset="0"/>
                        </a:rPr>
                        <a:t>% de implementación del sistema de información / % a implementar</a:t>
                      </a:r>
                    </a:p>
                    <a:p>
                      <a:pPr algn="ctr" fontAlgn="ctr"/>
                      <a:r>
                        <a:rPr lang="es-CO" sz="900" b="0" i="0" u="none" strike="noStrike" dirty="0">
                          <a:solidFill>
                            <a:schemeClr val="tx1"/>
                          </a:solidFill>
                          <a:effectLst/>
                          <a:latin typeface="+mj-lt"/>
                          <a:cs typeface="Arial" panose="020B0604020202020204" pitchFamily="34" charset="0"/>
                        </a:rPr>
                        <a:t>35/35</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ANUAL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María Elena Saldarriaga Gómez</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700" b="0" i="0" u="none" strike="noStrike" dirty="0">
                          <a:solidFill>
                            <a:schemeClr val="tx1"/>
                          </a:solidFill>
                          <a:effectLst/>
                          <a:latin typeface="+mj-lt"/>
                          <a:cs typeface="Arial" panose="020B0604020202020204" pitchFamily="34" charset="0"/>
                        </a:rPr>
                        <a:t>Durante este semestre se continúa con el proceso de migración de la información y con el fortalecimiento de los siguientes módulos: Durante este semestre se continúa con el proceso de migración de la información, Convocatorias: Durante el contrato se realizó montaje, parametrización, desarrollo de nuevas funcionalidades, soporte a participantes, soporte jurados y soportes administrativos. Las convocatorias desarrolladas durante este contrato fueron: • Antioquia vive primera edición 2022 • Antioquia vive segunda edición 2022 • Planes Municipales • Banco de Jurados 2022 • Estímulos 2022 • Consejo de Patrimonio primera edición • Consejo de Patrimonio segunda edición • Salas de Teatro 2022 • Festival de Cine 2022 primera edición • Museos 2022 primera edición Se dejaron parametrizadas y lista para ejecutar las convocatorias: • Arte para el alma 2022 • Encuentros y Festivales SICPA • Durante el contrato se gestionaron todas las incidencias con respecto al funcionamiento del SICPA. • Se brindo acompañamiento a funcionario con dificultades con el módulo de contratación. • Se apoyo al equipo de calidad en el montaje y gestión de los documentos dentro de la plataforma. Comunicaciones • Se apoyo al equipo de comunicación con temas relacionados en la administración del sitio web. TI • Se apoyo al equipo de TI, con temas de gestión de usuario en el directorio activo y apoyo comunicacional con proveedores de impresoras y equipos de red, durante las vacaciones de Raúl Restrepo Se realiza un manual con los datos de acceso administrativo a las diferentes plataformas que conforman el SICPA. Se realiza un a presentación done se explica las diferencia de ambos SICPA y el cómo se ingresa a cada uno. -Se documenta el código aplicado para el desarrollo de los módulos. • -Se toma evidencia de las solitudes de soporte. Todo el código y lenguaje de programación aplicado en la elaboración de modulo y en el soporte brindado cumple al 100% con el requerimiento.</a:t>
                      </a:r>
                    </a:p>
                    <a:p>
                      <a:pPr algn="just"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700" u="none" strike="noStrike" dirty="0">
                          <a:solidFill>
                            <a:schemeClr val="tx1"/>
                          </a:solidFill>
                          <a:effectLst/>
                          <a:latin typeface="+mj-lt"/>
                          <a:cs typeface="Arial" panose="020B0604020202020204" pitchFamily="34" charset="0"/>
                        </a:rPr>
                        <a:t>100%</a:t>
                      </a:r>
                      <a:endParaRPr lang="es-CO" sz="7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674914">
                <a:tc>
                  <a:txBody>
                    <a:bodyPr/>
                    <a:lstStyle/>
                    <a:p>
                      <a:pPr algn="just" fontAlgn="ctr"/>
                      <a:r>
                        <a:rPr lang="es-CO" sz="900" b="1" u="none" strike="noStrike" dirty="0">
                          <a:solidFill>
                            <a:schemeClr val="tx1"/>
                          </a:solidFill>
                          <a:effectLst/>
                          <a:latin typeface="+mj-lt"/>
                          <a:cs typeface="Arial" panose="020B0604020202020204" pitchFamily="34" charset="0"/>
                        </a:rPr>
                        <a:t>Satisfacción de Usuarios frente al soporte técnico</a:t>
                      </a:r>
                      <a:endParaRPr lang="es-CO" sz="9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u="none" strike="noStrike" dirty="0">
                          <a:solidFill>
                            <a:schemeClr val="tx1"/>
                          </a:solidFill>
                          <a:effectLst/>
                          <a:latin typeface="+mj-lt"/>
                          <a:cs typeface="Arial" panose="020B0604020202020204" pitchFamily="34" charset="0"/>
                        </a:rPr>
                        <a:t>(Usuarios conformes con oportunidad, eficacia y atención en el soporte técnico/total de usuarios con soporte) * 100</a:t>
                      </a:r>
                    </a:p>
                    <a:p>
                      <a:pPr algn="ctr" fontAlgn="ctr"/>
                      <a:endParaRPr lang="es-CO" sz="900" b="0" i="0" u="none" strike="noStrike" dirty="0">
                        <a:solidFill>
                          <a:schemeClr val="tx1"/>
                        </a:solidFill>
                        <a:effectLst/>
                        <a:latin typeface="+mj-lt"/>
                        <a:cs typeface="Arial" panose="020B0604020202020204" pitchFamily="34" charset="0"/>
                      </a:endParaRPr>
                    </a:p>
                    <a:p>
                      <a:pPr algn="ctr" fontAlgn="ctr"/>
                      <a:r>
                        <a:rPr lang="es-CO" sz="900" b="0" i="0" u="none" strike="noStrike" dirty="0">
                          <a:solidFill>
                            <a:schemeClr val="tx1"/>
                          </a:solidFill>
                          <a:effectLst/>
                          <a:latin typeface="+mj-lt"/>
                          <a:cs typeface="Arial" panose="020B0604020202020204" pitchFamily="34" charset="0"/>
                        </a:rPr>
                        <a:t>156/156</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Raúl Augusto Restrepo Granada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ES" sz="800" b="0" i="0" u="none" strike="noStrike" dirty="0">
                          <a:solidFill>
                            <a:schemeClr val="tx1"/>
                          </a:solidFill>
                          <a:effectLst/>
                          <a:latin typeface="+mj-lt"/>
                          <a:cs typeface="Arial" panose="020B0604020202020204" pitchFamily="34" charset="0"/>
                        </a:rPr>
                        <a:t>Requerimientos reportados a través de la plataforma SICPA, mes Enero: 13, La ejecución de mesa de ayuda para este mes fue bajo, los funcionarios continúan sin utilizar la plataforma. Requerimientos reportados a través de la plataforma SICPA, mes Febrero: 3, La ejecución de mesa de ayuda para este mes fue bajo, los funcionarios continúan sin utilizar la plataforma. Requerimientos reportados a través de la plataforma SICPA, mes Marzo: 36, La ejecución de mesa de ayuda para este mes fue bajo, los funcionarios continúan sin utilizar la plataforma. Requerimientos reportados a través de la plataforma SICPA, mes Abril: 2, La ejecución de mesa de ayuda para este mes fue bajo, los funcionarios continúan sin utilizar la plataforma. Requerimientos reportados a través de la plataforma SICPA, mes Mayo: 5, La ejecución de mesa de ayuda para este mes fue bajo, los funcionarios continúan sin utilizar la plataforma. Requerimientos reportados a través de la plataforma SICPA, mes Junio: 17, La ejecución de mesa de ayuda para este mes continua bajo, los funcionarios continúan sin utilizar la plataforma. Requerimientos reportados a través de la plataforma SICPA, mes Junio: 21, La ejecución de mesa de ayuda para este mes continua bajo. Requerimientos reportados a través de la plataforma SICPA, mes Agosto: 32, La ejecución de mesa de ayuda para este mes continua bajo. Requerimientos reportados a través de la plataforma SICPA, mes Septiembre: 14, La ejecución de mesa de ayuda para este mes continua bajo. Requerimientos reportados a través de la plataforma SICPA, mes Octubre: 16, La ejecución de mesa de ayuda para este mes continua bajo. Requerimientos reportados a través de la plataforma SICPA, mes Noviembre: 13, La ejecución de mesa de ayuda para este mes continua bajo.</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700" u="none" strike="noStrike" dirty="0">
                          <a:solidFill>
                            <a:schemeClr val="tx1"/>
                          </a:solidFill>
                          <a:effectLst/>
                          <a:latin typeface="+mj-lt"/>
                          <a:cs typeface="Arial" panose="020B0604020202020204" pitchFamily="34" charset="0"/>
                        </a:rPr>
                        <a:t>100%</a:t>
                      </a:r>
                      <a:endParaRPr lang="es-CO" sz="7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080960" y="225788"/>
            <a:ext cx="5479513" cy="461665"/>
          </a:xfrm>
          <a:prstGeom prst="rect">
            <a:avLst/>
          </a:prstGeom>
          <a:noFill/>
        </p:spPr>
        <p:txBody>
          <a:bodyPr wrap="none" rtlCol="0">
            <a:spAutoFit/>
          </a:bodyPr>
          <a:lstStyle/>
          <a:p>
            <a:r>
              <a:rPr lang="es-CO" sz="2400" b="1" dirty="0">
                <a:latin typeface="+mj-lt"/>
              </a:rPr>
              <a:t>Proceso Gestión Tecnológica - 4 Indicadores</a:t>
            </a:r>
          </a:p>
        </p:txBody>
      </p:sp>
      <p:graphicFrame>
        <p:nvGraphicFramePr>
          <p:cNvPr id="6" name="5 Tabla"/>
          <p:cNvGraphicFramePr>
            <a:graphicFrameLocks noGrp="1"/>
          </p:cNvGraphicFramePr>
          <p:nvPr>
            <p:extLst>
              <p:ext uri="{D42A27DB-BD31-4B8C-83A1-F6EECF244321}">
                <p14:modId xmlns:p14="http://schemas.microsoft.com/office/powerpoint/2010/main" val="2157238955"/>
              </p:ext>
            </p:extLst>
          </p:nvPr>
        </p:nvGraphicFramePr>
        <p:xfrm>
          <a:off x="251520" y="956824"/>
          <a:ext cx="8640959" cy="1508760"/>
        </p:xfrm>
        <a:graphic>
          <a:graphicData uri="http://schemas.openxmlformats.org/drawingml/2006/table">
            <a:tbl>
              <a:tblPr>
                <a:tableStyleId>{BC89EF96-8CEA-46FF-86C4-4CE0E7609802}</a:tableStyleId>
              </a:tblPr>
              <a:tblGrid>
                <a:gridCol w="1558143">
                  <a:extLst>
                    <a:ext uri="{9D8B030D-6E8A-4147-A177-3AD203B41FA5}">
                      <a16:colId xmlns:a16="http://schemas.microsoft.com/office/drawing/2014/main" val="20000"/>
                    </a:ext>
                  </a:extLst>
                </a:gridCol>
                <a:gridCol w="1269097">
                  <a:extLst>
                    <a:ext uri="{9D8B030D-6E8A-4147-A177-3AD203B41FA5}">
                      <a16:colId xmlns:a16="http://schemas.microsoft.com/office/drawing/2014/main" val="20001"/>
                    </a:ext>
                  </a:extLst>
                </a:gridCol>
                <a:gridCol w="886274">
                  <a:extLst>
                    <a:ext uri="{9D8B030D-6E8A-4147-A177-3AD203B41FA5}">
                      <a16:colId xmlns:a16="http://schemas.microsoft.com/office/drawing/2014/main" val="20002"/>
                    </a:ext>
                  </a:extLst>
                </a:gridCol>
                <a:gridCol w="862149">
                  <a:extLst>
                    <a:ext uri="{9D8B030D-6E8A-4147-A177-3AD203B41FA5}">
                      <a16:colId xmlns:a16="http://schemas.microsoft.com/office/drawing/2014/main" val="20003"/>
                    </a:ext>
                  </a:extLst>
                </a:gridCol>
                <a:gridCol w="3116653">
                  <a:extLst>
                    <a:ext uri="{9D8B030D-6E8A-4147-A177-3AD203B41FA5}">
                      <a16:colId xmlns:a16="http://schemas.microsoft.com/office/drawing/2014/main" val="20004"/>
                    </a:ext>
                  </a:extLst>
                </a:gridCol>
                <a:gridCol w="948643">
                  <a:extLst>
                    <a:ext uri="{9D8B030D-6E8A-4147-A177-3AD203B41FA5}">
                      <a16:colId xmlns:a16="http://schemas.microsoft.com/office/drawing/2014/main" val="20005"/>
                    </a:ext>
                  </a:extLst>
                </a:gridCol>
              </a:tblGrid>
              <a:tr h="0">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952500">
                <a:tc>
                  <a:txBody>
                    <a:bodyPr/>
                    <a:lstStyle/>
                    <a:p>
                      <a:pPr algn="just" fontAlgn="ctr"/>
                      <a:r>
                        <a:rPr lang="es-MX" sz="1100" b="1" u="none" strike="noStrike" kern="1200" dirty="0">
                          <a:solidFill>
                            <a:schemeClr val="tx1"/>
                          </a:solidFill>
                          <a:effectLst/>
                          <a:latin typeface="+mj-lt"/>
                          <a:ea typeface="+mn-ea"/>
                          <a:cs typeface="Arial" panose="020B0604020202020204" pitchFamily="34" charset="0"/>
                        </a:rPr>
                        <a:t>Plataforma tecnológica que integra el Modelo Integrado de Planeación y Gestión (MIPG) (35%), el Sistema de Calidad (35% y el Sistema de Información de Cultura y Patrimonio de Antioquia (SICPA) (30%), desarrollada</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ES" sz="1100" b="0" i="0" kern="1200" dirty="0">
                          <a:solidFill>
                            <a:schemeClr val="tx1"/>
                          </a:solidFill>
                          <a:latin typeface="+mj-lt"/>
                          <a:ea typeface="+mn-ea"/>
                          <a:cs typeface="+mn-cs"/>
                        </a:rPr>
                        <a:t>% Desarrollo e Implementación</a:t>
                      </a:r>
                    </a:p>
                    <a:p>
                      <a:pPr algn="ctr" fontAlgn="ctr"/>
                      <a:endParaRPr lang="es-CO" sz="1100" b="0" i="0" u="none" strike="noStrike" kern="1200" dirty="0">
                        <a:solidFill>
                          <a:schemeClr val="tx1"/>
                        </a:solidFill>
                        <a:effectLst/>
                        <a:latin typeface="+mj-lt"/>
                        <a:ea typeface="+mn-ea"/>
                        <a:cs typeface="+mn-cs"/>
                      </a:endParaRPr>
                    </a:p>
                    <a:p>
                      <a:pPr algn="ctr" fontAlgn="ctr"/>
                      <a:r>
                        <a:rPr lang="es-CO" sz="1100" b="0" i="0" u="none" strike="noStrike" kern="1200" dirty="0">
                          <a:solidFill>
                            <a:schemeClr val="tx1"/>
                          </a:solidFill>
                          <a:effectLst/>
                          <a:latin typeface="+mj-lt"/>
                          <a:ea typeface="+mn-ea"/>
                          <a:cs typeface="+mn-cs"/>
                        </a:rPr>
                        <a:t>30 de 35</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u="none" strike="noStrike" dirty="0">
                          <a:solidFill>
                            <a:schemeClr val="tx1"/>
                          </a:solidFill>
                          <a:effectLst/>
                          <a:latin typeface="+mj-lt"/>
                          <a:cs typeface="Arial" panose="020B0604020202020204" pitchFamily="34" charset="0"/>
                        </a:rPr>
                        <a:t>María Elena Saldarriaga Gómez</a:t>
                      </a:r>
                      <a:endParaRPr lang="es-CO" sz="1100" b="0" i="0" u="none" strike="noStrike" dirty="0">
                        <a:solidFill>
                          <a:schemeClr val="tx1"/>
                        </a:solidFill>
                        <a:effectLst/>
                        <a:latin typeface="+mj-lt"/>
                        <a:cs typeface="Arial" panose="020B0604020202020204" pitchFamily="34" charset="0"/>
                      </a:endParaRPr>
                    </a:p>
                    <a:p>
                      <a:pPr algn="ctr"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1100" b="0" i="0" u="none" strike="noStrike" dirty="0">
                          <a:solidFill>
                            <a:schemeClr val="tx1"/>
                          </a:solidFill>
                          <a:effectLst/>
                          <a:latin typeface="+mj-lt"/>
                          <a:cs typeface="Arial" panose="020B0604020202020204" pitchFamily="34" charset="0"/>
                        </a:rPr>
                        <a:t>•Ver cronograma Cumplimiento 85% acumulado. De 35 actividades se han terminado 30. Plataforma SICPA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85%</a:t>
                      </a:r>
                    </a:p>
                  </a:txBody>
                  <a:tcPr marL="0" marR="0"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301247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740739" y="49442"/>
            <a:ext cx="6823919"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Infraestructura Interna - 2 Indicadores</a:t>
            </a:r>
          </a:p>
        </p:txBody>
      </p:sp>
      <p:graphicFrame>
        <p:nvGraphicFramePr>
          <p:cNvPr id="6" name="5 Tabla"/>
          <p:cNvGraphicFramePr>
            <a:graphicFrameLocks noGrp="1"/>
          </p:cNvGraphicFramePr>
          <p:nvPr>
            <p:extLst>
              <p:ext uri="{D42A27DB-BD31-4B8C-83A1-F6EECF244321}">
                <p14:modId xmlns:p14="http://schemas.microsoft.com/office/powerpoint/2010/main" val="1050610474"/>
              </p:ext>
            </p:extLst>
          </p:nvPr>
        </p:nvGraphicFramePr>
        <p:xfrm>
          <a:off x="314728" y="532631"/>
          <a:ext cx="8583589" cy="5543265"/>
        </p:xfrm>
        <a:graphic>
          <a:graphicData uri="http://schemas.openxmlformats.org/drawingml/2006/table">
            <a:tbl>
              <a:tblPr>
                <a:tableStyleId>{BC89EF96-8CEA-46FF-86C4-4CE0E7609802}</a:tableStyleId>
              </a:tblPr>
              <a:tblGrid>
                <a:gridCol w="1657777">
                  <a:extLst>
                    <a:ext uri="{9D8B030D-6E8A-4147-A177-3AD203B41FA5}">
                      <a16:colId xmlns:a16="http://schemas.microsoft.com/office/drawing/2014/main" val="20000"/>
                    </a:ext>
                  </a:extLst>
                </a:gridCol>
                <a:gridCol w="1433015">
                  <a:extLst>
                    <a:ext uri="{9D8B030D-6E8A-4147-A177-3AD203B41FA5}">
                      <a16:colId xmlns:a16="http://schemas.microsoft.com/office/drawing/2014/main" val="20001"/>
                    </a:ext>
                  </a:extLst>
                </a:gridCol>
                <a:gridCol w="982639">
                  <a:extLst>
                    <a:ext uri="{9D8B030D-6E8A-4147-A177-3AD203B41FA5}">
                      <a16:colId xmlns:a16="http://schemas.microsoft.com/office/drawing/2014/main" val="20002"/>
                    </a:ext>
                  </a:extLst>
                </a:gridCol>
                <a:gridCol w="968991">
                  <a:extLst>
                    <a:ext uri="{9D8B030D-6E8A-4147-A177-3AD203B41FA5}">
                      <a16:colId xmlns:a16="http://schemas.microsoft.com/office/drawing/2014/main" val="20003"/>
                    </a:ext>
                  </a:extLst>
                </a:gridCol>
                <a:gridCol w="2504919">
                  <a:extLst>
                    <a:ext uri="{9D8B030D-6E8A-4147-A177-3AD203B41FA5}">
                      <a16:colId xmlns:a16="http://schemas.microsoft.com/office/drawing/2014/main" val="20004"/>
                    </a:ext>
                  </a:extLst>
                </a:gridCol>
                <a:gridCol w="1036248">
                  <a:extLst>
                    <a:ext uri="{9D8B030D-6E8A-4147-A177-3AD203B41FA5}">
                      <a16:colId xmlns:a16="http://schemas.microsoft.com/office/drawing/2014/main" val="20005"/>
                    </a:ext>
                  </a:extLst>
                </a:gridCol>
              </a:tblGrid>
              <a:tr h="818865">
                <a:tc>
                  <a:txBody>
                    <a:bodyPr/>
                    <a:lstStyle/>
                    <a:p>
                      <a:pPr algn="ctr" fontAlgn="ctr"/>
                      <a:r>
                        <a:rPr lang="es-CO" sz="1000" b="1" u="none" strike="noStrike" dirty="0">
                          <a:solidFill>
                            <a:schemeClr val="tx1"/>
                          </a:solidFill>
                          <a:effectLst/>
                          <a:latin typeface="+mj-lt"/>
                          <a:cs typeface="Arial" panose="020B0604020202020204" pitchFamily="34" charset="0"/>
                        </a:rPr>
                        <a:t>Nombre indicador</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mj-lt"/>
                          <a:cs typeface="Arial" panose="020B0604020202020204" pitchFamily="34" charset="0"/>
                        </a:rPr>
                        <a:t>Ecuación</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mj-lt"/>
                          <a:cs typeface="Arial" panose="020B0604020202020204" pitchFamily="34" charset="0"/>
                        </a:rPr>
                        <a:t>Medición</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mj-lt"/>
                          <a:cs typeface="Arial" panose="020B0604020202020204" pitchFamily="34" charset="0"/>
                        </a:rPr>
                        <a:t>Responsable</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1" u="none" strike="noStrike" dirty="0">
                          <a:solidFill>
                            <a:schemeClr val="tx1"/>
                          </a:solidFill>
                          <a:effectLst/>
                          <a:latin typeface="+mj-lt"/>
                          <a:cs typeface="Arial" panose="020B0604020202020204" pitchFamily="34" charset="0"/>
                        </a:rPr>
                        <a:t>ANALISIS ULTIMA</a:t>
                      </a:r>
                      <a:r>
                        <a:rPr lang="es-CO" sz="1000" b="1" u="none" strike="noStrike" baseline="0" dirty="0">
                          <a:solidFill>
                            <a:schemeClr val="tx1"/>
                          </a:solidFill>
                          <a:effectLst/>
                          <a:latin typeface="+mj-lt"/>
                          <a:cs typeface="Arial" panose="020B0604020202020204" pitchFamily="34" charset="0"/>
                        </a:rPr>
                        <a:t> MEDICION</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mj-lt"/>
                          <a:cs typeface="Arial" panose="020B0604020202020204" pitchFamily="34" charset="0"/>
                        </a:rPr>
                        <a:t>% cumplimiento</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631484">
                <a:tc>
                  <a:txBody>
                    <a:bodyPr/>
                    <a:lstStyle/>
                    <a:p>
                      <a:pPr marL="0" algn="ctr" defTabSz="914400" rtl="0" eaLnBrk="1" fontAlgn="ctr" latinLnBrk="0" hangingPunct="1"/>
                      <a:endParaRPr lang="es-ES" sz="1000" b="1" i="0" u="none" strike="noStrike" kern="1200" dirty="0">
                        <a:solidFill>
                          <a:schemeClr val="tx1"/>
                        </a:solidFill>
                        <a:effectLst/>
                        <a:latin typeface="+mj-lt"/>
                        <a:ea typeface="+mn-ea"/>
                        <a:cs typeface="Arial" panose="020B0604020202020204" pitchFamily="34" charset="0"/>
                      </a:endParaRPr>
                    </a:p>
                    <a:p>
                      <a:pPr marL="0" algn="ctr" defTabSz="914400" rtl="0" eaLnBrk="1" fontAlgn="ctr" latinLnBrk="0" hangingPunct="1"/>
                      <a:endParaRPr lang="es-ES" sz="1000" b="1" i="0" u="none" strike="noStrike" kern="1200" dirty="0">
                        <a:solidFill>
                          <a:schemeClr val="tx1"/>
                        </a:solidFill>
                        <a:effectLst/>
                        <a:latin typeface="+mj-lt"/>
                        <a:ea typeface="+mn-ea"/>
                        <a:cs typeface="Arial" panose="020B0604020202020204" pitchFamily="34" charset="0"/>
                      </a:endParaRPr>
                    </a:p>
                    <a:p>
                      <a:pPr marL="0" algn="ctr" defTabSz="914400" rtl="0" eaLnBrk="1" fontAlgn="ctr" latinLnBrk="0" hangingPunct="1"/>
                      <a:endParaRPr lang="es-ES" sz="1000" b="1" i="0" u="none" strike="noStrike" kern="1200" dirty="0">
                        <a:solidFill>
                          <a:schemeClr val="tx1"/>
                        </a:solidFill>
                        <a:effectLst/>
                        <a:latin typeface="+mj-lt"/>
                        <a:ea typeface="+mn-ea"/>
                        <a:cs typeface="Arial" panose="020B0604020202020204" pitchFamily="34" charset="0"/>
                      </a:endParaRPr>
                    </a:p>
                    <a:p>
                      <a:pPr marL="0" algn="ctr" defTabSz="914400" rtl="0" eaLnBrk="1" fontAlgn="ctr" latinLnBrk="0" hangingPunct="1"/>
                      <a:endParaRPr lang="es-ES" sz="1000" b="1" i="0" u="none" strike="noStrike" kern="1200" dirty="0">
                        <a:solidFill>
                          <a:schemeClr val="tx1"/>
                        </a:solidFill>
                        <a:effectLst/>
                        <a:latin typeface="+mj-lt"/>
                        <a:ea typeface="+mn-ea"/>
                        <a:cs typeface="Arial" panose="020B0604020202020204" pitchFamily="34" charset="0"/>
                      </a:endParaRPr>
                    </a:p>
                    <a:p>
                      <a:pPr marL="0" algn="ctr" defTabSz="914400" rtl="0" eaLnBrk="1" fontAlgn="ctr" latinLnBrk="0" hangingPunct="1"/>
                      <a:endParaRPr lang="es-ES" sz="1000" b="1" i="0" u="none" strike="noStrike" kern="1200" dirty="0">
                        <a:solidFill>
                          <a:schemeClr val="tx1"/>
                        </a:solidFill>
                        <a:effectLst/>
                        <a:latin typeface="+mj-lt"/>
                        <a:ea typeface="+mn-ea"/>
                        <a:cs typeface="Arial" panose="020B0604020202020204" pitchFamily="34" charset="0"/>
                      </a:endParaRPr>
                    </a:p>
                    <a:p>
                      <a:pPr marL="0" algn="ctr" defTabSz="914400" rtl="0" eaLnBrk="1" fontAlgn="ctr" latinLnBrk="0" hangingPunct="1"/>
                      <a:endParaRPr lang="es-ES" sz="1000" b="1" i="0" u="none" strike="noStrike" kern="1200" dirty="0">
                        <a:solidFill>
                          <a:schemeClr val="tx1"/>
                        </a:solidFill>
                        <a:effectLst/>
                        <a:latin typeface="+mj-lt"/>
                        <a:ea typeface="+mn-ea"/>
                        <a:cs typeface="Arial" panose="020B0604020202020204" pitchFamily="34" charset="0"/>
                      </a:endParaRPr>
                    </a:p>
                    <a:p>
                      <a:pPr marL="0" algn="ctr" defTabSz="914400" rtl="0" eaLnBrk="1" fontAlgn="ctr" latinLnBrk="0" hangingPunct="1"/>
                      <a:endParaRPr lang="es-ES" sz="1000" b="1" i="0" u="none" strike="noStrike" kern="1200" dirty="0">
                        <a:solidFill>
                          <a:schemeClr val="tx1"/>
                        </a:solidFill>
                        <a:effectLst/>
                        <a:latin typeface="+mj-lt"/>
                        <a:ea typeface="+mn-ea"/>
                        <a:cs typeface="Arial" panose="020B0604020202020204" pitchFamily="34" charset="0"/>
                      </a:endParaRPr>
                    </a:p>
                    <a:p>
                      <a:pPr marL="0" algn="ctr" defTabSz="914400" rtl="0" eaLnBrk="1" fontAlgn="ctr" latinLnBrk="0" hangingPunct="1"/>
                      <a:endParaRPr lang="es-ES" sz="1000" b="1" i="0" u="none" strike="noStrike" kern="1200" dirty="0">
                        <a:solidFill>
                          <a:schemeClr val="tx1"/>
                        </a:solidFill>
                        <a:effectLst/>
                        <a:latin typeface="+mj-lt"/>
                        <a:ea typeface="+mn-ea"/>
                        <a:cs typeface="Arial" panose="020B0604020202020204" pitchFamily="34" charset="0"/>
                      </a:endParaRPr>
                    </a:p>
                    <a:p>
                      <a:pPr marL="0" algn="ctr" defTabSz="914400" rtl="0" eaLnBrk="1" fontAlgn="ctr" latinLnBrk="0" hangingPunct="1"/>
                      <a:r>
                        <a:rPr lang="es-ES" sz="1000" b="1" i="0" u="none" strike="noStrike" kern="1200" dirty="0">
                          <a:solidFill>
                            <a:schemeClr val="tx1"/>
                          </a:solidFill>
                          <a:effectLst/>
                          <a:latin typeface="+mj-lt"/>
                          <a:ea typeface="+mn-ea"/>
                          <a:cs typeface="Arial" panose="020B0604020202020204" pitchFamily="34" charset="0"/>
                        </a:rPr>
                        <a:t>Carteras por funcionario</a:t>
                      </a:r>
                    </a:p>
                    <a:p>
                      <a:pPr marL="0" algn="ctr" defTabSz="914400" rtl="0" eaLnBrk="1" fontAlgn="ctr" latinLnBrk="0" hangingPunct="1"/>
                      <a:endParaRPr lang="es-ES" sz="1000" b="1" i="0" u="none" strike="noStrike" kern="1200" dirty="0">
                        <a:solidFill>
                          <a:schemeClr val="tx1"/>
                        </a:solidFill>
                        <a:effectLst/>
                        <a:latin typeface="+mj-lt"/>
                        <a:ea typeface="+mn-ea"/>
                        <a:cs typeface="Arial" panose="020B0604020202020204" pitchFamily="34" charset="0"/>
                      </a:endParaRPr>
                    </a:p>
                    <a:p>
                      <a:pPr marL="0" algn="ctr" defTabSz="914400" rtl="0" eaLnBrk="1" fontAlgn="ctr" latinLnBrk="0" hangingPunct="1"/>
                      <a:endParaRPr lang="es-ES" sz="1000" b="1" i="0" u="none" strike="noStrike" kern="1200" dirty="0">
                        <a:solidFill>
                          <a:schemeClr val="tx1"/>
                        </a:solidFill>
                        <a:effectLst/>
                        <a:latin typeface="+mj-lt"/>
                        <a:ea typeface="+mn-ea"/>
                        <a:cs typeface="Arial" panose="020B0604020202020204" pitchFamily="34" charset="0"/>
                      </a:endParaRPr>
                    </a:p>
                    <a:p>
                      <a:pPr marL="0" algn="ctr" defTabSz="914400" rtl="0" eaLnBrk="1" fontAlgn="ctr" latinLnBrk="0" hangingPunct="1"/>
                      <a:endParaRPr lang="es-ES" sz="1000" b="1" i="0" u="none" strike="noStrike" kern="1200" dirty="0">
                        <a:solidFill>
                          <a:schemeClr val="tx1"/>
                        </a:solidFill>
                        <a:effectLst/>
                        <a:latin typeface="+mj-lt"/>
                        <a:ea typeface="+mn-ea"/>
                        <a:cs typeface="Arial" panose="020B0604020202020204" pitchFamily="34" charset="0"/>
                      </a:endParaRPr>
                    </a:p>
                  </a:txBody>
                  <a:tcPr marL="76200" marR="76200" marT="76200" marB="76200"/>
                </a:tc>
                <a:tc>
                  <a:txBody>
                    <a:bodyPr/>
                    <a:lstStyle/>
                    <a:p>
                      <a:pPr algn="ctr" fontAlgn="ctr"/>
                      <a:r>
                        <a:rPr lang="es-CO" sz="1000" b="0" u="none" strike="noStrike" dirty="0">
                          <a:solidFill>
                            <a:schemeClr val="tx1"/>
                          </a:solidFill>
                          <a:effectLst/>
                          <a:latin typeface="+mj-lt"/>
                          <a:cs typeface="Arial" panose="020B0604020202020204" pitchFamily="34" charset="0"/>
                        </a:rPr>
                        <a:t>Total de Novedades de inventario gestionadas/Total de novedades encontradas</a:t>
                      </a:r>
                    </a:p>
                    <a:p>
                      <a:pPr algn="ctr" fontAlgn="ctr"/>
                      <a:endParaRPr lang="es-CO" sz="1000" b="0" i="0" u="none" strike="noStrike" dirty="0">
                        <a:solidFill>
                          <a:schemeClr val="tx1"/>
                        </a:solidFill>
                        <a:effectLst/>
                        <a:latin typeface="+mj-lt"/>
                        <a:cs typeface="Arial" panose="020B0604020202020204" pitchFamily="34" charset="0"/>
                      </a:endParaRPr>
                    </a:p>
                    <a:p>
                      <a:pPr algn="ctr" fontAlgn="ctr"/>
                      <a:r>
                        <a:rPr lang="es-CO" sz="1000" b="0" i="0" u="none" strike="noStrike" dirty="0">
                          <a:solidFill>
                            <a:schemeClr val="tx1"/>
                          </a:solidFill>
                          <a:effectLst/>
                          <a:latin typeface="+mj-lt"/>
                          <a:cs typeface="Arial" panose="020B0604020202020204" pitchFamily="34" charset="0"/>
                        </a:rPr>
                        <a:t>2105/2105</a:t>
                      </a:r>
                    </a:p>
                  </a:txBody>
                  <a:tcPr marL="0" marR="0" marT="0" marB="0" anchor="ctr"/>
                </a:tc>
                <a:tc>
                  <a:txBody>
                    <a:bodyPr/>
                    <a:lstStyle/>
                    <a:p>
                      <a:pPr algn="ctr" fontAlgn="ctr"/>
                      <a:r>
                        <a:rPr lang="es-CO" sz="1000" u="none" strike="noStrike" dirty="0">
                          <a:solidFill>
                            <a:schemeClr val="tx1"/>
                          </a:solidFill>
                          <a:effectLst/>
                          <a:latin typeface="+mj-lt"/>
                          <a:cs typeface="Arial" panose="020B0604020202020204" pitchFamily="34" charset="0"/>
                        </a:rPr>
                        <a:t>TRIMESTRAL</a:t>
                      </a:r>
                      <a:endParaRPr lang="es-CO" sz="10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00" u="none" strike="noStrike" dirty="0">
                          <a:solidFill>
                            <a:schemeClr val="tx1"/>
                          </a:solidFill>
                          <a:effectLst/>
                          <a:latin typeface="+mj-lt"/>
                          <a:cs typeface="Arial" panose="020B0604020202020204" pitchFamily="34" charset="0"/>
                        </a:rPr>
                        <a:t>Jorge Diego Mejía</a:t>
                      </a:r>
                      <a:endParaRPr lang="es-CO" sz="10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t"/>
                      <a:endParaRPr lang="es-MX" sz="1000" dirty="0">
                        <a:solidFill>
                          <a:schemeClr val="tx1"/>
                        </a:solidFill>
                        <a:latin typeface="+mj-lt"/>
                        <a:cs typeface="Arial" pitchFamily="34" charset="0"/>
                      </a:endParaRPr>
                    </a:p>
                    <a:p>
                      <a:pPr algn="just" fontAlgn="t"/>
                      <a:endParaRPr lang="es-MX" sz="1000" dirty="0">
                        <a:solidFill>
                          <a:schemeClr val="tx1"/>
                        </a:solidFill>
                        <a:latin typeface="+mj-lt"/>
                        <a:cs typeface="Arial" pitchFamily="34" charset="0"/>
                      </a:endParaRPr>
                    </a:p>
                    <a:p>
                      <a:pPr algn="just" fontAlgn="t"/>
                      <a:r>
                        <a:rPr lang="es-MX" sz="1000" dirty="0">
                          <a:solidFill>
                            <a:schemeClr val="tx1"/>
                          </a:solidFill>
                          <a:latin typeface="+mj-lt"/>
                          <a:cs typeface="Arial" pitchFamily="34" charset="0"/>
                        </a:rPr>
                        <a:t>Según el informe del inventario general realizado a corte de diciembre 28 de 2021 se encontraron 70 bienes para dar de baja o enajenación por mal estado u obsolescencia. No se reportan bienes desparecidos.</a:t>
                      </a:r>
                    </a:p>
                  </a:txBody>
                  <a:tcPr marL="76200" marR="76200" marT="76200" marB="76200"/>
                </a:tc>
                <a:tc>
                  <a:txBody>
                    <a:bodyPr/>
                    <a:lstStyle/>
                    <a:p>
                      <a:pPr algn="ctr" fontAlgn="ctr"/>
                      <a:r>
                        <a:rPr lang="es-CO" sz="1000" u="none" strike="noStrike" dirty="0">
                          <a:solidFill>
                            <a:schemeClr val="tx1"/>
                          </a:solidFill>
                          <a:effectLst/>
                          <a:latin typeface="+mj-lt"/>
                          <a:cs typeface="Arial" panose="020B0604020202020204" pitchFamily="34" charset="0"/>
                        </a:rPr>
                        <a:t>100%</a:t>
                      </a:r>
                    </a:p>
                    <a:p>
                      <a:pPr algn="ctr" fontAlgn="ctr"/>
                      <a:endParaRPr lang="es-CO" sz="10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571500">
                <a:tc>
                  <a:txBody>
                    <a:bodyPr/>
                    <a:lstStyle/>
                    <a:p>
                      <a:pPr algn="ctr" fontAlgn="ctr"/>
                      <a:r>
                        <a:rPr lang="es-CO" sz="1000" b="1" i="0" u="none" strike="noStrike" dirty="0">
                          <a:solidFill>
                            <a:schemeClr val="tx1"/>
                          </a:solidFill>
                          <a:effectLst/>
                          <a:latin typeface="+mj-lt"/>
                          <a:cs typeface="Arial" panose="020B0604020202020204" pitchFamily="34" charset="0"/>
                        </a:rPr>
                        <a:t>Cumplimiento al plan de mantenimiento</a:t>
                      </a:r>
                    </a:p>
                  </a:txBody>
                  <a:tcPr marL="0" marR="0" marT="0" marB="0" anchor="ctr"/>
                </a:tc>
                <a:tc>
                  <a:txBody>
                    <a:bodyPr/>
                    <a:lstStyle/>
                    <a:p>
                      <a:pPr algn="ctr" fontAlgn="ctr"/>
                      <a:r>
                        <a:rPr lang="es-CO" sz="1000" b="0" i="0" u="none" strike="noStrike" dirty="0">
                          <a:solidFill>
                            <a:schemeClr val="tx1"/>
                          </a:solidFill>
                          <a:effectLst/>
                          <a:latin typeface="+mj-lt"/>
                          <a:cs typeface="Arial" panose="020B0604020202020204" pitchFamily="34" charset="0"/>
                        </a:rPr>
                        <a:t>(Actividades realizadas/Actividades programadas) *100</a:t>
                      </a:r>
                    </a:p>
                    <a:p>
                      <a:pPr algn="ctr" fontAlgn="ctr"/>
                      <a:endParaRPr lang="es-CO" sz="1000" b="0" i="0" u="none" strike="noStrike" dirty="0">
                        <a:solidFill>
                          <a:schemeClr val="tx1"/>
                        </a:solidFill>
                        <a:effectLst/>
                        <a:latin typeface="+mj-lt"/>
                        <a:cs typeface="Arial" panose="020B0604020202020204" pitchFamily="34" charset="0"/>
                      </a:endParaRPr>
                    </a:p>
                    <a:p>
                      <a:pPr algn="ctr" fontAlgn="ctr"/>
                      <a:r>
                        <a:rPr lang="es-CO" sz="1000" b="0" i="0" u="none" strike="noStrike" dirty="0">
                          <a:solidFill>
                            <a:schemeClr val="tx1"/>
                          </a:solidFill>
                          <a:effectLst/>
                          <a:latin typeface="+mj-lt"/>
                          <a:cs typeface="Arial" panose="020B0604020202020204" pitchFamily="34" charset="0"/>
                        </a:rPr>
                        <a:t>228/247</a:t>
                      </a:r>
                    </a:p>
                  </a:txBody>
                  <a:tcPr marL="0" marR="0" marT="0" marB="0" anchor="ctr"/>
                </a:tc>
                <a:tc>
                  <a:txBody>
                    <a:bodyPr/>
                    <a:lstStyle/>
                    <a:p>
                      <a:pPr algn="ctr" fontAlgn="ctr"/>
                      <a:r>
                        <a:rPr lang="es-CO" sz="1000" b="0" i="0" u="none" strike="noStrike" dirty="0">
                          <a:solidFill>
                            <a:schemeClr val="tx1"/>
                          </a:solidFill>
                          <a:effectLst/>
                          <a:latin typeface="+mj-lt"/>
                          <a:cs typeface="Arial" panose="020B0604020202020204" pitchFamily="34" charset="0"/>
                        </a:rPr>
                        <a:t>SEMESTRAL</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u="none" strike="noStrike" dirty="0">
                          <a:solidFill>
                            <a:schemeClr val="tx1"/>
                          </a:solidFill>
                          <a:effectLst/>
                          <a:latin typeface="+mj-lt"/>
                          <a:cs typeface="Arial" panose="020B0604020202020204" pitchFamily="34" charset="0"/>
                        </a:rPr>
                        <a:t>Olga Giraldo</a:t>
                      </a:r>
                      <a:endParaRPr lang="es-CO" sz="1000" b="0" i="0" u="none" strike="noStrike" dirty="0">
                        <a:solidFill>
                          <a:schemeClr val="tx1"/>
                        </a:solidFill>
                        <a:effectLst/>
                        <a:latin typeface="+mj-lt"/>
                        <a:cs typeface="Arial" panose="020B0604020202020204" pitchFamily="34" charset="0"/>
                      </a:endParaRPr>
                    </a:p>
                    <a:p>
                      <a:pPr algn="ctr" fontAlgn="ctr"/>
                      <a:endParaRPr lang="es-CO" sz="10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t"/>
                      <a:r>
                        <a:rPr lang="es-ES" sz="1000" b="1" dirty="0">
                          <a:solidFill>
                            <a:schemeClr val="tx1"/>
                          </a:solidFill>
                          <a:latin typeface="+mj-lt"/>
                          <a:cs typeface="Arial" pitchFamily="34" charset="0"/>
                        </a:rPr>
                        <a:t>A 30 de junio de 2022, </a:t>
                      </a:r>
                      <a:r>
                        <a:rPr lang="es-ES" sz="1000" dirty="0">
                          <a:solidFill>
                            <a:schemeClr val="tx1"/>
                          </a:solidFill>
                          <a:latin typeface="+mj-lt"/>
                          <a:cs typeface="Arial" pitchFamily="34" charset="0"/>
                        </a:rPr>
                        <a:t>se ha ejecutado los mantenimientos preventivos programados, en el ascensor, los aires acondicionados, los vehículos, y el aseo y limpieza del Palacio de Cultura, las actividades pendientes están en proceso contractual.</a:t>
                      </a:r>
                    </a:p>
                    <a:p>
                      <a:pPr algn="just" fontAlgn="t"/>
                      <a:r>
                        <a:rPr lang="es-ES" sz="1000" dirty="0">
                          <a:solidFill>
                            <a:schemeClr val="tx1"/>
                          </a:solidFill>
                          <a:latin typeface="+mj-lt"/>
                          <a:cs typeface="Arial" pitchFamily="34" charset="0"/>
                        </a:rPr>
                        <a:t>A 30 de septiembre de 2022, se ha ejecutado los mantenimientos preventivos programados, en el ascensor, los aires acondicionados, los vehículos, y el aseo y limpieza del Palacio de Cultura, las actividades pendientes están en proceso contractual.</a:t>
                      </a:r>
                    </a:p>
                    <a:p>
                      <a:pPr algn="just" fontAlgn="t"/>
                      <a:r>
                        <a:rPr lang="es-ES" sz="1000" b="1" dirty="0">
                          <a:solidFill>
                            <a:schemeClr val="tx1"/>
                          </a:solidFill>
                          <a:latin typeface="+mj-lt"/>
                          <a:cs typeface="Arial" pitchFamily="34" charset="0"/>
                        </a:rPr>
                        <a:t>A 30 de diciembre de 2022, </a:t>
                      </a:r>
                      <a:r>
                        <a:rPr lang="es-ES" sz="1000" dirty="0">
                          <a:solidFill>
                            <a:schemeClr val="tx1"/>
                          </a:solidFill>
                          <a:latin typeface="+mj-lt"/>
                          <a:cs typeface="Arial" pitchFamily="34" charset="0"/>
                        </a:rPr>
                        <a:t>se ha ejecutado los mantenimientos preventivos programados, en el ascensor, los aires acondicionados, los vehículos, y el aseo y limpieza del Palacio de Cultura, las actividades pendientes están en proceso contractual. 92%</a:t>
                      </a:r>
                      <a:endParaRPr lang="es-MX" sz="1000" dirty="0">
                        <a:solidFill>
                          <a:schemeClr val="tx1"/>
                        </a:solidFill>
                        <a:latin typeface="+mj-lt"/>
                        <a:cs typeface="Arial" pitchFamily="34" charset="0"/>
                      </a:endParaRPr>
                    </a:p>
                  </a:txBody>
                  <a:tcPr marL="0" marR="0" marT="0" marB="0" anchor="ctr"/>
                </a:tc>
                <a:tc>
                  <a:txBody>
                    <a:bodyPr/>
                    <a:lstStyle/>
                    <a:p>
                      <a:pPr algn="ctr" fontAlgn="ctr"/>
                      <a:r>
                        <a:rPr lang="es-CO" sz="1000" b="0" i="0" u="none" strike="noStrike" dirty="0">
                          <a:solidFill>
                            <a:schemeClr val="tx1"/>
                          </a:solidFill>
                          <a:effectLst/>
                          <a:latin typeface="+mj-lt"/>
                          <a:cs typeface="Arial" panose="020B0604020202020204" pitchFamily="34" charset="0"/>
                        </a:rPr>
                        <a:t>92%</a:t>
                      </a:r>
                    </a:p>
                  </a:txBody>
                  <a:tcPr marL="0" marR="0" marT="0" marB="0"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379140" y="162305"/>
            <a:ext cx="5982022"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de Documentos - 4 Indicadores</a:t>
            </a:r>
          </a:p>
        </p:txBody>
      </p:sp>
      <p:graphicFrame>
        <p:nvGraphicFramePr>
          <p:cNvPr id="6" name="5 Tabla"/>
          <p:cNvGraphicFramePr>
            <a:graphicFrameLocks noGrp="1"/>
          </p:cNvGraphicFramePr>
          <p:nvPr>
            <p:extLst>
              <p:ext uri="{D42A27DB-BD31-4B8C-83A1-F6EECF244321}">
                <p14:modId xmlns:p14="http://schemas.microsoft.com/office/powerpoint/2010/main" val="1067424284"/>
              </p:ext>
            </p:extLst>
          </p:nvPr>
        </p:nvGraphicFramePr>
        <p:xfrm>
          <a:off x="247159" y="970399"/>
          <a:ext cx="8649681" cy="4634129"/>
        </p:xfrm>
        <a:graphic>
          <a:graphicData uri="http://schemas.openxmlformats.org/drawingml/2006/table">
            <a:tbl>
              <a:tblPr>
                <a:tableStyleId>{BC89EF96-8CEA-46FF-86C4-4CE0E7609802}</a:tableStyleId>
              </a:tblPr>
              <a:tblGrid>
                <a:gridCol w="995763">
                  <a:extLst>
                    <a:ext uri="{9D8B030D-6E8A-4147-A177-3AD203B41FA5}">
                      <a16:colId xmlns:a16="http://schemas.microsoft.com/office/drawing/2014/main" val="20000"/>
                    </a:ext>
                  </a:extLst>
                </a:gridCol>
                <a:gridCol w="1623596">
                  <a:extLst>
                    <a:ext uri="{9D8B030D-6E8A-4147-A177-3AD203B41FA5}">
                      <a16:colId xmlns:a16="http://schemas.microsoft.com/office/drawing/2014/main" val="20001"/>
                    </a:ext>
                  </a:extLst>
                </a:gridCol>
                <a:gridCol w="607717">
                  <a:extLst>
                    <a:ext uri="{9D8B030D-6E8A-4147-A177-3AD203B41FA5}">
                      <a16:colId xmlns:a16="http://schemas.microsoft.com/office/drawing/2014/main" val="20002"/>
                    </a:ext>
                  </a:extLst>
                </a:gridCol>
                <a:gridCol w="799003">
                  <a:extLst>
                    <a:ext uri="{9D8B030D-6E8A-4147-A177-3AD203B41FA5}">
                      <a16:colId xmlns:a16="http://schemas.microsoft.com/office/drawing/2014/main" val="20003"/>
                    </a:ext>
                  </a:extLst>
                </a:gridCol>
                <a:gridCol w="3774073">
                  <a:extLst>
                    <a:ext uri="{9D8B030D-6E8A-4147-A177-3AD203B41FA5}">
                      <a16:colId xmlns:a16="http://schemas.microsoft.com/office/drawing/2014/main" val="20004"/>
                    </a:ext>
                  </a:extLst>
                </a:gridCol>
                <a:gridCol w="849529">
                  <a:extLst>
                    <a:ext uri="{9D8B030D-6E8A-4147-A177-3AD203B41FA5}">
                      <a16:colId xmlns:a16="http://schemas.microsoft.com/office/drawing/2014/main" val="20005"/>
                    </a:ext>
                  </a:extLst>
                </a:gridCol>
              </a:tblGrid>
              <a:tr h="351717">
                <a:tc>
                  <a:txBody>
                    <a:bodyPr/>
                    <a:lstStyle/>
                    <a:p>
                      <a:pPr algn="ctr" fontAlgn="ctr"/>
                      <a:r>
                        <a:rPr lang="es-CO" sz="1200" b="1" u="none" strike="noStrike" dirty="0">
                          <a:solidFill>
                            <a:schemeClr val="tx1"/>
                          </a:solidFill>
                          <a:effectLst/>
                          <a:latin typeface="+mj-lt"/>
                          <a:cs typeface="Arial" panose="020B0604020202020204" pitchFamily="34" charset="0"/>
                        </a:rPr>
                        <a:t>Nombre indicador</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Ecuación</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Medición</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Responsable</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200" b="1" u="none" strike="noStrike" dirty="0">
                          <a:solidFill>
                            <a:schemeClr val="tx1"/>
                          </a:solidFill>
                          <a:effectLst/>
                          <a:latin typeface="+mj-lt"/>
                          <a:cs typeface="Arial" panose="020B0604020202020204" pitchFamily="34" charset="0"/>
                        </a:rPr>
                        <a:t>ANALISIS ULTIMA</a:t>
                      </a:r>
                      <a:r>
                        <a:rPr lang="es-CO" sz="1200" b="1" u="none" strike="noStrike" baseline="0" dirty="0">
                          <a:solidFill>
                            <a:schemeClr val="tx1"/>
                          </a:solidFill>
                          <a:effectLst/>
                          <a:latin typeface="+mj-lt"/>
                          <a:cs typeface="Arial" panose="020B0604020202020204" pitchFamily="34" charset="0"/>
                        </a:rPr>
                        <a:t> MEDICION</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 cumplimiento</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2073809">
                <a:tc>
                  <a:txBody>
                    <a:bodyPr/>
                    <a:lstStyle/>
                    <a:p>
                      <a:pPr algn="ctr" fontAlgn="ctr"/>
                      <a:r>
                        <a:rPr lang="es-CO" sz="1200" b="1" u="none" strike="noStrike" dirty="0">
                          <a:solidFill>
                            <a:schemeClr val="tx1"/>
                          </a:solidFill>
                          <a:effectLst/>
                          <a:latin typeface="+mj-lt"/>
                          <a:cs typeface="Arial" panose="020B0604020202020204" pitchFamily="34" charset="0"/>
                        </a:rPr>
                        <a:t>Documentos inventariados</a:t>
                      </a:r>
                      <a:endParaRPr lang="es-CO" sz="12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pt-BR" sz="1200" b="0" u="none" strike="noStrike" dirty="0">
                          <a:solidFill>
                            <a:schemeClr val="tx1"/>
                          </a:solidFill>
                          <a:effectLst/>
                          <a:latin typeface="+mj-lt"/>
                          <a:cs typeface="Arial" panose="020B0604020202020204" pitchFamily="34" charset="0"/>
                        </a:rPr>
                        <a:t>Nº de mts lineares en documentos inventariados/Nº mts lineales de documentos a inventariar</a:t>
                      </a:r>
                    </a:p>
                    <a:p>
                      <a:pPr algn="ctr" fontAlgn="ctr"/>
                      <a:r>
                        <a:rPr lang="pt-BR" sz="1200" b="0" i="0" u="none" strike="noStrike" dirty="0">
                          <a:solidFill>
                            <a:schemeClr val="tx1"/>
                          </a:solidFill>
                          <a:effectLst/>
                          <a:latin typeface="+mj-lt"/>
                          <a:cs typeface="Arial" panose="020B0604020202020204" pitchFamily="34" charset="0"/>
                        </a:rPr>
                        <a:t>90/100</a:t>
                      </a: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SEMESTRAL</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Bibiana Marcela Castrillón Coronado</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1200" b="0" i="0" kern="1200" dirty="0">
                          <a:solidFill>
                            <a:schemeClr val="tx1"/>
                          </a:solidFill>
                          <a:effectLst/>
                          <a:latin typeface="+mj-lt"/>
                          <a:ea typeface="+mn-ea"/>
                          <a:cs typeface="+mn-cs"/>
                        </a:rPr>
                        <a:t>Se realizaron semanal y mensualmente los inventarios documentales de acuerdo a las transferencias documentales parciales programadas con las áreas correspondientes en el año 2022. Tipos documentales transferidos.</a:t>
                      </a: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90%</a:t>
                      </a:r>
                      <a:endParaRPr lang="es-CO" sz="12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344259">
                <a:tc>
                  <a:txBody>
                    <a:bodyPr/>
                    <a:lstStyle/>
                    <a:p>
                      <a:pPr algn="ctr" fontAlgn="ctr"/>
                      <a:r>
                        <a:rPr lang="es-CO" sz="1200" b="1" u="none" strike="noStrike" dirty="0">
                          <a:solidFill>
                            <a:schemeClr val="tx1"/>
                          </a:solidFill>
                          <a:effectLst/>
                          <a:latin typeface="+mj-lt"/>
                          <a:cs typeface="Arial" panose="020B0604020202020204" pitchFamily="34" charset="0"/>
                        </a:rPr>
                        <a:t>Documentos organizados</a:t>
                      </a:r>
                      <a:endParaRPr lang="es-CO" sz="12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b="0" u="none" strike="noStrike" dirty="0">
                          <a:solidFill>
                            <a:schemeClr val="tx1"/>
                          </a:solidFill>
                          <a:effectLst/>
                          <a:latin typeface="+mj-lt"/>
                          <a:cs typeface="Arial" panose="020B0604020202020204" pitchFamily="34" charset="0"/>
                        </a:rPr>
                        <a:t>Nº de mts lineales en documentos organizados/Nº de mts lineales en documentos a organizar</a:t>
                      </a:r>
                    </a:p>
                    <a:p>
                      <a:pPr algn="ctr" fontAlgn="ctr"/>
                      <a:r>
                        <a:rPr lang="es-CO" sz="1200" b="0" i="0" u="none" strike="noStrike" dirty="0">
                          <a:solidFill>
                            <a:schemeClr val="tx1"/>
                          </a:solidFill>
                          <a:effectLst/>
                          <a:latin typeface="+mj-lt"/>
                          <a:cs typeface="Arial" panose="020B0604020202020204" pitchFamily="34" charset="0"/>
                        </a:rPr>
                        <a:t>55/100</a:t>
                      </a: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SEMESTRAL</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Bibiana Marcela Castrillón Coronado</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1200" b="0" i="0" u="none" strike="noStrike" dirty="0">
                          <a:solidFill>
                            <a:schemeClr val="tx1"/>
                          </a:solidFill>
                          <a:effectLst/>
                          <a:latin typeface="+mj-lt"/>
                          <a:cs typeface="Arial" panose="020B0604020202020204" pitchFamily="34" charset="0"/>
                        </a:rPr>
                        <a:t>La organización de las series documentales como son los Comprobantes de Egreso y Contratos, se ven reflejadas físicamente en la digitalización y en la organización física en el Archivo de Gestión para su consulta fácil y rápida.</a:t>
                      </a:r>
                      <a:endParaRPr lang="es-MX"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90%</a:t>
                      </a:r>
                      <a:endParaRPr lang="es-CO" sz="12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777678">
                <a:tc>
                  <a:txBody>
                    <a:bodyPr/>
                    <a:lstStyle/>
                    <a:p>
                      <a:pPr algn="ctr" fontAlgn="ctr"/>
                      <a:r>
                        <a:rPr lang="es-CO" sz="1200" b="1" u="none" strike="noStrike" dirty="0">
                          <a:solidFill>
                            <a:schemeClr val="tx1"/>
                          </a:solidFill>
                          <a:effectLst/>
                          <a:latin typeface="+mj-lt"/>
                          <a:cs typeface="Arial" panose="020B0604020202020204" pitchFamily="34" charset="0"/>
                        </a:rPr>
                        <a:t>Documentos clasificados</a:t>
                      </a:r>
                      <a:endParaRPr lang="es-CO" sz="12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b="0" u="none" strike="noStrike" dirty="0">
                          <a:solidFill>
                            <a:schemeClr val="tx1"/>
                          </a:solidFill>
                          <a:effectLst/>
                          <a:latin typeface="+mj-lt"/>
                          <a:cs typeface="Arial" panose="020B0604020202020204" pitchFamily="34" charset="0"/>
                        </a:rPr>
                        <a:t>Nº de mts lineales en  documentos clasificados/Nº de mts lineales en documentos a clasificar</a:t>
                      </a:r>
                    </a:p>
                    <a:p>
                      <a:pPr algn="ctr" fontAlgn="ctr"/>
                      <a:r>
                        <a:rPr lang="es-CO" sz="1200" b="0" i="0" u="none" strike="noStrike" dirty="0">
                          <a:solidFill>
                            <a:schemeClr val="tx1"/>
                          </a:solidFill>
                          <a:effectLst/>
                          <a:latin typeface="+mj-lt"/>
                          <a:cs typeface="Arial" panose="020B0604020202020204" pitchFamily="34" charset="0"/>
                        </a:rPr>
                        <a:t>90/100</a:t>
                      </a: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SEMESTRAL</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Bibiana Marcela Castrillón Coronado</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1200" b="0" i="0" u="none" strike="noStrike" dirty="0">
                          <a:solidFill>
                            <a:schemeClr val="tx1"/>
                          </a:solidFill>
                          <a:effectLst/>
                          <a:latin typeface="+mj-lt"/>
                          <a:cs typeface="Arial" panose="020B0604020202020204" pitchFamily="34" charset="0"/>
                        </a:rPr>
                        <a:t>Se finaliza la clasificación documental con sus respectivas series y subseries documentales. Tipos documentales transferidos: Pagos contratos, Comprobantes de Egreso, información de Historias Laborales.</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90%</a:t>
                      </a:r>
                      <a:endParaRPr lang="es-CO" sz="12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endParaRPr lang="es-ES" dirty="0"/>
          </a:p>
        </p:txBody>
      </p:sp>
      <p:pic>
        <p:nvPicPr>
          <p:cNvPr id="3074" name="Picture 2"/>
          <p:cNvPicPr>
            <a:picLocks noChangeAspect="1" noChangeArrowheads="1"/>
          </p:cNvPicPr>
          <p:nvPr/>
        </p:nvPicPr>
        <p:blipFill>
          <a:blip r:embed="rId2"/>
          <a:srcRect/>
          <a:stretch>
            <a:fillRect/>
          </a:stretch>
        </p:blipFill>
        <p:spPr bwMode="auto">
          <a:xfrm>
            <a:off x="62663" y="0"/>
            <a:ext cx="9040393" cy="6858000"/>
          </a:xfrm>
          <a:prstGeom prst="rect">
            <a:avLst/>
          </a:prstGeom>
          <a:noFill/>
          <a:ln w="9525">
            <a:noFill/>
            <a:miter lim="800000"/>
            <a:headEnd/>
            <a:tailEnd/>
          </a:ln>
          <a:effectLst/>
        </p:spPr>
      </p:pic>
      <p:sp>
        <p:nvSpPr>
          <p:cNvPr id="5" name="4 CuadroTexto"/>
          <p:cNvSpPr txBox="1"/>
          <p:nvPr/>
        </p:nvSpPr>
        <p:spPr>
          <a:xfrm>
            <a:off x="2961061" y="313157"/>
            <a:ext cx="5982022" cy="461665"/>
          </a:xfrm>
          <a:prstGeom prst="rect">
            <a:avLst/>
          </a:prstGeom>
          <a:noFill/>
        </p:spPr>
        <p:txBody>
          <a:bodyPr wrap="none" rtlCol="0">
            <a:spAutoFit/>
          </a:bodyPr>
          <a:lstStyle/>
          <a:p>
            <a:r>
              <a:rPr lang="es-CO" sz="2400" b="1" dirty="0">
                <a:latin typeface="+mj-lt"/>
              </a:rPr>
              <a:t>Proceso Gestión de Documentos - 4 Indicadores</a:t>
            </a:r>
          </a:p>
        </p:txBody>
      </p:sp>
      <p:graphicFrame>
        <p:nvGraphicFramePr>
          <p:cNvPr id="6" name="5 Tabla"/>
          <p:cNvGraphicFramePr>
            <a:graphicFrameLocks noGrp="1"/>
          </p:cNvGraphicFramePr>
          <p:nvPr>
            <p:extLst>
              <p:ext uri="{D42A27DB-BD31-4B8C-83A1-F6EECF244321}">
                <p14:modId xmlns:p14="http://schemas.microsoft.com/office/powerpoint/2010/main" val="3142185097"/>
              </p:ext>
            </p:extLst>
          </p:nvPr>
        </p:nvGraphicFramePr>
        <p:xfrm>
          <a:off x="565571" y="1747920"/>
          <a:ext cx="8253874" cy="3108960"/>
        </p:xfrm>
        <a:graphic>
          <a:graphicData uri="http://schemas.openxmlformats.org/drawingml/2006/table">
            <a:tbl>
              <a:tblPr>
                <a:tableStyleId>{BC89EF96-8CEA-46FF-86C4-4CE0E7609802}</a:tableStyleId>
              </a:tblPr>
              <a:tblGrid>
                <a:gridCol w="950197">
                  <a:extLst>
                    <a:ext uri="{9D8B030D-6E8A-4147-A177-3AD203B41FA5}">
                      <a16:colId xmlns:a16="http://schemas.microsoft.com/office/drawing/2014/main" val="20000"/>
                    </a:ext>
                  </a:extLst>
                </a:gridCol>
                <a:gridCol w="1018835">
                  <a:extLst>
                    <a:ext uri="{9D8B030D-6E8A-4147-A177-3AD203B41FA5}">
                      <a16:colId xmlns:a16="http://schemas.microsoft.com/office/drawing/2014/main" val="20001"/>
                    </a:ext>
                  </a:extLst>
                </a:gridCol>
                <a:gridCol w="1110374">
                  <a:extLst>
                    <a:ext uri="{9D8B030D-6E8A-4147-A177-3AD203B41FA5}">
                      <a16:colId xmlns:a16="http://schemas.microsoft.com/office/drawing/2014/main" val="20002"/>
                    </a:ext>
                  </a:extLst>
                </a:gridCol>
                <a:gridCol w="762441">
                  <a:extLst>
                    <a:ext uri="{9D8B030D-6E8A-4147-A177-3AD203B41FA5}">
                      <a16:colId xmlns:a16="http://schemas.microsoft.com/office/drawing/2014/main" val="20003"/>
                    </a:ext>
                  </a:extLst>
                </a:gridCol>
                <a:gridCol w="3601372">
                  <a:extLst>
                    <a:ext uri="{9D8B030D-6E8A-4147-A177-3AD203B41FA5}">
                      <a16:colId xmlns:a16="http://schemas.microsoft.com/office/drawing/2014/main" val="20004"/>
                    </a:ext>
                  </a:extLst>
                </a:gridCol>
                <a:gridCol w="810655">
                  <a:extLst>
                    <a:ext uri="{9D8B030D-6E8A-4147-A177-3AD203B41FA5}">
                      <a16:colId xmlns:a16="http://schemas.microsoft.com/office/drawing/2014/main" val="20005"/>
                    </a:ext>
                  </a:extLst>
                </a:gridCol>
              </a:tblGrid>
              <a:tr h="495508">
                <a:tc>
                  <a:txBody>
                    <a:bodyPr/>
                    <a:lstStyle/>
                    <a:p>
                      <a:pPr algn="ctr" fontAlgn="ctr"/>
                      <a:r>
                        <a:rPr lang="es-CO" sz="1200" b="1" u="none" strike="noStrike" dirty="0">
                          <a:solidFill>
                            <a:schemeClr val="tx1"/>
                          </a:solidFill>
                          <a:effectLst/>
                          <a:latin typeface="+mj-lt"/>
                          <a:cs typeface="Arial" panose="020B0604020202020204" pitchFamily="34" charset="0"/>
                        </a:rPr>
                        <a:t>Nombre indicador</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Ecuación</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Medición</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Responsable</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200" b="1" u="none" strike="noStrike" dirty="0">
                          <a:solidFill>
                            <a:schemeClr val="tx1"/>
                          </a:solidFill>
                          <a:effectLst/>
                          <a:latin typeface="+mj-lt"/>
                          <a:cs typeface="Arial" panose="020B0604020202020204" pitchFamily="34" charset="0"/>
                        </a:rPr>
                        <a:t>ANALISIS ULTIMA</a:t>
                      </a:r>
                      <a:r>
                        <a:rPr lang="es-CO" sz="1200" b="1" u="none" strike="noStrike" baseline="0" dirty="0">
                          <a:solidFill>
                            <a:schemeClr val="tx1"/>
                          </a:solidFill>
                          <a:effectLst/>
                          <a:latin typeface="+mj-lt"/>
                          <a:cs typeface="Arial" panose="020B0604020202020204" pitchFamily="34" charset="0"/>
                        </a:rPr>
                        <a:t> MEDICION</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 cumplimiento</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2306365">
                <a:tc>
                  <a:txBody>
                    <a:bodyPr/>
                    <a:lstStyle/>
                    <a:p>
                      <a:pPr algn="ctr" fontAlgn="ctr"/>
                      <a:r>
                        <a:rPr lang="es-MX" sz="1200" b="1" i="0" kern="1200" dirty="0">
                          <a:solidFill>
                            <a:schemeClr val="tx1"/>
                          </a:solidFill>
                          <a:latin typeface="+mj-lt"/>
                          <a:ea typeface="+mn-ea"/>
                          <a:cs typeface="+mn-cs"/>
                        </a:rPr>
                        <a:t>Seguimiento a Peticiones, Quejas, Reclamos y Sugerencias - PQRS</a:t>
                      </a:r>
                      <a:endParaRPr lang="es-CO" sz="12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MX" sz="1200" b="0" i="0" kern="1200" dirty="0">
                          <a:solidFill>
                            <a:schemeClr val="tx1"/>
                          </a:solidFill>
                          <a:latin typeface="+mj-lt"/>
                          <a:ea typeface="+mn-ea"/>
                          <a:cs typeface="+mn-cs"/>
                        </a:rPr>
                        <a:t>Peticiones, Quejas, Reclamos y Sugerencias contestadas oportunamente/Total de Peticiones, Quejas, Reclamos y Sugerencias recibidas.</a:t>
                      </a:r>
                    </a:p>
                    <a:p>
                      <a:pPr algn="ctr" fontAlgn="ctr"/>
                      <a:endParaRPr lang="es-MX" sz="1200" b="0" i="0" u="none" strike="noStrike" kern="1200" dirty="0">
                        <a:solidFill>
                          <a:schemeClr val="tx1"/>
                        </a:solidFill>
                        <a:effectLst/>
                        <a:latin typeface="+mj-lt"/>
                        <a:ea typeface="+mn-ea"/>
                        <a:cs typeface="+mn-cs"/>
                      </a:endParaRPr>
                    </a:p>
                    <a:p>
                      <a:pPr algn="ctr" fontAlgn="ctr"/>
                      <a:r>
                        <a:rPr lang="es-MX" sz="1200" b="0" i="0" u="none" strike="noStrike" kern="1200" dirty="0">
                          <a:solidFill>
                            <a:schemeClr val="tx1"/>
                          </a:solidFill>
                          <a:effectLst/>
                          <a:latin typeface="+mj-lt"/>
                          <a:ea typeface="+mn-ea"/>
                          <a:cs typeface="+mn-cs"/>
                        </a:rPr>
                        <a:t>645/655</a:t>
                      </a:r>
                      <a:endParaRPr lang="pt-BR"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SEMESTRAL</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Bibiana Marcela Castrillón Coronado</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1200" b="0" i="0" u="none" strike="noStrike" dirty="0">
                          <a:solidFill>
                            <a:schemeClr val="tx1"/>
                          </a:solidFill>
                          <a:effectLst/>
                          <a:latin typeface="+mj-lt"/>
                          <a:cs typeface="Arial" panose="020B0604020202020204" pitchFamily="34" charset="0"/>
                        </a:rPr>
                        <a:t>Semanalmente todas las semanas se les realiza el recordatorio a los funcionarios del ICPA para las respuestas a las PQRS que se tiene "Vencidas", "Por Vencer" y "A Tiempo"; a diciembre tenemos los siguientes datos: 653 PQRSDF que ingresaron al Instituto; se detallan de la siguiente manera: PQRSDF Cerrada a Tiempo Vencido: 4 corresponde al 0.04% PQRSD En espera con tiempo: 8 corresponde al 0.6% . Se Dividen por las subdirecciones del ICPA: Subdirección Administrativa Financiera 25 PQRSDF; Subdirección de Fomento y Patrimonio 450 PQRSDF; Subdirección de Planeación 20 PQRSDF; Comunicaciones 7 PQRSDF; Dirección 6. Total de PQRSDF: 655</a:t>
                      </a:r>
                      <a:endParaRPr lang="es-MX"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98%</a:t>
                      </a:r>
                      <a:endParaRPr lang="es-CO" sz="12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331640" y="121738"/>
            <a:ext cx="4984763" cy="461665"/>
          </a:xfrm>
          <a:prstGeom prst="rect">
            <a:avLst/>
          </a:prstGeom>
          <a:noFill/>
        </p:spPr>
        <p:txBody>
          <a:bodyPr wrap="none" rtlCol="0">
            <a:spAutoFit/>
          </a:bodyPr>
          <a:lstStyle/>
          <a:p>
            <a:pPr algn="ctr"/>
            <a:r>
              <a:rPr lang="es-CO" sz="2400" b="1" dirty="0">
                <a:latin typeface="+mj-lt"/>
              </a:rPr>
              <a:t>Proceso Gestión Jurídica - 3 Indicadores</a:t>
            </a:r>
          </a:p>
        </p:txBody>
      </p:sp>
      <p:graphicFrame>
        <p:nvGraphicFramePr>
          <p:cNvPr id="6" name="5 Tabla"/>
          <p:cNvGraphicFramePr>
            <a:graphicFrameLocks noGrp="1"/>
          </p:cNvGraphicFramePr>
          <p:nvPr>
            <p:extLst>
              <p:ext uri="{D42A27DB-BD31-4B8C-83A1-F6EECF244321}">
                <p14:modId xmlns:p14="http://schemas.microsoft.com/office/powerpoint/2010/main" val="3070638127"/>
              </p:ext>
            </p:extLst>
          </p:nvPr>
        </p:nvGraphicFramePr>
        <p:xfrm>
          <a:off x="200882" y="651266"/>
          <a:ext cx="8519053" cy="5339349"/>
        </p:xfrm>
        <a:graphic>
          <a:graphicData uri="http://schemas.openxmlformats.org/drawingml/2006/table">
            <a:tbl>
              <a:tblPr>
                <a:tableStyleId>{BC89EF96-8CEA-46FF-86C4-4CE0E7609802}</a:tableStyleId>
              </a:tblPr>
              <a:tblGrid>
                <a:gridCol w="1343625">
                  <a:extLst>
                    <a:ext uri="{9D8B030D-6E8A-4147-A177-3AD203B41FA5}">
                      <a16:colId xmlns:a16="http://schemas.microsoft.com/office/drawing/2014/main" val="20000"/>
                    </a:ext>
                  </a:extLst>
                </a:gridCol>
                <a:gridCol w="1475273">
                  <a:extLst>
                    <a:ext uri="{9D8B030D-6E8A-4147-A177-3AD203B41FA5}">
                      <a16:colId xmlns:a16="http://schemas.microsoft.com/office/drawing/2014/main" val="20001"/>
                    </a:ext>
                  </a:extLst>
                </a:gridCol>
                <a:gridCol w="668348">
                  <a:extLst>
                    <a:ext uri="{9D8B030D-6E8A-4147-A177-3AD203B41FA5}">
                      <a16:colId xmlns:a16="http://schemas.microsoft.com/office/drawing/2014/main" val="20002"/>
                    </a:ext>
                  </a:extLst>
                </a:gridCol>
                <a:gridCol w="941915">
                  <a:extLst>
                    <a:ext uri="{9D8B030D-6E8A-4147-A177-3AD203B41FA5}">
                      <a16:colId xmlns:a16="http://schemas.microsoft.com/office/drawing/2014/main" val="20003"/>
                    </a:ext>
                  </a:extLst>
                </a:gridCol>
                <a:gridCol w="3321489">
                  <a:extLst>
                    <a:ext uri="{9D8B030D-6E8A-4147-A177-3AD203B41FA5}">
                      <a16:colId xmlns:a16="http://schemas.microsoft.com/office/drawing/2014/main" val="20004"/>
                    </a:ext>
                  </a:extLst>
                </a:gridCol>
                <a:gridCol w="768403">
                  <a:extLst>
                    <a:ext uri="{9D8B030D-6E8A-4147-A177-3AD203B41FA5}">
                      <a16:colId xmlns:a16="http://schemas.microsoft.com/office/drawing/2014/main" val="20005"/>
                    </a:ext>
                  </a:extLst>
                </a:gridCol>
              </a:tblGrid>
              <a:tr h="378729">
                <a:tc>
                  <a:txBody>
                    <a:bodyPr/>
                    <a:lstStyle/>
                    <a:p>
                      <a:pPr algn="ctr" fontAlgn="ctr"/>
                      <a:r>
                        <a:rPr lang="es-CO" sz="1050" b="1" u="none" strike="noStrike" dirty="0">
                          <a:solidFill>
                            <a:schemeClr val="tx1"/>
                          </a:solidFill>
                          <a:effectLst/>
                          <a:latin typeface="+mj-lt"/>
                          <a:cs typeface="Arial" panose="020B0604020202020204" pitchFamily="34" charset="0"/>
                        </a:rPr>
                        <a:t>Nombre indicador</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effectLst/>
                          <a:latin typeface="+mj-lt"/>
                          <a:cs typeface="Arial" panose="020B0604020202020204" pitchFamily="34" charset="0"/>
                        </a:rPr>
                        <a:t>Ecuación</a:t>
                      </a:r>
                      <a:endParaRPr lang="es-CO" sz="105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effectLst/>
                          <a:latin typeface="+mj-lt"/>
                          <a:cs typeface="Arial" panose="020B0604020202020204" pitchFamily="34" charset="0"/>
                        </a:rPr>
                        <a:t>Medición</a:t>
                      </a:r>
                      <a:endParaRPr lang="es-CO" sz="105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effectLst/>
                          <a:latin typeface="+mj-lt"/>
                          <a:cs typeface="Arial" panose="020B0604020202020204" pitchFamily="34" charset="0"/>
                        </a:rPr>
                        <a:t>Responsable</a:t>
                      </a:r>
                      <a:endParaRPr lang="es-CO" sz="105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50" b="1" u="none" strike="noStrike" dirty="0">
                          <a:effectLst/>
                          <a:latin typeface="+mj-lt"/>
                          <a:cs typeface="Arial" panose="020B0604020202020204" pitchFamily="34" charset="0"/>
                        </a:rPr>
                        <a:t>ANALISIS ULTIMA</a:t>
                      </a:r>
                      <a:r>
                        <a:rPr lang="es-CO" sz="1050" b="1" u="none" strike="noStrike" baseline="0" dirty="0">
                          <a:effectLst/>
                          <a:latin typeface="+mj-lt"/>
                          <a:cs typeface="Arial" panose="020B0604020202020204" pitchFamily="34" charset="0"/>
                        </a:rPr>
                        <a:t> MEDICION</a:t>
                      </a:r>
                      <a:endParaRPr lang="es-CO" sz="105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effectLst/>
                          <a:latin typeface="+mj-lt"/>
                          <a:cs typeface="Arial" panose="020B0604020202020204" pitchFamily="34" charset="0"/>
                        </a:rPr>
                        <a:t>% cumplimiento</a:t>
                      </a:r>
                      <a:endParaRPr lang="es-CO" sz="105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1067933">
                <a:tc>
                  <a:txBody>
                    <a:bodyPr/>
                    <a:lstStyle/>
                    <a:p>
                      <a:pPr algn="ctr" fontAlgn="ctr"/>
                      <a:r>
                        <a:rPr lang="es-CO" sz="1050" b="1" u="none" strike="noStrike" dirty="0">
                          <a:solidFill>
                            <a:schemeClr val="tx1"/>
                          </a:solidFill>
                          <a:effectLst/>
                          <a:latin typeface="+mj-lt"/>
                          <a:cs typeface="Arial" panose="020B0604020202020204" pitchFamily="34" charset="0"/>
                        </a:rPr>
                        <a:t>Conformidad de Contratos</a:t>
                      </a:r>
                      <a:endParaRPr lang="es-CO" sz="105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b="0" u="none" strike="noStrike" dirty="0">
                          <a:effectLst/>
                          <a:latin typeface="+mj-lt"/>
                          <a:cs typeface="Arial" panose="020B0604020202020204" pitchFamily="34" charset="0"/>
                        </a:rPr>
                        <a:t># contratos liquidados/ # contratos terminados</a:t>
                      </a:r>
                    </a:p>
                    <a:p>
                      <a:pPr algn="ctr" fontAlgn="ctr"/>
                      <a:endParaRPr lang="es-CO" sz="1050" b="0" u="none" strike="noStrike" dirty="0">
                        <a:effectLst/>
                        <a:latin typeface="+mj-lt"/>
                        <a:cs typeface="Arial" panose="020B0604020202020204" pitchFamily="34" charset="0"/>
                      </a:endParaRPr>
                    </a:p>
                    <a:p>
                      <a:pPr algn="ctr" fontAlgn="ctr"/>
                      <a:r>
                        <a:rPr lang="es-CO" sz="1050" b="0" u="none" strike="noStrike" dirty="0">
                          <a:effectLst/>
                          <a:latin typeface="+mj-lt"/>
                          <a:cs typeface="Arial" panose="020B0604020202020204" pitchFamily="34" charset="0"/>
                        </a:rPr>
                        <a:t>280/341</a:t>
                      </a:r>
                    </a:p>
                    <a:p>
                      <a:pPr algn="ctr" fontAlgn="ctr"/>
                      <a:endParaRPr lang="es-CO" sz="1050" b="0" i="0" u="none" strike="noStrike" dirty="0">
                        <a:solidFill>
                          <a:srgbClr val="000000"/>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effectLst/>
                          <a:latin typeface="+mj-lt"/>
                          <a:cs typeface="Arial" panose="020B0604020202020204" pitchFamily="34" charset="0"/>
                        </a:rPr>
                        <a:t>SEMESTRAL</a:t>
                      </a:r>
                      <a:endParaRPr lang="es-CO" sz="1050" b="0" i="0" u="none" strike="noStrike" dirty="0">
                        <a:solidFill>
                          <a:srgbClr val="000000"/>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effectLst/>
                          <a:latin typeface="+mj-lt"/>
                          <a:cs typeface="Arial" panose="020B0604020202020204" pitchFamily="34" charset="0"/>
                        </a:rPr>
                        <a:t>María Celina López Gómez</a:t>
                      </a:r>
                      <a:endParaRPr lang="es-CO" sz="1050" b="0" i="0" u="none" strike="noStrike" dirty="0">
                        <a:solidFill>
                          <a:srgbClr val="000000"/>
                        </a:solidFill>
                        <a:effectLst/>
                        <a:latin typeface="+mj-lt"/>
                        <a:cs typeface="Arial" panose="020B0604020202020204" pitchFamily="34" charset="0"/>
                      </a:endParaRPr>
                    </a:p>
                  </a:txBody>
                  <a:tcPr marL="0" marR="0" marT="0" marB="0" anchor="ctr"/>
                </a:tc>
                <a:tc>
                  <a:txBody>
                    <a:bodyPr/>
                    <a:lstStyle/>
                    <a:p>
                      <a:pPr algn="just" fontAlgn="ctr"/>
                      <a:r>
                        <a:rPr lang="es-ES" sz="1050" b="0" i="0" u="none" strike="noStrike" kern="1200" baseline="0" dirty="0">
                          <a:solidFill>
                            <a:srgbClr val="000000"/>
                          </a:solidFill>
                          <a:effectLst/>
                          <a:latin typeface="+mj-lt"/>
                          <a:ea typeface="+mn-ea"/>
                          <a:cs typeface="Arial" panose="020B0604020202020204" pitchFamily="34" charset="0"/>
                        </a:rPr>
                        <a:t>A diciembre 31 de 2022 se suscribieron 347 contratos, de los cuales a la fecha se encuentran liquidados: 280 contratos, de los 280 liquidados, se toman como liquidadas 250 cartas compromiso, las cuales no se procede con la liquidación teniendo en cuenta que estas se suscriben fundamentado en los artículos 17 y 18 de la ley 397 de 1997 y no se trata de un contrato regido por el estatuto general de contratación, pero para el indicador se toman como liquidados. De igual manera, se toman como liquidados veintiocho (28) contratos de prestación de servicios personales, los cuales tampoco procede la liquidación en virtud de lo establecido en el artículo 60 de la ley 80 de 1993, modificado por la ley 1150 de 2007 y el decreto nacional 019 de 20212, estos contratos por tratarse de una prestación de servicios profesionales y de apoyo a la gestión, no es obligatorio proceder con su liquidación, pero para el indicador se toman como liquidados. A la fecha del 31 de diciembre de 2022, cinco (5) contratos continúan en ejecución</a:t>
                      </a:r>
                      <a:endParaRPr lang="es-CO" sz="1050" b="0" i="0" u="none" strike="noStrike" kern="1200" baseline="0" dirty="0">
                        <a:solidFill>
                          <a:srgbClr val="000000"/>
                        </a:solidFill>
                        <a:effectLst/>
                        <a:latin typeface="+mj-lt"/>
                        <a:ea typeface="+mn-ea"/>
                        <a:cs typeface="Arial" panose="020B0604020202020204" pitchFamily="34" charset="0"/>
                      </a:endParaRPr>
                    </a:p>
                  </a:txBody>
                  <a:tcPr marL="0" marR="0" marT="0" marB="0" anchor="ctr"/>
                </a:tc>
                <a:tc>
                  <a:txBody>
                    <a:bodyPr/>
                    <a:lstStyle/>
                    <a:p>
                      <a:pPr algn="ctr" fontAlgn="ctr"/>
                      <a:r>
                        <a:rPr lang="es-CO" sz="1050" u="none" strike="noStrike" dirty="0">
                          <a:effectLst/>
                          <a:latin typeface="+mj-lt"/>
                          <a:cs typeface="Arial" panose="020B0604020202020204" pitchFamily="34" charset="0"/>
                        </a:rPr>
                        <a:t>82%</a:t>
                      </a:r>
                      <a:endParaRPr lang="es-CO" sz="1050" b="0" i="0" u="none" strike="noStrike" dirty="0">
                        <a:solidFill>
                          <a:srgbClr val="000000"/>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694070">
                <a:tc>
                  <a:txBody>
                    <a:bodyPr/>
                    <a:lstStyle/>
                    <a:p>
                      <a:pPr algn="ctr" fontAlgn="ctr"/>
                      <a:r>
                        <a:rPr lang="es-MX" sz="1050" b="1" u="none" strike="noStrike" kern="1200" dirty="0">
                          <a:solidFill>
                            <a:schemeClr val="tx1"/>
                          </a:solidFill>
                          <a:effectLst/>
                          <a:latin typeface="+mj-lt"/>
                          <a:ea typeface="+mn-ea"/>
                          <a:cs typeface="Arial" panose="020B0604020202020204" pitchFamily="34" charset="0"/>
                        </a:rPr>
                        <a:t>Oportunidad en la elaboración y legalización de contratos</a:t>
                      </a:r>
                      <a:endParaRPr lang="es-CO" sz="105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ES" sz="1050" b="0" i="0" kern="1200" dirty="0">
                          <a:solidFill>
                            <a:schemeClr val="tx1"/>
                          </a:solidFill>
                          <a:latin typeface="+mj-lt"/>
                          <a:ea typeface="+mn-ea"/>
                          <a:cs typeface="+mn-cs"/>
                        </a:rPr>
                        <a:t>Contratos elaborados y legalizados oportunamente ≤ 3 días / Contratos elaborados y legalizados</a:t>
                      </a:r>
                    </a:p>
                    <a:p>
                      <a:pPr algn="ctr" fontAlgn="ctr"/>
                      <a:r>
                        <a:rPr lang="es-MX" sz="1050" b="0" i="0" kern="1200" dirty="0">
                          <a:solidFill>
                            <a:schemeClr val="tx1"/>
                          </a:solidFill>
                          <a:latin typeface="+mj-lt"/>
                          <a:ea typeface="+mn-ea"/>
                          <a:cs typeface="+mn-cs"/>
                        </a:rPr>
                        <a:t>334/345</a:t>
                      </a:r>
                      <a:endParaRPr lang="es-ES" sz="1050" b="0" i="0" kern="1200" dirty="0">
                        <a:solidFill>
                          <a:schemeClr val="tx1"/>
                        </a:solidFill>
                        <a:latin typeface="+mj-lt"/>
                        <a:ea typeface="+mn-ea"/>
                        <a:cs typeface="+mn-cs"/>
                      </a:endParaRPr>
                    </a:p>
                    <a:p>
                      <a:pPr algn="ctr" fontAlgn="ctr"/>
                      <a:endParaRPr lang="es-CO" sz="1050" b="0" i="0" u="none" strike="noStrike" dirty="0">
                        <a:solidFill>
                          <a:srgbClr val="000000"/>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effectLst/>
                          <a:latin typeface="+mj-lt"/>
                          <a:cs typeface="Arial" panose="020B0604020202020204" pitchFamily="34" charset="0"/>
                        </a:rPr>
                        <a:t>MENSUAL</a:t>
                      </a:r>
                      <a:endParaRPr lang="es-CO" sz="1050" b="0" i="0" u="none" strike="noStrike" dirty="0">
                        <a:solidFill>
                          <a:srgbClr val="000000"/>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effectLst/>
                          <a:latin typeface="+mj-lt"/>
                          <a:cs typeface="Arial" panose="020B0604020202020204" pitchFamily="34" charset="0"/>
                        </a:rPr>
                        <a:t>María Celina López Gómez</a:t>
                      </a:r>
                      <a:endParaRPr lang="es-CO" sz="1050" b="0" i="0" u="none" strike="noStrike" dirty="0">
                        <a:solidFill>
                          <a:srgbClr val="000000"/>
                        </a:solidFill>
                        <a:effectLst/>
                        <a:latin typeface="+mj-lt"/>
                        <a:cs typeface="Arial" panose="020B0604020202020204" pitchFamily="34" charset="0"/>
                      </a:endParaRPr>
                    </a:p>
                  </a:txBody>
                  <a:tcPr marL="0" marR="0" marT="0" marB="0" anchor="ctr"/>
                </a:tc>
                <a:tc>
                  <a:txBody>
                    <a:bodyPr/>
                    <a:lstStyle/>
                    <a:p>
                      <a:pPr algn="just" fontAlgn="ctr"/>
                      <a:r>
                        <a:rPr lang="es-ES" sz="1050" b="0" i="0" u="none" strike="noStrike" dirty="0">
                          <a:solidFill>
                            <a:srgbClr val="000000"/>
                          </a:solidFill>
                          <a:effectLst/>
                          <a:latin typeface="+mj-lt"/>
                          <a:cs typeface="Arial" panose="020B0604020202020204" pitchFamily="34" charset="0"/>
                        </a:rPr>
                        <a:t>A fecha del 31 diciembre realizaron 345 contratos, de los cuales se legalizaron oportunamente 334 contratos y 11 no se legalizaron oportunamente.</a:t>
                      </a:r>
                      <a:endParaRPr lang="es-CO" sz="1050" b="0" i="0" u="none" strike="noStrike" dirty="0">
                        <a:solidFill>
                          <a:srgbClr val="000000"/>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effectLst/>
                          <a:latin typeface="+mj-lt"/>
                          <a:cs typeface="Arial" panose="020B0604020202020204" pitchFamily="34" charset="0"/>
                        </a:rPr>
                        <a:t>97%</a:t>
                      </a:r>
                      <a:endParaRPr lang="es-CO" sz="1050" b="0" i="0" u="none" strike="noStrike" dirty="0">
                        <a:solidFill>
                          <a:srgbClr val="000000"/>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1006324">
                <a:tc>
                  <a:txBody>
                    <a:bodyPr/>
                    <a:lstStyle/>
                    <a:p>
                      <a:pPr algn="ctr" fontAlgn="ctr"/>
                      <a:r>
                        <a:rPr lang="es-MX" sz="1050" b="1" i="0" kern="1200" dirty="0">
                          <a:solidFill>
                            <a:schemeClr val="tx1"/>
                          </a:solidFill>
                          <a:latin typeface="+mj-lt"/>
                          <a:ea typeface="+mn-ea"/>
                          <a:cs typeface="+mn-cs"/>
                        </a:rPr>
                        <a:t>Oportunidad en la Publicación de los contratos en SIA OBSERVA</a:t>
                      </a:r>
                      <a:endParaRPr lang="es-CO" sz="105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MX" sz="1050" b="0" i="0" kern="1200" dirty="0">
                          <a:solidFill>
                            <a:schemeClr val="tx1"/>
                          </a:solidFill>
                          <a:latin typeface="+mj-lt"/>
                          <a:ea typeface="+mn-ea"/>
                          <a:cs typeface="+mn-cs"/>
                        </a:rPr>
                        <a:t>Contratos publicados oportunamente en Gestión Transparente ≤ 5 días /Total de contratos publicados en Gestión Transparente</a:t>
                      </a:r>
                    </a:p>
                    <a:p>
                      <a:pPr algn="ctr" fontAlgn="ctr"/>
                      <a:r>
                        <a:rPr lang="es-MX" sz="1050" b="0" i="0" u="none" strike="noStrike" kern="1200" dirty="0">
                          <a:solidFill>
                            <a:schemeClr val="tx1"/>
                          </a:solidFill>
                          <a:effectLst/>
                          <a:latin typeface="+mj-lt"/>
                          <a:ea typeface="+mn-ea"/>
                          <a:cs typeface="+mn-cs"/>
                        </a:rPr>
                        <a:t>95/95</a:t>
                      </a:r>
                      <a:endParaRPr lang="es-CO" sz="1050" b="0" i="0" u="none" strike="noStrike" dirty="0">
                        <a:solidFill>
                          <a:srgbClr val="000000"/>
                        </a:solidFill>
                        <a:effectLst/>
                        <a:latin typeface="+mj-lt"/>
                        <a:cs typeface="Arial" panose="020B0604020202020204" pitchFamily="34" charset="0"/>
                      </a:endParaRPr>
                    </a:p>
                  </a:txBody>
                  <a:tcPr marL="0" marR="0" marT="0" marB="0" anchor="ctr"/>
                </a:tc>
                <a:tc>
                  <a:txBody>
                    <a:bodyPr/>
                    <a:lstStyle/>
                    <a:p>
                      <a:pPr algn="ctr" fontAlgn="ctr"/>
                      <a:r>
                        <a:rPr lang="es-CO" sz="1050" b="0" i="0" u="none" strike="noStrike" dirty="0">
                          <a:solidFill>
                            <a:srgbClr val="000000"/>
                          </a:solidFill>
                          <a:effectLst/>
                          <a:latin typeface="+mj-lt"/>
                          <a:cs typeface="Arial" panose="020B0604020202020204" pitchFamily="34" charset="0"/>
                        </a:rPr>
                        <a:t>MENSUAL</a:t>
                      </a:r>
                    </a:p>
                  </a:txBody>
                  <a:tcPr marL="0" marR="0" marT="0" marB="0" anchor="ctr"/>
                </a:tc>
                <a:tc>
                  <a:txBody>
                    <a:bodyPr/>
                    <a:lstStyle/>
                    <a:p>
                      <a:pPr algn="ctr" fontAlgn="t"/>
                      <a:r>
                        <a:rPr lang="es-ES" sz="1050" dirty="0">
                          <a:latin typeface="+mj-lt"/>
                        </a:rPr>
                        <a:t>Isabel Cristina Restrepo González</a:t>
                      </a:r>
                    </a:p>
                  </a:txBody>
                  <a:tcPr marL="76200" marR="76200" marT="76200" marB="76200"/>
                </a:tc>
                <a:tc>
                  <a:txBody>
                    <a:bodyPr/>
                    <a:lstStyle/>
                    <a:p>
                      <a:pPr algn="just" fontAlgn="t"/>
                      <a:r>
                        <a:rPr lang="es-ES" sz="1050" dirty="0">
                          <a:effectLst/>
                        </a:rPr>
                        <a:t>Se adjunta soporte de la contratación suscrita del 01 de enero de 2022 al 31 de diciembre de 2022, al momento se a rendido la contratación dentro de los tiempos establecidos.</a:t>
                      </a:r>
                      <a:endParaRPr lang="es-CO" sz="1050" dirty="0">
                        <a:effectLst/>
                      </a:endParaRPr>
                    </a:p>
                  </a:txBody>
                  <a:tcPr marL="76200" marR="76200" marT="76200" marB="76200"/>
                </a:tc>
                <a:tc>
                  <a:txBody>
                    <a:bodyPr/>
                    <a:lstStyle/>
                    <a:p>
                      <a:pPr algn="ctr" fontAlgn="ctr"/>
                      <a:r>
                        <a:rPr lang="es-CO" sz="1050" b="0" i="0" u="none" strike="noStrike" dirty="0">
                          <a:solidFill>
                            <a:srgbClr val="000000"/>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494731" y="109010"/>
            <a:ext cx="8154537" cy="509068"/>
          </a:xfrm>
          <a:prstGeom prst="rect">
            <a:avLst/>
          </a:prstGeom>
        </p:spPr>
        <p:txBody>
          <a:bodyPr vert="horz" lIns="91440" tIns="45720" rIns="91440" bIns="45720" rtlCol="0" anchor="b">
            <a:normAutofit fontScale="92500" lnSpcReduction="1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s-CO" altLang="es-CO" sz="3600" b="1" i="0" u="none" strike="noStrike" kern="1200" cap="none" spc="0" normalizeH="0" baseline="0" noProof="0" dirty="0">
                <a:ln>
                  <a:noFill/>
                </a:ln>
                <a:effectLst/>
                <a:uLnTx/>
                <a:uFillTx/>
                <a:latin typeface="Calibri Light" panose="020F0302020204030204" pitchFamily="34" charset="0"/>
                <a:ea typeface="+mj-ea"/>
                <a:cs typeface="Calibri Light" panose="020F0302020204030204" pitchFamily="34" charset="0"/>
              </a:rPr>
              <a:t>Comparativo por proceso</a:t>
            </a:r>
          </a:p>
        </p:txBody>
      </p:sp>
      <p:graphicFrame>
        <p:nvGraphicFramePr>
          <p:cNvPr id="6" name="5 Tabla"/>
          <p:cNvGraphicFramePr>
            <a:graphicFrameLocks noGrp="1"/>
          </p:cNvGraphicFramePr>
          <p:nvPr>
            <p:extLst>
              <p:ext uri="{D42A27DB-BD31-4B8C-83A1-F6EECF244321}">
                <p14:modId xmlns:p14="http://schemas.microsoft.com/office/powerpoint/2010/main" val="527698703"/>
              </p:ext>
            </p:extLst>
          </p:nvPr>
        </p:nvGraphicFramePr>
        <p:xfrm>
          <a:off x="494730" y="718746"/>
          <a:ext cx="7203242" cy="4751373"/>
        </p:xfrm>
        <a:graphic>
          <a:graphicData uri="http://schemas.openxmlformats.org/drawingml/2006/table">
            <a:tbl>
              <a:tblPr firstRow="1" firstCol="1" bandRow="1">
                <a:tableStyleId>{8799B23B-EC83-4686-B30A-512413B5E67A}</a:tableStyleId>
              </a:tblPr>
              <a:tblGrid>
                <a:gridCol w="3832178">
                  <a:extLst>
                    <a:ext uri="{9D8B030D-6E8A-4147-A177-3AD203B41FA5}">
                      <a16:colId xmlns:a16="http://schemas.microsoft.com/office/drawing/2014/main" val="20000"/>
                    </a:ext>
                  </a:extLst>
                </a:gridCol>
                <a:gridCol w="1503639">
                  <a:extLst>
                    <a:ext uri="{9D8B030D-6E8A-4147-A177-3AD203B41FA5}">
                      <a16:colId xmlns:a16="http://schemas.microsoft.com/office/drawing/2014/main" val="20001"/>
                    </a:ext>
                  </a:extLst>
                </a:gridCol>
                <a:gridCol w="1867425">
                  <a:extLst>
                    <a:ext uri="{9D8B030D-6E8A-4147-A177-3AD203B41FA5}">
                      <a16:colId xmlns:a16="http://schemas.microsoft.com/office/drawing/2014/main" val="2072694855"/>
                    </a:ext>
                  </a:extLst>
                </a:gridCol>
              </a:tblGrid>
              <a:tr h="697533">
                <a:tc>
                  <a:txBody>
                    <a:bodyPr/>
                    <a:lstStyle/>
                    <a:p>
                      <a:pPr marL="0" algn="ctr" defTabSz="914400" rtl="0" eaLnBrk="1" latinLnBrk="0" hangingPunct="0">
                        <a:spcAft>
                          <a:spcPts val="0"/>
                        </a:spcAft>
                      </a:pPr>
                      <a:r>
                        <a:rPr lang="es-ES_tradnl" sz="1400" b="1" kern="1200" dirty="0">
                          <a:solidFill>
                            <a:schemeClr val="tx1"/>
                          </a:solidFill>
                          <a:effectLst/>
                          <a:latin typeface="+mn-lt"/>
                          <a:ea typeface="+mn-ea"/>
                          <a:cs typeface="+mn-cs"/>
                        </a:rPr>
                        <a:t>Proceso</a:t>
                      </a:r>
                      <a:endParaRPr lang="es-CO" sz="1400" b="1" kern="12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0">
                        <a:spcAft>
                          <a:spcPts val="0"/>
                        </a:spcAft>
                      </a:pPr>
                      <a:r>
                        <a:rPr lang="es-ES_tradnl" sz="1400" b="1" kern="1200" dirty="0">
                          <a:solidFill>
                            <a:schemeClr val="tx1"/>
                          </a:solidFill>
                          <a:effectLst/>
                          <a:latin typeface="+mn-lt"/>
                          <a:ea typeface="+mn-ea"/>
                          <a:cs typeface="+mn-cs"/>
                        </a:rPr>
                        <a:t>Total de indicadores</a:t>
                      </a:r>
                      <a:endParaRPr lang="es-CO" sz="1400" b="1" kern="12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0">
                        <a:spcAft>
                          <a:spcPts val="0"/>
                        </a:spcAft>
                      </a:pPr>
                      <a:r>
                        <a:rPr lang="es-ES" sz="1400" b="1" kern="1200" dirty="0">
                          <a:solidFill>
                            <a:schemeClr val="tx1"/>
                          </a:solidFill>
                          <a:effectLst/>
                          <a:latin typeface="+mn-lt"/>
                          <a:ea typeface="+mn-ea"/>
                          <a:cs typeface="+mn-cs"/>
                        </a:rPr>
                        <a:t>% de Cumplimiento a diciembre 31/2022</a:t>
                      </a:r>
                      <a:endParaRPr lang="es-CO" sz="1400" b="1"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b="1" kern="1200" dirty="0">
                          <a:solidFill>
                            <a:schemeClr val="tx1"/>
                          </a:solidFill>
                          <a:effectLst/>
                          <a:latin typeface="+mj-lt"/>
                          <a:ea typeface="+mn-ea"/>
                          <a:cs typeface="+mn-cs"/>
                        </a:rPr>
                        <a:t>Gestión Estratégica</a:t>
                      </a:r>
                      <a:endParaRPr lang="es-CO" sz="1400" b="1" kern="1200" dirty="0">
                        <a:solidFill>
                          <a:schemeClr val="tx1"/>
                        </a:solidFill>
                        <a:effectLst/>
                        <a:latin typeface="+mj-lt"/>
                        <a:ea typeface="+mn-ea"/>
                        <a:cs typeface="+mn-cs"/>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2</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100%</a:t>
                      </a:r>
                    </a:p>
                  </a:txBody>
                  <a:tcPr marL="68580" marR="68580" marT="0" marB="0">
                    <a:solidFill>
                      <a:schemeClr val="bg1">
                        <a:alpha val="20000"/>
                      </a:schemeClr>
                    </a:solidFill>
                  </a:tcPr>
                </a:tc>
                <a:extLst>
                  <a:ext uri="{0D108BD9-81ED-4DB2-BD59-A6C34878D82A}">
                    <a16:rowId xmlns:a16="http://schemas.microsoft.com/office/drawing/2014/main" val="10001"/>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b="1" kern="1200" dirty="0">
                          <a:solidFill>
                            <a:schemeClr val="tx1"/>
                          </a:solidFill>
                          <a:effectLst/>
                          <a:latin typeface="+mj-lt"/>
                          <a:ea typeface="+mn-ea"/>
                          <a:cs typeface="+mn-cs"/>
                        </a:rPr>
                        <a:t>Gestión Participativa de la cultura</a:t>
                      </a:r>
                      <a:endParaRPr lang="es-CO" sz="1400" b="1" kern="1200" dirty="0">
                        <a:solidFill>
                          <a:schemeClr val="tx1"/>
                        </a:solidFill>
                        <a:effectLst/>
                        <a:latin typeface="+mj-lt"/>
                        <a:ea typeface="+mn-ea"/>
                        <a:cs typeface="+mn-cs"/>
                      </a:endParaRPr>
                    </a:p>
                    <a:p>
                      <a:pPr algn="ctr" hangingPunct="0">
                        <a:spcAft>
                          <a:spcPts val="0"/>
                        </a:spcAft>
                      </a:pPr>
                      <a:endParaRPr lang="es-CO" sz="14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11</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104%</a:t>
                      </a:r>
                    </a:p>
                  </a:txBody>
                  <a:tcPr marL="68580" marR="68580" marT="0" marB="0">
                    <a:solidFill>
                      <a:schemeClr val="bg1">
                        <a:alpha val="20000"/>
                      </a:schemeClr>
                    </a:solidFill>
                  </a:tcPr>
                </a:tc>
                <a:extLst>
                  <a:ext uri="{0D108BD9-81ED-4DB2-BD59-A6C34878D82A}">
                    <a16:rowId xmlns:a16="http://schemas.microsoft.com/office/drawing/2014/main" val="10002"/>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b="1" kern="1200" dirty="0">
                          <a:solidFill>
                            <a:schemeClr val="tx1"/>
                          </a:solidFill>
                          <a:effectLst/>
                          <a:latin typeface="+mj-lt"/>
                          <a:ea typeface="+mn-ea"/>
                          <a:cs typeface="+mn-cs"/>
                        </a:rPr>
                        <a:t>Gestión del Conocimiento artístico y cultural</a:t>
                      </a:r>
                      <a:endParaRPr lang="es-CO" sz="1400" b="1" kern="1200" dirty="0">
                        <a:solidFill>
                          <a:schemeClr val="tx1"/>
                        </a:solidFill>
                        <a:effectLst/>
                        <a:latin typeface="+mj-lt"/>
                        <a:ea typeface="+mn-ea"/>
                        <a:cs typeface="+mn-cs"/>
                      </a:endParaRPr>
                    </a:p>
                    <a:p>
                      <a:pPr algn="ctr" hangingPunct="0">
                        <a:spcAft>
                          <a:spcPts val="0"/>
                        </a:spcAft>
                      </a:pPr>
                      <a:endParaRPr lang="es-CO" sz="14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9</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rgbClr val="0070C0"/>
                          </a:solidFill>
                          <a:effectLst/>
                          <a:latin typeface="+mj-lt"/>
                          <a:ea typeface="Times New Roman"/>
                          <a:cs typeface="+mn-cs"/>
                        </a:rPr>
                        <a:t>78%</a:t>
                      </a:r>
                    </a:p>
                  </a:txBody>
                  <a:tcPr marL="68580" marR="68580" marT="0" marB="0">
                    <a:solidFill>
                      <a:schemeClr val="bg1">
                        <a:alpha val="20000"/>
                      </a:schemeClr>
                    </a:solidFill>
                  </a:tcPr>
                </a:tc>
                <a:extLst>
                  <a:ext uri="{0D108BD9-81ED-4DB2-BD59-A6C34878D82A}">
                    <a16:rowId xmlns:a16="http://schemas.microsoft.com/office/drawing/2014/main" val="10003"/>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b="1" kern="1200" dirty="0">
                          <a:solidFill>
                            <a:schemeClr val="tx1"/>
                          </a:solidFill>
                          <a:effectLst/>
                          <a:latin typeface="+mj-lt"/>
                          <a:ea typeface="+mn-ea"/>
                          <a:cs typeface="+mn-cs"/>
                        </a:rPr>
                        <a:t>Gestión del Fortalecimiento de la cultura</a:t>
                      </a:r>
                      <a:endParaRPr lang="es-CO" sz="1400" b="1" kern="1200" dirty="0">
                        <a:solidFill>
                          <a:schemeClr val="tx1"/>
                        </a:solidFill>
                        <a:effectLst/>
                        <a:latin typeface="+mj-lt"/>
                        <a:ea typeface="+mn-ea"/>
                        <a:cs typeface="+mn-cs"/>
                      </a:endParaRPr>
                    </a:p>
                    <a:p>
                      <a:pPr algn="ctr" hangingPunct="0">
                        <a:spcAft>
                          <a:spcPts val="0"/>
                        </a:spcAft>
                      </a:pPr>
                      <a:endParaRPr lang="es-CO" sz="14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35</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115%</a:t>
                      </a:r>
                    </a:p>
                  </a:txBody>
                  <a:tcPr marL="68580" marR="68580" marT="0" marB="0">
                    <a:solidFill>
                      <a:schemeClr val="bg1">
                        <a:alpha val="20000"/>
                      </a:schemeClr>
                    </a:solidFill>
                  </a:tcPr>
                </a:tc>
                <a:extLst>
                  <a:ext uri="{0D108BD9-81ED-4DB2-BD59-A6C34878D82A}">
                    <a16:rowId xmlns:a16="http://schemas.microsoft.com/office/drawing/2014/main" val="10004"/>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b="1" kern="1200" dirty="0">
                          <a:solidFill>
                            <a:schemeClr val="tx1"/>
                          </a:solidFill>
                          <a:effectLst/>
                          <a:latin typeface="+mj-lt"/>
                          <a:ea typeface="+mn-ea"/>
                          <a:cs typeface="+mn-cs"/>
                        </a:rPr>
                        <a:t>Gestión del Patrimonio Cultural</a:t>
                      </a:r>
                      <a:endParaRPr lang="es-CO" sz="1400" b="1" kern="1200" dirty="0">
                        <a:solidFill>
                          <a:schemeClr val="tx1"/>
                        </a:solidFill>
                        <a:effectLst/>
                        <a:latin typeface="+mj-lt"/>
                        <a:ea typeface="+mn-ea"/>
                        <a:cs typeface="+mn-cs"/>
                      </a:endParaRPr>
                    </a:p>
                    <a:p>
                      <a:pPr algn="ctr" hangingPunct="0">
                        <a:spcAft>
                          <a:spcPts val="0"/>
                        </a:spcAft>
                      </a:pPr>
                      <a:endParaRPr lang="es-CO" sz="14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13</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93%</a:t>
                      </a:r>
                    </a:p>
                  </a:txBody>
                  <a:tcPr marL="68580" marR="68580" marT="0" marB="0">
                    <a:solidFill>
                      <a:schemeClr val="bg1">
                        <a:alpha val="20000"/>
                      </a:schemeClr>
                    </a:solidFill>
                  </a:tcPr>
                </a:tc>
                <a:extLst>
                  <a:ext uri="{0D108BD9-81ED-4DB2-BD59-A6C34878D82A}">
                    <a16:rowId xmlns:a16="http://schemas.microsoft.com/office/drawing/2014/main" val="10005"/>
                  </a:ext>
                </a:extLst>
              </a:tr>
              <a:tr h="212645">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dirty="0">
                          <a:solidFill>
                            <a:schemeClr val="tx1"/>
                          </a:solidFill>
                          <a:effectLst/>
                          <a:latin typeface="+mj-lt"/>
                          <a:ea typeface="+mn-ea"/>
                        </a:rPr>
                        <a:t>Gestión</a:t>
                      </a:r>
                      <a:r>
                        <a:rPr lang="es-ES_tradnl" sz="1400" baseline="0" dirty="0">
                          <a:solidFill>
                            <a:schemeClr val="tx1"/>
                          </a:solidFill>
                          <a:effectLst/>
                          <a:latin typeface="+mj-lt"/>
                          <a:ea typeface="+mn-ea"/>
                        </a:rPr>
                        <a:t> Humana</a:t>
                      </a:r>
                      <a:endParaRPr lang="es-CO" sz="14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4</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100%</a:t>
                      </a:r>
                    </a:p>
                  </a:txBody>
                  <a:tcPr marL="68580" marR="68580" marT="0" marB="0">
                    <a:solidFill>
                      <a:schemeClr val="bg1">
                        <a:alpha val="20000"/>
                      </a:schemeClr>
                    </a:solidFill>
                  </a:tcPr>
                </a:tc>
                <a:extLst>
                  <a:ext uri="{0D108BD9-81ED-4DB2-BD59-A6C34878D82A}">
                    <a16:rowId xmlns:a16="http://schemas.microsoft.com/office/drawing/2014/main" val="10006"/>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b="1" kern="1200" dirty="0">
                          <a:solidFill>
                            <a:schemeClr val="tx1"/>
                          </a:solidFill>
                          <a:effectLst/>
                          <a:latin typeface="+mj-lt"/>
                          <a:ea typeface="+mn-ea"/>
                          <a:cs typeface="+mn-cs"/>
                        </a:rPr>
                        <a:t>Gestión Financiera</a:t>
                      </a:r>
                      <a:endParaRPr lang="es-CO" sz="1400" b="1" kern="1200" dirty="0">
                        <a:solidFill>
                          <a:schemeClr val="tx1"/>
                        </a:solidFill>
                        <a:effectLst/>
                        <a:latin typeface="+mj-lt"/>
                        <a:ea typeface="+mn-ea"/>
                        <a:cs typeface="+mn-cs"/>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14</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113%</a:t>
                      </a:r>
                    </a:p>
                  </a:txBody>
                  <a:tcPr marL="68580" marR="68580" marT="0" marB="0">
                    <a:solidFill>
                      <a:schemeClr val="bg1">
                        <a:alpha val="20000"/>
                      </a:schemeClr>
                    </a:solidFill>
                  </a:tcPr>
                </a:tc>
                <a:extLst>
                  <a:ext uri="{0D108BD9-81ED-4DB2-BD59-A6C34878D82A}">
                    <a16:rowId xmlns:a16="http://schemas.microsoft.com/office/drawing/2014/main" val="10007"/>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b="1" kern="1200" dirty="0">
                          <a:solidFill>
                            <a:schemeClr val="tx1"/>
                          </a:solidFill>
                          <a:effectLst/>
                          <a:latin typeface="+mj-lt"/>
                          <a:ea typeface="+mn-ea"/>
                          <a:cs typeface="+mn-cs"/>
                        </a:rPr>
                        <a:t>Gestión Comunicaciones</a:t>
                      </a:r>
                      <a:endParaRPr lang="es-CO" sz="1400" b="1" kern="1200" dirty="0">
                        <a:solidFill>
                          <a:schemeClr val="tx1"/>
                        </a:solidFill>
                        <a:effectLst/>
                        <a:latin typeface="+mj-lt"/>
                        <a:ea typeface="+mn-ea"/>
                        <a:cs typeface="+mn-cs"/>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3</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98%</a:t>
                      </a:r>
                    </a:p>
                  </a:txBody>
                  <a:tcPr marL="68580" marR="68580" marT="0" marB="0">
                    <a:solidFill>
                      <a:schemeClr val="bg1">
                        <a:alpha val="20000"/>
                      </a:schemeClr>
                    </a:solidFill>
                  </a:tcPr>
                </a:tc>
                <a:extLst>
                  <a:ext uri="{0D108BD9-81ED-4DB2-BD59-A6C34878D82A}">
                    <a16:rowId xmlns:a16="http://schemas.microsoft.com/office/drawing/2014/main" val="10008"/>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b="1" kern="1200" dirty="0">
                          <a:solidFill>
                            <a:schemeClr val="tx1"/>
                          </a:solidFill>
                          <a:effectLst/>
                          <a:latin typeface="+mj-lt"/>
                          <a:ea typeface="+mn-ea"/>
                          <a:cs typeface="+mn-cs"/>
                        </a:rPr>
                        <a:t>Gestión Tecnológica </a:t>
                      </a:r>
                      <a:endParaRPr lang="es-CO" sz="1400" b="1" kern="1200" dirty="0">
                        <a:solidFill>
                          <a:schemeClr val="tx1"/>
                        </a:solidFill>
                        <a:effectLst/>
                        <a:latin typeface="+mj-lt"/>
                        <a:ea typeface="+mn-ea"/>
                        <a:cs typeface="+mn-cs"/>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5</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92%</a:t>
                      </a:r>
                    </a:p>
                  </a:txBody>
                  <a:tcPr marL="68580" marR="68580" marT="0" marB="0">
                    <a:solidFill>
                      <a:schemeClr val="bg1">
                        <a:alpha val="20000"/>
                      </a:schemeClr>
                    </a:solidFill>
                  </a:tcPr>
                </a:tc>
                <a:extLst>
                  <a:ext uri="{0D108BD9-81ED-4DB2-BD59-A6C34878D82A}">
                    <a16:rowId xmlns:a16="http://schemas.microsoft.com/office/drawing/2014/main" val="10009"/>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dirty="0">
                          <a:solidFill>
                            <a:schemeClr val="tx1"/>
                          </a:solidFill>
                          <a:effectLst/>
                          <a:latin typeface="+mj-lt"/>
                          <a:ea typeface="+mn-ea"/>
                        </a:rPr>
                        <a:t>Gestión</a:t>
                      </a:r>
                      <a:r>
                        <a:rPr lang="es-ES_tradnl" sz="1400" baseline="0" dirty="0">
                          <a:solidFill>
                            <a:schemeClr val="tx1"/>
                          </a:solidFill>
                          <a:effectLst/>
                          <a:latin typeface="+mj-lt"/>
                          <a:ea typeface="+mn-ea"/>
                        </a:rPr>
                        <a:t>  Infraestructura Interna</a:t>
                      </a:r>
                      <a:endParaRPr lang="es-CO" sz="14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2</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96%</a:t>
                      </a:r>
                    </a:p>
                  </a:txBody>
                  <a:tcPr marL="68580" marR="68580" marT="0" marB="0">
                    <a:solidFill>
                      <a:schemeClr val="bg1">
                        <a:alpha val="20000"/>
                      </a:schemeClr>
                    </a:solidFill>
                  </a:tcPr>
                </a:tc>
                <a:extLst>
                  <a:ext uri="{0D108BD9-81ED-4DB2-BD59-A6C34878D82A}">
                    <a16:rowId xmlns:a16="http://schemas.microsoft.com/office/drawing/2014/main" val="10010"/>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dirty="0">
                          <a:solidFill>
                            <a:schemeClr val="tx1"/>
                          </a:solidFill>
                          <a:effectLst/>
                          <a:latin typeface="+mj-lt"/>
                          <a:ea typeface="+mn-ea"/>
                        </a:rPr>
                        <a:t>Gestión</a:t>
                      </a:r>
                      <a:r>
                        <a:rPr lang="es-ES_tradnl" sz="1400" baseline="0" dirty="0">
                          <a:solidFill>
                            <a:schemeClr val="tx1"/>
                          </a:solidFill>
                          <a:effectLst/>
                          <a:latin typeface="+mj-lt"/>
                          <a:ea typeface="+mn-ea"/>
                        </a:rPr>
                        <a:t>  de documentos</a:t>
                      </a:r>
                      <a:endParaRPr lang="es-CO" sz="14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4</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92%</a:t>
                      </a:r>
                    </a:p>
                  </a:txBody>
                  <a:tcPr marL="68580" marR="68580" marT="0" marB="0">
                    <a:solidFill>
                      <a:schemeClr val="bg1">
                        <a:alpha val="20000"/>
                      </a:schemeClr>
                    </a:solidFill>
                  </a:tcPr>
                </a:tc>
                <a:extLst>
                  <a:ext uri="{0D108BD9-81ED-4DB2-BD59-A6C34878D82A}">
                    <a16:rowId xmlns:a16="http://schemas.microsoft.com/office/drawing/2014/main" val="10011"/>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dirty="0">
                          <a:solidFill>
                            <a:schemeClr val="tx1"/>
                          </a:solidFill>
                          <a:effectLst/>
                          <a:latin typeface="+mj-lt"/>
                          <a:ea typeface="+mn-ea"/>
                        </a:rPr>
                        <a:t>Gestión</a:t>
                      </a:r>
                      <a:r>
                        <a:rPr lang="es-ES_tradnl" sz="1400" baseline="0" dirty="0">
                          <a:solidFill>
                            <a:schemeClr val="tx1"/>
                          </a:solidFill>
                          <a:effectLst/>
                          <a:latin typeface="+mj-lt"/>
                          <a:ea typeface="+mn-ea"/>
                        </a:rPr>
                        <a:t> Jurídica</a:t>
                      </a:r>
                      <a:endParaRPr lang="es-CO" sz="14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3</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93%</a:t>
                      </a:r>
                    </a:p>
                  </a:txBody>
                  <a:tcPr marL="68580" marR="68580" marT="0" marB="0">
                    <a:solidFill>
                      <a:schemeClr val="bg1">
                        <a:alpha val="20000"/>
                      </a:schemeClr>
                    </a:solidFill>
                  </a:tcPr>
                </a:tc>
                <a:extLst>
                  <a:ext uri="{0D108BD9-81ED-4DB2-BD59-A6C34878D82A}">
                    <a16:rowId xmlns:a16="http://schemas.microsoft.com/office/drawing/2014/main" val="10012"/>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400" b="1" kern="1200" dirty="0">
                          <a:solidFill>
                            <a:schemeClr val="tx1"/>
                          </a:solidFill>
                          <a:effectLst/>
                          <a:latin typeface="+mj-lt"/>
                          <a:ea typeface="+mn-ea"/>
                          <a:cs typeface="+mn-cs"/>
                        </a:rPr>
                        <a:t>Gestión  de la Evaluación y la Mejora Continua</a:t>
                      </a:r>
                      <a:endParaRPr lang="es-CO" sz="1400" b="1" kern="1200" dirty="0">
                        <a:solidFill>
                          <a:schemeClr val="tx1"/>
                        </a:solidFill>
                        <a:effectLst/>
                        <a:latin typeface="+mj-lt"/>
                        <a:ea typeface="+mn-ea"/>
                        <a:cs typeface="+mn-cs"/>
                      </a:endParaRPr>
                    </a:p>
                  </a:txBody>
                  <a:tcPr marL="68580" marR="68580" marT="0" marB="0">
                    <a:solidFill>
                      <a:schemeClr val="bg1">
                        <a:alpha val="20000"/>
                      </a:schemeClr>
                    </a:solidFill>
                  </a:tcPr>
                </a:tc>
                <a:tc>
                  <a:txBody>
                    <a:bodyPr/>
                    <a:lstStyle/>
                    <a:p>
                      <a:pPr algn="ctr" hangingPunct="0">
                        <a:spcAft>
                          <a:spcPts val="0"/>
                        </a:spcAft>
                      </a:pPr>
                      <a:r>
                        <a:rPr lang="es-CO" sz="1400" b="1" dirty="0">
                          <a:solidFill>
                            <a:schemeClr val="tx1"/>
                          </a:solidFill>
                          <a:effectLst/>
                          <a:latin typeface="+mj-lt"/>
                          <a:ea typeface="Times New Roman"/>
                        </a:rPr>
                        <a:t>5</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400" b="1" kern="1200" dirty="0">
                          <a:solidFill>
                            <a:schemeClr val="tx1"/>
                          </a:solidFill>
                          <a:effectLst/>
                          <a:latin typeface="+mj-lt"/>
                          <a:ea typeface="Times New Roman"/>
                          <a:cs typeface="+mn-cs"/>
                        </a:rPr>
                        <a:t>97.4%</a:t>
                      </a:r>
                    </a:p>
                  </a:txBody>
                  <a:tcPr marL="68580" marR="68580" marT="0" marB="0">
                    <a:solidFill>
                      <a:schemeClr val="bg1">
                        <a:alpha val="20000"/>
                      </a:schemeClr>
                    </a:solidFill>
                  </a:tcPr>
                </a:tc>
                <a:extLst>
                  <a:ext uri="{0D108BD9-81ED-4DB2-BD59-A6C34878D82A}">
                    <a16:rowId xmlns:a16="http://schemas.microsoft.com/office/drawing/2014/main" val="10013"/>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MX" sz="1400" b="1" kern="1200" dirty="0">
                          <a:solidFill>
                            <a:schemeClr val="tx1"/>
                          </a:solidFill>
                          <a:effectLst/>
                          <a:latin typeface="+mj-lt"/>
                          <a:ea typeface="Times New Roman"/>
                          <a:cs typeface="+mn-cs"/>
                        </a:rPr>
                        <a:t>Indicadores de Resultado</a:t>
                      </a:r>
                      <a:endParaRPr lang="es-CO" sz="14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algn="ctr" hangingPunct="0">
                        <a:spcAft>
                          <a:spcPts val="0"/>
                        </a:spcAft>
                      </a:pPr>
                      <a:r>
                        <a:rPr lang="es-MX" sz="1400" b="1" dirty="0">
                          <a:solidFill>
                            <a:schemeClr val="tx1"/>
                          </a:solidFill>
                          <a:effectLst/>
                          <a:latin typeface="+mj-lt"/>
                          <a:ea typeface="Times New Roman"/>
                        </a:rPr>
                        <a:t>9</a:t>
                      </a:r>
                      <a:endParaRPr lang="es-CO" sz="1400" b="1"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MX" sz="1400" b="1" kern="1200" dirty="0">
                          <a:solidFill>
                            <a:schemeClr val="tx1"/>
                          </a:solidFill>
                          <a:effectLst/>
                          <a:latin typeface="+mj-lt"/>
                          <a:ea typeface="Times New Roman"/>
                          <a:cs typeface="+mn-cs"/>
                        </a:rPr>
                        <a:t>117%</a:t>
                      </a:r>
                      <a:endParaRPr lang="es-CO" sz="1400" b="1" kern="1200" dirty="0">
                        <a:solidFill>
                          <a:schemeClr val="tx1"/>
                        </a:solidFill>
                        <a:effectLst/>
                        <a:latin typeface="+mj-lt"/>
                        <a:ea typeface="Times New Roman"/>
                        <a:cs typeface="+mn-cs"/>
                      </a:endParaRPr>
                    </a:p>
                  </a:txBody>
                  <a:tcPr marL="68580" marR="68580" marT="0" marB="0">
                    <a:solidFill>
                      <a:schemeClr val="bg1">
                        <a:alpha val="20000"/>
                      </a:schemeClr>
                    </a:solidFill>
                  </a:tcPr>
                </a:tc>
                <a:extLst>
                  <a:ext uri="{0D108BD9-81ED-4DB2-BD59-A6C34878D82A}">
                    <a16:rowId xmlns:a16="http://schemas.microsoft.com/office/drawing/2014/main" val="1610726804"/>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MX" sz="1400" dirty="0">
                          <a:solidFill>
                            <a:schemeClr val="tx1"/>
                          </a:solidFill>
                          <a:effectLst/>
                          <a:latin typeface="+mj-lt"/>
                          <a:ea typeface="Times New Roman"/>
                        </a:rPr>
                        <a:t>Indicadores 8 líneas estratégicas</a:t>
                      </a:r>
                      <a:endParaRPr lang="es-CO" sz="14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MX" sz="1400" b="1" dirty="0">
                          <a:solidFill>
                            <a:schemeClr val="tx1"/>
                          </a:solidFill>
                          <a:effectLst/>
                          <a:latin typeface="+mj-lt"/>
                          <a:ea typeface="Times New Roman"/>
                        </a:rPr>
                        <a:t>8</a:t>
                      </a:r>
                      <a:endParaRPr lang="es-CO" sz="1400" b="1"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MX" sz="1400" b="1" kern="1200" dirty="0">
                          <a:solidFill>
                            <a:schemeClr val="tx1"/>
                          </a:solidFill>
                          <a:effectLst/>
                          <a:latin typeface="+mj-lt"/>
                          <a:ea typeface="Times New Roman"/>
                          <a:cs typeface="+mn-cs"/>
                        </a:rPr>
                        <a:t>92%</a:t>
                      </a:r>
                      <a:endParaRPr lang="es-CO" sz="1400" b="1" kern="1200" dirty="0">
                        <a:solidFill>
                          <a:schemeClr val="tx1"/>
                        </a:solidFill>
                        <a:effectLst/>
                        <a:latin typeface="+mj-lt"/>
                        <a:ea typeface="Times New Roman"/>
                        <a:cs typeface="+mn-cs"/>
                      </a:endParaRPr>
                    </a:p>
                  </a:txBody>
                  <a:tcPr marL="68580" marR="68580" marT="0" marB="0">
                    <a:solidFill>
                      <a:schemeClr val="bg1">
                        <a:alpha val="20000"/>
                      </a:schemeClr>
                    </a:solidFill>
                  </a:tcPr>
                </a:tc>
                <a:extLst>
                  <a:ext uri="{0D108BD9-81ED-4DB2-BD59-A6C34878D82A}">
                    <a16:rowId xmlns:a16="http://schemas.microsoft.com/office/drawing/2014/main" val="2405821732"/>
                  </a:ext>
                </a:extLst>
              </a:tr>
            </a:tbl>
          </a:graphicData>
        </a:graphic>
      </p:graphicFrame>
      <p:sp>
        <p:nvSpPr>
          <p:cNvPr id="2" name="CuadroTexto 1">
            <a:extLst>
              <a:ext uri="{FF2B5EF4-FFF2-40B4-BE49-F238E27FC236}">
                <a16:creationId xmlns:a16="http://schemas.microsoft.com/office/drawing/2014/main" id="{741289BA-F9F7-5E2E-6B84-DEE795C4E7A8}"/>
              </a:ext>
            </a:extLst>
          </p:cNvPr>
          <p:cNvSpPr txBox="1"/>
          <p:nvPr/>
        </p:nvSpPr>
        <p:spPr>
          <a:xfrm>
            <a:off x="6691357" y="5853869"/>
            <a:ext cx="2227341" cy="369332"/>
          </a:xfrm>
          <a:prstGeom prst="rect">
            <a:avLst/>
          </a:prstGeom>
          <a:noFill/>
        </p:spPr>
        <p:txBody>
          <a:bodyPr wrap="none" rtlCol="0">
            <a:spAutoFit/>
          </a:bodyPr>
          <a:lstStyle/>
          <a:p>
            <a:r>
              <a:rPr lang="es-ES" dirty="0"/>
              <a:t>99% de cumplimiento</a:t>
            </a:r>
            <a:endParaRPr lang="es-CO"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52480" y="285008"/>
            <a:ext cx="8598316" cy="461665"/>
          </a:xfrm>
          <a:prstGeom prst="rect">
            <a:avLst/>
          </a:prstGeom>
          <a:noFill/>
        </p:spPr>
        <p:txBody>
          <a:bodyPr wrap="none" rtlCol="0">
            <a:spAutoFit/>
          </a:bodyPr>
          <a:lstStyle/>
          <a:p>
            <a:r>
              <a:rPr lang="es-CO" sz="2400" b="1" dirty="0">
                <a:latin typeface="+mj-lt"/>
              </a:rPr>
              <a:t>Proceso Gestión de la Evaluación y la Mejora Continua - 5 Indicadores</a:t>
            </a:r>
          </a:p>
        </p:txBody>
      </p:sp>
      <p:graphicFrame>
        <p:nvGraphicFramePr>
          <p:cNvPr id="6" name="5 Tabla"/>
          <p:cNvGraphicFramePr>
            <a:graphicFrameLocks noGrp="1"/>
          </p:cNvGraphicFramePr>
          <p:nvPr>
            <p:extLst>
              <p:ext uri="{D42A27DB-BD31-4B8C-83A1-F6EECF244321}">
                <p14:modId xmlns:p14="http://schemas.microsoft.com/office/powerpoint/2010/main" val="1892734550"/>
              </p:ext>
            </p:extLst>
          </p:nvPr>
        </p:nvGraphicFramePr>
        <p:xfrm>
          <a:off x="250427" y="1340875"/>
          <a:ext cx="8643146" cy="2533296"/>
        </p:xfrm>
        <a:graphic>
          <a:graphicData uri="http://schemas.openxmlformats.org/drawingml/2006/table">
            <a:tbl>
              <a:tblPr>
                <a:tableStyleId>{BC89EF96-8CEA-46FF-86C4-4CE0E7609802}</a:tableStyleId>
              </a:tblPr>
              <a:tblGrid>
                <a:gridCol w="1363197">
                  <a:extLst>
                    <a:ext uri="{9D8B030D-6E8A-4147-A177-3AD203B41FA5}">
                      <a16:colId xmlns:a16="http://schemas.microsoft.com/office/drawing/2014/main" val="20000"/>
                    </a:ext>
                  </a:extLst>
                </a:gridCol>
                <a:gridCol w="1496763">
                  <a:extLst>
                    <a:ext uri="{9D8B030D-6E8A-4147-A177-3AD203B41FA5}">
                      <a16:colId xmlns:a16="http://schemas.microsoft.com/office/drawing/2014/main" val="20001"/>
                    </a:ext>
                  </a:extLst>
                </a:gridCol>
                <a:gridCol w="838886">
                  <a:extLst>
                    <a:ext uri="{9D8B030D-6E8A-4147-A177-3AD203B41FA5}">
                      <a16:colId xmlns:a16="http://schemas.microsoft.com/office/drawing/2014/main" val="20002"/>
                    </a:ext>
                  </a:extLst>
                </a:gridCol>
                <a:gridCol w="794833">
                  <a:extLst>
                    <a:ext uri="{9D8B030D-6E8A-4147-A177-3AD203B41FA5}">
                      <a16:colId xmlns:a16="http://schemas.microsoft.com/office/drawing/2014/main" val="20003"/>
                    </a:ext>
                  </a:extLst>
                </a:gridCol>
                <a:gridCol w="3369871">
                  <a:extLst>
                    <a:ext uri="{9D8B030D-6E8A-4147-A177-3AD203B41FA5}">
                      <a16:colId xmlns:a16="http://schemas.microsoft.com/office/drawing/2014/main" val="20004"/>
                    </a:ext>
                  </a:extLst>
                </a:gridCol>
                <a:gridCol w="779596">
                  <a:extLst>
                    <a:ext uri="{9D8B030D-6E8A-4147-A177-3AD203B41FA5}">
                      <a16:colId xmlns:a16="http://schemas.microsoft.com/office/drawing/2014/main" val="20005"/>
                    </a:ext>
                  </a:extLst>
                </a:gridCol>
              </a:tblGrid>
              <a:tr h="521132">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950276">
                <a:tc>
                  <a:txBody>
                    <a:bodyPr/>
                    <a:lstStyle/>
                    <a:p>
                      <a:pPr algn="ctr" fontAlgn="ctr"/>
                      <a:r>
                        <a:rPr lang="es-MX" sz="1100" b="1" i="0" kern="1200" dirty="0">
                          <a:solidFill>
                            <a:schemeClr val="tx1"/>
                          </a:solidFill>
                          <a:latin typeface="+mj-lt"/>
                          <a:ea typeface="+mn-ea"/>
                          <a:cs typeface="+mn-cs"/>
                        </a:rPr>
                        <a:t>% de cumplimiento plan de mejoramiento</a:t>
                      </a:r>
                      <a:endParaRPr lang="es-CO" sz="11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ES" sz="1100" b="1" i="0" kern="1200" dirty="0">
                          <a:solidFill>
                            <a:schemeClr val="tx1"/>
                          </a:solidFill>
                          <a:latin typeface="+mj-lt"/>
                          <a:ea typeface="+mn-ea"/>
                          <a:cs typeface="+mn-cs"/>
                        </a:rPr>
                        <a:t>Número de acciones correctivas y/o preventivas cerradas/Total de acciones</a:t>
                      </a:r>
                    </a:p>
                    <a:p>
                      <a:pPr algn="ctr" fontAlgn="ctr"/>
                      <a:endParaRPr lang="es-ES" sz="1100" b="1" i="0" kern="1200" dirty="0">
                        <a:solidFill>
                          <a:schemeClr val="tx1"/>
                        </a:solidFill>
                        <a:latin typeface="+mj-lt"/>
                        <a:ea typeface="+mn-ea"/>
                        <a:cs typeface="+mn-cs"/>
                      </a:endParaRPr>
                    </a:p>
                    <a:p>
                      <a:pPr algn="ctr" fontAlgn="ctr"/>
                      <a:r>
                        <a:rPr lang="es-ES" sz="1100" b="1" i="0" kern="1200" dirty="0">
                          <a:solidFill>
                            <a:schemeClr val="tx1"/>
                          </a:solidFill>
                          <a:latin typeface="+mj-lt"/>
                          <a:ea typeface="+mn-ea"/>
                          <a:cs typeface="+mn-cs"/>
                        </a:rPr>
                        <a:t>175/229</a:t>
                      </a:r>
                    </a:p>
                    <a:p>
                      <a:pPr algn="ctr" fontAlgn="ctr"/>
                      <a:endParaRPr lang="es-CO" sz="1100" b="1" i="0" u="none" strike="noStrike" kern="1200" dirty="0">
                        <a:solidFill>
                          <a:schemeClr val="tx1"/>
                        </a:solidFill>
                        <a:effectLst/>
                        <a:latin typeface="+mj-lt"/>
                        <a:ea typeface="+mn-ea"/>
                        <a:cs typeface="+mn-cs"/>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SEMESTRAL</a:t>
                      </a:r>
                    </a:p>
                  </a:txBody>
                  <a:tcPr marL="0" marR="0" marT="0" marB="0" anchor="ctr"/>
                </a:tc>
                <a:tc>
                  <a:txBody>
                    <a:bodyPr/>
                    <a:lstStyle/>
                    <a:p>
                      <a:pPr algn="ctr" fontAlgn="ctr"/>
                      <a:r>
                        <a:rPr lang="es-ES" sz="1100" b="0" i="0" kern="1200" dirty="0">
                          <a:solidFill>
                            <a:schemeClr val="tx1"/>
                          </a:solidFill>
                          <a:latin typeface="+mj-lt"/>
                          <a:ea typeface="+mn-ea"/>
                          <a:cs typeface="+mn-cs"/>
                        </a:rPr>
                        <a:t>Tatiana Correa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t"/>
                      <a:r>
                        <a:rPr lang="es-ES" sz="1100" dirty="0">
                          <a:solidFill>
                            <a:schemeClr val="tx1"/>
                          </a:solidFill>
                          <a:effectLst/>
                          <a:latin typeface="+mj-lt"/>
                        </a:rPr>
                        <a:t>Del plan de mejoramiento a diciembre 30 se tiene: 175 CERRADAS Y EJECUCCÍON ALTA O MEDIA 54 POR INICIAR 229 TOTAL DE ACCIONES 76%</a:t>
                      </a:r>
                    </a:p>
                  </a:txBody>
                  <a:tcPr marL="76200" marR="76200" marT="76200" marB="76200"/>
                </a:tc>
                <a:tc>
                  <a:txBody>
                    <a:bodyPr/>
                    <a:lstStyle/>
                    <a:p>
                      <a:pPr algn="ctr" fontAlgn="ctr"/>
                      <a:r>
                        <a:rPr lang="es-CO" sz="1100" b="0" i="0" u="none" strike="noStrike" dirty="0">
                          <a:solidFill>
                            <a:schemeClr val="tx1"/>
                          </a:solidFill>
                          <a:effectLst/>
                          <a:latin typeface="+mj-lt"/>
                          <a:cs typeface="Arial" panose="020B0604020202020204" pitchFamily="34" charset="0"/>
                        </a:rPr>
                        <a:t>76%</a:t>
                      </a:r>
                    </a:p>
                  </a:txBody>
                  <a:tcPr marL="0" marR="0" marT="0" marB="0" anchor="ctr"/>
                </a:tc>
                <a:extLst>
                  <a:ext uri="{0D108BD9-81ED-4DB2-BD59-A6C34878D82A}">
                    <a16:rowId xmlns:a16="http://schemas.microsoft.com/office/drawing/2014/main" val="10001"/>
                  </a:ext>
                </a:extLst>
              </a:tr>
              <a:tr h="1006324">
                <a:tc>
                  <a:txBody>
                    <a:bodyPr/>
                    <a:lstStyle/>
                    <a:p>
                      <a:pPr algn="ctr" fontAlgn="ctr"/>
                      <a:r>
                        <a:rPr lang="es-ES" sz="1100" b="1" i="0" kern="1200" dirty="0">
                          <a:solidFill>
                            <a:schemeClr val="tx1"/>
                          </a:solidFill>
                          <a:latin typeface="+mj-lt"/>
                          <a:ea typeface="+mn-ea"/>
                          <a:cs typeface="+mn-cs"/>
                        </a:rPr>
                        <a:t>Indicador de Auditorias SIG</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ES" sz="1100" b="1" i="0" kern="1200" dirty="0">
                          <a:solidFill>
                            <a:schemeClr val="tx1"/>
                          </a:solidFill>
                          <a:latin typeface="+mj-lt"/>
                          <a:ea typeface="+mn-ea"/>
                          <a:cs typeface="+mn-cs"/>
                        </a:rPr>
                        <a:t>No. De auditoria realizadas / Total de auditorías programadas</a:t>
                      </a:r>
                    </a:p>
                    <a:p>
                      <a:pPr algn="ctr" fontAlgn="ctr"/>
                      <a:endParaRPr lang="es-ES" sz="1100" b="1" i="0" kern="1200" dirty="0">
                        <a:solidFill>
                          <a:schemeClr val="tx1"/>
                        </a:solidFill>
                        <a:latin typeface="+mj-lt"/>
                        <a:ea typeface="+mn-ea"/>
                        <a:cs typeface="+mn-cs"/>
                      </a:endParaRPr>
                    </a:p>
                    <a:p>
                      <a:pPr algn="ctr" fontAlgn="ctr"/>
                      <a:r>
                        <a:rPr lang="es-ES" sz="1100" b="1" i="0" kern="1200" dirty="0">
                          <a:solidFill>
                            <a:schemeClr val="tx1"/>
                          </a:solidFill>
                          <a:latin typeface="+mj-lt"/>
                          <a:ea typeface="+mn-ea"/>
                          <a:cs typeface="+mn-cs"/>
                        </a:rPr>
                        <a:t>2/2</a:t>
                      </a:r>
                    </a:p>
                    <a:p>
                      <a:pPr algn="ctr" fontAlgn="ctr"/>
                      <a:endParaRPr lang="es-CO" sz="1100" b="1" i="0" u="none" strike="noStrike" kern="1200" dirty="0">
                        <a:solidFill>
                          <a:schemeClr val="tx1"/>
                        </a:solidFill>
                        <a:effectLst/>
                        <a:latin typeface="+mj-lt"/>
                        <a:ea typeface="+mn-ea"/>
                        <a:cs typeface="+mn-cs"/>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SEMESTRAL</a:t>
                      </a:r>
                    </a:p>
                  </a:txBody>
                  <a:tcPr marL="0" marR="0" marT="0" marB="0" anchor="ctr"/>
                </a:tc>
                <a:tc>
                  <a:txBody>
                    <a:bodyPr/>
                    <a:lstStyle/>
                    <a:p>
                      <a:pPr algn="ctr" fontAlgn="ctr"/>
                      <a:r>
                        <a:rPr lang="es-ES" sz="1100" b="0" i="0" kern="1200" dirty="0">
                          <a:solidFill>
                            <a:schemeClr val="tx1"/>
                          </a:solidFill>
                          <a:latin typeface="+mn-lt"/>
                          <a:ea typeface="+mn-ea"/>
                          <a:cs typeface="+mn-cs"/>
                        </a:rPr>
                        <a:t>Tatiana Correa</a:t>
                      </a:r>
                      <a:endParaRPr lang="es-CO" sz="1100" b="0" i="0" u="none" strike="noStrike" kern="1200" dirty="0">
                        <a:solidFill>
                          <a:schemeClr val="tx1"/>
                        </a:solidFill>
                        <a:effectLst/>
                        <a:latin typeface="+mn-lt"/>
                        <a:ea typeface="+mn-ea"/>
                        <a:cs typeface="Arial" panose="020B0604020202020204" pitchFamily="34" charset="0"/>
                      </a:endParaRPr>
                    </a:p>
                  </a:txBody>
                  <a:tcPr marL="0" marR="0" marT="0" marB="0" anchor="ctr"/>
                </a:tc>
                <a:tc>
                  <a:txBody>
                    <a:bodyPr/>
                    <a:lstStyle/>
                    <a:p>
                      <a:pPr algn="just" fontAlgn="ctr"/>
                      <a:r>
                        <a:rPr lang="es-ES" sz="1100" b="0" i="0" kern="1200" dirty="0">
                          <a:solidFill>
                            <a:schemeClr val="tx1"/>
                          </a:solidFill>
                          <a:effectLst/>
                          <a:latin typeface="+mj-lt"/>
                          <a:ea typeface="+mn-ea"/>
                          <a:cs typeface="+mn-cs"/>
                        </a:rPr>
                        <a:t>Al 30 de Diciembre se ha realizado la auditoria interna de los 13 procesos del instituto y auditoria externa de seguimiento de ICONTEC.</a:t>
                      </a: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96303" y="427512"/>
            <a:ext cx="8598316" cy="461665"/>
          </a:xfrm>
          <a:prstGeom prst="rect">
            <a:avLst/>
          </a:prstGeom>
          <a:noFill/>
        </p:spPr>
        <p:txBody>
          <a:bodyPr wrap="none" rtlCol="0">
            <a:spAutoFit/>
          </a:bodyPr>
          <a:lstStyle/>
          <a:p>
            <a:r>
              <a:rPr lang="es-CO" sz="2400" b="1" dirty="0">
                <a:latin typeface="+mj-lt"/>
              </a:rPr>
              <a:t>Proceso Gestión de la Evaluación y la Mejora Continua - 5 Indicadores</a:t>
            </a:r>
          </a:p>
        </p:txBody>
      </p:sp>
      <p:graphicFrame>
        <p:nvGraphicFramePr>
          <p:cNvPr id="6" name="5 Tabla"/>
          <p:cNvGraphicFramePr>
            <a:graphicFrameLocks noGrp="1"/>
          </p:cNvGraphicFramePr>
          <p:nvPr>
            <p:extLst>
              <p:ext uri="{D42A27DB-BD31-4B8C-83A1-F6EECF244321}">
                <p14:modId xmlns:p14="http://schemas.microsoft.com/office/powerpoint/2010/main" val="3389184223"/>
              </p:ext>
            </p:extLst>
          </p:nvPr>
        </p:nvGraphicFramePr>
        <p:xfrm>
          <a:off x="321679" y="1329010"/>
          <a:ext cx="8643146" cy="3721532"/>
        </p:xfrm>
        <a:graphic>
          <a:graphicData uri="http://schemas.openxmlformats.org/drawingml/2006/table">
            <a:tbl>
              <a:tblPr>
                <a:tableStyleId>{BC89EF96-8CEA-46FF-86C4-4CE0E7609802}</a:tableStyleId>
              </a:tblPr>
              <a:tblGrid>
                <a:gridCol w="1363197">
                  <a:extLst>
                    <a:ext uri="{9D8B030D-6E8A-4147-A177-3AD203B41FA5}">
                      <a16:colId xmlns:a16="http://schemas.microsoft.com/office/drawing/2014/main" val="20000"/>
                    </a:ext>
                  </a:extLst>
                </a:gridCol>
                <a:gridCol w="1496763">
                  <a:extLst>
                    <a:ext uri="{9D8B030D-6E8A-4147-A177-3AD203B41FA5}">
                      <a16:colId xmlns:a16="http://schemas.microsoft.com/office/drawing/2014/main" val="20001"/>
                    </a:ext>
                  </a:extLst>
                </a:gridCol>
                <a:gridCol w="838886">
                  <a:extLst>
                    <a:ext uri="{9D8B030D-6E8A-4147-A177-3AD203B41FA5}">
                      <a16:colId xmlns:a16="http://schemas.microsoft.com/office/drawing/2014/main" val="20002"/>
                    </a:ext>
                  </a:extLst>
                </a:gridCol>
                <a:gridCol w="794833">
                  <a:extLst>
                    <a:ext uri="{9D8B030D-6E8A-4147-A177-3AD203B41FA5}">
                      <a16:colId xmlns:a16="http://schemas.microsoft.com/office/drawing/2014/main" val="20003"/>
                    </a:ext>
                  </a:extLst>
                </a:gridCol>
                <a:gridCol w="3369871">
                  <a:extLst>
                    <a:ext uri="{9D8B030D-6E8A-4147-A177-3AD203B41FA5}">
                      <a16:colId xmlns:a16="http://schemas.microsoft.com/office/drawing/2014/main" val="20004"/>
                    </a:ext>
                  </a:extLst>
                </a:gridCol>
                <a:gridCol w="779596">
                  <a:extLst>
                    <a:ext uri="{9D8B030D-6E8A-4147-A177-3AD203B41FA5}">
                      <a16:colId xmlns:a16="http://schemas.microsoft.com/office/drawing/2014/main" val="20005"/>
                    </a:ext>
                  </a:extLst>
                </a:gridCol>
              </a:tblGrid>
              <a:tr h="521132">
                <a:tc>
                  <a:txBody>
                    <a:bodyPr/>
                    <a:lstStyle/>
                    <a:p>
                      <a:pPr algn="ctr" fontAlgn="ctr"/>
                      <a:r>
                        <a:rPr lang="es-CO" sz="1000" b="1" u="none" strike="noStrike" dirty="0">
                          <a:solidFill>
                            <a:schemeClr val="tx1"/>
                          </a:solidFill>
                          <a:effectLst/>
                          <a:latin typeface="+mj-lt"/>
                          <a:cs typeface="Arial" panose="020B0604020202020204" pitchFamily="34" charset="0"/>
                        </a:rPr>
                        <a:t>Nombre indicador</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mj-lt"/>
                          <a:cs typeface="Arial" panose="020B0604020202020204" pitchFamily="34" charset="0"/>
                        </a:rPr>
                        <a:t>Ecuación</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mj-lt"/>
                          <a:cs typeface="Arial" panose="020B0604020202020204" pitchFamily="34" charset="0"/>
                        </a:rPr>
                        <a:t>Medición</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mj-lt"/>
                          <a:cs typeface="Arial" panose="020B0604020202020204" pitchFamily="34" charset="0"/>
                        </a:rPr>
                        <a:t>Responsable</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1" u="none" strike="noStrike" dirty="0">
                          <a:solidFill>
                            <a:schemeClr val="tx1"/>
                          </a:solidFill>
                          <a:effectLst/>
                          <a:latin typeface="+mj-lt"/>
                          <a:cs typeface="Arial" panose="020B0604020202020204" pitchFamily="34" charset="0"/>
                        </a:rPr>
                        <a:t>ANALISIS ULTIMA</a:t>
                      </a:r>
                      <a:r>
                        <a:rPr lang="es-CO" sz="1000" b="1" u="none" strike="noStrike" baseline="0" dirty="0">
                          <a:solidFill>
                            <a:schemeClr val="tx1"/>
                          </a:solidFill>
                          <a:effectLst/>
                          <a:latin typeface="+mj-lt"/>
                          <a:cs typeface="Arial" panose="020B0604020202020204" pitchFamily="34" charset="0"/>
                        </a:rPr>
                        <a:t> MEDICION</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mj-lt"/>
                          <a:cs typeface="Arial" panose="020B0604020202020204" pitchFamily="34" charset="0"/>
                        </a:rPr>
                        <a:t>% cumplimiento</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908463">
                <a:tc>
                  <a:txBody>
                    <a:bodyPr/>
                    <a:lstStyle/>
                    <a:p>
                      <a:pPr algn="ctr" fontAlgn="ctr"/>
                      <a:r>
                        <a:rPr lang="es-MX" sz="1000" b="1" i="0" kern="1200" dirty="0">
                          <a:solidFill>
                            <a:schemeClr val="tx1"/>
                          </a:solidFill>
                          <a:latin typeface="+mj-lt"/>
                          <a:ea typeface="+mn-ea"/>
                          <a:cs typeface="+mn-cs"/>
                        </a:rPr>
                        <a:t>Cumplimiento de las actividades del plan de trabajo de la oficina de control interno</a:t>
                      </a:r>
                      <a:endParaRPr lang="es-CO" sz="10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t"/>
                      <a:r>
                        <a:rPr lang="es-MX" sz="1000" b="0" i="0" kern="1200" dirty="0">
                          <a:solidFill>
                            <a:schemeClr val="tx1"/>
                          </a:solidFill>
                          <a:latin typeface="+mj-lt"/>
                          <a:ea typeface="+mn-ea"/>
                          <a:cs typeface="+mn-cs"/>
                        </a:rPr>
                        <a:t>Actividades ejecutadas del plan de trabajo OCIA/Actividades programadas en el plan de trabajo OCIA</a:t>
                      </a:r>
                    </a:p>
                    <a:p>
                      <a:pPr algn="ctr" fontAlgn="t"/>
                      <a:endParaRPr lang="es-MX" sz="1000" b="1" i="0" kern="1200" dirty="0">
                        <a:solidFill>
                          <a:schemeClr val="tx1"/>
                        </a:solidFill>
                        <a:latin typeface="+mj-lt"/>
                        <a:ea typeface="+mn-ea"/>
                        <a:cs typeface="+mn-cs"/>
                      </a:endParaRPr>
                    </a:p>
                  </a:txBody>
                  <a:tcPr marL="76200" marR="76200" marT="76200" marB="76200"/>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0" i="0" u="none" strike="noStrike" dirty="0">
                          <a:solidFill>
                            <a:schemeClr val="tx1"/>
                          </a:solidFill>
                          <a:effectLst/>
                          <a:latin typeface="+mj-lt"/>
                          <a:cs typeface="Arial" panose="020B0604020202020204" pitchFamily="34" charset="0"/>
                        </a:rPr>
                        <a:t>SEMESTRAL</a:t>
                      </a:r>
                    </a:p>
                    <a:p>
                      <a:pPr algn="ctr" fontAlgn="ctr"/>
                      <a:endParaRPr lang="es-CO" sz="10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t"/>
                      <a:r>
                        <a:rPr lang="es-ES" sz="1000" b="0" i="0" kern="1200" dirty="0">
                          <a:solidFill>
                            <a:schemeClr val="tx1"/>
                          </a:solidFill>
                          <a:latin typeface="+mj-lt"/>
                          <a:ea typeface="+mn-ea"/>
                          <a:cs typeface="+mn-cs"/>
                        </a:rPr>
                        <a:t>Gildardo Pérez</a:t>
                      </a:r>
                      <a:r>
                        <a:rPr lang="es-ES" sz="1000" b="0" i="0" kern="1200" baseline="0" dirty="0">
                          <a:solidFill>
                            <a:schemeClr val="tx1"/>
                          </a:solidFill>
                          <a:latin typeface="+mj-lt"/>
                          <a:ea typeface="+mn-ea"/>
                          <a:cs typeface="+mn-cs"/>
                        </a:rPr>
                        <a:t> Moreno</a:t>
                      </a:r>
                      <a:endParaRPr lang="es-ES" sz="1000" dirty="0">
                        <a:solidFill>
                          <a:schemeClr val="tx1"/>
                        </a:solidFill>
                        <a:latin typeface="+mj-lt"/>
                      </a:endParaRPr>
                    </a:p>
                  </a:txBody>
                  <a:tcPr marL="76200" marR="76200" marT="76200" marB="76200"/>
                </a:tc>
                <a:tc>
                  <a:txBody>
                    <a:bodyPr/>
                    <a:lstStyle/>
                    <a:p>
                      <a:pPr algn="l" fontAlgn="t"/>
                      <a:r>
                        <a:rPr lang="es-ES" sz="1000" b="0" i="0" kern="1200" dirty="0">
                          <a:solidFill>
                            <a:schemeClr val="tx1"/>
                          </a:solidFill>
                          <a:effectLst/>
                          <a:latin typeface="+mj-lt"/>
                          <a:ea typeface="+mn-ea"/>
                          <a:cs typeface="+mn-cs"/>
                        </a:rPr>
                        <a:t>Durante el segundo semestre se cumplió con el 100%, respecto a lo programado de acuerdo a los informes de Ley y las Auditoría Programadas.</a:t>
                      </a:r>
                    </a:p>
                  </a:txBody>
                  <a:tcPr marL="76200" marR="76200" marT="76200" marB="76200"/>
                </a:tc>
                <a:tc>
                  <a:txBody>
                    <a:bodyPr/>
                    <a:lstStyle/>
                    <a:p>
                      <a:pPr algn="ctr" fontAlgn="ctr"/>
                      <a:r>
                        <a:rPr lang="es-CO" sz="10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3"/>
                  </a:ext>
                </a:extLst>
              </a:tr>
              <a:tr h="1006324">
                <a:tc>
                  <a:txBody>
                    <a:bodyPr/>
                    <a:lstStyle/>
                    <a:p>
                      <a:pPr algn="ctr" fontAlgn="ctr"/>
                      <a:r>
                        <a:rPr lang="es-MX" sz="1000" b="1" i="0" kern="1200" dirty="0">
                          <a:solidFill>
                            <a:schemeClr val="tx1"/>
                          </a:solidFill>
                          <a:latin typeface="+mj-lt"/>
                          <a:ea typeface="+mn-ea"/>
                          <a:cs typeface="+mn-cs"/>
                        </a:rPr>
                        <a:t>Cumplimiento de recomendaciones y acciones de mejora de los procesos</a:t>
                      </a:r>
                      <a:endParaRPr lang="es-CO" sz="10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MX" sz="1000" b="0" i="0" kern="1200" dirty="0">
                          <a:solidFill>
                            <a:schemeClr val="tx1"/>
                          </a:solidFill>
                          <a:latin typeface="+mj-lt"/>
                          <a:ea typeface="+mn-ea"/>
                          <a:cs typeface="+mn-cs"/>
                        </a:rPr>
                        <a:t>Recomendaciones y acciones de mejora implementadas/Total de recomendaciones y acciones de mejora consignadas por la OCIA</a:t>
                      </a:r>
                    </a:p>
                    <a:p>
                      <a:pPr algn="ctr" fontAlgn="ctr"/>
                      <a:endParaRPr lang="es-MX" sz="1000" b="1" i="0" kern="1200" dirty="0">
                        <a:solidFill>
                          <a:schemeClr val="tx1"/>
                        </a:solidFill>
                        <a:latin typeface="+mj-lt"/>
                        <a:ea typeface="+mn-ea"/>
                        <a:cs typeface="+mn-cs"/>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0" i="0" u="none" strike="noStrike" dirty="0">
                          <a:solidFill>
                            <a:schemeClr val="tx1"/>
                          </a:solidFill>
                          <a:effectLst/>
                          <a:latin typeface="+mj-lt"/>
                          <a:cs typeface="Arial" panose="020B0604020202020204" pitchFamily="34" charset="0"/>
                        </a:rPr>
                        <a:t>SEMESTRAL</a:t>
                      </a:r>
                    </a:p>
                  </a:txBody>
                  <a:tcPr marL="0" marR="0" marT="0" marB="0" anchor="ctr"/>
                </a:tc>
                <a:tc>
                  <a:txBody>
                    <a:bodyPr/>
                    <a:lstStyle/>
                    <a:p>
                      <a:pPr algn="ctr" fontAlgn="t"/>
                      <a:r>
                        <a:rPr lang="es-ES" sz="1000" b="0" i="0" kern="1200" dirty="0">
                          <a:solidFill>
                            <a:schemeClr val="tx1"/>
                          </a:solidFill>
                          <a:latin typeface="+mj-lt"/>
                          <a:ea typeface="+mn-ea"/>
                          <a:cs typeface="+mn-cs"/>
                        </a:rPr>
                        <a:t>Gildardo Pérez</a:t>
                      </a:r>
                      <a:r>
                        <a:rPr lang="es-ES" sz="1000" b="0" i="0" kern="1200" baseline="0" dirty="0">
                          <a:solidFill>
                            <a:schemeClr val="tx1"/>
                          </a:solidFill>
                          <a:latin typeface="+mj-lt"/>
                          <a:ea typeface="+mn-ea"/>
                          <a:cs typeface="+mn-cs"/>
                        </a:rPr>
                        <a:t> Moreno</a:t>
                      </a:r>
                      <a:endParaRPr lang="es-ES" sz="1000" dirty="0">
                        <a:solidFill>
                          <a:schemeClr val="tx1"/>
                        </a:solidFill>
                        <a:latin typeface="+mj-lt"/>
                      </a:endParaRPr>
                    </a:p>
                  </a:txBody>
                  <a:tcPr marL="76200" marR="76200" marT="76200" marB="76200"/>
                </a:tc>
                <a:tc>
                  <a:txBody>
                    <a:bodyPr/>
                    <a:lstStyle/>
                    <a:p>
                      <a:pPr algn="just" fontAlgn="t"/>
                      <a:r>
                        <a:rPr lang="es-MX" sz="1000" b="0" i="0" kern="1200" dirty="0">
                          <a:solidFill>
                            <a:schemeClr val="tx1"/>
                          </a:solidFill>
                          <a:effectLst/>
                          <a:latin typeface="+mj-lt"/>
                          <a:ea typeface="+mn-ea"/>
                          <a:cs typeface="+mn-cs"/>
                        </a:rPr>
                        <a:t>Se avanzó en un 100 % las acciones del plan de mejoramiento institucional</a:t>
                      </a:r>
                      <a:endParaRPr lang="es-ES" sz="1000" b="0" i="0" kern="1200" dirty="0">
                        <a:solidFill>
                          <a:schemeClr val="tx1"/>
                        </a:solidFill>
                        <a:effectLst/>
                        <a:latin typeface="+mj-lt"/>
                        <a:ea typeface="+mn-ea"/>
                        <a:cs typeface="+mn-cs"/>
                      </a:endParaRPr>
                    </a:p>
                  </a:txBody>
                  <a:tcPr marL="76200" marR="76200" marT="76200" marB="76200"/>
                </a:tc>
                <a:tc>
                  <a:txBody>
                    <a:bodyPr/>
                    <a:lstStyle/>
                    <a:p>
                      <a:pPr algn="ctr" fontAlgn="ctr"/>
                      <a:r>
                        <a:rPr lang="es-CO" sz="10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4"/>
                  </a:ext>
                </a:extLst>
              </a:tr>
              <a:tr h="1006324">
                <a:tc>
                  <a:txBody>
                    <a:bodyPr/>
                    <a:lstStyle/>
                    <a:p>
                      <a:pPr algn="ctr" fontAlgn="ctr"/>
                      <a:r>
                        <a:rPr lang="es-ES" sz="1000" b="1" i="0" kern="1200" dirty="0">
                          <a:solidFill>
                            <a:schemeClr val="tx1"/>
                          </a:solidFill>
                          <a:latin typeface="+mj-lt"/>
                          <a:ea typeface="+mn-ea"/>
                          <a:cs typeface="+mn-cs"/>
                        </a:rPr>
                        <a:t>Cumplimiento del programa anual de auditorias internas aprobado por el comité coordinador de control interno</a:t>
                      </a:r>
                      <a:endParaRPr lang="es-CO" sz="10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t"/>
                      <a:br>
                        <a:rPr lang="es-ES" sz="1000" b="0" dirty="0">
                          <a:solidFill>
                            <a:schemeClr val="tx1"/>
                          </a:solidFill>
                          <a:latin typeface="+mj-lt"/>
                        </a:rPr>
                      </a:br>
                      <a:r>
                        <a:rPr lang="pt-BR" sz="1000" b="0" i="0" kern="1200" dirty="0">
                          <a:solidFill>
                            <a:schemeClr val="tx1"/>
                          </a:solidFill>
                          <a:latin typeface="+mj-lt"/>
                          <a:ea typeface="+mn-ea"/>
                          <a:cs typeface="+mn-cs"/>
                        </a:rPr>
                        <a:t>Auditorias internas ejecutadas/Auditorias internas programadas</a:t>
                      </a:r>
                    </a:p>
                    <a:p>
                      <a:pPr algn="ctr" fontAlgn="t"/>
                      <a:endParaRPr lang="pt-BR" sz="1000" b="1" i="0" kern="1200" dirty="0">
                        <a:solidFill>
                          <a:schemeClr val="tx1"/>
                        </a:solidFill>
                        <a:latin typeface="+mj-lt"/>
                        <a:ea typeface="+mn-ea"/>
                        <a:cs typeface="+mn-cs"/>
                      </a:endParaRPr>
                    </a:p>
                    <a:p>
                      <a:pPr algn="ctr" fontAlgn="t"/>
                      <a:endParaRPr lang="es-ES" sz="1000" b="1" dirty="0">
                        <a:solidFill>
                          <a:schemeClr val="tx1"/>
                        </a:solidFill>
                        <a:latin typeface="+mj-lt"/>
                      </a:endParaRPr>
                    </a:p>
                  </a:txBody>
                  <a:tcPr marL="76200" marR="76200" marT="76200" marB="76200"/>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0" i="0" u="none" strike="noStrike" dirty="0">
                          <a:solidFill>
                            <a:schemeClr val="tx1"/>
                          </a:solidFill>
                          <a:effectLst/>
                          <a:latin typeface="+mj-lt"/>
                          <a:cs typeface="Arial" panose="020B0604020202020204" pitchFamily="34" charset="0"/>
                        </a:rPr>
                        <a:t>SEMESTRAL</a:t>
                      </a:r>
                    </a:p>
                  </a:txBody>
                  <a:tcPr marL="0" marR="0" marT="0" marB="0" anchor="ctr"/>
                </a:tc>
                <a:tc>
                  <a:txBody>
                    <a:bodyPr/>
                    <a:lstStyle/>
                    <a:p>
                      <a:pPr algn="ctr" fontAlgn="t"/>
                      <a:r>
                        <a:rPr lang="es-ES" sz="1000" b="0" i="0" kern="1200" dirty="0">
                          <a:solidFill>
                            <a:schemeClr val="tx1"/>
                          </a:solidFill>
                          <a:latin typeface="+mj-lt"/>
                          <a:ea typeface="+mn-ea"/>
                          <a:cs typeface="+mn-cs"/>
                        </a:rPr>
                        <a:t>Gildardo Pérez</a:t>
                      </a:r>
                      <a:r>
                        <a:rPr lang="es-ES" sz="1000" b="0" i="0" kern="1200" baseline="0" dirty="0">
                          <a:solidFill>
                            <a:schemeClr val="tx1"/>
                          </a:solidFill>
                          <a:latin typeface="+mj-lt"/>
                          <a:ea typeface="+mn-ea"/>
                          <a:cs typeface="+mn-cs"/>
                        </a:rPr>
                        <a:t> Moreno</a:t>
                      </a:r>
                      <a:endParaRPr lang="es-ES" sz="1000" dirty="0">
                        <a:solidFill>
                          <a:schemeClr val="tx1"/>
                        </a:solidFill>
                        <a:latin typeface="+mj-lt"/>
                      </a:endParaRPr>
                    </a:p>
                  </a:txBody>
                  <a:tcPr marL="76200" marR="76200" marT="76200" marB="76200"/>
                </a:tc>
                <a:tc>
                  <a:txBody>
                    <a:bodyPr/>
                    <a:lstStyle/>
                    <a:p>
                      <a:pPr algn="just" fontAlgn="t"/>
                      <a:r>
                        <a:rPr lang="es-MX" sz="1000" b="0" i="0" kern="1200" dirty="0">
                          <a:solidFill>
                            <a:schemeClr val="tx1"/>
                          </a:solidFill>
                          <a:effectLst/>
                          <a:latin typeface="+mj-lt"/>
                          <a:ea typeface="+mn-ea"/>
                          <a:cs typeface="+mn-cs"/>
                        </a:rPr>
                        <a:t>Se cumplió el 100% con las auditorias programadas.</a:t>
                      </a:r>
                    </a:p>
                    <a:p>
                      <a:pPr algn="just" fontAlgn="t"/>
                      <a:endParaRPr lang="es-MX" sz="1000" b="0" i="0" kern="1200" dirty="0">
                        <a:solidFill>
                          <a:schemeClr val="tx1"/>
                        </a:solidFill>
                        <a:effectLst/>
                        <a:latin typeface="+mj-lt"/>
                        <a:ea typeface="+mn-ea"/>
                        <a:cs typeface="+mn-cs"/>
                      </a:endParaRPr>
                    </a:p>
                    <a:p>
                      <a:pPr algn="just" fontAlgn="t"/>
                      <a:r>
                        <a:rPr lang="es-ES" sz="1000" b="0" i="0" kern="1200" dirty="0">
                          <a:solidFill>
                            <a:schemeClr val="tx1"/>
                          </a:solidFill>
                          <a:effectLst/>
                          <a:latin typeface="+mj-lt"/>
                          <a:ea typeface="+mn-ea"/>
                          <a:cs typeface="+mn-cs"/>
                        </a:rPr>
                        <a:t>La Oficina de Control Interno programó nueve auditorías, pero se vio la necesidad de realizar 10 auditorias para poder culminar efectivamente el seguimiento a los procesos.</a:t>
                      </a:r>
                      <a:endParaRPr lang="es-MX" sz="1000" b="0" i="0" kern="1200" dirty="0">
                        <a:solidFill>
                          <a:schemeClr val="tx1"/>
                        </a:solidFill>
                        <a:effectLst/>
                        <a:latin typeface="+mj-lt"/>
                        <a:ea typeface="+mn-ea"/>
                        <a:cs typeface="+mn-cs"/>
                      </a:endParaRPr>
                    </a:p>
                  </a:txBody>
                  <a:tcPr marL="76200" marR="76200" marT="76200" marB="76200"/>
                </a:tc>
                <a:tc>
                  <a:txBody>
                    <a:bodyPr/>
                    <a:lstStyle/>
                    <a:p>
                      <a:pPr algn="ctr" fontAlgn="ctr"/>
                      <a:r>
                        <a:rPr lang="es-CO" sz="1000" b="0" i="0" u="none" strike="noStrike" dirty="0">
                          <a:solidFill>
                            <a:schemeClr val="tx1"/>
                          </a:solidFill>
                          <a:effectLst/>
                          <a:latin typeface="+mj-lt"/>
                          <a:cs typeface="Arial" panose="020B0604020202020204" pitchFamily="34" charset="0"/>
                        </a:rPr>
                        <a:t>111%</a:t>
                      </a:r>
                    </a:p>
                  </a:txBody>
                  <a:tcPr marL="0" marR="0" marT="0" marB="0"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endParaRPr lang="es-ES" dirty="0"/>
          </a:p>
        </p:txBody>
      </p:sp>
      <p:pic>
        <p:nvPicPr>
          <p:cNvPr id="2050" name="Picture 2"/>
          <p:cNvPicPr>
            <a:picLocks noChangeAspect="1" noChangeArrowheads="1"/>
          </p:cNvPicPr>
          <p:nvPr/>
        </p:nvPicPr>
        <p:blipFill>
          <a:blip r:embed="rId2"/>
          <a:srcRect/>
          <a:stretch>
            <a:fillRect/>
          </a:stretch>
        </p:blipFill>
        <p:spPr bwMode="auto">
          <a:xfrm>
            <a:off x="0" y="0"/>
            <a:ext cx="9160863" cy="68580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graphicFrame>
        <p:nvGraphicFramePr>
          <p:cNvPr id="8" name="7 Marcador de contenido"/>
          <p:cNvGraphicFramePr>
            <a:graphicFrameLocks noGrp="1"/>
          </p:cNvGraphicFramePr>
          <p:nvPr>
            <p:ph idx="1"/>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3074" name="Picture 2"/>
          <p:cNvPicPr>
            <a:picLocks noChangeAspect="1" noChangeArrowheads="1"/>
          </p:cNvPicPr>
          <p:nvPr/>
        </p:nvPicPr>
        <p:blipFill>
          <a:blip r:embed="rId3"/>
          <a:srcRect/>
          <a:stretch>
            <a:fillRect/>
          </a:stretch>
        </p:blipFill>
        <p:spPr bwMode="auto">
          <a:xfrm>
            <a:off x="51803" y="6616"/>
            <a:ext cx="9040393" cy="6858000"/>
          </a:xfrm>
          <a:prstGeom prst="rect">
            <a:avLst/>
          </a:prstGeom>
          <a:noFill/>
          <a:ln w="9525">
            <a:noFill/>
            <a:miter lim="800000"/>
            <a:headEnd/>
            <a:tailEnd/>
          </a:ln>
          <a:effectLst/>
        </p:spPr>
      </p:pic>
      <p:sp>
        <p:nvSpPr>
          <p:cNvPr id="7" name="6 Rectángulo"/>
          <p:cNvSpPr/>
          <p:nvPr/>
        </p:nvSpPr>
        <p:spPr>
          <a:xfrm>
            <a:off x="1275035" y="5217442"/>
            <a:ext cx="6912768" cy="954107"/>
          </a:xfrm>
          <a:prstGeom prst="rect">
            <a:avLst/>
          </a:prstGeom>
        </p:spPr>
        <p:txBody>
          <a:bodyPr wrap="square">
            <a:spAutoFit/>
          </a:bodyPr>
          <a:lstStyle/>
          <a:p>
            <a:pPr algn="ctr"/>
            <a:r>
              <a:rPr lang="es-ES_tradnl" sz="2800" b="1" dirty="0">
                <a:effectLst>
                  <a:outerShdw blurRad="38100" dist="38100" dir="2700000" algn="tl">
                    <a:srgbClr val="000000">
                      <a:alpha val="43137"/>
                    </a:srgbClr>
                  </a:outerShdw>
                </a:effectLst>
                <a:latin typeface="+mj-lt"/>
              </a:rPr>
              <a:t>El cumplimiento de la meta de los indicadores es de un 99% </a:t>
            </a:r>
            <a:endParaRPr lang="es-CO" sz="2800" b="1" dirty="0">
              <a:effectLst>
                <a:outerShdw blurRad="38100" dist="38100" dir="2700000" algn="tl">
                  <a:srgbClr val="000000">
                    <a:alpha val="43137"/>
                  </a:srgbClr>
                </a:outerShdw>
              </a:effectLst>
              <a:latin typeface="+mj-lt"/>
            </a:endParaRPr>
          </a:p>
        </p:txBody>
      </p:sp>
      <p:sp>
        <p:nvSpPr>
          <p:cNvPr id="10" name="1 Título">
            <a:extLst>
              <a:ext uri="{FF2B5EF4-FFF2-40B4-BE49-F238E27FC236}">
                <a16:creationId xmlns:a16="http://schemas.microsoft.com/office/drawing/2014/main" id="{35B341A1-3981-4D1D-B7EF-45942D773504}"/>
              </a:ext>
            </a:extLst>
          </p:cNvPr>
          <p:cNvSpPr txBox="1">
            <a:spLocks/>
          </p:cNvSpPr>
          <p:nvPr/>
        </p:nvSpPr>
        <p:spPr>
          <a:xfrm>
            <a:off x="3654802" y="475492"/>
            <a:ext cx="4998078" cy="736044"/>
          </a:xfrm>
          <a:prstGeom prst="rect">
            <a:avLst/>
          </a:prstGeom>
        </p:spPr>
        <p:txBody>
          <a:bodyPr vert="horz" lIns="91440" tIns="45720" rIns="91440" bIns="45720" rtlCol="0" anchor="b">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s-CO" altLang="es-CO" sz="3600" b="1" i="0" u="none" strike="noStrike" kern="1200" cap="none" spc="0" normalizeH="0" baseline="0" noProof="0" dirty="0">
                <a:ln>
                  <a:noFill/>
                </a:ln>
                <a:effectLst/>
                <a:uLnTx/>
                <a:uFillTx/>
                <a:latin typeface="Calibri Light" panose="020F0302020204030204" pitchFamily="34" charset="0"/>
                <a:ea typeface="+mj-ea"/>
                <a:cs typeface="Calibri Light" panose="020F0302020204030204" pitchFamily="34" charset="0"/>
              </a:rPr>
              <a:t>Cumplimiento por proceso</a:t>
            </a:r>
          </a:p>
        </p:txBody>
      </p:sp>
      <p:graphicFrame>
        <p:nvGraphicFramePr>
          <p:cNvPr id="4" name="Gráfico 3">
            <a:extLst>
              <a:ext uri="{FF2B5EF4-FFF2-40B4-BE49-F238E27FC236}">
                <a16:creationId xmlns:a16="http://schemas.microsoft.com/office/drawing/2014/main" id="{BD6BEFB7-EFBF-209F-F999-D16D9B5734FC}"/>
              </a:ext>
            </a:extLst>
          </p:cNvPr>
          <p:cNvGraphicFramePr>
            <a:graphicFrameLocks/>
          </p:cNvGraphicFramePr>
          <p:nvPr/>
        </p:nvGraphicFramePr>
        <p:xfrm>
          <a:off x="171450" y="1507331"/>
          <a:ext cx="8801100" cy="38433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69024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62663" y="0"/>
            <a:ext cx="9040393" cy="6858000"/>
          </a:xfrm>
          <a:prstGeom prst="rect">
            <a:avLst/>
          </a:prstGeom>
          <a:noFill/>
          <a:ln w="9525">
            <a:noFill/>
            <a:miter lim="800000"/>
            <a:headEnd/>
            <a:tailEnd/>
          </a:ln>
          <a:effectLst/>
        </p:spPr>
      </p:pic>
      <p:sp>
        <p:nvSpPr>
          <p:cNvPr id="5" name="1 Título"/>
          <p:cNvSpPr txBox="1">
            <a:spLocks/>
          </p:cNvSpPr>
          <p:nvPr/>
        </p:nvSpPr>
        <p:spPr>
          <a:xfrm>
            <a:off x="3603008" y="653475"/>
            <a:ext cx="5028607" cy="736044"/>
          </a:xfrm>
          <a:prstGeom prst="rect">
            <a:avLst/>
          </a:prstGeom>
        </p:spPr>
        <p:txBody>
          <a:bodyPr vert="horz" lIns="91440" tIns="45720" rIns="91440" bIns="45720" rtlCol="0" anchor="b">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s-CO" altLang="es-CO" sz="3600" b="1" i="0" u="none" strike="noStrike" kern="1200" cap="none" spc="0" normalizeH="0" baseline="0" noProof="0" dirty="0">
                <a:ln>
                  <a:noFill/>
                </a:ln>
                <a:effectLst/>
                <a:uLnTx/>
                <a:uFillTx/>
                <a:latin typeface="+mj-lt"/>
                <a:ea typeface="+mj-ea"/>
                <a:cs typeface="+mj-cs"/>
              </a:rPr>
              <a:t>Cumplimiento por proceso</a:t>
            </a:r>
          </a:p>
        </p:txBody>
      </p:sp>
      <p:sp>
        <p:nvSpPr>
          <p:cNvPr id="4" name="3 CuadroTexto"/>
          <p:cNvSpPr txBox="1"/>
          <p:nvPr/>
        </p:nvSpPr>
        <p:spPr>
          <a:xfrm>
            <a:off x="1425039" y="5343895"/>
            <a:ext cx="184731" cy="646331"/>
          </a:xfrm>
          <a:prstGeom prst="rect">
            <a:avLst/>
          </a:prstGeom>
          <a:noFill/>
        </p:spPr>
        <p:txBody>
          <a:bodyPr wrap="none" rtlCol="0">
            <a:spAutoFit/>
          </a:bodyPr>
          <a:lstStyle/>
          <a:p>
            <a:endParaRPr lang="es-MX" dirty="0"/>
          </a:p>
          <a:p>
            <a:endParaRPr lang="es-ES" dirty="0"/>
          </a:p>
        </p:txBody>
      </p:sp>
      <p:graphicFrame>
        <p:nvGraphicFramePr>
          <p:cNvPr id="6" name="5 Tabla"/>
          <p:cNvGraphicFramePr>
            <a:graphicFrameLocks noGrp="1"/>
          </p:cNvGraphicFramePr>
          <p:nvPr>
            <p:extLst>
              <p:ext uri="{D42A27DB-BD31-4B8C-83A1-F6EECF244321}">
                <p14:modId xmlns:p14="http://schemas.microsoft.com/office/powerpoint/2010/main" val="207685673"/>
              </p:ext>
            </p:extLst>
          </p:nvPr>
        </p:nvGraphicFramePr>
        <p:xfrm>
          <a:off x="295507" y="2142590"/>
          <a:ext cx="8552986" cy="1158240"/>
        </p:xfrm>
        <a:graphic>
          <a:graphicData uri="http://schemas.openxmlformats.org/drawingml/2006/table">
            <a:tbl>
              <a:tblPr firstRow="1" bandRow="1">
                <a:tableStyleId>{5C22544A-7EE6-4342-B048-85BDC9FD1C3A}</a:tableStyleId>
              </a:tblPr>
              <a:tblGrid>
                <a:gridCol w="2850995">
                  <a:extLst>
                    <a:ext uri="{9D8B030D-6E8A-4147-A177-3AD203B41FA5}">
                      <a16:colId xmlns:a16="http://schemas.microsoft.com/office/drawing/2014/main" val="20000"/>
                    </a:ext>
                  </a:extLst>
                </a:gridCol>
                <a:gridCol w="1640587">
                  <a:extLst>
                    <a:ext uri="{9D8B030D-6E8A-4147-A177-3AD203B41FA5}">
                      <a16:colId xmlns:a16="http://schemas.microsoft.com/office/drawing/2014/main" val="20001"/>
                    </a:ext>
                  </a:extLst>
                </a:gridCol>
                <a:gridCol w="4061404">
                  <a:extLst>
                    <a:ext uri="{9D8B030D-6E8A-4147-A177-3AD203B41FA5}">
                      <a16:colId xmlns:a16="http://schemas.microsoft.com/office/drawing/2014/main" val="20002"/>
                    </a:ext>
                  </a:extLst>
                </a:gridCol>
              </a:tblGrid>
              <a:tr h="370840">
                <a:tc>
                  <a:txBody>
                    <a:bodyPr/>
                    <a:lstStyle/>
                    <a:p>
                      <a:pPr algn="ctr"/>
                      <a:r>
                        <a:rPr lang="es-MX" sz="1600" dirty="0"/>
                        <a:t>Proceso</a:t>
                      </a:r>
                      <a:endParaRPr lang="es-ES" sz="1600" dirty="0"/>
                    </a:p>
                  </a:txBody>
                  <a:tcPr/>
                </a:tc>
                <a:tc>
                  <a:txBody>
                    <a:bodyPr/>
                    <a:lstStyle/>
                    <a:p>
                      <a:pPr algn="ctr"/>
                      <a:r>
                        <a:rPr lang="es-MX" sz="1600" dirty="0"/>
                        <a:t>%</a:t>
                      </a:r>
                      <a:r>
                        <a:rPr lang="es-MX" sz="1600" baseline="0" dirty="0"/>
                        <a:t> de cumplimiento</a:t>
                      </a:r>
                      <a:endParaRPr lang="es-ES" sz="1600" dirty="0"/>
                    </a:p>
                  </a:txBody>
                  <a:tcPr/>
                </a:tc>
                <a:tc>
                  <a:txBody>
                    <a:bodyPr/>
                    <a:lstStyle/>
                    <a:p>
                      <a:pPr algn="ctr"/>
                      <a:r>
                        <a:rPr lang="es-MX" sz="1600" dirty="0"/>
                        <a:t>Observación</a:t>
                      </a:r>
                      <a:endParaRPr lang="es-ES" sz="1600" dirty="0"/>
                    </a:p>
                  </a:txBody>
                  <a:tcP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MX" sz="1600" b="1" dirty="0">
                          <a:solidFill>
                            <a:schemeClr val="tx1"/>
                          </a:solidFill>
                          <a:effectLst/>
                          <a:latin typeface="+mn-lt"/>
                          <a:ea typeface="Times New Roman"/>
                        </a:rPr>
                        <a:t>Gestión del Conocimiento artístico y cultural</a:t>
                      </a:r>
                      <a:endParaRPr lang="es-CO" sz="1600" b="1" dirty="0">
                        <a:solidFill>
                          <a:schemeClr val="tx1"/>
                        </a:solidFill>
                        <a:effectLst/>
                        <a:latin typeface="+mn-lt"/>
                        <a:ea typeface="Times New Roman"/>
                      </a:endParaRPr>
                    </a:p>
                  </a:txBody>
                  <a:tcPr/>
                </a:tc>
                <a:tc>
                  <a:txBody>
                    <a:bodyPr/>
                    <a:lstStyle/>
                    <a:p>
                      <a:pPr algn="ctr"/>
                      <a:r>
                        <a:rPr lang="es-ES" sz="1600" b="1" dirty="0"/>
                        <a:t>78%</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O" sz="1600" kern="1200" dirty="0">
                          <a:solidFill>
                            <a:schemeClr val="dk1"/>
                          </a:solidFill>
                          <a:latin typeface="+mn-lt"/>
                          <a:ea typeface="+mn-ea"/>
                          <a:cs typeface="+mn-cs"/>
                        </a:rPr>
                        <a:t>Su ejecución fue la mas baja de los procesos debido a al numero de participantes</a:t>
                      </a:r>
                      <a:r>
                        <a:rPr lang="es-CO" sz="1600" kern="1200" baseline="0" dirty="0">
                          <a:solidFill>
                            <a:schemeClr val="dk1"/>
                          </a:solidFill>
                          <a:latin typeface="+mn-lt"/>
                          <a:ea typeface="+mn-ea"/>
                          <a:cs typeface="+mn-cs"/>
                        </a:rPr>
                        <a:t>.</a:t>
                      </a:r>
                      <a:endParaRPr lang="es-ES" sz="1600" kern="1200" dirty="0">
                        <a:solidFill>
                          <a:schemeClr val="dk1"/>
                        </a:solidFill>
                        <a:latin typeface="+mn-lt"/>
                        <a:ea typeface="+mn-ea"/>
                        <a:cs typeface="+mn-cs"/>
                      </a:endParaRPr>
                    </a:p>
                  </a:txBody>
                  <a:tcPr/>
                </a:tc>
                <a:extLst>
                  <a:ext uri="{0D108BD9-81ED-4DB2-BD59-A6C34878D82A}">
                    <a16:rowId xmlns:a16="http://schemas.microsoft.com/office/drawing/2014/main" val="3305269532"/>
                  </a:ext>
                </a:extLst>
              </a:tr>
            </a:tbl>
          </a:graphicData>
        </a:graphic>
      </p:graphicFrame>
      <p:sp>
        <p:nvSpPr>
          <p:cNvPr id="7" name="6 Rectángulo"/>
          <p:cNvSpPr/>
          <p:nvPr/>
        </p:nvSpPr>
        <p:spPr>
          <a:xfrm>
            <a:off x="3333479" y="1389519"/>
            <a:ext cx="6394862" cy="369332"/>
          </a:xfrm>
          <a:prstGeom prst="rect">
            <a:avLst/>
          </a:prstGeom>
        </p:spPr>
        <p:txBody>
          <a:bodyPr wrap="square">
            <a:spAutoFit/>
          </a:bodyPr>
          <a:lstStyle/>
          <a:p>
            <a:r>
              <a:rPr lang="es-MX" dirty="0">
                <a:latin typeface="+mj-lt"/>
              </a:rPr>
              <a:t>El proceso con menos porcentaje de cumplimiento es:</a:t>
            </a:r>
            <a:endParaRPr lang="es-ES"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A33185-A3E3-4EC9-BD42-D179F97DFEE6}"/>
              </a:ext>
            </a:extLst>
          </p:cNvPr>
          <p:cNvSpPr txBox="1"/>
          <p:nvPr/>
        </p:nvSpPr>
        <p:spPr>
          <a:xfrm>
            <a:off x="448039" y="822121"/>
            <a:ext cx="7957729" cy="2308324"/>
          </a:xfrm>
          <a:prstGeom prst="rect">
            <a:avLst/>
          </a:prstGeom>
          <a:noFill/>
        </p:spPr>
        <p:txBody>
          <a:bodyPr wrap="square" rtlCol="0">
            <a:spAutoFit/>
          </a:bodyPr>
          <a:lstStyle/>
          <a:p>
            <a:pPr marL="285750" indent="-285750" algn="just">
              <a:buFont typeface="Arial" panose="020B0604020202020204" pitchFamily="34" charset="0"/>
              <a:buChar char="•"/>
            </a:pPr>
            <a:r>
              <a:rPr lang="es-ES" sz="1600" dirty="0"/>
              <a:t>Se evidencia que en este ultimo trimestre aumento el porcentaje de ejecución de todos los procesos.</a:t>
            </a:r>
          </a:p>
          <a:p>
            <a:pPr algn="just"/>
            <a:endParaRPr lang="es-ES" sz="1600" dirty="0"/>
          </a:p>
          <a:p>
            <a:pPr marL="285750" indent="-285750" algn="just">
              <a:buFont typeface="Arial" panose="020B0604020202020204" pitchFamily="34" charset="0"/>
              <a:buChar char="•"/>
            </a:pPr>
            <a:r>
              <a:rPr lang="es-ES" sz="1600" dirty="0"/>
              <a:t>Se debe mejorar el porcentaje de cumplimiento del proceso gestión del conocimiento para el próximo año ya que fue el que mas bajo cumplimiento obtuvo de 78% .</a:t>
            </a:r>
          </a:p>
          <a:p>
            <a:pPr marL="285750" indent="-285750" algn="just">
              <a:buFont typeface="Arial" panose="020B0604020202020204" pitchFamily="34" charset="0"/>
              <a:buChar char="•"/>
            </a:pPr>
            <a:endParaRPr lang="es-ES" sz="1600" dirty="0"/>
          </a:p>
          <a:p>
            <a:pPr marL="285750" indent="-285750" algn="just">
              <a:buFont typeface="Arial" panose="020B0604020202020204" pitchFamily="34" charset="0"/>
              <a:buChar char="•"/>
            </a:pPr>
            <a:r>
              <a:rPr lang="es-ES" sz="1600" dirty="0"/>
              <a:t>Los indicadores de gestión se encuentran articulados con los indicadores del Plan de Desarrollo, razón por la cual se deben mejorar el cumplimiento de los indicadores misionales.</a:t>
            </a:r>
            <a:endParaRPr lang="es-CO" sz="1600" dirty="0"/>
          </a:p>
        </p:txBody>
      </p:sp>
    </p:spTree>
    <p:extLst>
      <p:ext uri="{BB962C8B-B14F-4D97-AF65-F5344CB8AC3E}">
        <p14:creationId xmlns:p14="http://schemas.microsoft.com/office/powerpoint/2010/main" val="3304300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981701" y="82060"/>
            <a:ext cx="7149137" cy="707886"/>
          </a:xfrm>
          <a:prstGeom prst="rect">
            <a:avLst/>
          </a:prstGeom>
        </p:spPr>
        <p:txBody>
          <a:bodyPr wrap="square">
            <a:spAutoFit/>
          </a:bodyPr>
          <a:lstStyle/>
          <a:p>
            <a:pPr algn="ctr"/>
            <a:r>
              <a:rPr lang="es-CO" sz="2000" b="1" dirty="0">
                <a:latin typeface="Calibri Light" panose="020F0302020204030204" pitchFamily="34" charset="0"/>
                <a:cs typeface="Calibri Light" panose="020F0302020204030204" pitchFamily="34" charset="0"/>
              </a:rPr>
              <a:t>Indicadores de Resultado Plan de Desarrollo -  9 Indicadores  - 34% de cumplimiento</a:t>
            </a:r>
          </a:p>
        </p:txBody>
      </p:sp>
      <p:graphicFrame>
        <p:nvGraphicFramePr>
          <p:cNvPr id="4" name="3 Tabla"/>
          <p:cNvGraphicFramePr>
            <a:graphicFrameLocks noGrp="1"/>
          </p:cNvGraphicFramePr>
          <p:nvPr>
            <p:extLst>
              <p:ext uri="{D42A27DB-BD31-4B8C-83A1-F6EECF244321}">
                <p14:modId xmlns:p14="http://schemas.microsoft.com/office/powerpoint/2010/main" val="1512803505"/>
              </p:ext>
            </p:extLst>
          </p:nvPr>
        </p:nvGraphicFramePr>
        <p:xfrm>
          <a:off x="617518" y="789946"/>
          <a:ext cx="7908964" cy="5465621"/>
        </p:xfrm>
        <a:graphic>
          <a:graphicData uri="http://schemas.openxmlformats.org/drawingml/2006/table">
            <a:tbl>
              <a:tblPr/>
              <a:tblGrid>
                <a:gridCol w="2543276">
                  <a:extLst>
                    <a:ext uri="{9D8B030D-6E8A-4147-A177-3AD203B41FA5}">
                      <a16:colId xmlns:a16="http://schemas.microsoft.com/office/drawing/2014/main" val="20000"/>
                    </a:ext>
                  </a:extLst>
                </a:gridCol>
                <a:gridCol w="1104153">
                  <a:extLst>
                    <a:ext uri="{9D8B030D-6E8A-4147-A177-3AD203B41FA5}">
                      <a16:colId xmlns:a16="http://schemas.microsoft.com/office/drawing/2014/main" val="20001"/>
                    </a:ext>
                  </a:extLst>
                </a:gridCol>
                <a:gridCol w="868435">
                  <a:extLst>
                    <a:ext uri="{9D8B030D-6E8A-4147-A177-3AD203B41FA5}">
                      <a16:colId xmlns:a16="http://schemas.microsoft.com/office/drawing/2014/main" val="20002"/>
                    </a:ext>
                  </a:extLst>
                </a:gridCol>
                <a:gridCol w="1178590">
                  <a:extLst>
                    <a:ext uri="{9D8B030D-6E8A-4147-A177-3AD203B41FA5}">
                      <a16:colId xmlns:a16="http://schemas.microsoft.com/office/drawing/2014/main" val="20003"/>
                    </a:ext>
                  </a:extLst>
                </a:gridCol>
                <a:gridCol w="1181692">
                  <a:extLst>
                    <a:ext uri="{9D8B030D-6E8A-4147-A177-3AD203B41FA5}">
                      <a16:colId xmlns:a16="http://schemas.microsoft.com/office/drawing/2014/main" val="20004"/>
                    </a:ext>
                  </a:extLst>
                </a:gridCol>
                <a:gridCol w="1032818">
                  <a:extLst>
                    <a:ext uri="{9D8B030D-6E8A-4147-A177-3AD203B41FA5}">
                      <a16:colId xmlns:a16="http://schemas.microsoft.com/office/drawing/2014/main" val="20005"/>
                    </a:ext>
                  </a:extLst>
                </a:gridCol>
              </a:tblGrid>
              <a:tr h="166255">
                <a:tc rowSpan="2">
                  <a:txBody>
                    <a:bodyPr/>
                    <a:lstStyle/>
                    <a:p>
                      <a:pPr algn="ctr" fontAlgn="ctr"/>
                      <a:r>
                        <a:rPr lang="es-ES" sz="1100" b="1" dirty="0">
                          <a:solidFill>
                            <a:schemeClr val="tx1"/>
                          </a:solidFill>
                          <a:latin typeface="Calibri Light"/>
                        </a:rPr>
                        <a:t>Nombre indicador</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a:txBody>
                    <a:bodyPr/>
                    <a:lstStyle/>
                    <a:p>
                      <a:pPr algn="ctr" fontAlgn="ctr"/>
                      <a:r>
                        <a:rPr lang="es-ES" sz="1100" b="1" dirty="0">
                          <a:solidFill>
                            <a:schemeClr val="tx1"/>
                          </a:solidFill>
                          <a:latin typeface="Calibri Light"/>
                        </a:rPr>
                        <a:t>UNIDAD DE MEDIDA</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es-ES" sz="1100" b="1" dirty="0">
                          <a:solidFill>
                            <a:schemeClr val="tx1"/>
                          </a:solidFill>
                          <a:latin typeface="Calibri Light"/>
                        </a:rPr>
                        <a:t>META</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es-ES" sz="1100" b="1" dirty="0">
                          <a:solidFill>
                            <a:schemeClr val="tx1"/>
                          </a:solidFill>
                          <a:latin typeface="Calibri Light"/>
                        </a:rPr>
                        <a:t>CUMPLIMIENTO</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es-ES" sz="1100" b="1" dirty="0">
                          <a:solidFill>
                            <a:schemeClr val="tx1"/>
                          </a:solidFill>
                          <a:latin typeface="Calibri Light"/>
                        </a:rPr>
                        <a:t>% CUMPLIMIENTO </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rowSpan="2">
                  <a:txBody>
                    <a:bodyPr/>
                    <a:lstStyle/>
                    <a:p>
                      <a:pPr algn="ctr" fontAlgn="ctr"/>
                      <a:r>
                        <a:rPr lang="es-ES" sz="1200" b="1" dirty="0">
                          <a:solidFill>
                            <a:schemeClr val="tx1"/>
                          </a:solidFill>
                          <a:latin typeface="Calibri"/>
                        </a:rPr>
                        <a:t>Observación</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0"/>
                  </a:ext>
                </a:extLst>
              </a:tr>
              <a:tr h="164743">
                <a:tc vMerge="1">
                  <a:txBody>
                    <a:bodyPr/>
                    <a:lstStyle/>
                    <a:p>
                      <a:endParaRPr lang="es-ES"/>
                    </a:p>
                  </a:txBody>
                  <a:tcPr/>
                </a:tc>
                <a:tc vMerge="1">
                  <a:txBody>
                    <a:bodyPr/>
                    <a:lstStyle/>
                    <a:p>
                      <a:endParaRPr lang="es-ES"/>
                    </a:p>
                  </a:txBody>
                  <a:tcPr/>
                </a:tc>
                <a:tc>
                  <a:txBody>
                    <a:bodyPr/>
                    <a:lstStyle/>
                    <a:p>
                      <a:pPr algn="ctr" fontAlgn="ctr"/>
                      <a:r>
                        <a:rPr lang="es-ES" sz="1100" b="1" dirty="0">
                          <a:solidFill>
                            <a:schemeClr val="tx1"/>
                          </a:solidFill>
                          <a:latin typeface="Calibri Light"/>
                        </a:rPr>
                        <a:t>DIC  2022</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es-ES" sz="1100" b="1" dirty="0">
                          <a:solidFill>
                            <a:schemeClr val="tx1"/>
                          </a:solidFill>
                          <a:latin typeface="Calibri Light"/>
                        </a:rPr>
                        <a:t>Dic-30</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es-ES" sz="1100" b="1" dirty="0">
                          <a:solidFill>
                            <a:schemeClr val="tx1"/>
                          </a:solidFill>
                          <a:latin typeface="Calibri Light"/>
                        </a:rPr>
                        <a:t>Dic-30</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lang="es-ES"/>
                    </a:p>
                  </a:txBody>
                  <a:tcPr/>
                </a:tc>
                <a:extLst>
                  <a:ext uri="{0D108BD9-81ED-4DB2-BD59-A6C34878D82A}">
                    <a16:rowId xmlns:a16="http://schemas.microsoft.com/office/drawing/2014/main" val="10001"/>
                  </a:ext>
                </a:extLst>
              </a:tr>
              <a:tr h="353669">
                <a:tc>
                  <a:txBody>
                    <a:bodyPr/>
                    <a:lstStyle/>
                    <a:p>
                      <a:pPr algn="l" fontAlgn="ctr"/>
                      <a:r>
                        <a:rPr lang="es-ES" sz="1100" dirty="0">
                          <a:solidFill>
                            <a:schemeClr val="tx1"/>
                          </a:solidFill>
                          <a:latin typeface="Calibri Light"/>
                        </a:rPr>
                        <a:t>Municipios y/o Distrito que acceden a la oferta institucional cultural</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Porcentaje</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75,00%</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75%</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95%</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S" sz="1200" dirty="0">
                          <a:solidFill>
                            <a:schemeClr val="tx1"/>
                          </a:solidFill>
                          <a:latin typeface="Calibri"/>
                        </a:rPr>
                        <a:t> </a:t>
                      </a:r>
                    </a:p>
                  </a:txBody>
                  <a:tcPr marL="7557" marR="7557" marT="7557" marB="3627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53669">
                <a:tc>
                  <a:txBody>
                    <a:bodyPr/>
                    <a:lstStyle/>
                    <a:p>
                      <a:pPr algn="l" fontAlgn="ctr"/>
                      <a:r>
                        <a:rPr lang="es-MX" sz="1100" dirty="0">
                          <a:solidFill>
                            <a:schemeClr val="tx1"/>
                          </a:solidFill>
                          <a:latin typeface="Calibri Light"/>
                        </a:rPr>
                        <a:t>Municipios y/o Distrito que participan en el programa Antioquia Vive</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Número</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45</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53</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117%</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ES" sz="1200" dirty="0">
                          <a:solidFill>
                            <a:schemeClr val="tx1"/>
                          </a:solidFill>
                          <a:latin typeface="Calibri"/>
                        </a:rPr>
                        <a:t> </a:t>
                      </a:r>
                      <a:r>
                        <a:rPr lang="es-ES" sz="1200" dirty="0">
                          <a:solidFill>
                            <a:schemeClr val="tx1"/>
                          </a:solidFill>
                          <a:latin typeface="+mn-lt"/>
                        </a:rPr>
                        <a:t>Indicador cumplido</a:t>
                      </a:r>
                    </a:p>
                    <a:p>
                      <a:pPr algn="ctr" fontAlgn="b"/>
                      <a:endParaRPr lang="es-ES" sz="1200" dirty="0">
                        <a:solidFill>
                          <a:schemeClr val="tx1"/>
                        </a:solidFill>
                        <a:latin typeface="Calibri"/>
                      </a:endParaRPr>
                    </a:p>
                  </a:txBody>
                  <a:tcPr marL="7557" marR="7557" marT="7557" marB="3627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53669">
                <a:tc>
                  <a:txBody>
                    <a:bodyPr/>
                    <a:lstStyle/>
                    <a:p>
                      <a:pPr algn="l" fontAlgn="ctr"/>
                      <a:r>
                        <a:rPr lang="es-MX" sz="1100" dirty="0">
                          <a:solidFill>
                            <a:schemeClr val="tx1"/>
                          </a:solidFill>
                          <a:latin typeface="Calibri Light"/>
                        </a:rPr>
                        <a:t>Artistas que culminan ciclo de formación en educación superior</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Número</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NP</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NP</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0</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MX" sz="1200" dirty="0">
                          <a:solidFill>
                            <a:schemeClr val="tx1"/>
                          </a:solidFill>
                          <a:latin typeface="Calibri"/>
                        </a:rPr>
                        <a:t>Se cumple en el 2023</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527480">
                <a:tc>
                  <a:txBody>
                    <a:bodyPr/>
                    <a:lstStyle/>
                    <a:p>
                      <a:pPr algn="l" fontAlgn="ctr"/>
                      <a:r>
                        <a:rPr lang="es-MX" sz="1100" dirty="0">
                          <a:solidFill>
                            <a:schemeClr val="tx1"/>
                          </a:solidFill>
                          <a:latin typeface="Calibri Light"/>
                        </a:rPr>
                        <a:t>Procesos para el reconocimiento, conservación, activación, difusión y sostenibilidad de los bienes y valores culturales patrimoniales, tangibles e intangibles</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Número</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17</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19</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94%</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ES" sz="1200" dirty="0">
                          <a:solidFill>
                            <a:schemeClr val="tx1"/>
                          </a:solidFill>
                          <a:latin typeface="Calibri"/>
                        </a:rPr>
                        <a:t> </a:t>
                      </a:r>
                      <a:r>
                        <a:rPr lang="es-ES" sz="1200" dirty="0">
                          <a:solidFill>
                            <a:schemeClr val="tx1"/>
                          </a:solidFill>
                          <a:latin typeface="+mn-lt"/>
                        </a:rPr>
                        <a:t>Indicador cumplido</a:t>
                      </a:r>
                    </a:p>
                    <a:p>
                      <a:pPr algn="ctr" fontAlgn="b"/>
                      <a:endParaRPr lang="es-ES" sz="1200" dirty="0">
                        <a:solidFill>
                          <a:schemeClr val="tx1"/>
                        </a:solidFill>
                        <a:latin typeface="Calibri"/>
                      </a:endParaRPr>
                    </a:p>
                  </a:txBody>
                  <a:tcPr marL="7557" marR="7557" marT="7557" marB="3627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53669">
                <a:tc>
                  <a:txBody>
                    <a:bodyPr/>
                    <a:lstStyle/>
                    <a:p>
                      <a:pPr algn="l" fontAlgn="ctr"/>
                      <a:r>
                        <a:rPr lang="es-MX" sz="1100" dirty="0">
                          <a:solidFill>
                            <a:schemeClr val="tx1"/>
                          </a:solidFill>
                          <a:latin typeface="Calibri Light"/>
                        </a:rPr>
                        <a:t>Municipios y/o Distrito con mejoramiento locativo de su infraestructura física cultural</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Número</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5</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10</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105%</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ES" sz="1200" dirty="0">
                          <a:solidFill>
                            <a:schemeClr val="tx1"/>
                          </a:solidFill>
                          <a:latin typeface="Calibri"/>
                        </a:rPr>
                        <a:t> </a:t>
                      </a:r>
                      <a:r>
                        <a:rPr lang="es-ES" sz="1200" dirty="0">
                          <a:solidFill>
                            <a:schemeClr val="tx1"/>
                          </a:solidFill>
                          <a:latin typeface="+mn-lt"/>
                        </a:rPr>
                        <a:t>Indicador cumplido</a:t>
                      </a:r>
                    </a:p>
                    <a:p>
                      <a:pPr algn="ctr" fontAlgn="b"/>
                      <a:endParaRPr lang="es-ES" sz="1200" dirty="0">
                        <a:solidFill>
                          <a:schemeClr val="tx1"/>
                        </a:solidFill>
                        <a:latin typeface="Calibri"/>
                      </a:endParaRPr>
                    </a:p>
                  </a:txBody>
                  <a:tcPr marL="7557" marR="7557" marT="7557" marB="3627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406568">
                <a:tc>
                  <a:txBody>
                    <a:bodyPr/>
                    <a:lstStyle/>
                    <a:p>
                      <a:pPr algn="l" fontAlgn="ctr"/>
                      <a:r>
                        <a:rPr lang="es-MX" sz="1100" dirty="0">
                          <a:solidFill>
                            <a:schemeClr val="tx1"/>
                          </a:solidFill>
                          <a:latin typeface="Calibri Light"/>
                        </a:rPr>
                        <a:t>Municipios y/o Distrito que acceden a dotación para el desarrollo de sus actividades artísticas y culturales</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Porcentaje</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92%</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100%</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105%</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ES" sz="1200" dirty="0">
                          <a:solidFill>
                            <a:schemeClr val="tx1"/>
                          </a:solidFill>
                          <a:latin typeface="+mn-lt"/>
                        </a:rPr>
                        <a:t>Indicador cumplido</a:t>
                      </a:r>
                    </a:p>
                    <a:p>
                      <a:pPr algn="ctr" fontAlgn="b"/>
                      <a:r>
                        <a:rPr lang="es-ES" sz="1200" dirty="0">
                          <a:solidFill>
                            <a:schemeClr val="tx1"/>
                          </a:solidFill>
                          <a:latin typeface="Calibri"/>
                        </a:rPr>
                        <a:t> </a:t>
                      </a:r>
                    </a:p>
                  </a:txBody>
                  <a:tcPr marL="7557" marR="7557" marT="7557" marB="3627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406568">
                <a:tc>
                  <a:txBody>
                    <a:bodyPr/>
                    <a:lstStyle/>
                    <a:p>
                      <a:pPr algn="l" fontAlgn="ctr"/>
                      <a:r>
                        <a:rPr lang="es-MX" sz="1100" dirty="0">
                          <a:solidFill>
                            <a:schemeClr val="tx1"/>
                          </a:solidFill>
                          <a:latin typeface="Calibri Light"/>
                        </a:rPr>
                        <a:t>Agentes culturales que participan en la elaboración de los planes departamentales de las áreas artísticas y de la cultura</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Número</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375</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1.733</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172%</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ES" sz="1200" dirty="0">
                          <a:solidFill>
                            <a:schemeClr val="tx1"/>
                          </a:solidFill>
                          <a:latin typeface="+mn-lt"/>
                        </a:rPr>
                        <a:t>Indicador cumplido</a:t>
                      </a:r>
                    </a:p>
                    <a:p>
                      <a:pPr algn="ctr" fontAlgn="b"/>
                      <a:r>
                        <a:rPr lang="es-ES" sz="1200" dirty="0">
                          <a:solidFill>
                            <a:schemeClr val="tx1"/>
                          </a:solidFill>
                          <a:latin typeface="Calibri"/>
                        </a:rPr>
                        <a:t> </a:t>
                      </a:r>
                    </a:p>
                  </a:txBody>
                  <a:tcPr marL="7557" marR="7557" marT="7557" marB="3627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406568">
                <a:tc>
                  <a:txBody>
                    <a:bodyPr/>
                    <a:lstStyle/>
                    <a:p>
                      <a:pPr algn="l" fontAlgn="ctr"/>
                      <a:r>
                        <a:rPr lang="es-MX" sz="1100" dirty="0">
                          <a:solidFill>
                            <a:schemeClr val="tx1"/>
                          </a:solidFill>
                          <a:latin typeface="Calibri Light"/>
                        </a:rPr>
                        <a:t>Agentes culturales que participan en la elaboración de los planes municipales de cultura</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Número</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1000</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2,475</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148%</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ES" sz="1200" dirty="0">
                          <a:solidFill>
                            <a:schemeClr val="tx1"/>
                          </a:solidFill>
                          <a:latin typeface="Calibri"/>
                        </a:rPr>
                        <a:t> </a:t>
                      </a:r>
                      <a:r>
                        <a:rPr lang="es-ES" sz="1200" dirty="0">
                          <a:solidFill>
                            <a:schemeClr val="tx1"/>
                          </a:solidFill>
                          <a:latin typeface="+mn-lt"/>
                        </a:rPr>
                        <a:t>Indicador cumplido</a:t>
                      </a:r>
                    </a:p>
                    <a:p>
                      <a:pPr algn="ctr" fontAlgn="b"/>
                      <a:endParaRPr lang="es-ES" sz="1200" dirty="0">
                        <a:solidFill>
                          <a:schemeClr val="tx1"/>
                        </a:solidFill>
                        <a:latin typeface="Calibri"/>
                      </a:endParaRPr>
                    </a:p>
                  </a:txBody>
                  <a:tcPr marL="7557" marR="7557" marT="7557" marB="36274"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53669">
                <a:tc>
                  <a:txBody>
                    <a:bodyPr/>
                    <a:lstStyle/>
                    <a:p>
                      <a:pPr algn="l" fontAlgn="ctr"/>
                      <a:r>
                        <a:rPr lang="es-MX" sz="1100" dirty="0">
                          <a:solidFill>
                            <a:schemeClr val="tx1"/>
                          </a:solidFill>
                          <a:latin typeface="Calibri Light"/>
                        </a:rPr>
                        <a:t>Caracterización de industrias creativas en el Departamento de Antioquia elaborado</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Porcentaje</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70%</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0%</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100" dirty="0">
                          <a:solidFill>
                            <a:schemeClr val="tx1"/>
                          </a:solidFill>
                          <a:latin typeface="Calibri Light"/>
                        </a:rPr>
                        <a:t>217%</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 sz="1200" dirty="0">
                          <a:solidFill>
                            <a:schemeClr val="tx1"/>
                          </a:solidFill>
                          <a:latin typeface="Calibri"/>
                        </a:rPr>
                        <a:t>Indicador cumplido</a:t>
                      </a:r>
                    </a:p>
                  </a:txBody>
                  <a:tcPr marL="7557" marR="7557" marT="7557" marB="36274"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
        <p:nvSpPr>
          <p:cNvPr id="3686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s-ES" sz="1800" b="0" i="0" u="none" strike="noStrike" cap="none" normalizeH="0" baseline="0" dirty="0">
                <a:ln>
                  <a:noFill/>
                </a:ln>
                <a:solidFill>
                  <a:schemeClr val="tx1"/>
                </a:solidFill>
                <a:effectLst/>
                <a:latin typeface="Arial" charset="0"/>
                <a:cs typeface="Arial" charset="0"/>
              </a:rPr>
            </a:br>
            <a:endParaRPr kumimoji="0" lang="es-ES" sz="1800" b="0" i="0" u="none" strike="noStrike" cap="none" normalizeH="0" baseline="0" dirty="0">
              <a:ln>
                <a:noFill/>
              </a:ln>
              <a:solidFill>
                <a:schemeClr val="tx1"/>
              </a:solidFill>
              <a:effectLst/>
              <a:latin typeface="Arial" charset="0"/>
              <a:cs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1555110148"/>
              </p:ext>
            </p:extLst>
          </p:nvPr>
        </p:nvGraphicFramePr>
        <p:xfrm>
          <a:off x="556591" y="740450"/>
          <a:ext cx="8009893" cy="5786716"/>
        </p:xfrm>
        <a:graphic>
          <a:graphicData uri="http://schemas.openxmlformats.org/drawingml/2006/table">
            <a:tbl>
              <a:tblPr>
                <a:tableStyleId>{BC89EF96-8CEA-46FF-86C4-4CE0E7609802}</a:tableStyleId>
              </a:tblPr>
              <a:tblGrid>
                <a:gridCol w="3423959">
                  <a:extLst>
                    <a:ext uri="{9D8B030D-6E8A-4147-A177-3AD203B41FA5}">
                      <a16:colId xmlns:a16="http://schemas.microsoft.com/office/drawing/2014/main" val="20000"/>
                    </a:ext>
                  </a:extLst>
                </a:gridCol>
                <a:gridCol w="1312903">
                  <a:extLst>
                    <a:ext uri="{9D8B030D-6E8A-4147-A177-3AD203B41FA5}">
                      <a16:colId xmlns:a16="http://schemas.microsoft.com/office/drawing/2014/main" val="20001"/>
                    </a:ext>
                  </a:extLst>
                </a:gridCol>
                <a:gridCol w="1661758">
                  <a:extLst>
                    <a:ext uri="{9D8B030D-6E8A-4147-A177-3AD203B41FA5}">
                      <a16:colId xmlns:a16="http://schemas.microsoft.com/office/drawing/2014/main" val="1600595065"/>
                    </a:ext>
                  </a:extLst>
                </a:gridCol>
                <a:gridCol w="1611273">
                  <a:extLst>
                    <a:ext uri="{9D8B030D-6E8A-4147-A177-3AD203B41FA5}">
                      <a16:colId xmlns:a16="http://schemas.microsoft.com/office/drawing/2014/main" val="20003"/>
                    </a:ext>
                  </a:extLst>
                </a:gridCol>
              </a:tblGrid>
              <a:tr h="518505">
                <a:tc>
                  <a:txBody>
                    <a:bodyPr/>
                    <a:lstStyle/>
                    <a:p>
                      <a:pPr algn="ctr" fontAlgn="ctr"/>
                      <a:r>
                        <a:rPr lang="es-CO" sz="1600" b="1" u="none" strike="noStrike" dirty="0">
                          <a:solidFill>
                            <a:schemeClr val="tx1"/>
                          </a:solidFill>
                          <a:effectLst/>
                          <a:latin typeface="+mj-lt"/>
                          <a:cs typeface="Arial" panose="020B0604020202020204" pitchFamily="34" charset="0"/>
                        </a:rPr>
                        <a:t>Nombre indicador</a:t>
                      </a:r>
                      <a:endParaRPr lang="es-CO" sz="16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400" b="1" u="none" strike="noStrike" dirty="0">
                          <a:solidFill>
                            <a:schemeClr val="tx1"/>
                          </a:solidFill>
                          <a:effectLst/>
                          <a:latin typeface="+mj-lt"/>
                          <a:cs typeface="Arial" panose="020B0604020202020204" pitchFamily="34" charset="0"/>
                        </a:rPr>
                        <a:t>UNIDAD DE MEDIDA</a:t>
                      </a:r>
                      <a:endParaRPr lang="es-CO" sz="14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400" b="1" u="none" strike="noStrike" dirty="0">
                          <a:solidFill>
                            <a:schemeClr val="tx1"/>
                          </a:solidFill>
                          <a:effectLst/>
                          <a:latin typeface="+mj-lt"/>
                          <a:cs typeface="Arial" panose="020B0604020202020204" pitchFamily="34" charset="0"/>
                        </a:rPr>
                        <a:t>META</a:t>
                      </a:r>
                    </a:p>
                    <a:p>
                      <a:pPr algn="ctr" fontAlgn="ctr"/>
                      <a:r>
                        <a:rPr lang="es-CO" sz="1400" b="1" u="none" strike="noStrike" dirty="0">
                          <a:solidFill>
                            <a:schemeClr val="tx1"/>
                          </a:solidFill>
                          <a:effectLst/>
                          <a:latin typeface="+mj-lt"/>
                          <a:cs typeface="Arial" panose="020B0604020202020204" pitchFamily="34" charset="0"/>
                        </a:rPr>
                        <a:t>DICIEMBRE 31 DE   2022</a:t>
                      </a:r>
                      <a:endParaRPr lang="es-CO" sz="14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MX" sz="1400" b="1" i="0" u="none" strike="noStrike" dirty="0">
                          <a:solidFill>
                            <a:schemeClr val="tx1"/>
                          </a:solidFill>
                          <a:effectLst/>
                          <a:latin typeface="+mj-lt"/>
                          <a:cs typeface="Arial" panose="020B0604020202020204" pitchFamily="34" charset="0"/>
                        </a:rPr>
                        <a:t>CUMPLIMIENTO DICIEMBRE 31 DE 22</a:t>
                      </a:r>
                      <a:endParaRPr lang="es-CO" sz="14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384769">
                <a:tc>
                  <a:txBody>
                    <a:bodyPr/>
                    <a:lstStyle/>
                    <a:p>
                      <a:pPr algn="l" fontAlgn="ctr"/>
                      <a:r>
                        <a:rPr lang="es-CO" sz="1600" b="1" i="0" u="none" strike="noStrike" dirty="0">
                          <a:solidFill>
                            <a:schemeClr val="tx1"/>
                          </a:solidFill>
                          <a:effectLst/>
                          <a:latin typeface="+mj-lt"/>
                        </a:rPr>
                        <a:t>1. Caracterización y Diagnóstico</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CO" sz="1400" b="0" i="0" u="none" strike="noStrike" dirty="0">
                          <a:solidFill>
                            <a:schemeClr val="tx1"/>
                          </a:solidFill>
                          <a:effectLst/>
                          <a:latin typeface="+mj-lt"/>
                        </a:rPr>
                        <a:t>Número</a:t>
                      </a:r>
                    </a:p>
                    <a:p>
                      <a:pPr algn="ctr" fontAlgn="b"/>
                      <a:endParaRPr lang="es-CO" sz="1400" b="0" i="0" u="none" strike="noStrike" dirty="0">
                        <a:solidFill>
                          <a:schemeClr val="tx1"/>
                        </a:solidFill>
                        <a:effectLst/>
                        <a:latin typeface="+mj-lt"/>
                      </a:endParaRPr>
                    </a:p>
                  </a:txBody>
                  <a:tcPr marL="0" marR="0" marT="0" marB="0" anchor="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chemeClr val="tx1"/>
                          </a:solidFill>
                          <a:effectLst/>
                          <a:latin typeface="+mj-lt"/>
                        </a:rPr>
                        <a:t>100%</a:t>
                      </a:r>
                      <a:endParaRPr lang="es-CO" sz="1800" b="0" i="0" u="none" strike="noStrike" dirty="0">
                        <a:solidFill>
                          <a:schemeClr val="tx1"/>
                        </a:solidFill>
                        <a:effectLst/>
                        <a:latin typeface="+mj-lt"/>
                      </a:endParaRPr>
                    </a:p>
                    <a:p>
                      <a:pPr algn="ctr" fontAlgn="b"/>
                      <a:endParaRPr lang="es-CO" sz="1800" b="0" i="0" u="none" strike="noStrike" dirty="0">
                        <a:solidFill>
                          <a:schemeClr val="tx1"/>
                        </a:solidFill>
                        <a:effectLst/>
                        <a:latin typeface="+mj-lt"/>
                      </a:endParaRPr>
                    </a:p>
                  </a:txBody>
                  <a:tcPr marL="0" marR="0" marT="0" marB="0" anchor="b">
                    <a:solidFill>
                      <a:schemeClr val="bg1"/>
                    </a:solidFill>
                  </a:tcPr>
                </a:tc>
                <a:tc>
                  <a:txBody>
                    <a:bodyPr/>
                    <a:lstStyle/>
                    <a:p>
                      <a:pPr algn="ctr" fontAlgn="b"/>
                      <a:r>
                        <a:rPr lang="es-MX" sz="1800" b="0" i="0" u="none" strike="noStrike" dirty="0">
                          <a:solidFill>
                            <a:schemeClr val="tx1"/>
                          </a:solidFill>
                          <a:effectLst/>
                          <a:latin typeface="+mj-lt"/>
                        </a:rPr>
                        <a:t>100%</a:t>
                      </a:r>
                    </a:p>
                    <a:p>
                      <a:pPr algn="ctr" fontAlgn="b"/>
                      <a:endParaRPr lang="es-CO" sz="1800" b="0" i="0" u="none" strike="noStrike" dirty="0">
                        <a:solidFill>
                          <a:schemeClr val="tx1"/>
                        </a:solidFill>
                        <a:effectLst/>
                        <a:latin typeface="+mj-lt"/>
                      </a:endParaRPr>
                    </a:p>
                  </a:txBody>
                  <a:tcPr marL="0" marR="0" marT="0" marB="0" anchor="b">
                    <a:solidFill>
                      <a:schemeClr val="bg1"/>
                    </a:solidFill>
                  </a:tcPr>
                </a:tc>
                <a:extLst>
                  <a:ext uri="{0D108BD9-81ED-4DB2-BD59-A6C34878D82A}">
                    <a16:rowId xmlns:a16="http://schemas.microsoft.com/office/drawing/2014/main" val="10001"/>
                  </a:ext>
                </a:extLst>
              </a:tr>
              <a:tr h="608026">
                <a:tc>
                  <a:txBody>
                    <a:bodyPr/>
                    <a:lstStyle/>
                    <a:p>
                      <a:pPr algn="l" fontAlgn="ctr"/>
                      <a:r>
                        <a:rPr lang="es-CO" sz="1600" b="1" i="0" u="none" strike="noStrike" dirty="0">
                          <a:solidFill>
                            <a:schemeClr val="tx1"/>
                          </a:solidFill>
                          <a:effectLst/>
                          <a:latin typeface="+mj-lt"/>
                        </a:rPr>
                        <a:t>2. Planeación municipal</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schemeClr val="tx1"/>
                          </a:solidFill>
                          <a:effectLst/>
                          <a:uLnTx/>
                          <a:uFillTx/>
                          <a:latin typeface="+mj-lt"/>
                          <a:ea typeface="+mn-ea"/>
                          <a:cs typeface="+mn-cs"/>
                        </a:rPr>
                        <a:t>Número</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chemeClr val="tx1"/>
                        </a:solidFill>
                        <a:effectLst/>
                        <a:uLnTx/>
                        <a:uFillTx/>
                        <a:latin typeface="+mj-lt"/>
                        <a:ea typeface="+mn-ea"/>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chemeClr val="tx1"/>
                          </a:solidFill>
                          <a:effectLst/>
                          <a:latin typeface="+mj-lt"/>
                        </a:rPr>
                        <a:t>100%</a:t>
                      </a:r>
                      <a:endParaRPr lang="es-CO" sz="1800" b="0" i="0" u="none" strike="noStrike" dirty="0">
                        <a:solidFill>
                          <a:schemeClr val="tx1"/>
                        </a:solidFill>
                        <a:effectLst/>
                        <a:latin typeface="+mj-lt"/>
                      </a:endParaRPr>
                    </a:p>
                    <a:p>
                      <a:pPr algn="ctr" fontAlgn="b"/>
                      <a:endParaRPr lang="es-CO" sz="1800" b="0" i="0" u="none" strike="noStrike" dirty="0">
                        <a:solidFill>
                          <a:schemeClr val="tx1"/>
                        </a:solidFill>
                        <a:effectLst/>
                        <a:latin typeface="+mj-lt"/>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chemeClr val="tx1"/>
                          </a:solidFill>
                          <a:effectLst/>
                          <a:latin typeface="+mj-lt"/>
                        </a:rPr>
                        <a:t>100%</a:t>
                      </a:r>
                      <a:endParaRPr lang="es-CO" sz="1800" b="0" i="0" u="none" strike="noStrike" dirty="0">
                        <a:solidFill>
                          <a:schemeClr val="tx1"/>
                        </a:solidFill>
                        <a:effectLst/>
                        <a:latin typeface="+mj-lt"/>
                      </a:endParaRPr>
                    </a:p>
                    <a:p>
                      <a:pPr algn="ctr" fontAlgn="b"/>
                      <a:endParaRPr lang="es-CO" sz="1800" b="0" i="0" u="none" strike="noStrike" dirty="0">
                        <a:solidFill>
                          <a:schemeClr val="tx1"/>
                        </a:solidFill>
                        <a:effectLst/>
                        <a:latin typeface="+mj-lt"/>
                      </a:endParaRPr>
                    </a:p>
                  </a:txBody>
                  <a:tcPr marL="0" marR="0" marT="0" marB="0" anchor="b"/>
                </a:tc>
                <a:extLst>
                  <a:ext uri="{0D108BD9-81ED-4DB2-BD59-A6C34878D82A}">
                    <a16:rowId xmlns:a16="http://schemas.microsoft.com/office/drawing/2014/main" val="10003"/>
                  </a:ext>
                </a:extLst>
              </a:tr>
              <a:tr h="499890">
                <a:tc>
                  <a:txBody>
                    <a:bodyPr/>
                    <a:lstStyle/>
                    <a:p>
                      <a:pPr algn="l" fontAlgn="ctr"/>
                      <a:r>
                        <a:rPr lang="es-MX" sz="1600" b="1" i="0" u="none" strike="noStrike" dirty="0">
                          <a:solidFill>
                            <a:schemeClr val="tx1"/>
                          </a:solidFill>
                          <a:effectLst/>
                          <a:latin typeface="+mj-lt"/>
                        </a:rPr>
                        <a:t>3. Participación para la planeación</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schemeClr val="tx1"/>
                          </a:solidFill>
                          <a:effectLst/>
                          <a:uLnTx/>
                          <a:uFillTx/>
                          <a:latin typeface="+mj-lt"/>
                          <a:ea typeface="+mn-ea"/>
                          <a:cs typeface="+mn-cs"/>
                        </a:rPr>
                        <a:t>Número</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chemeClr val="tx1"/>
                        </a:solidFill>
                        <a:effectLst/>
                        <a:uLnTx/>
                        <a:uFillTx/>
                        <a:latin typeface="+mj-lt"/>
                        <a:ea typeface="+mn-ea"/>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chemeClr val="tx1"/>
                          </a:solidFill>
                          <a:effectLst/>
                          <a:latin typeface="+mj-lt"/>
                        </a:rPr>
                        <a:t>100%</a:t>
                      </a:r>
                      <a:endParaRPr lang="es-CO" sz="1800" b="0" i="0" u="none" strike="noStrike" dirty="0">
                        <a:solidFill>
                          <a:schemeClr val="tx1"/>
                        </a:solidFill>
                        <a:effectLst/>
                        <a:latin typeface="+mj-lt"/>
                      </a:endParaRPr>
                    </a:p>
                    <a:p>
                      <a:pPr algn="ctr" fontAlgn="b"/>
                      <a:endParaRPr lang="es-CO" sz="1800" b="0" i="0" u="none" strike="noStrike" dirty="0">
                        <a:solidFill>
                          <a:schemeClr val="tx1"/>
                        </a:solidFill>
                        <a:effectLst/>
                        <a:latin typeface="+mj-lt"/>
                      </a:endParaRPr>
                    </a:p>
                  </a:txBody>
                  <a:tcPr marL="0" marR="0" marT="0" marB="0" anchor="b"/>
                </a:tc>
                <a:tc>
                  <a:txBody>
                    <a:bodyPr/>
                    <a:lstStyle/>
                    <a:p>
                      <a:pPr algn="ctr" fontAlgn="b"/>
                      <a:r>
                        <a:rPr lang="es-MX" sz="1800" b="0" i="0" u="none" strike="noStrike" dirty="0">
                          <a:solidFill>
                            <a:schemeClr val="tx1"/>
                          </a:solidFill>
                          <a:effectLst/>
                          <a:latin typeface="+mj-lt"/>
                        </a:rPr>
                        <a:t>33%</a:t>
                      </a:r>
                    </a:p>
                    <a:p>
                      <a:pPr algn="ctr" fontAlgn="b"/>
                      <a:endParaRPr lang="es-CO" sz="1800" b="0" i="0" u="none" strike="noStrike" dirty="0">
                        <a:solidFill>
                          <a:schemeClr val="tx1"/>
                        </a:solidFill>
                        <a:effectLst/>
                        <a:latin typeface="+mj-lt"/>
                      </a:endParaRPr>
                    </a:p>
                  </a:txBody>
                  <a:tcPr marL="0" marR="0" marT="0" marB="0" anchor="b"/>
                </a:tc>
                <a:extLst>
                  <a:ext uri="{0D108BD9-81ED-4DB2-BD59-A6C34878D82A}">
                    <a16:rowId xmlns:a16="http://schemas.microsoft.com/office/drawing/2014/main" val="2374161050"/>
                  </a:ext>
                </a:extLst>
              </a:tr>
              <a:tr h="623295">
                <a:tc>
                  <a:txBody>
                    <a:bodyPr/>
                    <a:lstStyle/>
                    <a:p>
                      <a:pPr algn="l" fontAlgn="ctr"/>
                      <a:r>
                        <a:rPr lang="es-CO" sz="1600" b="1" i="0" u="none" strike="noStrike" dirty="0">
                          <a:solidFill>
                            <a:schemeClr val="tx1"/>
                          </a:solidFill>
                          <a:effectLst/>
                          <a:latin typeface="+mj-lt"/>
                        </a:rPr>
                        <a:t>4. Formación</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schemeClr val="tx1"/>
                          </a:solidFill>
                          <a:effectLst/>
                          <a:uLnTx/>
                          <a:uFillTx/>
                          <a:latin typeface="+mj-lt"/>
                          <a:ea typeface="+mn-ea"/>
                          <a:cs typeface="+mn-cs"/>
                        </a:rPr>
                        <a:t>Número</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chemeClr val="tx1"/>
                        </a:solidFill>
                        <a:effectLst/>
                        <a:uLnTx/>
                        <a:uFillTx/>
                        <a:latin typeface="+mj-lt"/>
                        <a:ea typeface="+mn-ea"/>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chemeClr val="tx1"/>
                          </a:solidFill>
                          <a:effectLst/>
                          <a:latin typeface="+mj-lt"/>
                        </a:rPr>
                        <a:t>100%</a:t>
                      </a:r>
                      <a:endParaRPr lang="es-CO" sz="1800" b="0" i="0" u="none" strike="noStrike" dirty="0">
                        <a:solidFill>
                          <a:schemeClr val="tx1"/>
                        </a:solidFill>
                        <a:effectLst/>
                        <a:latin typeface="+mj-lt"/>
                      </a:endParaRPr>
                    </a:p>
                    <a:p>
                      <a:pPr algn="ctr" fontAlgn="b"/>
                      <a:endParaRPr lang="es-CO" sz="1800" b="0" i="0" u="none" strike="noStrike" dirty="0">
                        <a:solidFill>
                          <a:schemeClr val="tx1"/>
                        </a:solidFill>
                        <a:effectLst/>
                        <a:latin typeface="+mj-lt"/>
                      </a:endParaRPr>
                    </a:p>
                  </a:txBody>
                  <a:tcPr marL="0" marR="0" marT="0" marB="0" anchor="b"/>
                </a:tc>
                <a:tc>
                  <a:txBody>
                    <a:bodyPr/>
                    <a:lstStyle/>
                    <a:p>
                      <a:pPr algn="ctr" fontAlgn="b"/>
                      <a:r>
                        <a:rPr lang="es-MX" sz="1800" b="0" i="0" u="none" strike="noStrike" dirty="0">
                          <a:solidFill>
                            <a:schemeClr val="tx1"/>
                          </a:solidFill>
                          <a:effectLst/>
                          <a:latin typeface="+mj-lt"/>
                        </a:rPr>
                        <a:t>100%</a:t>
                      </a:r>
                    </a:p>
                    <a:p>
                      <a:pPr algn="ctr" fontAlgn="b"/>
                      <a:endParaRPr lang="es-CO" sz="1800" b="0" i="0" u="none" strike="noStrike" dirty="0">
                        <a:solidFill>
                          <a:schemeClr val="tx1"/>
                        </a:solidFill>
                        <a:effectLst/>
                        <a:latin typeface="+mj-lt"/>
                      </a:endParaRPr>
                    </a:p>
                  </a:txBody>
                  <a:tcPr marL="0" marR="0" marT="0" marB="0" anchor="b"/>
                </a:tc>
                <a:extLst>
                  <a:ext uri="{0D108BD9-81ED-4DB2-BD59-A6C34878D82A}">
                    <a16:rowId xmlns:a16="http://schemas.microsoft.com/office/drawing/2014/main" val="2023210452"/>
                  </a:ext>
                </a:extLst>
              </a:tr>
              <a:tr h="349834">
                <a:tc>
                  <a:txBody>
                    <a:bodyPr/>
                    <a:lstStyle/>
                    <a:p>
                      <a:pPr algn="l" fontAlgn="ctr"/>
                      <a:r>
                        <a:rPr lang="es-CO" sz="1600" b="1" i="0" u="none" strike="noStrike" dirty="0">
                          <a:solidFill>
                            <a:schemeClr val="tx1"/>
                          </a:solidFill>
                          <a:effectLst/>
                          <a:latin typeface="+mj-lt"/>
                        </a:rPr>
                        <a:t>5. Convocatorias</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schemeClr val="tx1"/>
                          </a:solidFill>
                          <a:effectLst/>
                          <a:uLnTx/>
                          <a:uFillTx/>
                          <a:latin typeface="+mj-lt"/>
                          <a:ea typeface="+mn-ea"/>
                          <a:cs typeface="+mn-cs"/>
                        </a:rPr>
                        <a:t>Número</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chemeClr val="tx1"/>
                        </a:solidFill>
                        <a:effectLst/>
                        <a:uLnTx/>
                        <a:uFillTx/>
                        <a:latin typeface="+mj-lt"/>
                        <a:ea typeface="+mn-ea"/>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chemeClr val="tx1"/>
                          </a:solidFill>
                          <a:effectLst/>
                          <a:latin typeface="+mj-lt"/>
                        </a:rPr>
                        <a:t>100%</a:t>
                      </a:r>
                      <a:endParaRPr lang="es-CO" sz="1800" b="0" i="0" u="none" strike="noStrike" dirty="0">
                        <a:solidFill>
                          <a:schemeClr val="tx1"/>
                        </a:solidFill>
                        <a:effectLst/>
                        <a:latin typeface="+mj-lt"/>
                      </a:endParaRPr>
                    </a:p>
                    <a:p>
                      <a:pPr algn="ctr" fontAlgn="b"/>
                      <a:endParaRPr lang="es-CO" sz="1800" b="0" i="0" u="none" strike="noStrike" dirty="0">
                        <a:solidFill>
                          <a:schemeClr val="tx1"/>
                        </a:solidFill>
                        <a:effectLst/>
                        <a:latin typeface="+mj-lt"/>
                      </a:endParaRPr>
                    </a:p>
                  </a:txBody>
                  <a:tcPr marL="0" marR="0" marT="0" marB="0" anchor="b"/>
                </a:tc>
                <a:tc>
                  <a:txBody>
                    <a:bodyPr/>
                    <a:lstStyle/>
                    <a:p>
                      <a:pPr algn="ctr" fontAlgn="b"/>
                      <a:r>
                        <a:rPr lang="es-MX" sz="1800" b="0" i="0" u="none" strike="noStrike" dirty="0">
                          <a:solidFill>
                            <a:schemeClr val="tx1"/>
                          </a:solidFill>
                          <a:effectLst/>
                          <a:latin typeface="+mj-lt"/>
                        </a:rPr>
                        <a:t>100%</a:t>
                      </a:r>
                    </a:p>
                    <a:p>
                      <a:pPr algn="ctr" fontAlgn="b"/>
                      <a:endParaRPr lang="es-CO" sz="1800" b="0" i="0" u="none" strike="noStrike" dirty="0">
                        <a:solidFill>
                          <a:schemeClr val="tx1"/>
                        </a:solidFill>
                        <a:effectLst/>
                        <a:latin typeface="+mj-lt"/>
                      </a:endParaRPr>
                    </a:p>
                  </a:txBody>
                  <a:tcPr marL="0" marR="0" marT="0" marB="0" anchor="b"/>
                </a:tc>
                <a:extLst>
                  <a:ext uri="{0D108BD9-81ED-4DB2-BD59-A6C34878D82A}">
                    <a16:rowId xmlns:a16="http://schemas.microsoft.com/office/drawing/2014/main" val="3558906451"/>
                  </a:ext>
                </a:extLst>
              </a:tr>
              <a:tr h="0">
                <a:tc>
                  <a:txBody>
                    <a:bodyPr/>
                    <a:lstStyle/>
                    <a:p>
                      <a:pPr algn="l" fontAlgn="ctr"/>
                      <a:r>
                        <a:rPr lang="es-CO" sz="1600" b="1" i="0" u="none" strike="noStrike" dirty="0">
                          <a:solidFill>
                            <a:schemeClr val="tx1"/>
                          </a:solidFill>
                          <a:effectLst/>
                          <a:latin typeface="+mj-lt"/>
                        </a:rPr>
                        <a:t>6. Alianzas</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chemeClr val="tx1"/>
                        </a:solidFill>
                        <a:effectLst/>
                        <a:uLnTx/>
                        <a:uFillTx/>
                        <a:latin typeface="+mj-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schemeClr val="tx1"/>
                          </a:solidFill>
                          <a:effectLst/>
                          <a:uLnTx/>
                          <a:uFillTx/>
                          <a:latin typeface="+mj-lt"/>
                          <a:ea typeface="+mn-ea"/>
                          <a:cs typeface="+mn-cs"/>
                        </a:rPr>
                        <a:t>Número</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chemeClr val="tx1"/>
                        </a:solidFill>
                        <a:effectLst/>
                        <a:uLnTx/>
                        <a:uFillTx/>
                        <a:latin typeface="+mj-lt"/>
                        <a:ea typeface="+mn-ea"/>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chemeClr val="tx1"/>
                          </a:solidFill>
                          <a:effectLst/>
                          <a:latin typeface="+mj-lt"/>
                        </a:rPr>
                        <a:t>100%</a:t>
                      </a:r>
                    </a:p>
                    <a:p>
                      <a:pPr algn="ctr" fontAlgn="b"/>
                      <a:endParaRPr lang="es-CO" sz="1800" b="0" i="0" u="none" strike="noStrike" dirty="0">
                        <a:solidFill>
                          <a:schemeClr val="tx1"/>
                        </a:solidFill>
                        <a:effectLst/>
                        <a:latin typeface="+mj-lt"/>
                      </a:endParaRPr>
                    </a:p>
                  </a:txBody>
                  <a:tcPr marL="0" marR="0" marT="0" marB="0" anchor="b"/>
                </a:tc>
                <a:tc>
                  <a:txBody>
                    <a:bodyPr/>
                    <a:lstStyle/>
                    <a:p>
                      <a:pPr algn="ctr" fontAlgn="b"/>
                      <a:endParaRPr lang="es-MX" sz="1800" b="0" i="0" u="none" strike="noStrike" dirty="0">
                        <a:solidFill>
                          <a:schemeClr val="tx1"/>
                        </a:solidFill>
                        <a:effectLst/>
                        <a:latin typeface="+mj-lt"/>
                      </a:endParaRPr>
                    </a:p>
                    <a:p>
                      <a:pPr algn="ctr" fontAlgn="b"/>
                      <a:r>
                        <a:rPr lang="es-MX" sz="1800" b="0" i="0" u="none" strike="noStrike" dirty="0">
                          <a:solidFill>
                            <a:schemeClr val="tx1"/>
                          </a:solidFill>
                          <a:effectLst/>
                          <a:latin typeface="+mj-lt"/>
                        </a:rPr>
                        <a:t>100%</a:t>
                      </a:r>
                    </a:p>
                    <a:p>
                      <a:pPr algn="ctr" fontAlgn="b"/>
                      <a:endParaRPr lang="es-CO" sz="1800" b="0" i="0" u="none" strike="noStrike" dirty="0">
                        <a:solidFill>
                          <a:schemeClr val="tx1"/>
                        </a:solidFill>
                        <a:effectLst/>
                        <a:latin typeface="+mj-lt"/>
                      </a:endParaRPr>
                    </a:p>
                  </a:txBody>
                  <a:tcPr marL="0" marR="0" marT="0" marB="0" anchor="b"/>
                </a:tc>
                <a:extLst>
                  <a:ext uri="{0D108BD9-81ED-4DB2-BD59-A6C34878D82A}">
                    <a16:rowId xmlns:a16="http://schemas.microsoft.com/office/drawing/2014/main" val="3643701160"/>
                  </a:ext>
                </a:extLst>
              </a:tr>
              <a:tr h="578950">
                <a:tc>
                  <a:txBody>
                    <a:bodyPr/>
                    <a:lstStyle/>
                    <a:p>
                      <a:pPr algn="l" fontAlgn="ctr"/>
                      <a:r>
                        <a:rPr lang="es-MX" sz="1600" b="1" i="0" u="none" strike="noStrike" dirty="0">
                          <a:solidFill>
                            <a:schemeClr val="tx1"/>
                          </a:solidFill>
                          <a:effectLst/>
                          <a:latin typeface="+mj-lt"/>
                        </a:rPr>
                        <a:t>7. Comunicación de la gestión</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schemeClr val="tx1"/>
                          </a:solidFill>
                          <a:effectLst/>
                          <a:uLnTx/>
                          <a:uFillTx/>
                          <a:latin typeface="+mj-lt"/>
                          <a:ea typeface="+mn-ea"/>
                          <a:cs typeface="+mn-cs"/>
                        </a:rPr>
                        <a:t>Número</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chemeClr val="tx1"/>
                        </a:solidFill>
                        <a:effectLst/>
                        <a:uLnTx/>
                        <a:uFillTx/>
                        <a:latin typeface="+mj-lt"/>
                        <a:ea typeface="+mn-ea"/>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chemeClr val="tx1"/>
                          </a:solidFill>
                          <a:effectLst/>
                          <a:latin typeface="+mj-lt"/>
                        </a:rPr>
                        <a:t>100%</a:t>
                      </a:r>
                      <a:endParaRPr lang="es-CO" sz="1800" b="0" i="0" u="none" strike="noStrike" dirty="0">
                        <a:solidFill>
                          <a:schemeClr val="tx1"/>
                        </a:solidFill>
                        <a:effectLst/>
                        <a:latin typeface="+mj-lt"/>
                      </a:endParaRPr>
                    </a:p>
                    <a:p>
                      <a:pPr algn="ctr" fontAlgn="b"/>
                      <a:endParaRPr lang="es-CO" sz="1800" b="0" i="0" u="none" strike="noStrike" dirty="0">
                        <a:solidFill>
                          <a:schemeClr val="tx1"/>
                        </a:solidFill>
                        <a:effectLst/>
                        <a:latin typeface="+mj-lt"/>
                      </a:endParaRPr>
                    </a:p>
                  </a:txBody>
                  <a:tcPr marL="0" marR="0" marT="0" marB="0" anchor="b"/>
                </a:tc>
                <a:tc>
                  <a:txBody>
                    <a:bodyPr/>
                    <a:lstStyle/>
                    <a:p>
                      <a:pPr algn="ctr" fontAlgn="b"/>
                      <a:r>
                        <a:rPr lang="es-MX" sz="1800" b="0" i="0" u="none" strike="noStrike" dirty="0">
                          <a:solidFill>
                            <a:schemeClr val="tx1"/>
                          </a:solidFill>
                          <a:effectLst/>
                          <a:latin typeface="+mj-lt"/>
                        </a:rPr>
                        <a:t>100%</a:t>
                      </a:r>
                    </a:p>
                    <a:p>
                      <a:pPr algn="ctr" fontAlgn="b"/>
                      <a:endParaRPr lang="es-CO" sz="1800" b="0" i="0" u="none" strike="noStrike" dirty="0">
                        <a:solidFill>
                          <a:schemeClr val="tx1"/>
                        </a:solidFill>
                        <a:effectLst/>
                        <a:latin typeface="+mj-lt"/>
                      </a:endParaRPr>
                    </a:p>
                  </a:txBody>
                  <a:tcPr marL="0" marR="0" marT="0" marB="0" anchor="b"/>
                </a:tc>
                <a:extLst>
                  <a:ext uri="{0D108BD9-81ED-4DB2-BD59-A6C34878D82A}">
                    <a16:rowId xmlns:a16="http://schemas.microsoft.com/office/drawing/2014/main" val="549509741"/>
                  </a:ext>
                </a:extLst>
              </a:tr>
              <a:tr h="867485">
                <a:tc>
                  <a:txBody>
                    <a:bodyPr/>
                    <a:lstStyle/>
                    <a:p>
                      <a:pPr algn="l" fontAlgn="ctr"/>
                      <a:r>
                        <a:rPr lang="es-MX" sz="1600" b="1" i="0" u="none" strike="noStrike" dirty="0">
                          <a:solidFill>
                            <a:schemeClr val="tx1"/>
                          </a:solidFill>
                          <a:effectLst/>
                          <a:latin typeface="+mj-lt"/>
                        </a:rPr>
                        <a:t>8. El Palacio como Centro Cultural</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schemeClr val="tx1"/>
                          </a:solidFill>
                          <a:effectLst/>
                          <a:uLnTx/>
                          <a:uFillTx/>
                          <a:latin typeface="+mj-lt"/>
                          <a:ea typeface="+mn-ea"/>
                          <a:cs typeface="+mn-cs"/>
                        </a:rPr>
                        <a:t>Número</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chemeClr val="tx1"/>
                        </a:solidFill>
                        <a:effectLst/>
                        <a:uLnTx/>
                        <a:uFillTx/>
                        <a:latin typeface="+mj-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chemeClr val="tx1"/>
                        </a:solidFill>
                        <a:effectLst/>
                        <a:uLnTx/>
                        <a:uFillTx/>
                        <a:latin typeface="+mj-lt"/>
                        <a:ea typeface="+mn-ea"/>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chemeClr val="tx1"/>
                          </a:solidFill>
                          <a:effectLst/>
                          <a:latin typeface="+mj-lt"/>
                        </a:rPr>
                        <a:t>100%</a:t>
                      </a:r>
                      <a:endParaRPr lang="es-CO" sz="1800" b="0" i="0" u="none" strike="noStrike" dirty="0">
                        <a:solidFill>
                          <a:schemeClr val="tx1"/>
                        </a:solidFill>
                        <a:effectLst/>
                        <a:latin typeface="+mj-lt"/>
                      </a:endParaRPr>
                    </a:p>
                    <a:p>
                      <a:pPr algn="ctr" fontAlgn="b"/>
                      <a:endParaRPr lang="es-CO" sz="1800" b="0" i="0" u="none" strike="noStrike" dirty="0">
                        <a:solidFill>
                          <a:schemeClr val="tx1"/>
                        </a:solidFill>
                        <a:effectLst/>
                        <a:latin typeface="+mj-lt"/>
                      </a:endParaRPr>
                    </a:p>
                  </a:txBody>
                  <a:tcPr marL="0" marR="0" marT="0" marB="0" anchor="b"/>
                </a:tc>
                <a:tc>
                  <a:txBody>
                    <a:bodyPr/>
                    <a:lstStyle/>
                    <a:p>
                      <a:pPr algn="ctr" fontAlgn="b"/>
                      <a:r>
                        <a:rPr lang="es-MX" sz="1800" b="0" i="0" u="none" strike="noStrike" dirty="0">
                          <a:solidFill>
                            <a:schemeClr val="tx1"/>
                          </a:solidFill>
                          <a:effectLst/>
                          <a:latin typeface="+mj-lt"/>
                        </a:rPr>
                        <a:t>100%</a:t>
                      </a:r>
                    </a:p>
                    <a:p>
                      <a:pPr algn="ctr" fontAlgn="b"/>
                      <a:endParaRPr lang="es-CO" sz="1800" b="0" i="0" u="none" strike="noStrike" dirty="0">
                        <a:solidFill>
                          <a:schemeClr val="tx1"/>
                        </a:solidFill>
                        <a:effectLst/>
                        <a:latin typeface="+mj-lt"/>
                      </a:endParaRPr>
                    </a:p>
                  </a:txBody>
                  <a:tcPr marL="0" marR="0" marT="0" marB="0" anchor="b"/>
                </a:tc>
                <a:extLst>
                  <a:ext uri="{0D108BD9-81ED-4DB2-BD59-A6C34878D82A}">
                    <a16:rowId xmlns:a16="http://schemas.microsoft.com/office/drawing/2014/main" val="3816089481"/>
                  </a:ext>
                </a:extLst>
              </a:tr>
            </a:tbl>
          </a:graphicData>
        </a:graphic>
      </p:graphicFrame>
      <p:sp>
        <p:nvSpPr>
          <p:cNvPr id="6" name="5 Rectángulo"/>
          <p:cNvSpPr/>
          <p:nvPr/>
        </p:nvSpPr>
        <p:spPr>
          <a:xfrm>
            <a:off x="981701" y="20881"/>
            <a:ext cx="7149137" cy="707886"/>
          </a:xfrm>
          <a:prstGeom prst="rect">
            <a:avLst/>
          </a:prstGeom>
        </p:spPr>
        <p:txBody>
          <a:bodyPr wrap="square">
            <a:spAutoFit/>
          </a:bodyPr>
          <a:lstStyle/>
          <a:p>
            <a:pPr algn="ctr"/>
            <a:r>
              <a:rPr lang="es-CO" sz="2000" b="1" dirty="0">
                <a:latin typeface="Calibri Light" panose="020F0302020204030204" pitchFamily="34" charset="0"/>
                <a:cs typeface="Calibri Light" panose="020F0302020204030204" pitchFamily="34" charset="0"/>
              </a:rPr>
              <a:t>Indicadores 8 líneas estratégicas-  8 Indicadores  </a:t>
            </a:r>
          </a:p>
          <a:p>
            <a:pPr algn="ctr"/>
            <a:r>
              <a:rPr lang="es-CO" sz="2000" b="1" dirty="0">
                <a:latin typeface="Calibri Light" panose="020F0302020204030204" pitchFamily="34" charset="0"/>
                <a:cs typeface="Calibri Light" panose="020F0302020204030204" pitchFamily="34" charset="0"/>
              </a:rPr>
              <a:t>92 % de cumplimiento</a:t>
            </a:r>
          </a:p>
        </p:txBody>
      </p:sp>
    </p:spTree>
    <p:extLst>
      <p:ext uri="{BB962C8B-B14F-4D97-AF65-F5344CB8AC3E}">
        <p14:creationId xmlns:p14="http://schemas.microsoft.com/office/powerpoint/2010/main" val="416647718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4F2BE140-6283-4C09-8B05-5F2CF5B1366D}" vid="{F25A9783-9A91-46A3-8474-39B15AE751B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PresentaciónICPA</Template>
  <TotalTime>14746</TotalTime>
  <Words>10961</Words>
  <Application>Microsoft Office PowerPoint</Application>
  <PresentationFormat>Presentación en pantalla (4:3)</PresentationFormat>
  <Paragraphs>1238</Paragraphs>
  <Slides>42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42</vt:i4>
      </vt:variant>
    </vt:vector>
  </HeadingPairs>
  <TitlesOfParts>
    <vt:vector size="46"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Sandra Diaz</cp:lastModifiedBy>
  <cp:revision>666</cp:revision>
  <dcterms:created xsi:type="dcterms:W3CDTF">2020-04-17T16:53:14Z</dcterms:created>
  <dcterms:modified xsi:type="dcterms:W3CDTF">2023-03-13T20:46:54Z</dcterms:modified>
</cp:coreProperties>
</file>