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92" r:id="rId3"/>
    <p:sldId id="323" r:id="rId4"/>
    <p:sldId id="293" r:id="rId5"/>
    <p:sldId id="334" r:id="rId6"/>
    <p:sldId id="321" r:id="rId7"/>
    <p:sldId id="320" r:id="rId8"/>
    <p:sldId id="333" r:id="rId9"/>
    <p:sldId id="295" r:id="rId10"/>
    <p:sldId id="325" r:id="rId11"/>
    <p:sldId id="324" r:id="rId12"/>
    <p:sldId id="294" r:id="rId13"/>
    <p:sldId id="296" r:id="rId14"/>
    <p:sldId id="297" r:id="rId15"/>
    <p:sldId id="298" r:id="rId16"/>
    <p:sldId id="322" r:id="rId17"/>
    <p:sldId id="300" r:id="rId18"/>
    <p:sldId id="305" r:id="rId19"/>
    <p:sldId id="304" r:id="rId20"/>
    <p:sldId id="330" r:id="rId21"/>
    <p:sldId id="303" r:id="rId22"/>
    <p:sldId id="326" r:id="rId23"/>
    <p:sldId id="302" r:id="rId24"/>
    <p:sldId id="301" r:id="rId25"/>
    <p:sldId id="306" r:id="rId26"/>
    <p:sldId id="327" r:id="rId27"/>
    <p:sldId id="307" r:id="rId28"/>
    <p:sldId id="309" r:id="rId29"/>
    <p:sldId id="308" r:id="rId30"/>
    <p:sldId id="328" r:id="rId31"/>
    <p:sldId id="311" r:id="rId32"/>
    <p:sldId id="310" r:id="rId33"/>
    <p:sldId id="329" r:id="rId34"/>
    <p:sldId id="312" r:id="rId35"/>
    <p:sldId id="313" r:id="rId36"/>
    <p:sldId id="314" r:id="rId37"/>
    <p:sldId id="331" r:id="rId38"/>
    <p:sldId id="315" r:id="rId39"/>
    <p:sldId id="316" r:id="rId40"/>
    <p:sldId id="317" r:id="rId41"/>
    <p:sldId id="318" r:id="rId42"/>
    <p:sldId id="319" r:id="rId43"/>
    <p:sldId id="291"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Y DIAZ" initials="SD" lastIdx="1" clrIdx="0">
    <p:extLst>
      <p:ext uri="{19B8F6BF-5375-455C-9EA6-DF929625EA0E}">
        <p15:presenceInfo xmlns:p15="http://schemas.microsoft.com/office/powerpoint/2012/main" userId="08af1dc35027bab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D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p:normalViewPr>
  <p:slideViewPr>
    <p:cSldViewPr snapToGrid="0">
      <p:cViewPr varScale="1">
        <p:scale>
          <a:sx n="112" d="100"/>
          <a:sy n="112" d="100"/>
        </p:scale>
        <p:origin x="166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Hoja1!$B$1</c:f>
              <c:strCache>
                <c:ptCount val="1"/>
                <c:pt idx="0">
                  <c:v>Serie 1</c:v>
                </c:pt>
              </c:strCache>
            </c:strRef>
          </c:tx>
          <c:invertIfNegative val="0"/>
          <c:cat>
            <c:strRef>
              <c:f>Hoja1!$A$2:$A$5</c:f>
              <c:strCache>
                <c:ptCount val="4"/>
                <c:pt idx="0">
                  <c:v>Categoría 1</c:v>
                </c:pt>
                <c:pt idx="1">
                  <c:v>Categoría 2</c:v>
                </c:pt>
                <c:pt idx="2">
                  <c:v>Categoría 3</c:v>
                </c:pt>
                <c:pt idx="3">
                  <c:v>Categoría 4</c:v>
                </c:pt>
              </c:strCache>
            </c:strRef>
          </c:cat>
          <c:val>
            <c:numRef>
              <c:f>Hoja1!$B$2:$B$5</c:f>
            </c:numRef>
          </c:val>
          <c:extLst>
            <c:ext xmlns:c16="http://schemas.microsoft.com/office/drawing/2014/chart" uri="{C3380CC4-5D6E-409C-BE32-E72D297353CC}">
              <c16:uniqueId val="{00000000-AA20-4704-AD8D-EB2DA508C88E}"/>
            </c:ext>
          </c:extLst>
        </c:ser>
        <c:ser>
          <c:idx val="1"/>
          <c:order val="1"/>
          <c:tx>
            <c:strRef>
              <c:f>Hoja1!$C$1</c:f>
              <c:strCache>
                <c:ptCount val="1"/>
                <c:pt idx="0">
                  <c:v>Serie 2</c:v>
                </c:pt>
              </c:strCache>
            </c:strRef>
          </c:tx>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A20-4704-AD8D-EB2DA508C88E}"/>
            </c:ext>
          </c:extLst>
        </c:ser>
        <c:ser>
          <c:idx val="2"/>
          <c:order val="2"/>
          <c:tx>
            <c:strRef>
              <c:f>Hoja1!$D$1</c:f>
              <c:strCache>
                <c:ptCount val="1"/>
                <c:pt idx="0">
                  <c:v>Serie 3</c:v>
                </c:pt>
              </c:strCache>
            </c:strRef>
          </c:tx>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A20-4704-AD8D-EB2DA508C88E}"/>
            </c:ext>
          </c:extLst>
        </c:ser>
        <c:dLbls>
          <c:showLegendKey val="0"/>
          <c:showVal val="0"/>
          <c:showCatName val="0"/>
          <c:showSerName val="0"/>
          <c:showPercent val="0"/>
          <c:showBubbleSize val="0"/>
        </c:dLbls>
        <c:gapWidth val="150"/>
        <c:shape val="box"/>
        <c:axId val="161679232"/>
        <c:axId val="161680768"/>
        <c:axId val="0"/>
      </c:bar3DChart>
      <c:catAx>
        <c:axId val="161679232"/>
        <c:scaling>
          <c:orientation val="minMax"/>
        </c:scaling>
        <c:delete val="0"/>
        <c:axPos val="b"/>
        <c:numFmt formatCode="General" sourceLinked="0"/>
        <c:majorTickMark val="out"/>
        <c:minorTickMark val="none"/>
        <c:tickLblPos val="nextTo"/>
        <c:crossAx val="161680768"/>
        <c:crosses val="autoZero"/>
        <c:auto val="1"/>
        <c:lblAlgn val="ctr"/>
        <c:lblOffset val="100"/>
        <c:noMultiLvlLbl val="0"/>
      </c:catAx>
      <c:valAx>
        <c:axId val="161680768"/>
        <c:scaling>
          <c:orientation val="minMax"/>
        </c:scaling>
        <c:delete val="0"/>
        <c:axPos val="l"/>
        <c:majorGridlines/>
        <c:numFmt formatCode="General" sourceLinked="1"/>
        <c:majorTickMark val="out"/>
        <c:minorTickMark val="none"/>
        <c:tickLblPos val="nextTo"/>
        <c:crossAx val="161679232"/>
        <c:crosses val="autoZero"/>
        <c:crossBetween val="between"/>
      </c:valAx>
    </c:plotArea>
    <c:legend>
      <c:legendPos val="r"/>
      <c:overlay val="0"/>
    </c:legend>
    <c:plotVisOnly val="1"/>
    <c:dispBlanksAs val="gap"/>
    <c:showDLblsOverMax val="0"/>
  </c:chart>
  <c:txPr>
    <a:bodyPr/>
    <a:lstStyle/>
    <a:p>
      <a:pPr>
        <a:defRPr sz="1800"/>
      </a:pPr>
      <a:endParaRPr lang="es-CO"/>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Hoja1!$B$1</c:f>
              <c:strCache>
                <c:ptCount val="1"/>
                <c:pt idx="0">
                  <c:v>Serie 1</c:v>
                </c:pt>
              </c:strCache>
            </c:strRef>
          </c:tx>
          <c:invertIfNegative val="0"/>
          <c:cat>
            <c:strRef>
              <c:f>Hoja1!$A$2:$A$5</c:f>
              <c:strCache>
                <c:ptCount val="4"/>
                <c:pt idx="0">
                  <c:v>Categoría 1</c:v>
                </c:pt>
                <c:pt idx="1">
                  <c:v>Categoría 2</c:v>
                </c:pt>
                <c:pt idx="2">
                  <c:v>Categoría 3</c:v>
                </c:pt>
                <c:pt idx="3">
                  <c:v>Categoría 4</c:v>
                </c:pt>
              </c:strCache>
            </c:strRef>
          </c:cat>
          <c:val>
            <c:numRef>
              <c:f>Hoja1!$B$2:$B$5</c:f>
            </c:numRef>
          </c:val>
          <c:extLst>
            <c:ext xmlns:c16="http://schemas.microsoft.com/office/drawing/2014/chart" uri="{C3380CC4-5D6E-409C-BE32-E72D297353CC}">
              <c16:uniqueId val="{00000000-AA20-4704-AD8D-EB2DA508C88E}"/>
            </c:ext>
          </c:extLst>
        </c:ser>
        <c:ser>
          <c:idx val="1"/>
          <c:order val="1"/>
          <c:tx>
            <c:strRef>
              <c:f>Hoja1!$C$1</c:f>
              <c:strCache>
                <c:ptCount val="1"/>
                <c:pt idx="0">
                  <c:v>Serie 2</c:v>
                </c:pt>
              </c:strCache>
            </c:strRef>
          </c:tx>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A20-4704-AD8D-EB2DA508C88E}"/>
            </c:ext>
          </c:extLst>
        </c:ser>
        <c:ser>
          <c:idx val="2"/>
          <c:order val="2"/>
          <c:tx>
            <c:strRef>
              <c:f>Hoja1!$D$1</c:f>
              <c:strCache>
                <c:ptCount val="1"/>
                <c:pt idx="0">
                  <c:v>Serie 3</c:v>
                </c:pt>
              </c:strCache>
            </c:strRef>
          </c:tx>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A20-4704-AD8D-EB2DA508C88E}"/>
            </c:ext>
          </c:extLst>
        </c:ser>
        <c:dLbls>
          <c:showLegendKey val="0"/>
          <c:showVal val="0"/>
          <c:showCatName val="0"/>
          <c:showSerName val="0"/>
          <c:showPercent val="0"/>
          <c:showBubbleSize val="0"/>
        </c:dLbls>
        <c:gapWidth val="150"/>
        <c:shape val="box"/>
        <c:axId val="161679232"/>
        <c:axId val="161680768"/>
        <c:axId val="0"/>
      </c:bar3DChart>
      <c:catAx>
        <c:axId val="161679232"/>
        <c:scaling>
          <c:orientation val="minMax"/>
        </c:scaling>
        <c:delete val="0"/>
        <c:axPos val="b"/>
        <c:numFmt formatCode="General" sourceLinked="0"/>
        <c:majorTickMark val="out"/>
        <c:minorTickMark val="none"/>
        <c:tickLblPos val="nextTo"/>
        <c:crossAx val="161680768"/>
        <c:crosses val="autoZero"/>
        <c:auto val="1"/>
        <c:lblAlgn val="ctr"/>
        <c:lblOffset val="100"/>
        <c:noMultiLvlLbl val="0"/>
      </c:catAx>
      <c:valAx>
        <c:axId val="161680768"/>
        <c:scaling>
          <c:orientation val="minMax"/>
        </c:scaling>
        <c:delete val="0"/>
        <c:axPos val="l"/>
        <c:majorGridlines/>
        <c:numFmt formatCode="General" sourceLinked="1"/>
        <c:majorTickMark val="out"/>
        <c:minorTickMark val="none"/>
        <c:tickLblPos val="nextTo"/>
        <c:crossAx val="161679232"/>
        <c:crosses val="autoZero"/>
        <c:crossBetween val="between"/>
      </c:valAx>
    </c:plotArea>
    <c:legend>
      <c:legendPos val="r"/>
      <c:overlay val="0"/>
    </c:legend>
    <c:plotVisOnly val="1"/>
    <c:dispBlanksAs val="gap"/>
    <c:showDLblsOverMax val="0"/>
  </c:chart>
  <c:txPr>
    <a:bodyPr/>
    <a:lstStyle/>
    <a:p>
      <a:pPr>
        <a:defRPr sz="1800"/>
      </a:pPr>
      <a:endParaRPr lang="es-CO"/>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Hoja1!$B$1</c:f>
              <c:strCache>
                <c:ptCount val="1"/>
                <c:pt idx="0">
                  <c:v>Serie 1</c:v>
                </c:pt>
              </c:strCache>
            </c:strRef>
          </c:tx>
          <c:invertIfNegative val="0"/>
          <c:cat>
            <c:strRef>
              <c:f>Hoja1!$A$2:$A$5</c:f>
              <c:strCache>
                <c:ptCount val="4"/>
                <c:pt idx="0">
                  <c:v>Categoría 1</c:v>
                </c:pt>
                <c:pt idx="1">
                  <c:v>Categoría 2</c:v>
                </c:pt>
                <c:pt idx="2">
                  <c:v>Categoría 3</c:v>
                </c:pt>
                <c:pt idx="3">
                  <c:v>Categoría 4</c:v>
                </c:pt>
              </c:strCache>
            </c:strRef>
          </c:cat>
          <c:val>
            <c:numRef>
              <c:f>Hoja1!$B$2:$B$5</c:f>
            </c:numRef>
          </c:val>
          <c:extLst>
            <c:ext xmlns:c16="http://schemas.microsoft.com/office/drawing/2014/chart" uri="{C3380CC4-5D6E-409C-BE32-E72D297353CC}">
              <c16:uniqueId val="{00000000-AA20-4704-AD8D-EB2DA508C88E}"/>
            </c:ext>
          </c:extLst>
        </c:ser>
        <c:ser>
          <c:idx val="1"/>
          <c:order val="1"/>
          <c:tx>
            <c:strRef>
              <c:f>Hoja1!$C$1</c:f>
              <c:strCache>
                <c:ptCount val="1"/>
                <c:pt idx="0">
                  <c:v>Serie 2</c:v>
                </c:pt>
              </c:strCache>
            </c:strRef>
          </c:tx>
          <c:invertIfNegative val="0"/>
          <c:cat>
            <c:strRef>
              <c:f>Hoja1!$A$2:$A$5</c:f>
              <c:strCache>
                <c:ptCount val="4"/>
                <c:pt idx="0">
                  <c:v>Categoría 1</c:v>
                </c:pt>
                <c:pt idx="1">
                  <c:v>Categoría 2</c:v>
                </c:pt>
                <c:pt idx="2">
                  <c:v>Categoría 3</c:v>
                </c:pt>
                <c:pt idx="3">
                  <c:v>Categoría 4</c:v>
                </c:pt>
              </c:strCache>
            </c:strRef>
          </c:cat>
          <c:val>
            <c:numRef>
              <c:f>Hoja1!$C$2:$C$5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AA20-4704-AD8D-EB2DA508C88E}"/>
            </c:ext>
          </c:extLst>
        </c:ser>
        <c:ser>
          <c:idx val="2"/>
          <c:order val="2"/>
          <c:tx>
            <c:strRef>
              <c:f>Hoja1!$D$1</c:f>
              <c:strCache>
                <c:ptCount val="1"/>
                <c:pt idx="0">
                  <c:v>Serie 3</c:v>
                </c:pt>
              </c:strCache>
            </c:strRef>
          </c:tx>
          <c:invertIfNegative val="0"/>
          <c:cat>
            <c:strRef>
              <c:f>Hoja1!$A$2:$A$5</c:f>
              <c:strCache>
                <c:ptCount val="4"/>
                <c:pt idx="0">
                  <c:v>Categoría 1</c:v>
                </c:pt>
                <c:pt idx="1">
                  <c:v>Categoría 2</c:v>
                </c:pt>
                <c:pt idx="2">
                  <c:v>Categoría 3</c:v>
                </c:pt>
                <c:pt idx="3">
                  <c:v>Categoría 4</c:v>
                </c:pt>
              </c:strCache>
            </c:strRef>
          </c:cat>
          <c:val>
            <c:numRef>
              <c:f>Hoja1!$D$2:$D$5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AA20-4704-AD8D-EB2DA508C88E}"/>
            </c:ext>
          </c:extLst>
        </c:ser>
        <c:dLbls>
          <c:showLegendKey val="0"/>
          <c:showVal val="0"/>
          <c:showCatName val="0"/>
          <c:showSerName val="0"/>
          <c:showPercent val="0"/>
          <c:showBubbleSize val="0"/>
        </c:dLbls>
        <c:gapWidth val="150"/>
        <c:shape val="box"/>
        <c:axId val="161679232"/>
        <c:axId val="161680768"/>
        <c:axId val="0"/>
      </c:bar3DChart>
      <c:catAx>
        <c:axId val="161679232"/>
        <c:scaling>
          <c:orientation val="minMax"/>
        </c:scaling>
        <c:delete val="0"/>
        <c:axPos val="b"/>
        <c:numFmt formatCode="General" sourceLinked="0"/>
        <c:majorTickMark val="out"/>
        <c:minorTickMark val="none"/>
        <c:tickLblPos val="nextTo"/>
        <c:crossAx val="161680768"/>
        <c:crosses val="autoZero"/>
        <c:auto val="1"/>
        <c:lblAlgn val="ctr"/>
        <c:lblOffset val="100"/>
        <c:noMultiLvlLbl val="0"/>
      </c:catAx>
      <c:valAx>
        <c:axId val="161680768"/>
        <c:scaling>
          <c:orientation val="minMax"/>
        </c:scaling>
        <c:delete val="0"/>
        <c:axPos val="l"/>
        <c:majorGridlines/>
        <c:numFmt formatCode="General" sourceLinked="1"/>
        <c:majorTickMark val="out"/>
        <c:minorTickMark val="none"/>
        <c:tickLblPos val="nextTo"/>
        <c:crossAx val="161679232"/>
        <c:crosses val="autoZero"/>
        <c:crossBetween val="between"/>
      </c:valAx>
    </c:plotArea>
    <c:legend>
      <c:legendPos val="r"/>
      <c:overlay val="0"/>
    </c:legend>
    <c:plotVisOnly val="1"/>
    <c:dispBlanksAs val="gap"/>
    <c:showDLblsOverMax val="0"/>
  </c:chart>
  <c:txPr>
    <a:bodyPr/>
    <a:lstStyle/>
    <a:p>
      <a:pPr>
        <a:defRPr sz="1800"/>
      </a:pPr>
      <a:endParaRPr lang="es-CO"/>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Hoja1!$I$2</c:f>
              <c:strCache>
                <c:ptCount val="1"/>
                <c:pt idx="0">
                  <c:v>Tercer Trimestre</c:v>
                </c:pt>
              </c:strCache>
            </c:strRef>
          </c:tx>
          <c:spPr>
            <a:solidFill>
              <a:schemeClr val="accent1"/>
            </a:solidFill>
            <a:ln>
              <a:noFill/>
            </a:ln>
            <a:effectLst/>
            <a:sp3d/>
          </c:spPr>
          <c:invertIfNegative val="0"/>
          <c:dPt>
            <c:idx val="2"/>
            <c:invertIfNegative val="0"/>
            <c:bubble3D val="0"/>
            <c:spPr>
              <a:solidFill>
                <a:srgbClr val="ED7D31"/>
              </a:solidFill>
              <a:ln>
                <a:noFill/>
              </a:ln>
              <a:effectLst/>
              <a:sp3d/>
            </c:spPr>
            <c:extLst>
              <c:ext xmlns:c16="http://schemas.microsoft.com/office/drawing/2014/chart" uri="{C3380CC4-5D6E-409C-BE32-E72D297353CC}">
                <c16:uniqueId val="{00000002-F974-4615-AC0B-B7EF155AE508}"/>
              </c:ext>
            </c:extLst>
          </c:dPt>
          <c:dPt>
            <c:idx val="4"/>
            <c:invertIfNegative val="0"/>
            <c:bubble3D val="0"/>
            <c:spPr>
              <a:solidFill>
                <a:srgbClr val="ED7D31"/>
              </a:solidFill>
              <a:ln>
                <a:noFill/>
              </a:ln>
              <a:effectLst/>
              <a:sp3d/>
            </c:spPr>
            <c:extLst>
              <c:ext xmlns:c16="http://schemas.microsoft.com/office/drawing/2014/chart" uri="{C3380CC4-5D6E-409C-BE32-E72D297353CC}">
                <c16:uniqueId val="{00000003-F974-4615-AC0B-B7EF155AE50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Hoja1!$H$3:$H$17</c:f>
              <c:strCache>
                <c:ptCount val="15"/>
                <c:pt idx="0">
                  <c:v>Gestión Estratégica</c:v>
                </c:pt>
                <c:pt idx="1">
                  <c:v>Gestión Participativa de la cultura</c:v>
                </c:pt>
                <c:pt idx="2">
                  <c:v>Gestión del Conocimiento artístico y cultural</c:v>
                </c:pt>
                <c:pt idx="3">
                  <c:v>Gestión del Fortalecimiento de la cultura</c:v>
                </c:pt>
                <c:pt idx="4">
                  <c:v>Gestión del Patrimonio Cultural</c:v>
                </c:pt>
                <c:pt idx="5">
                  <c:v>Gestión Humana</c:v>
                </c:pt>
                <c:pt idx="6">
                  <c:v>Gestión Financiera</c:v>
                </c:pt>
                <c:pt idx="7">
                  <c:v>Gestión Comunicaciones</c:v>
                </c:pt>
                <c:pt idx="8">
                  <c:v>Gestión Tecnológica </c:v>
                </c:pt>
                <c:pt idx="9">
                  <c:v>Gestión  Infraestructura Interna</c:v>
                </c:pt>
                <c:pt idx="10">
                  <c:v>Gestión  de documentos</c:v>
                </c:pt>
                <c:pt idx="11">
                  <c:v>Gestión Jurídica</c:v>
                </c:pt>
                <c:pt idx="12">
                  <c:v>Gestión  de la Evaluación y la Mejora Continua</c:v>
                </c:pt>
                <c:pt idx="13">
                  <c:v>Indicadores de Resultado</c:v>
                </c:pt>
                <c:pt idx="14">
                  <c:v>Indicadores 8 líneas estratégicas</c:v>
                </c:pt>
              </c:strCache>
            </c:strRef>
          </c:cat>
          <c:val>
            <c:numRef>
              <c:f>Hoja1!$I$3:$I$17</c:f>
              <c:numCache>
                <c:formatCode>0%</c:formatCode>
                <c:ptCount val="15"/>
                <c:pt idx="0">
                  <c:v>1</c:v>
                </c:pt>
                <c:pt idx="1">
                  <c:v>1.07</c:v>
                </c:pt>
                <c:pt idx="2">
                  <c:v>0.56999999999999995</c:v>
                </c:pt>
                <c:pt idx="3">
                  <c:v>0.87</c:v>
                </c:pt>
                <c:pt idx="4">
                  <c:v>0.6</c:v>
                </c:pt>
                <c:pt idx="5">
                  <c:v>0.7</c:v>
                </c:pt>
                <c:pt idx="6">
                  <c:v>1.08</c:v>
                </c:pt>
                <c:pt idx="7">
                  <c:v>0.86</c:v>
                </c:pt>
                <c:pt idx="8">
                  <c:v>0.91</c:v>
                </c:pt>
                <c:pt idx="9">
                  <c:v>0.81</c:v>
                </c:pt>
                <c:pt idx="10">
                  <c:v>0.9</c:v>
                </c:pt>
                <c:pt idx="11">
                  <c:v>0.71</c:v>
                </c:pt>
                <c:pt idx="12">
                  <c:v>0.63</c:v>
                </c:pt>
                <c:pt idx="13">
                  <c:v>1.32</c:v>
                </c:pt>
                <c:pt idx="14" formatCode="0.00%">
                  <c:v>0.1852</c:v>
                </c:pt>
              </c:numCache>
            </c:numRef>
          </c:val>
          <c:extLst>
            <c:ext xmlns:c16="http://schemas.microsoft.com/office/drawing/2014/chart" uri="{C3380CC4-5D6E-409C-BE32-E72D297353CC}">
              <c16:uniqueId val="{00000000-F974-4615-AC0B-B7EF155AE508}"/>
            </c:ext>
          </c:extLst>
        </c:ser>
        <c:dLbls>
          <c:showLegendKey val="0"/>
          <c:showVal val="0"/>
          <c:showCatName val="0"/>
          <c:showSerName val="0"/>
          <c:showPercent val="0"/>
          <c:showBubbleSize val="0"/>
        </c:dLbls>
        <c:gapWidth val="150"/>
        <c:shape val="box"/>
        <c:axId val="911943936"/>
        <c:axId val="585642048"/>
        <c:axId val="0"/>
      </c:bar3DChart>
      <c:catAx>
        <c:axId val="9119439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585642048"/>
        <c:crosses val="autoZero"/>
        <c:auto val="1"/>
        <c:lblAlgn val="ctr"/>
        <c:lblOffset val="100"/>
        <c:noMultiLvlLbl val="0"/>
      </c:catAx>
      <c:valAx>
        <c:axId val="5856420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9119439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dLbls>
          <c:showLegendKey val="0"/>
          <c:showVal val="0"/>
          <c:showCatName val="0"/>
          <c:showSerName val="0"/>
          <c:showPercent val="0"/>
          <c:showBubbleSize val="0"/>
        </c:dLbls>
        <c:gapWidth val="150"/>
        <c:shape val="box"/>
        <c:axId val="367168352"/>
        <c:axId val="367169008"/>
        <c:axId val="0"/>
      </c:bar3DChart>
      <c:catAx>
        <c:axId val="3671683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s-CO"/>
          </a:p>
        </c:txPr>
        <c:crossAx val="367169008"/>
        <c:crosses val="autoZero"/>
        <c:auto val="1"/>
        <c:lblAlgn val="ctr"/>
        <c:lblOffset val="100"/>
        <c:noMultiLvlLbl val="0"/>
      </c:catAx>
      <c:valAx>
        <c:axId val="3671690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367168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Hoja1!$H$3:$H$17</c:f>
              <c:strCache>
                <c:ptCount val="15"/>
                <c:pt idx="0">
                  <c:v>Gestión Estratégica</c:v>
                </c:pt>
                <c:pt idx="1">
                  <c:v>Gestión Participativa de la cultura</c:v>
                </c:pt>
                <c:pt idx="2">
                  <c:v>Gestión del Conocimiento artístico y cultural</c:v>
                </c:pt>
                <c:pt idx="3">
                  <c:v>Gestión del Fortalecimiento de la cultura</c:v>
                </c:pt>
                <c:pt idx="4">
                  <c:v>Gestión del Patrimonio Cultural</c:v>
                </c:pt>
                <c:pt idx="5">
                  <c:v>Gestión Humana</c:v>
                </c:pt>
                <c:pt idx="6">
                  <c:v>Gestión Financiera</c:v>
                </c:pt>
                <c:pt idx="7">
                  <c:v>Gestión Comunicaciones</c:v>
                </c:pt>
                <c:pt idx="8">
                  <c:v>Gestión Tecnológica </c:v>
                </c:pt>
                <c:pt idx="9">
                  <c:v>Gestión  Infraestructura Interna</c:v>
                </c:pt>
                <c:pt idx="10">
                  <c:v>Gestión  de documentos</c:v>
                </c:pt>
                <c:pt idx="11">
                  <c:v>Gestión Jurídica</c:v>
                </c:pt>
                <c:pt idx="12">
                  <c:v>Gestión  de la Evaluación y la Mejora Continua</c:v>
                </c:pt>
                <c:pt idx="13">
                  <c:v>Indicadores de Resultado</c:v>
                </c:pt>
                <c:pt idx="14">
                  <c:v>Indicadores 8 líneas estratégicas</c:v>
                </c:pt>
              </c:strCache>
            </c:strRef>
          </c:cat>
          <c:val>
            <c:numRef>
              <c:f>Hoja1!$I$3:$I$17</c:f>
              <c:numCache>
                <c:formatCode>0%</c:formatCode>
                <c:ptCount val="15"/>
                <c:pt idx="0">
                  <c:v>1</c:v>
                </c:pt>
                <c:pt idx="1">
                  <c:v>1.07</c:v>
                </c:pt>
                <c:pt idx="2">
                  <c:v>0.56999999999999995</c:v>
                </c:pt>
                <c:pt idx="3">
                  <c:v>0.87</c:v>
                </c:pt>
                <c:pt idx="4">
                  <c:v>0.6</c:v>
                </c:pt>
                <c:pt idx="5">
                  <c:v>0.7</c:v>
                </c:pt>
                <c:pt idx="6">
                  <c:v>1.08</c:v>
                </c:pt>
                <c:pt idx="7">
                  <c:v>0.86</c:v>
                </c:pt>
                <c:pt idx="8">
                  <c:v>0.91</c:v>
                </c:pt>
                <c:pt idx="9">
                  <c:v>0.81</c:v>
                </c:pt>
                <c:pt idx="10">
                  <c:v>0.9</c:v>
                </c:pt>
                <c:pt idx="11">
                  <c:v>0.71</c:v>
                </c:pt>
                <c:pt idx="12">
                  <c:v>0.63</c:v>
                </c:pt>
                <c:pt idx="13">
                  <c:v>1.32</c:v>
                </c:pt>
                <c:pt idx="14" formatCode="0.00%">
                  <c:v>0.1852</c:v>
                </c:pt>
              </c:numCache>
            </c:numRef>
          </c:val>
          <c:extLst>
            <c:ext xmlns:c16="http://schemas.microsoft.com/office/drawing/2014/chart" uri="{C3380CC4-5D6E-409C-BE32-E72D297353CC}">
              <c16:uniqueId val="{00000000-B9F7-4350-9724-4435A14666EF}"/>
            </c:ext>
          </c:extLst>
        </c:ser>
        <c:ser>
          <c:idx val="1"/>
          <c:order val="1"/>
          <c:spPr>
            <a:solidFill>
              <a:schemeClr val="accent2"/>
            </a:solidFill>
            <a:ln>
              <a:noFill/>
            </a:ln>
            <a:effectLst/>
            <a:sp3d/>
          </c:spPr>
          <c:invertIfNegative val="0"/>
          <c:cat>
            <c:strRef>
              <c:f>Hoja1!$H$3:$H$17</c:f>
              <c:strCache>
                <c:ptCount val="15"/>
                <c:pt idx="0">
                  <c:v>Gestión Estratégica</c:v>
                </c:pt>
                <c:pt idx="1">
                  <c:v>Gestión Participativa de la cultura</c:v>
                </c:pt>
                <c:pt idx="2">
                  <c:v>Gestión del Conocimiento artístico y cultural</c:v>
                </c:pt>
                <c:pt idx="3">
                  <c:v>Gestión del Fortalecimiento de la cultura</c:v>
                </c:pt>
                <c:pt idx="4">
                  <c:v>Gestión del Patrimonio Cultural</c:v>
                </c:pt>
                <c:pt idx="5">
                  <c:v>Gestión Humana</c:v>
                </c:pt>
                <c:pt idx="6">
                  <c:v>Gestión Financiera</c:v>
                </c:pt>
                <c:pt idx="7">
                  <c:v>Gestión Comunicaciones</c:v>
                </c:pt>
                <c:pt idx="8">
                  <c:v>Gestión Tecnológica </c:v>
                </c:pt>
                <c:pt idx="9">
                  <c:v>Gestión  Infraestructura Interna</c:v>
                </c:pt>
                <c:pt idx="10">
                  <c:v>Gestión  de documentos</c:v>
                </c:pt>
                <c:pt idx="11">
                  <c:v>Gestión Jurídica</c:v>
                </c:pt>
                <c:pt idx="12">
                  <c:v>Gestión  de la Evaluación y la Mejora Continua</c:v>
                </c:pt>
                <c:pt idx="13">
                  <c:v>Indicadores de Resultado</c:v>
                </c:pt>
                <c:pt idx="14">
                  <c:v>Indicadores 8 líneas estratégicas</c:v>
                </c:pt>
              </c:strCache>
            </c:strRef>
          </c:cat>
          <c:val>
            <c:numRef>
              <c:f>Hoja1!$J$3:$J$17</c:f>
              <c:numCache>
                <c:formatCode>0%</c:formatCode>
                <c:ptCount val="15"/>
                <c:pt idx="0">
                  <c:v>1</c:v>
                </c:pt>
                <c:pt idx="1">
                  <c:v>0.56000000000000005</c:v>
                </c:pt>
                <c:pt idx="2">
                  <c:v>0.22</c:v>
                </c:pt>
                <c:pt idx="3">
                  <c:v>0.36</c:v>
                </c:pt>
                <c:pt idx="4">
                  <c:v>0.34</c:v>
                </c:pt>
                <c:pt idx="5">
                  <c:v>0.7</c:v>
                </c:pt>
                <c:pt idx="6">
                  <c:v>0.7</c:v>
                </c:pt>
                <c:pt idx="7">
                  <c:v>0.82</c:v>
                </c:pt>
                <c:pt idx="8">
                  <c:v>0.89</c:v>
                </c:pt>
                <c:pt idx="9">
                  <c:v>0.69</c:v>
                </c:pt>
                <c:pt idx="10">
                  <c:v>0.57999999999999996</c:v>
                </c:pt>
                <c:pt idx="11">
                  <c:v>0.7</c:v>
                </c:pt>
                <c:pt idx="12">
                  <c:v>0.46</c:v>
                </c:pt>
                <c:pt idx="13">
                  <c:v>0.26</c:v>
                </c:pt>
                <c:pt idx="14" formatCode="0.00%">
                  <c:v>0.12959999999999999</c:v>
                </c:pt>
              </c:numCache>
            </c:numRef>
          </c:val>
          <c:extLst>
            <c:ext xmlns:c16="http://schemas.microsoft.com/office/drawing/2014/chart" uri="{C3380CC4-5D6E-409C-BE32-E72D297353CC}">
              <c16:uniqueId val="{00000001-B9F7-4350-9724-4435A14666EF}"/>
            </c:ext>
          </c:extLst>
        </c:ser>
        <c:ser>
          <c:idx val="2"/>
          <c:order val="2"/>
          <c:spPr>
            <a:solidFill>
              <a:schemeClr val="accent3"/>
            </a:solidFill>
            <a:ln>
              <a:noFill/>
            </a:ln>
            <a:effectLst/>
            <a:sp3d/>
          </c:spPr>
          <c:invertIfNegative val="0"/>
          <c:cat>
            <c:strRef>
              <c:f>Hoja1!$H$3:$H$17</c:f>
              <c:strCache>
                <c:ptCount val="15"/>
                <c:pt idx="0">
                  <c:v>Gestión Estratégica</c:v>
                </c:pt>
                <c:pt idx="1">
                  <c:v>Gestión Participativa de la cultura</c:v>
                </c:pt>
                <c:pt idx="2">
                  <c:v>Gestión del Conocimiento artístico y cultural</c:v>
                </c:pt>
                <c:pt idx="3">
                  <c:v>Gestión del Fortalecimiento de la cultura</c:v>
                </c:pt>
                <c:pt idx="4">
                  <c:v>Gestión del Patrimonio Cultural</c:v>
                </c:pt>
                <c:pt idx="5">
                  <c:v>Gestión Humana</c:v>
                </c:pt>
                <c:pt idx="6">
                  <c:v>Gestión Financiera</c:v>
                </c:pt>
                <c:pt idx="7">
                  <c:v>Gestión Comunicaciones</c:v>
                </c:pt>
                <c:pt idx="8">
                  <c:v>Gestión Tecnológica </c:v>
                </c:pt>
                <c:pt idx="9">
                  <c:v>Gestión  Infraestructura Interna</c:v>
                </c:pt>
                <c:pt idx="10">
                  <c:v>Gestión  de documentos</c:v>
                </c:pt>
                <c:pt idx="11">
                  <c:v>Gestión Jurídica</c:v>
                </c:pt>
                <c:pt idx="12">
                  <c:v>Gestión  de la Evaluación y la Mejora Continua</c:v>
                </c:pt>
                <c:pt idx="13">
                  <c:v>Indicadores de Resultado</c:v>
                </c:pt>
                <c:pt idx="14">
                  <c:v>Indicadores 8 líneas estratégicas</c:v>
                </c:pt>
              </c:strCache>
            </c:strRef>
          </c:cat>
          <c:val>
            <c:numRef>
              <c:f>Hoja1!$K$3:$K$17</c:f>
              <c:numCache>
                <c:formatCode>0%</c:formatCode>
                <c:ptCount val="15"/>
                <c:pt idx="0">
                  <c:v>1</c:v>
                </c:pt>
                <c:pt idx="1">
                  <c:v>0.25</c:v>
                </c:pt>
                <c:pt idx="2">
                  <c:v>0.17</c:v>
                </c:pt>
                <c:pt idx="3">
                  <c:v>0.11</c:v>
                </c:pt>
                <c:pt idx="4">
                  <c:v>0.18</c:v>
                </c:pt>
                <c:pt idx="5">
                  <c:v>0</c:v>
                </c:pt>
                <c:pt idx="6">
                  <c:v>1</c:v>
                </c:pt>
                <c:pt idx="7">
                  <c:v>0.1</c:v>
                </c:pt>
                <c:pt idx="8">
                  <c:v>0.39</c:v>
                </c:pt>
                <c:pt idx="9">
                  <c:v>0.57999999999999996</c:v>
                </c:pt>
                <c:pt idx="10">
                  <c:v>0.49</c:v>
                </c:pt>
                <c:pt idx="11">
                  <c:v>0.69</c:v>
                </c:pt>
                <c:pt idx="12">
                  <c:v>0</c:v>
                </c:pt>
                <c:pt idx="13">
                  <c:v>0.26</c:v>
                </c:pt>
                <c:pt idx="14" formatCode="0.00%">
                  <c:v>6.0999999999999999E-2</c:v>
                </c:pt>
              </c:numCache>
            </c:numRef>
          </c:val>
          <c:extLst>
            <c:ext xmlns:c16="http://schemas.microsoft.com/office/drawing/2014/chart" uri="{C3380CC4-5D6E-409C-BE32-E72D297353CC}">
              <c16:uniqueId val="{00000002-B9F7-4350-9724-4435A14666EF}"/>
            </c:ext>
          </c:extLst>
        </c:ser>
        <c:dLbls>
          <c:showLegendKey val="0"/>
          <c:showVal val="0"/>
          <c:showCatName val="0"/>
          <c:showSerName val="0"/>
          <c:showPercent val="0"/>
          <c:showBubbleSize val="0"/>
        </c:dLbls>
        <c:gapWidth val="150"/>
        <c:shape val="box"/>
        <c:axId val="955587168"/>
        <c:axId val="955585920"/>
        <c:axId val="0"/>
      </c:bar3DChart>
      <c:catAx>
        <c:axId val="9555871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955585920"/>
        <c:crosses val="autoZero"/>
        <c:auto val="1"/>
        <c:lblAlgn val="ctr"/>
        <c:lblOffset val="100"/>
        <c:noMultiLvlLbl val="0"/>
      </c:catAx>
      <c:valAx>
        <c:axId val="9555859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9555871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4224906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235884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1716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143306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83714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1969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294072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2541445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97222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8585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6122B5F-7AAC-4537-B908-B47C86CA0631}" type="datetimeFigureOut">
              <a:rPr lang="es-CO" smtClean="0"/>
              <a:pPr/>
              <a:t>13/03/2023</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302437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22B5F-7AAC-4537-B908-B47C86CA0631}" type="datetimeFigureOut">
              <a:rPr lang="es-CO" smtClean="0"/>
              <a:pPr/>
              <a:t>13/03/2023</a:t>
            </a:fld>
            <a:endParaRPr lang="es-CO"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EED057-829D-431A-B47C-6703514D39CA}" type="slidenum">
              <a:rPr lang="es-CO" smtClean="0"/>
              <a:pPr/>
              <a:t>‹Nº›</a:t>
            </a:fld>
            <a:endParaRPr lang="es-CO" dirty="0"/>
          </a:p>
        </p:txBody>
      </p:sp>
    </p:spTree>
    <p:extLst>
      <p:ext uri="{BB962C8B-B14F-4D97-AF65-F5344CB8AC3E}">
        <p14:creationId xmlns:p14="http://schemas.microsoft.com/office/powerpoint/2010/main" val="589498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7" name="6 Rectángulo"/>
          <p:cNvSpPr/>
          <p:nvPr/>
        </p:nvSpPr>
        <p:spPr>
          <a:xfrm>
            <a:off x="638115" y="1316967"/>
            <a:ext cx="8149625" cy="1692771"/>
          </a:xfrm>
          <a:prstGeom prst="rect">
            <a:avLst/>
          </a:prstGeom>
        </p:spPr>
        <p:txBody>
          <a:bodyPr wrap="square">
            <a:spAutoFit/>
          </a:bodyPr>
          <a:lstStyle/>
          <a:p>
            <a:pPr algn="ctr"/>
            <a:r>
              <a:rPr lang="es-CO" altLang="es-CO" sz="3600" b="1" dirty="0">
                <a:effectLst>
                  <a:outerShdw blurRad="38100" dist="38100" dir="2700000" algn="tl">
                    <a:srgbClr val="000000">
                      <a:alpha val="43137"/>
                    </a:srgbClr>
                  </a:outerShdw>
                </a:effectLst>
                <a:latin typeface="+mj-lt"/>
              </a:rPr>
              <a:t>SEGUIMIENTO  DE INDICADORES</a:t>
            </a:r>
          </a:p>
          <a:p>
            <a:pPr algn="ctr"/>
            <a:r>
              <a:rPr lang="es-CO" altLang="es-CO" sz="3600" b="1" dirty="0">
                <a:effectLst>
                  <a:outerShdw blurRad="38100" dist="38100" dir="2700000" algn="tl">
                    <a:srgbClr val="000000">
                      <a:alpha val="43137"/>
                    </a:srgbClr>
                  </a:outerShdw>
                </a:effectLst>
                <a:latin typeface="+mj-lt"/>
              </a:rPr>
              <a:t> DE GESTIÓN </a:t>
            </a:r>
          </a:p>
          <a:p>
            <a:pPr algn="ctr"/>
            <a:r>
              <a:rPr lang="es-CO" altLang="es-CO" sz="3200" b="1" dirty="0">
                <a:effectLst>
                  <a:outerShdw blurRad="38100" dist="38100" dir="2700000" algn="tl">
                    <a:srgbClr val="000000">
                      <a:alpha val="43137"/>
                    </a:srgbClr>
                  </a:outerShdw>
                </a:effectLst>
                <a:latin typeface="+mj-lt"/>
              </a:rPr>
              <a:t> </a:t>
            </a:r>
            <a:r>
              <a:rPr lang="es-CO" altLang="es-CO" sz="2800" b="1" dirty="0">
                <a:effectLst>
                  <a:outerShdw blurRad="38100" dist="38100" dir="2700000" algn="tl">
                    <a:srgbClr val="000000">
                      <a:alpha val="43137"/>
                    </a:srgbClr>
                  </a:outerShdw>
                </a:effectLst>
                <a:latin typeface="+mj-lt"/>
              </a:rPr>
              <a:t>CON CORTE A DICIEMBRE 31 DE 2021</a:t>
            </a:r>
            <a:endParaRPr lang="es-ES" sz="3200" dirty="0">
              <a:effectLst>
                <a:outerShdw blurRad="38100" dist="38100" dir="2700000" algn="tl">
                  <a:srgbClr val="000000">
                    <a:alpha val="43137"/>
                  </a:srgbClr>
                </a:outerShdw>
              </a:effectLst>
              <a:latin typeface="+mj-lt"/>
            </a:endParaRPr>
          </a:p>
        </p:txBody>
      </p:sp>
      <p:sp>
        <p:nvSpPr>
          <p:cNvPr id="8" name="7 Rectángulo"/>
          <p:cNvSpPr/>
          <p:nvPr/>
        </p:nvSpPr>
        <p:spPr>
          <a:xfrm>
            <a:off x="2469794" y="4301238"/>
            <a:ext cx="4626972" cy="584775"/>
          </a:xfrm>
          <a:prstGeom prst="rect">
            <a:avLst/>
          </a:prstGeom>
        </p:spPr>
        <p:txBody>
          <a:bodyPr wrap="none">
            <a:spAutoFit/>
          </a:bodyPr>
          <a:lstStyle/>
          <a:p>
            <a:pPr algn="ctr"/>
            <a:r>
              <a:rPr lang="es-CO" sz="3200" b="1" dirty="0">
                <a:effectLst>
                  <a:outerShdw blurRad="38100" dist="38100" dir="2700000" algn="tl">
                    <a:srgbClr val="000000">
                      <a:alpha val="43137"/>
                    </a:srgbClr>
                  </a:outerShdw>
                </a:effectLst>
                <a:latin typeface="+mj-lt"/>
              </a:rPr>
              <a:t>Subdirección de Planeación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571557907"/>
              </p:ext>
            </p:extLst>
          </p:nvPr>
        </p:nvGraphicFramePr>
        <p:xfrm>
          <a:off x="556591" y="740450"/>
          <a:ext cx="8009893" cy="5786716"/>
        </p:xfrm>
        <a:graphic>
          <a:graphicData uri="http://schemas.openxmlformats.org/drawingml/2006/table">
            <a:tbl>
              <a:tblPr>
                <a:tableStyleId>{BC89EF96-8CEA-46FF-86C4-4CE0E7609802}</a:tableStyleId>
              </a:tblPr>
              <a:tblGrid>
                <a:gridCol w="3423959">
                  <a:extLst>
                    <a:ext uri="{9D8B030D-6E8A-4147-A177-3AD203B41FA5}">
                      <a16:colId xmlns:a16="http://schemas.microsoft.com/office/drawing/2014/main" val="20000"/>
                    </a:ext>
                  </a:extLst>
                </a:gridCol>
                <a:gridCol w="1312903">
                  <a:extLst>
                    <a:ext uri="{9D8B030D-6E8A-4147-A177-3AD203B41FA5}">
                      <a16:colId xmlns:a16="http://schemas.microsoft.com/office/drawing/2014/main" val="20001"/>
                    </a:ext>
                  </a:extLst>
                </a:gridCol>
                <a:gridCol w="1661758">
                  <a:extLst>
                    <a:ext uri="{9D8B030D-6E8A-4147-A177-3AD203B41FA5}">
                      <a16:colId xmlns:a16="http://schemas.microsoft.com/office/drawing/2014/main" val="1600595065"/>
                    </a:ext>
                  </a:extLst>
                </a:gridCol>
                <a:gridCol w="1611273">
                  <a:extLst>
                    <a:ext uri="{9D8B030D-6E8A-4147-A177-3AD203B41FA5}">
                      <a16:colId xmlns:a16="http://schemas.microsoft.com/office/drawing/2014/main" val="20003"/>
                    </a:ext>
                  </a:extLst>
                </a:gridCol>
              </a:tblGrid>
              <a:tr h="518505">
                <a:tc>
                  <a:txBody>
                    <a:bodyPr/>
                    <a:lstStyle/>
                    <a:p>
                      <a:pPr algn="ctr" fontAlgn="ctr"/>
                      <a:r>
                        <a:rPr lang="es-CO" sz="1600" b="1" u="none" strike="noStrike" dirty="0">
                          <a:solidFill>
                            <a:schemeClr val="tx1"/>
                          </a:solidFill>
                          <a:effectLst/>
                          <a:latin typeface="+mj-lt"/>
                          <a:cs typeface="Arial" panose="020B0604020202020204" pitchFamily="34" charset="0"/>
                        </a:rPr>
                        <a:t>Nombre indicador</a:t>
                      </a:r>
                      <a:endParaRPr lang="es-CO" sz="16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400" b="1" u="none" strike="noStrike" dirty="0">
                          <a:solidFill>
                            <a:schemeClr val="tx1"/>
                          </a:solidFill>
                          <a:effectLst/>
                          <a:latin typeface="+mj-lt"/>
                          <a:cs typeface="Arial" panose="020B0604020202020204" pitchFamily="34" charset="0"/>
                        </a:rPr>
                        <a:t>UNIDAD DE MEDIDA</a:t>
                      </a:r>
                      <a:endParaRPr lang="es-CO" sz="14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400" b="1" u="none" strike="noStrike" dirty="0">
                          <a:solidFill>
                            <a:schemeClr val="tx1"/>
                          </a:solidFill>
                          <a:effectLst/>
                          <a:latin typeface="+mj-lt"/>
                          <a:cs typeface="Arial" panose="020B0604020202020204" pitchFamily="34" charset="0"/>
                        </a:rPr>
                        <a:t>META</a:t>
                      </a:r>
                    </a:p>
                    <a:p>
                      <a:pPr algn="ctr" fontAlgn="ctr"/>
                      <a:r>
                        <a:rPr lang="es-CO" sz="1400" b="1" u="none" strike="noStrike" dirty="0">
                          <a:solidFill>
                            <a:schemeClr val="tx1"/>
                          </a:solidFill>
                          <a:effectLst/>
                          <a:latin typeface="+mj-lt"/>
                          <a:cs typeface="Arial" panose="020B0604020202020204" pitchFamily="34" charset="0"/>
                        </a:rPr>
                        <a:t>DICIEMBRE 31 DE   2021</a:t>
                      </a:r>
                      <a:endParaRPr lang="es-CO" sz="14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MX" sz="1400" b="1" i="0" u="none" strike="noStrike" dirty="0">
                          <a:solidFill>
                            <a:srgbClr val="000000"/>
                          </a:solidFill>
                          <a:effectLst/>
                          <a:latin typeface="+mj-lt"/>
                          <a:cs typeface="Arial" panose="020B0604020202020204" pitchFamily="34" charset="0"/>
                        </a:rPr>
                        <a:t>CUMPLIMIENTO DICIEMBRE 31 DE 21</a:t>
                      </a:r>
                      <a:endParaRPr lang="es-CO" sz="14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84769">
                <a:tc>
                  <a:txBody>
                    <a:bodyPr/>
                    <a:lstStyle/>
                    <a:p>
                      <a:pPr algn="l" fontAlgn="ctr"/>
                      <a:r>
                        <a:rPr lang="es-CO" sz="1600" b="1" i="0" u="none" strike="noStrike" dirty="0">
                          <a:solidFill>
                            <a:srgbClr val="000000"/>
                          </a:solidFill>
                          <a:effectLst/>
                          <a:latin typeface="+mj-lt"/>
                        </a:rPr>
                        <a:t>1. Caracterización y Diagnóstico</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CO" sz="1400" b="0" i="0" u="none" strike="noStrike" dirty="0">
                          <a:solidFill>
                            <a:srgbClr val="000000"/>
                          </a:solidFill>
                          <a:effectLst/>
                          <a:latin typeface="+mj-lt"/>
                        </a:rPr>
                        <a:t>Número</a:t>
                      </a:r>
                    </a:p>
                    <a:p>
                      <a:pPr algn="ctr" fontAlgn="b"/>
                      <a:endParaRPr lang="es-CO" sz="1400" b="0" i="0" u="none" strike="noStrike" dirty="0">
                        <a:solidFill>
                          <a:srgbClr val="000000"/>
                        </a:solidFill>
                        <a:effectLst/>
                        <a:latin typeface="+mj-lt"/>
                      </a:endParaRPr>
                    </a:p>
                  </a:txBody>
                  <a:tcPr marL="0" marR="0" marT="0" marB="0" anchor="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rgbClr val="000000"/>
                          </a:solidFill>
                          <a:effectLst/>
                          <a:latin typeface="+mj-lt"/>
                        </a:rPr>
                        <a:t>33%</a:t>
                      </a:r>
                      <a:endParaRPr lang="es-CO" sz="1800" b="0" i="0" u="none" strike="noStrike" dirty="0">
                        <a:solidFill>
                          <a:srgbClr val="000000"/>
                        </a:solidFill>
                        <a:effectLst/>
                        <a:latin typeface="+mj-lt"/>
                      </a:endParaRPr>
                    </a:p>
                    <a:p>
                      <a:pPr algn="ctr" fontAlgn="b"/>
                      <a:endParaRPr lang="es-CO" sz="1800" b="0" i="0" u="none" strike="noStrike" dirty="0">
                        <a:solidFill>
                          <a:srgbClr val="000000"/>
                        </a:solidFill>
                        <a:effectLst/>
                        <a:latin typeface="+mj-lt"/>
                      </a:endParaRPr>
                    </a:p>
                  </a:txBody>
                  <a:tcPr marL="0" marR="0" marT="0" marB="0" anchor="b">
                    <a:solidFill>
                      <a:schemeClr val="bg1"/>
                    </a:solidFill>
                  </a:tcPr>
                </a:tc>
                <a:tc>
                  <a:txBody>
                    <a:bodyPr/>
                    <a:lstStyle/>
                    <a:p>
                      <a:pPr algn="ctr" fontAlgn="b"/>
                      <a:r>
                        <a:rPr lang="es-MX" sz="1800" b="0" i="0" u="none" strike="noStrike" dirty="0">
                          <a:solidFill>
                            <a:srgbClr val="000000"/>
                          </a:solidFill>
                          <a:effectLst/>
                          <a:latin typeface="+mj-lt"/>
                        </a:rPr>
                        <a:t>33%</a:t>
                      </a:r>
                    </a:p>
                    <a:p>
                      <a:pPr algn="ctr" fontAlgn="b"/>
                      <a:endParaRPr lang="es-CO" sz="1800" b="0" i="0" u="none" strike="noStrike" dirty="0">
                        <a:solidFill>
                          <a:srgbClr val="000000"/>
                        </a:solidFill>
                        <a:effectLst/>
                        <a:latin typeface="+mj-lt"/>
                      </a:endParaRPr>
                    </a:p>
                  </a:txBody>
                  <a:tcPr marL="0" marR="0" marT="0" marB="0" anchor="b">
                    <a:solidFill>
                      <a:schemeClr val="bg1"/>
                    </a:solidFill>
                  </a:tcPr>
                </a:tc>
                <a:extLst>
                  <a:ext uri="{0D108BD9-81ED-4DB2-BD59-A6C34878D82A}">
                    <a16:rowId xmlns:a16="http://schemas.microsoft.com/office/drawing/2014/main" val="10001"/>
                  </a:ext>
                </a:extLst>
              </a:tr>
              <a:tr h="608026">
                <a:tc>
                  <a:txBody>
                    <a:bodyPr/>
                    <a:lstStyle/>
                    <a:p>
                      <a:pPr algn="l" fontAlgn="ctr"/>
                      <a:r>
                        <a:rPr lang="es-CO" sz="1600" b="1" i="0" u="none" strike="noStrike" dirty="0">
                          <a:solidFill>
                            <a:srgbClr val="000000"/>
                          </a:solidFill>
                          <a:effectLst/>
                          <a:latin typeface="+mj-lt"/>
                        </a:rPr>
                        <a:t>2. Planeación municipal</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rgbClr val="000000"/>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rgbClr val="000000"/>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rgbClr val="000000"/>
                          </a:solidFill>
                          <a:effectLst/>
                          <a:latin typeface="+mj-lt"/>
                        </a:rPr>
                        <a:t>33%</a:t>
                      </a:r>
                      <a:endParaRPr lang="es-CO" sz="1800" b="0" i="0" u="none" strike="noStrike" dirty="0">
                        <a:solidFill>
                          <a:srgbClr val="000000"/>
                        </a:solidFill>
                        <a:effectLst/>
                        <a:latin typeface="+mj-lt"/>
                      </a:endParaRPr>
                    </a:p>
                    <a:p>
                      <a:pPr algn="ctr" fontAlgn="b"/>
                      <a:endParaRPr lang="es-CO" sz="1800" b="0" i="0" u="none" strike="noStrike" dirty="0">
                        <a:solidFill>
                          <a:srgbClr val="000000"/>
                        </a:solidFill>
                        <a:effectLst/>
                        <a:latin typeface="+mj-lt"/>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rgbClr val="000000"/>
                          </a:solidFill>
                          <a:effectLst/>
                          <a:latin typeface="+mj-lt"/>
                        </a:rPr>
                        <a:t>100%</a:t>
                      </a:r>
                      <a:endParaRPr lang="es-CO" sz="1800" b="0" i="0" u="none" strike="noStrike" dirty="0">
                        <a:solidFill>
                          <a:srgbClr val="000000"/>
                        </a:solidFill>
                        <a:effectLst/>
                        <a:latin typeface="+mj-lt"/>
                      </a:endParaRPr>
                    </a:p>
                    <a:p>
                      <a:pPr algn="ctr" fontAlgn="b"/>
                      <a:endParaRPr lang="es-CO" sz="1800" b="0" i="0" u="none" strike="noStrike" dirty="0">
                        <a:solidFill>
                          <a:srgbClr val="000000"/>
                        </a:solidFill>
                        <a:effectLst/>
                        <a:latin typeface="+mj-lt"/>
                      </a:endParaRPr>
                    </a:p>
                  </a:txBody>
                  <a:tcPr marL="0" marR="0" marT="0" marB="0" anchor="b"/>
                </a:tc>
                <a:extLst>
                  <a:ext uri="{0D108BD9-81ED-4DB2-BD59-A6C34878D82A}">
                    <a16:rowId xmlns:a16="http://schemas.microsoft.com/office/drawing/2014/main" val="10003"/>
                  </a:ext>
                </a:extLst>
              </a:tr>
              <a:tr h="499890">
                <a:tc>
                  <a:txBody>
                    <a:bodyPr/>
                    <a:lstStyle/>
                    <a:p>
                      <a:pPr algn="l" fontAlgn="ctr"/>
                      <a:r>
                        <a:rPr lang="es-MX" sz="1600" b="1" i="0" u="none" strike="noStrike" dirty="0">
                          <a:solidFill>
                            <a:srgbClr val="000000"/>
                          </a:solidFill>
                          <a:effectLst/>
                          <a:latin typeface="+mj-lt"/>
                        </a:rPr>
                        <a:t>3. Participación para la planeación</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rgbClr val="000000"/>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rgbClr val="000000"/>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rgbClr val="000000"/>
                          </a:solidFill>
                          <a:effectLst/>
                          <a:latin typeface="+mj-lt"/>
                        </a:rPr>
                        <a:t>33%</a:t>
                      </a:r>
                      <a:endParaRPr lang="es-CO" sz="1800" b="0" i="0" u="none" strike="noStrike" dirty="0">
                        <a:solidFill>
                          <a:srgbClr val="000000"/>
                        </a:solidFill>
                        <a:effectLst/>
                        <a:latin typeface="+mj-lt"/>
                      </a:endParaRPr>
                    </a:p>
                    <a:p>
                      <a:pPr algn="ctr" fontAlgn="b"/>
                      <a:endParaRPr lang="es-CO" sz="1800" b="0" i="0" u="none" strike="noStrike" dirty="0">
                        <a:solidFill>
                          <a:srgbClr val="000000"/>
                        </a:solidFill>
                        <a:effectLst/>
                        <a:latin typeface="+mj-lt"/>
                      </a:endParaRPr>
                    </a:p>
                  </a:txBody>
                  <a:tcPr marL="0" marR="0" marT="0" marB="0" anchor="b"/>
                </a:tc>
                <a:tc>
                  <a:txBody>
                    <a:bodyPr/>
                    <a:lstStyle/>
                    <a:p>
                      <a:pPr algn="ctr" fontAlgn="b"/>
                      <a:r>
                        <a:rPr lang="es-MX" sz="1800" b="0" i="0" u="none" strike="noStrike" dirty="0">
                          <a:solidFill>
                            <a:srgbClr val="000000"/>
                          </a:solidFill>
                          <a:effectLst/>
                          <a:latin typeface="+mj-lt"/>
                        </a:rPr>
                        <a:t>100%</a:t>
                      </a:r>
                    </a:p>
                    <a:p>
                      <a:pPr algn="ctr" fontAlgn="b"/>
                      <a:endParaRPr lang="es-CO" sz="1800" b="0" i="0" u="none" strike="noStrike" dirty="0">
                        <a:solidFill>
                          <a:srgbClr val="000000"/>
                        </a:solidFill>
                        <a:effectLst/>
                        <a:latin typeface="+mj-lt"/>
                      </a:endParaRPr>
                    </a:p>
                  </a:txBody>
                  <a:tcPr marL="0" marR="0" marT="0" marB="0" anchor="b"/>
                </a:tc>
                <a:extLst>
                  <a:ext uri="{0D108BD9-81ED-4DB2-BD59-A6C34878D82A}">
                    <a16:rowId xmlns:a16="http://schemas.microsoft.com/office/drawing/2014/main" val="2374161050"/>
                  </a:ext>
                </a:extLst>
              </a:tr>
              <a:tr h="623295">
                <a:tc>
                  <a:txBody>
                    <a:bodyPr/>
                    <a:lstStyle/>
                    <a:p>
                      <a:pPr algn="l" fontAlgn="ctr"/>
                      <a:r>
                        <a:rPr lang="es-CO" sz="1600" b="1" i="0" u="none" strike="noStrike" dirty="0">
                          <a:solidFill>
                            <a:srgbClr val="000000"/>
                          </a:solidFill>
                          <a:effectLst/>
                          <a:latin typeface="+mj-lt"/>
                        </a:rPr>
                        <a:t>4. Formación</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rgbClr val="000000"/>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rgbClr val="000000"/>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rgbClr val="000000"/>
                          </a:solidFill>
                          <a:effectLst/>
                          <a:latin typeface="+mj-lt"/>
                        </a:rPr>
                        <a:t>33%</a:t>
                      </a:r>
                      <a:endParaRPr lang="es-CO" sz="1800" b="0" i="0" u="none" strike="noStrike" dirty="0">
                        <a:solidFill>
                          <a:srgbClr val="000000"/>
                        </a:solidFill>
                        <a:effectLst/>
                        <a:latin typeface="+mj-lt"/>
                      </a:endParaRPr>
                    </a:p>
                    <a:p>
                      <a:pPr algn="ctr" fontAlgn="b"/>
                      <a:endParaRPr lang="es-CO" sz="1800" b="0" i="0" u="none" strike="noStrike" dirty="0">
                        <a:solidFill>
                          <a:srgbClr val="000000"/>
                        </a:solidFill>
                        <a:effectLst/>
                        <a:latin typeface="+mj-lt"/>
                      </a:endParaRPr>
                    </a:p>
                  </a:txBody>
                  <a:tcPr marL="0" marR="0" marT="0" marB="0" anchor="b"/>
                </a:tc>
                <a:tc>
                  <a:txBody>
                    <a:bodyPr/>
                    <a:lstStyle/>
                    <a:p>
                      <a:pPr algn="ctr" fontAlgn="b"/>
                      <a:r>
                        <a:rPr lang="es-MX" sz="1800" b="0" i="0" u="none" strike="noStrike" dirty="0">
                          <a:solidFill>
                            <a:srgbClr val="000000"/>
                          </a:solidFill>
                          <a:effectLst/>
                          <a:latin typeface="+mj-lt"/>
                        </a:rPr>
                        <a:t>100%</a:t>
                      </a:r>
                    </a:p>
                    <a:p>
                      <a:pPr algn="ctr" fontAlgn="b"/>
                      <a:endParaRPr lang="es-CO" sz="1800" b="0" i="0" u="none" strike="noStrike" dirty="0">
                        <a:solidFill>
                          <a:srgbClr val="000000"/>
                        </a:solidFill>
                        <a:effectLst/>
                        <a:latin typeface="+mj-lt"/>
                      </a:endParaRPr>
                    </a:p>
                  </a:txBody>
                  <a:tcPr marL="0" marR="0" marT="0" marB="0" anchor="b"/>
                </a:tc>
                <a:extLst>
                  <a:ext uri="{0D108BD9-81ED-4DB2-BD59-A6C34878D82A}">
                    <a16:rowId xmlns:a16="http://schemas.microsoft.com/office/drawing/2014/main" val="2023210452"/>
                  </a:ext>
                </a:extLst>
              </a:tr>
              <a:tr h="349834">
                <a:tc>
                  <a:txBody>
                    <a:bodyPr/>
                    <a:lstStyle/>
                    <a:p>
                      <a:pPr algn="l" fontAlgn="ctr"/>
                      <a:r>
                        <a:rPr lang="es-CO" sz="1600" b="1" i="0" u="none" strike="noStrike" dirty="0">
                          <a:solidFill>
                            <a:srgbClr val="000000"/>
                          </a:solidFill>
                          <a:effectLst/>
                          <a:latin typeface="+mj-lt"/>
                        </a:rPr>
                        <a:t>5. Convocatorias</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rgbClr val="000000"/>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rgbClr val="000000"/>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rgbClr val="000000"/>
                          </a:solidFill>
                          <a:effectLst/>
                          <a:latin typeface="+mj-lt"/>
                        </a:rPr>
                        <a:t>33%</a:t>
                      </a:r>
                      <a:endParaRPr lang="es-CO" sz="1800" b="0" i="0" u="none" strike="noStrike" dirty="0">
                        <a:solidFill>
                          <a:srgbClr val="000000"/>
                        </a:solidFill>
                        <a:effectLst/>
                        <a:latin typeface="+mj-lt"/>
                      </a:endParaRPr>
                    </a:p>
                    <a:p>
                      <a:pPr algn="ctr" fontAlgn="b"/>
                      <a:endParaRPr lang="es-CO" sz="1800" b="0" i="0" u="none" strike="noStrike" dirty="0">
                        <a:solidFill>
                          <a:srgbClr val="000000"/>
                        </a:solidFill>
                        <a:effectLst/>
                        <a:latin typeface="+mj-lt"/>
                      </a:endParaRPr>
                    </a:p>
                  </a:txBody>
                  <a:tcPr marL="0" marR="0" marT="0" marB="0" anchor="b"/>
                </a:tc>
                <a:tc>
                  <a:txBody>
                    <a:bodyPr/>
                    <a:lstStyle/>
                    <a:p>
                      <a:pPr algn="ctr" fontAlgn="b"/>
                      <a:r>
                        <a:rPr lang="es-MX" sz="1800" b="0" i="0" u="none" strike="noStrike" dirty="0">
                          <a:solidFill>
                            <a:srgbClr val="000000"/>
                          </a:solidFill>
                          <a:effectLst/>
                          <a:latin typeface="+mj-lt"/>
                        </a:rPr>
                        <a:t>100%</a:t>
                      </a:r>
                    </a:p>
                    <a:p>
                      <a:pPr algn="ctr" fontAlgn="b"/>
                      <a:endParaRPr lang="es-CO" sz="1800" b="0" i="0" u="none" strike="noStrike" dirty="0">
                        <a:solidFill>
                          <a:srgbClr val="000000"/>
                        </a:solidFill>
                        <a:effectLst/>
                        <a:latin typeface="+mj-lt"/>
                      </a:endParaRPr>
                    </a:p>
                  </a:txBody>
                  <a:tcPr marL="0" marR="0" marT="0" marB="0" anchor="b"/>
                </a:tc>
                <a:extLst>
                  <a:ext uri="{0D108BD9-81ED-4DB2-BD59-A6C34878D82A}">
                    <a16:rowId xmlns:a16="http://schemas.microsoft.com/office/drawing/2014/main" val="3558906451"/>
                  </a:ext>
                </a:extLst>
              </a:tr>
              <a:tr h="0">
                <a:tc>
                  <a:txBody>
                    <a:bodyPr/>
                    <a:lstStyle/>
                    <a:p>
                      <a:pPr algn="l" fontAlgn="ctr"/>
                      <a:r>
                        <a:rPr lang="es-CO" sz="1600" b="1" i="0" u="none" strike="noStrike" dirty="0">
                          <a:solidFill>
                            <a:srgbClr val="000000"/>
                          </a:solidFill>
                          <a:effectLst/>
                          <a:latin typeface="+mj-lt"/>
                        </a:rPr>
                        <a:t>6. Alianzas</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rgbClr val="000000"/>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rgbClr val="000000"/>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rgbClr val="000000"/>
                          </a:solidFill>
                          <a:effectLst/>
                          <a:latin typeface="+mj-lt"/>
                        </a:rPr>
                        <a:t>33%</a:t>
                      </a:r>
                    </a:p>
                    <a:p>
                      <a:pPr algn="ctr" fontAlgn="b"/>
                      <a:endParaRPr lang="es-CO" sz="1800" b="0" i="0" u="none" strike="noStrike" dirty="0">
                        <a:solidFill>
                          <a:srgbClr val="000000"/>
                        </a:solidFill>
                        <a:effectLst/>
                        <a:latin typeface="+mj-lt"/>
                      </a:endParaRPr>
                    </a:p>
                  </a:txBody>
                  <a:tcPr marL="0" marR="0" marT="0" marB="0" anchor="b"/>
                </a:tc>
                <a:tc>
                  <a:txBody>
                    <a:bodyPr/>
                    <a:lstStyle/>
                    <a:p>
                      <a:pPr algn="ctr" fontAlgn="b"/>
                      <a:endParaRPr lang="es-MX" sz="1800" b="0" i="0" u="none" strike="noStrike" dirty="0">
                        <a:solidFill>
                          <a:srgbClr val="000000"/>
                        </a:solidFill>
                        <a:effectLst/>
                        <a:latin typeface="+mj-lt"/>
                      </a:endParaRPr>
                    </a:p>
                    <a:p>
                      <a:pPr algn="ctr" fontAlgn="b"/>
                      <a:r>
                        <a:rPr lang="es-MX" sz="1800" b="0" i="0" u="none" strike="noStrike" dirty="0">
                          <a:solidFill>
                            <a:srgbClr val="000000"/>
                          </a:solidFill>
                          <a:effectLst/>
                          <a:latin typeface="+mj-lt"/>
                        </a:rPr>
                        <a:t>100%</a:t>
                      </a:r>
                    </a:p>
                    <a:p>
                      <a:pPr algn="ctr" fontAlgn="b"/>
                      <a:endParaRPr lang="es-CO" sz="1800" b="0" i="0" u="none" strike="noStrike" dirty="0">
                        <a:solidFill>
                          <a:srgbClr val="000000"/>
                        </a:solidFill>
                        <a:effectLst/>
                        <a:latin typeface="+mj-lt"/>
                      </a:endParaRPr>
                    </a:p>
                  </a:txBody>
                  <a:tcPr marL="0" marR="0" marT="0" marB="0" anchor="b"/>
                </a:tc>
                <a:extLst>
                  <a:ext uri="{0D108BD9-81ED-4DB2-BD59-A6C34878D82A}">
                    <a16:rowId xmlns:a16="http://schemas.microsoft.com/office/drawing/2014/main" val="3643701160"/>
                  </a:ext>
                </a:extLst>
              </a:tr>
              <a:tr h="578950">
                <a:tc>
                  <a:txBody>
                    <a:bodyPr/>
                    <a:lstStyle/>
                    <a:p>
                      <a:pPr algn="l" fontAlgn="ctr"/>
                      <a:r>
                        <a:rPr lang="es-MX" sz="1600" b="1" i="0" u="none" strike="noStrike" dirty="0">
                          <a:solidFill>
                            <a:srgbClr val="000000"/>
                          </a:solidFill>
                          <a:effectLst/>
                          <a:latin typeface="+mj-lt"/>
                        </a:rPr>
                        <a:t>7. Comunicación de la gestión</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rgbClr val="000000"/>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rgbClr val="000000"/>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rgbClr val="000000"/>
                          </a:solidFill>
                          <a:effectLst/>
                          <a:latin typeface="+mj-lt"/>
                        </a:rPr>
                        <a:t>33%</a:t>
                      </a:r>
                      <a:endParaRPr lang="es-CO" sz="1800" b="0" i="0" u="none" strike="noStrike" dirty="0">
                        <a:solidFill>
                          <a:srgbClr val="000000"/>
                        </a:solidFill>
                        <a:effectLst/>
                        <a:latin typeface="+mj-lt"/>
                      </a:endParaRPr>
                    </a:p>
                    <a:p>
                      <a:pPr algn="ctr" fontAlgn="b"/>
                      <a:endParaRPr lang="es-CO" sz="1800" b="0" i="0" u="none" strike="noStrike" dirty="0">
                        <a:solidFill>
                          <a:srgbClr val="000000"/>
                        </a:solidFill>
                        <a:effectLst/>
                        <a:latin typeface="+mj-lt"/>
                      </a:endParaRPr>
                    </a:p>
                  </a:txBody>
                  <a:tcPr marL="0" marR="0" marT="0" marB="0" anchor="b"/>
                </a:tc>
                <a:tc>
                  <a:txBody>
                    <a:bodyPr/>
                    <a:lstStyle/>
                    <a:p>
                      <a:pPr algn="ctr" fontAlgn="b"/>
                      <a:r>
                        <a:rPr lang="es-MX" sz="1800" b="0" i="0" u="none" strike="noStrike" dirty="0">
                          <a:solidFill>
                            <a:srgbClr val="000000"/>
                          </a:solidFill>
                          <a:effectLst/>
                          <a:latin typeface="+mj-lt"/>
                        </a:rPr>
                        <a:t>100%</a:t>
                      </a:r>
                    </a:p>
                    <a:p>
                      <a:pPr algn="ctr" fontAlgn="b"/>
                      <a:endParaRPr lang="es-CO" sz="1800" b="0" i="0" u="none" strike="noStrike" dirty="0">
                        <a:solidFill>
                          <a:srgbClr val="000000"/>
                        </a:solidFill>
                        <a:effectLst/>
                        <a:latin typeface="+mj-lt"/>
                      </a:endParaRPr>
                    </a:p>
                  </a:txBody>
                  <a:tcPr marL="0" marR="0" marT="0" marB="0" anchor="b"/>
                </a:tc>
                <a:extLst>
                  <a:ext uri="{0D108BD9-81ED-4DB2-BD59-A6C34878D82A}">
                    <a16:rowId xmlns:a16="http://schemas.microsoft.com/office/drawing/2014/main" val="549509741"/>
                  </a:ext>
                </a:extLst>
              </a:tr>
              <a:tr h="867485">
                <a:tc>
                  <a:txBody>
                    <a:bodyPr/>
                    <a:lstStyle/>
                    <a:p>
                      <a:pPr algn="l" fontAlgn="ctr"/>
                      <a:r>
                        <a:rPr lang="es-MX" sz="1600" b="1" i="0" u="none" strike="noStrike" dirty="0">
                          <a:solidFill>
                            <a:srgbClr val="000000"/>
                          </a:solidFill>
                          <a:effectLst/>
                          <a:latin typeface="+mj-lt"/>
                        </a:rPr>
                        <a:t>8. El Palacio como Centro Cultural</a:t>
                      </a:r>
                    </a:p>
                  </a:txBody>
                  <a:tcPr marL="0" marR="0" marT="0"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s-CO" sz="1400" b="0" i="0" u="none" strike="noStrike" kern="1200" cap="none" spc="0" normalizeH="0" baseline="0" noProof="0" dirty="0">
                          <a:ln>
                            <a:noFill/>
                          </a:ln>
                          <a:solidFill>
                            <a:srgbClr val="000000"/>
                          </a:solidFill>
                          <a:effectLst/>
                          <a:uLnTx/>
                          <a:uFillTx/>
                          <a:latin typeface="+mj-lt"/>
                          <a:ea typeface="+mn-ea"/>
                          <a:cs typeface="+mn-cs"/>
                        </a:rPr>
                        <a:t>Número</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rgbClr val="000000"/>
                        </a:solidFill>
                        <a:effectLst/>
                        <a:uLnTx/>
                        <a:uFillTx/>
                        <a:latin typeface="+mj-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s-CO" sz="1400" b="0" i="0" u="none" strike="noStrike" kern="1200" cap="none" spc="0" normalizeH="0" baseline="0" noProof="0" dirty="0">
                        <a:ln>
                          <a:noFill/>
                        </a:ln>
                        <a:solidFill>
                          <a:srgbClr val="000000"/>
                        </a:solidFill>
                        <a:effectLst/>
                        <a:uLnTx/>
                        <a:uFillTx/>
                        <a:latin typeface="+mj-lt"/>
                        <a:ea typeface="+mn-ea"/>
                        <a:cs typeface="+mn-cs"/>
                      </a:endParaRPr>
                    </a:p>
                  </a:txBody>
                  <a:tcPr marL="0" marR="0" marT="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s-MX" sz="1800" b="0" i="0" u="none" strike="noStrike" dirty="0">
                          <a:solidFill>
                            <a:srgbClr val="000000"/>
                          </a:solidFill>
                          <a:effectLst/>
                          <a:latin typeface="+mj-lt"/>
                        </a:rPr>
                        <a:t>33%</a:t>
                      </a:r>
                      <a:endParaRPr lang="es-CO" sz="1800" b="0" i="0" u="none" strike="noStrike" dirty="0">
                        <a:solidFill>
                          <a:srgbClr val="000000"/>
                        </a:solidFill>
                        <a:effectLst/>
                        <a:latin typeface="+mj-lt"/>
                      </a:endParaRPr>
                    </a:p>
                    <a:p>
                      <a:pPr algn="ctr" fontAlgn="b"/>
                      <a:endParaRPr lang="es-CO" sz="1800" b="0" i="0" u="none" strike="noStrike" dirty="0">
                        <a:solidFill>
                          <a:srgbClr val="000000"/>
                        </a:solidFill>
                        <a:effectLst/>
                        <a:latin typeface="+mj-lt"/>
                      </a:endParaRPr>
                    </a:p>
                  </a:txBody>
                  <a:tcPr marL="0" marR="0" marT="0" marB="0" anchor="b"/>
                </a:tc>
                <a:tc>
                  <a:txBody>
                    <a:bodyPr/>
                    <a:lstStyle/>
                    <a:p>
                      <a:pPr algn="ctr" fontAlgn="b"/>
                      <a:r>
                        <a:rPr lang="es-MX" sz="1800" b="0" i="0" u="none" strike="noStrike" dirty="0">
                          <a:solidFill>
                            <a:srgbClr val="000000"/>
                          </a:solidFill>
                          <a:effectLst/>
                          <a:latin typeface="+mj-lt"/>
                        </a:rPr>
                        <a:t>100%</a:t>
                      </a:r>
                    </a:p>
                    <a:p>
                      <a:pPr algn="ctr" fontAlgn="b"/>
                      <a:endParaRPr lang="es-CO" sz="1800" b="0" i="0" u="none" strike="noStrike" dirty="0">
                        <a:solidFill>
                          <a:srgbClr val="000000"/>
                        </a:solidFill>
                        <a:effectLst/>
                        <a:latin typeface="+mj-lt"/>
                      </a:endParaRPr>
                    </a:p>
                  </a:txBody>
                  <a:tcPr marL="0" marR="0" marT="0" marB="0" anchor="b"/>
                </a:tc>
                <a:extLst>
                  <a:ext uri="{0D108BD9-81ED-4DB2-BD59-A6C34878D82A}">
                    <a16:rowId xmlns:a16="http://schemas.microsoft.com/office/drawing/2014/main" val="3816089481"/>
                  </a:ext>
                </a:extLst>
              </a:tr>
            </a:tbl>
          </a:graphicData>
        </a:graphic>
      </p:graphicFrame>
      <p:sp>
        <p:nvSpPr>
          <p:cNvPr id="6" name="5 Rectángulo"/>
          <p:cNvSpPr/>
          <p:nvPr/>
        </p:nvSpPr>
        <p:spPr>
          <a:xfrm>
            <a:off x="981701" y="20881"/>
            <a:ext cx="7149137" cy="707886"/>
          </a:xfrm>
          <a:prstGeom prst="rect">
            <a:avLst/>
          </a:prstGeom>
        </p:spPr>
        <p:txBody>
          <a:bodyPr wrap="square">
            <a:spAutoFit/>
          </a:bodyPr>
          <a:lstStyle/>
          <a:p>
            <a:pPr algn="ctr"/>
            <a:r>
              <a:rPr lang="es-CO" sz="2000" b="1" dirty="0">
                <a:latin typeface="Calibri Light" panose="020F0302020204030204" pitchFamily="34" charset="0"/>
                <a:cs typeface="Calibri Light" panose="020F0302020204030204" pitchFamily="34" charset="0"/>
              </a:rPr>
              <a:t>Indicadores 8 líneas estratégicas-  8 Indicadores  </a:t>
            </a:r>
          </a:p>
          <a:p>
            <a:pPr algn="ctr"/>
            <a:r>
              <a:rPr lang="es-CO" sz="2000" b="1" dirty="0">
                <a:latin typeface="Calibri Light" panose="020F0302020204030204" pitchFamily="34" charset="0"/>
                <a:cs typeface="Calibri Light" panose="020F0302020204030204" pitchFamily="34" charset="0"/>
              </a:rPr>
              <a:t>27,16 % de cumplimiento</a:t>
            </a:r>
          </a:p>
        </p:txBody>
      </p:sp>
    </p:spTree>
    <p:extLst>
      <p:ext uri="{BB962C8B-B14F-4D97-AF65-F5344CB8AC3E}">
        <p14:creationId xmlns:p14="http://schemas.microsoft.com/office/powerpoint/2010/main" val="4166477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687018319"/>
              </p:ext>
            </p:extLst>
          </p:nvPr>
        </p:nvGraphicFramePr>
        <p:xfrm>
          <a:off x="204777" y="529226"/>
          <a:ext cx="8806700" cy="5756496"/>
        </p:xfrm>
        <a:graphic>
          <a:graphicData uri="http://schemas.openxmlformats.org/drawingml/2006/table">
            <a:tbl>
              <a:tblPr>
                <a:tableStyleId>{BC89EF96-8CEA-46FF-86C4-4CE0E7609802}</a:tableStyleId>
              </a:tblPr>
              <a:tblGrid>
                <a:gridCol w="1306892">
                  <a:extLst>
                    <a:ext uri="{9D8B030D-6E8A-4147-A177-3AD203B41FA5}">
                      <a16:colId xmlns:a16="http://schemas.microsoft.com/office/drawing/2014/main" val="20000"/>
                    </a:ext>
                  </a:extLst>
                </a:gridCol>
                <a:gridCol w="886096">
                  <a:extLst>
                    <a:ext uri="{9D8B030D-6E8A-4147-A177-3AD203B41FA5}">
                      <a16:colId xmlns:a16="http://schemas.microsoft.com/office/drawing/2014/main" val="20001"/>
                    </a:ext>
                  </a:extLst>
                </a:gridCol>
                <a:gridCol w="936685">
                  <a:extLst>
                    <a:ext uri="{9D8B030D-6E8A-4147-A177-3AD203B41FA5}">
                      <a16:colId xmlns:a16="http://schemas.microsoft.com/office/drawing/2014/main" val="20002"/>
                    </a:ext>
                  </a:extLst>
                </a:gridCol>
                <a:gridCol w="879741">
                  <a:extLst>
                    <a:ext uri="{9D8B030D-6E8A-4147-A177-3AD203B41FA5}">
                      <a16:colId xmlns:a16="http://schemas.microsoft.com/office/drawing/2014/main" val="20003"/>
                    </a:ext>
                  </a:extLst>
                </a:gridCol>
                <a:gridCol w="3816241">
                  <a:extLst>
                    <a:ext uri="{9D8B030D-6E8A-4147-A177-3AD203B41FA5}">
                      <a16:colId xmlns:a16="http://schemas.microsoft.com/office/drawing/2014/main" val="20004"/>
                    </a:ext>
                  </a:extLst>
                </a:gridCol>
                <a:gridCol w="981045">
                  <a:extLst>
                    <a:ext uri="{9D8B030D-6E8A-4147-A177-3AD203B41FA5}">
                      <a16:colId xmlns:a16="http://schemas.microsoft.com/office/drawing/2014/main" val="20005"/>
                    </a:ext>
                  </a:extLst>
                </a:gridCol>
              </a:tblGrid>
              <a:tr h="392016">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ANALISIS ULTIMA 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30314">
                <a:tc>
                  <a:txBody>
                    <a:bodyPr/>
                    <a:lstStyle/>
                    <a:p>
                      <a:pPr algn="ctr" fontAlgn="ctr"/>
                      <a:r>
                        <a:rPr lang="es-CO" sz="1100" b="1" u="none" strike="noStrike" dirty="0">
                          <a:solidFill>
                            <a:schemeClr val="tx1"/>
                          </a:solidFill>
                          <a:effectLst/>
                          <a:latin typeface="+mj-lt"/>
                          <a:cs typeface="Arial" panose="020B0604020202020204" pitchFamily="34" charset="0"/>
                        </a:rPr>
                        <a:t>Seguimiento al Cumplimiento de objetivos estratégicos</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ES" sz="1050" b="0" i="0" kern="1200" dirty="0">
                          <a:solidFill>
                            <a:schemeClr val="tx1"/>
                          </a:solidFill>
                          <a:latin typeface="+mj-lt"/>
                          <a:ea typeface="+mn-ea"/>
                          <a:cs typeface="Arial" pitchFamily="34" charset="0"/>
                        </a:rPr>
                        <a:t>No. de Objetivos cumplidos / Total de Objetivos</a:t>
                      </a:r>
                      <a:endParaRPr lang="es-CO" sz="100" b="0" i="0" u="none" strike="noStrike" dirty="0">
                        <a:solidFill>
                          <a:schemeClr val="tx1"/>
                        </a:solidFill>
                        <a:effectLst/>
                        <a:latin typeface="+mj-lt"/>
                        <a:cs typeface="Arial"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Sandra Milena Díaz</a:t>
                      </a:r>
                      <a:r>
                        <a:rPr lang="es-CO" sz="1100" u="none" strike="noStrike" baseline="0" dirty="0">
                          <a:solidFill>
                            <a:schemeClr val="tx1"/>
                          </a:solidFill>
                          <a:effectLst/>
                          <a:latin typeface="+mj-lt"/>
                          <a:cs typeface="Arial" panose="020B0604020202020204" pitchFamily="34" charset="0"/>
                        </a:rPr>
                        <a:t> Ríos</a:t>
                      </a: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just" fontAlgn="ctr"/>
                      <a:r>
                        <a:rPr lang="es-ES" sz="1200" b="0" i="0" u="none" strike="noStrike" dirty="0">
                          <a:solidFill>
                            <a:schemeClr val="tx1"/>
                          </a:solidFill>
                          <a:effectLst/>
                          <a:latin typeface="+mj-lt"/>
                          <a:cs typeface="Arial" panose="020B0604020202020204" pitchFamily="34" charset="0"/>
                        </a:rPr>
                        <a:t>Total de indicadores: *38 indicadores del plan de desarrollo *83 indicadores de gestión *8 líneas estratégicas plan estratégico ICPA. Se realiza cada mes el seguimiento a los proyectos de ejecución para la vigencia 2021, también se realiza seguimiento trimestral a los indicadores estratégicos y de gestión.</a:t>
                      </a:r>
                      <a:endParaRPr lang="es-CO" sz="12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extLst>
                  <a:ext uri="{0D108BD9-81ED-4DB2-BD59-A6C34878D82A}">
                    <a16:rowId xmlns:a16="http://schemas.microsoft.com/office/drawing/2014/main" val="10001"/>
                  </a:ext>
                </a:extLst>
              </a:tr>
              <a:tr h="3535196">
                <a:tc>
                  <a:txBody>
                    <a:bodyPr/>
                    <a:lstStyle/>
                    <a:p>
                      <a:pPr algn="ctr"/>
                      <a:r>
                        <a:rPr lang="es-MX" sz="2000" b="1" i="0" kern="1200" dirty="0">
                          <a:solidFill>
                            <a:schemeClr val="tx1"/>
                          </a:solidFill>
                          <a:effectLst/>
                          <a:latin typeface="+mj-lt"/>
                          <a:ea typeface="+mn-ea"/>
                          <a:cs typeface="+mn-cs"/>
                        </a:rPr>
                        <a:t> </a:t>
                      </a:r>
                      <a:r>
                        <a:rPr lang="es-MX" sz="1100" b="1" u="none" strike="noStrike" kern="1200" dirty="0">
                          <a:solidFill>
                            <a:schemeClr val="tx1"/>
                          </a:solidFill>
                          <a:effectLst/>
                          <a:latin typeface="+mj-lt"/>
                          <a:ea typeface="+mn-ea"/>
                          <a:cs typeface="Arial" panose="020B0604020202020204" pitchFamily="34" charset="0"/>
                        </a:rPr>
                        <a:t>Cumplimiento de actividades de la gestión de planeación</a:t>
                      </a:r>
                    </a:p>
                  </a:txBody>
                  <a:tcPr marL="0" marR="0" marT="0" marB="0" anchor="ctr"/>
                </a:tc>
                <a:tc>
                  <a:txBody>
                    <a:bodyPr/>
                    <a:lstStyle/>
                    <a:p>
                      <a:pPr algn="ctr" fontAlgn="ctr"/>
                      <a:r>
                        <a:rPr lang="es-CO" sz="1000" b="0" u="none" strike="noStrike" dirty="0">
                          <a:solidFill>
                            <a:schemeClr val="tx1"/>
                          </a:solidFill>
                          <a:effectLst/>
                          <a:latin typeface="+mj-lt"/>
                          <a:cs typeface="Arial" panose="020B0604020202020204" pitchFamily="34" charset="0"/>
                        </a:rPr>
                        <a:t>Actividades realizadas/actividades propuestas</a:t>
                      </a:r>
                    </a:p>
                    <a:p>
                      <a:pPr algn="ctr" fontAlgn="ctr"/>
                      <a:endParaRPr lang="es-CO" sz="1000" b="0" i="0" u="none" strike="noStrike" dirty="0">
                        <a:solidFill>
                          <a:schemeClr val="tx1"/>
                        </a:solidFill>
                        <a:effectLst/>
                        <a:latin typeface="+mj-lt"/>
                        <a:cs typeface="Arial" panose="020B0604020202020204" pitchFamily="34" charset="0"/>
                      </a:endParaRPr>
                    </a:p>
                    <a:p>
                      <a:pPr algn="ctr" fontAlgn="ctr"/>
                      <a:r>
                        <a:rPr lang="es-CO" sz="1000" b="0" i="0" u="none" strike="noStrike" dirty="0">
                          <a:solidFill>
                            <a:schemeClr val="tx1"/>
                          </a:solidFill>
                          <a:effectLst/>
                          <a:latin typeface="+mj-lt"/>
                          <a:cs typeface="Arial" panose="020B0604020202020204" pitchFamily="34" charset="0"/>
                        </a:rPr>
                        <a:t>22/22</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Sandra Milena Díaz</a:t>
                      </a:r>
                      <a:r>
                        <a:rPr lang="es-CO" sz="1050" u="none" strike="noStrike" baseline="0" dirty="0">
                          <a:solidFill>
                            <a:schemeClr val="tx1"/>
                          </a:solidFill>
                          <a:effectLst/>
                          <a:latin typeface="+mj-lt"/>
                          <a:cs typeface="Arial" panose="020B0604020202020204" pitchFamily="34" charset="0"/>
                        </a:rPr>
                        <a:t> Ríos</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indent="0" algn="just" fontAlgn="ctr">
                        <a:buNone/>
                      </a:pPr>
                      <a:r>
                        <a:rPr lang="es-ES" sz="1000" b="0" i="0" u="none" strike="noStrike" dirty="0">
                          <a:solidFill>
                            <a:schemeClr val="tx1"/>
                          </a:solidFill>
                          <a:effectLst/>
                          <a:latin typeface="+mj-lt"/>
                          <a:cs typeface="Arial" pitchFamily="34" charset="0"/>
                        </a:rPr>
                        <a:t>1.Actualización y revisión de los indicadores de los procesos Gestión Humana y Gestión Documental 2.Seguimiento a los planes Mipg - Plan de acción integrado al 30 de junio/2021, 3.Seguimiento a los planes de acción de autodiagnósticos Mipg y recomendaciones del FURAG, 4.Seguimiento a todos los mapas de riesgos de los procesos y anticorrupción, 5.Seguimiento a todos los indicadores de los procesos, 6.Responder la auditoria de la Contraloría, 7.Seguimiento al plan de mejoramiento de Gestión Estratégica, 8. Responder la solicitud del FURAG - Función Publica. 9.Aprobación y publicación de los planes MIPG. 10.Consolidación del documento de planeación estratégica 2020_2023. 11.Actualización de la política de riesgos de acuerdo a la nueva guía de la función pública y plan de trabajo para la implementación. 12.Dar respuesta al informe pormenorizado.</a:t>
                      </a:r>
                    </a:p>
                    <a:p>
                      <a:pPr marL="0" indent="0" algn="just" fontAlgn="ctr">
                        <a:buNone/>
                      </a:pPr>
                      <a:r>
                        <a:rPr lang="es-ES" sz="1000" b="0" i="0" u="none" strike="noStrike" dirty="0">
                          <a:solidFill>
                            <a:schemeClr val="tx1"/>
                          </a:solidFill>
                          <a:effectLst/>
                          <a:latin typeface="+mj-lt"/>
                          <a:cs typeface="Arial" pitchFamily="34" charset="0"/>
                        </a:rPr>
                        <a:t>	</a:t>
                      </a:r>
                    </a:p>
                    <a:p>
                      <a:pPr marL="0" indent="0" algn="just" fontAlgn="ctr">
                        <a:buNone/>
                      </a:pPr>
                      <a:r>
                        <a:rPr lang="es-ES" sz="1000" b="0" i="0" u="none" strike="noStrike" dirty="0">
                          <a:solidFill>
                            <a:schemeClr val="tx1"/>
                          </a:solidFill>
                          <a:effectLst/>
                          <a:latin typeface="+mj-lt"/>
                          <a:cs typeface="Arial" pitchFamily="34" charset="0"/>
                        </a:rPr>
                        <a:t>1. Revisión y actualización de los indicadores de los procesos de apoyo, misionales, estratégicos y evaluación y mejora continua. 2. Revisión y actualización de los mapas de riesgos de los procesos de apoyo, misionales, estratégicos, evaluación y mejora continua y anticorrupción. 3. Seguimiento a los planes Mipg - Plan de acción integrado al 30 de diciembre 4.Seguimiento a los planes de acción de autodiagnósticos Mipg y recomendaciones del FURAG con corte al a30 de diciembre. 5.Seguimiento a todos los mapas de riesgos de los procesos y anticorrupción trimestral. 6.Seguimiento a todos los indicadores de los procesos trimestral. 7.Realizar la estrategia y seguimiento de la Rendición de cuentas 8. Integración MIPG con calidad: primera fase (actualización de documentos e integración con MIPG) 9.Consolidación y seguimiento del plan anticorrupción. 10. Evaluación de Autodiagnósticos de las políticas de MIPG con cada responsable.</a:t>
                      </a:r>
                      <a:endParaRPr lang="es-CO" sz="10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
        <p:nvSpPr>
          <p:cNvPr id="6" name="5 Rectángulo"/>
          <p:cNvSpPr/>
          <p:nvPr/>
        </p:nvSpPr>
        <p:spPr>
          <a:xfrm>
            <a:off x="1732179" y="25638"/>
            <a:ext cx="5751896" cy="461665"/>
          </a:xfrm>
          <a:prstGeom prst="rect">
            <a:avLst/>
          </a:prstGeom>
        </p:spPr>
        <p:txBody>
          <a:bodyPr wrap="square">
            <a:spAutoFit/>
          </a:bodyPr>
          <a:lstStyle/>
          <a:p>
            <a:r>
              <a:rPr lang="es-CO" sz="2400" b="1" dirty="0">
                <a:latin typeface="Calibri Light" panose="020F0302020204030204" pitchFamily="34" charset="0"/>
                <a:cs typeface="Calibri Light" panose="020F0302020204030204" pitchFamily="34" charset="0"/>
              </a:rPr>
              <a:t>Proceso Gestión Estratégica   2 Indicadores</a:t>
            </a:r>
          </a:p>
        </p:txBody>
      </p:sp>
    </p:spTree>
    <p:extLst>
      <p:ext uri="{BB962C8B-B14F-4D97-AF65-F5344CB8AC3E}">
        <p14:creationId xmlns:p14="http://schemas.microsoft.com/office/powerpoint/2010/main" val="1547976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767504" y="-13252"/>
            <a:ext cx="5783058" cy="461665"/>
          </a:xfrm>
          <a:prstGeom prst="rect">
            <a:avLst/>
          </a:prstGeom>
        </p:spPr>
        <p:txBody>
          <a:bodyPr wrap="none">
            <a:spAutoFit/>
          </a:bodyPr>
          <a:lstStyle/>
          <a:p>
            <a:r>
              <a:rPr lang="es-CO" sz="2400" b="1" dirty="0">
                <a:latin typeface="Calibri Light" panose="020F0302020204030204" pitchFamily="34" charset="0"/>
                <a:cs typeface="Calibri Light" panose="020F0302020204030204" pitchFamily="34" charset="0"/>
              </a:rPr>
              <a:t>Proceso Gestión Participativa -  12 Indicadores</a:t>
            </a:r>
          </a:p>
        </p:txBody>
      </p:sp>
      <p:graphicFrame>
        <p:nvGraphicFramePr>
          <p:cNvPr id="6" name="5 Tabla"/>
          <p:cNvGraphicFramePr>
            <a:graphicFrameLocks noGrp="1"/>
          </p:cNvGraphicFramePr>
          <p:nvPr>
            <p:extLst>
              <p:ext uri="{D42A27DB-BD31-4B8C-83A1-F6EECF244321}">
                <p14:modId xmlns:p14="http://schemas.microsoft.com/office/powerpoint/2010/main" val="3119487634"/>
              </p:ext>
            </p:extLst>
          </p:nvPr>
        </p:nvGraphicFramePr>
        <p:xfrm>
          <a:off x="153826" y="487113"/>
          <a:ext cx="8804364" cy="6115850"/>
        </p:xfrm>
        <a:graphic>
          <a:graphicData uri="http://schemas.openxmlformats.org/drawingml/2006/table">
            <a:tbl>
              <a:tblPr>
                <a:tableStyleId>{BC89EF96-8CEA-46FF-86C4-4CE0E7609802}</a:tableStyleId>
              </a:tblPr>
              <a:tblGrid>
                <a:gridCol w="1212241">
                  <a:extLst>
                    <a:ext uri="{9D8B030D-6E8A-4147-A177-3AD203B41FA5}">
                      <a16:colId xmlns:a16="http://schemas.microsoft.com/office/drawing/2014/main" val="20000"/>
                    </a:ext>
                  </a:extLst>
                </a:gridCol>
                <a:gridCol w="1413392">
                  <a:extLst>
                    <a:ext uri="{9D8B030D-6E8A-4147-A177-3AD203B41FA5}">
                      <a16:colId xmlns:a16="http://schemas.microsoft.com/office/drawing/2014/main" val="20001"/>
                    </a:ext>
                  </a:extLst>
                </a:gridCol>
                <a:gridCol w="836024">
                  <a:extLst>
                    <a:ext uri="{9D8B030D-6E8A-4147-A177-3AD203B41FA5}">
                      <a16:colId xmlns:a16="http://schemas.microsoft.com/office/drawing/2014/main" val="20002"/>
                    </a:ext>
                  </a:extLst>
                </a:gridCol>
                <a:gridCol w="927461">
                  <a:extLst>
                    <a:ext uri="{9D8B030D-6E8A-4147-A177-3AD203B41FA5}">
                      <a16:colId xmlns:a16="http://schemas.microsoft.com/office/drawing/2014/main" val="20003"/>
                    </a:ext>
                  </a:extLst>
                </a:gridCol>
                <a:gridCol w="3474720">
                  <a:extLst>
                    <a:ext uri="{9D8B030D-6E8A-4147-A177-3AD203B41FA5}">
                      <a16:colId xmlns:a16="http://schemas.microsoft.com/office/drawing/2014/main" val="20004"/>
                    </a:ext>
                  </a:extLst>
                </a:gridCol>
                <a:gridCol w="940526">
                  <a:extLst>
                    <a:ext uri="{9D8B030D-6E8A-4147-A177-3AD203B41FA5}">
                      <a16:colId xmlns:a16="http://schemas.microsoft.com/office/drawing/2014/main" val="20005"/>
                    </a:ext>
                  </a:extLst>
                </a:gridCol>
              </a:tblGrid>
              <a:tr h="441953">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ANALISIS ULTIMA MEDICIÓN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42521">
                <a:tc>
                  <a:txBody>
                    <a:bodyPr/>
                    <a:lstStyle/>
                    <a:p>
                      <a:pPr algn="ctr" fontAlgn="ctr"/>
                      <a:r>
                        <a:rPr lang="es-CO" sz="900" b="1" u="none" strike="noStrike" kern="1200" dirty="0">
                          <a:solidFill>
                            <a:schemeClr val="tx1"/>
                          </a:solidFill>
                          <a:effectLst/>
                          <a:latin typeface="Calibri Light" panose="020F0302020204030204" pitchFamily="34" charset="0"/>
                          <a:ea typeface="+mn-ea"/>
                          <a:cs typeface="Calibri Light" panose="020F0302020204030204" pitchFamily="34" charset="0"/>
                        </a:rPr>
                        <a:t>Estrategias de gestión implementadas en participación ciudadana</a:t>
                      </a:r>
                    </a:p>
                  </a:txBody>
                  <a:tcPr marL="0" marR="0" marT="0" marB="0" anchor="ctr"/>
                </a:tc>
                <a:tc>
                  <a:txBody>
                    <a:bodyPr/>
                    <a:lstStyle/>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Actividades realizadas/actividades propuestas</a:t>
                      </a: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MENSUAL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Gestor de participación</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t"/>
                      <a:r>
                        <a:rPr lang="es-ES" sz="900" b="0" i="0" kern="1200" dirty="0">
                          <a:solidFill>
                            <a:schemeClr val="tx1"/>
                          </a:solidFill>
                          <a:effectLst/>
                          <a:latin typeface="Calibri Light" panose="020F0302020204030204" pitchFamily="34" charset="0"/>
                          <a:ea typeface="+mn-ea"/>
                          <a:cs typeface="Calibri Light" panose="020F0302020204030204" pitchFamily="34" charset="0"/>
                        </a:rPr>
                        <a:t>1. Se hizo invitación abierta a todos los consejos del nivel departamental para participar en la convocatoria de profesionalización realizada con convenio con la U de A. 2.Se ha presentado invitación a los consejeros a los procesos formativos realizados por el ICPA. 3.Se agrega un nuevo integrante al Consejo Departamental de Cultura (representante del sector económico). 4.Proceso de convocatoria a sesión ordinaria del Consejo Departamental de Cultura 5. Encuentro de todos los consejeros el 23 de noviembre para la rendición de cuentas, presentación del diagnósticos de los planes y sesión de consejos.</a:t>
                      </a:r>
                    </a:p>
                  </a:txBody>
                  <a:tcPr marL="76200" marR="76200" marT="76200" marB="76200"/>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100%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1"/>
                  </a:ext>
                </a:extLst>
              </a:tr>
              <a:tr h="561109">
                <a:tc>
                  <a:txBody>
                    <a:bodyPr/>
                    <a:lstStyle/>
                    <a:p>
                      <a:pPr algn="ctr" fontAlgn="ctr"/>
                      <a:r>
                        <a:rPr lang="es-CO" sz="900" b="1" u="none" strike="noStrike" kern="1200" dirty="0">
                          <a:solidFill>
                            <a:schemeClr val="tx1"/>
                          </a:solidFill>
                          <a:effectLst/>
                          <a:latin typeface="Calibri Light" panose="020F0302020204030204" pitchFamily="34" charset="0"/>
                          <a:ea typeface="+mn-ea"/>
                          <a:cs typeface="Calibri Light" panose="020F0302020204030204" pitchFamily="34" charset="0"/>
                        </a:rPr>
                        <a:t>Satisfacción con la asesoría</a:t>
                      </a:r>
                    </a:p>
                  </a:txBody>
                  <a:tcPr marL="0" marR="0" marT="0" marB="0" anchor="ctr"/>
                </a:tc>
                <a:tc>
                  <a:txBody>
                    <a:bodyPr/>
                    <a:lstStyle/>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Sumatoria de puntos con la satisfacción con la asesoría brindada/nivel máximo de satisfacción por usuarios encuestados</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kern="1200" dirty="0">
                          <a:solidFill>
                            <a:schemeClr val="tx1"/>
                          </a:solidFill>
                          <a:effectLst/>
                          <a:latin typeface="+mn-lt"/>
                          <a:ea typeface="+mn-ea"/>
                          <a:cs typeface="Arial" panose="020B0604020202020204" pitchFamily="34" charset="0"/>
                        </a:rPr>
                        <a:t>Sandra Milena Díaz</a:t>
                      </a:r>
                      <a:r>
                        <a:rPr lang="es-CO" sz="900" u="none" strike="noStrike" kern="1200" baseline="0" dirty="0">
                          <a:solidFill>
                            <a:schemeClr val="tx1"/>
                          </a:solidFill>
                          <a:effectLst/>
                          <a:latin typeface="+mn-lt"/>
                          <a:ea typeface="+mn-ea"/>
                          <a:cs typeface="Arial" panose="020B0604020202020204" pitchFamily="34" charset="0"/>
                        </a:rPr>
                        <a:t> Ríos</a:t>
                      </a:r>
                      <a:endParaRPr lang="es-CO" sz="9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algn="just" fontAlgn="ctr"/>
                      <a:r>
                        <a:rPr lang="es-MX" sz="900" b="0" i="0" kern="1200" dirty="0">
                          <a:solidFill>
                            <a:schemeClr val="tx1"/>
                          </a:solidFill>
                          <a:effectLst/>
                          <a:latin typeface="Calibri Light" panose="020F0302020204030204" pitchFamily="34" charset="0"/>
                          <a:ea typeface="+mn-ea"/>
                          <a:cs typeface="Calibri Light" panose="020F0302020204030204" pitchFamily="34" charset="0"/>
                        </a:rPr>
                        <a:t>De enero a diciembre 20; van 40 asesorías virtuales que corresponden a 99 personas; respondieron la encuesta de satisfacción. El promedio de satisfacción es de 4, teniendo en cuenta que se modifico el formato de evaluación con una nota máxima de 4</a:t>
                      </a:r>
                      <a:endParaRPr lang="es-CO" sz="900" b="0" i="0"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100%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2"/>
                  </a:ext>
                </a:extLst>
              </a:tr>
              <a:tr h="858057">
                <a:tc>
                  <a:txBody>
                    <a:bodyPr/>
                    <a:lstStyle/>
                    <a:p>
                      <a:pPr algn="ctr" fontAlgn="t"/>
                      <a:br>
                        <a:rPr lang="es-MX" sz="900" b="1" u="none" strike="noStrike" kern="1200" dirty="0">
                          <a:solidFill>
                            <a:schemeClr val="tx1"/>
                          </a:solidFill>
                          <a:effectLst/>
                          <a:latin typeface="Calibri Light" panose="020F0302020204030204" pitchFamily="34" charset="0"/>
                          <a:ea typeface="+mn-ea"/>
                          <a:cs typeface="Calibri Light" panose="020F0302020204030204" pitchFamily="34" charset="0"/>
                        </a:rPr>
                      </a:br>
                      <a:r>
                        <a:rPr lang="es-MX" sz="900" b="1" u="none" strike="noStrike" kern="1200" dirty="0">
                          <a:solidFill>
                            <a:schemeClr val="tx1"/>
                          </a:solidFill>
                          <a:effectLst/>
                          <a:latin typeface="Calibri Light" panose="020F0302020204030204" pitchFamily="34" charset="0"/>
                          <a:ea typeface="+mn-ea"/>
                          <a:cs typeface="Calibri Light" panose="020F0302020204030204" pitchFamily="34" charset="0"/>
                        </a:rPr>
                        <a:t>Personas asesoradas en gestión y planeación cultural a nivel municipal</a:t>
                      </a:r>
                    </a:p>
                  </a:txBody>
                  <a:tcPr marL="76200" marR="76200" marT="76200" marB="76200">
                    <a:solidFill>
                      <a:schemeClr val="bg1"/>
                    </a:solidFill>
                  </a:tcPr>
                </a:tc>
                <a:tc>
                  <a:txBody>
                    <a:bodyPr/>
                    <a:lstStyle/>
                    <a:p>
                      <a:pPr algn="ctr" fontAlgn="ctr"/>
                      <a:r>
                        <a:rPr lang="es-MX" sz="900" b="0" i="0" kern="1200" dirty="0">
                          <a:solidFill>
                            <a:schemeClr val="tx1"/>
                          </a:solidFill>
                          <a:latin typeface="Calibri Light" panose="020F0302020204030204" pitchFamily="34" charset="0"/>
                          <a:ea typeface="+mn-ea"/>
                          <a:cs typeface="Calibri Light" panose="020F0302020204030204" pitchFamily="34" charset="0"/>
                        </a:rPr>
                        <a:t>Personas asesorados en gestión y planeación cultural a nivel municipal / Total de personas programadas a asesorar</a:t>
                      </a:r>
                    </a:p>
                    <a:p>
                      <a:pPr algn="ctr" fontAlgn="ctr"/>
                      <a:endParaRPr lang="es-MX" sz="900" b="0"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ANUAL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b="0" i="0" kern="1200" dirty="0">
                          <a:solidFill>
                            <a:schemeClr val="tx1"/>
                          </a:solidFill>
                          <a:effectLst/>
                          <a:latin typeface="Calibri Light" panose="020F0302020204030204" pitchFamily="34" charset="0"/>
                          <a:ea typeface="+mn-ea"/>
                          <a:cs typeface="Calibri Light" panose="020F0302020204030204" pitchFamily="34" charset="0"/>
                        </a:rPr>
                        <a:t>Adriana Jaramillo</a:t>
                      </a:r>
                    </a:p>
                    <a:p>
                      <a:pPr algn="ctr" fontAlgn="ctr"/>
                      <a:endParaRPr lang="es-CO" sz="900" b="0" i="0" kern="1200" dirty="0">
                        <a:solidFill>
                          <a:schemeClr val="tx1"/>
                        </a:solidFill>
                        <a:effectLst/>
                        <a:latin typeface="Calibri Light" panose="020F0302020204030204" pitchFamily="34" charset="0"/>
                        <a:ea typeface="+mn-ea"/>
                        <a:cs typeface="Calibri Light" panose="020F0302020204030204" pitchFamily="34" charset="0"/>
                      </a:endParaRPr>
                    </a:p>
                    <a:p>
                      <a:pPr algn="ctr" fontAlgn="ctr"/>
                      <a:r>
                        <a:rPr lang="es-CO" sz="900" b="0" i="0" kern="1200" dirty="0">
                          <a:solidFill>
                            <a:schemeClr val="tx1"/>
                          </a:solidFill>
                          <a:effectLst/>
                          <a:latin typeface="Calibri Light" panose="020F0302020204030204" pitchFamily="34" charset="0"/>
                          <a:ea typeface="+mn-ea"/>
                          <a:cs typeface="Calibri Light" panose="020F0302020204030204" pitchFamily="34" charset="0"/>
                        </a:rPr>
                        <a:t>Martha Moreno</a:t>
                      </a:r>
                    </a:p>
                  </a:txBody>
                  <a:tcPr marL="0" marR="0" marT="0" marB="0" anchor="ctr"/>
                </a:tc>
                <a:tc>
                  <a:txBody>
                    <a:bodyPr/>
                    <a:lstStyle/>
                    <a:p>
                      <a:pPr algn="just" fontAlgn="ctr"/>
                      <a:r>
                        <a:rPr lang="es-ES" sz="900" b="0" i="0" kern="1200" dirty="0">
                          <a:solidFill>
                            <a:schemeClr val="tx1"/>
                          </a:solidFill>
                          <a:effectLst/>
                          <a:latin typeface="Calibri Light" panose="020F0302020204030204" pitchFamily="34" charset="0"/>
                          <a:ea typeface="+mn-ea"/>
                          <a:cs typeface="Calibri Light" panose="020F0302020204030204" pitchFamily="34" charset="0"/>
                        </a:rPr>
                        <a:t>	</a:t>
                      </a:r>
                    </a:p>
                    <a:p>
                      <a:pPr algn="just" fontAlgn="ctr"/>
                      <a:r>
                        <a:rPr lang="es-ES" sz="900" b="0" i="0" kern="1200" dirty="0">
                          <a:solidFill>
                            <a:schemeClr val="tx1"/>
                          </a:solidFill>
                          <a:effectLst/>
                          <a:latin typeface="Calibri Light" panose="020F0302020204030204" pitchFamily="34" charset="0"/>
                          <a:ea typeface="+mn-ea"/>
                          <a:cs typeface="Calibri Light" panose="020F0302020204030204" pitchFamily="34" charset="0"/>
                        </a:rPr>
                        <a:t>De enero a diciembre 20 van 99 personas asesoradas que correspondientes a 40 asesorías virtuales a 35 municipios.</a:t>
                      </a:r>
                      <a:endParaRPr lang="es-CO" sz="900" b="0" i="0"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100%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481786">
                <a:tc>
                  <a:txBody>
                    <a:bodyPr/>
                    <a:lstStyle/>
                    <a:p>
                      <a:pPr algn="ctr" fontAlgn="ctr"/>
                      <a:r>
                        <a:rPr lang="es-CO" sz="900" b="1" u="none" strike="noStrike" kern="1200" dirty="0">
                          <a:solidFill>
                            <a:schemeClr val="tx1"/>
                          </a:solidFill>
                          <a:effectLst/>
                          <a:latin typeface="Calibri Light" panose="020F0302020204030204" pitchFamily="34" charset="0"/>
                          <a:ea typeface="+mn-ea"/>
                          <a:cs typeface="Calibri Light" panose="020F0302020204030204" pitchFamily="34" charset="0"/>
                        </a:rPr>
                        <a:t>Cumplimiento de actividades consejos departamentales</a:t>
                      </a:r>
                    </a:p>
                  </a:txBody>
                  <a:tcPr marL="0" marR="0" marT="0" marB="0" anchor="ctr"/>
                </a:tc>
                <a:tc>
                  <a:txBody>
                    <a:bodyPr/>
                    <a:lstStyle/>
                    <a:p>
                      <a:pPr algn="ctr" fontAlgn="ctr"/>
                      <a:r>
                        <a:rPr lang="es-CO" sz="900" b="0" u="none" strike="noStrike" dirty="0">
                          <a:solidFill>
                            <a:schemeClr val="tx1"/>
                          </a:solidFill>
                          <a:effectLst/>
                          <a:latin typeface="Calibri Light" panose="020F0302020204030204" pitchFamily="34" charset="0"/>
                          <a:cs typeface="Calibri Light" panose="020F0302020204030204" pitchFamily="34" charset="0"/>
                        </a:rPr>
                        <a:t>Actividades cumplidas de los consejos departamentales y de áreas/actividades programadas</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r>
                        <a:rPr lang="es-CO" sz="900" b="0" i="0" u="none" strike="noStrike" dirty="0">
                          <a:solidFill>
                            <a:schemeClr val="tx1"/>
                          </a:solidFill>
                          <a:effectLst/>
                          <a:latin typeface="Calibri Light" panose="020F0302020204030204" pitchFamily="34" charset="0"/>
                          <a:cs typeface="Calibri Light" panose="020F0302020204030204" pitchFamily="34" charset="0"/>
                        </a:rPr>
                        <a:t>15/15</a:t>
                      </a: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Jairo Castrillón</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Calibri Light" panose="020F0302020204030204" pitchFamily="34" charset="0"/>
                          <a:cs typeface="Calibri Light" panose="020F0302020204030204" pitchFamily="34" charset="0"/>
                        </a:rPr>
                        <a:t>Se fortalecieron los espacios de participación Cultural en el Departamento. Se realizaron los siguientes avances: En el primer trimestre se realizó la reunión de instalación de cada uno de los nueve (9) consejos de área del nivel departamental, y se instaló el Consejo Departamental de Cultura, presididos por la Directora del Instituto de Cultura y Patrimonio de Antioquia. Se está provisionando todos los cargos faltantes en los consejos, convocando a los sectores a ser representados. 1 Reunión del Consejo Departamental de Patrimonio, 2 reuniones del Consejo Departamental de Cine. 1. Reunión del Consejo Departamental de Cultura En el mes de mayo se inicio el proceso de diagnostico cultural de Antioquia como segunda fase para la formulación del plan Departamental de Cultural y los 8 planes de áreas culturales en este proceso de gran importancia la implicación del Consejo Departamental de Cultura y los 9 Consejos de área, ya que estos tienen como principal misión incidir en las políticas culturales del departamento. Se realizaron reuniones con los 10 Consejos(Deptal y 9 de Consejos de áreas), en el mes de xxx. Se hicieron 2 reuniones más del Consejo Departamental de Cultura(1. 10 octubre y 2. 23 de noviembre en el marco del Encuentro Departamental de Cultura) Se hizo una presentación del Diagnostico Cultural del Departamento de Antioquia y la Rendición de cuentas del ICPA.</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100%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804616" y="-8666"/>
            <a:ext cx="5783058" cy="461665"/>
          </a:xfrm>
          <a:prstGeom prst="rect">
            <a:avLst/>
          </a:prstGeom>
        </p:spPr>
        <p:txBody>
          <a:bodyPr wrap="none">
            <a:spAutoFit/>
          </a:bodyPr>
          <a:lstStyle/>
          <a:p>
            <a:r>
              <a:rPr lang="es-CO" sz="2400" b="1" dirty="0">
                <a:latin typeface="+mj-lt"/>
              </a:rPr>
              <a:t>Proceso Gestión Participativa - 12 Indicadores </a:t>
            </a:r>
          </a:p>
        </p:txBody>
      </p:sp>
      <p:graphicFrame>
        <p:nvGraphicFramePr>
          <p:cNvPr id="6" name="5 Tabla"/>
          <p:cNvGraphicFramePr>
            <a:graphicFrameLocks noGrp="1"/>
          </p:cNvGraphicFramePr>
          <p:nvPr>
            <p:extLst>
              <p:ext uri="{D42A27DB-BD31-4B8C-83A1-F6EECF244321}">
                <p14:modId xmlns:p14="http://schemas.microsoft.com/office/powerpoint/2010/main" val="1289396479"/>
              </p:ext>
            </p:extLst>
          </p:nvPr>
        </p:nvGraphicFramePr>
        <p:xfrm>
          <a:off x="152981" y="402427"/>
          <a:ext cx="8650029" cy="6343640"/>
        </p:xfrm>
        <a:graphic>
          <a:graphicData uri="http://schemas.openxmlformats.org/drawingml/2006/table">
            <a:tbl>
              <a:tblPr>
                <a:tableStyleId>{BC89EF96-8CEA-46FF-86C4-4CE0E7609802}</a:tableStyleId>
              </a:tblPr>
              <a:tblGrid>
                <a:gridCol w="2052549">
                  <a:extLst>
                    <a:ext uri="{9D8B030D-6E8A-4147-A177-3AD203B41FA5}">
                      <a16:colId xmlns:a16="http://schemas.microsoft.com/office/drawing/2014/main" val="20000"/>
                    </a:ext>
                  </a:extLst>
                </a:gridCol>
                <a:gridCol w="2219273">
                  <a:extLst>
                    <a:ext uri="{9D8B030D-6E8A-4147-A177-3AD203B41FA5}">
                      <a16:colId xmlns:a16="http://schemas.microsoft.com/office/drawing/2014/main" val="20001"/>
                    </a:ext>
                  </a:extLst>
                </a:gridCol>
                <a:gridCol w="837787">
                  <a:extLst>
                    <a:ext uri="{9D8B030D-6E8A-4147-A177-3AD203B41FA5}">
                      <a16:colId xmlns:a16="http://schemas.microsoft.com/office/drawing/2014/main" val="20002"/>
                    </a:ext>
                  </a:extLst>
                </a:gridCol>
                <a:gridCol w="691781">
                  <a:extLst>
                    <a:ext uri="{9D8B030D-6E8A-4147-A177-3AD203B41FA5}">
                      <a16:colId xmlns:a16="http://schemas.microsoft.com/office/drawing/2014/main" val="20003"/>
                    </a:ext>
                  </a:extLst>
                </a:gridCol>
                <a:gridCol w="1941943">
                  <a:extLst>
                    <a:ext uri="{9D8B030D-6E8A-4147-A177-3AD203B41FA5}">
                      <a16:colId xmlns:a16="http://schemas.microsoft.com/office/drawing/2014/main" val="20004"/>
                    </a:ext>
                  </a:extLst>
                </a:gridCol>
                <a:gridCol w="906696">
                  <a:extLst>
                    <a:ext uri="{9D8B030D-6E8A-4147-A177-3AD203B41FA5}">
                      <a16:colId xmlns:a16="http://schemas.microsoft.com/office/drawing/2014/main" val="20005"/>
                    </a:ext>
                  </a:extLst>
                </a:gridCol>
              </a:tblGrid>
              <a:tr h="720080">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 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74073">
                <a:tc>
                  <a:txBody>
                    <a:bodyPr/>
                    <a:lstStyle/>
                    <a:p>
                      <a:pPr algn="ctr" fontAlgn="ctr"/>
                      <a:r>
                        <a:rPr lang="es-MX" sz="900" b="1" u="none" strike="noStrike" kern="1200" dirty="0">
                          <a:solidFill>
                            <a:schemeClr val="tx1"/>
                          </a:solidFill>
                          <a:effectLst/>
                          <a:latin typeface="+mj-lt"/>
                          <a:ea typeface="+mn-ea"/>
                          <a:cs typeface="Arial" panose="020B0604020202020204" pitchFamily="34" charset="0"/>
                        </a:rPr>
                        <a:t>Consejeras y consejeros departamentales de cultura, participantes en la formulación del Plan Departamental de Cultura y de los planes departamentales de áreas artísticas y culturales</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900" b="0" i="0" kern="1200" dirty="0">
                          <a:solidFill>
                            <a:schemeClr val="tx1"/>
                          </a:solidFill>
                          <a:latin typeface="+mj-lt"/>
                          <a:ea typeface="+mn-ea"/>
                          <a:cs typeface="+mn-cs"/>
                        </a:rPr>
                        <a:t>Consejeras y consejeros departamentales de cultura, participantes en la formulación del Plan Departamental de Cultura y de los planes departamentales de áreas artísticas y culturales/Consejeros y consejeras proyectados a participar</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Jairo Castrillón</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itchFamily="34" charset="0"/>
                        </a:rPr>
                        <a:t>Han participado 20 consejeros (as) en la formulación de los planes al 30 de diciembre.</a:t>
                      </a:r>
                      <a:endParaRPr lang="es-CO" sz="9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561109">
                <a:tc>
                  <a:txBody>
                    <a:bodyPr/>
                    <a:lstStyle/>
                    <a:p>
                      <a:pPr algn="ctr" fontAlgn="ctr"/>
                      <a:r>
                        <a:rPr lang="es-MX" sz="900" b="1" u="none" strike="noStrike" kern="1200" dirty="0">
                          <a:solidFill>
                            <a:schemeClr val="tx1"/>
                          </a:solidFill>
                          <a:effectLst/>
                          <a:latin typeface="+mj-lt"/>
                          <a:ea typeface="+mn-ea"/>
                          <a:cs typeface="Arial" panose="020B0604020202020204" pitchFamily="34" charset="0"/>
                        </a:rPr>
                        <a:t>Consejos de cultura, patrimonio y áreas artísticas y culturales del nivel departamental fortalecidos</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900" b="0" i="0" kern="1200" dirty="0">
                          <a:solidFill>
                            <a:schemeClr val="tx1"/>
                          </a:solidFill>
                          <a:latin typeface="+mj-lt"/>
                          <a:ea typeface="+mn-ea"/>
                          <a:cs typeface="+mn-cs"/>
                        </a:rPr>
                        <a:t>Consejos de cultura, patrimonio y áreas artísticas y culturales del nivel departamental fortalecidos/ Consejos de cultura, patrimonio y áreas artísticas y culturales del nivel departamental proyectados a fortalecer</a:t>
                      </a:r>
                    </a:p>
                    <a:p>
                      <a:pPr algn="ctr" fontAlgn="ctr"/>
                      <a:endParaRPr lang="es-MX" sz="900" b="0" i="0" u="none" strike="noStrike" kern="1200" dirty="0">
                        <a:solidFill>
                          <a:schemeClr val="tx1"/>
                        </a:solidFill>
                        <a:effectLst/>
                        <a:latin typeface="+mj-lt"/>
                        <a:ea typeface="+mn-ea"/>
                        <a:cs typeface="+mn-cs"/>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Jairo Castrillón</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endParaRPr lang="es-ES" sz="900" b="0" i="0" u="none" strike="noStrike" dirty="0">
                        <a:solidFill>
                          <a:schemeClr val="tx1"/>
                        </a:solidFill>
                        <a:effectLst/>
                        <a:latin typeface="+mj-lt"/>
                        <a:cs typeface="Arial" pitchFamily="34" charset="0"/>
                      </a:endParaRPr>
                    </a:p>
                    <a:p>
                      <a:pPr algn="just" fontAlgn="ctr"/>
                      <a:r>
                        <a:rPr lang="es-ES" sz="900" b="0" i="0" u="none" strike="noStrike" dirty="0">
                          <a:solidFill>
                            <a:schemeClr val="tx1"/>
                          </a:solidFill>
                          <a:effectLst/>
                          <a:latin typeface="+mj-lt"/>
                          <a:cs typeface="Arial" pitchFamily="34" charset="0"/>
                        </a:rPr>
                        <a:t>1.Se ha presentado invitación a los consejeros a los procesos formativos realizados por el ICPA. 2.Se agrega un nuevo integrante al Consejo Departamental de Cultura (representante del sector económico). 3.Proceso de convocatoria a sesión ordinaria del Consejo Departamental de Cultura</a:t>
                      </a:r>
                      <a:endParaRPr lang="es-CO" sz="900" b="0" i="0" u="none" strike="noStrike" dirty="0">
                        <a:solidFill>
                          <a:schemeClr val="tx1"/>
                        </a:solidFill>
                        <a:effectLst/>
                        <a:latin typeface="+mj-lt"/>
                        <a:cs typeface="Arial"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61109">
                <a:tc>
                  <a:txBody>
                    <a:bodyPr/>
                    <a:lstStyle/>
                    <a:p>
                      <a:pPr algn="ctr" fontAlgn="ctr"/>
                      <a:r>
                        <a:rPr lang="es-CO" sz="900" b="1" i="0" u="none" strike="noStrike" dirty="0">
                          <a:solidFill>
                            <a:schemeClr val="tx1"/>
                          </a:solidFill>
                          <a:effectLst/>
                          <a:latin typeface="+mj-lt"/>
                          <a:cs typeface="Arial" panose="020B0604020202020204" pitchFamily="34" charset="0"/>
                        </a:rPr>
                        <a:t>Plan Departamental de Cultura 2021-2030 actualizado e implementado</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 Plan Departamental de Cultura 2021-2030 actualizado e implementado</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Jairo Castrillón</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itchFamily="34" charset="0"/>
                        </a:rPr>
                        <a:t>30% de 40% programado. </a:t>
                      </a:r>
                      <a:r>
                        <a:rPr lang="es-ES" sz="900" b="0" i="0" u="none" strike="noStrike" dirty="0">
                          <a:solidFill>
                            <a:schemeClr val="tx1"/>
                          </a:solidFill>
                          <a:effectLst/>
                          <a:latin typeface="+mj-lt"/>
                          <a:cs typeface="Arial" pitchFamily="34" charset="0"/>
                        </a:rPr>
                        <a:t>Se Avanzó en la realización Del Contrato 021-2021, Con La Universidad De Antioquia, donde se realizó la Segunda Fase, Diagnóstico De La Cultura De Antioquia. Para este diagnostico además de fuentes secundarias se hicieron encuentros en las 9 subregiones del departamento. La información recogida se procesó y se entrego en un documento final y servirá como base para la tercera fase del proceso que se realizara en el 2022.</a:t>
                      </a:r>
                      <a:endParaRPr lang="es-CO" sz="9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75%</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1332411">
                <a:tc>
                  <a:txBody>
                    <a:bodyPr/>
                    <a:lstStyle/>
                    <a:p>
                      <a:pPr algn="ctr" fontAlgn="ctr"/>
                      <a:r>
                        <a:rPr lang="es-MX" sz="900" b="1" i="0" u="none" strike="noStrike" kern="1200" dirty="0">
                          <a:solidFill>
                            <a:schemeClr val="tx1"/>
                          </a:solidFill>
                          <a:effectLst/>
                          <a:latin typeface="+mj-lt"/>
                          <a:ea typeface="+mn-ea"/>
                          <a:cs typeface="Arial" panose="020B0604020202020204" pitchFamily="34" charset="0"/>
                        </a:rPr>
                        <a:t>Planes de las áreas artísticas y culturales y Plan de Patrimonio, con seguimiento y evaluación</a:t>
                      </a:r>
                      <a:endParaRPr lang="es-CO" sz="900" b="1"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900" b="0" i="0" kern="1200" dirty="0">
                          <a:solidFill>
                            <a:schemeClr val="tx1"/>
                          </a:solidFill>
                          <a:latin typeface="+mj-lt"/>
                          <a:ea typeface="+mn-ea"/>
                          <a:cs typeface="+mn-cs"/>
                        </a:rPr>
                        <a:t>Planes de las áreas artísticas y culturales y Plan de Patrimonio, con seguimiento y evaluación/Planes de las áreas artísticas y culturales y Plan de Patrimonio, con seguimiento y evaluación proyectados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Jairo Castrillón</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itchFamily="34" charset="0"/>
                        </a:rPr>
                        <a:t>3 de 3 programados</a:t>
                      </a:r>
                    </a:p>
                    <a:p>
                      <a:pPr algn="just" fontAlgn="ctr"/>
                      <a:r>
                        <a:rPr lang="es-ES" sz="900" b="0" i="0" u="none" strike="noStrike" dirty="0">
                          <a:solidFill>
                            <a:schemeClr val="tx1"/>
                          </a:solidFill>
                          <a:effectLst/>
                          <a:latin typeface="+mj-lt"/>
                          <a:cs typeface="Arial" pitchFamily="34" charset="0"/>
                        </a:rPr>
                        <a:t>	</a:t>
                      </a:r>
                    </a:p>
                    <a:p>
                      <a:pPr algn="just" fontAlgn="ctr"/>
                      <a:r>
                        <a:rPr lang="es-ES" sz="900" b="0" i="0" u="none" strike="noStrike" dirty="0">
                          <a:solidFill>
                            <a:schemeClr val="tx1"/>
                          </a:solidFill>
                          <a:effectLst/>
                          <a:latin typeface="+mj-lt"/>
                          <a:cs typeface="Arial" pitchFamily="34" charset="0"/>
                        </a:rPr>
                        <a:t>Se Avanzó en la realización Del Contrato 021-2021, Con La Universidad De Antioquia, donde se realizó la Segunda Fase, Diagnóstico De La Cultura De Antioquia. Para este diagnostico además de fuentes secundarias se hicieron encuentros en las 9 subregiones del departamento. La información recogida se procesó y se entrego en un documento final y servirá como base para la tercera fase del proceso que se realizara en el 2022.</a:t>
                      </a:r>
                      <a:endParaRPr lang="es-CO" sz="9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964016" y="0"/>
            <a:ext cx="5846840" cy="830997"/>
          </a:xfrm>
          <a:prstGeom prst="rect">
            <a:avLst/>
          </a:prstGeom>
        </p:spPr>
        <p:txBody>
          <a:bodyPr wrap="square">
            <a:spAutoFit/>
          </a:bodyPr>
          <a:lstStyle/>
          <a:p>
            <a:r>
              <a:rPr lang="es-CO" sz="2400" b="1" dirty="0">
                <a:latin typeface="+mj-lt"/>
              </a:rPr>
              <a:t>Proceso Gestión Participativa – 12 indicadores Indicadores</a:t>
            </a:r>
          </a:p>
        </p:txBody>
      </p:sp>
      <p:graphicFrame>
        <p:nvGraphicFramePr>
          <p:cNvPr id="6" name="5 Tabla"/>
          <p:cNvGraphicFramePr>
            <a:graphicFrameLocks noGrp="1"/>
          </p:cNvGraphicFramePr>
          <p:nvPr>
            <p:extLst>
              <p:ext uri="{D42A27DB-BD31-4B8C-83A1-F6EECF244321}">
                <p14:modId xmlns:p14="http://schemas.microsoft.com/office/powerpoint/2010/main" val="2812587376"/>
              </p:ext>
            </p:extLst>
          </p:nvPr>
        </p:nvGraphicFramePr>
        <p:xfrm>
          <a:off x="323528" y="408656"/>
          <a:ext cx="8496944" cy="6402243"/>
        </p:xfrm>
        <a:graphic>
          <a:graphicData uri="http://schemas.openxmlformats.org/drawingml/2006/table">
            <a:tbl>
              <a:tblPr>
                <a:tableStyleId>{BC89EF96-8CEA-46FF-86C4-4CE0E7609802}</a:tableStyleId>
              </a:tblPr>
              <a:tblGrid>
                <a:gridCol w="2016224">
                  <a:extLst>
                    <a:ext uri="{9D8B030D-6E8A-4147-A177-3AD203B41FA5}">
                      <a16:colId xmlns:a16="http://schemas.microsoft.com/office/drawing/2014/main" val="20000"/>
                    </a:ext>
                  </a:extLst>
                </a:gridCol>
                <a:gridCol w="2061332">
                  <a:extLst>
                    <a:ext uri="{9D8B030D-6E8A-4147-A177-3AD203B41FA5}">
                      <a16:colId xmlns:a16="http://schemas.microsoft.com/office/drawing/2014/main" val="20001"/>
                    </a:ext>
                  </a:extLst>
                </a:gridCol>
                <a:gridCol w="700755">
                  <a:extLst>
                    <a:ext uri="{9D8B030D-6E8A-4147-A177-3AD203B41FA5}">
                      <a16:colId xmlns:a16="http://schemas.microsoft.com/office/drawing/2014/main" val="20002"/>
                    </a:ext>
                  </a:extLst>
                </a:gridCol>
                <a:gridCol w="871671">
                  <a:extLst>
                    <a:ext uri="{9D8B030D-6E8A-4147-A177-3AD203B41FA5}">
                      <a16:colId xmlns:a16="http://schemas.microsoft.com/office/drawing/2014/main" val="20003"/>
                    </a:ext>
                  </a:extLst>
                </a:gridCol>
                <a:gridCol w="2093720">
                  <a:extLst>
                    <a:ext uri="{9D8B030D-6E8A-4147-A177-3AD203B41FA5}">
                      <a16:colId xmlns:a16="http://schemas.microsoft.com/office/drawing/2014/main" val="20004"/>
                    </a:ext>
                  </a:extLst>
                </a:gridCol>
                <a:gridCol w="753242">
                  <a:extLst>
                    <a:ext uri="{9D8B030D-6E8A-4147-A177-3AD203B41FA5}">
                      <a16:colId xmlns:a16="http://schemas.microsoft.com/office/drawing/2014/main" val="20005"/>
                    </a:ext>
                  </a:extLst>
                </a:gridCol>
              </a:tblGrid>
              <a:tr h="489123">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ANALISIS ULTIMA MEDICIÓN</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01322">
                <a:tc>
                  <a:txBody>
                    <a:bodyPr/>
                    <a:lstStyle/>
                    <a:p>
                      <a:pPr algn="ctr" fontAlgn="t"/>
                      <a:endParaRPr lang="es-MX" sz="900" b="1"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p>
                      <a:pPr algn="ctr" fontAlgn="t"/>
                      <a:endParaRPr lang="es-MX" sz="900" b="1"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p>
                      <a:pPr algn="ctr" fontAlgn="t"/>
                      <a:endParaRPr lang="es-MX" sz="900" b="1"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p>
                      <a:pPr algn="ctr" fontAlgn="t"/>
                      <a:r>
                        <a:rPr lang="es-MX" sz="900" b="1" i="0" u="none" strike="noStrike" kern="1200" dirty="0">
                          <a:solidFill>
                            <a:schemeClr val="tx1"/>
                          </a:solidFill>
                          <a:effectLst/>
                          <a:latin typeface="Calibri Light" panose="020F0302020204030204" pitchFamily="34" charset="0"/>
                          <a:ea typeface="+mn-ea"/>
                          <a:cs typeface="Calibri Light" panose="020F0302020204030204" pitchFamily="34" charset="0"/>
                        </a:rPr>
                        <a:t>Plan Departamental de Lectura, Escritura y Bibliotecas, actualizado e implementado (Personas que se benefician de los planes de las áreas artísticas y culturales)</a:t>
                      </a:r>
                    </a:p>
                  </a:txBody>
                  <a:tcPr marL="76200" marR="76200" marT="76200" marB="76200"/>
                </a:tc>
                <a:tc>
                  <a:txBody>
                    <a:bodyPr/>
                    <a:lstStyle/>
                    <a:p>
                      <a:pPr algn="ctr" fontAlgn="ctr"/>
                      <a:r>
                        <a:rPr lang="es-MX" sz="900" b="0" i="0" kern="1200" dirty="0">
                          <a:solidFill>
                            <a:schemeClr val="tx1"/>
                          </a:solidFill>
                          <a:latin typeface="Calibri Light" panose="020F0302020204030204" pitchFamily="34" charset="0"/>
                          <a:ea typeface="+mn-ea"/>
                          <a:cs typeface="Calibri Light" panose="020F0302020204030204" pitchFamily="34" charset="0"/>
                        </a:rPr>
                        <a:t>% de actualización e implementación del Plan Departamental de Lectura, Escritura y Bibliotecas/% de actualización e implementación proyectado</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MENSUAL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Jairo Castrillón</a:t>
                      </a:r>
                    </a:p>
                    <a:p>
                      <a:pPr algn="ctr" fontAlgn="ctr"/>
                      <a:r>
                        <a:rPr lang="es-CO" sz="900" b="0" i="0" u="none" strike="noStrike" dirty="0">
                          <a:solidFill>
                            <a:schemeClr val="tx1"/>
                          </a:solidFill>
                          <a:effectLst/>
                          <a:latin typeface="Calibri Light" panose="020F0302020204030204" pitchFamily="34" charset="0"/>
                          <a:cs typeface="Calibri Light" panose="020F0302020204030204" pitchFamily="34" charset="0"/>
                        </a:rPr>
                        <a:t>Freddy Granados </a:t>
                      </a:r>
                    </a:p>
                  </a:txBody>
                  <a:tcPr marL="0" marR="0" marT="0" marB="0" anchor="ctr"/>
                </a:tc>
                <a:tc>
                  <a:txBody>
                    <a:bodyPr/>
                    <a:lstStyle/>
                    <a:p>
                      <a:pPr algn="just"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35% de 50% programado</a:t>
                      </a:r>
                    </a:p>
                    <a:p>
                      <a:pPr algn="just" fontAlgn="ctr"/>
                      <a:r>
                        <a:rPr lang="es-ES" sz="900" b="0" i="0" u="none" strike="noStrike" dirty="0">
                          <a:solidFill>
                            <a:schemeClr val="tx1"/>
                          </a:solidFill>
                          <a:effectLst/>
                          <a:latin typeface="Calibri Light" panose="020F0302020204030204" pitchFamily="34" charset="0"/>
                          <a:cs typeface="Calibri Light" panose="020F0302020204030204" pitchFamily="34" charset="0"/>
                        </a:rPr>
                        <a:t>Se Avanzó en la realización Del Contrato 021-2021, Con La Universidad De Antioquia, donde se realizó la Segunda Fase, Diagnóstico De La Cultura De Antioquia. Para este diagnostico además de fuentes secundarias se hicieron encuentros en las 9 subregiones del departamento. La información recogida se procesó y se entrego en un documento final y servirá como base para la tercera fase del proceso que se realizara en el 2022.</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70%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1"/>
                  </a:ext>
                </a:extLst>
              </a:tr>
              <a:tr h="987319">
                <a:tc>
                  <a:txBody>
                    <a:bodyPr/>
                    <a:lstStyle/>
                    <a:p>
                      <a:pPr algn="ctr" fontAlgn="ctr"/>
                      <a:r>
                        <a:rPr lang="es-ES" sz="900" b="1" i="0" u="none" strike="noStrike" kern="1200" dirty="0">
                          <a:solidFill>
                            <a:schemeClr val="tx1"/>
                          </a:solidFill>
                          <a:effectLst/>
                          <a:latin typeface="Calibri Light" panose="020F0302020204030204" pitchFamily="34" charset="0"/>
                          <a:ea typeface="+mn-ea"/>
                          <a:cs typeface="Calibri Light" panose="020F0302020204030204" pitchFamily="34" charset="0"/>
                        </a:rPr>
                        <a:t>Planes municipales de cultura formulados (Municipios con planes de cultura formulados)</a:t>
                      </a:r>
                      <a:endParaRPr lang="es-CO" sz="900" b="1"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ES" sz="900" b="0" i="0" kern="1200" dirty="0">
                          <a:solidFill>
                            <a:schemeClr val="tx1"/>
                          </a:solidFill>
                          <a:latin typeface="Calibri Light" panose="020F0302020204030204" pitchFamily="34" charset="0"/>
                          <a:ea typeface="+mn-ea"/>
                          <a:cs typeface="Calibri Light" panose="020F0302020204030204" pitchFamily="34" charset="0"/>
                        </a:rPr>
                        <a:t>Planes municipales de cultura formulados /Planes municipales de cultura proyectados a formular</a:t>
                      </a:r>
                      <a:endParaRPr lang="es-CO" sz="900" b="0" i="0" kern="1200" dirty="0">
                        <a:solidFill>
                          <a:schemeClr val="tx1"/>
                        </a:solidFill>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MENSUAL</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900" b="0" i="0" kern="1200" dirty="0">
                          <a:solidFill>
                            <a:schemeClr val="tx1"/>
                          </a:solidFill>
                          <a:latin typeface="Calibri Light" panose="020F0302020204030204" pitchFamily="34" charset="0"/>
                          <a:ea typeface="+mn-ea"/>
                          <a:cs typeface="Calibri Light" panose="020F0302020204030204" pitchFamily="34" charset="0"/>
                        </a:rPr>
                        <a:t>Adriana Elena Jaramillo Uribe/Martha María</a:t>
                      </a:r>
                      <a:r>
                        <a:rPr lang="es-ES" sz="900" b="0" i="0" kern="1200" baseline="0" dirty="0">
                          <a:solidFill>
                            <a:schemeClr val="tx1"/>
                          </a:solidFill>
                          <a:latin typeface="Calibri Light" panose="020F0302020204030204" pitchFamily="34" charset="0"/>
                          <a:ea typeface="+mn-ea"/>
                          <a:cs typeface="Calibri Light" panose="020F0302020204030204" pitchFamily="34" charset="0"/>
                        </a:rPr>
                        <a:t> Moreno</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Calibri Light" panose="020F0302020204030204" pitchFamily="34" charset="0"/>
                          <a:cs typeface="Calibri Light" panose="020F0302020204030204" pitchFamily="34" charset="0"/>
                        </a:rPr>
                        <a:t>7 de 3 programados</a:t>
                      </a:r>
                    </a:p>
                    <a:p>
                      <a:pPr marL="0" marR="0" lvl="0" indent="0" algn="just" defTabSz="914400" rtl="0" eaLnBrk="1" fontAlgn="ctr" latinLnBrk="0" hangingPunct="1">
                        <a:lnSpc>
                          <a:spcPct val="100000"/>
                        </a:lnSpc>
                        <a:spcBef>
                          <a:spcPts val="0"/>
                        </a:spcBef>
                        <a:spcAft>
                          <a:spcPts val="0"/>
                        </a:spcAft>
                        <a:buClrTx/>
                        <a:buSzTx/>
                        <a:buFontTx/>
                        <a:buNone/>
                        <a:tabLst/>
                        <a:defRPr/>
                      </a:pPr>
                      <a:r>
                        <a:rPr lang="es-ES" sz="900" b="0" i="0" u="none" strike="noStrike" dirty="0">
                          <a:solidFill>
                            <a:schemeClr val="tx1"/>
                          </a:solidFill>
                          <a:effectLst/>
                          <a:latin typeface="Calibri Light" panose="020F0302020204030204" pitchFamily="34" charset="0"/>
                          <a:cs typeface="Calibri Light" panose="020F0302020204030204" pitchFamily="34" charset="0"/>
                        </a:rPr>
                        <a:t>1.En el mes de septiembre las asesoras del ICPA entregaron las revisiones y observaciones a los municipios de Betania, Salgar y Guatapé para que ellos realicen los ajustes respectivos a sus Planes Municipales de Cultura. 2.Actualmente los convenios con los municipios ganadores de la convocatoria Planes Municipales de Cultura Concertación Departamental 2021 (Anzá, Granada, Murindó, Peque, Remedios, Sabanalarga y Yarumal) se encuentran en proceso de ejecución.</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p>
                      <a:pPr algn="just"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233%</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2"/>
                  </a:ext>
                </a:extLst>
              </a:tr>
              <a:tr h="374073">
                <a:tc>
                  <a:txBody>
                    <a:bodyPr/>
                    <a:lstStyle/>
                    <a:p>
                      <a:pPr marL="0" algn="ctr" defTabSz="914400" rtl="0" eaLnBrk="1" fontAlgn="ctr" latinLnBrk="0" hangingPunct="1"/>
                      <a:r>
                        <a:rPr lang="es-MX" sz="900" b="1" i="0" u="none" strike="noStrike" kern="1200" dirty="0">
                          <a:solidFill>
                            <a:schemeClr val="tx1"/>
                          </a:solidFill>
                          <a:effectLst/>
                          <a:latin typeface="Calibri Light" panose="020F0302020204030204" pitchFamily="34" charset="0"/>
                          <a:ea typeface="+mn-ea"/>
                          <a:cs typeface="Calibri Light" panose="020F0302020204030204" pitchFamily="34" charset="0"/>
                        </a:rPr>
                        <a:t>Sesiones de los consejos de cultura, patrimonio y áreas artísticas y culturales del nivel departamental, realizadas (Consejeros que participan en las sesiones)</a:t>
                      </a:r>
                    </a:p>
                  </a:txBody>
                  <a:tcPr marL="76200" marR="76200" marT="76200" marB="76200">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900" b="0" u="none" strike="noStrike" kern="1200" dirty="0">
                          <a:solidFill>
                            <a:schemeClr val="tx1"/>
                          </a:solidFill>
                          <a:effectLst/>
                          <a:latin typeface="Calibri Light" panose="020F0302020204030204" pitchFamily="34" charset="0"/>
                          <a:ea typeface="+mn-ea"/>
                          <a:cs typeface="Calibri Light" panose="020F0302020204030204" pitchFamily="34" charset="0"/>
                        </a:rPr>
                        <a:t>Sesiones de los consejos de cultura, patrimonio y áreas artísticas y culturales del nivel departamental, realizadas/Sesiones de los consejos de cultura, patrimonio y áreas artísticas y culturales del nivel departamental, proyectadas</a:t>
                      </a:r>
                    </a:p>
                    <a:p>
                      <a:pPr marL="0" marR="0" indent="0" algn="ctr" defTabSz="914400" rtl="0" eaLnBrk="1" fontAlgn="ctr" latinLnBrk="0" hangingPunct="1">
                        <a:lnSpc>
                          <a:spcPct val="100000"/>
                        </a:lnSpc>
                        <a:spcBef>
                          <a:spcPts val="0"/>
                        </a:spcBef>
                        <a:spcAft>
                          <a:spcPts val="0"/>
                        </a:spcAft>
                        <a:buClrTx/>
                        <a:buSzTx/>
                        <a:buFontTx/>
                        <a:buNone/>
                        <a:tabLst/>
                        <a:defRPr/>
                      </a:pPr>
                      <a:endParaRPr lang="es-MX" sz="900" b="0" u="none" strike="noStrike" kern="1200" dirty="0">
                        <a:solidFill>
                          <a:schemeClr val="tx1"/>
                        </a:solidFill>
                        <a:effectLst/>
                        <a:latin typeface="Calibri Light" panose="020F0302020204030204" pitchFamily="34" charset="0"/>
                        <a:ea typeface="+mn-ea"/>
                        <a:cs typeface="Calibri Light" panose="020F030202020403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s-MX" sz="900" b="0" u="none" strike="noStrike" kern="1200" dirty="0">
                          <a:solidFill>
                            <a:schemeClr val="tx1"/>
                          </a:solidFill>
                          <a:effectLst/>
                          <a:latin typeface="Calibri Light" panose="020F0302020204030204" pitchFamily="34" charset="0"/>
                          <a:ea typeface="+mn-ea"/>
                          <a:cs typeface="Calibri Light" panose="020F0302020204030204" pitchFamily="34" charset="0"/>
                        </a:rPr>
                        <a:t>40/40</a:t>
                      </a:r>
                      <a:endParaRPr lang="es-CO" sz="900" b="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Calibri Light" panose="020F0302020204030204" pitchFamily="34" charset="0"/>
                          <a:cs typeface="Calibri Light" panose="020F0302020204030204" pitchFamily="34" charset="0"/>
                        </a:rPr>
                        <a:t>MENSUAL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Calibri Light" panose="020F0302020204030204" pitchFamily="34" charset="0"/>
                          <a:cs typeface="Calibri Light" panose="020F0302020204030204" pitchFamily="34" charset="0"/>
                        </a:rPr>
                        <a:t>Jairo Castrillón</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t"/>
                      <a:r>
                        <a:rPr lang="es-ES" sz="900" dirty="0">
                          <a:solidFill>
                            <a:schemeClr val="tx1"/>
                          </a:solidFill>
                          <a:effectLst/>
                          <a:latin typeface="Calibri Light" panose="020F0302020204030204" pitchFamily="34" charset="0"/>
                          <a:cs typeface="Calibri Light" panose="020F0302020204030204" pitchFamily="34" charset="0"/>
                        </a:rPr>
                        <a:t>Se hizo instalación de todos los consejos de las nueve áreas culturales del nivel departamental, con presencia de la Directora. Se han realizado 15 reuniones: 2 reuniones del Consejo Departamental de Cultural y 13 reuniones de los consejos de áreas. En septiembre se realizó una sesión del consejo departamental de Medios Ciudadanos y Comunitarios. Para el mes de octubre se llevara a cabo el Consejo departamental de cultura y patrimonio.</a:t>
                      </a:r>
                    </a:p>
                  </a:txBody>
                  <a:tcPr marL="76200" marR="76200" marT="76200" marB="76200"/>
                </a:tc>
                <a:tc>
                  <a:txBody>
                    <a:bodyPr/>
                    <a:lstStyle/>
                    <a:p>
                      <a:pPr algn="ctr" fontAlgn="ctr"/>
                      <a:r>
                        <a:rPr lang="es-CO" sz="900" u="none" strike="noStrike" dirty="0">
                          <a:solidFill>
                            <a:schemeClr val="tx1"/>
                          </a:solidFill>
                          <a:effectLst/>
                          <a:latin typeface="Calibri Light" panose="020F0302020204030204" pitchFamily="34" charset="0"/>
                          <a:cs typeface="Calibri Light" panose="020F0302020204030204" pitchFamily="34" charset="0"/>
                        </a:rPr>
                        <a:t>100%</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298277">
                <a:tc>
                  <a:txBody>
                    <a:bodyPr/>
                    <a:lstStyle/>
                    <a:p>
                      <a:pPr algn="ctr" fontAlgn="ctr"/>
                      <a:r>
                        <a:rPr lang="es-MX" sz="900" b="1" i="0" u="none" strike="noStrike" dirty="0">
                          <a:solidFill>
                            <a:schemeClr val="tx1"/>
                          </a:solidFill>
                          <a:effectLst/>
                          <a:latin typeface="Calibri Light" panose="020F0302020204030204" pitchFamily="34" charset="0"/>
                          <a:cs typeface="Calibri Light" panose="020F0302020204030204" pitchFamily="34" charset="0"/>
                        </a:rPr>
                        <a:t>Ciudadanos que participan de los procesos de planificación y de gestión cultural</a:t>
                      </a:r>
                      <a:endParaRPr lang="es-CO" sz="9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bg1"/>
                    </a:solidFill>
                  </a:tcPr>
                </a:tc>
                <a:tc>
                  <a:txBody>
                    <a:bodyPr/>
                    <a:lstStyle/>
                    <a:p>
                      <a:pPr algn="ctr"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Ciudadanos que participan/ ciudadanos proyectados</a:t>
                      </a:r>
                    </a:p>
                    <a:p>
                      <a:pPr algn="ctr" fontAlgn="ctr"/>
                      <a:r>
                        <a:rPr lang="es-MX" sz="900" b="0" i="0" u="none" strike="noStrike" dirty="0">
                          <a:solidFill>
                            <a:schemeClr val="tx1"/>
                          </a:solidFill>
                          <a:effectLst/>
                          <a:latin typeface="Calibri Light" panose="020F0302020204030204" pitchFamily="34" charset="0"/>
                          <a:cs typeface="Calibri Light" panose="020F0302020204030204" pitchFamily="34" charset="0"/>
                        </a:rPr>
                        <a:t>92/92</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bg1"/>
                    </a:solidFill>
                  </a:tcPr>
                </a:tc>
                <a:tc>
                  <a:txBody>
                    <a:bodyPr/>
                    <a:lstStyle/>
                    <a:p>
                      <a:pPr algn="ctr" fontAlgn="ctr"/>
                      <a:r>
                        <a:rPr lang="es-CO" sz="900" b="0" i="0" u="none" strike="noStrike" dirty="0">
                          <a:solidFill>
                            <a:schemeClr val="tx1"/>
                          </a:solidFill>
                          <a:effectLst/>
                          <a:latin typeface="Calibri Light" panose="020F0302020204030204" pitchFamily="34" charset="0"/>
                          <a:cs typeface="Calibri Light" panose="020F0302020204030204" pitchFamily="34" charset="0"/>
                        </a:rPr>
                        <a:t>ANUAL</a:t>
                      </a:r>
                    </a:p>
                  </a:txBody>
                  <a:tcPr marL="0" marR="0" marT="0" marB="0" anchor="ctr"/>
                </a:tc>
                <a:tc>
                  <a:txBody>
                    <a:bodyPr/>
                    <a:lstStyle/>
                    <a:p>
                      <a:pPr algn="ctr" fontAlgn="ctr"/>
                      <a:r>
                        <a:rPr lang="es-CO" sz="900" b="0" i="0" u="none" strike="noStrike" dirty="0">
                          <a:solidFill>
                            <a:schemeClr val="tx1"/>
                          </a:solidFill>
                          <a:effectLst/>
                          <a:latin typeface="Calibri Light" panose="020F0302020204030204" pitchFamily="34" charset="0"/>
                          <a:cs typeface="Calibri Light" panose="020F0302020204030204" pitchFamily="34" charset="0"/>
                        </a:rPr>
                        <a:t>PU Promotoras</a:t>
                      </a:r>
                    </a:p>
                    <a:p>
                      <a:pPr algn="ctr" fontAlgn="ctr"/>
                      <a:r>
                        <a:rPr lang="es-CO" sz="900" b="0" i="0" u="none" strike="noStrike" dirty="0">
                          <a:solidFill>
                            <a:schemeClr val="tx1"/>
                          </a:solidFill>
                          <a:effectLst/>
                          <a:latin typeface="Calibri Light" panose="020F0302020204030204" pitchFamily="34" charset="0"/>
                          <a:cs typeface="Calibri Light" panose="020F0302020204030204" pitchFamily="34" charset="0"/>
                        </a:rPr>
                        <a:t>Territoriales</a:t>
                      </a:r>
                    </a:p>
                  </a:txBody>
                  <a:tcPr marL="0" marR="0" marT="0" marB="0" anchor="ct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es-ES" sz="900" b="0" i="0" kern="1200" dirty="0">
                          <a:solidFill>
                            <a:schemeClr val="tx1"/>
                          </a:solidFill>
                          <a:effectLst/>
                          <a:latin typeface="Calibri Light" panose="020F0302020204030204" pitchFamily="34" charset="0"/>
                          <a:ea typeface="+mn-ea"/>
                          <a:cs typeface="Calibri Light" panose="020F0302020204030204" pitchFamily="34" charset="0"/>
                        </a:rPr>
                        <a:t>	</a:t>
                      </a:r>
                    </a:p>
                    <a:p>
                      <a:pPr marL="0" marR="0" lvl="0" indent="0" algn="just" defTabSz="914400" rtl="0" eaLnBrk="1" fontAlgn="ctr" latinLnBrk="0" hangingPunct="1">
                        <a:lnSpc>
                          <a:spcPct val="100000"/>
                        </a:lnSpc>
                        <a:spcBef>
                          <a:spcPts val="0"/>
                        </a:spcBef>
                        <a:spcAft>
                          <a:spcPts val="0"/>
                        </a:spcAft>
                        <a:buClrTx/>
                        <a:buSzTx/>
                        <a:buFontTx/>
                        <a:buNone/>
                        <a:tabLst/>
                        <a:defRPr/>
                      </a:pPr>
                      <a:r>
                        <a:rPr lang="es-ES" sz="900" b="0" i="0" kern="1200" dirty="0">
                          <a:solidFill>
                            <a:schemeClr val="tx1"/>
                          </a:solidFill>
                          <a:effectLst/>
                          <a:latin typeface="Calibri Light" panose="020F0302020204030204" pitchFamily="34" charset="0"/>
                          <a:ea typeface="+mn-ea"/>
                          <a:cs typeface="Calibri Light" panose="020F0302020204030204" pitchFamily="34" charset="0"/>
                        </a:rPr>
                        <a:t>De enero a diciembre 20 van 99 personas asesoradas que correspondientes a 40 asesorías virtuales a 35 municipios.</a:t>
                      </a:r>
                      <a:endParaRPr lang="es-CO" sz="9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900" b="0" i="0" u="none" strike="noStrike" dirty="0">
                          <a:solidFill>
                            <a:schemeClr val="tx1"/>
                          </a:solidFill>
                          <a:effectLst/>
                          <a:latin typeface="Calibri Light" panose="020F0302020204030204" pitchFamily="34" charset="0"/>
                          <a:cs typeface="Calibri Light" panose="020F0302020204030204" pitchFamily="34" charset="0"/>
                        </a:rPr>
                        <a:t>100%</a:t>
                      </a: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62371" y="100539"/>
            <a:ext cx="8753604" cy="461665"/>
          </a:xfrm>
          <a:prstGeom prst="rect">
            <a:avLst/>
          </a:prstGeom>
          <a:noFill/>
        </p:spPr>
        <p:txBody>
          <a:bodyPr wrap="square" rtlCol="0">
            <a:spAutoFit/>
          </a:bodyPr>
          <a:lstStyle/>
          <a:p>
            <a:r>
              <a:rPr lang="es-CO" sz="2400" b="1" dirty="0">
                <a:latin typeface="Calibri Light" panose="020F0302020204030204" pitchFamily="34" charset="0"/>
                <a:cs typeface="Calibri Light" panose="020F0302020204030204" pitchFamily="34" charset="0"/>
              </a:rPr>
              <a:t>Proceso Gestión del Conocimiento artístico y cultural -   9 Indicadores</a:t>
            </a:r>
          </a:p>
        </p:txBody>
      </p:sp>
      <p:graphicFrame>
        <p:nvGraphicFramePr>
          <p:cNvPr id="6" name="5 Tabla"/>
          <p:cNvGraphicFramePr>
            <a:graphicFrameLocks noGrp="1"/>
          </p:cNvGraphicFramePr>
          <p:nvPr>
            <p:extLst>
              <p:ext uri="{D42A27DB-BD31-4B8C-83A1-F6EECF244321}">
                <p14:modId xmlns:p14="http://schemas.microsoft.com/office/powerpoint/2010/main" val="4218429661"/>
              </p:ext>
            </p:extLst>
          </p:nvPr>
        </p:nvGraphicFramePr>
        <p:xfrm>
          <a:off x="233653" y="733398"/>
          <a:ext cx="8676693" cy="5832554"/>
        </p:xfrm>
        <a:graphic>
          <a:graphicData uri="http://schemas.openxmlformats.org/drawingml/2006/table">
            <a:tbl>
              <a:tblPr>
                <a:tableStyleId>{BC89EF96-8CEA-46FF-86C4-4CE0E7609802}</a:tableStyleId>
              </a:tblPr>
              <a:tblGrid>
                <a:gridCol w="1510451">
                  <a:extLst>
                    <a:ext uri="{9D8B030D-6E8A-4147-A177-3AD203B41FA5}">
                      <a16:colId xmlns:a16="http://schemas.microsoft.com/office/drawing/2014/main" val="20000"/>
                    </a:ext>
                  </a:extLst>
                </a:gridCol>
                <a:gridCol w="1623232">
                  <a:extLst>
                    <a:ext uri="{9D8B030D-6E8A-4147-A177-3AD203B41FA5}">
                      <a16:colId xmlns:a16="http://schemas.microsoft.com/office/drawing/2014/main" val="20001"/>
                    </a:ext>
                  </a:extLst>
                </a:gridCol>
                <a:gridCol w="1002972">
                  <a:extLst>
                    <a:ext uri="{9D8B030D-6E8A-4147-A177-3AD203B41FA5}">
                      <a16:colId xmlns:a16="http://schemas.microsoft.com/office/drawing/2014/main" val="20002"/>
                    </a:ext>
                  </a:extLst>
                </a:gridCol>
                <a:gridCol w="793362">
                  <a:extLst>
                    <a:ext uri="{9D8B030D-6E8A-4147-A177-3AD203B41FA5}">
                      <a16:colId xmlns:a16="http://schemas.microsoft.com/office/drawing/2014/main" val="20003"/>
                    </a:ext>
                  </a:extLst>
                </a:gridCol>
                <a:gridCol w="3056459">
                  <a:extLst>
                    <a:ext uri="{9D8B030D-6E8A-4147-A177-3AD203B41FA5}">
                      <a16:colId xmlns:a16="http://schemas.microsoft.com/office/drawing/2014/main" val="20004"/>
                    </a:ext>
                  </a:extLst>
                </a:gridCol>
                <a:gridCol w="690217">
                  <a:extLst>
                    <a:ext uri="{9D8B030D-6E8A-4147-A177-3AD203B41FA5}">
                      <a16:colId xmlns:a16="http://schemas.microsoft.com/office/drawing/2014/main" val="20005"/>
                    </a:ext>
                  </a:extLst>
                </a:gridCol>
              </a:tblGrid>
              <a:tr h="0">
                <a:tc>
                  <a:txBody>
                    <a:bodyPr/>
                    <a:lstStyle/>
                    <a:p>
                      <a:pPr algn="ctr" fontAlgn="b"/>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46154">
                <a:tc>
                  <a:txBody>
                    <a:bodyPr/>
                    <a:lstStyle/>
                    <a:p>
                      <a:pPr algn="ctr" fontAlgn="ctr"/>
                      <a:r>
                        <a:rPr lang="es-CO" sz="900" b="1" u="none" strike="noStrike" dirty="0">
                          <a:solidFill>
                            <a:schemeClr val="tx1"/>
                          </a:solidFill>
                          <a:effectLst/>
                          <a:latin typeface="+mj-lt"/>
                          <a:cs typeface="Arial" panose="020B0604020202020204" pitchFamily="34" charset="0"/>
                        </a:rPr>
                        <a:t>Actores asesorados en teatro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Actores asesorados/ Actores programados</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Hugo Antonio Valencia Melguizo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es-MX" sz="900" b="0" dirty="0">
                          <a:solidFill>
                            <a:schemeClr val="tx1"/>
                          </a:solidFill>
                          <a:latin typeface="+mj-lt"/>
                        </a:rPr>
                        <a:t>Sin ejecución</a:t>
                      </a:r>
                    </a:p>
                  </a:txBody>
                  <a:tcPr marL="76200" marR="76200" marT="76200" marB="76200"/>
                </a:tc>
                <a:tc>
                  <a:txBody>
                    <a:bodyPr/>
                    <a:lstStyle/>
                    <a:p>
                      <a:pPr algn="ctr" fontAlgn="ctr"/>
                      <a:r>
                        <a:rPr lang="es-CO" sz="900" u="none" strike="noStrike" dirty="0">
                          <a:solidFill>
                            <a:schemeClr val="tx1"/>
                          </a:solidFill>
                          <a:effectLst/>
                          <a:latin typeface="+mj-lt"/>
                          <a:cs typeface="Arial" panose="020B0604020202020204" pitchFamily="34" charset="0"/>
                        </a:rPr>
                        <a:t>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346154">
                <a:tc>
                  <a:txBody>
                    <a:bodyPr/>
                    <a:lstStyle/>
                    <a:p>
                      <a:pPr algn="ctr" fontAlgn="ctr"/>
                      <a:r>
                        <a:rPr lang="es-CO" sz="900" b="1" u="none" strike="noStrike" dirty="0">
                          <a:solidFill>
                            <a:schemeClr val="tx1"/>
                          </a:solidFill>
                          <a:effectLst/>
                          <a:latin typeface="+mj-lt"/>
                          <a:cs typeface="Arial" panose="020B0604020202020204" pitchFamily="34" charset="0"/>
                        </a:rPr>
                        <a:t>Actores asesorados en artes visuales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Actores asesorados/ Actores programados</a:t>
                      </a:r>
                      <a:endParaRPr lang="es-CO" sz="9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ANUAL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Henry González Velásquez</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900" b="0" i="0" u="none" strike="noStrike" dirty="0">
                          <a:solidFill>
                            <a:schemeClr val="tx1"/>
                          </a:solidFill>
                          <a:effectLst/>
                          <a:latin typeface="+mj-lt"/>
                          <a:cs typeface="Arial" pitchFamily="34" charset="0"/>
                        </a:rPr>
                        <a:t>Sin ejecución</a:t>
                      </a:r>
                      <a:endParaRPr lang="es-CO" sz="9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346154">
                <a:tc>
                  <a:txBody>
                    <a:bodyPr/>
                    <a:lstStyle/>
                    <a:p>
                      <a:pPr algn="ctr" fontAlgn="ctr"/>
                      <a:r>
                        <a:rPr lang="es-CO" sz="900" b="1" u="none" strike="noStrike" dirty="0">
                          <a:solidFill>
                            <a:schemeClr val="tx1"/>
                          </a:solidFill>
                          <a:effectLst/>
                          <a:latin typeface="+mj-lt"/>
                          <a:cs typeface="Arial" panose="020B0604020202020204" pitchFamily="34" charset="0"/>
                        </a:rPr>
                        <a:t>Actores asesorados en artes audiovisuales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Actores asesorados/ Actores programados</a:t>
                      </a:r>
                    </a:p>
                    <a:p>
                      <a:pPr algn="ctr" fontAlgn="ctr"/>
                      <a:endParaRPr lang="es-CO" sz="900" b="0" i="0" u="none" strike="noStrike" dirty="0">
                        <a:solidFill>
                          <a:schemeClr val="tx1"/>
                        </a:solidFill>
                        <a:effectLst/>
                        <a:latin typeface="+mj-lt"/>
                        <a:cs typeface="Arial" panose="020B0604020202020204" pitchFamily="34" charset="0"/>
                      </a:endParaRPr>
                    </a:p>
                    <a:p>
                      <a:pPr algn="ctr" fontAlgn="ctr"/>
                      <a:r>
                        <a:rPr lang="es-CO" sz="900" b="0" i="0" u="none" strike="noStrike" dirty="0">
                          <a:solidFill>
                            <a:schemeClr val="tx1"/>
                          </a:solidFill>
                          <a:effectLst/>
                          <a:latin typeface="+mj-lt"/>
                          <a:cs typeface="Arial" panose="020B0604020202020204" pitchFamily="34" charset="0"/>
                        </a:rPr>
                        <a:t>42/50</a:t>
                      </a: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Mauricio</a:t>
                      </a:r>
                      <a:r>
                        <a:rPr lang="es-CO" sz="900" u="none" strike="noStrike" baseline="0" dirty="0">
                          <a:solidFill>
                            <a:schemeClr val="tx1"/>
                          </a:solidFill>
                          <a:effectLst/>
                          <a:latin typeface="+mj-lt"/>
                          <a:cs typeface="Arial" panose="020B0604020202020204" pitchFamily="34" charset="0"/>
                        </a:rPr>
                        <a:t> Álvarez</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kern="1200" dirty="0">
                          <a:solidFill>
                            <a:schemeClr val="tx1"/>
                          </a:solidFill>
                          <a:effectLst/>
                          <a:latin typeface="+mj-lt"/>
                          <a:ea typeface="+mn-ea"/>
                          <a:cs typeface="+mn-cs"/>
                        </a:rPr>
                        <a:t>Se hace acompañamiento a dos películas en su proceso de desarrollo una, y casting y scouting la otra. Por otro lado se realiza asesoría en cuanto a distribución a una película y su director, perteneciente al municipio de Don Matías (Vía whastapp). Adicionalmente se asesora en el desarrollo de la propuesta pedagógica a un docente del municipio de El Bagre. (Vía telefónica y whastapp) Se generan conversaciones y asesorías con los encargados de cultura de los municipios de Santa Rosa de Osos, Yarumal, Caucasia y Arboletes (Dichas reuniones fueron presenciales pero no se realizó acta de asistencia). Así mismo, se realiza gestión con la organizadora del festival de cine del norte, asentado en Yarumal, para ayudar a que se formalicen y puedan participar de nuestras convocatorias. También se realiza asesoría al grupo AV, para la realización de talleres de formación en patrimonio audiovisual en el oriente antioqueño, proyecto avalado por el ministerio de cultura. Adicionalmente se realiza una reunión con la Red de Festivales de Cine de Antioquia para mirar el estado de la ejecución de la ordenanza 29 de 2019 y su relación con los festivales de cine. Se realizan asesorías a todos los ganadores (13) de estímulos para el proceso de realización de los mismos y el proceso administrativo que estos conllevan. En los viajes de acompañamiento al proyecto Antioquia vive la música, se logra asesorar a 3 personas que tenían inquietudes sobre procesos audiovisuales. También, impulsando el proyecto Comisión Fílmica de Antioquia, se realizan varias asesorías en cuanto a procesos de permisos de rodaje en los territorios de Antioquia.</a:t>
                      </a:r>
                      <a:endParaRPr lang="es-CO" sz="9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92%</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346154">
                <a:tc>
                  <a:txBody>
                    <a:bodyPr/>
                    <a:lstStyle/>
                    <a:p>
                      <a:pPr algn="ctr" fontAlgn="ctr"/>
                      <a:r>
                        <a:rPr lang="es-CO" sz="900" b="1" u="none" strike="noStrike" dirty="0">
                          <a:solidFill>
                            <a:schemeClr val="tx1"/>
                          </a:solidFill>
                          <a:effectLst/>
                          <a:latin typeface="+mj-lt"/>
                          <a:cs typeface="Arial" panose="020B0604020202020204" pitchFamily="34" charset="0"/>
                        </a:rPr>
                        <a:t>Actores asesorados en danzas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Actores asesorados/ Actores programados</a:t>
                      </a:r>
                    </a:p>
                    <a:p>
                      <a:pPr algn="ctr" fontAlgn="ctr"/>
                      <a:endParaRPr lang="es-CO" sz="900" b="0" i="0" u="none" strike="noStrike" dirty="0">
                        <a:solidFill>
                          <a:schemeClr val="tx1"/>
                        </a:solidFill>
                        <a:effectLst/>
                        <a:latin typeface="+mj-lt"/>
                        <a:cs typeface="Arial" panose="020B0604020202020204" pitchFamily="34" charset="0"/>
                      </a:endParaRPr>
                    </a:p>
                    <a:p>
                      <a:pPr algn="ctr" fontAlgn="ctr"/>
                      <a:r>
                        <a:rPr lang="es-CO" sz="900" b="0" i="0" u="none" strike="noStrike" dirty="0">
                          <a:solidFill>
                            <a:schemeClr val="tx1"/>
                          </a:solidFill>
                          <a:effectLst/>
                          <a:latin typeface="+mj-lt"/>
                          <a:cs typeface="Arial" panose="020B0604020202020204" pitchFamily="34" charset="0"/>
                        </a:rPr>
                        <a:t>200/240</a:t>
                      </a:r>
                    </a:p>
                  </a:txBody>
                  <a:tcPr marL="0" marR="0" marT="0" marB="0" anchor="ctr">
                    <a:solidFill>
                      <a:schemeClr val="bg1"/>
                    </a:solidFill>
                  </a:tcP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Diana Cristina Gallego Yepes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anose="020B0604020202020204" pitchFamily="34" charset="0"/>
                        </a:rPr>
                        <a:t>	</a:t>
                      </a:r>
                    </a:p>
                    <a:p>
                      <a:pPr algn="just" fontAlgn="ctr"/>
                      <a:r>
                        <a:rPr lang="es-ES" sz="900" b="0" i="0" u="none" strike="noStrike" dirty="0">
                          <a:solidFill>
                            <a:schemeClr val="tx1"/>
                          </a:solidFill>
                          <a:effectLst/>
                          <a:latin typeface="+mj-lt"/>
                          <a:cs typeface="Arial" panose="020B0604020202020204" pitchFamily="34" charset="0"/>
                        </a:rPr>
                        <a:t>Se han asesorado los municipios, docentes, bailarines, funcionarios y demás actores del sector de la danza desde la posibilidades virtuales y telefónicas vía, wasap, correo electrónico, redes sociales y aplicativos virtuales. Sobre todos los temas relacionados con danza, con relación también a las convocatorias Municipales, departamentales y nacionales e internacionales.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83%</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21297" y="-7123"/>
            <a:ext cx="8574078" cy="461665"/>
          </a:xfrm>
          <a:prstGeom prst="rect">
            <a:avLst/>
          </a:prstGeom>
          <a:noFill/>
        </p:spPr>
        <p:txBody>
          <a:bodyPr wrap="none" rtlCol="0">
            <a:spAutoFit/>
          </a:bodyPr>
          <a:lstStyle/>
          <a:p>
            <a:r>
              <a:rPr lang="es-CO" sz="2400" b="1" dirty="0">
                <a:latin typeface="+mj-lt"/>
              </a:rPr>
              <a:t>Proceso Gestión del Conocimiento artístico y cultural -   9 Indicadores</a:t>
            </a:r>
          </a:p>
        </p:txBody>
      </p:sp>
      <p:graphicFrame>
        <p:nvGraphicFramePr>
          <p:cNvPr id="6" name="5 Tabla"/>
          <p:cNvGraphicFramePr>
            <a:graphicFrameLocks noGrp="1"/>
          </p:cNvGraphicFramePr>
          <p:nvPr>
            <p:extLst>
              <p:ext uri="{D42A27DB-BD31-4B8C-83A1-F6EECF244321}">
                <p14:modId xmlns:p14="http://schemas.microsoft.com/office/powerpoint/2010/main" val="3721804644"/>
              </p:ext>
            </p:extLst>
          </p:nvPr>
        </p:nvGraphicFramePr>
        <p:xfrm>
          <a:off x="291548" y="384312"/>
          <a:ext cx="8631154" cy="6110621"/>
        </p:xfrm>
        <a:graphic>
          <a:graphicData uri="http://schemas.openxmlformats.org/drawingml/2006/table">
            <a:tbl>
              <a:tblPr>
                <a:tableStyleId>{BC89EF96-8CEA-46FF-86C4-4CE0E7609802}</a:tableStyleId>
              </a:tblPr>
              <a:tblGrid>
                <a:gridCol w="1502523">
                  <a:extLst>
                    <a:ext uri="{9D8B030D-6E8A-4147-A177-3AD203B41FA5}">
                      <a16:colId xmlns:a16="http://schemas.microsoft.com/office/drawing/2014/main" val="20000"/>
                    </a:ext>
                  </a:extLst>
                </a:gridCol>
                <a:gridCol w="1614713">
                  <a:extLst>
                    <a:ext uri="{9D8B030D-6E8A-4147-A177-3AD203B41FA5}">
                      <a16:colId xmlns:a16="http://schemas.microsoft.com/office/drawing/2014/main" val="20001"/>
                    </a:ext>
                  </a:extLst>
                </a:gridCol>
                <a:gridCol w="997707">
                  <a:extLst>
                    <a:ext uri="{9D8B030D-6E8A-4147-A177-3AD203B41FA5}">
                      <a16:colId xmlns:a16="http://schemas.microsoft.com/office/drawing/2014/main" val="20002"/>
                    </a:ext>
                  </a:extLst>
                </a:gridCol>
                <a:gridCol w="789198">
                  <a:extLst>
                    <a:ext uri="{9D8B030D-6E8A-4147-A177-3AD203B41FA5}">
                      <a16:colId xmlns:a16="http://schemas.microsoft.com/office/drawing/2014/main" val="20003"/>
                    </a:ext>
                  </a:extLst>
                </a:gridCol>
                <a:gridCol w="3040418">
                  <a:extLst>
                    <a:ext uri="{9D8B030D-6E8A-4147-A177-3AD203B41FA5}">
                      <a16:colId xmlns:a16="http://schemas.microsoft.com/office/drawing/2014/main" val="20004"/>
                    </a:ext>
                  </a:extLst>
                </a:gridCol>
                <a:gridCol w="686595">
                  <a:extLst>
                    <a:ext uri="{9D8B030D-6E8A-4147-A177-3AD203B41FA5}">
                      <a16:colId xmlns:a16="http://schemas.microsoft.com/office/drawing/2014/main" val="20005"/>
                    </a:ext>
                  </a:extLst>
                </a:gridCol>
              </a:tblGrid>
              <a:tr h="479957">
                <a:tc>
                  <a:txBody>
                    <a:bodyPr/>
                    <a:lstStyle/>
                    <a:p>
                      <a:pPr algn="ctr" fontAlgn="b"/>
                      <a:r>
                        <a:rPr lang="es-CO" sz="1000" b="1" u="none" strike="noStrike" dirty="0">
                          <a:solidFill>
                            <a:schemeClr val="tx1"/>
                          </a:solidFill>
                          <a:effectLst/>
                          <a:latin typeface="+mj-lt"/>
                          <a:cs typeface="Arial" panose="020B0604020202020204" pitchFamily="34" charset="0"/>
                        </a:rPr>
                        <a:t>Nombre indicador</a:t>
                      </a:r>
                      <a:endParaRPr lang="es-CO" sz="10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1000" b="1" u="none" strike="noStrike" dirty="0">
                          <a:solidFill>
                            <a:schemeClr val="tx1"/>
                          </a:solidFill>
                          <a:effectLst/>
                          <a:latin typeface="+mj-lt"/>
                          <a:cs typeface="Arial" panose="020B0604020202020204" pitchFamily="34" charset="0"/>
                        </a:rPr>
                        <a:t>Ecuación</a:t>
                      </a:r>
                      <a:endParaRPr lang="es-CO" sz="10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1000" b="1" u="none" strike="noStrike" dirty="0">
                          <a:solidFill>
                            <a:schemeClr val="tx1"/>
                          </a:solidFill>
                          <a:effectLst/>
                          <a:latin typeface="+mj-lt"/>
                          <a:cs typeface="Arial" panose="020B0604020202020204" pitchFamily="34" charset="0"/>
                        </a:rPr>
                        <a:t>Medición</a:t>
                      </a:r>
                      <a:endParaRPr lang="es-CO" sz="10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b"/>
                      <a:r>
                        <a:rPr lang="es-CO" sz="1000" b="1" u="none" strike="noStrike" dirty="0">
                          <a:solidFill>
                            <a:schemeClr val="tx1"/>
                          </a:solidFill>
                          <a:effectLst/>
                          <a:latin typeface="+mj-lt"/>
                          <a:cs typeface="Arial" panose="020B0604020202020204" pitchFamily="34" charset="0"/>
                        </a:rPr>
                        <a:t>Responsable</a:t>
                      </a:r>
                      <a:endParaRPr lang="es-CO" sz="1000" b="1" i="0" u="none" strike="noStrike" dirty="0">
                        <a:solidFill>
                          <a:schemeClr val="tx1"/>
                        </a:solidFill>
                        <a:effectLst/>
                        <a:latin typeface="+mj-lt"/>
                        <a:cs typeface="Arial" panose="020B0604020202020204" pitchFamily="34" charset="0"/>
                      </a:endParaRPr>
                    </a:p>
                  </a:txBody>
                  <a:tcPr marL="0" marR="0" marT="0" marB="0" anchor="b">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mj-lt"/>
                          <a:cs typeface="Arial" panose="020B0604020202020204" pitchFamily="34" charset="0"/>
                        </a:rPr>
                        <a:t>% cumplimiento</a:t>
                      </a: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1058432">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dirty="0">
                          <a:solidFill>
                            <a:schemeClr val="tx1"/>
                          </a:solidFill>
                          <a:effectLst/>
                          <a:latin typeface="+mj-lt"/>
                          <a:cs typeface="Arial" panose="020B0604020202020204" pitchFamily="34" charset="0"/>
                        </a:rPr>
                        <a:t>Actores asesorados en Fonoteca</a:t>
                      </a:r>
                      <a:endParaRPr lang="es-CO" sz="1000" b="1" i="0" u="none" strike="noStrike" dirty="0">
                        <a:solidFill>
                          <a:schemeClr val="tx1"/>
                        </a:solidFill>
                        <a:effectLst/>
                        <a:latin typeface="+mj-lt"/>
                        <a:cs typeface="Arial" panose="020B0604020202020204" pitchFamily="34" charset="0"/>
                      </a:endParaRPr>
                    </a:p>
                    <a:p>
                      <a:pPr algn="ctr" fontAlgn="ctr"/>
                      <a:endParaRPr lang="es-CO" sz="10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0" u="none" strike="noStrike" dirty="0">
                          <a:solidFill>
                            <a:schemeClr val="tx1"/>
                          </a:solidFill>
                          <a:effectLst/>
                          <a:latin typeface="+mj-lt"/>
                          <a:cs typeface="Arial" panose="020B0604020202020204" pitchFamily="34" charset="0"/>
                        </a:rPr>
                        <a:t>Actores asesorados/ Actores programados</a:t>
                      </a:r>
                    </a:p>
                    <a:p>
                      <a:pPr marL="0" marR="0" indent="0" algn="ctr" defTabSz="914400" rtl="0" eaLnBrk="1" fontAlgn="ctr" latinLnBrk="0" hangingPunct="1">
                        <a:lnSpc>
                          <a:spcPct val="100000"/>
                        </a:lnSpc>
                        <a:spcBef>
                          <a:spcPts val="0"/>
                        </a:spcBef>
                        <a:spcAft>
                          <a:spcPts val="0"/>
                        </a:spcAft>
                        <a:buClrTx/>
                        <a:buSzTx/>
                        <a:buFontTx/>
                        <a:buNone/>
                        <a:tabLst/>
                        <a:defRPr/>
                      </a:pPr>
                      <a:endParaRPr lang="es-CO" sz="1000" b="0" i="0" u="none" strike="noStrike" dirty="0">
                        <a:solidFill>
                          <a:schemeClr val="tx1"/>
                        </a:solidFill>
                        <a:effectLst/>
                        <a:latin typeface="+mj-lt"/>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s-CO" sz="1000" b="0" i="0" u="none" strike="noStrike" dirty="0">
                          <a:solidFill>
                            <a:schemeClr val="tx1"/>
                          </a:solidFill>
                          <a:effectLst/>
                          <a:latin typeface="+mj-lt"/>
                          <a:cs typeface="Arial" panose="020B0604020202020204" pitchFamily="34" charset="0"/>
                        </a:rPr>
                        <a:t>52/52</a:t>
                      </a:r>
                    </a:p>
                    <a:p>
                      <a:pPr algn="ctr" fontAlgn="ctr"/>
                      <a:endParaRPr lang="es-CO" sz="10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CO" sz="1000" u="none" strike="noStrike" dirty="0">
                          <a:solidFill>
                            <a:schemeClr val="tx1"/>
                          </a:solidFill>
                          <a:effectLst/>
                          <a:latin typeface="+mj-lt"/>
                          <a:cs typeface="Arial" panose="020B0604020202020204" pitchFamily="34" charset="0"/>
                        </a:rPr>
                        <a:t>Juan Esteban Muñoz</a:t>
                      </a: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es-ES" sz="1000" b="0" i="0" kern="1200" dirty="0">
                          <a:solidFill>
                            <a:schemeClr val="tx1"/>
                          </a:solidFill>
                          <a:effectLst/>
                          <a:latin typeface="+mj-lt"/>
                          <a:ea typeface="+mn-ea"/>
                          <a:cs typeface="+mn-cs"/>
                        </a:rPr>
                        <a:t>A diciembre 14 de 2.021 se asesoraron un total de 52 personas entre estudiantes investigadores y personas naturales. Octubre 7 personas, noviembre 27 personas y diciembre 18 personas, donde se explican los procesos de conservación, preservación y divulgación de los contenidos de la colección sonora.</a:t>
                      </a:r>
                      <a:endParaRPr lang="es-MX" sz="1000" dirty="0">
                        <a:solidFill>
                          <a:schemeClr val="tx1"/>
                        </a:solidFill>
                        <a:latin typeface="+mj-lt"/>
                      </a:endParaRPr>
                    </a:p>
                  </a:txBody>
                  <a:tcPr marL="76200" marR="76200" marT="76200" marB="76200"/>
                </a:tc>
                <a:tc>
                  <a:txBody>
                    <a:bodyPr/>
                    <a:lstStyle/>
                    <a:p>
                      <a:pPr algn="ctr" fontAlgn="ctr"/>
                      <a:r>
                        <a:rPr lang="es-CO" sz="10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5"/>
                  </a:ext>
                </a:extLst>
              </a:tr>
              <a:tr h="1279885">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000" b="1" u="none" strike="noStrike" kern="1200" dirty="0">
                          <a:solidFill>
                            <a:schemeClr val="tx1"/>
                          </a:solidFill>
                          <a:effectLst/>
                          <a:latin typeface="+mj-lt"/>
                          <a:ea typeface="+mn-ea"/>
                          <a:cs typeface="Arial" panose="020B0604020202020204" pitchFamily="34" charset="0"/>
                        </a:rPr>
                        <a:t>Emprendedores formados en temas sobre industrias creativas y/o economía naranja</a:t>
                      </a:r>
                      <a:endParaRPr lang="es-CO" sz="10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000" b="0" i="0" kern="1200" dirty="0">
                          <a:solidFill>
                            <a:schemeClr val="tx1"/>
                          </a:solidFill>
                          <a:latin typeface="+mj-lt"/>
                          <a:ea typeface="+mn-ea"/>
                          <a:cs typeface="+mn-cs"/>
                        </a:rPr>
                        <a:t>Emprendedores formados en temas sobre industrias creativas y/o economía naranja/Emprendedores programados a formar en temas sobre industrias creativas y/o economía naranja</a:t>
                      </a:r>
                      <a:endParaRPr lang="es-CO" sz="10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000" u="none" strike="noStrike" dirty="0">
                          <a:solidFill>
                            <a:schemeClr val="tx1"/>
                          </a:solidFill>
                          <a:effectLst/>
                          <a:latin typeface="+mj-lt"/>
                          <a:cs typeface="Arial" panose="020B0604020202020204" pitchFamily="34" charset="0"/>
                        </a:rPr>
                        <a:t>Carlos Alberto Restrepo</a:t>
                      </a: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1000" b="0" i="0" u="none" strike="noStrike" dirty="0">
                          <a:solidFill>
                            <a:schemeClr val="tx1"/>
                          </a:solidFill>
                          <a:effectLst/>
                          <a:latin typeface="+mj-lt"/>
                          <a:cs typeface="Arial" panose="020B0604020202020204" pitchFamily="34" charset="0"/>
                        </a:rPr>
                        <a:t>368 de 120 emprendedores formados</a:t>
                      </a: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00" u="none" strike="noStrike" dirty="0">
                          <a:solidFill>
                            <a:schemeClr val="tx1"/>
                          </a:solidFill>
                          <a:effectLst/>
                          <a:latin typeface="+mj-lt"/>
                          <a:cs typeface="Arial" panose="020B0604020202020204" pitchFamily="34" charset="0"/>
                        </a:rPr>
                        <a:t>306%</a:t>
                      </a:r>
                      <a:endParaRPr lang="es-CO" sz="10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6"/>
                  </a:ext>
                </a:extLst>
              </a:tr>
              <a:tr h="1119899">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000" b="1" u="none" strike="noStrike" kern="1200" dirty="0">
                          <a:solidFill>
                            <a:schemeClr val="tx1"/>
                          </a:solidFill>
                          <a:effectLst/>
                          <a:latin typeface="+mj-lt"/>
                          <a:ea typeface="+mn-ea"/>
                          <a:cs typeface="Arial" panose="020B0604020202020204" pitchFamily="34" charset="0"/>
                        </a:rPr>
                        <a:t>Personas del sector artístico y cultural que participan en procesos de formación</a:t>
                      </a:r>
                      <a:endParaRPr lang="es-CO" sz="10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000" b="0" i="0" kern="1200" dirty="0">
                          <a:solidFill>
                            <a:schemeClr val="tx1"/>
                          </a:solidFill>
                          <a:latin typeface="+mj-lt"/>
                          <a:ea typeface="+mn-ea"/>
                          <a:cs typeface="+mn-cs"/>
                        </a:rPr>
                        <a:t>Personas del sector artístico y cultural que participan en procesos de formación/Personas del sector artístico y cultural proyectadas a participar en procesos de formación</a:t>
                      </a:r>
                      <a:endParaRPr lang="es-CO" sz="1000" b="0" i="0" kern="1200" dirty="0">
                        <a:solidFill>
                          <a:schemeClr val="tx1"/>
                        </a:solidFill>
                        <a:latin typeface="+mj-lt"/>
                        <a:ea typeface="+mn-ea"/>
                        <a:cs typeface="+mn-cs"/>
                      </a:endParaRPr>
                    </a:p>
                  </a:txBody>
                  <a:tcPr marL="0" marR="0" marT="0" marB="0" anchor="ctr">
                    <a:solidFill>
                      <a:schemeClr val="bg1"/>
                    </a:solidFill>
                  </a:tcPr>
                </a:tc>
                <a:tc>
                  <a:txBody>
                    <a:bodyPr/>
                    <a:lstStyle/>
                    <a:p>
                      <a:pPr algn="ctr" fontAlgn="ctr"/>
                      <a:r>
                        <a:rPr lang="es-CO" sz="10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000" u="none" strike="noStrike" dirty="0">
                          <a:solidFill>
                            <a:schemeClr val="tx1"/>
                          </a:solidFill>
                          <a:effectLst/>
                          <a:latin typeface="+mj-lt"/>
                          <a:cs typeface="Arial" panose="020B0604020202020204" pitchFamily="34" charset="0"/>
                        </a:rPr>
                        <a:t>Isabel</a:t>
                      </a:r>
                      <a:r>
                        <a:rPr lang="es-CO" sz="1000" u="none" strike="noStrike" baseline="0" dirty="0">
                          <a:solidFill>
                            <a:schemeClr val="tx1"/>
                          </a:solidFill>
                          <a:effectLst/>
                          <a:latin typeface="+mj-lt"/>
                          <a:cs typeface="Arial" panose="020B0604020202020204" pitchFamily="34" charset="0"/>
                        </a:rPr>
                        <a:t> Dapena Echeverría</a:t>
                      </a: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000" b="0" i="0" u="none" strike="noStrike" dirty="0">
                          <a:solidFill>
                            <a:schemeClr val="tx1"/>
                          </a:solidFill>
                          <a:effectLst/>
                          <a:latin typeface="+mj-lt"/>
                          <a:cs typeface="Arial" panose="020B0604020202020204" pitchFamily="34" charset="0"/>
                        </a:rPr>
                        <a:t>6.603personas de 5.000 programadas participaron en procesos de formación.</a:t>
                      </a:r>
                      <a:endParaRPr lang="es-CO" sz="1000" b="0" i="0" u="none" strike="noStrike" dirty="0">
                        <a:solidFill>
                          <a:schemeClr val="tx1"/>
                        </a:solidFill>
                        <a:effectLst/>
                        <a:latin typeface="+mj-lt"/>
                        <a:cs typeface="Arial" panose="020B0604020202020204" pitchFamily="34" charset="0"/>
                      </a:endParaRPr>
                    </a:p>
                    <a:p>
                      <a:pPr algn="l" fontAlgn="ct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00" u="none" strike="noStrike" dirty="0">
                          <a:solidFill>
                            <a:schemeClr val="tx1"/>
                          </a:solidFill>
                          <a:effectLst/>
                          <a:latin typeface="+mj-lt"/>
                          <a:cs typeface="Arial" panose="020B0604020202020204" pitchFamily="34" charset="0"/>
                        </a:rPr>
                        <a:t>132%</a:t>
                      </a:r>
                      <a:endParaRPr lang="es-CO" sz="10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2454659226"/>
                  </a:ext>
                </a:extLst>
              </a:tr>
              <a:tr h="692159">
                <a:tc>
                  <a:txBody>
                    <a:bodyPr/>
                    <a:lstStyle/>
                    <a:p>
                      <a:pPr marL="0" algn="ctr" defTabSz="914400" rtl="0" eaLnBrk="1" fontAlgn="ctr" latinLnBrk="0" hangingPunct="1"/>
                      <a:r>
                        <a:rPr lang="es-MX" sz="1000" b="1" u="none" strike="noStrike" kern="1200" dirty="0">
                          <a:solidFill>
                            <a:schemeClr val="tx1"/>
                          </a:solidFill>
                          <a:effectLst/>
                          <a:latin typeface="+mj-lt"/>
                          <a:ea typeface="+mn-ea"/>
                          <a:cs typeface="Arial" panose="020B0604020202020204" pitchFamily="34" charset="0"/>
                        </a:rPr>
                        <a:t>Procesos y actividades de formación artística y cultural, ofrecidos</a:t>
                      </a:r>
                      <a:endParaRPr lang="es-CO" sz="10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000" b="0" i="0" kern="1200" dirty="0">
                          <a:solidFill>
                            <a:schemeClr val="tx1"/>
                          </a:solidFill>
                          <a:latin typeface="+mj-lt"/>
                          <a:ea typeface="+mn-ea"/>
                          <a:cs typeface="+mn-cs"/>
                        </a:rPr>
                        <a:t>Procesos y actividades de formación artística y cultural, ofrecidos/Procesos y actividades programadas de formación artística y cultural, proyectados a ofrecer</a:t>
                      </a:r>
                    </a:p>
                    <a:p>
                      <a:pPr algn="ctr" fontAlgn="ctr"/>
                      <a:endParaRPr lang="es-MX" sz="1000" b="0" i="0" u="none" strike="noStrike" kern="1200" dirty="0">
                        <a:solidFill>
                          <a:schemeClr val="tx1"/>
                        </a:solidFill>
                        <a:effectLst/>
                        <a:latin typeface="+mj-lt"/>
                        <a:ea typeface="+mn-ea"/>
                        <a:cs typeface="+mn-cs"/>
                      </a:endParaRPr>
                    </a:p>
                  </a:txBody>
                  <a:tcPr marL="0" marR="0" marT="0" marB="0" anchor="ctr">
                    <a:solidFill>
                      <a:schemeClr val="bg1"/>
                    </a:solidFill>
                  </a:tcPr>
                </a:tc>
                <a:tc>
                  <a:txBody>
                    <a:bodyPr/>
                    <a:lstStyle/>
                    <a:p>
                      <a:pPr algn="ctr" fontAlgn="ctr"/>
                      <a:r>
                        <a:rPr lang="es-CO" sz="10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000" u="none" strike="noStrike" dirty="0">
                          <a:solidFill>
                            <a:schemeClr val="tx1"/>
                          </a:solidFill>
                          <a:effectLst/>
                          <a:latin typeface="+mj-lt"/>
                          <a:cs typeface="Arial" panose="020B0604020202020204" pitchFamily="34" charset="0"/>
                        </a:rPr>
                        <a:t>Isabel</a:t>
                      </a:r>
                      <a:r>
                        <a:rPr lang="es-CO" sz="1000" u="none" strike="noStrike" baseline="0" dirty="0">
                          <a:solidFill>
                            <a:schemeClr val="tx1"/>
                          </a:solidFill>
                          <a:effectLst/>
                          <a:latin typeface="+mj-lt"/>
                          <a:cs typeface="Arial" panose="020B0604020202020204" pitchFamily="34" charset="0"/>
                        </a:rPr>
                        <a:t> Dapena Echeverría</a:t>
                      </a: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s-MX" sz="1000" b="0" i="0" u="none" strike="noStrike" dirty="0">
                          <a:solidFill>
                            <a:schemeClr val="tx1"/>
                          </a:solidFill>
                          <a:effectLst/>
                          <a:latin typeface="+mj-lt"/>
                          <a:cs typeface="Arial" panose="020B0604020202020204" pitchFamily="34" charset="0"/>
                        </a:rPr>
                        <a:t>155 procesos de 60 programados</a:t>
                      </a:r>
                      <a:endParaRPr lang="es-CO" sz="1000" b="0" i="0" u="none" strike="noStrike" dirty="0">
                        <a:solidFill>
                          <a:schemeClr val="tx1"/>
                        </a:solidFill>
                        <a:effectLst/>
                        <a:latin typeface="+mj-lt"/>
                        <a:cs typeface="Arial" panose="020B0604020202020204" pitchFamily="34" charset="0"/>
                      </a:endParaRPr>
                    </a:p>
                    <a:p>
                      <a:pPr algn="l" fontAlgn="ctr"/>
                      <a:endParaRPr lang="es-CO" sz="1000" b="0" i="0" u="none" strike="noStrike" dirty="0">
                        <a:solidFill>
                          <a:schemeClr val="tx1"/>
                        </a:solidFill>
                        <a:effectLst/>
                        <a:latin typeface="+mj-lt"/>
                        <a:cs typeface="Arial" panose="020B0604020202020204" pitchFamily="34" charset="0"/>
                      </a:endParaRPr>
                    </a:p>
                    <a:p>
                      <a:pPr algn="l" fontAlgn="ctr"/>
                      <a:endParaRPr lang="es-CO" sz="10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00" u="none" strike="noStrike" dirty="0">
                          <a:solidFill>
                            <a:schemeClr val="tx1"/>
                          </a:solidFill>
                          <a:effectLst/>
                          <a:latin typeface="+mj-lt"/>
                          <a:cs typeface="Arial" panose="020B0604020202020204" pitchFamily="34" charset="0"/>
                        </a:rPr>
                        <a:t>258%</a:t>
                      </a:r>
                      <a:endParaRPr lang="es-CO" sz="10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2354045207"/>
                  </a:ext>
                </a:extLst>
              </a:tr>
              <a:tr h="692159">
                <a:tc>
                  <a:txBody>
                    <a:bodyPr/>
                    <a:lstStyle/>
                    <a:p>
                      <a:pPr algn="ctr" fontAlgn="ctr"/>
                      <a:r>
                        <a:rPr lang="es-CO" sz="1200" b="1" u="none" strike="noStrike" dirty="0">
                          <a:solidFill>
                            <a:schemeClr val="tx1"/>
                          </a:solidFill>
                          <a:effectLst/>
                          <a:latin typeface="+mj-lt"/>
                          <a:cs typeface="Arial" panose="020B0604020202020204" pitchFamily="34" charset="0"/>
                        </a:rPr>
                        <a:t>Actores formados en fonoteca</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200" b="0" u="none" strike="noStrike" dirty="0">
                          <a:solidFill>
                            <a:schemeClr val="tx1"/>
                          </a:solidFill>
                          <a:effectLst/>
                          <a:latin typeface="+mj-lt"/>
                          <a:cs typeface="Arial" panose="020B0604020202020204" pitchFamily="34" charset="0"/>
                        </a:rPr>
                        <a:t>actores sociales formados en fonoteca/ actores proyectados a formar en fonoteca</a:t>
                      </a:r>
                    </a:p>
                    <a:p>
                      <a:pPr algn="ctr" fontAlgn="ctr"/>
                      <a:endParaRPr lang="es-CO" sz="1200" b="0" i="0" u="none" strike="noStrike" dirty="0">
                        <a:solidFill>
                          <a:schemeClr val="tx1"/>
                        </a:solidFill>
                        <a:effectLst/>
                        <a:latin typeface="+mj-lt"/>
                        <a:cs typeface="Arial" panose="020B0604020202020204" pitchFamily="34" charset="0"/>
                      </a:endParaRPr>
                    </a:p>
                    <a:p>
                      <a:pPr algn="ctr" fontAlgn="ctr"/>
                      <a:r>
                        <a:rPr lang="es-CO" sz="1200" b="0" i="0" u="none" strike="noStrike" dirty="0">
                          <a:solidFill>
                            <a:schemeClr val="tx1"/>
                          </a:solidFill>
                          <a:effectLst/>
                          <a:latin typeface="+mj-lt"/>
                          <a:cs typeface="Arial" panose="020B0604020202020204" pitchFamily="34" charset="0"/>
                        </a:rPr>
                        <a:t>2/2</a:t>
                      </a:r>
                    </a:p>
                  </a:txBody>
                  <a:tcPr marL="0" marR="0" marT="0" marB="0" anchor="ctr">
                    <a:solidFill>
                      <a:schemeClr val="bg1"/>
                    </a:solidFill>
                  </a:tcPr>
                </a:tc>
                <a:tc>
                  <a:txBody>
                    <a:bodyPr/>
                    <a:lstStyle/>
                    <a:p>
                      <a:pPr algn="ctr" fontAlgn="ctr"/>
                      <a:r>
                        <a:rPr lang="es-CO" sz="1200" u="none" strike="noStrike" dirty="0">
                          <a:solidFill>
                            <a:schemeClr val="tx1"/>
                          </a:solidFill>
                          <a:effectLst/>
                          <a:latin typeface="+mj-lt"/>
                          <a:cs typeface="Arial" panose="020B0604020202020204" pitchFamily="34" charset="0"/>
                        </a:rPr>
                        <a:t>MENSUAL</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Juan Esteban Muñoz Lopera</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200" b="0" i="0" kern="1200" dirty="0">
                          <a:solidFill>
                            <a:schemeClr val="tx1"/>
                          </a:solidFill>
                          <a:effectLst/>
                          <a:latin typeface="+mj-lt"/>
                          <a:ea typeface="+mn-ea"/>
                          <a:cs typeface="+mn-cs"/>
                        </a:rPr>
                        <a:t>	</a:t>
                      </a:r>
                    </a:p>
                    <a:p>
                      <a:pPr algn="just" fontAlgn="ctr"/>
                      <a:r>
                        <a:rPr lang="es-ES" sz="1200" b="0" i="0" kern="1200" dirty="0">
                          <a:solidFill>
                            <a:schemeClr val="tx1"/>
                          </a:solidFill>
                          <a:effectLst/>
                          <a:latin typeface="+mj-lt"/>
                          <a:ea typeface="+mn-ea"/>
                          <a:cs typeface="+mn-cs"/>
                        </a:rPr>
                        <a:t>Se realizaron dos (2) eventos en los cuales se divulgó la existencia de la Fonoteca y Centro de Documentación Musical con todos sus procesos y se realizaron didaxis para acercar la historia musical y discográfica a la comunidad.</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100%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3279548498"/>
                  </a:ext>
                </a:extLst>
              </a:tr>
            </a:tbl>
          </a:graphicData>
        </a:graphic>
      </p:graphicFrame>
    </p:spTree>
    <p:extLst>
      <p:ext uri="{BB962C8B-B14F-4D97-AF65-F5344CB8AC3E}">
        <p14:creationId xmlns:p14="http://schemas.microsoft.com/office/powerpoint/2010/main" val="4149766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32510" y="31675"/>
            <a:ext cx="8214568" cy="461665"/>
          </a:xfrm>
          <a:prstGeom prst="rect">
            <a:avLst/>
          </a:prstGeom>
          <a:noFill/>
        </p:spPr>
        <p:txBody>
          <a:bodyPr wrap="square" rtlCol="0">
            <a:spAutoFit/>
          </a:bodyPr>
          <a:lstStyle/>
          <a:p>
            <a:pPr algn="ctr"/>
            <a:r>
              <a:rPr lang="es-CO" sz="2400" b="1" dirty="0">
                <a:latin typeface="Calibri Light" panose="020F0302020204030204" pitchFamily="34" charset="0"/>
                <a:cs typeface="Calibri Light" panose="020F0302020204030204" pitchFamily="34" charset="0"/>
              </a:rPr>
              <a:t>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2306296666"/>
              </p:ext>
            </p:extLst>
          </p:nvPr>
        </p:nvGraphicFramePr>
        <p:xfrm>
          <a:off x="332164" y="555153"/>
          <a:ext cx="8506171" cy="5381821"/>
        </p:xfrm>
        <a:graphic>
          <a:graphicData uri="http://schemas.openxmlformats.org/drawingml/2006/table">
            <a:tbl>
              <a:tblPr>
                <a:tableStyleId>{BC89EF96-8CEA-46FF-86C4-4CE0E7609802}</a:tableStyleId>
              </a:tblPr>
              <a:tblGrid>
                <a:gridCol w="1411325">
                  <a:extLst>
                    <a:ext uri="{9D8B030D-6E8A-4147-A177-3AD203B41FA5}">
                      <a16:colId xmlns:a16="http://schemas.microsoft.com/office/drawing/2014/main" val="20000"/>
                    </a:ext>
                  </a:extLst>
                </a:gridCol>
                <a:gridCol w="1506788">
                  <a:extLst>
                    <a:ext uri="{9D8B030D-6E8A-4147-A177-3AD203B41FA5}">
                      <a16:colId xmlns:a16="http://schemas.microsoft.com/office/drawing/2014/main" val="20001"/>
                    </a:ext>
                  </a:extLst>
                </a:gridCol>
                <a:gridCol w="715963">
                  <a:extLst>
                    <a:ext uri="{9D8B030D-6E8A-4147-A177-3AD203B41FA5}">
                      <a16:colId xmlns:a16="http://schemas.microsoft.com/office/drawing/2014/main" val="20002"/>
                    </a:ext>
                  </a:extLst>
                </a:gridCol>
                <a:gridCol w="705557">
                  <a:extLst>
                    <a:ext uri="{9D8B030D-6E8A-4147-A177-3AD203B41FA5}">
                      <a16:colId xmlns:a16="http://schemas.microsoft.com/office/drawing/2014/main" val="20003"/>
                    </a:ext>
                  </a:extLst>
                </a:gridCol>
                <a:gridCol w="3587648">
                  <a:extLst>
                    <a:ext uri="{9D8B030D-6E8A-4147-A177-3AD203B41FA5}">
                      <a16:colId xmlns:a16="http://schemas.microsoft.com/office/drawing/2014/main" val="20004"/>
                    </a:ext>
                  </a:extLst>
                </a:gridCol>
                <a:gridCol w="578890">
                  <a:extLst>
                    <a:ext uri="{9D8B030D-6E8A-4147-A177-3AD203B41FA5}">
                      <a16:colId xmlns:a16="http://schemas.microsoft.com/office/drawing/2014/main" val="20005"/>
                    </a:ext>
                  </a:extLst>
                </a:gridCol>
              </a:tblGrid>
              <a:tr h="809821">
                <a:tc>
                  <a:txBody>
                    <a:bodyPr/>
                    <a:lstStyle/>
                    <a:p>
                      <a:pPr algn="ctr" fontAlgn="ctr"/>
                      <a:r>
                        <a:rPr lang="es-CO" sz="1200" b="1" u="none" strike="noStrike" dirty="0">
                          <a:solidFill>
                            <a:schemeClr val="tx1"/>
                          </a:solidFill>
                          <a:effectLst/>
                          <a:latin typeface="+mj-lt"/>
                          <a:cs typeface="Arial" panose="020B0604020202020204" pitchFamily="34" charset="0"/>
                        </a:rPr>
                        <a:t>Nombre indicador</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Ecuación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Medición</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Responsable</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200" b="1" u="none" strike="noStrike" dirty="0">
                          <a:solidFill>
                            <a:schemeClr val="tx1"/>
                          </a:solidFill>
                          <a:effectLst/>
                          <a:latin typeface="+mj-lt"/>
                          <a:cs typeface="Arial" panose="020B0604020202020204" pitchFamily="34" charset="0"/>
                        </a:rPr>
                        <a:t>ANALISIS ULTIMA</a:t>
                      </a:r>
                      <a:r>
                        <a:rPr lang="es-CO" sz="1200" b="1" u="none" strike="noStrike" baseline="0" dirty="0">
                          <a:solidFill>
                            <a:schemeClr val="tx1"/>
                          </a:solidFill>
                          <a:effectLst/>
                          <a:latin typeface="+mj-lt"/>
                          <a:cs typeface="Arial" panose="020B0604020202020204" pitchFamily="34" charset="0"/>
                        </a:rPr>
                        <a:t> MEDICION</a:t>
                      </a:r>
                      <a:endParaRPr lang="es-CO" sz="1200" b="1" i="0" u="none" strike="noStrike" dirty="0">
                        <a:solidFill>
                          <a:schemeClr val="tx1"/>
                        </a:solidFill>
                        <a:effectLst/>
                        <a:latin typeface="+mj-lt"/>
                        <a:cs typeface="Arial" panose="020B0604020202020204" pitchFamily="34" charset="0"/>
                      </a:endParaRPr>
                    </a:p>
                    <a:p>
                      <a:pPr algn="ctr" fontAlgn="ct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200" b="1" u="none" strike="noStrike" dirty="0">
                          <a:solidFill>
                            <a:schemeClr val="tx1"/>
                          </a:solidFill>
                          <a:effectLst/>
                          <a:latin typeface="+mj-lt"/>
                          <a:cs typeface="Arial" panose="020B0604020202020204" pitchFamily="34" charset="0"/>
                        </a:rPr>
                        <a:t>% cumplimiento</a:t>
                      </a:r>
                      <a:endParaRPr lang="es-CO" sz="12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14350">
                <a:tc>
                  <a:txBody>
                    <a:bodyPr/>
                    <a:lstStyle/>
                    <a:p>
                      <a:pPr marL="0" algn="ctr" defTabSz="914400" rtl="0" eaLnBrk="1" fontAlgn="ctr" latinLnBrk="0" hangingPunct="1"/>
                      <a:r>
                        <a:rPr lang="es-ES" sz="1200" b="1" i="0" u="none" strike="noStrike" kern="1200" dirty="0">
                          <a:solidFill>
                            <a:schemeClr val="tx1"/>
                          </a:solidFill>
                          <a:effectLst/>
                          <a:latin typeface="+mj-lt"/>
                          <a:ea typeface="+mn-ea"/>
                          <a:cs typeface="Arial" panose="020B0604020202020204" pitchFamily="34" charset="0"/>
                        </a:rPr>
                        <a:t>Artistas que participan en eventos departamentales, nacionales e internacionales apoyados</a:t>
                      </a:r>
                      <a:endParaRPr lang="es-CO" sz="1200" b="1" i="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1200" b="0" i="0" kern="1200" dirty="0">
                          <a:solidFill>
                            <a:schemeClr val="tx1"/>
                          </a:solidFill>
                          <a:latin typeface="+mj-lt"/>
                          <a:ea typeface="+mn-ea"/>
                          <a:cs typeface="+mn-cs"/>
                        </a:rPr>
                        <a:t>Artistas que participan en eventos departamentales, nacionales e internacionales apoyados/ Artistas proyectados a apoyar</a:t>
                      </a:r>
                    </a:p>
                    <a:p>
                      <a:pPr algn="ctr" fontAlgn="ctr"/>
                      <a:endParaRPr lang="es-CO" sz="1200" b="0" i="0" u="none" strike="noStrike" kern="1200" dirty="0">
                        <a:solidFill>
                          <a:schemeClr val="tx1"/>
                        </a:solidFill>
                        <a:effectLst/>
                        <a:latin typeface="+mj-lt"/>
                        <a:ea typeface="+mn-ea"/>
                        <a:cs typeface="+mn-cs"/>
                      </a:endParaRPr>
                    </a:p>
                    <a:p>
                      <a:pPr algn="ctr" fontAlgn="ctr"/>
                      <a:r>
                        <a:rPr lang="es-CO" sz="1200" b="0" i="0" u="none" strike="noStrike" kern="1200" dirty="0">
                          <a:solidFill>
                            <a:schemeClr val="tx1"/>
                          </a:solidFill>
                          <a:effectLst/>
                          <a:latin typeface="+mj-lt"/>
                          <a:ea typeface="+mn-ea"/>
                          <a:cs typeface="+mn-cs"/>
                        </a:rPr>
                        <a:t>520/260</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200" b="0" i="0" u="none" strike="noStrike" dirty="0">
                          <a:solidFill>
                            <a:schemeClr val="tx1"/>
                          </a:solidFill>
                          <a:effectLst/>
                          <a:latin typeface="+mj-lt"/>
                          <a:cs typeface="Arial" panose="020B0604020202020204" pitchFamily="34" charset="0"/>
                        </a:rPr>
                        <a:t>Isabel Dapena Echeverri</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200" b="0" i="0" kern="1200" dirty="0">
                          <a:solidFill>
                            <a:schemeClr val="tx1"/>
                          </a:solidFill>
                          <a:latin typeface="+mj-lt"/>
                          <a:ea typeface="+mn-ea"/>
                          <a:cs typeface="+mn-cs"/>
                        </a:rPr>
                        <a:t>520 artistas de 260 programados</a:t>
                      </a:r>
                      <a:br>
                        <a:rPr lang="es-MX" sz="1200" dirty="0">
                          <a:solidFill>
                            <a:schemeClr val="tx1"/>
                          </a:solidFill>
                          <a:latin typeface="+mj-lt"/>
                        </a:rPr>
                      </a:b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200%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514350">
                <a:tc>
                  <a:txBody>
                    <a:bodyPr/>
                    <a:lstStyle/>
                    <a:p>
                      <a:pPr algn="ctr" fontAlgn="ctr"/>
                      <a:r>
                        <a:rPr lang="es-MX" sz="1200" b="1" i="0" u="none" strike="noStrike" kern="1200" dirty="0">
                          <a:solidFill>
                            <a:schemeClr val="tx1"/>
                          </a:solidFill>
                          <a:effectLst/>
                          <a:latin typeface="+mj-lt"/>
                          <a:ea typeface="+mn-ea"/>
                          <a:cs typeface="Arial" panose="020B0604020202020204" pitchFamily="34" charset="0"/>
                        </a:rPr>
                        <a:t>Artistas que participan en los procesos del programa Antioquia Vive</a:t>
                      </a:r>
                      <a:endParaRPr lang="es-CO" sz="1200" b="1" i="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200" b="0" i="0" kern="1200" dirty="0">
                          <a:solidFill>
                            <a:schemeClr val="tx1"/>
                          </a:solidFill>
                          <a:latin typeface="+mj-lt"/>
                          <a:ea typeface="+mn-ea"/>
                          <a:cs typeface="+mn-cs"/>
                        </a:rPr>
                        <a:t>Artistas que participan en los procesos del programa Antioquia Vive/Artistas proyectados a participar en los procesos del programa Antioquia Vive</a:t>
                      </a:r>
                      <a:endParaRPr lang="es-CO" sz="12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12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200" b="0" i="0" u="none" strike="noStrike" dirty="0">
                          <a:solidFill>
                            <a:schemeClr val="tx1"/>
                          </a:solidFill>
                          <a:effectLst/>
                          <a:latin typeface="+mj-lt"/>
                          <a:cs typeface="Arial" panose="020B0604020202020204" pitchFamily="34" charset="0"/>
                        </a:rPr>
                        <a:t>Isabel Dapena Echeverri</a:t>
                      </a:r>
                    </a:p>
                  </a:txBody>
                  <a:tcPr marL="0" marR="0" marT="0" marB="0" anchor="ctr"/>
                </a:tc>
                <a:tc>
                  <a:txBody>
                    <a:bodyPr/>
                    <a:lstStyle/>
                    <a:p>
                      <a:pPr algn="l" fontAlgn="ctr"/>
                      <a:r>
                        <a:rPr lang="es-MX" sz="1200" b="0" i="0" u="none" strike="noStrike" dirty="0">
                          <a:solidFill>
                            <a:schemeClr val="tx1"/>
                          </a:solidFill>
                          <a:effectLst/>
                          <a:latin typeface="+mj-lt"/>
                          <a:cs typeface="Arial" panose="020B0604020202020204" pitchFamily="34" charset="0"/>
                        </a:rPr>
                        <a:t>1397 de 2000 programados</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70%</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14350">
                <a:tc>
                  <a:txBody>
                    <a:bodyPr/>
                    <a:lstStyle/>
                    <a:p>
                      <a:pPr algn="ctr" fontAlgn="ctr"/>
                      <a:r>
                        <a:rPr lang="es-ES" sz="1200" b="1" i="0" u="none" strike="noStrike" kern="1200" dirty="0">
                          <a:solidFill>
                            <a:schemeClr val="tx1"/>
                          </a:solidFill>
                          <a:effectLst/>
                          <a:latin typeface="+mj-lt"/>
                          <a:ea typeface="+mn-ea"/>
                          <a:cs typeface="Arial" panose="020B0604020202020204" pitchFamily="34" charset="0"/>
                        </a:rPr>
                        <a:t>Bibliotecas dotadas (Bibliotecas municipales integrantes de la Red de Bibliotecas Públicas de Antioquia que reciben nuevas dotaciones de libros)</a:t>
                      </a:r>
                      <a:endParaRPr lang="es-CO" sz="1200" b="1" i="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pt-BR" sz="1200" b="0" i="0" kern="1200" dirty="0">
                          <a:solidFill>
                            <a:schemeClr val="tx1"/>
                          </a:solidFill>
                          <a:latin typeface="+mj-lt"/>
                          <a:ea typeface="+mn-ea"/>
                          <a:cs typeface="+mn-cs"/>
                        </a:rPr>
                        <a:t>Bibliotecas dotadas / Bibliotecas proyectadas a dotar</a:t>
                      </a:r>
                      <a:endParaRPr lang="es-CO" sz="1200" b="0" i="0" kern="1200" dirty="0">
                        <a:solidFill>
                          <a:schemeClr val="tx1"/>
                        </a:solidFill>
                        <a:latin typeface="+mj-lt"/>
                        <a:ea typeface="+mn-ea"/>
                        <a:cs typeface="+mn-cs"/>
                      </a:endParaRPr>
                    </a:p>
                  </a:txBody>
                  <a:tcPr marL="0" marR="0" marT="0" marB="0" anchor="ctr"/>
                </a:tc>
                <a:tc>
                  <a:txBody>
                    <a:bodyPr/>
                    <a:lstStyle/>
                    <a:p>
                      <a:pPr algn="ctr" fontAlgn="ctr"/>
                      <a:r>
                        <a:rPr lang="es-CO" sz="12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200" b="0" i="0" u="none" strike="noStrike" kern="1200" dirty="0">
                          <a:solidFill>
                            <a:schemeClr val="tx1"/>
                          </a:solidFill>
                          <a:effectLst/>
                          <a:latin typeface="+mn-lt"/>
                          <a:ea typeface="+mn-ea"/>
                          <a:cs typeface="Arial" panose="020B0604020202020204" pitchFamily="34" charset="0"/>
                        </a:rPr>
                        <a:t>Erika Monsalve</a:t>
                      </a:r>
                    </a:p>
                  </a:txBody>
                  <a:tcPr marL="0" marR="0" marT="0" marB="0" anchor="ctr"/>
                </a:tc>
                <a:tc>
                  <a:txBody>
                    <a:bodyPr/>
                    <a:lstStyle/>
                    <a:p>
                      <a:pPr algn="l" fontAlgn="ctr"/>
                      <a:r>
                        <a:rPr lang="es-MX" sz="1200" b="0" i="0" u="none" strike="noStrike" dirty="0">
                          <a:solidFill>
                            <a:schemeClr val="tx1"/>
                          </a:solidFill>
                          <a:effectLst/>
                          <a:latin typeface="+mj-lt"/>
                          <a:cs typeface="Arial" panose="020B0604020202020204" pitchFamily="34" charset="0"/>
                        </a:rPr>
                        <a:t>44 de 30 programadas</a:t>
                      </a:r>
                      <a:endParaRPr lang="es-CO" sz="12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200" u="none" strike="noStrike" dirty="0">
                          <a:solidFill>
                            <a:schemeClr val="tx1"/>
                          </a:solidFill>
                          <a:effectLst/>
                          <a:latin typeface="+mj-lt"/>
                          <a:cs typeface="Arial" panose="020B0604020202020204" pitchFamily="34" charset="0"/>
                        </a:rPr>
                        <a:t>146%</a:t>
                      </a:r>
                      <a:endParaRPr lang="es-CO" sz="12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871671" y="99915"/>
            <a:ext cx="7631869" cy="461665"/>
          </a:xfrm>
          <a:prstGeom prst="rect">
            <a:avLst/>
          </a:prstGeom>
          <a:noFill/>
        </p:spPr>
        <p:txBody>
          <a:bodyPr wrap="square" rtlCol="0">
            <a:spAutoFit/>
          </a:bodyPr>
          <a:lstStyle/>
          <a:p>
            <a:r>
              <a:rPr lang="es-CO" sz="2400" b="1" dirty="0">
                <a:latin typeface="Calibri Light" panose="020F0302020204030204" pitchFamily="34" charset="0"/>
                <a:cs typeface="Calibri Light" panose="020F0302020204030204" pitchFamily="34" charset="0"/>
              </a:rPr>
              <a:t>Gestión del Fortalecimiento de la cultura – 35 indicadores </a:t>
            </a:r>
          </a:p>
        </p:txBody>
      </p:sp>
      <p:graphicFrame>
        <p:nvGraphicFramePr>
          <p:cNvPr id="6" name="5 Tabla"/>
          <p:cNvGraphicFramePr>
            <a:graphicFrameLocks noGrp="1"/>
          </p:cNvGraphicFramePr>
          <p:nvPr>
            <p:extLst>
              <p:ext uri="{D42A27DB-BD31-4B8C-83A1-F6EECF244321}">
                <p14:modId xmlns:p14="http://schemas.microsoft.com/office/powerpoint/2010/main" val="3759364296"/>
              </p:ext>
            </p:extLst>
          </p:nvPr>
        </p:nvGraphicFramePr>
        <p:xfrm>
          <a:off x="284835" y="807801"/>
          <a:ext cx="8574330" cy="5138598"/>
        </p:xfrm>
        <a:graphic>
          <a:graphicData uri="http://schemas.openxmlformats.org/drawingml/2006/table">
            <a:tbl>
              <a:tblPr>
                <a:tableStyleId>{BC89EF96-8CEA-46FF-86C4-4CE0E7609802}</a:tableStyleId>
              </a:tblPr>
              <a:tblGrid>
                <a:gridCol w="1187705">
                  <a:extLst>
                    <a:ext uri="{9D8B030D-6E8A-4147-A177-3AD203B41FA5}">
                      <a16:colId xmlns:a16="http://schemas.microsoft.com/office/drawing/2014/main" val="20000"/>
                    </a:ext>
                  </a:extLst>
                </a:gridCol>
                <a:gridCol w="1756533">
                  <a:extLst>
                    <a:ext uri="{9D8B030D-6E8A-4147-A177-3AD203B41FA5}">
                      <a16:colId xmlns:a16="http://schemas.microsoft.com/office/drawing/2014/main" val="20001"/>
                    </a:ext>
                  </a:extLst>
                </a:gridCol>
                <a:gridCol w="757997">
                  <a:extLst>
                    <a:ext uri="{9D8B030D-6E8A-4147-A177-3AD203B41FA5}">
                      <a16:colId xmlns:a16="http://schemas.microsoft.com/office/drawing/2014/main" val="20002"/>
                    </a:ext>
                  </a:extLst>
                </a:gridCol>
                <a:gridCol w="1593318">
                  <a:extLst>
                    <a:ext uri="{9D8B030D-6E8A-4147-A177-3AD203B41FA5}">
                      <a16:colId xmlns:a16="http://schemas.microsoft.com/office/drawing/2014/main" val="20003"/>
                    </a:ext>
                  </a:extLst>
                </a:gridCol>
                <a:gridCol w="2699887">
                  <a:extLst>
                    <a:ext uri="{9D8B030D-6E8A-4147-A177-3AD203B41FA5}">
                      <a16:colId xmlns:a16="http://schemas.microsoft.com/office/drawing/2014/main" val="20004"/>
                    </a:ext>
                  </a:extLst>
                </a:gridCol>
                <a:gridCol w="578890">
                  <a:extLst>
                    <a:ext uri="{9D8B030D-6E8A-4147-A177-3AD203B41FA5}">
                      <a16:colId xmlns:a16="http://schemas.microsoft.com/office/drawing/2014/main" val="20005"/>
                    </a:ext>
                  </a:extLst>
                </a:gridCol>
              </a:tblGrid>
              <a:tr h="612318">
                <a:tc>
                  <a:txBody>
                    <a:bodyPr/>
                    <a:lstStyle/>
                    <a:p>
                      <a:pPr algn="ctr" fontAlgn="ctr"/>
                      <a:r>
                        <a:rPr lang="es-CO" sz="1100" b="1" i="0" u="none" strike="noStrike" kern="1200" dirty="0">
                          <a:solidFill>
                            <a:schemeClr val="tx1"/>
                          </a:solidFill>
                          <a:effectLst/>
                          <a:latin typeface="+mj-lt"/>
                          <a:ea typeface="+mn-ea"/>
                          <a:cs typeface="Arial" panose="020B0604020202020204" pitchFamily="34" charset="0"/>
                        </a:rPr>
                        <a:t>Nombre indicador</a:t>
                      </a: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14350">
                <a:tc>
                  <a:txBody>
                    <a:bodyPr/>
                    <a:lstStyle/>
                    <a:p>
                      <a:pPr marL="0" algn="ctr" defTabSz="914400" rtl="0" eaLnBrk="1" fontAlgn="ctr" latinLnBrk="0" hangingPunct="1"/>
                      <a:r>
                        <a:rPr lang="es-ES" sz="1100" b="1" i="0" u="none" strike="noStrike" kern="1200" dirty="0">
                          <a:solidFill>
                            <a:schemeClr val="tx1"/>
                          </a:solidFill>
                          <a:effectLst/>
                          <a:latin typeface="+mj-lt"/>
                          <a:ea typeface="+mn-ea"/>
                          <a:cs typeface="Arial" panose="020B0604020202020204" pitchFamily="34" charset="0"/>
                        </a:rPr>
                        <a:t>Bibliotecas públicas municipales mejoradas a partir de la dotación bibliográfica e inmobiliaria</a:t>
                      </a:r>
                      <a:endParaRPr lang="es-CO" sz="1100" b="1" i="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100" b="0" i="0" kern="1200" dirty="0">
                          <a:solidFill>
                            <a:schemeClr val="tx1"/>
                          </a:solidFill>
                          <a:latin typeface="+mj-lt"/>
                          <a:ea typeface="+mn-ea"/>
                          <a:cs typeface="+mn-cs"/>
                        </a:rPr>
                        <a:t>Bibliotecas públicas municipales mejoradas a partir de la dotación bibliográfica e inmobiliaria/ Bibliotecas públicas municipales mejoradas a partir de la dotación bibliográfica e inmobiliaria proyectadas</a:t>
                      </a: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ES" sz="1100" b="0" i="0" kern="1200" dirty="0">
                          <a:solidFill>
                            <a:schemeClr val="tx1"/>
                          </a:solidFill>
                          <a:latin typeface="+mj-lt"/>
                          <a:ea typeface="+mn-ea"/>
                          <a:cs typeface="+mn-cs"/>
                        </a:rPr>
                        <a:t>Erika Monsalve</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kern="1200" dirty="0">
                          <a:solidFill>
                            <a:schemeClr val="tx1"/>
                          </a:solidFill>
                          <a:effectLst/>
                          <a:latin typeface="+mj-lt"/>
                          <a:ea typeface="+mn-ea"/>
                          <a:cs typeface="Arial" panose="020B0604020202020204" pitchFamily="34" charset="0"/>
                        </a:rPr>
                        <a:t>Por jornadas de acuerdos en 17 municipios se realizó la dotación de material bibliográfico para sus bibliotecas municipales, así como la asesoría en la adquisición propia de estanterías</a:t>
                      </a:r>
                      <a:endParaRPr lang="es-CO" sz="11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514350">
                <a:tc>
                  <a:txBody>
                    <a:bodyPr/>
                    <a:lstStyle/>
                    <a:p>
                      <a:pPr marL="0" algn="ctr" defTabSz="914400" rtl="0" eaLnBrk="1" fontAlgn="ctr" latinLnBrk="0" hangingPunct="1"/>
                      <a:r>
                        <a:rPr lang="es-CO" sz="1100" b="1" i="0" u="none" strike="noStrike" kern="1200" dirty="0">
                          <a:solidFill>
                            <a:schemeClr val="tx1"/>
                          </a:solidFill>
                          <a:effectLst/>
                          <a:latin typeface="+mj-lt"/>
                          <a:ea typeface="+mn-ea"/>
                          <a:cs typeface="Arial" panose="020B0604020202020204" pitchFamily="34" charset="0"/>
                        </a:rPr>
                        <a:t>Apoyos concertados (Convocatoria de Salas Concertadas)</a:t>
                      </a:r>
                    </a:p>
                  </a:txBody>
                  <a:tcPr marL="0" marR="0" marT="0" marB="0" anchor="ctr">
                    <a:solidFill>
                      <a:schemeClr val="bg1"/>
                    </a:solidFill>
                  </a:tcPr>
                </a:tc>
                <a:tc>
                  <a:txBody>
                    <a:bodyPr/>
                    <a:lstStyle/>
                    <a:p>
                      <a:pPr algn="ctr" fontAlgn="ctr"/>
                      <a:r>
                        <a:rPr lang="es-CO" sz="1100" b="0" i="0" kern="1200" dirty="0">
                          <a:solidFill>
                            <a:schemeClr val="tx1"/>
                          </a:solidFill>
                          <a:latin typeface="+mj-lt"/>
                          <a:ea typeface="+mn-ea"/>
                          <a:cs typeface="+mn-cs"/>
                        </a:rPr>
                        <a:t>Apoyos concertados /Apoyos concertados programados</a:t>
                      </a:r>
                    </a:p>
                  </a:txBody>
                  <a:tcPr marL="0" marR="0" marT="0" marB="0" anchor="ctr">
                    <a:solidFill>
                      <a:schemeClr val="bg1"/>
                    </a:solidFill>
                  </a:tcP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Hugo Antonio Valencia</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chemeClr val="tx1"/>
                          </a:solidFill>
                          <a:effectLst/>
                          <a:latin typeface="+mj-lt"/>
                          <a:cs typeface="Arial" panose="020B0604020202020204" pitchFamily="34" charset="0"/>
                        </a:rPr>
                        <a:t>17 apoyos de 15 programados. </a:t>
                      </a:r>
                      <a:r>
                        <a:rPr lang="es-ES" sz="1100" b="0" i="0" u="none" strike="noStrike" dirty="0">
                          <a:solidFill>
                            <a:schemeClr val="tx1"/>
                          </a:solidFill>
                          <a:effectLst/>
                          <a:latin typeface="+mj-lt"/>
                          <a:cs typeface="Arial" panose="020B0604020202020204" pitchFamily="34" charset="0"/>
                        </a:rPr>
                        <a:t>Se tienen 7 ganadores de la convocatoria ( Se adjunta la Resolución No. 342 de 2021). mas 10 de la convocatoria anterior.</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100" b="0" i="0" u="none" strike="noStrike" dirty="0">
                          <a:solidFill>
                            <a:schemeClr val="tx1"/>
                          </a:solidFill>
                          <a:effectLst/>
                          <a:latin typeface="+mj-lt"/>
                          <a:cs typeface="Arial" panose="020B0604020202020204" pitchFamily="34" charset="0"/>
                        </a:rPr>
                        <a:t>113%</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14350">
                <a:tc>
                  <a:txBody>
                    <a:bodyPr/>
                    <a:lstStyle/>
                    <a:p>
                      <a:pPr algn="ctr" fontAlgn="ctr"/>
                      <a:r>
                        <a:rPr lang="es-MX" sz="1100" b="1" u="none" strike="noStrike" kern="1200" dirty="0">
                          <a:solidFill>
                            <a:schemeClr val="tx1"/>
                          </a:solidFill>
                          <a:effectLst/>
                          <a:latin typeface="+mj-lt"/>
                          <a:ea typeface="+mn-ea"/>
                          <a:cs typeface="Arial" panose="020B0604020202020204" pitchFamily="34" charset="0"/>
                        </a:rPr>
                        <a:t>Infraestructura cultural con mantenimiento y/o adecuación realizadas</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100" b="0" i="0" kern="1200" dirty="0">
                          <a:solidFill>
                            <a:schemeClr val="tx1"/>
                          </a:solidFill>
                          <a:latin typeface="+mj-lt"/>
                          <a:ea typeface="+mn-ea"/>
                          <a:cs typeface="+mn-cs"/>
                        </a:rPr>
                        <a:t>Infraestructura cultural con mantenimiento y/o adecuación realizadas/Infraestructura cultural con mantenimiento y/o adecuación proyectadas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Luis Felipe Saldarriaga</a:t>
                      </a:r>
                    </a:p>
                  </a:txBody>
                  <a:tcPr marL="0" marR="0" marT="0" marB="0" anchor="ctr"/>
                </a:tc>
                <a:tc>
                  <a:txBody>
                    <a:bodyPr/>
                    <a:lstStyle/>
                    <a:p>
                      <a:pPr algn="just" fontAlgn="ctr"/>
                      <a:r>
                        <a:rPr lang="es-MX" sz="1100" b="0" i="0" kern="1200" dirty="0">
                          <a:solidFill>
                            <a:schemeClr val="tx1"/>
                          </a:solidFill>
                          <a:effectLst/>
                          <a:latin typeface="+mj-lt"/>
                          <a:ea typeface="+mn-ea"/>
                          <a:cs typeface="+mn-cs"/>
                        </a:rPr>
                        <a:t>12 de 7 programados</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171%</a:t>
                      </a:r>
                    </a:p>
                  </a:txBody>
                  <a:tcPr marL="0" marR="0" marT="0" marB="0" anchor="ctr"/>
                </a:tc>
                <a:extLst>
                  <a:ext uri="{0D108BD9-81ED-4DB2-BD59-A6C34878D82A}">
                    <a16:rowId xmlns:a16="http://schemas.microsoft.com/office/drawing/2014/main" val="10003"/>
                  </a:ext>
                </a:extLst>
              </a:tr>
              <a:tr h="514350">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100" b="1" u="none" strike="noStrike" dirty="0">
                          <a:solidFill>
                            <a:schemeClr val="tx1"/>
                          </a:solidFill>
                          <a:latin typeface="+mj-lt"/>
                        </a:rPr>
                        <a:t>Población beneficiada del Portafolio Departamental de Estímulos</a:t>
                      </a:r>
                      <a:endParaRPr lang="es-MX" sz="1100" b="1" i="0" u="none" strike="noStrike" dirty="0">
                        <a:solidFill>
                          <a:schemeClr val="tx1"/>
                        </a:solidFill>
                        <a:latin typeface="+mj-lt"/>
                      </a:endParaRPr>
                    </a:p>
                  </a:txBody>
                  <a:tcPr marL="0" marR="0" marT="0" marB="0" anchor="ctr">
                    <a:solidFill>
                      <a:schemeClr val="bg1"/>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100" b="0" u="none" strike="noStrike" dirty="0">
                          <a:solidFill>
                            <a:schemeClr val="tx1"/>
                          </a:solidFill>
                          <a:latin typeface="+mj-lt"/>
                        </a:rPr>
                        <a:t>Población beneficiada del Portafolio Departamental de Estímulos/Población programada a beneficiar</a:t>
                      </a:r>
                      <a:endParaRPr lang="es-MX" sz="1100" b="0" i="0" u="none" strike="noStrike" dirty="0">
                        <a:solidFill>
                          <a:schemeClr val="tx1"/>
                        </a:solidFill>
                        <a:latin typeface="+mj-lt"/>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Isabel Dapena</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chemeClr val="tx1"/>
                          </a:solidFill>
                          <a:effectLst/>
                          <a:latin typeface="+mj-lt"/>
                          <a:cs typeface="Arial" panose="020B0604020202020204" pitchFamily="34" charset="0"/>
                        </a:rPr>
                        <a:t>1,210</a:t>
                      </a:r>
                      <a:r>
                        <a:rPr lang="es-CO" sz="1100" b="0" i="0" u="none" strike="noStrike" dirty="0">
                          <a:solidFill>
                            <a:schemeClr val="tx1"/>
                          </a:solidFill>
                          <a:effectLst/>
                          <a:latin typeface="+mj-lt"/>
                          <a:cs typeface="Arial" panose="020B0604020202020204" pitchFamily="34" charset="0"/>
                        </a:rPr>
                        <a:t>de 1000 programadas</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121%</a:t>
                      </a:r>
                    </a:p>
                  </a:txBody>
                  <a:tcPr marL="0" marR="0" marT="0" marB="0" anchor="ctr"/>
                </a:tc>
                <a:extLst>
                  <a:ext uri="{0D108BD9-81ED-4DB2-BD59-A6C34878D82A}">
                    <a16:rowId xmlns:a16="http://schemas.microsoft.com/office/drawing/2014/main" val="10005"/>
                  </a:ext>
                </a:extLst>
              </a:tr>
              <a:tr h="514350">
                <a:tc>
                  <a:txBody>
                    <a:bodyPr/>
                    <a:lstStyle/>
                    <a:p>
                      <a:pPr algn="ctr" fontAlgn="ctr"/>
                      <a:r>
                        <a:rPr lang="es-CO" sz="1100" b="1" u="none" strike="noStrike" dirty="0">
                          <a:solidFill>
                            <a:schemeClr val="tx1"/>
                          </a:solidFill>
                          <a:effectLst/>
                          <a:latin typeface="+mj-lt"/>
                          <a:cs typeface="Arial" panose="020B0604020202020204" pitchFamily="34" charset="0"/>
                        </a:rPr>
                        <a:t>Plan departamental de lectura y bibliotecas implementado (2006-2020)</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actividades del plan implementadas/ actividades del plan a desarrollar</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ANUAL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ES" sz="1100" b="0" i="0" kern="1200" dirty="0">
                          <a:solidFill>
                            <a:schemeClr val="tx1"/>
                          </a:solidFill>
                          <a:latin typeface="+mn-lt"/>
                          <a:ea typeface="+mn-ea"/>
                          <a:cs typeface="+mn-cs"/>
                        </a:rPr>
                        <a:t>Erika Monsalve</a:t>
                      </a:r>
                      <a:endParaRPr lang="es-CO" sz="1100" b="0" i="0" u="none" strike="noStrike" kern="1200" dirty="0">
                        <a:solidFill>
                          <a:schemeClr val="tx1"/>
                        </a:solidFill>
                        <a:effectLst/>
                        <a:latin typeface="+mn-lt"/>
                        <a:ea typeface="+mn-ea"/>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kern="1200" dirty="0">
                          <a:solidFill>
                            <a:schemeClr val="tx1"/>
                          </a:solidFill>
                          <a:effectLst/>
                          <a:latin typeface="+mj-lt"/>
                          <a:ea typeface="+mn-ea"/>
                          <a:cs typeface="Arial" panose="020B0604020202020204" pitchFamily="34" charset="0"/>
                        </a:rPr>
                        <a:t>35% de avance del 50% programado</a:t>
                      </a:r>
                      <a:endParaRPr lang="es-CO" sz="11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70%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95656" y="126945"/>
            <a:ext cx="8467110" cy="461665"/>
          </a:xfrm>
          <a:prstGeom prst="rect">
            <a:avLst/>
          </a:prstGeom>
          <a:noFill/>
        </p:spPr>
        <p:txBody>
          <a:bodyPr wrap="squar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1221554572"/>
              </p:ext>
            </p:extLst>
          </p:nvPr>
        </p:nvGraphicFramePr>
        <p:xfrm>
          <a:off x="286685" y="662940"/>
          <a:ext cx="8736164" cy="5532120"/>
        </p:xfrm>
        <a:graphic>
          <a:graphicData uri="http://schemas.openxmlformats.org/drawingml/2006/table">
            <a:tbl>
              <a:tblPr>
                <a:tableStyleId>{BC89EF96-8CEA-46FF-86C4-4CE0E7609802}</a:tableStyleId>
              </a:tblPr>
              <a:tblGrid>
                <a:gridCol w="1385338">
                  <a:extLst>
                    <a:ext uri="{9D8B030D-6E8A-4147-A177-3AD203B41FA5}">
                      <a16:colId xmlns:a16="http://schemas.microsoft.com/office/drawing/2014/main" val="20000"/>
                    </a:ext>
                  </a:extLst>
                </a:gridCol>
                <a:gridCol w="1448789">
                  <a:extLst>
                    <a:ext uri="{9D8B030D-6E8A-4147-A177-3AD203B41FA5}">
                      <a16:colId xmlns:a16="http://schemas.microsoft.com/office/drawing/2014/main" val="20001"/>
                    </a:ext>
                  </a:extLst>
                </a:gridCol>
                <a:gridCol w="985652">
                  <a:extLst>
                    <a:ext uri="{9D8B030D-6E8A-4147-A177-3AD203B41FA5}">
                      <a16:colId xmlns:a16="http://schemas.microsoft.com/office/drawing/2014/main" val="20002"/>
                    </a:ext>
                  </a:extLst>
                </a:gridCol>
                <a:gridCol w="1021278">
                  <a:extLst>
                    <a:ext uri="{9D8B030D-6E8A-4147-A177-3AD203B41FA5}">
                      <a16:colId xmlns:a16="http://schemas.microsoft.com/office/drawing/2014/main" val="20003"/>
                    </a:ext>
                  </a:extLst>
                </a:gridCol>
                <a:gridCol w="3407186">
                  <a:extLst>
                    <a:ext uri="{9D8B030D-6E8A-4147-A177-3AD203B41FA5}">
                      <a16:colId xmlns:a16="http://schemas.microsoft.com/office/drawing/2014/main" val="20004"/>
                    </a:ext>
                  </a:extLst>
                </a:gridCol>
                <a:gridCol w="487921">
                  <a:extLst>
                    <a:ext uri="{9D8B030D-6E8A-4147-A177-3AD203B41FA5}">
                      <a16:colId xmlns:a16="http://schemas.microsoft.com/office/drawing/2014/main" val="20005"/>
                    </a:ext>
                  </a:extLst>
                </a:gridCol>
              </a:tblGrid>
              <a:tr h="448743">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42139">
                <a:tc>
                  <a:txBody>
                    <a:bodyPr/>
                    <a:lstStyle/>
                    <a:p>
                      <a:pPr algn="ctr" fontAlgn="ctr"/>
                      <a:r>
                        <a:rPr lang="es-CO" sz="1100" b="1" u="none" strike="noStrike" dirty="0">
                          <a:solidFill>
                            <a:schemeClr val="tx1"/>
                          </a:solidFill>
                          <a:effectLst/>
                          <a:latin typeface="+mj-lt"/>
                          <a:cs typeface="Arial" panose="020B0604020202020204" pitchFamily="34" charset="0"/>
                        </a:rPr>
                        <a:t>Acondicionamientos de bienes y servicios culturales realizados</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bienes acondicionados /bienes proyectados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ANUAL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Luis Felipe Saldarriaga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1100" b="0" i="0" kern="1200" dirty="0">
                          <a:solidFill>
                            <a:schemeClr val="tx1"/>
                          </a:solidFill>
                          <a:effectLst/>
                          <a:latin typeface="+mj-lt"/>
                          <a:ea typeface="+mn-ea"/>
                          <a:cs typeface="+mn-cs"/>
                        </a:rPr>
                        <a:t>El Instituto de Cultura y Patrimonio de Antioquia aun no proyecta bienes a acondicionar debido a la austeridad económica establecida con motivo de la pandemia originada por el COVID-19, por lo cual no se han asignado recursos propios para esta actividad, que se financia con este tipo de recursos.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513208">
                <a:tc>
                  <a:txBody>
                    <a:bodyPr/>
                    <a:lstStyle/>
                    <a:p>
                      <a:pPr algn="ctr" fontAlgn="ctr"/>
                      <a:r>
                        <a:rPr lang="es-CO" sz="1100" b="1" u="none" strike="noStrike" dirty="0">
                          <a:solidFill>
                            <a:schemeClr val="tx1"/>
                          </a:solidFill>
                          <a:effectLst/>
                          <a:latin typeface="+mj-lt"/>
                          <a:cs typeface="Arial" panose="020B0604020202020204" pitchFamily="34" charset="0"/>
                        </a:rPr>
                        <a:t>Bibliotecas públicas municipales y escolares que participan en procesos de lectura y escritura</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bibliotecas que participan/bibliotecas programadas</a:t>
                      </a:r>
                    </a:p>
                    <a:p>
                      <a:pPr algn="ctr" fontAlgn="ctr"/>
                      <a:endParaRPr lang="es-CO" sz="1100" b="0" i="0" u="none" strike="noStrike" dirty="0">
                        <a:solidFill>
                          <a:schemeClr val="tx1"/>
                        </a:solidFill>
                        <a:effectLst/>
                        <a:latin typeface="+mj-lt"/>
                        <a:cs typeface="Arial" panose="020B0604020202020204" pitchFamily="34" charset="0"/>
                      </a:endParaRPr>
                    </a:p>
                    <a:p>
                      <a:pPr algn="ctr" fontAlgn="ctr"/>
                      <a:r>
                        <a:rPr lang="es-CO" sz="1100" b="0" i="0" u="none" strike="noStrike" dirty="0">
                          <a:solidFill>
                            <a:schemeClr val="tx1"/>
                          </a:solidFill>
                          <a:effectLst/>
                          <a:latin typeface="+mj-lt"/>
                          <a:cs typeface="Arial" panose="020B0604020202020204" pitchFamily="34" charset="0"/>
                        </a:rPr>
                        <a:t>40/40</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Erika Monsalve</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1100" b="0" i="0" kern="1200" dirty="0">
                          <a:solidFill>
                            <a:schemeClr val="tx1"/>
                          </a:solidFill>
                          <a:effectLst/>
                          <a:latin typeface="+mj-lt"/>
                          <a:ea typeface="+mn-ea"/>
                          <a:cs typeface="+mn-cs"/>
                        </a:rPr>
                        <a:t>Realización semana del idioma, lunes 19 de abril: Enero a marzo 2021 no se realizaron procesos de lectura y escritura con bibliotecas públicas debido a la contingencia por covid-19 y retrasos en la contratación de personal de apoyo para el área; pero se adelantó la planeación de la celebración del idioma TRAVESÍAS DEL IDIOMA.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13208">
                <a:tc>
                  <a:txBody>
                    <a:bodyPr/>
                    <a:lstStyle/>
                    <a:p>
                      <a:pPr algn="ctr" fontAlgn="ctr"/>
                      <a:r>
                        <a:rPr lang="es-CO" sz="1100" b="1" u="none" strike="noStrike" dirty="0">
                          <a:solidFill>
                            <a:schemeClr val="tx1"/>
                          </a:solidFill>
                          <a:effectLst/>
                          <a:latin typeface="+mj-lt"/>
                          <a:cs typeface="Arial" panose="020B0604020202020204" pitchFamily="34" charset="0"/>
                        </a:rPr>
                        <a:t>Ciudadanos participantes en procesos de fomento en artes visuales</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ciudadanos que participan en eventos de artes visuales/ ciudadanos proyectados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Henry González Velásquez</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1100" b="0" i="0" u="none" strike="noStrike" dirty="0">
                          <a:solidFill>
                            <a:schemeClr val="tx1"/>
                          </a:solidFill>
                          <a:effectLst/>
                          <a:latin typeface="+mj-lt"/>
                          <a:cs typeface="Arial" panose="020B0604020202020204" pitchFamily="34" charset="0"/>
                        </a:rPr>
                        <a:t>Sin ejecución</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0%</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r h="513208">
                <a:tc>
                  <a:txBody>
                    <a:bodyPr/>
                    <a:lstStyle/>
                    <a:p>
                      <a:pPr algn="ctr" fontAlgn="ctr"/>
                      <a:r>
                        <a:rPr lang="es-CO" sz="1100" b="1" u="none" strike="noStrike" dirty="0">
                          <a:solidFill>
                            <a:schemeClr val="tx1"/>
                          </a:solidFill>
                          <a:effectLst/>
                          <a:latin typeface="+mj-lt"/>
                          <a:cs typeface="Arial" panose="020B0604020202020204" pitchFamily="34" charset="0"/>
                        </a:rPr>
                        <a:t>Ciudadanos participantes en procesos de fomento en danza</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ciudadanos que participan en eventos de danza/ ciudadanos proyectados</a:t>
                      </a:r>
                    </a:p>
                    <a:p>
                      <a:pPr algn="ctr" fontAlgn="ctr"/>
                      <a:endParaRPr lang="es-CO" sz="1100" b="0" u="none" strike="noStrike" dirty="0">
                        <a:solidFill>
                          <a:schemeClr val="tx1"/>
                        </a:solidFill>
                        <a:effectLst/>
                        <a:latin typeface="+mj-lt"/>
                        <a:cs typeface="Arial" panose="020B0604020202020204" pitchFamily="34" charset="0"/>
                      </a:endParaRPr>
                    </a:p>
                    <a:p>
                      <a:pPr algn="ctr" fontAlgn="ctr"/>
                      <a:r>
                        <a:rPr lang="es-CO" sz="1100" b="0" i="0" u="none" strike="noStrike" dirty="0">
                          <a:solidFill>
                            <a:schemeClr val="tx1"/>
                          </a:solidFill>
                          <a:effectLst/>
                          <a:latin typeface="+mj-lt"/>
                          <a:cs typeface="Arial" panose="020B0604020202020204" pitchFamily="34" charset="0"/>
                        </a:rPr>
                        <a:t>0</a:t>
                      </a: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Diana Cristina Gallego Yepes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es-MX" sz="1100" dirty="0">
                          <a:solidFill>
                            <a:schemeClr val="tx1"/>
                          </a:solidFill>
                          <a:latin typeface="+mj-lt"/>
                        </a:rPr>
                        <a:t>1000 participantes de 1500 programados</a:t>
                      </a:r>
                    </a:p>
                  </a:txBody>
                  <a:tcPr marL="76200" marR="76200" marT="76200" marB="76200"/>
                </a:tc>
                <a:tc>
                  <a:txBody>
                    <a:bodyPr/>
                    <a:lstStyle/>
                    <a:p>
                      <a:pPr algn="ctr" fontAlgn="ctr"/>
                      <a:r>
                        <a:rPr lang="es-CO" sz="1100" u="none" strike="noStrike" dirty="0">
                          <a:solidFill>
                            <a:schemeClr val="tx1"/>
                          </a:solidFill>
                          <a:effectLst/>
                          <a:latin typeface="+mj-lt"/>
                          <a:cs typeface="Arial" panose="020B0604020202020204" pitchFamily="34" charset="0"/>
                        </a:rPr>
                        <a:t>66%</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6"/>
                  </a:ext>
                </a:extLst>
              </a:tr>
              <a:tr h="513208">
                <a:tc>
                  <a:txBody>
                    <a:bodyPr/>
                    <a:lstStyle/>
                    <a:p>
                      <a:pPr algn="ctr" fontAlgn="ctr"/>
                      <a:r>
                        <a:rPr lang="es-CO" sz="1100" b="1" u="none" strike="noStrike" dirty="0">
                          <a:solidFill>
                            <a:schemeClr val="tx1"/>
                          </a:solidFill>
                          <a:effectLst/>
                          <a:latin typeface="+mj-lt"/>
                          <a:cs typeface="Arial" panose="020B0604020202020204" pitchFamily="34" charset="0"/>
                        </a:rPr>
                        <a:t>Ciudadanos participantes en procesos de fomento en teatro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ciudadanos que participan en eventos de teatro/ ciudadanos proyectados</a:t>
                      </a: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Hugo Antonio Valencia Melguizo</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r>
                        <a:rPr lang="es-CO" sz="1100" b="0" i="0" u="none" strike="noStrike" kern="1200" dirty="0">
                          <a:solidFill>
                            <a:schemeClr val="tx1"/>
                          </a:solidFill>
                          <a:effectLst/>
                          <a:latin typeface="+mj-lt"/>
                          <a:ea typeface="+mn-ea"/>
                          <a:cs typeface="+mn-cs"/>
                        </a:rPr>
                        <a:t>Sin ejecución</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0%</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8"/>
                  </a:ext>
                </a:extLst>
              </a:tr>
              <a:tr h="513208">
                <a:tc>
                  <a:txBody>
                    <a:bodyPr/>
                    <a:lstStyle/>
                    <a:p>
                      <a:pPr algn="ctr" fontAlgn="ctr"/>
                      <a:r>
                        <a:rPr lang="es-CO" sz="1100" b="1" u="none" strike="noStrike" dirty="0">
                          <a:solidFill>
                            <a:schemeClr val="tx1"/>
                          </a:solidFill>
                          <a:effectLst/>
                          <a:latin typeface="+mj-lt"/>
                          <a:cs typeface="Arial" panose="020B0604020202020204" pitchFamily="34" charset="0"/>
                        </a:rPr>
                        <a:t>Ciudadanos participantes en procesos de fonoteca</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ciudadanos que participan en eventos de fonoteca/ciudadanos proyectados</a:t>
                      </a: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Nelson León Osorno Zapata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CO" sz="1100" kern="1200" dirty="0">
                          <a:solidFill>
                            <a:schemeClr val="tx1"/>
                          </a:solidFill>
                          <a:latin typeface="+mj-lt"/>
                          <a:ea typeface="+mn-ea"/>
                          <a:cs typeface="+mn-cs"/>
                        </a:rPr>
                        <a:t>Sin ejecución</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graphicFrame>
        <p:nvGraphicFramePr>
          <p:cNvPr id="8" name="7 Marcador de contenido"/>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3074" name="Picture 2"/>
          <p:cNvPicPr>
            <a:picLocks noChangeAspect="1" noChangeArrowheads="1"/>
          </p:cNvPicPr>
          <p:nvPr/>
        </p:nvPicPr>
        <p:blipFill>
          <a:blip r:embed="rId3"/>
          <a:srcRect/>
          <a:stretch>
            <a:fillRect/>
          </a:stretch>
        </p:blipFill>
        <p:spPr bwMode="auto">
          <a:xfrm>
            <a:off x="62663" y="-54591"/>
            <a:ext cx="9040393" cy="6858000"/>
          </a:xfrm>
          <a:prstGeom prst="rect">
            <a:avLst/>
          </a:prstGeom>
          <a:noFill/>
          <a:ln w="9525">
            <a:noFill/>
            <a:miter lim="800000"/>
            <a:headEnd/>
            <a:tailEnd/>
          </a:ln>
          <a:effectLst/>
        </p:spPr>
      </p:pic>
      <p:graphicFrame>
        <p:nvGraphicFramePr>
          <p:cNvPr id="6" name="5 Tabla"/>
          <p:cNvGraphicFramePr>
            <a:graphicFrameLocks noGrp="1"/>
          </p:cNvGraphicFramePr>
          <p:nvPr>
            <p:extLst>
              <p:ext uri="{D42A27DB-BD31-4B8C-83A1-F6EECF244321}">
                <p14:modId xmlns:p14="http://schemas.microsoft.com/office/powerpoint/2010/main" val="3205441442"/>
              </p:ext>
            </p:extLst>
          </p:nvPr>
        </p:nvGraphicFramePr>
        <p:xfrm>
          <a:off x="730955" y="1653745"/>
          <a:ext cx="7873338" cy="731520"/>
        </p:xfrm>
        <a:graphic>
          <a:graphicData uri="http://schemas.openxmlformats.org/drawingml/2006/table">
            <a:tbl>
              <a:tblPr firstRow="1" firstCol="1" bandRow="1">
                <a:tableStyleId>{8799B23B-EC83-4686-B30A-512413B5E67A}</a:tableStyleId>
              </a:tblPr>
              <a:tblGrid>
                <a:gridCol w="1831799">
                  <a:extLst>
                    <a:ext uri="{9D8B030D-6E8A-4147-A177-3AD203B41FA5}">
                      <a16:colId xmlns:a16="http://schemas.microsoft.com/office/drawing/2014/main" val="20000"/>
                    </a:ext>
                  </a:extLst>
                </a:gridCol>
                <a:gridCol w="2147116">
                  <a:extLst>
                    <a:ext uri="{9D8B030D-6E8A-4147-A177-3AD203B41FA5}">
                      <a16:colId xmlns:a16="http://schemas.microsoft.com/office/drawing/2014/main" val="20001"/>
                    </a:ext>
                  </a:extLst>
                </a:gridCol>
                <a:gridCol w="2086143">
                  <a:extLst>
                    <a:ext uri="{9D8B030D-6E8A-4147-A177-3AD203B41FA5}">
                      <a16:colId xmlns:a16="http://schemas.microsoft.com/office/drawing/2014/main" val="20002"/>
                    </a:ext>
                  </a:extLst>
                </a:gridCol>
                <a:gridCol w="1808280">
                  <a:extLst>
                    <a:ext uri="{9D8B030D-6E8A-4147-A177-3AD203B41FA5}">
                      <a16:colId xmlns:a16="http://schemas.microsoft.com/office/drawing/2014/main" val="20003"/>
                    </a:ext>
                  </a:extLst>
                </a:gridCol>
              </a:tblGrid>
              <a:tr h="416203">
                <a:tc>
                  <a:txBody>
                    <a:bodyPr/>
                    <a:lstStyle/>
                    <a:p>
                      <a:pPr algn="ctr" hangingPunct="0">
                        <a:spcAft>
                          <a:spcPts val="0"/>
                        </a:spcAft>
                      </a:pPr>
                      <a:r>
                        <a:rPr lang="es-ES_tradnl" sz="1600" dirty="0">
                          <a:effectLst/>
                          <a:latin typeface="+mj-lt"/>
                        </a:rPr>
                        <a:t>Indicadores al día</a:t>
                      </a:r>
                      <a:endParaRPr lang="es-CO" sz="1100" dirty="0">
                        <a:effectLst/>
                        <a:latin typeface="+mj-lt"/>
                        <a:ea typeface="Times New Roman"/>
                      </a:endParaRPr>
                    </a:p>
                  </a:txBody>
                  <a:tcPr marL="68580" marR="68580" marT="0" marB="0"/>
                </a:tc>
                <a:tc>
                  <a:txBody>
                    <a:bodyPr/>
                    <a:lstStyle/>
                    <a:p>
                      <a:pPr algn="ctr" hangingPunct="0">
                        <a:spcAft>
                          <a:spcPts val="0"/>
                        </a:spcAft>
                      </a:pPr>
                      <a:r>
                        <a:rPr lang="es-ES_tradnl" sz="1600" dirty="0">
                          <a:effectLst/>
                          <a:latin typeface="+mj-lt"/>
                        </a:rPr>
                        <a:t>Indicadores pendientes de Medición</a:t>
                      </a:r>
                      <a:endParaRPr lang="es-CO" sz="1100" dirty="0">
                        <a:effectLst/>
                        <a:latin typeface="+mj-lt"/>
                        <a:ea typeface="Times New Roman"/>
                      </a:endParaRPr>
                    </a:p>
                  </a:txBody>
                  <a:tcPr marL="68580" marR="68580" marT="0" marB="0"/>
                </a:tc>
                <a:tc>
                  <a:txBody>
                    <a:bodyPr/>
                    <a:lstStyle/>
                    <a:p>
                      <a:pPr algn="ctr" hangingPunct="0">
                        <a:spcAft>
                          <a:spcPts val="0"/>
                        </a:spcAft>
                      </a:pPr>
                      <a:r>
                        <a:rPr lang="es-ES_tradnl" sz="1600" dirty="0">
                          <a:effectLst/>
                          <a:latin typeface="+mj-lt"/>
                        </a:rPr>
                        <a:t>Total de Indicadores</a:t>
                      </a:r>
                      <a:endParaRPr lang="es-CO" sz="1100" dirty="0">
                        <a:effectLst/>
                        <a:latin typeface="+mj-lt"/>
                        <a:ea typeface="Times New Roman"/>
                      </a:endParaRPr>
                    </a:p>
                  </a:txBody>
                  <a:tcPr marL="68580" marR="68580" marT="0" marB="0"/>
                </a:tc>
                <a:tc>
                  <a:txBody>
                    <a:bodyPr/>
                    <a:lstStyle/>
                    <a:p>
                      <a:pPr algn="ctr" hangingPunct="0">
                        <a:spcAft>
                          <a:spcPts val="0"/>
                        </a:spcAft>
                      </a:pPr>
                      <a:r>
                        <a:rPr lang="es-ES_tradnl" sz="1600" dirty="0">
                          <a:effectLst/>
                          <a:latin typeface="+mj-lt"/>
                        </a:rPr>
                        <a:t>Cumplimiento</a:t>
                      </a:r>
                      <a:endParaRPr lang="es-CO" sz="1100" dirty="0">
                        <a:effectLst/>
                        <a:latin typeface="+mj-lt"/>
                        <a:ea typeface="Times New Roman"/>
                      </a:endParaRPr>
                    </a:p>
                  </a:txBody>
                  <a:tcPr marL="68580" marR="68580" marT="0" marB="0"/>
                </a:tc>
                <a:extLst>
                  <a:ext uri="{0D108BD9-81ED-4DB2-BD59-A6C34878D82A}">
                    <a16:rowId xmlns:a16="http://schemas.microsoft.com/office/drawing/2014/main" val="10000"/>
                  </a:ext>
                </a:extLst>
              </a:tr>
              <a:tr h="194459">
                <a:tc>
                  <a:txBody>
                    <a:bodyPr/>
                    <a:lstStyle/>
                    <a:p>
                      <a:pPr algn="ctr" hangingPunct="0">
                        <a:spcAft>
                          <a:spcPts val="0"/>
                        </a:spcAft>
                      </a:pPr>
                      <a:r>
                        <a:rPr lang="es-ES_tradnl" sz="1600" dirty="0">
                          <a:solidFill>
                            <a:schemeClr val="tx1"/>
                          </a:solidFill>
                          <a:effectLst/>
                          <a:latin typeface="+mj-lt"/>
                          <a:ea typeface="+mn-ea"/>
                        </a:rPr>
                        <a:t>129</a:t>
                      </a:r>
                      <a:endParaRPr lang="es-CO" sz="11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600" b="1" dirty="0">
                          <a:effectLst/>
                          <a:latin typeface="+mj-lt"/>
                          <a:ea typeface="+mn-ea"/>
                        </a:rPr>
                        <a:t>0</a:t>
                      </a:r>
                      <a:endParaRPr lang="es-CO" sz="1100" b="1"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600" b="1" dirty="0">
                          <a:solidFill>
                            <a:schemeClr val="tx1"/>
                          </a:solidFill>
                          <a:effectLst/>
                          <a:latin typeface="+mj-lt"/>
                        </a:rPr>
                        <a:t>129</a:t>
                      </a:r>
                      <a:endParaRPr lang="es-CO" sz="1100" b="1"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600" dirty="0">
                          <a:effectLst/>
                          <a:latin typeface="+mj-lt"/>
                        </a:rPr>
                        <a:t>100%</a:t>
                      </a:r>
                      <a:endParaRPr lang="es-CO" sz="1100" dirty="0">
                        <a:effectLst/>
                        <a:latin typeface="+mj-lt"/>
                        <a:ea typeface="Times New Roman"/>
                      </a:endParaRPr>
                    </a:p>
                  </a:txBody>
                  <a:tcPr marL="68580" marR="68580" marT="0" marB="0">
                    <a:solidFill>
                      <a:schemeClr val="bg1">
                        <a:alpha val="20000"/>
                      </a:schemeClr>
                    </a:solidFill>
                  </a:tcPr>
                </a:tc>
                <a:extLst>
                  <a:ext uri="{0D108BD9-81ED-4DB2-BD59-A6C34878D82A}">
                    <a16:rowId xmlns:a16="http://schemas.microsoft.com/office/drawing/2014/main" val="10001"/>
                  </a:ext>
                </a:extLst>
              </a:tr>
            </a:tbl>
          </a:graphicData>
        </a:graphic>
      </p:graphicFrame>
      <p:sp>
        <p:nvSpPr>
          <p:cNvPr id="7" name="6 Rectángulo"/>
          <p:cNvSpPr/>
          <p:nvPr/>
        </p:nvSpPr>
        <p:spPr>
          <a:xfrm>
            <a:off x="853179" y="5276863"/>
            <a:ext cx="6912768" cy="954107"/>
          </a:xfrm>
          <a:prstGeom prst="rect">
            <a:avLst/>
          </a:prstGeom>
        </p:spPr>
        <p:txBody>
          <a:bodyPr wrap="square">
            <a:spAutoFit/>
          </a:bodyPr>
          <a:lstStyle/>
          <a:p>
            <a:pPr algn="ctr"/>
            <a:r>
              <a:rPr lang="es-ES_tradnl" sz="2800" b="1" dirty="0">
                <a:effectLst>
                  <a:outerShdw blurRad="38100" dist="38100" dir="2700000" algn="tl">
                    <a:srgbClr val="000000">
                      <a:alpha val="43137"/>
                    </a:srgbClr>
                  </a:outerShdw>
                </a:effectLst>
                <a:latin typeface="+mj-lt"/>
              </a:rPr>
              <a:t>El cumplimiento de medición de los indicadores es de un 100% </a:t>
            </a:r>
            <a:endParaRPr lang="es-CO" sz="2800" b="1" dirty="0">
              <a:effectLst>
                <a:outerShdw blurRad="38100" dist="38100" dir="2700000" algn="tl">
                  <a:srgbClr val="000000">
                    <a:alpha val="43137"/>
                  </a:srgbClr>
                </a:outerShdw>
              </a:effectLst>
              <a:latin typeface="+mj-lt"/>
            </a:endParaRPr>
          </a:p>
        </p:txBody>
      </p:sp>
      <p:pic>
        <p:nvPicPr>
          <p:cNvPr id="9" name="Picture 2">
            <a:extLst>
              <a:ext uri="{FF2B5EF4-FFF2-40B4-BE49-F238E27FC236}">
                <a16:creationId xmlns:a16="http://schemas.microsoft.com/office/drawing/2014/main" id="{5CE39424-7D5C-405D-B3BA-AEAF11066B3D}"/>
              </a:ext>
            </a:extLst>
          </p:cNvPr>
          <p:cNvPicPr>
            <a:picLocks noChangeAspect="1" noChangeArrowheads="1"/>
          </p:cNvPicPr>
          <p:nvPr/>
        </p:nvPicPr>
        <p:blipFill>
          <a:blip r:embed="rId4"/>
          <a:srcRect/>
          <a:stretch>
            <a:fillRect/>
          </a:stretch>
        </p:blipFill>
        <p:spPr bwMode="auto">
          <a:xfrm>
            <a:off x="2630191" y="2734424"/>
            <a:ext cx="3648728" cy="219328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78564" y="143723"/>
            <a:ext cx="8450646" cy="461665"/>
          </a:xfrm>
          <a:prstGeom prst="rect">
            <a:avLst/>
          </a:prstGeom>
          <a:noFill/>
        </p:spPr>
        <p:txBody>
          <a:bodyPr wrap="square" rtlCol="0">
            <a:spAutoFit/>
          </a:bodyPr>
          <a:lstStyle/>
          <a:p>
            <a:pPr algn="ctr"/>
            <a:r>
              <a:rPr lang="es-CO" sz="2400" b="1" dirty="0">
                <a:latin typeface="Calibri Light" panose="020F0302020204030204" pitchFamily="34" charset="0"/>
                <a:cs typeface="Calibri Light" panose="020F0302020204030204" pitchFamily="34" charset="0"/>
              </a:rPr>
              <a:t>Proceso 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859150488"/>
              </p:ext>
            </p:extLst>
          </p:nvPr>
        </p:nvGraphicFramePr>
        <p:xfrm>
          <a:off x="286685" y="817143"/>
          <a:ext cx="8736164" cy="5151120"/>
        </p:xfrm>
        <a:graphic>
          <a:graphicData uri="http://schemas.openxmlformats.org/drawingml/2006/table">
            <a:tbl>
              <a:tblPr>
                <a:tableStyleId>{BC89EF96-8CEA-46FF-86C4-4CE0E7609802}</a:tableStyleId>
              </a:tblPr>
              <a:tblGrid>
                <a:gridCol w="1385338">
                  <a:extLst>
                    <a:ext uri="{9D8B030D-6E8A-4147-A177-3AD203B41FA5}">
                      <a16:colId xmlns:a16="http://schemas.microsoft.com/office/drawing/2014/main" val="20000"/>
                    </a:ext>
                  </a:extLst>
                </a:gridCol>
                <a:gridCol w="1448789">
                  <a:extLst>
                    <a:ext uri="{9D8B030D-6E8A-4147-A177-3AD203B41FA5}">
                      <a16:colId xmlns:a16="http://schemas.microsoft.com/office/drawing/2014/main" val="20001"/>
                    </a:ext>
                  </a:extLst>
                </a:gridCol>
                <a:gridCol w="985652">
                  <a:extLst>
                    <a:ext uri="{9D8B030D-6E8A-4147-A177-3AD203B41FA5}">
                      <a16:colId xmlns:a16="http://schemas.microsoft.com/office/drawing/2014/main" val="20002"/>
                    </a:ext>
                  </a:extLst>
                </a:gridCol>
                <a:gridCol w="1021278">
                  <a:extLst>
                    <a:ext uri="{9D8B030D-6E8A-4147-A177-3AD203B41FA5}">
                      <a16:colId xmlns:a16="http://schemas.microsoft.com/office/drawing/2014/main" val="20003"/>
                    </a:ext>
                  </a:extLst>
                </a:gridCol>
                <a:gridCol w="3407186">
                  <a:extLst>
                    <a:ext uri="{9D8B030D-6E8A-4147-A177-3AD203B41FA5}">
                      <a16:colId xmlns:a16="http://schemas.microsoft.com/office/drawing/2014/main" val="20004"/>
                    </a:ext>
                  </a:extLst>
                </a:gridCol>
                <a:gridCol w="487921">
                  <a:extLst>
                    <a:ext uri="{9D8B030D-6E8A-4147-A177-3AD203B41FA5}">
                      <a16:colId xmlns:a16="http://schemas.microsoft.com/office/drawing/2014/main" val="20005"/>
                    </a:ext>
                  </a:extLst>
                </a:gridCol>
              </a:tblGrid>
              <a:tr h="448743">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ANALISIS ULTIMA MEDICIÓN</a:t>
                      </a: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13208">
                <a:tc>
                  <a:txBody>
                    <a:bodyPr/>
                    <a:lstStyle/>
                    <a:p>
                      <a:pPr algn="ctr" fontAlgn="ctr"/>
                      <a:r>
                        <a:rPr lang="es-CO" sz="1100" b="1" u="none" strike="noStrike" dirty="0">
                          <a:solidFill>
                            <a:schemeClr val="tx1"/>
                          </a:solidFill>
                          <a:effectLst/>
                          <a:latin typeface="+mj-lt"/>
                          <a:cs typeface="Arial" panose="020B0604020202020204" pitchFamily="34" charset="0"/>
                        </a:rPr>
                        <a:t>Convocatorias y propuestas de estímulos para el arte y la cultura realizadas</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Convocatorias realizadas/ convocatoria presupuestadas</a:t>
                      </a:r>
                    </a:p>
                    <a:p>
                      <a:pPr algn="ctr" fontAlgn="ctr"/>
                      <a:r>
                        <a:rPr lang="es-CO" sz="1100" b="0" i="0" u="none" strike="noStrike" dirty="0">
                          <a:solidFill>
                            <a:schemeClr val="tx1"/>
                          </a:solidFill>
                          <a:effectLst/>
                          <a:latin typeface="+mj-lt"/>
                          <a:cs typeface="Arial" panose="020B0604020202020204" pitchFamily="34" charset="0"/>
                        </a:rPr>
                        <a:t>12/12</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Sandra Mileidy Zea Palacio</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CO" sz="1100" b="0" i="0" u="none" strike="noStrike" dirty="0">
                          <a:solidFill>
                            <a:schemeClr val="tx1"/>
                          </a:solidFill>
                          <a:effectLst/>
                          <a:latin typeface="+mj-lt"/>
                          <a:cs typeface="Arial" panose="020B0604020202020204" pitchFamily="34" charset="0"/>
                        </a:rPr>
                        <a:t>12 convocatorias realizadas:1- convocatoria pública para conformar un banco de jurados, 2- convocatoria departamental de concertación de museos, 3- convocatoria planes municipales de cultura concertación departamental, 4- convocatoria de apoyo a encuentros y festivales artísticos y culturales del departamento de Antioquia, 5- convocatoria de apoyo a festivales de cine de Antioquia, 6- convocatoria departamental de concertación de salas de teatro,   .7. Convocatoria de estímulos, 8. Convocatoria Antioquia vive la música. 9</a:t>
                      </a:r>
                      <a:r>
                        <a:rPr lang="es-CO" sz="1100" b="0" i="0" u="none" strike="noStrike" kern="1200" dirty="0">
                          <a:solidFill>
                            <a:schemeClr val="tx1"/>
                          </a:solidFill>
                          <a:effectLst/>
                          <a:latin typeface="+mj-lt"/>
                          <a:ea typeface="+mn-ea"/>
                          <a:cs typeface="Arial" panose="020B0604020202020204" pitchFamily="34" charset="0"/>
                        </a:rPr>
                        <a:t>. convocatoria departamental de concertación de salas de teatro. 10.  Convocatoria de apoyo a festivales de , cine de Antioquia. 11. Convocatoria de estímulos 2021-2, 12. C</a:t>
                      </a:r>
                      <a:r>
                        <a:rPr lang="es-ES" sz="1100" b="0" i="0" u="none" strike="noStrike" kern="1200" dirty="0">
                          <a:solidFill>
                            <a:schemeClr val="tx1"/>
                          </a:solidFill>
                          <a:effectLst/>
                          <a:latin typeface="+mj-lt"/>
                          <a:ea typeface="+mn-ea"/>
                          <a:cs typeface="Arial" panose="020B0604020202020204" pitchFamily="34" charset="0"/>
                        </a:rPr>
                        <a:t>onvocatoria Arte para el alma. </a:t>
                      </a:r>
                      <a:endParaRPr lang="es-CO" sz="1100" b="0" i="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11"/>
                  </a:ext>
                </a:extLst>
              </a:tr>
              <a:tr h="513208">
                <a:tc>
                  <a:txBody>
                    <a:bodyPr/>
                    <a:lstStyle/>
                    <a:p>
                      <a:pPr algn="ctr" fontAlgn="ctr"/>
                      <a:r>
                        <a:rPr lang="es-ES" sz="1100" b="1" u="none" strike="noStrike" kern="1200" dirty="0">
                          <a:solidFill>
                            <a:schemeClr val="tx1"/>
                          </a:solidFill>
                          <a:effectLst/>
                          <a:latin typeface="+mj-lt"/>
                          <a:ea typeface="+mn-ea"/>
                          <a:cs typeface="Arial" panose="020B0604020202020204" pitchFamily="34" charset="0"/>
                        </a:rPr>
                        <a:t>Dotaciones entregadas (Dotaciones de instrumentos musicales, entregadas a las escuelas de música municipales)</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1100" b="0" u="none" strike="noStrike" kern="1200" dirty="0">
                          <a:solidFill>
                            <a:schemeClr val="tx1"/>
                          </a:solidFill>
                          <a:effectLst/>
                          <a:latin typeface="+mj-lt"/>
                          <a:ea typeface="+mn-ea"/>
                          <a:cs typeface="Arial" panose="020B0604020202020204" pitchFamily="34" charset="0"/>
                        </a:rPr>
                        <a:t>Dotaciones entregadas / Dotaciones programadas a entregar</a:t>
                      </a:r>
                      <a:endParaRPr lang="es-CO" sz="1100" b="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Luis Alfredo Arias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ES" sz="1100" b="0" i="0" u="none" strike="noStrike" dirty="0">
                          <a:solidFill>
                            <a:schemeClr val="tx1"/>
                          </a:solidFill>
                          <a:effectLst/>
                          <a:latin typeface="+mj-lt"/>
                          <a:cs typeface="Arial" panose="020B0604020202020204" pitchFamily="34" charset="0"/>
                        </a:rPr>
                        <a:t>Llega la dotación este mes de diciembre al Instituto y posteriormente se envían a los municipios.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66%</a:t>
                      </a:r>
                    </a:p>
                  </a:txBody>
                  <a:tcPr marL="0" marR="0" marT="0" marB="0" anchor="ctr"/>
                </a:tc>
                <a:extLst>
                  <a:ext uri="{0D108BD9-81ED-4DB2-BD59-A6C34878D82A}">
                    <a16:rowId xmlns:a16="http://schemas.microsoft.com/office/drawing/2014/main" val="10010"/>
                  </a:ext>
                </a:extLst>
              </a:tr>
              <a:tr h="513208">
                <a:tc>
                  <a:txBody>
                    <a:bodyPr/>
                    <a:lstStyle/>
                    <a:p>
                      <a:pPr algn="ctr" fontAlgn="ctr"/>
                      <a:r>
                        <a:rPr lang="es-MX" sz="1050" b="1" u="none" strike="noStrike" kern="1200" dirty="0">
                          <a:solidFill>
                            <a:schemeClr val="tx1"/>
                          </a:solidFill>
                          <a:effectLst/>
                          <a:latin typeface="+mj-lt"/>
                          <a:ea typeface="+mn-ea"/>
                          <a:cs typeface="Arial" panose="020B0604020202020204" pitchFamily="34" charset="0"/>
                        </a:rPr>
                        <a:t>Espacios de encuentro subregional para la formación, creación, circulación e intercambio de saberes realizados</a:t>
                      </a:r>
                      <a:endParaRPr lang="es-CO" sz="105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200" b="0" i="0" kern="1200" dirty="0">
                          <a:solidFill>
                            <a:schemeClr val="tx1"/>
                          </a:solidFill>
                          <a:latin typeface="+mj-lt"/>
                          <a:ea typeface="+mn-ea"/>
                          <a:cs typeface="+mn-cs"/>
                        </a:rPr>
                        <a:t>Espacios de encuentro subregional para la formación, creación, circulación e intercambio de saberes realizados/Espacios de encuentro subregional proyectados</a:t>
                      </a:r>
                      <a:endParaRPr lang="es-CO" sz="6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ES" sz="1200" b="0" i="0" kern="1200" dirty="0">
                          <a:solidFill>
                            <a:schemeClr val="tx1"/>
                          </a:solidFill>
                          <a:latin typeface="+mj-lt"/>
                          <a:ea typeface="+mn-ea"/>
                          <a:cs typeface="+mn-cs"/>
                        </a:rPr>
                        <a:t>Isabel Dapena Echeverría</a:t>
                      </a:r>
                      <a:endParaRPr lang="es-CO" sz="6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CO" sz="1050" b="0" i="0" u="none" strike="noStrike" dirty="0">
                          <a:solidFill>
                            <a:schemeClr val="tx1"/>
                          </a:solidFill>
                          <a:effectLst/>
                          <a:latin typeface="+mj-lt"/>
                          <a:cs typeface="Arial" panose="020B0604020202020204" pitchFamily="34" charset="0"/>
                        </a:rPr>
                        <a:t>3 de 4 programados</a:t>
                      </a:r>
                    </a:p>
                  </a:txBody>
                  <a:tcPr marL="0" marR="0" marT="0" marB="0" anchor="ctr"/>
                </a:tc>
                <a:tc>
                  <a:txBody>
                    <a:bodyPr/>
                    <a:lstStyle/>
                    <a:p>
                      <a:pPr algn="ctr" fontAlgn="ctr"/>
                      <a:r>
                        <a:rPr lang="es-CO" sz="1050" b="0" i="0" u="none" strike="noStrike" dirty="0">
                          <a:solidFill>
                            <a:schemeClr val="tx1"/>
                          </a:solidFill>
                          <a:effectLst/>
                          <a:latin typeface="+mj-lt"/>
                          <a:cs typeface="Arial" panose="020B0604020202020204" pitchFamily="34" charset="0"/>
                        </a:rPr>
                        <a:t>75%</a:t>
                      </a:r>
                    </a:p>
                  </a:txBody>
                  <a:tcPr marL="0" marR="0" marT="0" marB="0" anchor="ctr"/>
                </a:tc>
                <a:extLst>
                  <a:ext uri="{0D108BD9-81ED-4DB2-BD59-A6C34878D82A}">
                    <a16:rowId xmlns:a16="http://schemas.microsoft.com/office/drawing/2014/main" val="3018821080"/>
                  </a:ext>
                </a:extLst>
              </a:tr>
            </a:tbl>
          </a:graphicData>
        </a:graphic>
      </p:graphicFrame>
    </p:spTree>
    <p:extLst>
      <p:ext uri="{BB962C8B-B14F-4D97-AF65-F5344CB8AC3E}">
        <p14:creationId xmlns:p14="http://schemas.microsoft.com/office/powerpoint/2010/main" val="704827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525595" y="169671"/>
            <a:ext cx="8198398"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1907651460"/>
              </p:ext>
            </p:extLst>
          </p:nvPr>
        </p:nvGraphicFramePr>
        <p:xfrm>
          <a:off x="234892" y="734580"/>
          <a:ext cx="8779804" cy="4349147"/>
        </p:xfrm>
        <a:graphic>
          <a:graphicData uri="http://schemas.openxmlformats.org/drawingml/2006/table">
            <a:tbl>
              <a:tblPr>
                <a:tableStyleId>{BC89EF96-8CEA-46FF-86C4-4CE0E7609802}</a:tableStyleId>
              </a:tblPr>
              <a:tblGrid>
                <a:gridCol w="1622226">
                  <a:extLst>
                    <a:ext uri="{9D8B030D-6E8A-4147-A177-3AD203B41FA5}">
                      <a16:colId xmlns:a16="http://schemas.microsoft.com/office/drawing/2014/main" val="20000"/>
                    </a:ext>
                  </a:extLst>
                </a:gridCol>
                <a:gridCol w="1603209">
                  <a:extLst>
                    <a:ext uri="{9D8B030D-6E8A-4147-A177-3AD203B41FA5}">
                      <a16:colId xmlns:a16="http://schemas.microsoft.com/office/drawing/2014/main" val="20001"/>
                    </a:ext>
                  </a:extLst>
                </a:gridCol>
                <a:gridCol w="974152">
                  <a:extLst>
                    <a:ext uri="{9D8B030D-6E8A-4147-A177-3AD203B41FA5}">
                      <a16:colId xmlns:a16="http://schemas.microsoft.com/office/drawing/2014/main" val="20002"/>
                    </a:ext>
                  </a:extLst>
                </a:gridCol>
                <a:gridCol w="931426">
                  <a:extLst>
                    <a:ext uri="{9D8B030D-6E8A-4147-A177-3AD203B41FA5}">
                      <a16:colId xmlns:a16="http://schemas.microsoft.com/office/drawing/2014/main" val="20003"/>
                    </a:ext>
                  </a:extLst>
                </a:gridCol>
                <a:gridCol w="2822470">
                  <a:extLst>
                    <a:ext uri="{9D8B030D-6E8A-4147-A177-3AD203B41FA5}">
                      <a16:colId xmlns:a16="http://schemas.microsoft.com/office/drawing/2014/main" val="20004"/>
                    </a:ext>
                  </a:extLst>
                </a:gridCol>
                <a:gridCol w="826321">
                  <a:extLst>
                    <a:ext uri="{9D8B030D-6E8A-4147-A177-3AD203B41FA5}">
                      <a16:colId xmlns:a16="http://schemas.microsoft.com/office/drawing/2014/main" val="20005"/>
                    </a:ext>
                  </a:extLst>
                </a:gridCol>
              </a:tblGrid>
              <a:tr h="491985">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857162">
                <a:tc>
                  <a:txBody>
                    <a:bodyPr/>
                    <a:lstStyle/>
                    <a:p>
                      <a:pPr algn="ctr" fontAlgn="ctr"/>
                      <a:r>
                        <a:rPr lang="es-CO" sz="1100" b="1" u="none" strike="noStrike" dirty="0">
                          <a:solidFill>
                            <a:schemeClr val="tx1"/>
                          </a:solidFill>
                          <a:effectLst/>
                          <a:latin typeface="+mj-lt"/>
                          <a:cs typeface="Arial" panose="020B0604020202020204" pitchFamily="34" charset="0"/>
                        </a:rPr>
                        <a:t>Eventos realizados en el área de audiovisuales y cinematografía</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Eventos de audiovisuales y cinematografía realizados/eventos de audiovisuales y cinematografía planeados</a:t>
                      </a:r>
                    </a:p>
                    <a:p>
                      <a:pPr algn="ctr" fontAlgn="ctr"/>
                      <a:endParaRPr lang="es-CO" sz="1100" b="0" i="0" u="none" strike="noStrike" dirty="0">
                        <a:solidFill>
                          <a:schemeClr val="tx1"/>
                        </a:solidFill>
                        <a:effectLst/>
                        <a:latin typeface="+mj-lt"/>
                        <a:cs typeface="Arial" panose="020B0604020202020204" pitchFamily="34" charset="0"/>
                      </a:endParaRPr>
                    </a:p>
                    <a:p>
                      <a:pPr algn="ctr" fontAlgn="ctr"/>
                      <a:r>
                        <a:rPr lang="es-CO" sz="1100" b="0" i="0" u="none" strike="noStrike" dirty="0">
                          <a:solidFill>
                            <a:schemeClr val="tx1"/>
                          </a:solidFill>
                          <a:effectLst/>
                          <a:latin typeface="+mj-lt"/>
                          <a:cs typeface="Arial" panose="020B0604020202020204" pitchFamily="34" charset="0"/>
                        </a:rPr>
                        <a:t>4/4</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Mauricio</a:t>
                      </a:r>
                      <a:r>
                        <a:rPr lang="es-CO" sz="1100" b="0" i="0" u="none" strike="noStrike" baseline="0" dirty="0">
                          <a:solidFill>
                            <a:schemeClr val="tx1"/>
                          </a:solidFill>
                          <a:effectLst/>
                          <a:latin typeface="+mj-lt"/>
                          <a:cs typeface="Arial" panose="020B0604020202020204" pitchFamily="34" charset="0"/>
                        </a:rPr>
                        <a:t> Álvarez</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kern="1200" dirty="0">
                          <a:solidFill>
                            <a:schemeClr val="tx1"/>
                          </a:solidFill>
                          <a:effectLst/>
                          <a:latin typeface="+mj-lt"/>
                          <a:ea typeface="+mn-ea"/>
                          <a:cs typeface="+mn-cs"/>
                        </a:rPr>
                        <a:t>Se realiza taller formativo y evento conjunto con Antioquia se pinta de Vida, en el municipio de Arboletes, en el cual se forman varios jóvenes y se realiza un video. Fecha 25 al 28 de marzo de 2021. Se realiza taller formativo y evento conjunto con la IER Puerto Claver, municipio de El Bagre, en el cual se depuran los procesos de preproducción de nueve cortometrajes que están en curso, y que hacen parte del proyecto de aula de los grados 11 de dicha institución. Fecha 20 al 22 de mayo de 2021. Se realiza taller formativo y evento conjunto con Antioquia se pinta de Vida, en el municipio de Granada, en el cual se forman dos jóvenes y se realiza un video. Fecha: 24 de mayo de 2021. Se realiza taller formativo y evento conjunto con Antioquia se pinta de Vida, en el municipio de Guatapé, en el cual se forman cuatro personas y se realiza un video. Fecha: 03 y 04 de junio de 2021. Se realiza taller formativo en el marco del festival de cine de Jardín para preparar a los jóvenes realizadores en el proceso de registro de obra nacional. Esto en conjunto con el Mincultura y la DACMI. Septiembre de 2021.</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04656" y="246584"/>
            <a:ext cx="8198398"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2360131905"/>
              </p:ext>
            </p:extLst>
          </p:nvPr>
        </p:nvGraphicFramePr>
        <p:xfrm>
          <a:off x="129305" y="936800"/>
          <a:ext cx="9014695" cy="4253307"/>
        </p:xfrm>
        <a:graphic>
          <a:graphicData uri="http://schemas.openxmlformats.org/drawingml/2006/table">
            <a:tbl>
              <a:tblPr>
                <a:tableStyleId>{BC89EF96-8CEA-46FF-86C4-4CE0E7609802}</a:tableStyleId>
              </a:tblPr>
              <a:tblGrid>
                <a:gridCol w="1665626">
                  <a:extLst>
                    <a:ext uri="{9D8B030D-6E8A-4147-A177-3AD203B41FA5}">
                      <a16:colId xmlns:a16="http://schemas.microsoft.com/office/drawing/2014/main" val="20000"/>
                    </a:ext>
                  </a:extLst>
                </a:gridCol>
                <a:gridCol w="1646101">
                  <a:extLst>
                    <a:ext uri="{9D8B030D-6E8A-4147-A177-3AD203B41FA5}">
                      <a16:colId xmlns:a16="http://schemas.microsoft.com/office/drawing/2014/main" val="20001"/>
                    </a:ext>
                  </a:extLst>
                </a:gridCol>
                <a:gridCol w="1739967">
                  <a:extLst>
                    <a:ext uri="{9D8B030D-6E8A-4147-A177-3AD203B41FA5}">
                      <a16:colId xmlns:a16="http://schemas.microsoft.com/office/drawing/2014/main" val="20002"/>
                    </a:ext>
                  </a:extLst>
                </a:gridCol>
                <a:gridCol w="867506">
                  <a:extLst>
                    <a:ext uri="{9D8B030D-6E8A-4147-A177-3AD203B41FA5}">
                      <a16:colId xmlns:a16="http://schemas.microsoft.com/office/drawing/2014/main" val="20003"/>
                    </a:ext>
                  </a:extLst>
                </a:gridCol>
                <a:gridCol w="2247067">
                  <a:extLst>
                    <a:ext uri="{9D8B030D-6E8A-4147-A177-3AD203B41FA5}">
                      <a16:colId xmlns:a16="http://schemas.microsoft.com/office/drawing/2014/main" val="20004"/>
                    </a:ext>
                  </a:extLst>
                </a:gridCol>
                <a:gridCol w="848428">
                  <a:extLst>
                    <a:ext uri="{9D8B030D-6E8A-4147-A177-3AD203B41FA5}">
                      <a16:colId xmlns:a16="http://schemas.microsoft.com/office/drawing/2014/main" val="20005"/>
                    </a:ext>
                  </a:extLst>
                </a:gridCol>
              </a:tblGrid>
              <a:tr h="406270">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677117">
                <a:tc>
                  <a:txBody>
                    <a:bodyPr/>
                    <a:lstStyle/>
                    <a:p>
                      <a:pPr algn="ctr" fontAlgn="ctr"/>
                      <a:r>
                        <a:rPr lang="es-MX" sz="1100" b="1" u="none" strike="noStrike" kern="1200" dirty="0">
                          <a:solidFill>
                            <a:schemeClr val="tx1"/>
                          </a:solidFill>
                          <a:effectLst/>
                          <a:latin typeface="+mj-lt"/>
                          <a:ea typeface="+mn-ea"/>
                          <a:cs typeface="Arial" panose="020B0604020202020204" pitchFamily="34" charset="0"/>
                        </a:rPr>
                        <a:t>Dotaciones entregadas a las instituciones de carácter cultural del departamento correspondientes a danza</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100" b="0" u="none" strike="noStrike" kern="1200" dirty="0">
                          <a:solidFill>
                            <a:schemeClr val="tx1"/>
                          </a:solidFill>
                          <a:effectLst/>
                          <a:latin typeface="+mj-lt"/>
                          <a:ea typeface="+mn-ea"/>
                          <a:cs typeface="Arial" panose="020B0604020202020204" pitchFamily="34" charset="0"/>
                        </a:rPr>
                        <a:t>Dotaciones entregadas en danza/Dotaciones programadas en danza</a:t>
                      </a:r>
                    </a:p>
                    <a:p>
                      <a:pPr algn="ctr" fontAlgn="ctr"/>
                      <a:r>
                        <a:rPr lang="es-MX" sz="1100" b="0" u="none" strike="noStrike" kern="1200" dirty="0">
                          <a:solidFill>
                            <a:schemeClr val="tx1"/>
                          </a:solidFill>
                          <a:effectLst/>
                          <a:latin typeface="+mj-lt"/>
                          <a:ea typeface="+mn-ea"/>
                          <a:cs typeface="Arial" panose="020B0604020202020204" pitchFamily="34" charset="0"/>
                        </a:rPr>
                        <a:t>5/5</a:t>
                      </a:r>
                      <a:endParaRPr lang="es-CO" sz="1100" b="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Diana Gallego Yepes</a:t>
                      </a:r>
                    </a:p>
                  </a:txBody>
                  <a:tcPr marL="0" marR="0" marT="0" marB="0" anchor="ctr"/>
                </a:tc>
                <a:tc>
                  <a:txBody>
                    <a:bodyPr/>
                    <a:lstStyle/>
                    <a:p>
                      <a:pPr algn="just" fontAlgn="t"/>
                      <a:r>
                        <a:rPr lang="es-ES" sz="1100" dirty="0">
                          <a:solidFill>
                            <a:schemeClr val="tx1"/>
                          </a:solidFill>
                          <a:effectLst/>
                          <a:latin typeface="+mj-lt"/>
                        </a:rPr>
                        <a:t>Dotaciones de Vestuarios a 5 Escuelas de danza: Cocorná, Titiribí, La Unión, Caicedo y San Francisco Salas de Danza: X (Pendientes)</a:t>
                      </a:r>
                      <a:endParaRPr lang="es-MX" sz="1100" dirty="0">
                        <a:solidFill>
                          <a:schemeClr val="tx1"/>
                        </a:solidFill>
                        <a:effectLst/>
                        <a:latin typeface="+mj-lt"/>
                      </a:endParaRPr>
                    </a:p>
                  </a:txBody>
                  <a:tcPr marL="76200" marR="76200" marT="76200" marB="76200"/>
                </a:tc>
                <a:tc>
                  <a:txBody>
                    <a:bodyPr/>
                    <a:lstStyle/>
                    <a:p>
                      <a:pPr algn="ctr" fontAlgn="ctr"/>
                      <a:r>
                        <a:rPr lang="es-CO" sz="11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1"/>
                  </a:ext>
                </a:extLst>
              </a:tr>
              <a:tr h="677117">
                <a:tc>
                  <a:txBody>
                    <a:bodyPr/>
                    <a:lstStyle/>
                    <a:p>
                      <a:pPr algn="ctr" fontAlgn="ctr"/>
                      <a:r>
                        <a:rPr lang="es-CO" sz="1100" b="1" u="none" strike="noStrike" dirty="0">
                          <a:solidFill>
                            <a:schemeClr val="tx1"/>
                          </a:solidFill>
                          <a:effectLst/>
                          <a:latin typeface="+mj-lt"/>
                          <a:cs typeface="Arial" panose="020B0604020202020204" pitchFamily="34" charset="0"/>
                        </a:rPr>
                        <a:t>Eventos realizados en el área de artes visuales</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eventos de artes visuales realizados/eventos de artes visuales planeados</a:t>
                      </a:r>
                    </a:p>
                    <a:p>
                      <a:pPr algn="ctr" fontAlgn="ctr"/>
                      <a:r>
                        <a:rPr lang="es-CO" sz="1100" b="0" i="0" u="none" strike="noStrike" dirty="0">
                          <a:solidFill>
                            <a:schemeClr val="tx1"/>
                          </a:solidFill>
                          <a:effectLst/>
                          <a:latin typeface="+mj-lt"/>
                          <a:cs typeface="Arial" panose="020B0604020202020204" pitchFamily="34" charset="0"/>
                        </a:rPr>
                        <a:t>1/1</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Henry González Velásquez</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u="none" strike="noStrike" dirty="0">
                          <a:solidFill>
                            <a:schemeClr val="tx1"/>
                          </a:solidFill>
                          <a:effectLst/>
                          <a:latin typeface="+mj-lt"/>
                          <a:cs typeface="Arial" pitchFamily="34" charset="0"/>
                        </a:rPr>
                        <a:t>Exposición de los ganadores de estímulos de artes visuales.</a:t>
                      </a:r>
                      <a:endParaRPr lang="es-CO" sz="11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812541">
                <a:tc>
                  <a:txBody>
                    <a:bodyPr/>
                    <a:lstStyle/>
                    <a:p>
                      <a:pPr marL="0" algn="ctr" defTabSz="914400" rtl="0" eaLnBrk="1" fontAlgn="ctr" latinLnBrk="0" hangingPunct="1"/>
                      <a:r>
                        <a:rPr lang="es-MX" sz="1100" b="1" u="none" strike="noStrike" kern="1200" dirty="0">
                          <a:solidFill>
                            <a:schemeClr val="tx1"/>
                          </a:solidFill>
                          <a:effectLst/>
                          <a:latin typeface="+mj-lt"/>
                          <a:ea typeface="+mn-ea"/>
                          <a:cs typeface="Arial" panose="020B0604020202020204" pitchFamily="34" charset="0"/>
                        </a:rPr>
                        <a:t>Encuentros de actores del sector de bibliotecas, lectura y escritura</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100" b="0" u="none" strike="noStrike" kern="1200" dirty="0">
                          <a:solidFill>
                            <a:schemeClr val="tx1"/>
                          </a:solidFill>
                          <a:effectLst/>
                          <a:latin typeface="+mj-lt"/>
                          <a:ea typeface="+mn-ea"/>
                          <a:cs typeface="Arial" panose="020B0604020202020204" pitchFamily="34" charset="0"/>
                        </a:rPr>
                        <a:t>Encuentros de actores del sector de bibliotecas, lectura y escritura/Encuentros programados de actores del sector de bibliotecas, lectura y escritura</a:t>
                      </a:r>
                      <a:endParaRPr lang="es-CO" sz="1100" b="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CO" sz="1100" b="0" i="0" u="none" strike="noStrike" kern="1200" dirty="0">
                          <a:solidFill>
                            <a:schemeClr val="tx1"/>
                          </a:solidFill>
                          <a:effectLst/>
                          <a:latin typeface="+mn-lt"/>
                          <a:ea typeface="+mn-ea"/>
                          <a:cs typeface="Arial" panose="020B0604020202020204" pitchFamily="34" charset="0"/>
                        </a:rPr>
                        <a:t>Erika Monsalve</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1100" b="0" i="0" u="none" strike="noStrike" dirty="0">
                          <a:solidFill>
                            <a:schemeClr val="tx1"/>
                          </a:solidFill>
                          <a:effectLst/>
                          <a:latin typeface="+mj-lt"/>
                          <a:cs typeface="Arial" panose="020B0604020202020204" pitchFamily="34" charset="0"/>
                        </a:rPr>
                        <a:t>Antioquia, Comité Técnico de lectura y bibliotecas y otras redes y entidades del sector del país, con más de 60 participantes. 10 de 2 programados</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500%</a:t>
                      </a:r>
                    </a:p>
                  </a:txBody>
                  <a:tcPr marL="0" marR="0" marT="0" marB="0" anchor="ctr"/>
                </a:tc>
                <a:extLst>
                  <a:ext uri="{0D108BD9-81ED-4DB2-BD59-A6C34878D82A}">
                    <a16:rowId xmlns:a16="http://schemas.microsoft.com/office/drawing/2014/main" val="10005"/>
                  </a:ext>
                </a:extLst>
              </a:tr>
              <a:tr h="426584">
                <a:tc>
                  <a:txBody>
                    <a:bodyPr/>
                    <a:lstStyle/>
                    <a:p>
                      <a:pPr marL="0" algn="ctr" defTabSz="914400" rtl="0" eaLnBrk="1" fontAlgn="ctr" latinLnBrk="0" hangingPunct="1"/>
                      <a:r>
                        <a:rPr lang="es-MX" sz="1100" b="1" u="none" strike="noStrike" kern="1200" dirty="0">
                          <a:solidFill>
                            <a:schemeClr val="tx1"/>
                          </a:solidFill>
                          <a:effectLst/>
                          <a:latin typeface="+mj-lt"/>
                          <a:ea typeface="+mn-ea"/>
                          <a:cs typeface="Arial" panose="020B0604020202020204" pitchFamily="34" charset="0"/>
                        </a:rPr>
                        <a:t>Eventos realizados en el área de literatura</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1100" b="0" i="0" kern="1200" dirty="0">
                          <a:solidFill>
                            <a:schemeClr val="tx1"/>
                          </a:solidFill>
                          <a:latin typeface="+mj-lt"/>
                          <a:ea typeface="+mn-ea"/>
                          <a:cs typeface="+mn-cs"/>
                        </a:rPr>
                        <a:t>Eventos de literatura realizados/Eventos de literatura planeados</a:t>
                      </a:r>
                      <a:endParaRPr lang="es-CO" sz="1100" b="0"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S" sz="1100" b="0" i="0" kern="1200" dirty="0">
                          <a:solidFill>
                            <a:schemeClr val="tx1"/>
                          </a:solidFill>
                          <a:latin typeface="+mn-lt"/>
                          <a:ea typeface="+mn-ea"/>
                          <a:cs typeface="+mn-cs"/>
                        </a:rPr>
                        <a:t>Erika Monsalve</a:t>
                      </a:r>
                      <a:endParaRPr lang="es-CO" sz="1100" b="0" i="0" u="none" strike="noStrike" kern="1200" dirty="0">
                        <a:solidFill>
                          <a:schemeClr val="tx1"/>
                        </a:solidFill>
                        <a:effectLst/>
                        <a:latin typeface="+mn-lt"/>
                        <a:ea typeface="+mn-ea"/>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1100" b="0" i="0" u="none" strike="noStrike" dirty="0">
                          <a:solidFill>
                            <a:schemeClr val="tx1"/>
                          </a:solidFill>
                          <a:effectLst/>
                          <a:latin typeface="+mj-lt"/>
                          <a:cs typeface="Arial" panose="020B0604020202020204" pitchFamily="34" charset="0"/>
                        </a:rPr>
                        <a:t>10 de 10 programados. Charlas virtuales en el marco de la TRAVESÍA DEL IDIOMA 2021 -El idioma de los niños: con tres ganadoras de literatura infantil -El idioma de las mujeres: con la escritora Amalia Lu Posso -el idioma en la memoria: con dos ganadores de crónica. 5 de 5</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44786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72801" y="0"/>
            <a:ext cx="8198398"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34 indicadores</a:t>
            </a:r>
          </a:p>
        </p:txBody>
      </p:sp>
      <p:graphicFrame>
        <p:nvGraphicFramePr>
          <p:cNvPr id="6" name="5 Tabla"/>
          <p:cNvGraphicFramePr>
            <a:graphicFrameLocks noGrp="1"/>
          </p:cNvGraphicFramePr>
          <p:nvPr>
            <p:extLst>
              <p:ext uri="{D42A27DB-BD31-4B8C-83A1-F6EECF244321}">
                <p14:modId xmlns:p14="http://schemas.microsoft.com/office/powerpoint/2010/main" val="3724631901"/>
              </p:ext>
            </p:extLst>
          </p:nvPr>
        </p:nvGraphicFramePr>
        <p:xfrm>
          <a:off x="285226" y="522939"/>
          <a:ext cx="8699381" cy="6022101"/>
        </p:xfrm>
        <a:graphic>
          <a:graphicData uri="http://schemas.openxmlformats.org/drawingml/2006/table">
            <a:tbl>
              <a:tblPr>
                <a:tableStyleId>{BC89EF96-8CEA-46FF-86C4-4CE0E7609802}</a:tableStyleId>
              </a:tblPr>
              <a:tblGrid>
                <a:gridCol w="1585312">
                  <a:extLst>
                    <a:ext uri="{9D8B030D-6E8A-4147-A177-3AD203B41FA5}">
                      <a16:colId xmlns:a16="http://schemas.microsoft.com/office/drawing/2014/main" val="20000"/>
                    </a:ext>
                  </a:extLst>
                </a:gridCol>
                <a:gridCol w="1492462">
                  <a:extLst>
                    <a:ext uri="{9D8B030D-6E8A-4147-A177-3AD203B41FA5}">
                      <a16:colId xmlns:a16="http://schemas.microsoft.com/office/drawing/2014/main" val="20001"/>
                    </a:ext>
                  </a:extLst>
                </a:gridCol>
                <a:gridCol w="981937">
                  <a:extLst>
                    <a:ext uri="{9D8B030D-6E8A-4147-A177-3AD203B41FA5}">
                      <a16:colId xmlns:a16="http://schemas.microsoft.com/office/drawing/2014/main" val="20002"/>
                    </a:ext>
                  </a:extLst>
                </a:gridCol>
                <a:gridCol w="1098870">
                  <a:extLst>
                    <a:ext uri="{9D8B030D-6E8A-4147-A177-3AD203B41FA5}">
                      <a16:colId xmlns:a16="http://schemas.microsoft.com/office/drawing/2014/main" val="20003"/>
                    </a:ext>
                  </a:extLst>
                </a:gridCol>
                <a:gridCol w="2341176">
                  <a:extLst>
                    <a:ext uri="{9D8B030D-6E8A-4147-A177-3AD203B41FA5}">
                      <a16:colId xmlns:a16="http://schemas.microsoft.com/office/drawing/2014/main" val="20004"/>
                    </a:ext>
                  </a:extLst>
                </a:gridCol>
                <a:gridCol w="1199624">
                  <a:extLst>
                    <a:ext uri="{9D8B030D-6E8A-4147-A177-3AD203B41FA5}">
                      <a16:colId xmlns:a16="http://schemas.microsoft.com/office/drawing/2014/main" val="20005"/>
                    </a:ext>
                  </a:extLst>
                </a:gridCol>
              </a:tblGrid>
              <a:tr h="368140">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música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música/ eventos de música planeados</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Nelson Polo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Fest-iba 2021 en Copacabana realizado en octubre. Semana cultural de Valdivia en octubre. Carnavalito de música andina en El Carmen en octubre. Festival de música andina colombiana de La Ceja en octubre. Semana cultural de Yarumal en octubre. Celebra la Música en noviembre. Locofest en noviembre. Granada Rock en diciembre.</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comunicaciones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comunicaciones realizados/eventos de comunicaciones planeados</a:t>
                      </a:r>
                    </a:p>
                    <a:p>
                      <a:pPr algn="ctr" fontAlgn="ctr"/>
                      <a:r>
                        <a:rPr lang="es-CO" sz="900" b="0" i="0" u="none" strike="noStrike" dirty="0">
                          <a:solidFill>
                            <a:schemeClr val="tx1"/>
                          </a:solidFill>
                          <a:effectLst/>
                          <a:latin typeface="+mj-lt"/>
                          <a:cs typeface="Arial" panose="020B0604020202020204" pitchFamily="34" charset="0"/>
                        </a:rPr>
                        <a:t>8/8</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Mariana</a:t>
                      </a:r>
                      <a:r>
                        <a:rPr lang="es-CO" sz="900" u="none" strike="noStrike" baseline="0" dirty="0">
                          <a:solidFill>
                            <a:schemeClr val="tx1"/>
                          </a:solidFill>
                          <a:effectLst/>
                          <a:latin typeface="+mj-lt"/>
                          <a:cs typeface="Arial" panose="020B0604020202020204" pitchFamily="34" charset="0"/>
                        </a:rPr>
                        <a:t> Parra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Voces culturales Cultura en Casa Fogones Antioqueños Programa Radial Unidos por Antioquia Mujeres destacadas Día de la Poesía Entrega de Libros Viva los Creadores Convocatorias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6"/>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danza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danza realizados/eventos de danza planeados</a:t>
                      </a:r>
                    </a:p>
                    <a:p>
                      <a:pPr algn="ctr" fontAlgn="ctr"/>
                      <a:r>
                        <a:rPr lang="es-CO" sz="900" b="0" u="none" strike="noStrike" dirty="0">
                          <a:solidFill>
                            <a:schemeClr val="tx1"/>
                          </a:solidFill>
                          <a:effectLst/>
                          <a:latin typeface="+mj-lt"/>
                          <a:cs typeface="Arial" panose="020B0604020202020204" pitchFamily="34" charset="0"/>
                        </a:rPr>
                        <a:t>2/4</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Diana Cristina Gallego Yepes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Apoyo al Festival de Pasillo Voliao en el Palacio de la Cultura trasmitido por Facebook Live realizado en Julio Cuatro parejas participantes 4 mujeres 4 hombres (MUNICIPIOS: Remedios, Medellín, San Rafael y Guarne. Encuentro Subregional de ANTIOQUIA VIVE LA MÚSICA, en el cual teníamos la presencia de 4 grupos de la región NORTE (Toledo, Santa Rosa de Osos, Belmira y Entrerríos) Se realizó del 22 al 23 de Octubre</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50%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7"/>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fonoteca</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pt-BR" sz="900" b="0" u="none" strike="noStrike" dirty="0">
                          <a:solidFill>
                            <a:schemeClr val="tx1"/>
                          </a:solidFill>
                          <a:effectLst/>
                          <a:latin typeface="+mj-lt"/>
                          <a:cs typeface="Arial" panose="020B0604020202020204" pitchFamily="34" charset="0"/>
                        </a:rPr>
                        <a:t>eventos de fonoteca realizados/eventos de fonoteca planeados</a:t>
                      </a:r>
                    </a:p>
                    <a:p>
                      <a:pPr algn="ctr" fontAlgn="ctr"/>
                      <a:r>
                        <a:rPr lang="pt-BR" sz="900" b="0" i="0" u="none" strike="noStrike" dirty="0">
                          <a:solidFill>
                            <a:schemeClr val="tx1"/>
                          </a:solidFill>
                          <a:effectLst/>
                          <a:latin typeface="+mj-lt"/>
                          <a:cs typeface="Arial" panose="020B0604020202020204" pitchFamily="34" charset="0"/>
                        </a:rPr>
                        <a:t>8/8</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Nelson León Osorno Zapata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chemeClr val="tx1"/>
                          </a:solidFill>
                          <a:effectLst/>
                          <a:latin typeface="+mj-lt"/>
                          <a:cs typeface="Arial" panose="020B0604020202020204" pitchFamily="34" charset="0"/>
                        </a:rPr>
                        <a:t>Se han realizado 6 eventos del programa CONJUNTAMENTE. Se visito al municipio de Támesis y se capacito en preservación de formatos sonoros. Se realizó la exposición de la Fonoteca en la Feria del Libro en el Jardín Botánico "Sonidos y letras riqueza de Antioquia"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100%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8"/>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lectura y bibliotecas</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lectura y bibliotecas realizados/eventos de lectura y bibliotecas planeados</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Erika Monsalve</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endParaRPr lang="es-MX" sz="900" b="0" i="0" u="none" strike="noStrike" dirty="0">
                        <a:solidFill>
                          <a:schemeClr val="tx1"/>
                        </a:solidFill>
                        <a:effectLst/>
                        <a:latin typeface="+mj-lt"/>
                        <a:cs typeface="Arial" panose="020B0604020202020204" pitchFamily="34" charset="0"/>
                      </a:endParaRPr>
                    </a:p>
                    <a:p>
                      <a:pPr algn="just" fontAlgn="ctr"/>
                      <a:r>
                        <a:rPr lang="es-MX" sz="900" b="0" i="0" u="none" strike="noStrike" dirty="0">
                          <a:solidFill>
                            <a:schemeClr val="tx1"/>
                          </a:solidFill>
                          <a:effectLst/>
                          <a:latin typeface="+mj-lt"/>
                          <a:cs typeface="Arial" panose="020B0604020202020204" pitchFamily="34" charset="0"/>
                        </a:rPr>
                        <a:t>Abril: semana del idioma: 5 encuentros virtuales Enero a marzo-2021 no se realizaron eventos de lectura y bibliotecas, pero se adelantó la planeación de los cuatro eventos virtuales de la semana del idioma abril 2021. 5 de 5</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9"/>
                  </a:ext>
                </a:extLst>
              </a:tr>
              <a:tr h="441881">
                <a:tc>
                  <a:txBody>
                    <a:bodyPr/>
                    <a:lstStyle/>
                    <a:p>
                      <a:pPr algn="ctr" fontAlgn="ctr"/>
                      <a:r>
                        <a:rPr lang="es-CO" sz="900" b="1" u="none" strike="noStrike" dirty="0">
                          <a:solidFill>
                            <a:schemeClr val="tx1"/>
                          </a:solidFill>
                          <a:effectLst/>
                          <a:latin typeface="+mj-lt"/>
                          <a:cs typeface="Arial" panose="020B0604020202020204" pitchFamily="34" charset="0"/>
                        </a:rPr>
                        <a:t>Eventos realizados en el área de teatro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900" b="0" u="none" strike="noStrike" dirty="0">
                          <a:solidFill>
                            <a:schemeClr val="tx1"/>
                          </a:solidFill>
                          <a:effectLst/>
                          <a:latin typeface="+mj-lt"/>
                          <a:cs typeface="Arial" panose="020B0604020202020204" pitchFamily="34" charset="0"/>
                        </a:rPr>
                        <a:t>eventos de teatro realizados/eventos de teatro planeados</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MENSUAL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Hugo Antonio Valencia Melguizo</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900" b="0" i="0" u="none" strike="noStrike" dirty="0">
                          <a:solidFill>
                            <a:schemeClr val="tx1"/>
                          </a:solidFill>
                          <a:effectLst/>
                          <a:latin typeface="+mj-lt"/>
                          <a:cs typeface="Arial" panose="020B0604020202020204" pitchFamily="34" charset="0"/>
                        </a:rPr>
                        <a:t>Sin ejecución </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0%</a:t>
                      </a: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10"/>
                  </a:ext>
                </a:extLst>
              </a:tr>
              <a:tr h="441881">
                <a:tc>
                  <a:txBody>
                    <a:bodyPr/>
                    <a:lstStyle/>
                    <a:p>
                      <a:pPr marL="0" algn="ctr" defTabSz="914400" rtl="0" eaLnBrk="1" fontAlgn="t" latinLnBrk="0" hangingPunct="1"/>
                      <a:r>
                        <a:rPr lang="es-MX" sz="900" b="1" kern="1200" dirty="0">
                          <a:solidFill>
                            <a:schemeClr val="tx1"/>
                          </a:solidFill>
                          <a:latin typeface="+mj-lt"/>
                          <a:ea typeface="+mn-ea"/>
                          <a:cs typeface="Arial" pitchFamily="34" charset="0"/>
                        </a:rPr>
                        <a:t>Satisfacción con los servicios de la Biblioteca Publica Departamental</a:t>
                      </a:r>
                      <a:endParaRPr lang="es-ES" sz="900" b="1" kern="1200" dirty="0">
                        <a:solidFill>
                          <a:schemeClr val="tx1"/>
                        </a:solidFill>
                        <a:latin typeface="+mj-lt"/>
                        <a:ea typeface="+mn-ea"/>
                        <a:cs typeface="Arial" pitchFamily="34" charset="0"/>
                      </a:endParaRPr>
                    </a:p>
                  </a:txBody>
                  <a:tcPr marL="76200" marR="76200" marT="76200" marB="76200">
                    <a:solidFill>
                      <a:schemeClr val="bg1"/>
                    </a:solidFill>
                  </a:tcPr>
                </a:tc>
                <a:tc>
                  <a:txBody>
                    <a:bodyPr/>
                    <a:lstStyle/>
                    <a:p>
                      <a:pPr algn="ctr" fontAlgn="ctr"/>
                      <a:r>
                        <a:rPr lang="es-ES" sz="900" b="0" i="0" kern="1200" dirty="0">
                          <a:solidFill>
                            <a:schemeClr val="tx1"/>
                          </a:solidFill>
                          <a:latin typeface="+mj-lt"/>
                          <a:ea typeface="+mn-ea"/>
                          <a:cs typeface="+mn-cs"/>
                        </a:rPr>
                        <a:t>Usuarios satisfechos/ usuarios encuestados</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Erika Monsalve</a:t>
                      </a: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	</a:t>
                      </a:r>
                    </a:p>
                    <a:p>
                      <a:pPr marL="0" marR="0" indent="0" algn="l" defTabSz="914400" rtl="0" eaLnBrk="1" fontAlgn="ctr" latinLnBrk="0" hangingPunct="1">
                        <a:lnSpc>
                          <a:spcPct val="100000"/>
                        </a:lnSpc>
                        <a:spcBef>
                          <a:spcPts val="0"/>
                        </a:spcBef>
                        <a:spcAft>
                          <a:spcPts val="0"/>
                        </a:spcAft>
                        <a:buClrTx/>
                        <a:buSzTx/>
                        <a:buFontTx/>
                        <a:buNone/>
                        <a:tabLst/>
                        <a:defRPr/>
                      </a:pPr>
                      <a:r>
                        <a:rPr lang="es-MX" sz="900" b="0" i="0" u="none" strike="noStrike" dirty="0">
                          <a:solidFill>
                            <a:schemeClr val="tx1"/>
                          </a:solidFill>
                          <a:effectLst/>
                          <a:latin typeface="+mj-lt"/>
                          <a:cs typeface="Arial" panose="020B0604020202020204" pitchFamily="34" charset="0"/>
                        </a:rPr>
                        <a:t>De enero a Junio no se diligencia encuestas de satisfacción ya que debido a la contingencia por COVID-19 no se prestan servicios presenciales en la Biblioteca Departamental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0%</a:t>
                      </a:r>
                    </a:p>
                  </a:txBody>
                  <a:tcPr marL="0" marR="0" marT="0" marB="0" anchor="ctr"/>
                </a:tc>
                <a:extLst>
                  <a:ext uri="{0D108BD9-81ED-4DB2-BD59-A6C34878D82A}">
                    <a16:rowId xmlns:a16="http://schemas.microsoft.com/office/drawing/2014/main" val="1001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759009" y="0"/>
            <a:ext cx="8198398"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del Fortalecimiento de la cultura – 35 indicadores</a:t>
            </a:r>
          </a:p>
        </p:txBody>
      </p:sp>
      <p:graphicFrame>
        <p:nvGraphicFramePr>
          <p:cNvPr id="6" name="5 Tabla"/>
          <p:cNvGraphicFramePr>
            <a:graphicFrameLocks noGrp="1"/>
          </p:cNvGraphicFramePr>
          <p:nvPr>
            <p:extLst>
              <p:ext uri="{D42A27DB-BD31-4B8C-83A1-F6EECF244321}">
                <p14:modId xmlns:p14="http://schemas.microsoft.com/office/powerpoint/2010/main" val="2701436142"/>
              </p:ext>
            </p:extLst>
          </p:nvPr>
        </p:nvGraphicFramePr>
        <p:xfrm>
          <a:off x="166255" y="395250"/>
          <a:ext cx="8784974" cy="6202680"/>
        </p:xfrm>
        <a:graphic>
          <a:graphicData uri="http://schemas.openxmlformats.org/drawingml/2006/table">
            <a:tbl>
              <a:tblPr>
                <a:tableStyleId>{BC89EF96-8CEA-46FF-86C4-4CE0E7609802}</a:tableStyleId>
              </a:tblPr>
              <a:tblGrid>
                <a:gridCol w="1962797">
                  <a:extLst>
                    <a:ext uri="{9D8B030D-6E8A-4147-A177-3AD203B41FA5}">
                      <a16:colId xmlns:a16="http://schemas.microsoft.com/office/drawing/2014/main" val="20000"/>
                    </a:ext>
                  </a:extLst>
                </a:gridCol>
                <a:gridCol w="1856757">
                  <a:extLst>
                    <a:ext uri="{9D8B030D-6E8A-4147-A177-3AD203B41FA5}">
                      <a16:colId xmlns:a16="http://schemas.microsoft.com/office/drawing/2014/main" val="20001"/>
                    </a:ext>
                  </a:extLst>
                </a:gridCol>
                <a:gridCol w="930743">
                  <a:extLst>
                    <a:ext uri="{9D8B030D-6E8A-4147-A177-3AD203B41FA5}">
                      <a16:colId xmlns:a16="http://schemas.microsoft.com/office/drawing/2014/main" val="20002"/>
                    </a:ext>
                  </a:extLst>
                </a:gridCol>
                <a:gridCol w="902643">
                  <a:extLst>
                    <a:ext uri="{9D8B030D-6E8A-4147-A177-3AD203B41FA5}">
                      <a16:colId xmlns:a16="http://schemas.microsoft.com/office/drawing/2014/main" val="20003"/>
                    </a:ext>
                  </a:extLst>
                </a:gridCol>
                <a:gridCol w="2291733">
                  <a:extLst>
                    <a:ext uri="{9D8B030D-6E8A-4147-A177-3AD203B41FA5}">
                      <a16:colId xmlns:a16="http://schemas.microsoft.com/office/drawing/2014/main" val="20004"/>
                    </a:ext>
                  </a:extLst>
                </a:gridCol>
                <a:gridCol w="840301">
                  <a:extLst>
                    <a:ext uri="{9D8B030D-6E8A-4147-A177-3AD203B41FA5}">
                      <a16:colId xmlns:a16="http://schemas.microsoft.com/office/drawing/2014/main" val="20005"/>
                    </a:ext>
                  </a:extLst>
                </a:gridCol>
              </a:tblGrid>
              <a:tr h="121150">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24830">
                <a:tc>
                  <a:txBody>
                    <a:bodyPr/>
                    <a:lstStyle/>
                    <a:p>
                      <a:pPr algn="ctr" fontAlgn="ctr"/>
                      <a:r>
                        <a:rPr lang="es-MX" sz="1100" b="1" u="none" strike="noStrike" kern="1200" dirty="0">
                          <a:solidFill>
                            <a:schemeClr val="tx1"/>
                          </a:solidFill>
                          <a:effectLst/>
                          <a:latin typeface="+mj-lt"/>
                          <a:ea typeface="+mn-ea"/>
                          <a:cs typeface="Arial" panose="020B0604020202020204" pitchFamily="34" charset="0"/>
                        </a:rPr>
                        <a:t>Personas que asisten a eventos de literatura y escritura</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100" b="0" i="0" kern="1200" dirty="0">
                          <a:solidFill>
                            <a:schemeClr val="tx1"/>
                          </a:solidFill>
                          <a:latin typeface="+mj-lt"/>
                          <a:ea typeface="+mn-ea"/>
                          <a:cs typeface="+mn-cs"/>
                        </a:rPr>
                        <a:t>Personas que participan en eventos de literatura y escritura/Personas proyectadas</a:t>
                      </a:r>
                    </a:p>
                    <a:p>
                      <a:pPr algn="ctr" fontAlgn="ctr"/>
                      <a:r>
                        <a:rPr lang="es-MX" sz="1100" b="0" i="0" u="none" strike="noStrike" kern="1200" dirty="0">
                          <a:solidFill>
                            <a:schemeClr val="tx1"/>
                          </a:solidFill>
                          <a:effectLst/>
                          <a:latin typeface="+mj-lt"/>
                          <a:ea typeface="+mn-ea"/>
                          <a:cs typeface="+mn-cs"/>
                        </a:rPr>
                        <a:t>1359/589</a:t>
                      </a:r>
                      <a:endParaRPr lang="es-CO" sz="1100" b="0"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b="0" i="0" u="none" strike="noStrike" kern="1200" dirty="0">
                          <a:solidFill>
                            <a:schemeClr val="tx1"/>
                          </a:solidFill>
                          <a:effectLst/>
                          <a:latin typeface="+mn-lt"/>
                          <a:ea typeface="+mn-ea"/>
                          <a:cs typeface="Arial" panose="020B0604020202020204" pitchFamily="34" charset="0"/>
                        </a:rPr>
                        <a:t>Erika Monsalve</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1100" b="0" i="0" u="none" strike="noStrike" dirty="0">
                          <a:solidFill>
                            <a:schemeClr val="tx1"/>
                          </a:solidFill>
                          <a:effectLst/>
                          <a:latin typeface="+mj-lt"/>
                          <a:cs typeface="Arial" pitchFamily="34" charset="0"/>
                        </a:rPr>
                        <a:t>Abril: asistentes a los eventos en youtube y facebook live de la TRAVESÍA DEL IDIOMA 2021, incluyen reproducciones posteriores. Datos suministrados por el área de comunicaciones a partir de las estadísticas de redes sociales.</a:t>
                      </a:r>
                      <a:endParaRPr lang="es-CO" sz="11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158%</a:t>
                      </a:r>
                    </a:p>
                  </a:txBody>
                  <a:tcPr marL="0" marR="0" marT="0" marB="0" anchor="ctr"/>
                </a:tc>
                <a:extLst>
                  <a:ext uri="{0D108BD9-81ED-4DB2-BD59-A6C34878D82A}">
                    <a16:rowId xmlns:a16="http://schemas.microsoft.com/office/drawing/2014/main" val="10001"/>
                  </a:ext>
                </a:extLst>
              </a:tr>
              <a:tr h="324830">
                <a:tc>
                  <a:txBody>
                    <a:bodyPr/>
                    <a:lstStyle/>
                    <a:p>
                      <a:pPr algn="ctr" fontAlgn="ctr"/>
                      <a:r>
                        <a:rPr lang="es-CO" sz="1100" b="1" u="none" strike="noStrike" dirty="0">
                          <a:solidFill>
                            <a:schemeClr val="tx1"/>
                          </a:solidFill>
                          <a:effectLst/>
                          <a:latin typeface="+mj-lt"/>
                          <a:cs typeface="Arial" panose="020B0604020202020204" pitchFamily="34" charset="0"/>
                        </a:rPr>
                        <a:t>Proceso de adecuación de la infraestructura cultural</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sumatoria de avance en etapas de desarrollo de la adecuación/sumatoria total avance a alcanzar</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itchFamily="34" charset="0"/>
                        </a:rPr>
                        <a:t>Luis Felipe Saldarriaga</a:t>
                      </a:r>
                      <a:endParaRPr lang="es-CO" sz="1100" b="0" i="0" u="none" strike="noStrike" dirty="0">
                        <a:solidFill>
                          <a:schemeClr val="tx1"/>
                        </a:solidFill>
                        <a:effectLst/>
                        <a:latin typeface="+mj-lt"/>
                        <a:cs typeface="Arial" pitchFamily="34" charset="0"/>
                      </a:endParaRPr>
                    </a:p>
                  </a:txBody>
                  <a:tcPr marL="0" marR="0" marT="0" marB="0" anchor="ctr"/>
                </a:tc>
                <a:tc>
                  <a:txBody>
                    <a:bodyPr/>
                    <a:lstStyle/>
                    <a:p>
                      <a:pPr algn="l" fontAlgn="ctr"/>
                      <a:r>
                        <a:rPr lang="es-MX" sz="1100" b="0" i="0" kern="1200" dirty="0">
                          <a:solidFill>
                            <a:schemeClr val="tx1"/>
                          </a:solidFill>
                          <a:latin typeface="+mj-lt"/>
                          <a:ea typeface="+mn-ea"/>
                          <a:cs typeface="Arial" pitchFamily="34" charset="0"/>
                        </a:rPr>
                        <a:t>7 de 12 infraestructuras programadas</a:t>
                      </a:r>
                      <a:endParaRPr lang="es-CO" sz="11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171%</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r h="324830">
                <a:tc>
                  <a:txBody>
                    <a:bodyPr/>
                    <a:lstStyle/>
                    <a:p>
                      <a:pPr algn="ctr" fontAlgn="ctr"/>
                      <a:r>
                        <a:rPr lang="es-MX" sz="1100" b="1" i="0" kern="1200" dirty="0">
                          <a:solidFill>
                            <a:schemeClr val="tx1"/>
                          </a:solidFill>
                          <a:latin typeface="+mj-lt"/>
                          <a:ea typeface="+mn-ea"/>
                          <a:cs typeface="Arial" pitchFamily="34" charset="0"/>
                        </a:rPr>
                        <a:t>Ponentes invitados en los festivales de lectura (Procesos y/o actividades de fomento a la lectura.)</a:t>
                      </a:r>
                      <a:endParaRPr lang="es-CO" sz="1100" b="1" i="0" u="none" strike="noStrike" dirty="0">
                        <a:solidFill>
                          <a:schemeClr val="tx1"/>
                        </a:solidFill>
                        <a:effectLst/>
                        <a:latin typeface="+mj-lt"/>
                        <a:cs typeface="Arial" pitchFamily="34" charset="0"/>
                      </a:endParaRPr>
                    </a:p>
                  </a:txBody>
                  <a:tcPr marL="0" marR="0" marT="0" marB="0" anchor="ctr">
                    <a:solidFill>
                      <a:schemeClr val="bg1"/>
                    </a:solidFill>
                  </a:tcPr>
                </a:tc>
                <a:tc>
                  <a:txBody>
                    <a:bodyPr/>
                    <a:lstStyle/>
                    <a:p>
                      <a:pPr algn="ctr" fontAlgn="ctr"/>
                      <a:r>
                        <a:rPr lang="es-MX" sz="1100" b="0" i="0" kern="1200" dirty="0">
                          <a:solidFill>
                            <a:schemeClr val="tx1"/>
                          </a:solidFill>
                          <a:latin typeface="+mj-lt"/>
                          <a:ea typeface="+mn-ea"/>
                          <a:cs typeface="+mn-cs"/>
                        </a:rPr>
                        <a:t>Ponentes invitados en los festivales de lectura/Ponentes programados a invitar en los festivales de lectura</a:t>
                      </a:r>
                    </a:p>
                    <a:p>
                      <a:pPr algn="ctr" fontAlgn="ctr"/>
                      <a:r>
                        <a:rPr lang="es-MX" sz="1100" b="0" i="0" u="none" strike="noStrike" kern="1200" dirty="0">
                          <a:solidFill>
                            <a:schemeClr val="tx1"/>
                          </a:solidFill>
                          <a:effectLst/>
                          <a:latin typeface="+mj-lt"/>
                          <a:ea typeface="+mn-ea"/>
                          <a:cs typeface="+mn-cs"/>
                        </a:rPr>
                        <a:t>33/8</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b="0" i="0" u="none" strike="noStrike" kern="1200" dirty="0">
                          <a:solidFill>
                            <a:schemeClr val="tx1"/>
                          </a:solidFill>
                          <a:effectLst/>
                          <a:latin typeface="+mn-lt"/>
                          <a:ea typeface="+mn-ea"/>
                          <a:cs typeface="Arial" panose="020B0604020202020204" pitchFamily="34" charset="0"/>
                        </a:rPr>
                        <a:t>Erika Monsalve</a:t>
                      </a:r>
                    </a:p>
                  </a:txBody>
                  <a:tcPr marL="0" marR="0" marT="0" marB="0" anchor="ctr"/>
                </a:tc>
                <a:tc>
                  <a:txBody>
                    <a:bodyPr/>
                    <a:lstStyle/>
                    <a:p>
                      <a:pPr algn="l" fontAlgn="ctr"/>
                      <a:r>
                        <a:rPr lang="es-ES" sz="1100" b="0" i="0" u="none" strike="noStrike" dirty="0">
                          <a:solidFill>
                            <a:schemeClr val="tx1"/>
                          </a:solidFill>
                          <a:effectLst/>
                          <a:latin typeface="+mj-lt"/>
                          <a:cs typeface="Arial" panose="020B0604020202020204" pitchFamily="34" charset="0"/>
                        </a:rPr>
                        <a:t>33 ponentes correspondientes a las actividades desarrolladas en el marco de la 15° Fiesta del Libro de Medellín, con tallerista de diferentes áreas que apoya el instituto a través de las convocatorias públicas.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412%</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6"/>
                  </a:ext>
                </a:extLst>
              </a:tr>
              <a:tr h="324830">
                <a:tc>
                  <a:txBody>
                    <a:bodyPr/>
                    <a:lstStyle/>
                    <a:p>
                      <a:pPr algn="ctr" fontAlgn="t"/>
                      <a:br>
                        <a:rPr lang="es-ES" sz="1100" b="1" dirty="0">
                          <a:solidFill>
                            <a:schemeClr val="tx1"/>
                          </a:solidFill>
                          <a:latin typeface="+mj-lt"/>
                          <a:cs typeface="Arial" pitchFamily="34" charset="0"/>
                        </a:rPr>
                      </a:br>
                      <a:r>
                        <a:rPr lang="es-ES" sz="1100" b="1" dirty="0">
                          <a:solidFill>
                            <a:schemeClr val="tx1"/>
                          </a:solidFill>
                          <a:latin typeface="+mj-lt"/>
                          <a:cs typeface="Arial" pitchFamily="34" charset="0"/>
                        </a:rPr>
                        <a:t>Procesos de seguimiento a iniciativas emprendedoras, realizados</a:t>
                      </a:r>
                    </a:p>
                  </a:txBody>
                  <a:tcPr marL="76200" marR="76200" marT="76200" marB="76200">
                    <a:solidFill>
                      <a:schemeClr val="bg1"/>
                    </a:solidFill>
                  </a:tcPr>
                </a:tc>
                <a:tc>
                  <a:txBody>
                    <a:bodyPr/>
                    <a:lstStyle/>
                    <a:p>
                      <a:pPr algn="ctr" fontAlgn="ctr"/>
                      <a:r>
                        <a:rPr lang="es-ES" sz="1100" b="0" i="0" kern="1200" dirty="0">
                          <a:solidFill>
                            <a:schemeClr val="tx1"/>
                          </a:solidFill>
                          <a:latin typeface="+mj-lt"/>
                          <a:ea typeface="+mn-ea"/>
                          <a:cs typeface="+mn-cs"/>
                        </a:rPr>
                        <a:t>Procesos de seguimiento a iniciativas emprendedoras, realizados/Procesos de seguimiento a iniciativas emprendedoras, proyectados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Carlos Restrepo</a:t>
                      </a:r>
                    </a:p>
                  </a:txBody>
                  <a:tcPr marL="0" marR="0" marT="0" marB="0" anchor="ctr"/>
                </a:tc>
                <a:tc>
                  <a:txBody>
                    <a:bodyPr/>
                    <a:lstStyle/>
                    <a:p>
                      <a:pPr algn="l" fontAlgn="ctr"/>
                      <a:r>
                        <a:rPr lang="es-CO" sz="1100" b="0" i="0" u="none" strike="noStrike" dirty="0">
                          <a:solidFill>
                            <a:schemeClr val="tx1"/>
                          </a:solidFill>
                          <a:effectLst/>
                          <a:latin typeface="+mj-lt"/>
                          <a:cs typeface="Arial" panose="020B0604020202020204" pitchFamily="34" charset="0"/>
                        </a:rPr>
                        <a:t>148 de 70 proyectados. </a:t>
                      </a:r>
                      <a:r>
                        <a:rPr lang="es-MX" sz="1100" b="0" i="0" u="none" strike="noStrike" dirty="0">
                          <a:solidFill>
                            <a:schemeClr val="tx1"/>
                          </a:solidFill>
                          <a:effectLst/>
                          <a:latin typeface="+mj-lt"/>
                          <a:cs typeface="Arial" panose="020B0604020202020204" pitchFamily="34" charset="0"/>
                        </a:rPr>
                        <a:t>Se generó una encuesta y seguimiento para los emprendedores culturales y artísticos del departamento, los cuales la respondieron 148. </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211%</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7"/>
                  </a:ext>
                </a:extLst>
              </a:tr>
              <a:tr h="324830">
                <a:tc>
                  <a:txBody>
                    <a:bodyPr/>
                    <a:lstStyle/>
                    <a:p>
                      <a:pPr algn="ctr" fontAlgn="t"/>
                      <a:r>
                        <a:rPr lang="es-MX" sz="1100" b="1" kern="1200" dirty="0">
                          <a:solidFill>
                            <a:schemeClr val="tx1"/>
                          </a:solidFill>
                          <a:latin typeface="+mj-lt"/>
                          <a:ea typeface="+mn-ea"/>
                          <a:cs typeface="Arial" pitchFamily="34" charset="0"/>
                        </a:rPr>
                        <a:t>Productos audiovisuales en circuito de distribución: departamental, nacional e internacional</a:t>
                      </a:r>
                      <a:endParaRPr lang="es-ES" sz="1100" b="1" kern="1200" dirty="0">
                        <a:solidFill>
                          <a:schemeClr val="tx1"/>
                        </a:solidFill>
                        <a:latin typeface="+mj-lt"/>
                        <a:ea typeface="+mn-ea"/>
                        <a:cs typeface="Arial" pitchFamily="34" charset="0"/>
                      </a:endParaRPr>
                    </a:p>
                  </a:txBody>
                  <a:tcPr marL="76200" marR="76200" marT="76200" marB="76200">
                    <a:solidFill>
                      <a:schemeClr val="bg1"/>
                    </a:solidFill>
                  </a:tcPr>
                </a:tc>
                <a:tc>
                  <a:txBody>
                    <a:bodyPr/>
                    <a:lstStyle/>
                    <a:p>
                      <a:pPr algn="ctr" fontAlgn="ctr"/>
                      <a:r>
                        <a:rPr lang="es-ES" sz="1100" b="0" i="0" kern="1200" dirty="0">
                          <a:solidFill>
                            <a:schemeClr val="tx1"/>
                          </a:solidFill>
                          <a:latin typeface="+mj-lt"/>
                          <a:ea typeface="+mn-ea"/>
                          <a:cs typeface="+mn-cs"/>
                        </a:rPr>
                        <a:t>Productos audiovisuales en circuito de distribución: departamental, nacional e internacional/Productos audiovisuales programados en circuito de distribución: departamental, nacional e internacional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Mauricio Álvarez Parra</a:t>
                      </a:r>
                    </a:p>
                  </a:txBody>
                  <a:tcPr marL="0" marR="0" marT="0" marB="0" anchor="ctr"/>
                </a:tc>
                <a:tc>
                  <a:txBody>
                    <a:bodyPr/>
                    <a:lstStyle/>
                    <a:p>
                      <a:pPr algn="l" fontAlgn="ctr"/>
                      <a:r>
                        <a:rPr lang="es-ES" sz="1100" b="0" i="0" u="none" strike="noStrike" dirty="0">
                          <a:solidFill>
                            <a:schemeClr val="tx1"/>
                          </a:solidFill>
                          <a:effectLst/>
                          <a:latin typeface="+mj-lt"/>
                          <a:cs typeface="Arial" panose="020B0604020202020204" pitchFamily="34" charset="0"/>
                        </a:rPr>
                        <a:t>10 de 7 programados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142%</a:t>
                      </a:r>
                    </a:p>
                  </a:txBody>
                  <a:tcPr marL="0" marR="0" marT="0" marB="0" anchor="ctr"/>
                </a:tc>
                <a:extLst>
                  <a:ext uri="{0D108BD9-81ED-4DB2-BD59-A6C34878D82A}">
                    <a16:rowId xmlns:a16="http://schemas.microsoft.com/office/drawing/2014/main" val="10008"/>
                  </a:ext>
                </a:extLst>
              </a:tr>
              <a:tr h="324830">
                <a:tc>
                  <a:txBody>
                    <a:bodyPr/>
                    <a:lstStyle/>
                    <a:p>
                      <a:pPr algn="ctr" fontAlgn="t"/>
                      <a:r>
                        <a:rPr lang="es-MX" sz="1100" b="1" kern="1200" dirty="0">
                          <a:solidFill>
                            <a:schemeClr val="tx1"/>
                          </a:solidFill>
                          <a:latin typeface="+mj-lt"/>
                          <a:ea typeface="+mn-ea"/>
                          <a:cs typeface="Arial" pitchFamily="34" charset="0"/>
                        </a:rPr>
                        <a:t>Publicaciones apoyadas (Publicaciones apoyadas por el ICPA (Ord 24)</a:t>
                      </a:r>
                      <a:endParaRPr lang="es-ES" sz="1100" b="1" kern="1200" dirty="0">
                        <a:solidFill>
                          <a:schemeClr val="tx1"/>
                        </a:solidFill>
                        <a:latin typeface="+mj-lt"/>
                        <a:ea typeface="+mn-ea"/>
                        <a:cs typeface="Arial" pitchFamily="34" charset="0"/>
                      </a:endParaRPr>
                    </a:p>
                  </a:txBody>
                  <a:tcPr marL="76200" marR="76200" marT="76200" marB="76200">
                    <a:solidFill>
                      <a:schemeClr val="bg1"/>
                    </a:solidFill>
                  </a:tcPr>
                </a:tc>
                <a:tc>
                  <a:txBody>
                    <a:bodyPr/>
                    <a:lstStyle/>
                    <a:p>
                      <a:pPr algn="ctr" fontAlgn="ctr"/>
                      <a:r>
                        <a:rPr lang="es-MX" sz="1100" b="0" i="0" kern="1200" dirty="0">
                          <a:solidFill>
                            <a:schemeClr val="tx1"/>
                          </a:solidFill>
                          <a:latin typeface="+mj-lt"/>
                          <a:ea typeface="+mn-ea"/>
                          <a:cs typeface="+mn-cs"/>
                        </a:rPr>
                        <a:t>Publicaciones apoyadas / Publicaciones proyectadas a apoyar</a:t>
                      </a:r>
                    </a:p>
                    <a:p>
                      <a:pPr algn="ctr" fontAlgn="ctr"/>
                      <a:r>
                        <a:rPr lang="es-MX" sz="1100" b="0" i="0" u="none" strike="noStrike" kern="1200" dirty="0">
                          <a:solidFill>
                            <a:schemeClr val="tx1"/>
                          </a:solidFill>
                          <a:effectLst/>
                          <a:latin typeface="+mj-lt"/>
                          <a:ea typeface="+mn-ea"/>
                          <a:cs typeface="+mn-cs"/>
                        </a:rPr>
                        <a:t>33/7</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b="0" i="0" u="none" strike="noStrike" kern="1200" dirty="0">
                          <a:solidFill>
                            <a:schemeClr val="tx1"/>
                          </a:solidFill>
                          <a:effectLst/>
                          <a:latin typeface="+mn-lt"/>
                          <a:ea typeface="+mn-ea"/>
                          <a:cs typeface="Arial" panose="020B0604020202020204" pitchFamily="34" charset="0"/>
                        </a:rPr>
                        <a:t>Erika Monsalve</a:t>
                      </a:r>
                    </a:p>
                  </a:txBody>
                  <a:tcPr marL="0" marR="0" marT="0" marB="0" anchor="ctr"/>
                </a:tc>
                <a:tc>
                  <a:txBody>
                    <a:bodyPr/>
                    <a:lstStyle/>
                    <a:p>
                      <a:pPr algn="l" fontAlgn="ctr"/>
                      <a:r>
                        <a:rPr lang="es-ES" sz="1100" b="0" i="0" u="none" strike="noStrike" dirty="0">
                          <a:solidFill>
                            <a:schemeClr val="tx1"/>
                          </a:solidFill>
                          <a:effectLst/>
                          <a:latin typeface="+mj-lt"/>
                          <a:cs typeface="Arial" panose="020B0604020202020204" pitchFamily="34" charset="0"/>
                        </a:rPr>
                        <a:t>33 publicaciones apoyadas. Ya se realizó la el acta de inicio y estamos en trámite de primer desembolso del 70% para el desarrollo de las publicaciones. (plazo 30 de noviembre). Para 11 publicaciones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471%</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9"/>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331640" y="-25036"/>
            <a:ext cx="6927666" cy="461665"/>
          </a:xfrm>
          <a:prstGeom prst="rect">
            <a:avLst/>
          </a:prstGeom>
          <a:noFill/>
        </p:spPr>
        <p:txBody>
          <a:bodyPr wrap="none" rtlCol="0">
            <a:spAutoFit/>
          </a:bodyPr>
          <a:lstStyle/>
          <a:p>
            <a:r>
              <a:rPr lang="es-CO" sz="2400" b="1" dirty="0">
                <a:latin typeface="+mj-lt"/>
              </a:rPr>
              <a:t>Proceso Gestión del Patrimonio Cultural  13 Indicadores</a:t>
            </a:r>
          </a:p>
        </p:txBody>
      </p:sp>
      <p:graphicFrame>
        <p:nvGraphicFramePr>
          <p:cNvPr id="6" name="5 Tabla"/>
          <p:cNvGraphicFramePr>
            <a:graphicFrameLocks noGrp="1"/>
          </p:cNvGraphicFramePr>
          <p:nvPr>
            <p:extLst>
              <p:ext uri="{D42A27DB-BD31-4B8C-83A1-F6EECF244321}">
                <p14:modId xmlns:p14="http://schemas.microsoft.com/office/powerpoint/2010/main" val="237339441"/>
              </p:ext>
            </p:extLst>
          </p:nvPr>
        </p:nvGraphicFramePr>
        <p:xfrm>
          <a:off x="217826" y="464024"/>
          <a:ext cx="8807424" cy="6336774"/>
        </p:xfrm>
        <a:graphic>
          <a:graphicData uri="http://schemas.openxmlformats.org/drawingml/2006/table">
            <a:tbl>
              <a:tblPr>
                <a:tableStyleId>{BC89EF96-8CEA-46FF-86C4-4CE0E7609802}</a:tableStyleId>
              </a:tblPr>
              <a:tblGrid>
                <a:gridCol w="1859168">
                  <a:extLst>
                    <a:ext uri="{9D8B030D-6E8A-4147-A177-3AD203B41FA5}">
                      <a16:colId xmlns:a16="http://schemas.microsoft.com/office/drawing/2014/main" val="20000"/>
                    </a:ext>
                  </a:extLst>
                </a:gridCol>
                <a:gridCol w="2142309">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2586446">
                  <a:extLst>
                    <a:ext uri="{9D8B030D-6E8A-4147-A177-3AD203B41FA5}">
                      <a16:colId xmlns:a16="http://schemas.microsoft.com/office/drawing/2014/main" val="20004"/>
                    </a:ext>
                  </a:extLst>
                </a:gridCol>
                <a:gridCol w="665021">
                  <a:extLst>
                    <a:ext uri="{9D8B030D-6E8A-4147-A177-3AD203B41FA5}">
                      <a16:colId xmlns:a16="http://schemas.microsoft.com/office/drawing/2014/main" val="20005"/>
                    </a:ext>
                  </a:extLst>
                </a:gridCol>
              </a:tblGrid>
              <a:tr h="161923">
                <a:tc>
                  <a:txBody>
                    <a:bodyPr/>
                    <a:lstStyle/>
                    <a:p>
                      <a:pPr algn="ctr" fontAlgn="ctr"/>
                      <a:r>
                        <a:rPr lang="es-CO" sz="1050" b="1" u="none" strike="noStrike" dirty="0">
                          <a:effectLst/>
                          <a:latin typeface="+mj-lt"/>
                          <a:cs typeface="Arial" panose="020B0604020202020204" pitchFamily="34" charset="0"/>
                        </a:rPr>
                        <a:t>Nombre indicador</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Ecuación</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Medición</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Responsable</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50" b="1" u="none" strike="noStrike" dirty="0">
                          <a:effectLst/>
                          <a:latin typeface="+mj-lt"/>
                          <a:cs typeface="Arial" panose="020B0604020202020204" pitchFamily="34" charset="0"/>
                        </a:rPr>
                        <a:t>ANALISIS ULTIMA</a:t>
                      </a:r>
                      <a:r>
                        <a:rPr lang="es-CO" sz="1050" b="1" u="none" strike="noStrike" baseline="0" dirty="0">
                          <a:effectLst/>
                          <a:latin typeface="+mj-lt"/>
                          <a:cs typeface="Arial" panose="020B0604020202020204" pitchFamily="34" charset="0"/>
                        </a:rPr>
                        <a:t> MEDICION</a:t>
                      </a:r>
                      <a:endParaRPr lang="es-CO" sz="1050" b="1" i="0" u="none" strike="noStrike" dirty="0">
                        <a:solidFill>
                          <a:srgbClr val="000000"/>
                        </a:solidFill>
                        <a:effectLst/>
                        <a:latin typeface="+mj-lt"/>
                        <a:cs typeface="Arial" panose="020B0604020202020204" pitchFamily="34" charset="0"/>
                      </a:endParaRPr>
                    </a:p>
                    <a:p>
                      <a:pPr algn="ctr" fontAlgn="ct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050" b="1" u="none" strike="noStrike" dirty="0">
                          <a:effectLst/>
                          <a:latin typeface="+mj-lt"/>
                          <a:cs typeface="Arial" panose="020B0604020202020204" pitchFamily="34" charset="0"/>
                        </a:rPr>
                        <a:t>% cumplimiento</a:t>
                      </a:r>
                      <a:endParaRPr lang="es-CO" sz="105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792085">
                <a:tc>
                  <a:txBody>
                    <a:bodyPr/>
                    <a:lstStyle/>
                    <a:p>
                      <a:pPr algn="ctr" fontAlgn="ctr"/>
                      <a:r>
                        <a:rPr lang="es-CO" sz="1050" b="1" u="none" strike="noStrike" dirty="0">
                          <a:solidFill>
                            <a:schemeClr val="tx1"/>
                          </a:solidFill>
                          <a:effectLst/>
                          <a:latin typeface="+mj-lt"/>
                          <a:cs typeface="Arial" panose="020B0604020202020204" pitchFamily="34" charset="0"/>
                        </a:rPr>
                        <a:t>Bienes y manifestaciones patrimoniales con gestión de estrategias de conservación, protección y reconocimiento social del patrimonio cultural.</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Bienes y manifestaciones patrimoniales con gestión de estrategias de conservación, protección y reconocimiento social del patrimonio cultural/ bienes y manifestaciones proyectadas</a:t>
                      </a:r>
                    </a:p>
                    <a:p>
                      <a:pPr algn="ctr" fontAlgn="ctr"/>
                      <a:r>
                        <a:rPr lang="es-CO" sz="1050" b="0" i="0" u="none" strike="noStrike" dirty="0">
                          <a:solidFill>
                            <a:schemeClr val="tx1"/>
                          </a:solidFill>
                          <a:effectLst/>
                          <a:latin typeface="+mj-lt"/>
                          <a:cs typeface="Arial" panose="020B0604020202020204" pitchFamily="34" charset="0"/>
                        </a:rPr>
                        <a:t>7/10</a:t>
                      </a: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ANUAL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b="0" i="0" u="none" strike="noStrike" dirty="0">
                          <a:solidFill>
                            <a:schemeClr val="tx1"/>
                          </a:solidFill>
                          <a:effectLst/>
                          <a:latin typeface="+mj-lt"/>
                          <a:cs typeface="Arial" panose="020B0604020202020204" pitchFamily="34" charset="0"/>
                        </a:rPr>
                        <a:t>Mónica</a:t>
                      </a:r>
                      <a:r>
                        <a:rPr lang="es-CO" sz="1050" b="0" i="0" u="none" strike="noStrike" baseline="0" dirty="0">
                          <a:solidFill>
                            <a:schemeClr val="tx1"/>
                          </a:solidFill>
                          <a:effectLst/>
                          <a:latin typeface="+mj-lt"/>
                          <a:cs typeface="Arial" panose="020B0604020202020204" pitchFamily="34" charset="0"/>
                        </a:rPr>
                        <a:t> Henao</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s-ES" sz="1050" b="0" i="0" u="none" strike="noStrike" dirty="0">
                          <a:solidFill>
                            <a:schemeClr val="tx1"/>
                          </a:solidFill>
                          <a:effectLst/>
                          <a:latin typeface="+mj-lt"/>
                          <a:cs typeface="Arial" panose="020B0604020202020204" pitchFamily="34" charset="0"/>
                        </a:rPr>
                        <a:t>"1. Titiribí (Circo Teatro). 2. Realización de obras de primeros auxilios en el Antiguo hospital del municipio del Carmen de Viboral. 3. Realización de obras de primeros auxilios en la casa de la Cultura del municipio de San Andrés de Cuerquia, 4. Realización de obras de primeros auxilios en la Casa de la Cultura del municipio de Heliconia. 5. Realización de obras de primeros auxilios en la antigua Escuela Modelo del municipio de Valparaíso. 6. Estudios de diagnóstico patológico y diseños para la restauración integral del inmueble casa de la cultura “Luz Nelly Vargas Valdés”, municipio de Heliconia."</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70%</a:t>
                      </a:r>
                      <a:endParaRPr lang="es-CO" sz="105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528057">
                <a:tc>
                  <a:txBody>
                    <a:bodyPr/>
                    <a:lstStyle/>
                    <a:p>
                      <a:pPr algn="ctr" fontAlgn="ctr"/>
                      <a:r>
                        <a:rPr lang="es-CO" sz="1050" b="1" u="none" strike="noStrike" dirty="0">
                          <a:solidFill>
                            <a:schemeClr val="tx1"/>
                          </a:solidFill>
                          <a:effectLst/>
                          <a:latin typeface="+mj-lt"/>
                          <a:cs typeface="Arial" panose="020B0604020202020204" pitchFamily="34" charset="0"/>
                        </a:rPr>
                        <a:t>Actores asesorados en Patrimonio Cultural</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Actores asesorados en los diferentes programas de patrimonio/ Actores programados</a:t>
                      </a:r>
                    </a:p>
                    <a:p>
                      <a:pPr algn="ctr" fontAlgn="ctr"/>
                      <a:r>
                        <a:rPr lang="es-CO" sz="1050" b="0" i="0" u="none" strike="noStrike" dirty="0">
                          <a:solidFill>
                            <a:schemeClr val="tx1"/>
                          </a:solidFill>
                          <a:effectLst/>
                          <a:latin typeface="+mj-lt"/>
                          <a:cs typeface="Arial" panose="020B0604020202020204" pitchFamily="34" charset="0"/>
                        </a:rPr>
                        <a:t>128/128</a:t>
                      </a: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MENSUAL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Gustavo Hernán Carvajal Correa</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CO" sz="1050" b="0" i="0" u="none" strike="noStrike" dirty="0">
                          <a:solidFill>
                            <a:schemeClr val="tx1"/>
                          </a:solidFill>
                          <a:effectLst/>
                          <a:latin typeface="+mj-lt"/>
                          <a:cs typeface="Arial" panose="020B0604020202020204" pitchFamily="34" charset="0"/>
                        </a:rPr>
                        <a:t>128 Personas</a:t>
                      </a:r>
                      <a:r>
                        <a:rPr lang="es-CO" sz="1050" b="0" i="0" u="none" strike="noStrike" baseline="0" dirty="0">
                          <a:solidFill>
                            <a:schemeClr val="tx1"/>
                          </a:solidFill>
                          <a:effectLst/>
                          <a:latin typeface="+mj-lt"/>
                          <a:cs typeface="Arial" panose="020B0604020202020204" pitchFamily="34" charset="0"/>
                        </a:rPr>
                        <a:t> asesoradas en temas de bienes culturales, tramite on line salida de obras</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100%</a:t>
                      </a:r>
                      <a:endParaRPr lang="es-CO" sz="105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557393">
                <a:tc>
                  <a:txBody>
                    <a:bodyPr/>
                    <a:lstStyle/>
                    <a:p>
                      <a:pPr algn="ctr" fontAlgn="ctr"/>
                      <a:r>
                        <a:rPr lang="es-CO" sz="1050" b="1" u="none" strike="noStrike" dirty="0">
                          <a:solidFill>
                            <a:schemeClr val="tx1"/>
                          </a:solidFill>
                          <a:effectLst/>
                          <a:latin typeface="+mj-lt"/>
                          <a:cs typeface="Arial" panose="020B0604020202020204" pitchFamily="34" charset="0"/>
                        </a:rPr>
                        <a:t>Soportes sonoros conformes en la fonoteca</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soportes sonoros totales- soportes no conformes/ total soportes sonoros</a:t>
                      </a:r>
                    </a:p>
                    <a:p>
                      <a:pPr algn="ctr" fontAlgn="ctr"/>
                      <a:endParaRPr lang="es-CO" sz="1050" b="0" i="0" u="none" strike="noStrike" dirty="0">
                        <a:solidFill>
                          <a:schemeClr val="tx1"/>
                        </a:solidFill>
                        <a:effectLst/>
                        <a:latin typeface="+mj-lt"/>
                        <a:cs typeface="Arial" panose="020B0604020202020204" pitchFamily="34" charset="0"/>
                      </a:endParaRPr>
                    </a:p>
                    <a:p>
                      <a:pPr algn="ctr" fontAlgn="ctr"/>
                      <a:r>
                        <a:rPr lang="es-ES" sz="1050" b="0" i="0" kern="1200" dirty="0">
                          <a:solidFill>
                            <a:schemeClr val="tx1"/>
                          </a:solidFill>
                          <a:latin typeface="+mj-lt"/>
                          <a:ea typeface="+mn-ea"/>
                          <a:cs typeface="+mn-cs"/>
                        </a:rPr>
                        <a:t>59683/60684</a:t>
                      </a:r>
                      <a:endParaRPr lang="es-CO" sz="105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SEMESTRAL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Juan Esteban Muñoz</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CO" sz="1050" b="0" i="0" u="none" strike="noStrike" kern="1200" dirty="0">
                          <a:solidFill>
                            <a:schemeClr val="tx1"/>
                          </a:solidFill>
                          <a:effectLst/>
                          <a:latin typeface="+mj-lt"/>
                          <a:ea typeface="+mn-ea"/>
                          <a:cs typeface="Arial" panose="020B0604020202020204" pitchFamily="34" charset="0"/>
                        </a:rPr>
                        <a:t>59683 inspección de documentos sonoros de 60684</a:t>
                      </a:r>
                    </a:p>
                  </a:txBody>
                  <a:tcPr marL="0" marR="0" marT="0" marB="0" anchor="ctr"/>
                </a:tc>
                <a:tc>
                  <a:txBody>
                    <a:bodyPr/>
                    <a:lstStyle/>
                    <a:p>
                      <a:pPr algn="ctr" fontAlgn="ctr"/>
                      <a:r>
                        <a:rPr lang="es-CO" sz="1050" u="none" strike="noStrike" dirty="0">
                          <a:effectLst/>
                          <a:latin typeface="+mj-lt"/>
                          <a:cs typeface="Arial" panose="020B0604020202020204" pitchFamily="34" charset="0"/>
                        </a:rPr>
                        <a:t>98%</a:t>
                      </a:r>
                      <a:endParaRPr lang="es-CO" sz="105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1056114">
                <a:tc>
                  <a:txBody>
                    <a:bodyPr/>
                    <a:lstStyle/>
                    <a:p>
                      <a:pPr algn="ctr" fontAlgn="ctr"/>
                      <a:r>
                        <a:rPr lang="es-CO" sz="1050" b="1" u="none" strike="noStrike" dirty="0">
                          <a:solidFill>
                            <a:schemeClr val="tx1"/>
                          </a:solidFill>
                          <a:effectLst/>
                          <a:latin typeface="+mj-lt"/>
                          <a:cs typeface="Arial" panose="020B0604020202020204" pitchFamily="34" charset="0"/>
                        </a:rPr>
                        <a:t>Nivel de ejecución de proyectos de patrimonio</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sumatoria del porcentaje de cumplimiento de planes y proyectos/sumatoria del % de cumplimiento esperado a la fecha</a:t>
                      </a:r>
                      <a:endParaRPr lang="es-CO" sz="105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ANUAL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Luis Felipe Saldarriaga</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MX" sz="1050" b="0" i="0" u="none" strike="noStrike" dirty="0">
                          <a:solidFill>
                            <a:schemeClr val="tx1"/>
                          </a:solidFill>
                          <a:effectLst/>
                          <a:latin typeface="+mj-lt"/>
                          <a:cs typeface="Arial" panose="020B0604020202020204" pitchFamily="34" charset="0"/>
                        </a:rPr>
                        <a:t>No se ha iniciado ejecución</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effectLst/>
                          <a:latin typeface="+mj-lt"/>
                          <a:cs typeface="Arial" panose="020B0604020202020204" pitchFamily="34" charset="0"/>
                        </a:rPr>
                        <a:t>50%</a:t>
                      </a:r>
                      <a:endParaRPr lang="es-CO" sz="105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r h="1056114">
                <a:tc>
                  <a:txBody>
                    <a:bodyPr/>
                    <a:lstStyle/>
                    <a:p>
                      <a:pPr algn="ctr" fontAlgn="ctr"/>
                      <a:r>
                        <a:rPr lang="es-CO" sz="1050" b="1" u="none" strike="noStrike" dirty="0">
                          <a:solidFill>
                            <a:schemeClr val="tx1"/>
                          </a:solidFill>
                          <a:effectLst/>
                          <a:latin typeface="+mj-lt"/>
                          <a:cs typeface="Arial" panose="020B0604020202020204" pitchFamily="34" charset="0"/>
                        </a:rPr>
                        <a:t>Intervención para la catalogación, adecuación de espacios, tratamiento del material sonoro, difusión y apropiación social de la fonoteca departamental Hernán Restrepo duque</a:t>
                      </a:r>
                      <a:endParaRPr lang="es-CO" sz="105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b="0" u="none" strike="noStrike" dirty="0">
                          <a:solidFill>
                            <a:schemeClr val="tx1"/>
                          </a:solidFill>
                          <a:effectLst/>
                          <a:latin typeface="+mj-lt"/>
                          <a:cs typeface="Arial" panose="020B0604020202020204" pitchFamily="34" charset="0"/>
                        </a:rPr>
                        <a:t>intervención para la catalogación, adecuación de espacios, tratamiento del material sonoro, difusión y apropiación social de la fonoteca departamental Hernán Restrepo duque implementados/intervención para la catalogación, adecuación de espacios, tratamiento</a:t>
                      </a:r>
                      <a:endParaRPr lang="es-CO" sz="105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050" u="none" strike="noStrike" dirty="0">
                          <a:solidFill>
                            <a:schemeClr val="tx1"/>
                          </a:solidFill>
                          <a:effectLst/>
                          <a:latin typeface="+mj-lt"/>
                          <a:cs typeface="Arial" panose="020B0604020202020204" pitchFamily="34" charset="0"/>
                        </a:rPr>
                        <a:t>SEMESTRAL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Nelson León Osorno Zapata</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050" b="0" i="0" u="none" strike="noStrike" dirty="0">
                          <a:solidFill>
                            <a:schemeClr val="tx1"/>
                          </a:solidFill>
                          <a:effectLst/>
                          <a:latin typeface="+mj-lt"/>
                          <a:cs typeface="Arial" panose="020B0604020202020204" pitchFamily="34" charset="0"/>
                        </a:rPr>
                        <a:t>Sin ejecución</a:t>
                      </a:r>
                    </a:p>
                  </a:txBody>
                  <a:tcPr marL="0" marR="0" marT="0" marB="0" anchor="ctr"/>
                </a:tc>
                <a:tc>
                  <a:txBody>
                    <a:bodyPr/>
                    <a:lstStyle/>
                    <a:p>
                      <a:pPr algn="ctr" fontAlgn="ctr"/>
                      <a:r>
                        <a:rPr lang="es-CO" sz="1050" u="none" strike="noStrike" dirty="0">
                          <a:effectLst/>
                          <a:latin typeface="+mj-lt"/>
                          <a:cs typeface="Arial" panose="020B0604020202020204" pitchFamily="34" charset="0"/>
                        </a:rPr>
                        <a:t>0%</a:t>
                      </a:r>
                      <a:endParaRPr lang="es-CO" sz="105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7"/>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331640" y="-25036"/>
            <a:ext cx="6927666" cy="461665"/>
          </a:xfrm>
          <a:prstGeom prst="rect">
            <a:avLst/>
          </a:prstGeom>
          <a:noFill/>
        </p:spPr>
        <p:txBody>
          <a:bodyPr wrap="none" rtlCol="0">
            <a:spAutoFit/>
          </a:bodyPr>
          <a:lstStyle/>
          <a:p>
            <a:r>
              <a:rPr lang="es-CO" sz="2400" b="1" dirty="0">
                <a:latin typeface="+mj-lt"/>
              </a:rPr>
              <a:t>Proceso Gestión del Patrimonio Cultural  13 Indicadores</a:t>
            </a:r>
          </a:p>
        </p:txBody>
      </p:sp>
      <p:graphicFrame>
        <p:nvGraphicFramePr>
          <p:cNvPr id="6" name="5 Tabla"/>
          <p:cNvGraphicFramePr>
            <a:graphicFrameLocks noGrp="1"/>
          </p:cNvGraphicFramePr>
          <p:nvPr>
            <p:extLst>
              <p:ext uri="{D42A27DB-BD31-4B8C-83A1-F6EECF244321}">
                <p14:modId xmlns:p14="http://schemas.microsoft.com/office/powerpoint/2010/main" val="1157232458"/>
              </p:ext>
            </p:extLst>
          </p:nvPr>
        </p:nvGraphicFramePr>
        <p:xfrm>
          <a:off x="217826" y="464024"/>
          <a:ext cx="8807424" cy="4637317"/>
        </p:xfrm>
        <a:graphic>
          <a:graphicData uri="http://schemas.openxmlformats.org/drawingml/2006/table">
            <a:tbl>
              <a:tblPr>
                <a:tableStyleId>{BC89EF96-8CEA-46FF-86C4-4CE0E7609802}</a:tableStyleId>
              </a:tblPr>
              <a:tblGrid>
                <a:gridCol w="1859168">
                  <a:extLst>
                    <a:ext uri="{9D8B030D-6E8A-4147-A177-3AD203B41FA5}">
                      <a16:colId xmlns:a16="http://schemas.microsoft.com/office/drawing/2014/main" val="20000"/>
                    </a:ext>
                  </a:extLst>
                </a:gridCol>
                <a:gridCol w="2142309">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640080">
                  <a:extLst>
                    <a:ext uri="{9D8B030D-6E8A-4147-A177-3AD203B41FA5}">
                      <a16:colId xmlns:a16="http://schemas.microsoft.com/office/drawing/2014/main" val="20003"/>
                    </a:ext>
                  </a:extLst>
                </a:gridCol>
                <a:gridCol w="2586446">
                  <a:extLst>
                    <a:ext uri="{9D8B030D-6E8A-4147-A177-3AD203B41FA5}">
                      <a16:colId xmlns:a16="http://schemas.microsoft.com/office/drawing/2014/main" val="20004"/>
                    </a:ext>
                  </a:extLst>
                </a:gridCol>
                <a:gridCol w="665021">
                  <a:extLst>
                    <a:ext uri="{9D8B030D-6E8A-4147-A177-3AD203B41FA5}">
                      <a16:colId xmlns:a16="http://schemas.microsoft.com/office/drawing/2014/main" val="20005"/>
                    </a:ext>
                  </a:extLst>
                </a:gridCol>
              </a:tblGrid>
              <a:tr h="161923">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effectLst/>
                          <a:latin typeface="+mj-lt"/>
                          <a:cs typeface="Arial" panose="020B0604020202020204" pitchFamily="34" charset="0"/>
                        </a:rPr>
                        <a:t>% cumplimiento</a:t>
                      </a:r>
                      <a:endParaRPr lang="es-CO" sz="11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1452157">
                <a:tc>
                  <a:txBody>
                    <a:bodyPr/>
                    <a:lstStyle/>
                    <a:p>
                      <a:pPr algn="ctr" fontAlgn="ctr"/>
                      <a:r>
                        <a:rPr lang="es-CO" sz="1100" b="1" u="none" strike="noStrike" dirty="0">
                          <a:solidFill>
                            <a:schemeClr val="tx1"/>
                          </a:solidFill>
                          <a:effectLst/>
                          <a:latin typeface="+mj-lt"/>
                          <a:cs typeface="Arial" panose="020B0604020202020204" pitchFamily="34" charset="0"/>
                        </a:rPr>
                        <a:t>Bienes y manifestaciones culturales intervenidos</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bienes y manifestaciones culturales intervenidos/bienes y manifestaciones culturales intervenidos proyectados</a:t>
                      </a: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Luis Felipe Saldarriaga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100" b="0" i="0" u="none" strike="noStrike" dirty="0">
                          <a:solidFill>
                            <a:schemeClr val="tx1"/>
                          </a:solidFill>
                          <a:effectLst/>
                          <a:latin typeface="+mj-lt"/>
                          <a:cs typeface="Arial" panose="020B0604020202020204" pitchFamily="34" charset="0"/>
                        </a:rPr>
                        <a:t>Se programó realizar durante el año 2 Estudios Técnicos para intervenciones en bienes de interés cultural: Casa de la Cultura de Heliconia y Capilla del Cementerio de San Pedro de Medellín, con recursos provenientes del Impuesto Nacional al Consumo.</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effectLst/>
                          <a:latin typeface="+mj-lt"/>
                          <a:cs typeface="Arial" panose="020B0604020202020204" pitchFamily="34" charset="0"/>
                        </a:rPr>
                        <a:t>100%</a:t>
                      </a:r>
                      <a:endParaRPr lang="es-CO" sz="110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8"/>
                  </a:ext>
                </a:extLst>
              </a:tr>
              <a:tr h="660071">
                <a:tc>
                  <a:txBody>
                    <a:bodyPr/>
                    <a:lstStyle/>
                    <a:p>
                      <a:pPr algn="ctr" fontAlgn="ctr"/>
                      <a:r>
                        <a:rPr lang="es-MX" sz="1100" b="1" u="none" strike="noStrike" kern="1200" dirty="0">
                          <a:solidFill>
                            <a:schemeClr val="tx1"/>
                          </a:solidFill>
                          <a:effectLst/>
                          <a:latin typeface="+mj-lt"/>
                          <a:ea typeface="+mn-ea"/>
                          <a:cs typeface="Arial" panose="020B0604020202020204" pitchFamily="34" charset="0"/>
                        </a:rPr>
                        <a:t>Plan Departamental de Patrimonio implementado (Formulación de proyectos a implementarse en los P.E.S Y P.E.M)</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100" b="0" i="0" kern="1200" dirty="0">
                          <a:solidFill>
                            <a:schemeClr val="tx1"/>
                          </a:solidFill>
                          <a:latin typeface="+mj-lt"/>
                          <a:ea typeface="+mn-ea"/>
                          <a:cs typeface="+mn-cs"/>
                        </a:rPr>
                        <a:t>% de ejecución del Plan Departamental de Patrimonio Implementado/% proyectado</a:t>
                      </a: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Mónica María Henao Libreros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0" i="0" u="none" strike="noStrike" dirty="0">
                          <a:solidFill>
                            <a:schemeClr val="tx1"/>
                          </a:solidFill>
                          <a:effectLst/>
                          <a:latin typeface="+mj-lt"/>
                          <a:cs typeface="Arial" panose="020B0604020202020204" pitchFamily="34" charset="0"/>
                        </a:rPr>
                        <a:t>6% de 10% programado</a:t>
                      </a:r>
                    </a:p>
                  </a:txBody>
                  <a:tcPr marL="0" marR="0" marT="0" marB="0" anchor="ctr"/>
                </a:tc>
                <a:tc>
                  <a:txBody>
                    <a:bodyPr/>
                    <a:lstStyle/>
                    <a:p>
                      <a:pPr algn="ctr" fontAlgn="ctr"/>
                      <a:r>
                        <a:rPr lang="es-CO" sz="1100" u="none" strike="noStrike" dirty="0">
                          <a:effectLst/>
                          <a:latin typeface="+mj-lt"/>
                          <a:cs typeface="Arial" panose="020B0604020202020204" pitchFamily="34" charset="0"/>
                        </a:rPr>
                        <a:t>60%</a:t>
                      </a:r>
                      <a:endParaRPr lang="es-CO" sz="110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9"/>
                  </a:ext>
                </a:extLst>
              </a:tr>
              <a:tr h="660071">
                <a:tc>
                  <a:txBody>
                    <a:bodyPr/>
                    <a:lstStyle/>
                    <a:p>
                      <a:pPr algn="ctr" fontAlgn="ctr"/>
                      <a:r>
                        <a:rPr lang="es-MX" sz="1100" b="1" u="none" strike="noStrike" kern="1200" dirty="0">
                          <a:solidFill>
                            <a:schemeClr val="tx1"/>
                          </a:solidFill>
                          <a:effectLst/>
                          <a:latin typeface="+mj-lt"/>
                          <a:ea typeface="+mn-ea"/>
                          <a:cs typeface="Arial" panose="020B0604020202020204" pitchFamily="34" charset="0"/>
                        </a:rPr>
                        <a:t>Proyectos para la implementación de los Planes de Salvaguardia (PES) y Planes de Manejo y Protección (PEMP), ejecutados</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100" b="0" i="0" kern="1200" dirty="0">
                          <a:solidFill>
                            <a:schemeClr val="tx1"/>
                          </a:solidFill>
                          <a:latin typeface="+mj-lt"/>
                          <a:ea typeface="+mn-ea"/>
                          <a:cs typeface="+mn-cs"/>
                        </a:rPr>
                        <a:t>Proyectos para la implementación de los Planes de Salvaguardia (PES) y Planes de Manejo y Protección (PEMP), ejecutados/Proyectos programados</a:t>
                      </a: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Mónica María Henao Libreros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s-CO" sz="1100" b="0" i="0" u="none" strike="noStrike" dirty="0">
                        <a:solidFill>
                          <a:schemeClr val="tx1"/>
                        </a:solidFill>
                        <a:effectLst/>
                        <a:latin typeface="+mj-lt"/>
                        <a:cs typeface="Arial" panose="020B0604020202020204" pitchFamily="34" charset="0"/>
                      </a:endParaRPr>
                    </a:p>
                    <a:p>
                      <a:pPr marL="0" marR="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chemeClr val="tx1"/>
                          </a:solidFill>
                          <a:effectLst/>
                          <a:latin typeface="+mj-lt"/>
                          <a:cs typeface="Arial" panose="020B0604020202020204" pitchFamily="34" charset="0"/>
                        </a:rPr>
                        <a:t>Se publicaron 2 estímulos por un valor de 15 Millones de pesos cada uno. La convocatoria cerró el pasado 24 de junio. Se inscribieron 5 propuestas. 25% de ejecución Se anexa documento de informe de inscritos en la convocatoria. .</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effectLst/>
                          <a:latin typeface="+mj-lt"/>
                          <a:cs typeface="Arial" panose="020B0604020202020204" pitchFamily="34" charset="0"/>
                        </a:rPr>
                        <a:t>50%</a:t>
                      </a:r>
                      <a:endParaRPr lang="es-CO" sz="110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4136412363"/>
                  </a:ext>
                </a:extLst>
              </a:tr>
              <a:tr h="596544">
                <a:tc>
                  <a:txBody>
                    <a:bodyPr/>
                    <a:lstStyle/>
                    <a:p>
                      <a:pPr algn="ctr" fontAlgn="ctr"/>
                      <a:r>
                        <a:rPr lang="es-CO" sz="1100" b="1" u="none" strike="noStrike" dirty="0">
                          <a:solidFill>
                            <a:schemeClr val="tx1"/>
                          </a:solidFill>
                          <a:effectLst/>
                          <a:latin typeface="+mj-lt"/>
                          <a:cs typeface="Arial" panose="020B0604020202020204" pitchFamily="34" charset="0"/>
                        </a:rPr>
                        <a:t>Eventos realizados en el área de patrimonio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eventos de patrimonio realizados/eventos de patrimonio planeados</a:t>
                      </a:r>
                    </a:p>
                    <a:p>
                      <a:pPr algn="ctr" fontAlgn="ctr"/>
                      <a:r>
                        <a:rPr lang="es-CO" sz="1100" b="0" u="none" strike="noStrike" dirty="0">
                          <a:solidFill>
                            <a:schemeClr val="tx1"/>
                          </a:solidFill>
                          <a:effectLst/>
                          <a:latin typeface="+mj-lt"/>
                          <a:cs typeface="Arial" panose="020B0604020202020204" pitchFamily="34" charset="0"/>
                        </a:rPr>
                        <a:t>3/4</a:t>
                      </a: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Luis Felipe Saldarriaga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ES" sz="1100" b="0" i="0" u="none" strike="noStrike" dirty="0">
                          <a:solidFill>
                            <a:schemeClr val="tx1"/>
                          </a:solidFill>
                          <a:effectLst/>
                          <a:latin typeface="+mj-lt"/>
                          <a:cs typeface="Arial" panose="020B0604020202020204" pitchFamily="34" charset="0"/>
                        </a:rPr>
                        <a:t>	</a:t>
                      </a:r>
                    </a:p>
                    <a:p>
                      <a:pPr algn="ctr" fontAlgn="ctr"/>
                      <a:r>
                        <a:rPr lang="es-ES" sz="1100" b="0" i="0" u="none" strike="noStrike" dirty="0">
                          <a:solidFill>
                            <a:schemeClr val="tx1"/>
                          </a:solidFill>
                          <a:effectLst/>
                          <a:latin typeface="+mj-lt"/>
                          <a:cs typeface="Arial" panose="020B0604020202020204" pitchFamily="34" charset="0"/>
                        </a:rPr>
                        <a:t>Reuniones del Consejo Departamental de Patrimonio Cultural. Se ha realizado una (1) sesión, que consta en la respectiva acta.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effectLst/>
                          <a:latin typeface="+mj-lt"/>
                          <a:cs typeface="Arial" panose="020B0604020202020204" pitchFamily="34" charset="0"/>
                        </a:rPr>
                        <a:t>75%</a:t>
                      </a:r>
                      <a:endParaRPr lang="es-CO" sz="1100" b="0" i="0" u="none" strike="noStrike" dirty="0">
                        <a:solidFill>
                          <a:srgbClr val="000000"/>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2928842827"/>
                  </a:ext>
                </a:extLst>
              </a:tr>
            </a:tbl>
          </a:graphicData>
        </a:graphic>
      </p:graphicFrame>
    </p:spTree>
    <p:extLst>
      <p:ext uri="{BB962C8B-B14F-4D97-AF65-F5344CB8AC3E}">
        <p14:creationId xmlns:p14="http://schemas.microsoft.com/office/powerpoint/2010/main" val="1498658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960649" y="85554"/>
            <a:ext cx="7068876" cy="461665"/>
          </a:xfrm>
          <a:prstGeom prst="rect">
            <a:avLst/>
          </a:prstGeom>
          <a:noFill/>
        </p:spPr>
        <p:txBody>
          <a:bodyPr wrap="square" rtlCol="0">
            <a:spAutoFit/>
          </a:bodyPr>
          <a:lstStyle/>
          <a:p>
            <a:r>
              <a:rPr lang="es-CO" sz="2400" b="1" dirty="0">
                <a:latin typeface="+mj-lt"/>
              </a:rPr>
              <a:t>Proceso Gestión del Patrimonio Cultural  13 Indicadores</a:t>
            </a:r>
          </a:p>
        </p:txBody>
      </p:sp>
      <p:graphicFrame>
        <p:nvGraphicFramePr>
          <p:cNvPr id="6" name="5 Tabla"/>
          <p:cNvGraphicFramePr>
            <a:graphicFrameLocks noGrp="1"/>
          </p:cNvGraphicFramePr>
          <p:nvPr>
            <p:extLst>
              <p:ext uri="{D42A27DB-BD31-4B8C-83A1-F6EECF244321}">
                <p14:modId xmlns:p14="http://schemas.microsoft.com/office/powerpoint/2010/main" val="1774591485"/>
              </p:ext>
            </p:extLst>
          </p:nvPr>
        </p:nvGraphicFramePr>
        <p:xfrm>
          <a:off x="280852" y="547219"/>
          <a:ext cx="8582295" cy="5196840"/>
        </p:xfrm>
        <a:graphic>
          <a:graphicData uri="http://schemas.openxmlformats.org/drawingml/2006/table">
            <a:tbl>
              <a:tblPr>
                <a:tableStyleId>{BC89EF96-8CEA-46FF-86C4-4CE0E7609802}</a:tableStyleId>
              </a:tblPr>
              <a:tblGrid>
                <a:gridCol w="2154579">
                  <a:extLst>
                    <a:ext uri="{9D8B030D-6E8A-4147-A177-3AD203B41FA5}">
                      <a16:colId xmlns:a16="http://schemas.microsoft.com/office/drawing/2014/main" val="20000"/>
                    </a:ext>
                  </a:extLst>
                </a:gridCol>
                <a:gridCol w="1739495">
                  <a:extLst>
                    <a:ext uri="{9D8B030D-6E8A-4147-A177-3AD203B41FA5}">
                      <a16:colId xmlns:a16="http://schemas.microsoft.com/office/drawing/2014/main" val="20001"/>
                    </a:ext>
                  </a:extLst>
                </a:gridCol>
                <a:gridCol w="899181">
                  <a:extLst>
                    <a:ext uri="{9D8B030D-6E8A-4147-A177-3AD203B41FA5}">
                      <a16:colId xmlns:a16="http://schemas.microsoft.com/office/drawing/2014/main" val="20002"/>
                    </a:ext>
                  </a:extLst>
                </a:gridCol>
                <a:gridCol w="771842">
                  <a:extLst>
                    <a:ext uri="{9D8B030D-6E8A-4147-A177-3AD203B41FA5}">
                      <a16:colId xmlns:a16="http://schemas.microsoft.com/office/drawing/2014/main" val="20003"/>
                    </a:ext>
                  </a:extLst>
                </a:gridCol>
                <a:gridCol w="2212711">
                  <a:extLst>
                    <a:ext uri="{9D8B030D-6E8A-4147-A177-3AD203B41FA5}">
                      <a16:colId xmlns:a16="http://schemas.microsoft.com/office/drawing/2014/main" val="20004"/>
                    </a:ext>
                  </a:extLst>
                </a:gridCol>
                <a:gridCol w="804487">
                  <a:extLst>
                    <a:ext uri="{9D8B030D-6E8A-4147-A177-3AD203B41FA5}">
                      <a16:colId xmlns:a16="http://schemas.microsoft.com/office/drawing/2014/main" val="20005"/>
                    </a:ext>
                  </a:extLst>
                </a:gridCol>
              </a:tblGrid>
              <a:tr h="124727">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491496">
                <a:tc>
                  <a:txBody>
                    <a:bodyPr/>
                    <a:lstStyle/>
                    <a:p>
                      <a:pPr marL="0" algn="ctr" defTabSz="914400" rtl="0" eaLnBrk="1" fontAlgn="ctr" latinLnBrk="0" hangingPunct="1"/>
                      <a:r>
                        <a:rPr lang="es-MX" sz="1100" b="1" u="none" strike="noStrike" kern="1200" dirty="0">
                          <a:solidFill>
                            <a:schemeClr val="tx1"/>
                          </a:solidFill>
                          <a:effectLst/>
                          <a:latin typeface="+mj-lt"/>
                          <a:ea typeface="+mn-ea"/>
                          <a:cs typeface="Arial" panose="020B0604020202020204" pitchFamily="34" charset="0"/>
                        </a:rPr>
                        <a:t>Intervenciones de preservación de los bienes de interés patrimonial, muebles e inmuebles, realizadas</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100" b="0" i="0" kern="1200" dirty="0">
                          <a:solidFill>
                            <a:schemeClr val="tx1"/>
                          </a:solidFill>
                          <a:latin typeface="+mj-lt"/>
                          <a:ea typeface="+mn-ea"/>
                          <a:cs typeface="+mn-cs"/>
                        </a:rPr>
                        <a:t>Intervenciones de preservación de los bienes de interés patrimonial, muebles e inmuebles, realizadas/Intervenciones de preservación de los bienes de interés patrimonial, muebles e inmuebles, proyectadas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Mónica María Henao Libreros</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0" i="0" u="none" strike="noStrike" dirty="0">
                          <a:solidFill>
                            <a:schemeClr val="tx1"/>
                          </a:solidFill>
                          <a:effectLst/>
                          <a:latin typeface="+mj-lt"/>
                          <a:cs typeface="Arial" panose="020B0604020202020204" pitchFamily="34" charset="0"/>
                        </a:rPr>
                        <a:t>5 intervenciones de 10 programadas</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50%</a:t>
                      </a:r>
                    </a:p>
                  </a:txBody>
                  <a:tcPr marL="0" marR="0" marT="0" marB="0" anchor="ctr"/>
                </a:tc>
                <a:extLst>
                  <a:ext uri="{0D108BD9-81ED-4DB2-BD59-A6C34878D82A}">
                    <a16:rowId xmlns:a16="http://schemas.microsoft.com/office/drawing/2014/main" val="10002"/>
                  </a:ext>
                </a:extLst>
              </a:tr>
              <a:tr h="1038321">
                <a:tc>
                  <a:txBody>
                    <a:bodyPr/>
                    <a:lstStyle/>
                    <a:p>
                      <a:pPr algn="ctr" fontAlgn="ctr"/>
                      <a:r>
                        <a:rPr lang="es-MX" sz="1100" b="1" u="none" strike="noStrike" kern="1200" dirty="0">
                          <a:solidFill>
                            <a:schemeClr val="tx1"/>
                          </a:solidFill>
                          <a:effectLst/>
                          <a:latin typeface="+mj-lt"/>
                          <a:ea typeface="+mn-ea"/>
                          <a:cs typeface="Arial" panose="020B0604020202020204" pitchFamily="34" charset="0"/>
                        </a:rPr>
                        <a:t>Investigaciones en áreas artísticas y culturales realizadas y divulgadas (Ord.27)</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MX" sz="1100" b="0" i="0" kern="1200" dirty="0">
                          <a:solidFill>
                            <a:schemeClr val="tx1"/>
                          </a:solidFill>
                          <a:latin typeface="+mj-lt"/>
                          <a:ea typeface="+mn-ea"/>
                          <a:cs typeface="+mn-cs"/>
                        </a:rPr>
                        <a:t>Investigaciones en áreas artísticas y culturales realizadas y divulgadas / Investigación proyectadas</a:t>
                      </a:r>
                    </a:p>
                    <a:p>
                      <a:pPr algn="ctr" fontAlgn="ctr"/>
                      <a:r>
                        <a:rPr lang="es-MX" sz="1100" b="0" i="0" u="none" strike="noStrike" kern="1200" dirty="0">
                          <a:solidFill>
                            <a:schemeClr val="tx1"/>
                          </a:solidFill>
                          <a:effectLst/>
                          <a:latin typeface="+mj-lt"/>
                          <a:ea typeface="+mn-ea"/>
                          <a:cs typeface="+mn-cs"/>
                        </a:rPr>
                        <a:t>1/1</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Mónica María Henao Libreros</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chemeClr val="tx1"/>
                          </a:solidFill>
                          <a:effectLst/>
                          <a:latin typeface="+mj-lt"/>
                          <a:cs typeface="Arial" panose="020B0604020202020204" pitchFamily="34" charset="0"/>
                        </a:rPr>
                        <a:t>	</a:t>
                      </a:r>
                    </a:p>
                    <a:p>
                      <a:pPr marL="0" marR="0" indent="0" algn="ctr"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chemeClr val="tx1"/>
                          </a:solidFill>
                          <a:effectLst/>
                          <a:latin typeface="+mj-lt"/>
                          <a:cs typeface="Arial" panose="020B0604020202020204" pitchFamily="34" charset="0"/>
                        </a:rPr>
                        <a:t>En el marco de su Plan de trabajo anual, la Academia lanzó el Concurso de investigación histórica JAIME SIERRA GARCIA, Versión año 2021. http://academiaantioquenadehistoria.org/concurso-de-investigacion-en-historia-jaime-sierra-garcia/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3"/>
                  </a:ext>
                </a:extLst>
              </a:tr>
              <a:tr h="267545">
                <a:tc>
                  <a:txBody>
                    <a:bodyPr/>
                    <a:lstStyle/>
                    <a:p>
                      <a:pPr marL="0" algn="ctr" defTabSz="914400" rtl="0" eaLnBrk="1" fontAlgn="ctr" latinLnBrk="0" hangingPunct="1"/>
                      <a:r>
                        <a:rPr lang="es-MX" sz="1100" b="1" u="none" strike="noStrike" kern="1200" dirty="0">
                          <a:solidFill>
                            <a:schemeClr val="tx1"/>
                          </a:solidFill>
                          <a:effectLst/>
                          <a:latin typeface="+mj-lt"/>
                          <a:ea typeface="+mn-ea"/>
                          <a:cs typeface="Arial" panose="020B0604020202020204" pitchFamily="34" charset="0"/>
                        </a:rPr>
                        <a:t>Municipios que se benefician de los procesos de salvaguardia del patrimonio cultural</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1100" b="0" i="0" kern="1200" dirty="0">
                          <a:solidFill>
                            <a:schemeClr val="tx1"/>
                          </a:solidFill>
                          <a:latin typeface="+mj-lt"/>
                          <a:ea typeface="+mn-ea"/>
                          <a:cs typeface="+mn-cs"/>
                        </a:rPr>
                        <a:t>Municipios beneficiados/ municipios programados</a:t>
                      </a:r>
                      <a:endParaRPr lang="es-CO" sz="1100" b="0"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Mónica María Henao Libreros</a:t>
                      </a:r>
                    </a:p>
                  </a:txBody>
                  <a:tcPr marL="0" marR="0" marT="0" marB="0" anchor="ctr"/>
                </a:tc>
                <a:tc>
                  <a:txBody>
                    <a:bodyPr/>
                    <a:lstStyle/>
                    <a:p>
                      <a:pPr algn="ctr" fontAlgn="ctr"/>
                      <a:r>
                        <a:rPr lang="es-ES" sz="1100" b="0" i="0" u="none" strike="noStrike" dirty="0">
                          <a:solidFill>
                            <a:schemeClr val="tx1"/>
                          </a:solidFill>
                          <a:effectLst/>
                          <a:latin typeface="+mj-lt"/>
                          <a:cs typeface="Arial" panose="020B0604020202020204" pitchFamily="34" charset="0"/>
                        </a:rPr>
                        <a:t>Se han beneficiado: Recursos de INC: Marinilla, Sonsón, Girardota, Medellín, Dabeiba, Toledo, Urrao, Granada, Puerto Berrío, Heliconia / Plan Departamental de Patrimonio, a través de la Cátedra: todo el Departamento, debido a que las transmisiones son virtuales y quedan en el canal de youtube del ICPA.</a:t>
                      </a:r>
                      <a:endParaRPr lang="es-CO" sz="1100" b="0" i="0" u="none" strike="noStrike" dirty="0">
                        <a:solidFill>
                          <a:schemeClr val="tx1"/>
                        </a:solidFill>
                        <a:effectLst/>
                        <a:highlight>
                          <a:srgbClr val="FFFF00"/>
                        </a:highligh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4"/>
                  </a:ext>
                </a:extLst>
              </a:tr>
              <a:tr h="445908">
                <a:tc>
                  <a:txBody>
                    <a:bodyPr/>
                    <a:lstStyle/>
                    <a:p>
                      <a:pPr marL="0" algn="ctr" defTabSz="914400" rtl="0" eaLnBrk="1" fontAlgn="ctr" latinLnBrk="0" hangingPunct="1"/>
                      <a:r>
                        <a:rPr lang="es-MX" sz="1100" b="1" u="none" strike="noStrike" kern="1200" dirty="0">
                          <a:solidFill>
                            <a:schemeClr val="tx1"/>
                          </a:solidFill>
                          <a:effectLst/>
                          <a:latin typeface="+mj-lt"/>
                          <a:ea typeface="+mn-ea"/>
                          <a:cs typeface="Arial" panose="020B0604020202020204" pitchFamily="34" charset="0"/>
                        </a:rPr>
                        <a:t>Realización de inventarios de patrimonio cultural (Personas que se benefician del Plan de Patrimonio)</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solidFill>
                      <a:schemeClr val="bg1"/>
                    </a:solidFill>
                  </a:tcPr>
                </a:tc>
                <a:tc>
                  <a:txBody>
                    <a:bodyPr/>
                    <a:lstStyle/>
                    <a:p>
                      <a:pPr algn="ctr" fontAlgn="ctr"/>
                      <a:r>
                        <a:rPr lang="es-ES" sz="1100" b="0" i="0" kern="1200" dirty="0">
                          <a:solidFill>
                            <a:schemeClr val="tx1"/>
                          </a:solidFill>
                          <a:latin typeface="+mj-lt"/>
                          <a:ea typeface="+mn-ea"/>
                          <a:cs typeface="+mn-cs"/>
                        </a:rPr>
                        <a:t>Inventarios de patrimonio cultural realizados/Inventarios de patrimonio cultural proyectados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0" i="0" u="none" strike="noStrike" dirty="0">
                          <a:solidFill>
                            <a:schemeClr val="tx1"/>
                          </a:solidFill>
                          <a:effectLst/>
                          <a:latin typeface="+mj-lt"/>
                          <a:cs typeface="Arial" panose="020B0604020202020204" pitchFamily="34" charset="0"/>
                        </a:rPr>
                        <a:t>Mónica María Henao Libreros</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100" b="0" i="0" u="none" strike="noStrike" dirty="0">
                          <a:solidFill>
                            <a:schemeClr val="tx1"/>
                          </a:solidFill>
                          <a:effectLst/>
                          <a:latin typeface="+mj-lt"/>
                          <a:cs typeface="Arial" panose="020B0604020202020204" pitchFamily="34" charset="0"/>
                        </a:rPr>
                        <a:t>8 inventarios realizados de 9 programados</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88%</a:t>
                      </a:r>
                    </a:p>
                  </a:txBody>
                  <a:tcPr marL="0" marR="0"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022712" y="109567"/>
            <a:ext cx="5164106" cy="461665"/>
          </a:xfrm>
          <a:prstGeom prst="rect">
            <a:avLst/>
          </a:prstGeom>
          <a:noFill/>
        </p:spPr>
        <p:txBody>
          <a:bodyPr wrap="none" rtlCol="0">
            <a:spAutoFit/>
          </a:bodyPr>
          <a:lstStyle/>
          <a:p>
            <a:r>
              <a:rPr lang="es-CO" sz="2400" b="1" dirty="0">
                <a:latin typeface="+mj-lt"/>
              </a:rPr>
              <a:t>Proceso Gestión Humana -  4 Indicadores</a:t>
            </a:r>
          </a:p>
        </p:txBody>
      </p:sp>
      <p:graphicFrame>
        <p:nvGraphicFramePr>
          <p:cNvPr id="6" name="5 Tabla"/>
          <p:cNvGraphicFramePr>
            <a:graphicFrameLocks noGrp="1"/>
          </p:cNvGraphicFramePr>
          <p:nvPr>
            <p:extLst>
              <p:ext uri="{D42A27DB-BD31-4B8C-83A1-F6EECF244321}">
                <p14:modId xmlns:p14="http://schemas.microsoft.com/office/powerpoint/2010/main" val="508970886"/>
              </p:ext>
            </p:extLst>
          </p:nvPr>
        </p:nvGraphicFramePr>
        <p:xfrm>
          <a:off x="518617" y="575341"/>
          <a:ext cx="8461611" cy="6159509"/>
        </p:xfrm>
        <a:graphic>
          <a:graphicData uri="http://schemas.openxmlformats.org/drawingml/2006/table">
            <a:tbl>
              <a:tblPr>
                <a:tableStyleId>{BC89EF96-8CEA-46FF-86C4-4CE0E7609802}</a:tableStyleId>
              </a:tblPr>
              <a:tblGrid>
                <a:gridCol w="1624090">
                  <a:extLst>
                    <a:ext uri="{9D8B030D-6E8A-4147-A177-3AD203B41FA5}">
                      <a16:colId xmlns:a16="http://schemas.microsoft.com/office/drawing/2014/main" val="20000"/>
                    </a:ext>
                  </a:extLst>
                </a:gridCol>
                <a:gridCol w="1203100">
                  <a:extLst>
                    <a:ext uri="{9D8B030D-6E8A-4147-A177-3AD203B41FA5}">
                      <a16:colId xmlns:a16="http://schemas.microsoft.com/office/drawing/2014/main" val="20001"/>
                    </a:ext>
                  </a:extLst>
                </a:gridCol>
                <a:gridCol w="1187674">
                  <a:extLst>
                    <a:ext uri="{9D8B030D-6E8A-4147-A177-3AD203B41FA5}">
                      <a16:colId xmlns:a16="http://schemas.microsoft.com/office/drawing/2014/main" val="20002"/>
                    </a:ext>
                  </a:extLst>
                </a:gridCol>
                <a:gridCol w="1215202">
                  <a:extLst>
                    <a:ext uri="{9D8B030D-6E8A-4147-A177-3AD203B41FA5}">
                      <a16:colId xmlns:a16="http://schemas.microsoft.com/office/drawing/2014/main" val="20003"/>
                    </a:ext>
                  </a:extLst>
                </a:gridCol>
                <a:gridCol w="2193580">
                  <a:extLst>
                    <a:ext uri="{9D8B030D-6E8A-4147-A177-3AD203B41FA5}">
                      <a16:colId xmlns:a16="http://schemas.microsoft.com/office/drawing/2014/main" val="20004"/>
                    </a:ext>
                  </a:extLst>
                </a:gridCol>
                <a:gridCol w="1037965">
                  <a:extLst>
                    <a:ext uri="{9D8B030D-6E8A-4147-A177-3AD203B41FA5}">
                      <a16:colId xmlns:a16="http://schemas.microsoft.com/office/drawing/2014/main" val="20005"/>
                    </a:ext>
                  </a:extLst>
                </a:gridCol>
              </a:tblGrid>
              <a:tr h="368309">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b="1" u="none" strike="noStrike" dirty="0">
                          <a:solidFill>
                            <a:schemeClr val="tx1"/>
                          </a:solidFill>
                          <a:effectLst/>
                          <a:latin typeface="Calibri Light" panose="020F0302020204030204" pitchFamily="34" charset="0"/>
                          <a:cs typeface="Calibri Light" panose="020F0302020204030204" pitchFamily="34" charset="0"/>
                        </a:rPr>
                        <a:t>ANALISIS  CORTE A MARZO 31</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71500">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Índice de Desempeño del personal</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Personal con desempeño satisfactorio (70-89)/ total de personal</a:t>
                      </a:r>
                    </a:p>
                    <a:p>
                      <a:pPr algn="ctr" fontAlgn="ct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Ana Isabel</a:t>
                      </a:r>
                      <a:r>
                        <a:rPr lang="es-CO" sz="1000" u="none" strike="noStrike" baseline="0" dirty="0">
                          <a:solidFill>
                            <a:schemeClr val="tx1"/>
                          </a:solidFill>
                          <a:effectLst/>
                          <a:latin typeface="Calibri Light" panose="020F0302020204030204" pitchFamily="34" charset="0"/>
                          <a:cs typeface="Calibri Light" panose="020F0302020204030204" pitchFamily="34" charset="0"/>
                        </a:rPr>
                        <a:t> Callejas</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MX" sz="1000" b="0" i="0" u="none" strike="noStrike" dirty="0">
                          <a:solidFill>
                            <a:schemeClr val="tx1"/>
                          </a:solidFill>
                          <a:effectLst/>
                          <a:latin typeface="Calibri Light" panose="020F0302020204030204" pitchFamily="34" charset="0"/>
                          <a:cs typeface="Calibri Light" panose="020F0302020204030204" pitchFamily="34" charset="0"/>
                        </a:rPr>
                        <a:t>De la planta global de empleo de la entidad se tiene que son de carrera administrativa 29 quienes en la segunda evaluación del desempeño (01/08/2020 al 30/01/2021) obtuvieron nivel sobresaliente y dos obtuvieron calificación satisfactoria: Lo anterior de conformidad con el Aplicativo EDL de la CNSC.</a:t>
                      </a: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100%</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1"/>
                  </a:ext>
                </a:extLst>
              </a:tr>
              <a:tr h="381000">
                <a:tc>
                  <a:txBody>
                    <a:bodyPr/>
                    <a:lstStyle/>
                    <a:p>
                      <a:pPr algn="ctr" fontAlgn="ctr"/>
                      <a:r>
                        <a:rPr lang="es-ES" sz="1000" b="1" u="none" strike="noStrike" dirty="0">
                          <a:solidFill>
                            <a:schemeClr val="tx1"/>
                          </a:solidFill>
                          <a:effectLst/>
                          <a:latin typeface="Calibri Light" panose="020F0302020204030204" pitchFamily="34" charset="0"/>
                          <a:cs typeface="Calibri Light" panose="020F0302020204030204" pitchFamily="34" charset="0"/>
                        </a:rPr>
                        <a:t>Satisfacción del personal con respecto a las capacitaciones realizadas.</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Empleados satisfechos en el Instituto/ total de empleados</a:t>
                      </a:r>
                    </a:p>
                    <a:p>
                      <a:pPr algn="ctr" fontAlgn="ctr"/>
                      <a:endParaRPr lang="es-CO" sz="1000" b="1"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Ana Isabel</a:t>
                      </a:r>
                      <a:r>
                        <a:rPr lang="es-CO" sz="1000" u="none" strike="noStrike" baseline="0" dirty="0">
                          <a:solidFill>
                            <a:schemeClr val="tx1"/>
                          </a:solidFill>
                          <a:effectLst/>
                          <a:latin typeface="Calibri Light" panose="020F0302020204030204" pitchFamily="34" charset="0"/>
                          <a:cs typeface="Calibri Light" panose="020F0302020204030204" pitchFamily="34" charset="0"/>
                        </a:rPr>
                        <a:t> Callejas</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ES" sz="1000" b="0" i="0" u="none" strike="noStrike" dirty="0">
                          <a:solidFill>
                            <a:schemeClr val="tx1"/>
                          </a:solidFill>
                          <a:effectLst/>
                          <a:latin typeface="Calibri Light" panose="020F0302020204030204" pitchFamily="34" charset="0"/>
                          <a:cs typeface="Calibri Light" panose="020F0302020204030204" pitchFamily="34" charset="0"/>
                        </a:rPr>
                        <a:t>	</a:t>
                      </a:r>
                    </a:p>
                    <a:p>
                      <a:pPr algn="just" fontAlgn="ctr"/>
                      <a:r>
                        <a:rPr lang="es-ES" sz="1000" b="0" i="0" u="none" strike="noStrike" dirty="0">
                          <a:solidFill>
                            <a:schemeClr val="tx1"/>
                          </a:solidFill>
                          <a:effectLst/>
                          <a:latin typeface="Calibri Light" panose="020F0302020204030204" pitchFamily="34" charset="0"/>
                          <a:cs typeface="Calibri Light" panose="020F0302020204030204" pitchFamily="34" charset="0"/>
                        </a:rPr>
                        <a:t>36 de 37 Los servidores públicos de la entidad tienen una satisfacción de las capacitaciones brindadas ya que son acorde a las necesidades sugeridas las cuales se podrán evidenciar al finalizar la vigencia. Los servidores públicos que asistieron a al plan de capacitaciones 2021 tiene satisfacción en los tomas impartidos, los docentes y el material de apoyo que le fue brindado</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97%</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2"/>
                  </a:ext>
                </a:extLst>
              </a:tr>
              <a:tr h="381000">
                <a:tc>
                  <a:txBody>
                    <a:bodyPr/>
                    <a:lstStyle/>
                    <a:p>
                      <a:pPr algn="ctr" fontAlgn="ctr"/>
                      <a:r>
                        <a:rPr lang="es-ES" sz="1000" b="1" u="none" strike="noStrike" dirty="0">
                          <a:solidFill>
                            <a:schemeClr val="tx1"/>
                          </a:solidFill>
                          <a:effectLst/>
                          <a:latin typeface="Calibri Light" panose="020F0302020204030204" pitchFamily="34" charset="0"/>
                          <a:cs typeface="Calibri Light" panose="020F0302020204030204" pitchFamily="34" charset="0"/>
                        </a:rPr>
                        <a:t>Equidad en la vinculación laboral de acuerdo con la ley de cuotas</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Mujeres vinculadas /total de cargos vinculados</a:t>
                      </a:r>
                    </a:p>
                    <a:p>
                      <a:pPr algn="ctr" fontAlgn="ctr"/>
                      <a:endParaRPr lang="es-CO" sz="1000" b="1" u="none" strike="noStrike" dirty="0">
                        <a:solidFill>
                          <a:schemeClr val="tx1"/>
                        </a:solidFill>
                        <a:effectLst/>
                        <a:latin typeface="Calibri Light" panose="020F0302020204030204" pitchFamily="34" charset="0"/>
                        <a:cs typeface="Calibri Light" panose="020F0302020204030204" pitchFamily="34" charset="0"/>
                      </a:endParaRPr>
                    </a:p>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2 de 4</a:t>
                      </a:r>
                    </a:p>
                    <a:p>
                      <a:pPr algn="ctr" fontAlgn="ct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Ana Isabel</a:t>
                      </a:r>
                      <a:r>
                        <a:rPr lang="es-CO" sz="1000" u="none" strike="noStrike" baseline="0" dirty="0">
                          <a:solidFill>
                            <a:schemeClr val="tx1"/>
                          </a:solidFill>
                          <a:effectLst/>
                          <a:latin typeface="Calibri Light" panose="020F0302020204030204" pitchFamily="34" charset="0"/>
                          <a:cs typeface="Calibri Light" panose="020F0302020204030204" pitchFamily="34" charset="0"/>
                        </a:rPr>
                        <a:t> Callejas</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ES" sz="1000" b="0" i="0" u="none" strike="noStrike" dirty="0">
                          <a:solidFill>
                            <a:schemeClr val="tx1"/>
                          </a:solidFill>
                          <a:effectLst/>
                          <a:latin typeface="Calibri Light" panose="020F0302020204030204" pitchFamily="34" charset="0"/>
                          <a:cs typeface="Calibri Light" panose="020F0302020204030204" pitchFamily="34" charset="0"/>
                        </a:rPr>
                        <a:t>	</a:t>
                      </a:r>
                    </a:p>
                    <a:p>
                      <a:pPr algn="just" fontAlgn="ctr"/>
                      <a:r>
                        <a:rPr lang="es-ES" sz="1000" b="0" i="0" u="none" strike="noStrike" dirty="0">
                          <a:solidFill>
                            <a:schemeClr val="tx1"/>
                          </a:solidFill>
                          <a:effectLst/>
                          <a:latin typeface="Calibri Light" panose="020F0302020204030204" pitchFamily="34" charset="0"/>
                          <a:cs typeface="Calibri Light" panose="020F0302020204030204" pitchFamily="34" charset="0"/>
                        </a:rPr>
                        <a:t>De acuerdo a la Ley 581 de 2020 en el nivel directivo y decisorio se encuentra de manera equitativa; así: Dirección: Mujer Subdirección de Planeación: Mujer Subdirección de Patrimonio y Fomento Artístico y Cultural: Hombre Subdirección Administrativa y Financiera: Hombre Se reporto al Departamento Administrativo de la Función Pública la aplicación de la Ley de Cuotas por parte de la Entidad y se remitió constancia al área de Control Interno.</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000" u="none" strike="noStrike" dirty="0">
                          <a:solidFill>
                            <a:schemeClr val="tx1"/>
                          </a:solidFill>
                          <a:effectLst/>
                          <a:latin typeface="Calibri Light" panose="020F0302020204030204" pitchFamily="34" charset="0"/>
                          <a:cs typeface="Calibri Light" panose="020F0302020204030204" pitchFamily="34" charset="0"/>
                        </a:rPr>
                        <a:t>100%</a:t>
                      </a:r>
                    </a:p>
                    <a:p>
                      <a:pPr algn="ctr" fontAlgn="ct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675358">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Desarrollo del plan estratégico de gestión Humana</a:t>
                      </a: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Actividades realizadas/actividades propuestas</a:t>
                      </a:r>
                    </a:p>
                    <a:p>
                      <a:pPr algn="ctr" fontAlgn="ctr"/>
                      <a:r>
                        <a:rPr lang="es-CO" sz="1000" b="1" u="none" strike="noStrike" dirty="0">
                          <a:solidFill>
                            <a:schemeClr val="tx1"/>
                          </a:solidFill>
                          <a:effectLst/>
                          <a:latin typeface="Calibri Light" panose="020F0302020204030204" pitchFamily="34" charset="0"/>
                          <a:cs typeface="Calibri Light" panose="020F0302020204030204" pitchFamily="34" charset="0"/>
                        </a:rPr>
                        <a:t>40 DE 40 actividades propuestas</a:t>
                      </a:r>
                    </a:p>
                    <a:p>
                      <a:pPr algn="ctr" fontAlgn="ctr"/>
                      <a:endParaRPr lang="es-CO" sz="10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Ana Isabel</a:t>
                      </a:r>
                      <a:r>
                        <a:rPr lang="es-CO" sz="1000" u="none" strike="noStrike" baseline="0" dirty="0">
                          <a:solidFill>
                            <a:schemeClr val="tx1"/>
                          </a:solidFill>
                          <a:effectLst/>
                          <a:latin typeface="Calibri Light" panose="020F0302020204030204" pitchFamily="34" charset="0"/>
                          <a:cs typeface="Calibri Light" panose="020F0302020204030204" pitchFamily="34" charset="0"/>
                        </a:rPr>
                        <a:t> Callejas</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l" fontAlgn="ctr"/>
                      <a:r>
                        <a:rPr lang="es-CO" sz="1000" b="0" i="0" u="none" strike="noStrike" dirty="0">
                          <a:solidFill>
                            <a:schemeClr val="tx1"/>
                          </a:solidFill>
                          <a:effectLst/>
                          <a:latin typeface="Calibri Light" panose="020F0302020204030204" pitchFamily="34" charset="0"/>
                          <a:cs typeface="Calibri Light" panose="020F0302020204030204" pitchFamily="34" charset="0"/>
                        </a:rPr>
                        <a:t>Plan de bienestar laboral</a:t>
                      </a:r>
                    </a:p>
                    <a:p>
                      <a:pPr algn="l" fontAlgn="ctr"/>
                      <a:r>
                        <a:rPr lang="es-CO" sz="1000" b="0" i="0" u="none" strike="noStrike" dirty="0">
                          <a:solidFill>
                            <a:schemeClr val="tx1"/>
                          </a:solidFill>
                          <a:effectLst/>
                          <a:latin typeface="Calibri Light" panose="020F0302020204030204" pitchFamily="34" charset="0"/>
                          <a:cs typeface="Calibri Light" panose="020F0302020204030204" pitchFamily="34" charset="0"/>
                        </a:rPr>
                        <a:t>Plan de capacitaciones</a:t>
                      </a:r>
                    </a:p>
                    <a:p>
                      <a:pPr algn="l" fontAlgn="ctr"/>
                      <a:r>
                        <a:rPr lang="es-CO" sz="1000" b="0" i="0" u="none" strike="noStrike" dirty="0">
                          <a:solidFill>
                            <a:schemeClr val="tx1"/>
                          </a:solidFill>
                          <a:effectLst/>
                          <a:latin typeface="Calibri Light" panose="020F0302020204030204" pitchFamily="34" charset="0"/>
                          <a:cs typeface="Calibri Light" panose="020F0302020204030204" pitchFamily="34" charset="0"/>
                        </a:rPr>
                        <a:t>Plan de SST</a:t>
                      </a:r>
                    </a:p>
                    <a:p>
                      <a:pPr algn="l" fontAlgn="ctr"/>
                      <a:r>
                        <a:rPr lang="es-CO" sz="1000" b="0" i="0" u="none" strike="noStrike" dirty="0">
                          <a:solidFill>
                            <a:schemeClr val="tx1"/>
                          </a:solidFill>
                          <a:effectLst/>
                          <a:latin typeface="Calibri Light" panose="020F0302020204030204" pitchFamily="34" charset="0"/>
                          <a:cs typeface="Calibri Light" panose="020F0302020204030204" pitchFamily="34" charset="0"/>
                        </a:rPr>
                        <a:t>Plan de Previsión</a:t>
                      </a:r>
                      <a:br>
                        <a:rPr lang="es-CO" sz="1000" b="0" i="0" u="none" strike="noStrike" dirty="0">
                          <a:solidFill>
                            <a:schemeClr val="tx1"/>
                          </a:solidFill>
                          <a:effectLst/>
                          <a:latin typeface="Calibri Light" panose="020F0302020204030204" pitchFamily="34" charset="0"/>
                          <a:cs typeface="Calibri Light" panose="020F0302020204030204" pitchFamily="34" charset="0"/>
                        </a:rPr>
                      </a:br>
                      <a:r>
                        <a:rPr lang="es-CO" sz="1000" b="0" i="0" u="none" strike="noStrike" dirty="0">
                          <a:solidFill>
                            <a:schemeClr val="tx1"/>
                          </a:solidFill>
                          <a:effectLst/>
                          <a:latin typeface="Calibri Light" panose="020F0302020204030204" pitchFamily="34" charset="0"/>
                          <a:cs typeface="Calibri Light" panose="020F0302020204030204" pitchFamily="34" charset="0"/>
                        </a:rPr>
                        <a:t>Plan de anual de vacantes</a:t>
                      </a:r>
                    </a:p>
                    <a:p>
                      <a:pPr algn="l" fontAlgn="ctr"/>
                      <a:r>
                        <a:rPr lang="es-CO" sz="1000" b="0" i="0" u="none" strike="noStrike" dirty="0">
                          <a:solidFill>
                            <a:schemeClr val="tx1"/>
                          </a:solidFill>
                          <a:effectLst/>
                          <a:latin typeface="Calibri Light" panose="020F0302020204030204" pitchFamily="34" charset="0"/>
                          <a:cs typeface="Calibri Light" panose="020F0302020204030204" pitchFamily="34" charset="0"/>
                        </a:rPr>
                        <a:t>Plan estratégico de TH</a:t>
                      </a:r>
                    </a:p>
                  </a:txBody>
                  <a:tcPr marL="0" marR="0" marT="0" marB="0" anchor="ctr"/>
                </a:tc>
                <a:tc>
                  <a:txBody>
                    <a:bodyPr/>
                    <a:lstStyle/>
                    <a:p>
                      <a:pPr algn="ctr" fontAlgn="ctr"/>
                      <a:r>
                        <a:rPr lang="es-CO" sz="1000" u="none" strike="noStrike" dirty="0">
                          <a:solidFill>
                            <a:schemeClr val="tx1"/>
                          </a:solidFill>
                          <a:effectLst/>
                          <a:latin typeface="Calibri Light" panose="020F0302020204030204" pitchFamily="34" charset="0"/>
                          <a:cs typeface="Calibri Light" panose="020F0302020204030204" pitchFamily="34" charset="0"/>
                        </a:rPr>
                        <a:t>100%</a:t>
                      </a:r>
                      <a:endParaRPr lang="es-CO" sz="10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220243" y="193573"/>
            <a:ext cx="5541197"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4101594044"/>
              </p:ext>
            </p:extLst>
          </p:nvPr>
        </p:nvGraphicFramePr>
        <p:xfrm>
          <a:off x="246205" y="817053"/>
          <a:ext cx="8897795" cy="4693920"/>
        </p:xfrm>
        <a:graphic>
          <a:graphicData uri="http://schemas.openxmlformats.org/drawingml/2006/table">
            <a:tbl>
              <a:tblPr>
                <a:tableStyleId>{BC89EF96-8CEA-46FF-86C4-4CE0E7609802}</a:tableStyleId>
              </a:tblPr>
              <a:tblGrid>
                <a:gridCol w="1350559">
                  <a:extLst>
                    <a:ext uri="{9D8B030D-6E8A-4147-A177-3AD203B41FA5}">
                      <a16:colId xmlns:a16="http://schemas.microsoft.com/office/drawing/2014/main" val="20000"/>
                    </a:ext>
                  </a:extLst>
                </a:gridCol>
                <a:gridCol w="1017744">
                  <a:extLst>
                    <a:ext uri="{9D8B030D-6E8A-4147-A177-3AD203B41FA5}">
                      <a16:colId xmlns:a16="http://schemas.microsoft.com/office/drawing/2014/main" val="20001"/>
                    </a:ext>
                  </a:extLst>
                </a:gridCol>
                <a:gridCol w="830082">
                  <a:extLst>
                    <a:ext uri="{9D8B030D-6E8A-4147-A177-3AD203B41FA5}">
                      <a16:colId xmlns:a16="http://schemas.microsoft.com/office/drawing/2014/main" val="20002"/>
                    </a:ext>
                  </a:extLst>
                </a:gridCol>
                <a:gridCol w="776180">
                  <a:extLst>
                    <a:ext uri="{9D8B030D-6E8A-4147-A177-3AD203B41FA5}">
                      <a16:colId xmlns:a16="http://schemas.microsoft.com/office/drawing/2014/main" val="20003"/>
                    </a:ext>
                  </a:extLst>
                </a:gridCol>
                <a:gridCol w="3921911">
                  <a:extLst>
                    <a:ext uri="{9D8B030D-6E8A-4147-A177-3AD203B41FA5}">
                      <a16:colId xmlns:a16="http://schemas.microsoft.com/office/drawing/2014/main" val="20004"/>
                    </a:ext>
                  </a:extLst>
                </a:gridCol>
                <a:gridCol w="1001319">
                  <a:extLst>
                    <a:ext uri="{9D8B030D-6E8A-4147-A177-3AD203B41FA5}">
                      <a16:colId xmlns:a16="http://schemas.microsoft.com/office/drawing/2014/main" val="20005"/>
                    </a:ext>
                  </a:extLst>
                </a:gridCol>
              </a:tblGrid>
              <a:tr h="0">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494034">
                <a:tc>
                  <a:txBody>
                    <a:bodyPr/>
                    <a:lstStyle/>
                    <a:p>
                      <a:pPr algn="ctr" fontAlgn="ctr"/>
                      <a:r>
                        <a:rPr lang="es-MX" sz="1100" b="1" u="none" strike="noStrike" kern="1200" dirty="0">
                          <a:solidFill>
                            <a:schemeClr val="tx1"/>
                          </a:solidFill>
                          <a:effectLst/>
                          <a:latin typeface="+mj-lt"/>
                          <a:ea typeface="+mn-ea"/>
                          <a:cs typeface="Arial" panose="020B0604020202020204" pitchFamily="34" charset="0"/>
                        </a:rPr>
                        <a:t>Cumplimiento al plan operativo anual de inversión</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100" b="0" i="0" kern="1200" dirty="0">
                          <a:solidFill>
                            <a:schemeClr val="tx1"/>
                          </a:solidFill>
                          <a:latin typeface="+mj-lt"/>
                          <a:ea typeface="+mn-ea"/>
                          <a:cs typeface="+mn-cs"/>
                        </a:rPr>
                        <a:t>Recurso ejecutado del presupuesto/ recurso aprobado en el presupuesto</a:t>
                      </a:r>
                    </a:p>
                    <a:p>
                      <a:pPr algn="ctr" fontAlgn="ctr"/>
                      <a:r>
                        <a:rPr lang="es-MX" sz="1100" b="0" i="0" kern="1200" dirty="0">
                          <a:solidFill>
                            <a:schemeClr val="tx1"/>
                          </a:solidFill>
                          <a:latin typeface="+mj-lt"/>
                          <a:ea typeface="+mn-ea"/>
                          <a:cs typeface="+mn-cs"/>
                        </a:rPr>
                        <a:t>10014379351/</a:t>
                      </a:r>
                    </a:p>
                    <a:p>
                      <a:pPr algn="ctr" fontAlgn="ctr"/>
                      <a:r>
                        <a:rPr lang="es-MX" sz="1100" b="0" i="0" kern="1200" dirty="0">
                          <a:solidFill>
                            <a:schemeClr val="tx1"/>
                          </a:solidFill>
                          <a:latin typeface="+mj-lt"/>
                          <a:ea typeface="+mn-ea"/>
                          <a:cs typeface="+mn-cs"/>
                        </a:rPr>
                        <a:t>15271277971</a:t>
                      </a: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Sandra Zutta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kern="1200" dirty="0">
                          <a:solidFill>
                            <a:schemeClr val="tx1"/>
                          </a:solidFill>
                          <a:effectLst/>
                          <a:latin typeface="+mj-lt"/>
                          <a:ea typeface="+mn-ea"/>
                          <a:cs typeface="+mn-cs"/>
                        </a:rPr>
                        <a:t>A 30 de septiembre el POAI presenta un avance de ejecución del 65.58% frente a 46.43% ejecutado en 2020. el mejor comportamiento en la presente vigencia con respecto a la vigencia inmediatamente anterior se debe al fin del confinamiento y la reactivación del sector, lo cual ha permitido llevar a cabo actividades de gran impacto, como las 12 convocatorias; adelantar el 95% de las actividades en el proyecto ANTIOQUIA VIVE; adelantar actividades de adecuación y mantenimiento de infraestructuras con un 70.63% de avance y actividades de dotación artística y cultural con un 80.66% de avance. en estos tres proyectos se evidencia el buen desempeño ya que en 2020 su ejecución fue de 0% en el mismo corte. En términos generales se puede observar un mayor avance de ejecución en cada uno de los proyectos, frente a 2021, lo cual refleja el impacto positivo de la reactivación económica en el sector</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65,58%</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336573">
                <a:tc>
                  <a:txBody>
                    <a:bodyPr/>
                    <a:lstStyle/>
                    <a:p>
                      <a:pPr algn="ctr" fontAlgn="ctr"/>
                      <a:r>
                        <a:rPr lang="es-MX" sz="1100" b="1" u="none" strike="noStrike" kern="1200" dirty="0">
                          <a:solidFill>
                            <a:schemeClr val="tx1"/>
                          </a:solidFill>
                          <a:effectLst/>
                          <a:latin typeface="+mj-lt"/>
                          <a:ea typeface="+mn-ea"/>
                          <a:cs typeface="Arial" panose="020B0604020202020204" pitchFamily="34" charset="0"/>
                        </a:rPr>
                        <a:t>Cumplimiento del plan anual de adquisiciones</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1100" b="0" i="0" kern="1200" dirty="0">
                          <a:solidFill>
                            <a:schemeClr val="tx1"/>
                          </a:solidFill>
                          <a:latin typeface="+mj-lt"/>
                          <a:ea typeface="+mn-ea"/>
                          <a:cs typeface="+mn-cs"/>
                        </a:rPr>
                        <a:t>% de cumplimiento del plan</a:t>
                      </a:r>
                    </a:p>
                    <a:p>
                      <a:pPr algn="ctr" fontAlgn="ctr"/>
                      <a:r>
                        <a:rPr lang="es-ES" sz="1100" b="0" i="0" u="none" strike="noStrike" kern="1200" dirty="0">
                          <a:solidFill>
                            <a:schemeClr val="tx1"/>
                          </a:solidFill>
                          <a:effectLst/>
                          <a:latin typeface="+mj-lt"/>
                          <a:ea typeface="+mn-ea"/>
                          <a:cs typeface="+mn-cs"/>
                        </a:rPr>
                        <a:t>75/90</a:t>
                      </a:r>
                      <a:endParaRPr lang="es-CO" sz="11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Sandra Zutta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u="none" strike="noStrike" dirty="0">
                          <a:solidFill>
                            <a:schemeClr val="tx1"/>
                          </a:solidFill>
                          <a:effectLst/>
                          <a:latin typeface="+mj-lt"/>
                          <a:cs typeface="Arial" panose="020B0604020202020204" pitchFamily="34" charset="0"/>
                        </a:rPr>
                        <a:t>A 30 de septiembre se tienen 111 necesidades planeadas, de las cuales 101 se encuentran en etapa de estudio previo; 93 procesos se encuentran en etapa precontractual (con cdp); 83 procesos se encuentran en etapa contractual (con rpc) de los 83 procesos en etapa contractual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83%</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988069">
                <a:tc>
                  <a:txBody>
                    <a:bodyPr/>
                    <a:lstStyle/>
                    <a:p>
                      <a:pPr algn="ctr" fontAlgn="t"/>
                      <a:br>
                        <a:rPr lang="es-MX" sz="1100" dirty="0">
                          <a:solidFill>
                            <a:schemeClr val="tx1"/>
                          </a:solidFill>
                          <a:latin typeface="+mj-lt"/>
                        </a:rPr>
                      </a:br>
                      <a:r>
                        <a:rPr lang="es-MX" sz="1100" b="1" u="none" strike="noStrike" kern="1200" dirty="0">
                          <a:solidFill>
                            <a:schemeClr val="tx1"/>
                          </a:solidFill>
                          <a:effectLst/>
                          <a:latin typeface="+mj-lt"/>
                          <a:ea typeface="+mn-ea"/>
                          <a:cs typeface="Arial" panose="020B0604020202020204" pitchFamily="34" charset="0"/>
                        </a:rPr>
                        <a:t>Ejecución del presupuesto de gastos</a:t>
                      </a:r>
                    </a:p>
                  </a:txBody>
                  <a:tcPr marL="76200" marR="76200" marT="76200" marB="76200"/>
                </a:tc>
                <a:tc>
                  <a:txBody>
                    <a:bodyPr/>
                    <a:lstStyle/>
                    <a:p>
                      <a:pPr algn="ctr" fontAlgn="ctr"/>
                      <a:r>
                        <a:rPr lang="es-MX" sz="1100" b="0" i="0" kern="1200" dirty="0">
                          <a:solidFill>
                            <a:schemeClr val="tx1"/>
                          </a:solidFill>
                          <a:latin typeface="+mj-lt"/>
                          <a:ea typeface="+mn-ea"/>
                          <a:cs typeface="+mn-cs"/>
                        </a:rPr>
                        <a:t>Ejecución de presupuesto de Gastos/Ejecución deseable a la fecha</a:t>
                      </a:r>
                    </a:p>
                    <a:p>
                      <a:pPr algn="ctr" fontAlgn="ctr"/>
                      <a:r>
                        <a:rPr lang="es-CO" sz="1100" b="0" dirty="0">
                          <a:solidFill>
                            <a:schemeClr val="tx1"/>
                          </a:solidFill>
                          <a:latin typeface="+mj-lt"/>
                        </a:rPr>
                        <a:t>2999718658/3633369901</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Sandra Zutta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1100" b="0" i="0" kern="1200" dirty="0">
                          <a:solidFill>
                            <a:schemeClr val="tx1"/>
                          </a:solidFill>
                          <a:latin typeface="+mj-lt"/>
                          <a:ea typeface="+mn-ea"/>
                          <a:cs typeface="+mn-cs"/>
                        </a:rPr>
                        <a:t>A 30 de junio se ha ejecutado el 31.23% del presupuesto de gastos vigencia 2021 frente a un 16.87% en 2020, este mejor comportamiento se debe básicamente a la apertura dada por el fin del confinamiento y la consecuente flexibilización para la presentación de eventos culturales que requieren la presencia de publico. se han adelantado procesos contractuales por valor de 3.736M.</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82%</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graphicFrame>
        <p:nvGraphicFramePr>
          <p:cNvPr id="8" name="7 Marcador de contenido"/>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3074" name="Picture 2"/>
          <p:cNvPicPr>
            <a:picLocks noChangeAspect="1" noChangeArrowheads="1"/>
          </p:cNvPicPr>
          <p:nvPr/>
        </p:nvPicPr>
        <p:blipFill>
          <a:blip r:embed="rId3"/>
          <a:srcRect/>
          <a:stretch>
            <a:fillRect/>
          </a:stretch>
        </p:blipFill>
        <p:spPr bwMode="auto">
          <a:xfrm>
            <a:off x="51803" y="53545"/>
            <a:ext cx="9040393" cy="6858000"/>
          </a:xfrm>
          <a:prstGeom prst="rect">
            <a:avLst/>
          </a:prstGeom>
          <a:noFill/>
          <a:ln w="9525">
            <a:noFill/>
            <a:miter lim="800000"/>
            <a:headEnd/>
            <a:tailEnd/>
          </a:ln>
          <a:effectLst/>
        </p:spPr>
      </p:pic>
      <p:graphicFrame>
        <p:nvGraphicFramePr>
          <p:cNvPr id="6" name="5 Tabla"/>
          <p:cNvGraphicFramePr>
            <a:graphicFrameLocks noGrp="1"/>
          </p:cNvGraphicFramePr>
          <p:nvPr>
            <p:extLst>
              <p:ext uri="{D42A27DB-BD31-4B8C-83A1-F6EECF244321}">
                <p14:modId xmlns:p14="http://schemas.microsoft.com/office/powerpoint/2010/main" val="2464687259"/>
              </p:ext>
            </p:extLst>
          </p:nvPr>
        </p:nvGraphicFramePr>
        <p:xfrm>
          <a:off x="730955" y="1994995"/>
          <a:ext cx="7873338" cy="1645920"/>
        </p:xfrm>
        <a:graphic>
          <a:graphicData uri="http://schemas.openxmlformats.org/drawingml/2006/table">
            <a:tbl>
              <a:tblPr firstRow="1" firstCol="1" bandRow="1">
                <a:tableStyleId>{8799B23B-EC83-4686-B30A-512413B5E67A}</a:tableStyleId>
              </a:tblPr>
              <a:tblGrid>
                <a:gridCol w="1489666">
                  <a:extLst>
                    <a:ext uri="{9D8B030D-6E8A-4147-A177-3AD203B41FA5}">
                      <a16:colId xmlns:a16="http://schemas.microsoft.com/office/drawing/2014/main" val="20000"/>
                    </a:ext>
                  </a:extLst>
                </a:gridCol>
                <a:gridCol w="1746089">
                  <a:extLst>
                    <a:ext uri="{9D8B030D-6E8A-4147-A177-3AD203B41FA5}">
                      <a16:colId xmlns:a16="http://schemas.microsoft.com/office/drawing/2014/main" val="20001"/>
                    </a:ext>
                  </a:extLst>
                </a:gridCol>
                <a:gridCol w="1696505">
                  <a:extLst>
                    <a:ext uri="{9D8B030D-6E8A-4147-A177-3AD203B41FA5}">
                      <a16:colId xmlns:a16="http://schemas.microsoft.com/office/drawing/2014/main" val="20002"/>
                    </a:ext>
                  </a:extLst>
                </a:gridCol>
                <a:gridCol w="1470539">
                  <a:extLst>
                    <a:ext uri="{9D8B030D-6E8A-4147-A177-3AD203B41FA5}">
                      <a16:colId xmlns:a16="http://schemas.microsoft.com/office/drawing/2014/main" val="20003"/>
                    </a:ext>
                  </a:extLst>
                </a:gridCol>
                <a:gridCol w="1470539">
                  <a:extLst>
                    <a:ext uri="{9D8B030D-6E8A-4147-A177-3AD203B41FA5}">
                      <a16:colId xmlns:a16="http://schemas.microsoft.com/office/drawing/2014/main" val="3120793972"/>
                    </a:ext>
                  </a:extLst>
                </a:gridCol>
              </a:tblGrid>
              <a:tr h="416203">
                <a:tc>
                  <a:txBody>
                    <a:bodyPr/>
                    <a:lstStyle/>
                    <a:p>
                      <a:pPr algn="ctr" hangingPunct="0">
                        <a:spcAft>
                          <a:spcPts val="0"/>
                        </a:spcAft>
                      </a:pPr>
                      <a:r>
                        <a:rPr lang="es-ES_tradnl" sz="1800" dirty="0">
                          <a:effectLst/>
                          <a:latin typeface="+mj-lt"/>
                        </a:rPr>
                        <a:t>Indicadores del plan de desarrollo (producto y resultado)</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Indicadores de gestión</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Indicadores 8 líneas estratégicas</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Total de Indicadores</a:t>
                      </a:r>
                      <a:endParaRPr lang="es-CO" sz="1200" dirty="0">
                        <a:effectLst/>
                        <a:latin typeface="+mj-lt"/>
                        <a:ea typeface="Times New Roman"/>
                      </a:endParaRPr>
                    </a:p>
                  </a:txBody>
                  <a:tcPr marL="68580" marR="68580" marT="0" marB="0"/>
                </a:tc>
                <a:tc>
                  <a:txBody>
                    <a:bodyPr/>
                    <a:lstStyle/>
                    <a:p>
                      <a:pPr algn="ctr" hangingPunct="0">
                        <a:spcAft>
                          <a:spcPts val="0"/>
                        </a:spcAft>
                      </a:pPr>
                      <a:r>
                        <a:rPr lang="es-ES_tradnl" sz="1800" dirty="0">
                          <a:effectLst/>
                          <a:latin typeface="+mj-lt"/>
                        </a:rPr>
                        <a:t>Cumplimiento de medición</a:t>
                      </a:r>
                      <a:endParaRPr lang="es-CO" sz="1200" dirty="0">
                        <a:effectLst/>
                        <a:latin typeface="+mj-lt"/>
                        <a:ea typeface="Times New Roman"/>
                      </a:endParaRPr>
                    </a:p>
                  </a:txBody>
                  <a:tcPr marL="68580" marR="68580" marT="0" marB="0"/>
                </a:tc>
                <a:extLst>
                  <a:ext uri="{0D108BD9-81ED-4DB2-BD59-A6C34878D82A}">
                    <a16:rowId xmlns:a16="http://schemas.microsoft.com/office/drawing/2014/main" val="10000"/>
                  </a:ext>
                </a:extLst>
              </a:tr>
              <a:tr h="194459">
                <a:tc>
                  <a:txBody>
                    <a:bodyPr/>
                    <a:lstStyle/>
                    <a:p>
                      <a:pPr algn="ctr" hangingPunct="0">
                        <a:spcAft>
                          <a:spcPts val="0"/>
                        </a:spcAft>
                      </a:pPr>
                      <a:r>
                        <a:rPr lang="es-MX" sz="1600" dirty="0">
                          <a:effectLst/>
                          <a:latin typeface="+mj-lt"/>
                          <a:ea typeface="Times New Roman"/>
                        </a:rPr>
                        <a:t>38</a:t>
                      </a:r>
                      <a:endParaRPr lang="es-CO" sz="1600"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MX" sz="1600" b="1" dirty="0">
                          <a:effectLst/>
                          <a:latin typeface="+mj-lt"/>
                          <a:ea typeface="Times New Roman"/>
                        </a:rPr>
                        <a:t>83</a:t>
                      </a:r>
                      <a:endParaRPr lang="es-CO" sz="1600" b="1"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MX" sz="1600" b="1" dirty="0">
                          <a:effectLst/>
                          <a:latin typeface="+mj-lt"/>
                          <a:ea typeface="Times New Roman"/>
                        </a:rPr>
                        <a:t>8</a:t>
                      </a:r>
                      <a:endParaRPr lang="es-CO" sz="1600" b="1"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800" dirty="0">
                          <a:effectLst/>
                          <a:latin typeface="+mj-lt"/>
                        </a:rPr>
                        <a:t>129</a:t>
                      </a:r>
                      <a:endParaRPr lang="es-CO" sz="1200" dirty="0">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ES_tradnl" sz="1800" dirty="0">
                          <a:effectLst/>
                          <a:latin typeface="+mj-lt"/>
                        </a:rPr>
                        <a:t>100%</a:t>
                      </a:r>
                      <a:endParaRPr lang="es-CO" sz="1200" dirty="0">
                        <a:effectLst/>
                        <a:latin typeface="+mj-lt"/>
                        <a:ea typeface="Times New Roman"/>
                      </a:endParaRPr>
                    </a:p>
                  </a:txBody>
                  <a:tcPr marL="68580" marR="68580" marT="0" marB="0">
                    <a:solidFill>
                      <a:schemeClr val="bg1">
                        <a:alpha val="20000"/>
                      </a:schemeClr>
                    </a:solidFill>
                  </a:tcPr>
                </a:tc>
                <a:extLst>
                  <a:ext uri="{0D108BD9-81ED-4DB2-BD59-A6C34878D82A}">
                    <a16:rowId xmlns:a16="http://schemas.microsoft.com/office/drawing/2014/main" val="10001"/>
                  </a:ext>
                </a:extLst>
              </a:tr>
            </a:tbl>
          </a:graphicData>
        </a:graphic>
      </p:graphicFrame>
      <p:sp>
        <p:nvSpPr>
          <p:cNvPr id="7" name="6 Rectángulo"/>
          <p:cNvSpPr/>
          <p:nvPr/>
        </p:nvSpPr>
        <p:spPr>
          <a:xfrm>
            <a:off x="1211240" y="4250148"/>
            <a:ext cx="6912768" cy="954107"/>
          </a:xfrm>
          <a:prstGeom prst="rect">
            <a:avLst/>
          </a:prstGeom>
        </p:spPr>
        <p:txBody>
          <a:bodyPr wrap="square">
            <a:spAutoFit/>
          </a:bodyPr>
          <a:lstStyle/>
          <a:p>
            <a:pPr algn="ctr"/>
            <a:r>
              <a:rPr lang="es-ES_tradnl" sz="2800" b="1" dirty="0">
                <a:effectLst>
                  <a:outerShdw blurRad="38100" dist="38100" dir="2700000" algn="tl">
                    <a:srgbClr val="000000">
                      <a:alpha val="43137"/>
                    </a:srgbClr>
                  </a:outerShdw>
                </a:effectLst>
                <a:latin typeface="+mj-lt"/>
              </a:rPr>
              <a:t>El cumplimiento de medición de los indicadores es de un 100% </a:t>
            </a:r>
            <a:endParaRPr lang="es-CO" sz="2800" b="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972956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003576" y="85164"/>
            <a:ext cx="5541197"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3620658625"/>
              </p:ext>
            </p:extLst>
          </p:nvPr>
        </p:nvGraphicFramePr>
        <p:xfrm>
          <a:off x="123102" y="613460"/>
          <a:ext cx="8897795" cy="5196840"/>
        </p:xfrm>
        <a:graphic>
          <a:graphicData uri="http://schemas.openxmlformats.org/drawingml/2006/table">
            <a:tbl>
              <a:tblPr>
                <a:tableStyleId>{BC89EF96-8CEA-46FF-86C4-4CE0E7609802}</a:tableStyleId>
              </a:tblPr>
              <a:tblGrid>
                <a:gridCol w="1350559">
                  <a:extLst>
                    <a:ext uri="{9D8B030D-6E8A-4147-A177-3AD203B41FA5}">
                      <a16:colId xmlns:a16="http://schemas.microsoft.com/office/drawing/2014/main" val="20000"/>
                    </a:ext>
                  </a:extLst>
                </a:gridCol>
                <a:gridCol w="1017744">
                  <a:extLst>
                    <a:ext uri="{9D8B030D-6E8A-4147-A177-3AD203B41FA5}">
                      <a16:colId xmlns:a16="http://schemas.microsoft.com/office/drawing/2014/main" val="20001"/>
                    </a:ext>
                  </a:extLst>
                </a:gridCol>
                <a:gridCol w="830082">
                  <a:extLst>
                    <a:ext uri="{9D8B030D-6E8A-4147-A177-3AD203B41FA5}">
                      <a16:colId xmlns:a16="http://schemas.microsoft.com/office/drawing/2014/main" val="20002"/>
                    </a:ext>
                  </a:extLst>
                </a:gridCol>
                <a:gridCol w="776180">
                  <a:extLst>
                    <a:ext uri="{9D8B030D-6E8A-4147-A177-3AD203B41FA5}">
                      <a16:colId xmlns:a16="http://schemas.microsoft.com/office/drawing/2014/main" val="20003"/>
                    </a:ext>
                  </a:extLst>
                </a:gridCol>
                <a:gridCol w="3921911">
                  <a:extLst>
                    <a:ext uri="{9D8B030D-6E8A-4147-A177-3AD203B41FA5}">
                      <a16:colId xmlns:a16="http://schemas.microsoft.com/office/drawing/2014/main" val="20004"/>
                    </a:ext>
                  </a:extLst>
                </a:gridCol>
                <a:gridCol w="1001319">
                  <a:extLst>
                    <a:ext uri="{9D8B030D-6E8A-4147-A177-3AD203B41FA5}">
                      <a16:colId xmlns:a16="http://schemas.microsoft.com/office/drawing/2014/main" val="20005"/>
                    </a:ext>
                  </a:extLst>
                </a:gridCol>
              </a:tblGrid>
              <a:tr h="0">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742153">
                <a:tc>
                  <a:txBody>
                    <a:bodyPr/>
                    <a:lstStyle/>
                    <a:p>
                      <a:pPr marL="0" algn="ctr" defTabSz="914400" rtl="0" eaLnBrk="1" fontAlgn="ctr" latinLnBrk="0" hangingPunct="1"/>
                      <a:r>
                        <a:rPr lang="es-MX" sz="1100" b="1" u="none" strike="noStrike" kern="1200" dirty="0">
                          <a:solidFill>
                            <a:schemeClr val="tx1"/>
                          </a:solidFill>
                          <a:effectLst/>
                          <a:latin typeface="+mj-lt"/>
                          <a:ea typeface="+mn-ea"/>
                          <a:cs typeface="Arial" panose="020B0604020202020204" pitchFamily="34" charset="0"/>
                        </a:rPr>
                        <a:t>Ejecución del presupuesto de ingresos</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100" b="0" i="0" kern="1200" dirty="0">
                          <a:solidFill>
                            <a:schemeClr val="tx1"/>
                          </a:solidFill>
                          <a:latin typeface="+mj-lt"/>
                          <a:ea typeface="+mn-ea"/>
                          <a:cs typeface="+mn-cs"/>
                        </a:rPr>
                        <a:t>Presupuesto ejecutado Ingresos/Ejecución deseable a la fecha</a:t>
                      </a:r>
                    </a:p>
                    <a:p>
                      <a:pPr algn="ctr" fontAlgn="ctr"/>
                      <a:r>
                        <a:rPr lang="es-MX" sz="1100" b="0" i="0" kern="1200" dirty="0">
                          <a:solidFill>
                            <a:schemeClr val="tx1"/>
                          </a:solidFill>
                          <a:latin typeface="+mj-lt"/>
                          <a:ea typeface="+mn-ea"/>
                          <a:cs typeface="+mn-cs"/>
                        </a:rPr>
                        <a:t>17210193633/369901736</a:t>
                      </a:r>
                    </a:p>
                    <a:p>
                      <a:pPr algn="ctr" fontAlgn="ctr"/>
                      <a:endParaRPr lang="es-MX" sz="1100" b="0" i="0" kern="1200" dirty="0">
                        <a:solidFill>
                          <a:schemeClr val="tx1"/>
                        </a:solidFill>
                        <a:latin typeface="+mj-lt"/>
                        <a:ea typeface="+mn-ea"/>
                        <a:cs typeface="+mn-cs"/>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0" i="0" u="none" strike="noStrike" dirty="0">
                          <a:solidFill>
                            <a:schemeClr val="tx1"/>
                          </a:solidFill>
                          <a:effectLst/>
                          <a:latin typeface="+mj-lt"/>
                          <a:cs typeface="Arial" panose="020B0604020202020204" pitchFamily="34" charset="0"/>
                        </a:rPr>
                        <a:t>TRIMESTRAL</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Sandra Zutta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chemeClr val="tx1"/>
                          </a:solidFill>
                          <a:effectLst/>
                          <a:latin typeface="+mj-lt"/>
                          <a:cs typeface="Arial" panose="020B0604020202020204" pitchFamily="34" charset="0"/>
                        </a:rPr>
                        <a:t>El recaudo a 30 de junio alcanza un 64.12% frente a un 67.97% en 2020. esta diferencia es debida al mayor valor de recursos del balance adicionados en la vigencia 2020 frente a los adicionados en 2021. Se recaudaron $7.909M por concepto de Ingresos corrientes y $6.379M por concepto de Recursos de capital el comparativo recaudos versus compromisos, permite evidenciar que los compromisos adquiridos a 30 de junio se encuentran amparados en su totalidad por los recursos efectivamente recaudados, lo cual permite el aseguramiento del cumplimiento del plan de pagos.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47%</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r h="741051">
                <a:tc>
                  <a:txBody>
                    <a:bodyPr/>
                    <a:lstStyle/>
                    <a:p>
                      <a:pPr marL="0" algn="ctr" defTabSz="914400" rtl="0" eaLnBrk="1" fontAlgn="ctr" latinLnBrk="0" hangingPunct="1"/>
                      <a:r>
                        <a:rPr lang="es-MX" sz="1100" b="1" u="none" strike="noStrike" kern="1200" dirty="0">
                          <a:solidFill>
                            <a:schemeClr val="tx1"/>
                          </a:solidFill>
                          <a:effectLst/>
                          <a:latin typeface="+mj-lt"/>
                          <a:ea typeface="+mn-ea"/>
                          <a:cs typeface="Arial" panose="020B0604020202020204" pitchFamily="34" charset="0"/>
                        </a:rPr>
                        <a:t>Nivel de austeridad en el gasto</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100" b="0" i="0" kern="1200" dirty="0">
                          <a:solidFill>
                            <a:schemeClr val="tx1"/>
                          </a:solidFill>
                          <a:latin typeface="+mj-lt"/>
                          <a:ea typeface="+mn-ea"/>
                          <a:cs typeface="+mn-cs"/>
                        </a:rPr>
                        <a:t>Ejecución de gasto de funcionamiento / Ejecución de gasto total de funcionamiento.</a:t>
                      </a:r>
                    </a:p>
                    <a:p>
                      <a:pPr algn="ctr" fontAlgn="ctr"/>
                      <a:r>
                        <a:rPr lang="es-MX" sz="1100" b="0" i="0" u="none" strike="noStrike" kern="1200" dirty="0">
                          <a:solidFill>
                            <a:schemeClr val="tx1"/>
                          </a:solidFill>
                          <a:effectLst/>
                          <a:latin typeface="+mj-lt"/>
                          <a:ea typeface="+mn-ea"/>
                          <a:cs typeface="+mn-cs"/>
                        </a:rPr>
                        <a:t>1703281169/</a:t>
                      </a:r>
                    </a:p>
                    <a:p>
                      <a:pPr algn="ctr" fontAlgn="ctr"/>
                      <a:r>
                        <a:rPr lang="es-MX" sz="1100" b="0" i="0" u="none" strike="noStrike" kern="1200" dirty="0">
                          <a:solidFill>
                            <a:schemeClr val="tx1"/>
                          </a:solidFill>
                          <a:effectLst/>
                          <a:latin typeface="+mj-lt"/>
                          <a:ea typeface="+mn-ea"/>
                          <a:cs typeface="+mn-cs"/>
                        </a:rPr>
                        <a:t>7318227555</a:t>
                      </a:r>
                    </a:p>
                    <a:p>
                      <a:pPr algn="ctr" fontAlgn="ctr"/>
                      <a:endParaRPr lang="es-MX" sz="1100" b="0" i="0" u="none" strike="noStrike" kern="1200" dirty="0">
                        <a:solidFill>
                          <a:schemeClr val="tx1"/>
                        </a:solidFill>
                        <a:effectLst/>
                        <a:latin typeface="+mj-lt"/>
                        <a:ea typeface="+mn-ea"/>
                        <a:cs typeface="+mn-cs"/>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Sandra Zutta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chemeClr val="tx1"/>
                          </a:solidFill>
                          <a:effectLst/>
                          <a:latin typeface="+mj-lt"/>
                          <a:cs typeface="Arial" panose="020B0604020202020204" pitchFamily="34" charset="0"/>
                        </a:rPr>
                        <a:t>A 30 de junio se tiene una ejecución para el agregado de funcionamiento de 42.86% desagregada así: para gastos de personal una ejecución del 35.84% y para gastos por adquisición de bienes y servicios una ejecución del 60.57% el comparativo 2020-2021 para este periodo refleja un incremento en los gastos, debido ante todo al incremento salarial, incremento en los desplazamientos de los funcionarios, lo cual incrementa los gastos de viáticos, papelería, y demás insumos, ya que en este trimestre se observa una mayor dinámica en la presencialidad laboral, con respecto al año 2020</a:t>
                      </a:r>
                    </a:p>
                    <a:p>
                      <a:pPr marL="0" marR="0" indent="0" algn="just" defTabSz="914400" rtl="0" eaLnBrk="1" fontAlgn="ctr" latinLnBrk="0" hangingPunct="1">
                        <a:lnSpc>
                          <a:spcPct val="100000"/>
                        </a:lnSpc>
                        <a:spcBef>
                          <a:spcPts val="0"/>
                        </a:spcBef>
                        <a:spcAft>
                          <a:spcPts val="0"/>
                        </a:spcAft>
                        <a:buClrTx/>
                        <a:buSzTx/>
                        <a:buFontTx/>
                        <a:buNone/>
                        <a:tabLst/>
                        <a:defRPr/>
                      </a:pP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23%</a:t>
                      </a:r>
                      <a:endParaRPr lang="es-CO" sz="1100" b="0" i="0" u="none" strike="noStrike" dirty="0">
                        <a:solidFill>
                          <a:schemeClr val="tx1"/>
                        </a:solidFill>
                        <a:effectLst/>
                        <a:latin typeface="+mj-lt"/>
                        <a:cs typeface="Arial" panose="020B0604020202020204" pitchFamily="34" charset="0"/>
                      </a:endParaRP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5"/>
                  </a:ext>
                </a:extLst>
              </a:tr>
              <a:tr h="1513695">
                <a:tc>
                  <a:txBody>
                    <a:bodyPr/>
                    <a:lstStyle/>
                    <a:p>
                      <a:pPr algn="ctr" fontAlgn="t"/>
                      <a:r>
                        <a:rPr lang="es-MX" sz="1100" b="1" u="none" strike="noStrike" kern="1200" dirty="0">
                          <a:solidFill>
                            <a:schemeClr val="tx1"/>
                          </a:solidFill>
                          <a:effectLst/>
                          <a:latin typeface="+mj-lt"/>
                          <a:ea typeface="+mn-ea"/>
                          <a:cs typeface="Arial" panose="020B0604020202020204" pitchFamily="34" charset="0"/>
                        </a:rPr>
                        <a:t>Seguimiento a Proyectos de Inversión SPI</a:t>
                      </a:r>
                    </a:p>
                  </a:txBody>
                  <a:tcPr marL="76200" marR="76200" marT="76200" marB="76200"/>
                </a:tc>
                <a:tc>
                  <a:txBody>
                    <a:bodyPr/>
                    <a:lstStyle/>
                    <a:p>
                      <a:pPr algn="ctr" fontAlgn="ctr"/>
                      <a:r>
                        <a:rPr lang="es-MX" sz="1100" b="0" i="0" kern="1200" dirty="0">
                          <a:solidFill>
                            <a:schemeClr val="tx1"/>
                          </a:solidFill>
                          <a:latin typeface="+mj-lt"/>
                          <a:ea typeface="+mn-ea"/>
                          <a:cs typeface="+mn-cs"/>
                        </a:rPr>
                        <a:t>Número de proyectos con seguimiento oportuno / Total de proyectos</a:t>
                      </a:r>
                    </a:p>
                    <a:p>
                      <a:pPr algn="ctr" fontAlgn="ctr"/>
                      <a:endParaRPr lang="es-MX" sz="1100" b="0" i="0" u="none" strike="noStrike" kern="1200" dirty="0">
                        <a:solidFill>
                          <a:schemeClr val="tx1"/>
                        </a:solidFill>
                        <a:effectLst/>
                        <a:latin typeface="+mj-lt"/>
                        <a:ea typeface="+mn-ea"/>
                        <a:cs typeface="+mn-cs"/>
                      </a:endParaRPr>
                    </a:p>
                    <a:p>
                      <a:pPr algn="ctr" fontAlgn="ctr"/>
                      <a:r>
                        <a:rPr lang="es-MX" sz="1100" b="0" i="0" u="none" strike="noStrike" kern="1200" dirty="0">
                          <a:solidFill>
                            <a:schemeClr val="tx1"/>
                          </a:solidFill>
                          <a:effectLst/>
                          <a:latin typeface="+mj-lt"/>
                          <a:ea typeface="+mn-ea"/>
                          <a:cs typeface="+mn-cs"/>
                        </a:rPr>
                        <a:t>9/9</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Sandra Zutta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chemeClr val="tx1"/>
                          </a:solidFill>
                          <a:effectLst/>
                          <a:latin typeface="+mj-lt"/>
                          <a:cs typeface="Arial" panose="020B0604020202020204" pitchFamily="34" charset="0"/>
                        </a:rPr>
                        <a:t>A 30 de septiembre se presenta un avance de ejecución de los indicadores de PRODUCTO, FINANCIERO Y DE GESTION por proyecto según informe generado desde la plataforma SPI-DNP. se evidencian incongruencias de los indicadores del PDD frente a los indicadores del PND. este impase se subsana a través del documento en pdf adjunto a cada proyecto en el mes respectivo de reporte, en donde la subdirección de planeación debe explicar el tema. el avance de los indicadores que arroja el informe hace referencia a los indicadores NACIONALES.</a:t>
                      </a:r>
                    </a:p>
                    <a:p>
                      <a:pPr marL="0" marR="0" indent="0" algn="just" defTabSz="914400" rtl="0" eaLnBrk="1" fontAlgn="ctr" latinLnBrk="0" hangingPunct="1">
                        <a:lnSpc>
                          <a:spcPct val="100000"/>
                        </a:lnSpc>
                        <a:spcBef>
                          <a:spcPts val="0"/>
                        </a:spcBef>
                        <a:spcAft>
                          <a:spcPts val="0"/>
                        </a:spcAft>
                        <a:buClrTx/>
                        <a:buSzTx/>
                        <a:buFontTx/>
                        <a:buNone/>
                        <a:tabLst/>
                        <a:defRPr/>
                      </a:pPr>
                      <a:r>
                        <a:rPr lang="es-MX" sz="1100" b="0" i="0" u="none" strike="noStrike" dirty="0">
                          <a:solidFill>
                            <a:schemeClr val="tx1"/>
                          </a:solidFill>
                          <a:effectLst/>
                          <a:latin typeface="+mj-lt"/>
                          <a:cs typeface="Arial" panose="020B0604020202020204" pitchFamily="34" charset="0"/>
                        </a:rPr>
                        <a:t>	</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645635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356311" y="207433"/>
            <a:ext cx="5541197" cy="461665"/>
          </a:xfrm>
          <a:prstGeom prst="rect">
            <a:avLst/>
          </a:prstGeom>
          <a:noFill/>
        </p:spPr>
        <p:txBody>
          <a:bodyPr wrap="none" rtlCol="0">
            <a:spAutoFit/>
          </a:bodyPr>
          <a:lstStyle/>
          <a:p>
            <a:r>
              <a:rPr lang="es-CO" sz="2400" b="1" dirty="0">
                <a:latin typeface="+mj-lt"/>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370390336"/>
              </p:ext>
            </p:extLst>
          </p:nvPr>
        </p:nvGraphicFramePr>
        <p:xfrm>
          <a:off x="337315" y="921209"/>
          <a:ext cx="8469369" cy="4099291"/>
        </p:xfrm>
        <a:graphic>
          <a:graphicData uri="http://schemas.openxmlformats.org/drawingml/2006/table">
            <a:tbl>
              <a:tblPr>
                <a:tableStyleId>{BC89EF96-8CEA-46FF-86C4-4CE0E7609802}</a:tableStyleId>
              </a:tblPr>
              <a:tblGrid>
                <a:gridCol w="1321497">
                  <a:extLst>
                    <a:ext uri="{9D8B030D-6E8A-4147-A177-3AD203B41FA5}">
                      <a16:colId xmlns:a16="http://schemas.microsoft.com/office/drawing/2014/main" val="20000"/>
                    </a:ext>
                  </a:extLst>
                </a:gridCol>
                <a:gridCol w="1694007">
                  <a:extLst>
                    <a:ext uri="{9D8B030D-6E8A-4147-A177-3AD203B41FA5}">
                      <a16:colId xmlns:a16="http://schemas.microsoft.com/office/drawing/2014/main" val="20001"/>
                    </a:ext>
                  </a:extLst>
                </a:gridCol>
                <a:gridCol w="859516">
                  <a:extLst>
                    <a:ext uri="{9D8B030D-6E8A-4147-A177-3AD203B41FA5}">
                      <a16:colId xmlns:a16="http://schemas.microsoft.com/office/drawing/2014/main" val="20002"/>
                    </a:ext>
                  </a:extLst>
                </a:gridCol>
                <a:gridCol w="1284995">
                  <a:extLst>
                    <a:ext uri="{9D8B030D-6E8A-4147-A177-3AD203B41FA5}">
                      <a16:colId xmlns:a16="http://schemas.microsoft.com/office/drawing/2014/main" val="20003"/>
                    </a:ext>
                  </a:extLst>
                </a:gridCol>
                <a:gridCol w="2346510">
                  <a:extLst>
                    <a:ext uri="{9D8B030D-6E8A-4147-A177-3AD203B41FA5}">
                      <a16:colId xmlns:a16="http://schemas.microsoft.com/office/drawing/2014/main" val="20004"/>
                    </a:ext>
                  </a:extLst>
                </a:gridCol>
                <a:gridCol w="962844">
                  <a:extLst>
                    <a:ext uri="{9D8B030D-6E8A-4147-A177-3AD203B41FA5}">
                      <a16:colId xmlns:a16="http://schemas.microsoft.com/office/drawing/2014/main" val="20005"/>
                    </a:ext>
                  </a:extLst>
                </a:gridCol>
              </a:tblGrid>
              <a:tr h="728870">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0"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Calibri Light" panose="020F0302020204030204" pitchFamily="34" charset="0"/>
                          <a:cs typeface="Calibri Light" panose="020F0302020204030204" pitchFamily="34" charset="0"/>
                        </a:rPr>
                        <a:t>ANALISIS ULTIMA</a:t>
                      </a:r>
                      <a:r>
                        <a:rPr lang="es-CO" sz="1100" b="1" u="none" strike="noStrike" baseline="0" dirty="0">
                          <a:solidFill>
                            <a:schemeClr val="tx1"/>
                          </a:solidFill>
                          <a:effectLst/>
                          <a:latin typeface="Calibri Light" panose="020F0302020204030204" pitchFamily="34" charset="0"/>
                          <a:cs typeface="Calibri Light" panose="020F0302020204030204" pitchFamily="34" charset="0"/>
                        </a:rPr>
                        <a:t> MEDICION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886301">
                <a:tc>
                  <a:txBody>
                    <a:bodyPr/>
                    <a:lstStyle/>
                    <a:p>
                      <a:pPr algn="ctr" fontAlgn="ctr"/>
                      <a:r>
                        <a:rPr lang="es-MX" sz="1100" b="1" u="none" strike="noStrike" kern="1200" dirty="0">
                          <a:solidFill>
                            <a:schemeClr val="tx1"/>
                          </a:solidFill>
                          <a:effectLst/>
                          <a:latin typeface="Calibri Light" panose="020F0302020204030204" pitchFamily="34" charset="0"/>
                          <a:ea typeface="+mn-ea"/>
                          <a:cs typeface="Calibri Light" panose="020F0302020204030204" pitchFamily="34" charset="0"/>
                        </a:rPr>
                        <a:t>Indicador de eficiencia en la gestión de recaudo</a:t>
                      </a:r>
                      <a:endParaRPr lang="es-CO" sz="1100" b="1"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ES" sz="1100" b="0" i="0" kern="1200" dirty="0">
                          <a:solidFill>
                            <a:schemeClr val="tx1"/>
                          </a:solidFill>
                          <a:latin typeface="Calibri Light" panose="020F0302020204030204" pitchFamily="34" charset="0"/>
                          <a:ea typeface="+mn-ea"/>
                          <a:cs typeface="Calibri Light" panose="020F0302020204030204" pitchFamily="34" charset="0"/>
                        </a:rPr>
                        <a:t>Ingreso efectivamente recibido / Ingreso pactado</a:t>
                      </a:r>
                    </a:p>
                    <a:p>
                      <a:pPr algn="ctr" fontAlgn="ctr"/>
                      <a:endParaRPr lang="es-CO" sz="1100" b="0"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p>
                      <a:pPr algn="ctr" fontAlgn="ctr"/>
                      <a:endParaRPr lang="es-ES" sz="1100" b="0" i="0" kern="1200" dirty="0">
                        <a:solidFill>
                          <a:schemeClr val="tx1"/>
                        </a:solidFill>
                        <a:latin typeface="Calibri Light" panose="020F0302020204030204" pitchFamily="34" charset="0"/>
                        <a:ea typeface="+mn-ea"/>
                        <a:cs typeface="Calibri Light" panose="020F0302020204030204" pitchFamily="34" charset="0"/>
                      </a:endParaRPr>
                    </a:p>
                    <a:p>
                      <a:pPr algn="ctr" fontAlgn="ctr"/>
                      <a:endParaRPr lang="es-CO" sz="1100" b="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s-ES" sz="1100" dirty="0">
                          <a:solidFill>
                            <a:schemeClr val="tx1"/>
                          </a:solidFill>
                          <a:latin typeface="Calibri Light" panose="020F0302020204030204" pitchFamily="34" charset="0"/>
                          <a:cs typeface="Calibri Light" panose="020F0302020204030204" pitchFamily="34" charset="0"/>
                        </a:rPr>
                        <a:t>Para lo corrido de enero a diciembre de 2021, en total se recaudó $14.656199.187para un porcentaje de 106.4%</a:t>
                      </a:r>
                    </a:p>
                  </a:txBody>
                  <a:tcPr marL="76200" marR="76200" marT="76200" marB="76200"/>
                </a:tc>
                <a:tc>
                  <a:txBody>
                    <a:bodyPr/>
                    <a:lstStyle/>
                    <a:p>
                      <a:pPr algn="ctr" fontAlgn="t"/>
                      <a:r>
                        <a:rPr lang="es-CO" sz="1100" dirty="0">
                          <a:solidFill>
                            <a:schemeClr val="tx1"/>
                          </a:solidFill>
                          <a:latin typeface="Calibri Light" panose="020F0302020204030204" pitchFamily="34" charset="0"/>
                          <a:cs typeface="Calibri Light" panose="020F0302020204030204" pitchFamily="34" charset="0"/>
                        </a:rPr>
                        <a:t>106.4%</a:t>
                      </a:r>
                      <a:endParaRPr lang="es-ES" sz="1100" dirty="0">
                        <a:solidFill>
                          <a:schemeClr val="tx1"/>
                        </a:solidFill>
                        <a:latin typeface="Calibri Light" panose="020F0302020204030204" pitchFamily="34" charset="0"/>
                        <a:cs typeface="Calibri Light" panose="020F0302020204030204" pitchFamily="34" charset="0"/>
                      </a:endParaRPr>
                    </a:p>
                  </a:txBody>
                  <a:tcPr marL="76200" marR="76200" marT="76200" marB="76200"/>
                </a:tc>
                <a:extLst>
                  <a:ext uri="{0D108BD9-81ED-4DB2-BD59-A6C34878D82A}">
                    <a16:rowId xmlns:a16="http://schemas.microsoft.com/office/drawing/2014/main" val="10001"/>
                  </a:ext>
                </a:extLst>
              </a:tr>
              <a:tr h="514350">
                <a:tc>
                  <a:txBody>
                    <a:bodyPr/>
                    <a:lstStyle/>
                    <a:p>
                      <a:pPr algn="ctr" fontAlgn="ctr"/>
                      <a:r>
                        <a:rPr lang="es-ES" sz="1100" b="1" u="none" strike="noStrike" kern="1200" dirty="0">
                          <a:solidFill>
                            <a:schemeClr val="tx1"/>
                          </a:solidFill>
                          <a:effectLst/>
                          <a:latin typeface="Calibri Light" panose="020F0302020204030204" pitchFamily="34" charset="0"/>
                          <a:ea typeface="+mn-ea"/>
                          <a:cs typeface="Calibri Light" panose="020F0302020204030204" pitchFamily="34" charset="0"/>
                        </a:rPr>
                        <a:t>Ingresos por contratos de arrendamientos</a:t>
                      </a:r>
                      <a:endParaRPr lang="es-CO" sz="1100" b="1"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ES" sz="1100" b="0" i="0" kern="1200" dirty="0">
                          <a:solidFill>
                            <a:schemeClr val="tx1"/>
                          </a:solidFill>
                          <a:latin typeface="Calibri Light" panose="020F0302020204030204" pitchFamily="34" charset="0"/>
                          <a:ea typeface="+mn-ea"/>
                          <a:cs typeface="Calibri Light" panose="020F0302020204030204" pitchFamily="34" charset="0"/>
                        </a:rPr>
                        <a:t>Ingresos por contratos de arrendamiento/ingresos proyectados</a:t>
                      </a:r>
                    </a:p>
                    <a:p>
                      <a:pPr algn="ctr" fontAlgn="t"/>
                      <a:r>
                        <a:rPr lang="es-CO" sz="1000" b="0" i="0" kern="1200" dirty="0">
                          <a:solidFill>
                            <a:schemeClr val="tx1"/>
                          </a:solidFill>
                          <a:effectLst/>
                          <a:latin typeface="+mn-lt"/>
                          <a:ea typeface="+mn-ea"/>
                          <a:cs typeface="+mn-cs"/>
                        </a:rPr>
                        <a:t>211175465/	</a:t>
                      </a:r>
                    </a:p>
                    <a:p>
                      <a:pPr algn="ctr" fontAlgn="t"/>
                      <a:r>
                        <a:rPr lang="es-CO" sz="1000" b="0" i="0" kern="1200" dirty="0">
                          <a:solidFill>
                            <a:schemeClr val="tx1"/>
                          </a:solidFill>
                          <a:effectLst/>
                          <a:latin typeface="+mn-lt"/>
                          <a:ea typeface="+mn-ea"/>
                          <a:cs typeface="+mn-cs"/>
                        </a:rPr>
                        <a:t>218439310</a:t>
                      </a:r>
                      <a:endParaRPr lang="es-ES" sz="600" b="0" dirty="0">
                        <a:solidFill>
                          <a:schemeClr val="tx1"/>
                        </a:solidFill>
                        <a:latin typeface="Calibri Light" panose="020F0302020204030204" pitchFamily="34" charset="0"/>
                        <a:cs typeface="Calibri Light" panose="020F0302020204030204" pitchFamily="34" charset="0"/>
                      </a:endParaRPr>
                    </a:p>
                    <a:p>
                      <a:pPr algn="ctr" fontAlgn="ct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t"/>
                      <a:endParaRPr lang="es-MX" sz="1100" b="0" i="0" kern="1200" dirty="0">
                        <a:solidFill>
                          <a:schemeClr val="tx1"/>
                        </a:solidFill>
                        <a:latin typeface="Calibri Light" panose="020F0302020204030204" pitchFamily="34" charset="0"/>
                        <a:ea typeface="+mn-ea"/>
                        <a:cs typeface="Calibri Light" panose="020F0302020204030204" pitchFamily="34" charset="0"/>
                      </a:endParaRPr>
                    </a:p>
                    <a:p>
                      <a:pPr algn="ctr" fontAlgn="t"/>
                      <a:r>
                        <a:rPr lang="es-ES" sz="1100" b="0" i="0" kern="1200" dirty="0">
                          <a:solidFill>
                            <a:schemeClr val="tx1"/>
                          </a:solidFill>
                          <a:latin typeface="Calibri Light" panose="020F0302020204030204" pitchFamily="34" charset="0"/>
                          <a:ea typeface="+mn-ea"/>
                          <a:cs typeface="Calibri Light" panose="020F0302020204030204" pitchFamily="34" charset="0"/>
                        </a:rPr>
                        <a:t>Con un porcentaje de cumplimientos es del 96.6% para el periodo de enero a diciembre 15 del 2021</a:t>
                      </a:r>
                    </a:p>
                  </a:txBody>
                  <a:tcPr marL="76200" marR="76200" marT="76200" marB="76200"/>
                </a:tc>
                <a:tc>
                  <a:txBody>
                    <a:bodyPr/>
                    <a:lstStyle/>
                    <a:p>
                      <a:pPr algn="ctr" fontAlgn="t"/>
                      <a:r>
                        <a:rPr lang="es-CO" sz="1100" dirty="0">
                          <a:solidFill>
                            <a:schemeClr val="tx1"/>
                          </a:solidFill>
                          <a:latin typeface="Calibri Light" panose="020F0302020204030204" pitchFamily="34" charset="0"/>
                          <a:cs typeface="Calibri Light" panose="020F0302020204030204" pitchFamily="34" charset="0"/>
                        </a:rPr>
                        <a:t>96%</a:t>
                      </a:r>
                      <a:endParaRPr lang="es-ES" sz="1100" dirty="0">
                        <a:solidFill>
                          <a:schemeClr val="tx1"/>
                        </a:solidFill>
                        <a:latin typeface="Calibri Light" panose="020F0302020204030204" pitchFamily="34" charset="0"/>
                        <a:cs typeface="Calibri Light" panose="020F0302020204030204" pitchFamily="34" charset="0"/>
                      </a:endParaRPr>
                    </a:p>
                  </a:txBody>
                  <a:tcPr marL="76200" marR="76200" marT="76200" marB="76200"/>
                </a:tc>
                <a:extLst>
                  <a:ext uri="{0D108BD9-81ED-4DB2-BD59-A6C34878D82A}">
                    <a16:rowId xmlns:a16="http://schemas.microsoft.com/office/drawing/2014/main" val="10002"/>
                  </a:ext>
                </a:extLst>
              </a:tr>
              <a:tr h="581025">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Oportunidad para el pago a terceros</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b="0" u="none" strike="noStrike" dirty="0">
                          <a:solidFill>
                            <a:schemeClr val="tx1"/>
                          </a:solidFill>
                          <a:effectLst/>
                          <a:latin typeface="Calibri Light" panose="020F0302020204030204" pitchFamily="34" charset="0"/>
                          <a:cs typeface="Calibri Light" panose="020F0302020204030204" pitchFamily="34" charset="0"/>
                        </a:rPr>
                        <a:t>Pagos realizados oportunamente / Totalidad de obligaciones a pagar en el mes                                                   </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MENSUAL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algn="ctr" defTabSz="914400" rtl="0" eaLnBrk="1" fontAlgn="ctr" latinLnBrk="0" hangingPunct="1"/>
                      <a:r>
                        <a:rPr lang="es-CO" sz="1100" b="0" i="0" u="none" strike="noStrike" kern="1200" dirty="0">
                          <a:solidFill>
                            <a:schemeClr val="tx1"/>
                          </a:solidFill>
                          <a:effectLst/>
                          <a:latin typeface="Calibri Light" panose="020F0302020204030204" pitchFamily="34" charset="0"/>
                          <a:ea typeface="+mn-ea"/>
                          <a:cs typeface="Calibri Light" panose="020F0302020204030204" pitchFamily="34" charset="0"/>
                        </a:rPr>
                        <a:t> </a:t>
                      </a:r>
                      <a:r>
                        <a:rPr lang="es-ES" sz="1100" b="0" i="0" u="none" strike="noStrike" kern="1200" dirty="0">
                          <a:solidFill>
                            <a:schemeClr val="tx1"/>
                          </a:solidFill>
                          <a:effectLst/>
                          <a:latin typeface="Calibri Light" panose="020F0302020204030204" pitchFamily="34" charset="0"/>
                          <a:ea typeface="+mn-ea"/>
                          <a:cs typeface="Calibri Light" panose="020F0302020204030204" pitchFamily="34" charset="0"/>
                        </a:rPr>
                        <a:t>Corresponde al periodo de enero a 15 de diciembre de 2021 consecutivos 15453 al 16721 inclusive. índice del 100%</a:t>
                      </a:r>
                      <a:endParaRPr lang="es-CO" sz="1100" b="0" i="0" u="none" strike="noStrike" kern="1200" dirty="0">
                        <a:solidFill>
                          <a:schemeClr val="tx1"/>
                        </a:solidFill>
                        <a:effectLst/>
                        <a:latin typeface="Calibri Light" panose="020F0302020204030204" pitchFamily="34" charset="0"/>
                        <a:ea typeface="+mn-ea"/>
                        <a:cs typeface="Calibri Light" panose="020F0302020204030204" pitchFamily="34" charset="0"/>
                      </a:endParaRPr>
                    </a:p>
                    <a:p>
                      <a:pPr marL="0" algn="ctr" defTabSz="914400" rtl="0" eaLnBrk="1" fontAlgn="ctr" latinLnBrk="0" hangingPunct="1"/>
                      <a:r>
                        <a:rPr lang="es-CO" sz="1100" b="0" i="0" u="none" strike="noStrike" kern="1200" dirty="0">
                          <a:solidFill>
                            <a:schemeClr val="tx1"/>
                          </a:solidFill>
                          <a:effectLst/>
                          <a:latin typeface="Calibri Light" panose="020F0302020204030204" pitchFamily="34" charset="0"/>
                          <a:ea typeface="+mn-ea"/>
                          <a:cs typeface="Calibri Light" panose="020F0302020204030204" pitchFamily="34" charset="0"/>
                        </a:rPr>
                        <a:t>1269/1269</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100%</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749639">
                <a:tc>
                  <a:txBody>
                    <a:bodyPr/>
                    <a:lstStyle/>
                    <a:p>
                      <a:pPr marL="0" algn="ctr" defTabSz="914400" rtl="0" eaLnBrk="1" fontAlgn="ctr" latinLnBrk="0" hangingPunct="1"/>
                      <a:r>
                        <a:rPr lang="es-ES" sz="1100" b="1" u="none" strike="noStrike" kern="1200" dirty="0">
                          <a:solidFill>
                            <a:schemeClr val="tx1"/>
                          </a:solidFill>
                          <a:effectLst/>
                          <a:latin typeface="Calibri Light" panose="020F0302020204030204" pitchFamily="34" charset="0"/>
                          <a:ea typeface="+mn-ea"/>
                          <a:cs typeface="Calibri Light" panose="020F0302020204030204" pitchFamily="34" charset="0"/>
                        </a:rPr>
                        <a:t>Recaudo oportuno de cartera</a:t>
                      </a:r>
                      <a:endParaRPr lang="es-CO" sz="1100" b="1"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algn="ctr" fontAlgn="ctr"/>
                      <a:r>
                        <a:rPr lang="es-MX" sz="1100" b="0" i="0" kern="1200" dirty="0">
                          <a:solidFill>
                            <a:schemeClr val="tx1"/>
                          </a:solidFill>
                          <a:latin typeface="Calibri Light" panose="020F0302020204030204" pitchFamily="34" charset="0"/>
                          <a:ea typeface="+mn-ea"/>
                          <a:cs typeface="Calibri Light" panose="020F0302020204030204" pitchFamily="34" charset="0"/>
                        </a:rPr>
                        <a:t>Fecha de entrega de la factura /Fecha de corte de entrega de facturas en la Secretaria de Hacienda.</a:t>
                      </a:r>
                    </a:p>
                    <a:p>
                      <a:pPr algn="ctr" fontAlgn="ctr"/>
                      <a:r>
                        <a:rPr lang="es-MX" sz="1100" b="0" i="0" u="none" strike="noStrike" kern="1200" dirty="0">
                          <a:solidFill>
                            <a:schemeClr val="tx1"/>
                          </a:solidFill>
                          <a:effectLst/>
                          <a:latin typeface="Calibri Light" panose="020F0302020204030204" pitchFamily="34" charset="0"/>
                          <a:ea typeface="+mn-ea"/>
                          <a:cs typeface="Calibri Light" panose="020F0302020204030204" pitchFamily="34" charset="0"/>
                        </a:rPr>
                        <a:t>10/5</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ES" sz="1100" u="none" strike="noStrike" kern="1200" dirty="0">
                          <a:solidFill>
                            <a:schemeClr val="tx1"/>
                          </a:solidFill>
                          <a:effectLst/>
                          <a:latin typeface="Calibri Light" panose="020F0302020204030204" pitchFamily="34" charset="0"/>
                          <a:ea typeface="+mn-ea"/>
                          <a:cs typeface="Calibri Light" panose="020F0302020204030204" pitchFamily="34" charset="0"/>
                        </a:rPr>
                        <a:t>Iván Darío Arias Bohórquez</a:t>
                      </a:r>
                      <a:endParaRPr lang="es-CO" sz="1100" u="none" strike="noStrike" kern="1200" dirty="0">
                        <a:solidFill>
                          <a:schemeClr val="tx1"/>
                        </a:solidFill>
                        <a:effectLst/>
                        <a:latin typeface="Calibri Light" panose="020F0302020204030204" pitchFamily="34" charset="0"/>
                        <a:ea typeface="+mn-ea"/>
                        <a:cs typeface="Calibri Light" panose="020F030202020403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baseline="0" dirty="0">
                          <a:solidFill>
                            <a:schemeClr val="tx1"/>
                          </a:solidFill>
                          <a:effectLst/>
                          <a:latin typeface="Calibri Light" panose="020F0302020204030204" pitchFamily="34" charset="0"/>
                          <a:cs typeface="Calibri Light" panose="020F0302020204030204" pitchFamily="34" charset="0"/>
                        </a:rPr>
                        <a:t>Fueron entregadas las facturas de funcionamiento, inversión y arrendamientos de enero a 15 de diciembre de 2021. Cumplimiento del 100%</a:t>
                      </a:r>
                      <a:endParaRPr lang="es-CO" sz="1100" b="0" i="0" u="none" strike="noStrike" baseline="0"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200%</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029951" y="215440"/>
            <a:ext cx="5472267" cy="461665"/>
          </a:xfrm>
          <a:prstGeom prst="rect">
            <a:avLst/>
          </a:prstGeom>
          <a:noFill/>
        </p:spPr>
        <p:txBody>
          <a:bodyPr wrap="none" rtlCol="0">
            <a:spAutoFit/>
          </a:bodyPr>
          <a:lstStyle/>
          <a:p>
            <a:r>
              <a:rPr lang="es-CO" sz="2400" b="1" dirty="0">
                <a:latin typeface="+mj-lt"/>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1576974385"/>
              </p:ext>
            </p:extLst>
          </p:nvPr>
        </p:nvGraphicFramePr>
        <p:xfrm>
          <a:off x="371062" y="1085435"/>
          <a:ext cx="8445766" cy="4588399"/>
        </p:xfrm>
        <a:graphic>
          <a:graphicData uri="http://schemas.openxmlformats.org/drawingml/2006/table">
            <a:tbl>
              <a:tblPr>
                <a:tableStyleId>{BC89EF96-8CEA-46FF-86C4-4CE0E7609802}</a:tableStyleId>
              </a:tblPr>
              <a:tblGrid>
                <a:gridCol w="1281946">
                  <a:extLst>
                    <a:ext uri="{9D8B030D-6E8A-4147-A177-3AD203B41FA5}">
                      <a16:colId xmlns:a16="http://schemas.microsoft.com/office/drawing/2014/main" val="20000"/>
                    </a:ext>
                  </a:extLst>
                </a:gridCol>
                <a:gridCol w="1907816">
                  <a:extLst>
                    <a:ext uri="{9D8B030D-6E8A-4147-A177-3AD203B41FA5}">
                      <a16:colId xmlns:a16="http://schemas.microsoft.com/office/drawing/2014/main" val="20001"/>
                    </a:ext>
                  </a:extLst>
                </a:gridCol>
                <a:gridCol w="456961">
                  <a:extLst>
                    <a:ext uri="{9D8B030D-6E8A-4147-A177-3AD203B41FA5}">
                      <a16:colId xmlns:a16="http://schemas.microsoft.com/office/drawing/2014/main" val="20002"/>
                    </a:ext>
                  </a:extLst>
                </a:gridCol>
                <a:gridCol w="694978">
                  <a:extLst>
                    <a:ext uri="{9D8B030D-6E8A-4147-A177-3AD203B41FA5}">
                      <a16:colId xmlns:a16="http://schemas.microsoft.com/office/drawing/2014/main" val="20003"/>
                    </a:ext>
                  </a:extLst>
                </a:gridCol>
                <a:gridCol w="2735890">
                  <a:extLst>
                    <a:ext uri="{9D8B030D-6E8A-4147-A177-3AD203B41FA5}">
                      <a16:colId xmlns:a16="http://schemas.microsoft.com/office/drawing/2014/main" val="20004"/>
                    </a:ext>
                  </a:extLst>
                </a:gridCol>
                <a:gridCol w="1368175">
                  <a:extLst>
                    <a:ext uri="{9D8B030D-6E8A-4147-A177-3AD203B41FA5}">
                      <a16:colId xmlns:a16="http://schemas.microsoft.com/office/drawing/2014/main" val="20005"/>
                    </a:ext>
                  </a:extLst>
                </a:gridCol>
              </a:tblGrid>
              <a:tr h="732679">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1133902">
                <a:tc>
                  <a:txBody>
                    <a:bodyPr/>
                    <a:lstStyle/>
                    <a:p>
                      <a:pPr algn="ctr" fontAlgn="ctr"/>
                      <a:r>
                        <a:rPr lang="es-ES" sz="1100" b="1" u="none" strike="noStrike" kern="1200" dirty="0">
                          <a:solidFill>
                            <a:schemeClr val="tx1"/>
                          </a:solidFill>
                          <a:effectLst/>
                          <a:latin typeface="+mj-lt"/>
                          <a:ea typeface="+mn-ea"/>
                          <a:cs typeface="Arial" panose="020B0604020202020204" pitchFamily="34" charset="0"/>
                        </a:rPr>
                        <a:t>Razón Corriente</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1100" b="0" i="0" kern="1200" dirty="0">
                          <a:solidFill>
                            <a:schemeClr val="tx1"/>
                          </a:solidFill>
                          <a:latin typeface="+mj-lt"/>
                          <a:ea typeface="+mn-ea"/>
                          <a:cs typeface="+mn-cs"/>
                        </a:rPr>
                        <a:t>(Activo corriente / Pasivo corriente) &gt; = 3%</a:t>
                      </a:r>
                      <a:endParaRPr lang="es-ES" sz="1100" b="0" i="0" u="none" strike="noStrike" kern="1200" dirty="0">
                        <a:solidFill>
                          <a:schemeClr val="tx1"/>
                        </a:solidFill>
                        <a:effectLst/>
                        <a:latin typeface="+mj-lt"/>
                        <a:ea typeface="+mn-ea"/>
                        <a:cs typeface="+mn-cs"/>
                      </a:endParaRPr>
                    </a:p>
                    <a:p>
                      <a:pPr algn="ctr" fontAlgn="ctr"/>
                      <a:r>
                        <a:rPr lang="es-CO" sz="1100" b="0" i="0" kern="1200" dirty="0">
                          <a:solidFill>
                            <a:schemeClr val="tx1"/>
                          </a:solidFill>
                          <a:effectLst/>
                          <a:latin typeface="+mj-lt"/>
                          <a:ea typeface="+mn-ea"/>
                          <a:cs typeface="+mn-cs"/>
                        </a:rPr>
                        <a:t>13155472</a:t>
                      </a:r>
                    </a:p>
                    <a:p>
                      <a:pPr algn="ctr" fontAlgn="ctr"/>
                      <a:r>
                        <a:rPr lang="es-CO" sz="1100" b="0" i="0" kern="1200" dirty="0">
                          <a:solidFill>
                            <a:schemeClr val="tx1"/>
                          </a:solidFill>
                          <a:effectLst/>
                          <a:latin typeface="+mj-lt"/>
                          <a:ea typeface="+mn-ea"/>
                          <a:cs typeface="+mn-cs"/>
                        </a:rPr>
                        <a:t>2531708</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kern="1200" dirty="0">
                          <a:solidFill>
                            <a:schemeClr val="tx1"/>
                          </a:solidFill>
                          <a:latin typeface="+mj-lt"/>
                          <a:ea typeface="+mn-ea"/>
                          <a:cs typeface="+mn-cs"/>
                        </a:rPr>
                        <a:t>Juan Pablo Carvajal Chica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1100" b="0" i="0" u="none" strike="noStrike" dirty="0">
                          <a:solidFill>
                            <a:schemeClr val="tx1"/>
                          </a:solidFill>
                          <a:effectLst/>
                          <a:latin typeface="+mj-lt"/>
                          <a:cs typeface="Arial" panose="020B0604020202020204" pitchFamily="34" charset="0"/>
                        </a:rPr>
                        <a:t>	</a:t>
                      </a:r>
                    </a:p>
                    <a:p>
                      <a:pPr algn="just" fontAlgn="ctr"/>
                      <a:r>
                        <a:rPr lang="es-ES" sz="1100" b="0" i="0" u="none" strike="noStrike" dirty="0">
                          <a:solidFill>
                            <a:schemeClr val="tx1"/>
                          </a:solidFill>
                          <a:effectLst/>
                          <a:latin typeface="+mj-lt"/>
                          <a:cs typeface="Arial" panose="020B0604020202020204" pitchFamily="34" charset="0"/>
                        </a:rPr>
                        <a:t>A 30 de septiembre de 2021, este indicador de liquidez nos refleja el alto nivel de blindaje del instituto debido a que se ejecutan los programas con transferencias de la Gobernación que previamente están plasmadas en el presupuesto aprobado y que garantiza el cubrimiento de estos programas y proyectos, de ahí que estamos elevando la solicitud de retirar este indicador porque no nos proporciona información relevante para la toma de decisiones, a esta fecha nos dice el resultado que por cada $1 que debemos tenemos $520 para cubrirlo</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519%</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r h="992164">
                <a:tc>
                  <a:txBody>
                    <a:bodyPr/>
                    <a:lstStyle/>
                    <a:p>
                      <a:pPr marL="0" algn="ctr" defTabSz="914400" rtl="0" eaLnBrk="1" fontAlgn="ctr" latinLnBrk="0" hangingPunct="1"/>
                      <a:r>
                        <a:rPr lang="es-MX" sz="1100" b="1" u="none" strike="noStrike" kern="1200" dirty="0">
                          <a:solidFill>
                            <a:schemeClr val="tx1"/>
                          </a:solidFill>
                          <a:effectLst/>
                          <a:latin typeface="+mj-lt"/>
                          <a:ea typeface="+mn-ea"/>
                          <a:cs typeface="Arial" panose="020B0604020202020204" pitchFamily="34" charset="0"/>
                        </a:rPr>
                        <a:t>Relación entre gastos de inversión e ingresos</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100" b="0" i="0" u="none" strike="noStrike" dirty="0">
                          <a:solidFill>
                            <a:schemeClr val="tx1"/>
                          </a:solidFill>
                          <a:effectLst/>
                          <a:latin typeface="+mj-lt"/>
                          <a:cs typeface="Arial" panose="020B0604020202020204" pitchFamily="34" charset="0"/>
                        </a:rPr>
                        <a:t>Gastos de inversión / Ingresos totales * 100</a:t>
                      </a:r>
                    </a:p>
                    <a:p>
                      <a:pPr algn="ctr" fontAlgn="ctr"/>
                      <a:r>
                        <a:rPr lang="es-MX" sz="1100" b="0" i="0" u="none" strike="noStrike" dirty="0">
                          <a:solidFill>
                            <a:schemeClr val="tx1"/>
                          </a:solidFill>
                          <a:effectLst/>
                          <a:latin typeface="+mj-lt"/>
                          <a:cs typeface="Arial" panose="020B0604020202020204" pitchFamily="34" charset="0"/>
                        </a:rPr>
                        <a:t>3515561</a:t>
                      </a:r>
                    </a:p>
                    <a:p>
                      <a:pPr algn="ctr" fontAlgn="ctr"/>
                      <a:r>
                        <a:rPr lang="es-MX" sz="1100" b="0" i="0" u="none" strike="noStrike" dirty="0">
                          <a:solidFill>
                            <a:schemeClr val="tx1"/>
                          </a:solidFill>
                          <a:effectLst/>
                          <a:latin typeface="+mj-lt"/>
                          <a:cs typeface="Arial" panose="020B0604020202020204" pitchFamily="34" charset="0"/>
                        </a:rPr>
                        <a:t>9506773</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kern="1200" dirty="0">
                          <a:solidFill>
                            <a:schemeClr val="tx1"/>
                          </a:solidFill>
                          <a:latin typeface="+mj-lt"/>
                          <a:ea typeface="+mn-ea"/>
                          <a:cs typeface="+mn-cs"/>
                        </a:rPr>
                        <a:t>Juan Pablo Carvajal Chica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chemeClr val="tx1"/>
                          </a:solidFill>
                          <a:effectLst/>
                          <a:latin typeface="+mj-lt"/>
                          <a:cs typeface="Arial" panose="020B0604020202020204" pitchFamily="34" charset="0"/>
                        </a:rPr>
                        <a:t>Al 30 de septiembre de 2021, el resultado arrojado es de 36%, lo que nos está indicando que de cada $100, se destinaron $36 al cubrimiento de gastos relacionados con los proyectos de inversión que se están adelantando actualmente en el instituto y que con las convocatorias y demás se puede presumir que este indicador deberá subir en una próxima medición</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36%</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926412" y="116978"/>
            <a:ext cx="5472267" cy="461665"/>
          </a:xfrm>
          <a:prstGeom prst="rect">
            <a:avLst/>
          </a:prstGeom>
          <a:noFill/>
        </p:spPr>
        <p:txBody>
          <a:bodyPr wrap="none" rtlCol="0">
            <a:spAutoFit/>
          </a:bodyPr>
          <a:lstStyle/>
          <a:p>
            <a:r>
              <a:rPr lang="es-CO" sz="2400" b="1" dirty="0">
                <a:latin typeface="+mj-lt"/>
              </a:rPr>
              <a:t>Proceso Gestión Financiera - 14 Indicadores</a:t>
            </a:r>
          </a:p>
        </p:txBody>
      </p:sp>
      <p:graphicFrame>
        <p:nvGraphicFramePr>
          <p:cNvPr id="6" name="5 Tabla"/>
          <p:cNvGraphicFramePr>
            <a:graphicFrameLocks noGrp="1"/>
          </p:cNvGraphicFramePr>
          <p:nvPr>
            <p:extLst>
              <p:ext uri="{D42A27DB-BD31-4B8C-83A1-F6EECF244321}">
                <p14:modId xmlns:p14="http://schemas.microsoft.com/office/powerpoint/2010/main" val="305973994"/>
              </p:ext>
            </p:extLst>
          </p:nvPr>
        </p:nvGraphicFramePr>
        <p:xfrm>
          <a:off x="238539" y="880218"/>
          <a:ext cx="8666921" cy="3641294"/>
        </p:xfrm>
        <a:graphic>
          <a:graphicData uri="http://schemas.openxmlformats.org/drawingml/2006/table">
            <a:tbl>
              <a:tblPr>
                <a:tableStyleId>{BC89EF96-8CEA-46FF-86C4-4CE0E7609802}</a:tableStyleId>
              </a:tblPr>
              <a:tblGrid>
                <a:gridCol w="1120478">
                  <a:extLst>
                    <a:ext uri="{9D8B030D-6E8A-4147-A177-3AD203B41FA5}">
                      <a16:colId xmlns:a16="http://schemas.microsoft.com/office/drawing/2014/main" val="20000"/>
                    </a:ext>
                  </a:extLst>
                </a:gridCol>
                <a:gridCol w="1409350">
                  <a:extLst>
                    <a:ext uri="{9D8B030D-6E8A-4147-A177-3AD203B41FA5}">
                      <a16:colId xmlns:a16="http://schemas.microsoft.com/office/drawing/2014/main" val="20001"/>
                    </a:ext>
                  </a:extLst>
                </a:gridCol>
                <a:gridCol w="931178">
                  <a:extLst>
                    <a:ext uri="{9D8B030D-6E8A-4147-A177-3AD203B41FA5}">
                      <a16:colId xmlns:a16="http://schemas.microsoft.com/office/drawing/2014/main" val="20002"/>
                    </a:ext>
                  </a:extLst>
                </a:gridCol>
                <a:gridCol w="746620">
                  <a:extLst>
                    <a:ext uri="{9D8B030D-6E8A-4147-A177-3AD203B41FA5}">
                      <a16:colId xmlns:a16="http://schemas.microsoft.com/office/drawing/2014/main" val="20003"/>
                    </a:ext>
                  </a:extLst>
                </a:gridCol>
                <a:gridCol w="3483958">
                  <a:extLst>
                    <a:ext uri="{9D8B030D-6E8A-4147-A177-3AD203B41FA5}">
                      <a16:colId xmlns:a16="http://schemas.microsoft.com/office/drawing/2014/main" val="20004"/>
                    </a:ext>
                  </a:extLst>
                </a:gridCol>
                <a:gridCol w="975337">
                  <a:extLst>
                    <a:ext uri="{9D8B030D-6E8A-4147-A177-3AD203B41FA5}">
                      <a16:colId xmlns:a16="http://schemas.microsoft.com/office/drawing/2014/main" val="20005"/>
                    </a:ext>
                  </a:extLst>
                </a:gridCol>
              </a:tblGrid>
              <a:tr h="367982">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1322886">
                <a:tc>
                  <a:txBody>
                    <a:bodyPr/>
                    <a:lstStyle/>
                    <a:p>
                      <a:pPr algn="ctr" fontAlgn="ctr"/>
                      <a:r>
                        <a:rPr lang="es-ES" sz="1100" b="1" u="none" strike="noStrike" kern="1200" dirty="0">
                          <a:solidFill>
                            <a:schemeClr val="tx1"/>
                          </a:solidFill>
                          <a:effectLst/>
                          <a:latin typeface="+mj-lt"/>
                          <a:ea typeface="+mn-ea"/>
                          <a:cs typeface="Arial" panose="020B0604020202020204" pitchFamily="34" charset="0"/>
                        </a:rPr>
                        <a:t>Nivel de endeudamiento</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100" b="0" i="0" kern="1200" dirty="0">
                          <a:solidFill>
                            <a:schemeClr val="tx1"/>
                          </a:solidFill>
                          <a:latin typeface="+mj-lt"/>
                          <a:ea typeface="+mn-ea"/>
                          <a:cs typeface="+mn-cs"/>
                        </a:rPr>
                        <a:t>(Total pasivos / Total activo * 100) &lt; = 10%</a:t>
                      </a:r>
                    </a:p>
                    <a:p>
                      <a:pPr algn="ctr" fontAlgn="ctr"/>
                      <a:r>
                        <a:rPr lang="es-CO" sz="1100" b="0" i="0" kern="1200" dirty="0">
                          <a:solidFill>
                            <a:schemeClr val="tx1"/>
                          </a:solidFill>
                          <a:effectLst/>
                          <a:latin typeface="+mn-lt"/>
                          <a:ea typeface="+mn-ea"/>
                          <a:cs typeface="+mn-cs"/>
                        </a:rPr>
                        <a:t>2933316/</a:t>
                      </a:r>
                    </a:p>
                    <a:p>
                      <a:pPr algn="ctr" fontAlgn="ctr"/>
                      <a:r>
                        <a:rPr lang="es-CO" sz="1100" b="0" i="0" kern="1200" dirty="0">
                          <a:solidFill>
                            <a:schemeClr val="tx1"/>
                          </a:solidFill>
                          <a:effectLst/>
                          <a:latin typeface="+mn-lt"/>
                          <a:ea typeface="+mn-ea"/>
                          <a:cs typeface="+mn-cs"/>
                        </a:rPr>
                        <a:t>68806517</a:t>
                      </a:r>
                      <a:endParaRPr lang="es-MX" sz="1100" b="0" i="0" kern="1200" dirty="0">
                        <a:solidFill>
                          <a:schemeClr val="tx1"/>
                        </a:solidFill>
                        <a:latin typeface="+mj-lt"/>
                        <a:ea typeface="+mn-ea"/>
                        <a:cs typeface="+mn-cs"/>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algn="ctr" fontAlgn="ctr"/>
                      <a:r>
                        <a:rPr lang="es-ES" sz="1100" b="0" i="0" kern="1200" dirty="0">
                          <a:solidFill>
                            <a:schemeClr val="tx1"/>
                          </a:solidFill>
                          <a:latin typeface="+mj-lt"/>
                          <a:ea typeface="+mn-ea"/>
                          <a:cs typeface="+mn-cs"/>
                        </a:rPr>
                        <a:t>Juan Pablo Carvajal Chica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100" b="0" i="0" u="none" strike="noStrike" dirty="0">
                          <a:solidFill>
                            <a:schemeClr val="tx1"/>
                          </a:solidFill>
                          <a:effectLst/>
                          <a:latin typeface="+mj-lt"/>
                          <a:cs typeface="Arial" panose="020B0604020202020204" pitchFamily="34" charset="0"/>
                        </a:rPr>
                        <a:t>A septiembre 30 de 2021 el resultado del 4% en el indicador de endeudamientos, nos indica que por cada $4 pesos que la entidad le debe a un tercero, se tienen $100 pesos para cubrirlos en el activo total. La Entidad presenta un nivel muy bajo de endeudamiento, teniendo en cuenta que la mayor parte de los proyectos del Instituto se financian con transferencias de la Gobernación de Antioquia, incluyendo los recursos de impuesto nacional al consumo de la telefonía móvil, que llegan al Departamento a través de traslados de la Nación.</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4%</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1596912">
                <a:tc>
                  <a:txBody>
                    <a:bodyPr/>
                    <a:lstStyle/>
                    <a:p>
                      <a:pPr algn="ctr" fontAlgn="ctr"/>
                      <a:r>
                        <a:rPr lang="es-MX" sz="1100" b="1" u="none" strike="noStrike" kern="1200" dirty="0">
                          <a:solidFill>
                            <a:schemeClr val="tx1"/>
                          </a:solidFill>
                          <a:effectLst/>
                          <a:latin typeface="+mj-lt"/>
                          <a:ea typeface="+mn-ea"/>
                          <a:cs typeface="Arial" panose="020B0604020202020204" pitchFamily="34" charset="0"/>
                        </a:rPr>
                        <a:t>Porcentaje de gastos de funcionamiento con respecto a los gastos operacionales</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MX" sz="1100" b="0" i="0" kern="1200" dirty="0">
                          <a:solidFill>
                            <a:schemeClr val="tx1"/>
                          </a:solidFill>
                          <a:latin typeface="+mj-lt"/>
                          <a:ea typeface="+mn-ea"/>
                          <a:cs typeface="+mn-cs"/>
                        </a:rPr>
                        <a:t>Gastos de administración / Gastos operacionales * 100</a:t>
                      </a:r>
                    </a:p>
                    <a:p>
                      <a:pPr algn="ctr" fontAlgn="ctr"/>
                      <a:endParaRPr lang="es-MX" sz="1100" b="0" i="0" kern="1200" dirty="0">
                        <a:solidFill>
                          <a:schemeClr val="tx1"/>
                        </a:solidFill>
                        <a:latin typeface="+mj-lt"/>
                        <a:ea typeface="+mn-ea"/>
                        <a:cs typeface="+mn-cs"/>
                      </a:endParaRPr>
                    </a:p>
                    <a:p>
                      <a:pPr algn="ctr" fontAlgn="ctr"/>
                      <a:endParaRPr lang="es-MX" sz="1100" b="0" i="0" kern="1200" dirty="0">
                        <a:solidFill>
                          <a:schemeClr val="tx1"/>
                        </a:solidFill>
                        <a:latin typeface="+mj-lt"/>
                        <a:ea typeface="+mn-ea"/>
                        <a:cs typeface="+mn-cs"/>
                      </a:endParaRPr>
                    </a:p>
                    <a:p>
                      <a:pPr algn="ctr" fontAlgn="ctr"/>
                      <a:r>
                        <a:rPr lang="es-ES" sz="1100" b="0" i="0" kern="1200" dirty="0">
                          <a:solidFill>
                            <a:schemeClr val="tx1"/>
                          </a:solidFill>
                          <a:latin typeface="+mj-lt"/>
                          <a:ea typeface="+mn-ea"/>
                          <a:cs typeface="+mn-cs"/>
                        </a:rPr>
                        <a:t>4499221/</a:t>
                      </a:r>
                    </a:p>
                    <a:p>
                      <a:pPr algn="ctr" fontAlgn="ctr"/>
                      <a:r>
                        <a:rPr lang="es-ES" sz="1100" b="0" i="0" kern="1200" dirty="0">
                          <a:solidFill>
                            <a:schemeClr val="tx1"/>
                          </a:solidFill>
                          <a:latin typeface="+mj-lt"/>
                          <a:ea typeface="+mn-ea"/>
                          <a:cs typeface="+mn-cs"/>
                        </a:rPr>
                        <a:t>8265824</a:t>
                      </a:r>
                      <a:endParaRPr lang="es-MX" sz="1100" b="0" i="0" u="none" strike="noStrike" kern="1200" dirty="0">
                        <a:solidFill>
                          <a:schemeClr val="tx1"/>
                        </a:solidFill>
                        <a:effectLst/>
                        <a:latin typeface="+mj-lt"/>
                        <a:ea typeface="+mn-ea"/>
                        <a:cs typeface="+mn-cs"/>
                      </a:endParaRPr>
                    </a:p>
                    <a:p>
                      <a:pPr algn="ctr" fontAlgn="ctr"/>
                      <a:endParaRPr lang="es-CO" sz="1100" b="0" i="0" u="none" strike="noStrike" dirty="0">
                        <a:solidFill>
                          <a:schemeClr val="tx1"/>
                        </a:solidFill>
                        <a:effectLst/>
                        <a:latin typeface="+mj-lt"/>
                        <a:cs typeface="Arial"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TRIMESTRAL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ES" sz="1100" b="0" i="0" kern="1200" dirty="0">
                          <a:solidFill>
                            <a:schemeClr val="tx1"/>
                          </a:solidFill>
                          <a:latin typeface="+mj-lt"/>
                          <a:ea typeface="+mn-ea"/>
                          <a:cs typeface="+mn-cs"/>
                        </a:rPr>
                        <a:t>Juan Pablo Carvajal Chica</a:t>
                      </a:r>
                      <a:endParaRPr lang="es-CO" sz="1100" b="0" i="0" u="none" strike="noStrike" dirty="0">
                        <a:solidFill>
                          <a:schemeClr val="tx1"/>
                        </a:solidFill>
                        <a:effectLst/>
                        <a:latin typeface="+mj-lt"/>
                        <a:cs typeface="Arial" panose="020B0604020202020204" pitchFamily="34" charset="0"/>
                      </a:endParaRP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u="none" strike="noStrike" dirty="0">
                          <a:solidFill>
                            <a:schemeClr val="tx1"/>
                          </a:solidFill>
                          <a:effectLst/>
                          <a:latin typeface="+mj-lt"/>
                          <a:cs typeface="Arial" panose="020B0604020202020204" pitchFamily="34" charset="0"/>
                        </a:rPr>
                        <a:t>Al 30 de septiembre de 2021 la relación entre los gastos de administración con respecto al total de gastos operacionales es de 54%, lo que significa que de cada $100 que la entidad ha gastado, $54 se han destinado a gastos de administración: $41 a salarios y prestaciones, y $13 a gastos generales e impuestos.</a:t>
                      </a:r>
                    </a:p>
                    <a:p>
                      <a:pPr algn="just"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54%</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081588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408552" y="0"/>
            <a:ext cx="6496394" cy="461665"/>
          </a:xfrm>
          <a:prstGeom prst="rect">
            <a:avLst/>
          </a:prstGeom>
          <a:noFill/>
        </p:spPr>
        <p:txBody>
          <a:bodyPr wrap="none" rtlCol="0">
            <a:spAutoFit/>
          </a:bodyPr>
          <a:lstStyle/>
          <a:p>
            <a:r>
              <a:rPr lang="es-CO" sz="2400" b="1" dirty="0">
                <a:latin typeface="+mj-lt"/>
              </a:rPr>
              <a:t>Proceso Gestión de Comunicaciones -  3 Indicadores</a:t>
            </a:r>
          </a:p>
        </p:txBody>
      </p:sp>
      <p:graphicFrame>
        <p:nvGraphicFramePr>
          <p:cNvPr id="6" name="5 Tabla"/>
          <p:cNvGraphicFramePr>
            <a:graphicFrameLocks noGrp="1"/>
          </p:cNvGraphicFramePr>
          <p:nvPr>
            <p:extLst>
              <p:ext uri="{D42A27DB-BD31-4B8C-83A1-F6EECF244321}">
                <p14:modId xmlns:p14="http://schemas.microsoft.com/office/powerpoint/2010/main" val="2774022919"/>
              </p:ext>
            </p:extLst>
          </p:nvPr>
        </p:nvGraphicFramePr>
        <p:xfrm>
          <a:off x="206325" y="494621"/>
          <a:ext cx="8545820" cy="5837960"/>
        </p:xfrm>
        <a:graphic>
          <a:graphicData uri="http://schemas.openxmlformats.org/drawingml/2006/table">
            <a:tbl>
              <a:tblPr>
                <a:tableStyleId>{BC89EF96-8CEA-46FF-86C4-4CE0E7609802}</a:tableStyleId>
              </a:tblPr>
              <a:tblGrid>
                <a:gridCol w="1118893">
                  <a:extLst>
                    <a:ext uri="{9D8B030D-6E8A-4147-A177-3AD203B41FA5}">
                      <a16:colId xmlns:a16="http://schemas.microsoft.com/office/drawing/2014/main" val="20000"/>
                    </a:ext>
                  </a:extLst>
                </a:gridCol>
                <a:gridCol w="1192695">
                  <a:extLst>
                    <a:ext uri="{9D8B030D-6E8A-4147-A177-3AD203B41FA5}">
                      <a16:colId xmlns:a16="http://schemas.microsoft.com/office/drawing/2014/main" val="20001"/>
                    </a:ext>
                  </a:extLst>
                </a:gridCol>
                <a:gridCol w="781879">
                  <a:extLst>
                    <a:ext uri="{9D8B030D-6E8A-4147-A177-3AD203B41FA5}">
                      <a16:colId xmlns:a16="http://schemas.microsoft.com/office/drawing/2014/main" val="20002"/>
                    </a:ext>
                  </a:extLst>
                </a:gridCol>
                <a:gridCol w="1232452">
                  <a:extLst>
                    <a:ext uri="{9D8B030D-6E8A-4147-A177-3AD203B41FA5}">
                      <a16:colId xmlns:a16="http://schemas.microsoft.com/office/drawing/2014/main" val="20003"/>
                    </a:ext>
                  </a:extLst>
                </a:gridCol>
                <a:gridCol w="3445976">
                  <a:extLst>
                    <a:ext uri="{9D8B030D-6E8A-4147-A177-3AD203B41FA5}">
                      <a16:colId xmlns:a16="http://schemas.microsoft.com/office/drawing/2014/main" val="20004"/>
                    </a:ext>
                  </a:extLst>
                </a:gridCol>
                <a:gridCol w="773925">
                  <a:extLst>
                    <a:ext uri="{9D8B030D-6E8A-4147-A177-3AD203B41FA5}">
                      <a16:colId xmlns:a16="http://schemas.microsoft.com/office/drawing/2014/main" val="20005"/>
                    </a:ext>
                  </a:extLst>
                </a:gridCol>
              </a:tblGrid>
              <a:tr h="263600">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p>
                      <a:pPr algn="ctr" fontAlgn="ct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2012949">
                <a:tc>
                  <a:txBody>
                    <a:bodyPr/>
                    <a:lstStyle/>
                    <a:p>
                      <a:pPr algn="ctr" fontAlgn="ctr"/>
                      <a:r>
                        <a:rPr lang="es-CO" sz="1100" b="1" u="none" strike="noStrike" dirty="0">
                          <a:solidFill>
                            <a:schemeClr val="tx1"/>
                          </a:solidFill>
                          <a:effectLst/>
                          <a:latin typeface="+mj-lt"/>
                          <a:cs typeface="Arial" panose="020B0604020202020204" pitchFamily="34" charset="0"/>
                        </a:rPr>
                        <a:t>Satisfacción con la calidad de la comunicación externa</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u="none" strike="noStrike" dirty="0">
                          <a:solidFill>
                            <a:schemeClr val="tx1"/>
                          </a:solidFill>
                          <a:effectLst/>
                          <a:latin typeface="+mj-lt"/>
                          <a:cs typeface="Arial" panose="020B0604020202020204" pitchFamily="34" charset="0"/>
                        </a:rPr>
                        <a:t>Proyectos culturales que cumplen nivel de satisfacción con la comunicación</a:t>
                      </a:r>
                    </a:p>
                    <a:p>
                      <a:pPr algn="ctr" fontAlgn="ctr"/>
                      <a:r>
                        <a:rPr lang="es-CO" sz="1100" b="0" i="0" u="none" strike="noStrike" dirty="0">
                          <a:solidFill>
                            <a:schemeClr val="tx1"/>
                          </a:solidFill>
                          <a:effectLst/>
                          <a:latin typeface="+mj-lt"/>
                          <a:cs typeface="Arial" panose="020B0604020202020204" pitchFamily="34" charset="0"/>
                        </a:rPr>
                        <a:t>70/70</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Mariana Parra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100" b="0" i="0" u="none" strike="noStrike" dirty="0">
                          <a:solidFill>
                            <a:schemeClr val="tx1"/>
                          </a:solidFill>
                          <a:effectLst/>
                          <a:latin typeface="+mj-lt"/>
                          <a:cs typeface="Arial" panose="020B0604020202020204" pitchFamily="34" charset="0"/>
                        </a:rPr>
                        <a:t>En comunicaciones externas se envía habitualmente a las bases de datos como periodistas, directores de casas de cultura, primeras damas, consejeros de cultura, gabinete departamental, Asamblea de Antioquia y correo interno del ICPA, los boletines de prensa. Además de la información especial para destacar o publicar como contenido en varios medios de comunicación con el fin de cumplir con programación de frecuencia establecida. Se han gestionado contenido para: Programas de radio, medios web, y notas par Teleantioquia Noticias, Noticias Tele Medellín y periódico el papel. Se hace un trabajo permanente para visibilidad en los medios que manejamos desde el freepress. Además se tabulo la encuesta de satisfacción entre medios de comunicación, sector cultural, Público en general, para un total de 66 personas encuestadas, contestando de manera satisfactoria con un promedio de favorabilidad del 4.2.</a:t>
                      </a:r>
                      <a:r>
                        <a:rPr lang="es-MX" sz="1100" b="0" i="0" u="none" strike="noStrike" dirty="0">
                          <a:solidFill>
                            <a:schemeClr val="tx1"/>
                          </a:solidFill>
                          <a:effectLst/>
                          <a:latin typeface="+mj-lt"/>
                          <a:cs typeface="Arial" panose="020B0604020202020204" pitchFamily="34" charset="0"/>
                        </a:rPr>
                        <a:t>.</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100%</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754856">
                <a:tc>
                  <a:txBody>
                    <a:bodyPr/>
                    <a:lstStyle/>
                    <a:p>
                      <a:pPr algn="ctr" fontAlgn="ctr"/>
                      <a:r>
                        <a:rPr lang="es-CO" sz="1100" b="1" u="none" strike="noStrike" dirty="0">
                          <a:solidFill>
                            <a:schemeClr val="tx1"/>
                          </a:solidFill>
                          <a:effectLst/>
                          <a:latin typeface="+mj-lt"/>
                          <a:cs typeface="Arial" panose="020B0604020202020204" pitchFamily="34" charset="0"/>
                        </a:rPr>
                        <a:t>Satisfacción con la calidad de la comunicación interna</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mj-lt"/>
                          <a:cs typeface="Arial" panose="020B0604020202020204" pitchFamily="34" charset="0"/>
                        </a:rPr>
                        <a:t>Empleados satisfechos con la comunicación interna/empleados encuestados</a:t>
                      </a:r>
                    </a:p>
                    <a:p>
                      <a:pPr algn="ctr" fontAlgn="ctr"/>
                      <a:r>
                        <a:rPr lang="es-CO" sz="1100" b="0" i="0" u="none" strike="noStrike" dirty="0">
                          <a:solidFill>
                            <a:schemeClr val="tx1"/>
                          </a:solidFill>
                          <a:effectLst/>
                          <a:latin typeface="+mj-lt"/>
                          <a:cs typeface="Arial" panose="020B0604020202020204" pitchFamily="34" charset="0"/>
                        </a:rPr>
                        <a:t>19/19</a:t>
                      </a:r>
                    </a:p>
                  </a:txBody>
                  <a:tcPr marL="0" marR="0" marT="0" marB="0" anchor="ctr">
                    <a:solidFill>
                      <a:schemeClr val="bg1"/>
                    </a:solidFill>
                  </a:tcP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Mariana Parra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1100" b="0" i="0" u="none" strike="noStrike" dirty="0">
                          <a:solidFill>
                            <a:schemeClr val="tx1"/>
                          </a:solidFill>
                          <a:effectLst/>
                          <a:latin typeface="+mj-lt"/>
                          <a:cs typeface="Arial" panose="020B0604020202020204" pitchFamily="34" charset="0"/>
                        </a:rPr>
                        <a:t>En los últimos meses hemos creado una estrategia de comunicación interna y un refuerzo en los flujos de información a través de los correos electrónicos y WhatsApp. Ahora que estamos retornando al ICPA acompañamos con las carteleras informativas, fondos de pantalla para una información más eficaz.</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1814600">
                <a:tc>
                  <a:txBody>
                    <a:bodyPr/>
                    <a:lstStyle/>
                    <a:p>
                      <a:pPr algn="ctr" fontAlgn="ctr"/>
                      <a:r>
                        <a:rPr lang="es-CO" sz="1100" b="1" u="none" strike="noStrike" dirty="0">
                          <a:solidFill>
                            <a:schemeClr val="tx1"/>
                          </a:solidFill>
                          <a:effectLst/>
                          <a:latin typeface="+mj-lt"/>
                          <a:cs typeface="Arial" panose="020B0604020202020204" pitchFamily="34" charset="0"/>
                        </a:rPr>
                        <a:t>Ejecución del plan de comunicaciones</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u="none" strike="noStrike" dirty="0">
                          <a:solidFill>
                            <a:schemeClr val="tx1"/>
                          </a:solidFill>
                          <a:effectLst/>
                          <a:latin typeface="+mj-lt"/>
                          <a:cs typeface="Arial" panose="020B0604020202020204" pitchFamily="34" charset="0"/>
                        </a:rPr>
                        <a:t>Actividades desarrolladas del plan de comunicaciones/actividades programadas</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Mariana Parra</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CO" sz="1100" b="0" i="0" u="none" strike="noStrike" dirty="0">
                          <a:solidFill>
                            <a:schemeClr val="tx1"/>
                          </a:solidFill>
                          <a:effectLst/>
                          <a:latin typeface="+mj-lt"/>
                          <a:cs typeface="Arial" panose="020B0604020202020204" pitchFamily="34" charset="0"/>
                        </a:rPr>
                        <a:t>A Diciembre 30 la ejecución del plan de comunicaciones es del 100%. Evidencia del cronograma.</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u="none" strike="noStrike" dirty="0">
                          <a:solidFill>
                            <a:schemeClr val="tx1"/>
                          </a:solidFill>
                          <a:effectLst/>
                          <a:latin typeface="+mj-lt"/>
                          <a:cs typeface="Arial" panose="020B0604020202020204" pitchFamily="34" charset="0"/>
                        </a:rPr>
                        <a:t>100%</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762167" y="200461"/>
            <a:ext cx="5479513"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Tecnológica - 4 Indicadores</a:t>
            </a:r>
          </a:p>
        </p:txBody>
      </p:sp>
      <p:graphicFrame>
        <p:nvGraphicFramePr>
          <p:cNvPr id="6" name="5 Tabla"/>
          <p:cNvGraphicFramePr>
            <a:graphicFrameLocks noGrp="1"/>
          </p:cNvGraphicFramePr>
          <p:nvPr>
            <p:extLst>
              <p:ext uri="{D42A27DB-BD31-4B8C-83A1-F6EECF244321}">
                <p14:modId xmlns:p14="http://schemas.microsoft.com/office/powerpoint/2010/main" val="4054291407"/>
              </p:ext>
            </p:extLst>
          </p:nvPr>
        </p:nvGraphicFramePr>
        <p:xfrm>
          <a:off x="251520" y="802023"/>
          <a:ext cx="8640959" cy="5486400"/>
        </p:xfrm>
        <a:graphic>
          <a:graphicData uri="http://schemas.openxmlformats.org/drawingml/2006/table">
            <a:tbl>
              <a:tblPr>
                <a:tableStyleId>{BC89EF96-8CEA-46FF-86C4-4CE0E7609802}</a:tableStyleId>
              </a:tblPr>
              <a:tblGrid>
                <a:gridCol w="1612150">
                  <a:extLst>
                    <a:ext uri="{9D8B030D-6E8A-4147-A177-3AD203B41FA5}">
                      <a16:colId xmlns:a16="http://schemas.microsoft.com/office/drawing/2014/main" val="20000"/>
                    </a:ext>
                  </a:extLst>
                </a:gridCol>
                <a:gridCol w="1377538">
                  <a:extLst>
                    <a:ext uri="{9D8B030D-6E8A-4147-A177-3AD203B41FA5}">
                      <a16:colId xmlns:a16="http://schemas.microsoft.com/office/drawing/2014/main" val="20001"/>
                    </a:ext>
                  </a:extLst>
                </a:gridCol>
                <a:gridCol w="1211283">
                  <a:extLst>
                    <a:ext uri="{9D8B030D-6E8A-4147-A177-3AD203B41FA5}">
                      <a16:colId xmlns:a16="http://schemas.microsoft.com/office/drawing/2014/main" val="20002"/>
                    </a:ext>
                  </a:extLst>
                </a:gridCol>
                <a:gridCol w="1187532">
                  <a:extLst>
                    <a:ext uri="{9D8B030D-6E8A-4147-A177-3AD203B41FA5}">
                      <a16:colId xmlns:a16="http://schemas.microsoft.com/office/drawing/2014/main" val="20003"/>
                    </a:ext>
                  </a:extLst>
                </a:gridCol>
                <a:gridCol w="2587365">
                  <a:extLst>
                    <a:ext uri="{9D8B030D-6E8A-4147-A177-3AD203B41FA5}">
                      <a16:colId xmlns:a16="http://schemas.microsoft.com/office/drawing/2014/main" val="20004"/>
                    </a:ext>
                  </a:extLst>
                </a:gridCol>
                <a:gridCol w="665091">
                  <a:extLst>
                    <a:ext uri="{9D8B030D-6E8A-4147-A177-3AD203B41FA5}">
                      <a16:colId xmlns:a16="http://schemas.microsoft.com/office/drawing/2014/main" val="20005"/>
                    </a:ext>
                  </a:extLst>
                </a:gridCol>
              </a:tblGrid>
              <a:tr h="68366">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Ecuación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Medición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Responsable</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Calibri Light" panose="020F0302020204030204" pitchFamily="34" charset="0"/>
                          <a:cs typeface="Calibri Light" panose="020F0302020204030204" pitchFamily="34" charset="0"/>
                        </a:rPr>
                        <a:t>ANALISIS ULTIMA</a:t>
                      </a:r>
                      <a:r>
                        <a:rPr lang="es-CO" sz="1100" b="1" u="none" strike="noStrike" baseline="0" dirty="0">
                          <a:solidFill>
                            <a:schemeClr val="tx1"/>
                          </a:solidFill>
                          <a:effectLst/>
                          <a:latin typeface="Calibri Light" panose="020F0302020204030204" pitchFamily="34" charset="0"/>
                          <a:cs typeface="Calibri Light" panose="020F0302020204030204" pitchFamily="34" charset="0"/>
                        </a:rPr>
                        <a:t> MEDICION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 cumplimiento</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61975">
                <a:tc>
                  <a:txBody>
                    <a:bodyPr/>
                    <a:lstStyle/>
                    <a:p>
                      <a:pPr algn="just"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Satisfacción de usuarios del sistema de información</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bg1"/>
                    </a:solidFill>
                  </a:tcPr>
                </a:tc>
                <a:tc>
                  <a:txBody>
                    <a:bodyPr/>
                    <a:lstStyle/>
                    <a:p>
                      <a:pPr algn="ctr" fontAlgn="ctr"/>
                      <a:r>
                        <a:rPr lang="es-CO" sz="1100" b="0" u="none" strike="noStrike" dirty="0">
                          <a:solidFill>
                            <a:schemeClr val="tx1"/>
                          </a:solidFill>
                          <a:effectLst/>
                          <a:latin typeface="Calibri Light" panose="020F0302020204030204" pitchFamily="34" charset="0"/>
                          <a:cs typeface="Calibri Light" panose="020F0302020204030204" pitchFamily="34" charset="0"/>
                        </a:rPr>
                        <a:t>(usuarios conformes con la eficacia del sicpa /usuarios encuestados) * 100</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bg1"/>
                    </a:solidFill>
                  </a:tcP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María Elena Saldarriaga Gómez</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MX" sz="1100" b="0" i="0" u="none" strike="noStrike" dirty="0">
                          <a:solidFill>
                            <a:schemeClr val="tx1"/>
                          </a:solidFill>
                          <a:effectLst/>
                          <a:latin typeface="Calibri Light" panose="020F0302020204030204" pitchFamily="34" charset="0"/>
                          <a:cs typeface="Calibri Light" panose="020F0302020204030204" pitchFamily="34" charset="0"/>
                        </a:rPr>
                        <a:t>El porcentaje de satisfacción con respecto a un puntaje máximo de 5 es 4 de los 19 usuarios del SICPA que respondieron la encuesta. corresponde al 76.6% de satisfacción.</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76.40%</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3"/>
                  </a:ext>
                </a:extLst>
              </a:tr>
              <a:tr h="695325">
                <a:tc>
                  <a:txBody>
                    <a:bodyPr/>
                    <a:lstStyle/>
                    <a:p>
                      <a:pPr algn="just"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Estrategia tecnológica del Instituto de Cultura y Patrimonio implementada</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b="0" u="none" strike="noStrike" dirty="0">
                          <a:solidFill>
                            <a:schemeClr val="tx1"/>
                          </a:solidFill>
                          <a:effectLst/>
                          <a:latin typeface="Calibri Light" panose="020F0302020204030204" pitchFamily="34" charset="0"/>
                          <a:cs typeface="Calibri Light" panose="020F0302020204030204" pitchFamily="34" charset="0"/>
                        </a:rPr>
                        <a:t>Actividades desarrolladas / actividades propuestas</a:t>
                      </a:r>
                    </a:p>
                    <a:p>
                      <a:pPr algn="ctr" fontAlgn="ct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ctr"/>
                      <a:r>
                        <a:rPr lang="es-CO" sz="1100" b="0" i="0" u="none" strike="noStrike" dirty="0">
                          <a:solidFill>
                            <a:schemeClr val="tx1"/>
                          </a:solidFill>
                          <a:effectLst/>
                          <a:latin typeface="Calibri Light" panose="020F0302020204030204" pitchFamily="34" charset="0"/>
                          <a:cs typeface="Calibri Light" panose="020F0302020204030204" pitchFamily="34" charset="0"/>
                        </a:rPr>
                        <a:t>9/9</a:t>
                      </a: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SEMESTRAL</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Raúl Augusto Restrepo Granada</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just" fontAlgn="ctr"/>
                      <a:r>
                        <a:rPr lang="es-ES" sz="800" b="0" i="0" u="none" strike="noStrike" dirty="0">
                          <a:solidFill>
                            <a:schemeClr val="tx1"/>
                          </a:solidFill>
                          <a:effectLst/>
                          <a:latin typeface="Calibri Light" panose="020F0302020204030204" pitchFamily="34" charset="0"/>
                          <a:cs typeface="Calibri Light" panose="020F0302020204030204" pitchFamily="34" charset="0"/>
                        </a:rPr>
                        <a:t>Servicio de impresión, fotocopiado y scanner bajo la modalidad de Outsourcing in house, incluyendo hardware, software, administración, insumos (Tóner y repuestos), talento humano, capacitaciones, mantenimiento preventivo y correctivo, para el Instituto de Cultura y Patrimonio de Antioquia. EJECUTADO. Prestación del servicio de soporte y mantenimiento al Software de Control Administrativo y Financiero SICOF en el Instituto de Cultura y Patrimonio de Antioquia. EJECUTADO. Adquisición, instalación y mantenimiento de baterías para UPS en el Instituto de Cultura y Patrimonio de Antioquia. EJECUTADO Realizar Mantenimiento preventivo y correctivo al hardware susceptible de mantenimiento garantía, soporte de tercer nivel a software como bases de datos, CCTV, sistema contra incendios y sistemas operativos, para Instituto de Cultura y Patrimonio de Antioquia. EJECUTADO.</a:t>
                      </a:r>
                    </a:p>
                    <a:p>
                      <a:pPr algn="just" fontAlgn="ctr"/>
                      <a:r>
                        <a:rPr lang="es-ES" sz="800" b="0" i="0" u="none" strike="noStrike" dirty="0">
                          <a:solidFill>
                            <a:schemeClr val="tx1"/>
                          </a:solidFill>
                          <a:effectLst/>
                          <a:latin typeface="Calibri Light" panose="020F0302020204030204" pitchFamily="34" charset="0"/>
                          <a:cs typeface="Calibri Light" panose="020F0302020204030204" pitchFamily="34" charset="0"/>
                        </a:rPr>
                        <a:t>Soporte tecnológico integral Networking que incluye administración de red sobre incidentes, filtrado de contenidos, seguridad perimetral, para Instituto de Cultura y Patrimonio de Antioquia. EJECUTADO. Adquisición de bienes tecnológicos (Hardware y software) en desarrollo del proceso de modernización para el Instituto de Cultura y Patrimonio de Antioquia. EJECUTADO. Proveer, migrar, configurar y soportar los servicios de hosting página web y plataforma de email marketing, para el Instituto de Cultura y Patrimonio de Antioquia. EJECUTADO. Adquirir a título de compraventa suscripción de una plataforma colaborativa para el Instituto de Cultura y Patrimonio de Antioquia. EJECUTADO. Actualización puesta a punto, capacitación y garantía del software de digitalización documental Docuware y sus módulos Correspondencia Web, Radicador, Workflow, Consulta Web que permita continuar la gestión documental y manejo de flujos de trabajo del Instituto de Cultura y Patrimonio de Antioquia. EN EJECUCIÓN, ENTREGA EL 30 DE DICIEMBRE, CAUSADO PARA PAGO EN ENERO DEL 2022.</a:t>
                      </a:r>
                      <a:endParaRPr lang="es-CO" sz="8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tc>
                  <a:txBody>
                    <a:bodyPr/>
                    <a:lstStyle/>
                    <a:p>
                      <a:pPr algn="ctr" fontAlgn="ctr"/>
                      <a:r>
                        <a:rPr lang="es-CO" sz="1100" u="none" strike="noStrike" dirty="0">
                          <a:solidFill>
                            <a:schemeClr val="tx1"/>
                          </a:solidFill>
                          <a:effectLst/>
                          <a:latin typeface="Calibri Light" panose="020F0302020204030204" pitchFamily="34" charset="0"/>
                          <a:cs typeface="Calibri Light" panose="020F0302020204030204" pitchFamily="34" charset="0"/>
                        </a:rPr>
                        <a:t>100%</a:t>
                      </a:r>
                      <a:endParaRPr lang="es-CO" sz="11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106127" y="136354"/>
            <a:ext cx="5479513" cy="461665"/>
          </a:xfrm>
          <a:prstGeom prst="rect">
            <a:avLst/>
          </a:prstGeom>
          <a:noFill/>
        </p:spPr>
        <p:txBody>
          <a:bodyPr wrap="none" rtlCol="0">
            <a:spAutoFit/>
          </a:bodyPr>
          <a:lstStyle/>
          <a:p>
            <a:r>
              <a:rPr lang="es-CO" sz="2400" b="1" dirty="0">
                <a:latin typeface="+mj-lt"/>
              </a:rPr>
              <a:t>Proceso Gestión Tecnológica - 4 Indicadores</a:t>
            </a:r>
          </a:p>
        </p:txBody>
      </p:sp>
      <p:graphicFrame>
        <p:nvGraphicFramePr>
          <p:cNvPr id="6" name="5 Tabla"/>
          <p:cNvGraphicFramePr>
            <a:graphicFrameLocks noGrp="1"/>
          </p:cNvGraphicFramePr>
          <p:nvPr>
            <p:extLst>
              <p:ext uri="{D42A27DB-BD31-4B8C-83A1-F6EECF244321}">
                <p14:modId xmlns:p14="http://schemas.microsoft.com/office/powerpoint/2010/main" val="1210035885"/>
              </p:ext>
            </p:extLst>
          </p:nvPr>
        </p:nvGraphicFramePr>
        <p:xfrm>
          <a:off x="251520" y="598019"/>
          <a:ext cx="8640959" cy="5650617"/>
        </p:xfrm>
        <a:graphic>
          <a:graphicData uri="http://schemas.openxmlformats.org/drawingml/2006/table">
            <a:tbl>
              <a:tblPr>
                <a:tableStyleId>{BC89EF96-8CEA-46FF-86C4-4CE0E7609802}</a:tableStyleId>
              </a:tblPr>
              <a:tblGrid>
                <a:gridCol w="1558143">
                  <a:extLst>
                    <a:ext uri="{9D8B030D-6E8A-4147-A177-3AD203B41FA5}">
                      <a16:colId xmlns:a16="http://schemas.microsoft.com/office/drawing/2014/main" val="20000"/>
                    </a:ext>
                  </a:extLst>
                </a:gridCol>
                <a:gridCol w="1269097">
                  <a:extLst>
                    <a:ext uri="{9D8B030D-6E8A-4147-A177-3AD203B41FA5}">
                      <a16:colId xmlns:a16="http://schemas.microsoft.com/office/drawing/2014/main" val="20001"/>
                    </a:ext>
                  </a:extLst>
                </a:gridCol>
                <a:gridCol w="886274">
                  <a:extLst>
                    <a:ext uri="{9D8B030D-6E8A-4147-A177-3AD203B41FA5}">
                      <a16:colId xmlns:a16="http://schemas.microsoft.com/office/drawing/2014/main" val="20002"/>
                    </a:ext>
                  </a:extLst>
                </a:gridCol>
                <a:gridCol w="862149">
                  <a:extLst>
                    <a:ext uri="{9D8B030D-6E8A-4147-A177-3AD203B41FA5}">
                      <a16:colId xmlns:a16="http://schemas.microsoft.com/office/drawing/2014/main" val="20003"/>
                    </a:ext>
                  </a:extLst>
                </a:gridCol>
                <a:gridCol w="3116653">
                  <a:extLst>
                    <a:ext uri="{9D8B030D-6E8A-4147-A177-3AD203B41FA5}">
                      <a16:colId xmlns:a16="http://schemas.microsoft.com/office/drawing/2014/main" val="20004"/>
                    </a:ext>
                  </a:extLst>
                </a:gridCol>
                <a:gridCol w="948643">
                  <a:extLst>
                    <a:ext uri="{9D8B030D-6E8A-4147-A177-3AD203B41FA5}">
                      <a16:colId xmlns:a16="http://schemas.microsoft.com/office/drawing/2014/main" val="20005"/>
                    </a:ext>
                  </a:extLst>
                </a:gridCol>
              </a:tblGrid>
              <a:tr h="255657">
                <a:tc>
                  <a:txBody>
                    <a:bodyPr/>
                    <a:lstStyle/>
                    <a:p>
                      <a:pPr algn="ctr" fontAlgn="ctr"/>
                      <a:r>
                        <a:rPr lang="es-CO" sz="800" b="1" u="none" strike="noStrike" dirty="0">
                          <a:solidFill>
                            <a:schemeClr val="tx1"/>
                          </a:solidFill>
                          <a:effectLst/>
                          <a:latin typeface="+mj-lt"/>
                          <a:cs typeface="Arial" panose="020B0604020202020204" pitchFamily="34" charset="0"/>
                        </a:rPr>
                        <a:t>Nombre indicador</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Ecuación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Medición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Responsable</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800" b="1" u="none" strike="noStrike" dirty="0">
                          <a:solidFill>
                            <a:schemeClr val="tx1"/>
                          </a:solidFill>
                          <a:effectLst/>
                          <a:latin typeface="+mj-lt"/>
                          <a:cs typeface="Arial" panose="020B0604020202020204" pitchFamily="34" charset="0"/>
                        </a:rPr>
                        <a:t>ANALISIS ULTIMA</a:t>
                      </a:r>
                      <a:r>
                        <a:rPr lang="es-CO" sz="800" b="1" u="none" strike="noStrike" baseline="0" dirty="0">
                          <a:solidFill>
                            <a:schemeClr val="tx1"/>
                          </a:solidFill>
                          <a:effectLst/>
                          <a:latin typeface="+mj-lt"/>
                          <a:cs typeface="Arial" panose="020B0604020202020204" pitchFamily="34" charset="0"/>
                        </a:rPr>
                        <a:t> MEDICION</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solidFill>
                            <a:schemeClr val="tx1"/>
                          </a:solidFill>
                          <a:effectLst/>
                          <a:latin typeface="+mj-lt"/>
                          <a:cs typeface="Arial" panose="020B0604020202020204" pitchFamily="34" charset="0"/>
                        </a:rPr>
                        <a:t>% cumplimiento</a:t>
                      </a:r>
                      <a:endParaRPr lang="es-CO" sz="8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762000">
                <a:tc>
                  <a:txBody>
                    <a:bodyPr/>
                    <a:lstStyle/>
                    <a:p>
                      <a:pPr algn="just" fontAlgn="ctr"/>
                      <a:r>
                        <a:rPr lang="es-CO" sz="800" b="1" u="none" strike="noStrike" dirty="0">
                          <a:solidFill>
                            <a:schemeClr val="tx1"/>
                          </a:solidFill>
                          <a:effectLst/>
                          <a:latin typeface="+mj-lt"/>
                          <a:cs typeface="Arial" panose="020B0604020202020204" pitchFamily="34" charset="0"/>
                        </a:rPr>
                        <a:t>Sistema de información cultural del Instituto de Cultura y Patrimonio implementado</a:t>
                      </a:r>
                      <a:endParaRPr lang="es-CO" sz="8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b="0" u="none" strike="noStrike" dirty="0">
                          <a:solidFill>
                            <a:schemeClr val="tx1"/>
                          </a:solidFill>
                          <a:effectLst/>
                          <a:latin typeface="+mj-lt"/>
                          <a:cs typeface="Arial" panose="020B0604020202020204" pitchFamily="34" charset="0"/>
                        </a:rPr>
                        <a:t>% de implementación del sistema de información / % a implementar</a:t>
                      </a:r>
                    </a:p>
                    <a:p>
                      <a:pPr algn="ctr" fontAlgn="ctr"/>
                      <a:endParaRPr lang="es-CO" sz="800" b="0" i="0" u="none" strike="noStrike" dirty="0">
                        <a:solidFill>
                          <a:schemeClr val="tx1"/>
                        </a:solidFill>
                        <a:effectLst/>
                        <a:latin typeface="+mj-lt"/>
                        <a:cs typeface="Arial" panose="020B0604020202020204" pitchFamily="34" charset="0"/>
                      </a:endParaRPr>
                    </a:p>
                    <a:p>
                      <a:pPr algn="ctr" fontAlgn="ctr"/>
                      <a:r>
                        <a:rPr lang="es-CO" sz="800" b="0" i="0" u="none" strike="noStrike" dirty="0">
                          <a:solidFill>
                            <a:schemeClr val="tx1"/>
                          </a:solidFill>
                          <a:effectLst/>
                          <a:latin typeface="+mj-lt"/>
                          <a:cs typeface="Arial" panose="020B0604020202020204" pitchFamily="34" charset="0"/>
                        </a:rPr>
                        <a:t>50/50</a:t>
                      </a:r>
                    </a:p>
                  </a:txBody>
                  <a:tcPr marL="0" marR="0" marT="0" marB="0" anchor="ctr"/>
                </a:tc>
                <a:tc>
                  <a:txBody>
                    <a:bodyPr/>
                    <a:lstStyle/>
                    <a:p>
                      <a:pPr algn="ctr" fontAlgn="ctr"/>
                      <a:r>
                        <a:rPr lang="es-CO" sz="800" b="0" i="0" u="none" strike="noStrike" dirty="0">
                          <a:solidFill>
                            <a:schemeClr val="tx1"/>
                          </a:solidFill>
                          <a:effectLst/>
                          <a:latin typeface="+mj-lt"/>
                          <a:cs typeface="Arial" panose="020B0604020202020204" pitchFamily="34" charset="0"/>
                        </a:rPr>
                        <a:t>ANUAL</a:t>
                      </a: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María Elena Saldarriaga Gómez</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800" b="0" i="0" u="none" strike="noStrike" dirty="0">
                          <a:solidFill>
                            <a:schemeClr val="tx1"/>
                          </a:solidFill>
                          <a:effectLst/>
                          <a:latin typeface="+mj-lt"/>
                          <a:cs typeface="Arial" panose="020B0604020202020204" pitchFamily="34" charset="0"/>
                        </a:rPr>
                        <a:t>Durante este semestre se continúa con el proceso de migración de la información, creación de formularios para las nuevas convocatorias, asistencia técnica del SICPA, se fortaleció la plataforma de los indicadores con las alertas, el desarrollo para el seguimiento de riesgos, se han realizado las respectivas capacitaciones para el diligenciamiento de formularios y pruebas para las convocatorias. Durante el período se han ejecutado las labores de mantenimiento necesarias para optimizar el sistema y mantener segura la información, como son las copias de seguridad. No se presentaron novedades con respecto a las inscripciones pero se monitorea y se evidencia que las copias de seguridad están correctas. La documentación se viene realizando en una carpeta asignada por el personal de sistemas. Todos los desarrollos realizados cumplen con la normatividad y estándares establecidos, no se han infringido derechos de autor. En todos los desarrollos se ha utilizado lenguaje de programación PHP y base de datos MySQL. Durante el período se adecuaron los permisos y los roles para el registro correcto de los indicadores de riesgos y planes de desarrollo. Se inicia el diseño de una estructura para conservar el mismo usuario en ambas plataformas y no tener que ingresar con rutas y usuarios distintos.</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100%</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674914">
                <a:tc>
                  <a:txBody>
                    <a:bodyPr/>
                    <a:lstStyle/>
                    <a:p>
                      <a:pPr algn="just" fontAlgn="ctr"/>
                      <a:r>
                        <a:rPr lang="es-CO" sz="800" b="1" u="none" strike="noStrike" dirty="0">
                          <a:solidFill>
                            <a:schemeClr val="tx1"/>
                          </a:solidFill>
                          <a:effectLst/>
                          <a:latin typeface="+mj-lt"/>
                          <a:cs typeface="Arial" panose="020B0604020202020204" pitchFamily="34" charset="0"/>
                        </a:rPr>
                        <a:t>Satisfacción de Usuarios frente al soporte técnico</a:t>
                      </a:r>
                      <a:endParaRPr lang="es-CO" sz="8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b="0" u="none" strike="noStrike" dirty="0">
                          <a:solidFill>
                            <a:schemeClr val="tx1"/>
                          </a:solidFill>
                          <a:effectLst/>
                          <a:latin typeface="+mj-lt"/>
                          <a:cs typeface="Arial" panose="020B0604020202020204" pitchFamily="34" charset="0"/>
                        </a:rPr>
                        <a:t>(Usuarios conformes con oportunidad, eficacia y atención en el soporte técnico/total de usuarios con soporte) * 100</a:t>
                      </a:r>
                    </a:p>
                    <a:p>
                      <a:pPr algn="ctr" fontAlgn="ctr"/>
                      <a:endParaRPr lang="es-CO" sz="800" b="0" i="0" u="none" strike="noStrike" dirty="0">
                        <a:solidFill>
                          <a:schemeClr val="tx1"/>
                        </a:solidFill>
                        <a:effectLst/>
                        <a:latin typeface="+mj-lt"/>
                        <a:cs typeface="Arial" panose="020B0604020202020204" pitchFamily="34" charset="0"/>
                      </a:endParaRPr>
                    </a:p>
                    <a:p>
                      <a:pPr algn="ctr" fontAlgn="ctr"/>
                      <a:r>
                        <a:rPr lang="es-CO" sz="800" b="0" i="0" u="none" strike="noStrike" dirty="0">
                          <a:solidFill>
                            <a:schemeClr val="tx1"/>
                          </a:solidFill>
                          <a:effectLst/>
                          <a:latin typeface="+mj-lt"/>
                          <a:cs typeface="Arial" panose="020B0604020202020204" pitchFamily="34" charset="0"/>
                        </a:rPr>
                        <a:t>107/108</a:t>
                      </a: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MENSUAL</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Raúl Augusto Restrepo Granada</a:t>
                      </a:r>
                      <a:endParaRPr lang="es-CO" sz="8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ES" sz="700" b="0" i="0" u="none" strike="noStrike" dirty="0">
                          <a:solidFill>
                            <a:schemeClr val="tx1"/>
                          </a:solidFill>
                          <a:effectLst/>
                          <a:latin typeface="+mj-lt"/>
                          <a:cs typeface="Arial" panose="020B0604020202020204" pitchFamily="34" charset="0"/>
                        </a:rPr>
                        <a:t>Requerimientos reportados a través de la plataforma SICPA, mes Enero: 5, La ejecución de mesa de ayuda para este mes fue bajo, los funcionarios continúan sin utilizar la plataforma. Requerimientos reportados a través de la plataforma SICPA, mes FEBRERO: 3, La ejecución de mesa de ayuda para este mes fue bajo, los funcionarios continúan sin utilizar la plataforma. Requerimientos reportados a través de la plataforma SICPA, mes MARZO : 3 y uno sin solucionar, La ejecución de mesa de ayuda para este mes fue bajo, los funcionarios continúan sin utilizar la plataforma. Requerimientos reportados a través de la plataforma SICPA, mes ABRIL: 2, La ejecución de mesa de ayuda para este mes fue bajo, los funcionarios continúan sin utilizar la plataforma. Requerimientos reportados a través de la plataforma SICPA, mes MAYO: 1, La ejecución de mesa de ayuda para este mes fue bajo, los funcionarios continúan sin utilizar la plataforma. Requerimientos reportados a través de la plataforma SICPA, mes JUNIO: 1, La ejecución de mesa de ayuda para este mes fue bajo, los funcionarios continúan sin utilizar la plataforma. 19 personas encuestas se obtuvo promedio de satisfacción de un 80%, 4.2% Requerimientos reportados a través de la plataforma SICPA, mes JULIO: 14, La ejecución de mesa de ayuda para este mes aunque aumentó sigue siendo bajo, los funcionarios continúan sin utilizar la plataforma. Requerimientos reportados a través de la plataforma SICPA, mes AGOSTO: 25, La ejecución de mesa de ayuda para este mes aunque aumentó sigue siendo bajo, los funcionarios continúan sin utilizar la plataforma. Requerimientos reportados a través de la plataforma SICPA, mes SEPTIEMBRE: 39, La ejecución de mesa de ayuda para este mes aunque aumentó sigue siendo bajo, los funcionarios continúan sin utilizar la plataforma. Requerimientos reportados a través de la plataforma SICPA, mes OCTUBRE: 18, La ejecución de mesa de ayuda para este mes aunque aumentó sigue siendo bajo, los funcionarios continúan sin utilizar la plataforma. Requerimientos reportados a través de la plataforma SICPA, mes NOVIEMBRE: 7, La ejecución de mesa de ayuda para este mes aunque aumentó sigue siendo bajo, los funcionarios continúan sin utilizar la plataforma. Requerimientos reportados a través de la plataforma SICPA, mes Diciembre: 5, La ejecución de mesa de ayuda para este mes aunque aumentó sigue siendo bajo, los funcionarios continúan sin utilizar la plataforma.</a:t>
                      </a:r>
                      <a:endParaRPr lang="es-CO" sz="7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800" u="none" strike="noStrike" dirty="0">
                          <a:solidFill>
                            <a:schemeClr val="tx1"/>
                          </a:solidFill>
                          <a:effectLst/>
                          <a:latin typeface="+mj-lt"/>
                          <a:cs typeface="Arial" panose="020B0604020202020204" pitchFamily="34" charset="0"/>
                        </a:rPr>
                        <a:t>99%</a:t>
                      </a:r>
                      <a:endParaRPr lang="es-CO" sz="8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2080960" y="225788"/>
            <a:ext cx="5479513" cy="461665"/>
          </a:xfrm>
          <a:prstGeom prst="rect">
            <a:avLst/>
          </a:prstGeom>
          <a:noFill/>
        </p:spPr>
        <p:txBody>
          <a:bodyPr wrap="none" rtlCol="0">
            <a:spAutoFit/>
          </a:bodyPr>
          <a:lstStyle/>
          <a:p>
            <a:r>
              <a:rPr lang="es-CO" sz="2400" b="1" dirty="0">
                <a:latin typeface="+mj-lt"/>
              </a:rPr>
              <a:t>Proceso Gestión Tecnológica - 4 Indicadores</a:t>
            </a:r>
          </a:p>
        </p:txBody>
      </p:sp>
      <p:graphicFrame>
        <p:nvGraphicFramePr>
          <p:cNvPr id="6" name="5 Tabla"/>
          <p:cNvGraphicFramePr>
            <a:graphicFrameLocks noGrp="1"/>
          </p:cNvGraphicFramePr>
          <p:nvPr>
            <p:extLst>
              <p:ext uri="{D42A27DB-BD31-4B8C-83A1-F6EECF244321}">
                <p14:modId xmlns:p14="http://schemas.microsoft.com/office/powerpoint/2010/main" val="337355031"/>
              </p:ext>
            </p:extLst>
          </p:nvPr>
        </p:nvGraphicFramePr>
        <p:xfrm>
          <a:off x="251520" y="956824"/>
          <a:ext cx="8640959" cy="5212080"/>
        </p:xfrm>
        <a:graphic>
          <a:graphicData uri="http://schemas.openxmlformats.org/drawingml/2006/table">
            <a:tbl>
              <a:tblPr>
                <a:tableStyleId>{BC89EF96-8CEA-46FF-86C4-4CE0E7609802}</a:tableStyleId>
              </a:tblPr>
              <a:tblGrid>
                <a:gridCol w="1558143">
                  <a:extLst>
                    <a:ext uri="{9D8B030D-6E8A-4147-A177-3AD203B41FA5}">
                      <a16:colId xmlns:a16="http://schemas.microsoft.com/office/drawing/2014/main" val="20000"/>
                    </a:ext>
                  </a:extLst>
                </a:gridCol>
                <a:gridCol w="1269097">
                  <a:extLst>
                    <a:ext uri="{9D8B030D-6E8A-4147-A177-3AD203B41FA5}">
                      <a16:colId xmlns:a16="http://schemas.microsoft.com/office/drawing/2014/main" val="20001"/>
                    </a:ext>
                  </a:extLst>
                </a:gridCol>
                <a:gridCol w="886274">
                  <a:extLst>
                    <a:ext uri="{9D8B030D-6E8A-4147-A177-3AD203B41FA5}">
                      <a16:colId xmlns:a16="http://schemas.microsoft.com/office/drawing/2014/main" val="20002"/>
                    </a:ext>
                  </a:extLst>
                </a:gridCol>
                <a:gridCol w="862149">
                  <a:extLst>
                    <a:ext uri="{9D8B030D-6E8A-4147-A177-3AD203B41FA5}">
                      <a16:colId xmlns:a16="http://schemas.microsoft.com/office/drawing/2014/main" val="20003"/>
                    </a:ext>
                  </a:extLst>
                </a:gridCol>
                <a:gridCol w="3116653">
                  <a:extLst>
                    <a:ext uri="{9D8B030D-6E8A-4147-A177-3AD203B41FA5}">
                      <a16:colId xmlns:a16="http://schemas.microsoft.com/office/drawing/2014/main" val="20004"/>
                    </a:ext>
                  </a:extLst>
                </a:gridCol>
                <a:gridCol w="948643">
                  <a:extLst>
                    <a:ext uri="{9D8B030D-6E8A-4147-A177-3AD203B41FA5}">
                      <a16:colId xmlns:a16="http://schemas.microsoft.com/office/drawing/2014/main" val="20005"/>
                    </a:ext>
                  </a:extLst>
                </a:gridCol>
              </a:tblGrid>
              <a:tr h="0">
                <a:tc>
                  <a:txBody>
                    <a:bodyPr/>
                    <a:lstStyle/>
                    <a:p>
                      <a:pPr algn="ctr" fontAlgn="ctr"/>
                      <a:r>
                        <a:rPr lang="es-CO" sz="900" b="1" u="none" strike="noStrike" dirty="0">
                          <a:effectLst/>
                          <a:latin typeface="+mj-lt"/>
                          <a:cs typeface="Arial" panose="020B0604020202020204" pitchFamily="34" charset="0"/>
                        </a:rPr>
                        <a:t>Nombre indicador</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Ecuación</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Medición</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Responsable</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effectLst/>
                          <a:latin typeface="+mj-lt"/>
                          <a:cs typeface="Arial" panose="020B0604020202020204" pitchFamily="34" charset="0"/>
                        </a:rPr>
                        <a:t>ANALISIS ULTIMA</a:t>
                      </a:r>
                      <a:r>
                        <a:rPr lang="es-CO" sz="900" b="1" u="none" strike="noStrike" baseline="0" dirty="0">
                          <a:effectLst/>
                          <a:latin typeface="+mj-lt"/>
                          <a:cs typeface="Arial" panose="020B0604020202020204" pitchFamily="34" charset="0"/>
                        </a:rPr>
                        <a:t> MEDICION</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effectLst/>
                          <a:latin typeface="+mj-lt"/>
                          <a:cs typeface="Arial" panose="020B0604020202020204" pitchFamily="34" charset="0"/>
                        </a:rPr>
                        <a:t>% cumplimiento</a:t>
                      </a:r>
                      <a:endParaRPr lang="es-CO" sz="9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52500">
                <a:tc>
                  <a:txBody>
                    <a:bodyPr/>
                    <a:lstStyle/>
                    <a:p>
                      <a:pPr algn="just" fontAlgn="ctr"/>
                      <a:r>
                        <a:rPr lang="es-MX" sz="900" b="1" u="none" strike="noStrike" kern="1200" dirty="0">
                          <a:solidFill>
                            <a:schemeClr val="tx1"/>
                          </a:solidFill>
                          <a:effectLst/>
                          <a:latin typeface="+mj-lt"/>
                          <a:ea typeface="+mn-ea"/>
                          <a:cs typeface="Arial" panose="020B0604020202020204" pitchFamily="34" charset="0"/>
                        </a:rPr>
                        <a:t>Plataforma tecnológica que integra el Modelo Integrado de Planeación y Gestión (MIPG) (35%), el Sistema de Calidad (35% y el Sistema de Información de Cultura y Patrimonio de Antioquia (SICPA) (30%), desarrollada</a:t>
                      </a:r>
                      <a:endParaRPr lang="es-CO" sz="9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900" b="0" i="0" kern="1200" dirty="0">
                          <a:solidFill>
                            <a:schemeClr val="tx1"/>
                          </a:solidFill>
                          <a:latin typeface="+mj-lt"/>
                          <a:ea typeface="+mn-ea"/>
                          <a:cs typeface="+mn-cs"/>
                        </a:rPr>
                        <a:t>% Desarrollo e Implementación</a:t>
                      </a:r>
                    </a:p>
                    <a:p>
                      <a:pPr algn="ctr" fontAlgn="ctr"/>
                      <a:endParaRPr lang="es-CO" sz="900" b="0" i="0" u="none" strike="noStrike" kern="1200" dirty="0">
                        <a:solidFill>
                          <a:schemeClr val="tx1"/>
                        </a:solidFill>
                        <a:effectLst/>
                        <a:latin typeface="+mj-lt"/>
                        <a:ea typeface="+mn-ea"/>
                        <a:cs typeface="+mn-cs"/>
                      </a:endParaRPr>
                    </a:p>
                    <a:p>
                      <a:pPr algn="ctr" fontAlgn="ctr"/>
                      <a:r>
                        <a:rPr lang="es-CO" sz="900" b="0" i="0" u="none" strike="noStrike" kern="1200" dirty="0">
                          <a:solidFill>
                            <a:schemeClr val="tx1"/>
                          </a:solidFill>
                          <a:effectLst/>
                          <a:latin typeface="+mj-lt"/>
                          <a:ea typeface="+mn-ea"/>
                          <a:cs typeface="+mn-cs"/>
                        </a:rPr>
                        <a:t>25 de 35</a:t>
                      </a:r>
                      <a:endParaRPr lang="es-CO" sz="90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rgbClr val="000000"/>
                          </a:solidFill>
                          <a:effectLst/>
                          <a:latin typeface="+mj-lt"/>
                          <a:cs typeface="Arial" panose="020B0604020202020204" pitchFamily="34" charset="0"/>
                        </a:rPr>
                        <a:t>MENSUAL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María Elena Saldarriaga Gómez</a:t>
                      </a:r>
                      <a:endParaRPr lang="es-CO" sz="900" b="0" i="0" u="none" strike="noStrike" dirty="0">
                        <a:solidFill>
                          <a:schemeClr val="tx1"/>
                        </a:solidFill>
                        <a:effectLst/>
                        <a:latin typeface="+mj-lt"/>
                        <a:cs typeface="Arial" panose="020B0604020202020204" pitchFamily="34" charset="0"/>
                      </a:endParaRPr>
                    </a:p>
                    <a:p>
                      <a:pPr algn="ctr" fontAlgn="ctr"/>
                      <a:endParaRPr lang="es-CO" sz="90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just" fontAlgn="ctr"/>
                      <a:r>
                        <a:rPr lang="es-ES" sz="900" b="0" i="0" u="none" strike="noStrike" dirty="0">
                          <a:solidFill>
                            <a:srgbClr val="000000"/>
                          </a:solidFill>
                          <a:effectLst/>
                          <a:latin typeface="+mj-lt"/>
                          <a:cs typeface="Arial" panose="020B0604020202020204" pitchFamily="34" charset="0"/>
                        </a:rPr>
                        <a:t>•Se realizó la contratación de desarrollador que completo el equipo, Desarrollo de formularios y habilitación de acceso a la plataforma para la ciudadanía y personal ICPA, Funcionarios habilitados para el acceso al SICPA en los procesos de los cuales son responsables en el ICPA, Se realizo entrega de información de los planes y proyectos de MIPG y Calidad para análisis de inicio de propuesta de arquitectura de desarrollo. Se avanzo con revisión y seguimiento a los planes MIPG. Se realiza la socialización a todos los funcionarios en la inducción de los planes MIPG y se tiene programada reunión del comité institucional de Gestión y Desempeño el 22 de julio para presentar el seguimiento de todos los planes MIPG y resultados del FURAG. Se realizó seguimiento a los autodiagnósticos de las políticas y se tiene que de las 18 políticas de MIPG; se tiene implementadas 16 políticas, la política de información estadística ya se realizó el Autodiagnóstico y la política de mejora normativa aún falta por realizar el Autodiagnóstico. Se está revisando el nuevo manual operativo de MIPG para realizar las actualizaciones a las políticas que lo requieren. Se realizó la solicitud del diligenciamiento de indicadores de gestión a los responsables con el fin de ser actualizados y socializados. Email de solicitud de diligenciamiento de indicadores Se revisará y actualizaran los mapas de riesgos en el mes de julio con las subdirecciones encargadas. Se está elaborando cronograma de reuniones. Se proyecto el borrador de la nueva política administración de riesgos, ya fue revisada y aprobada por el líder de la Oficina de control interno. Se envió para revisión de la subdirección administrativa y financiera. También se presentó al Comité Coordinador de Control Interno el proyecto de la nueva política administración de riesgos. Se solicito a los responsables el seguimiento a los riesgos del segundo trimestre de 2021 en la plataforma SICPA. Proyecto nueva política administración de riesgos Socialización Comité Coordinador de Control Interno. Se realizó reunión la con l apersona responsable de calidad y MIPG donde se realizó el respectivo análisis de como integrar estos dos procesos en la plataforma SICPA, dejando evidenciado en la propuesta de la arquitectura que se viene estructurando la propuesta de diseño.</a:t>
                      </a:r>
                      <a:endParaRPr lang="es-CO" sz="90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900" b="0" i="0" u="none" strike="noStrike" dirty="0">
                          <a:solidFill>
                            <a:srgbClr val="000000"/>
                          </a:solidFill>
                          <a:effectLst/>
                          <a:latin typeface="+mj-lt"/>
                          <a:cs typeface="Arial" panose="020B0604020202020204" pitchFamily="34" charset="0"/>
                        </a:rPr>
                        <a:t>71%</a:t>
                      </a:r>
                    </a:p>
                  </a:txBody>
                  <a:tcPr marL="0" marR="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301247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356178" y="70966"/>
            <a:ext cx="6823919"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Infraestructura Interna - 2 Indicadores</a:t>
            </a:r>
          </a:p>
        </p:txBody>
      </p:sp>
      <p:graphicFrame>
        <p:nvGraphicFramePr>
          <p:cNvPr id="6" name="5 Tabla"/>
          <p:cNvGraphicFramePr>
            <a:graphicFrameLocks noGrp="1"/>
          </p:cNvGraphicFramePr>
          <p:nvPr>
            <p:extLst>
              <p:ext uri="{D42A27DB-BD31-4B8C-83A1-F6EECF244321}">
                <p14:modId xmlns:p14="http://schemas.microsoft.com/office/powerpoint/2010/main" val="3679687503"/>
              </p:ext>
            </p:extLst>
          </p:nvPr>
        </p:nvGraphicFramePr>
        <p:xfrm>
          <a:off x="314728" y="532631"/>
          <a:ext cx="8583589" cy="5497545"/>
        </p:xfrm>
        <a:graphic>
          <a:graphicData uri="http://schemas.openxmlformats.org/drawingml/2006/table">
            <a:tbl>
              <a:tblPr>
                <a:tableStyleId>{BC89EF96-8CEA-46FF-86C4-4CE0E7609802}</a:tableStyleId>
              </a:tblPr>
              <a:tblGrid>
                <a:gridCol w="1657777">
                  <a:extLst>
                    <a:ext uri="{9D8B030D-6E8A-4147-A177-3AD203B41FA5}">
                      <a16:colId xmlns:a16="http://schemas.microsoft.com/office/drawing/2014/main" val="20000"/>
                    </a:ext>
                  </a:extLst>
                </a:gridCol>
                <a:gridCol w="1433015">
                  <a:extLst>
                    <a:ext uri="{9D8B030D-6E8A-4147-A177-3AD203B41FA5}">
                      <a16:colId xmlns:a16="http://schemas.microsoft.com/office/drawing/2014/main" val="20001"/>
                    </a:ext>
                  </a:extLst>
                </a:gridCol>
                <a:gridCol w="982639">
                  <a:extLst>
                    <a:ext uri="{9D8B030D-6E8A-4147-A177-3AD203B41FA5}">
                      <a16:colId xmlns:a16="http://schemas.microsoft.com/office/drawing/2014/main" val="20002"/>
                    </a:ext>
                  </a:extLst>
                </a:gridCol>
                <a:gridCol w="968991">
                  <a:extLst>
                    <a:ext uri="{9D8B030D-6E8A-4147-A177-3AD203B41FA5}">
                      <a16:colId xmlns:a16="http://schemas.microsoft.com/office/drawing/2014/main" val="20003"/>
                    </a:ext>
                  </a:extLst>
                </a:gridCol>
                <a:gridCol w="2504919">
                  <a:extLst>
                    <a:ext uri="{9D8B030D-6E8A-4147-A177-3AD203B41FA5}">
                      <a16:colId xmlns:a16="http://schemas.microsoft.com/office/drawing/2014/main" val="20004"/>
                    </a:ext>
                  </a:extLst>
                </a:gridCol>
                <a:gridCol w="1036248">
                  <a:extLst>
                    <a:ext uri="{9D8B030D-6E8A-4147-A177-3AD203B41FA5}">
                      <a16:colId xmlns:a16="http://schemas.microsoft.com/office/drawing/2014/main" val="20005"/>
                    </a:ext>
                  </a:extLst>
                </a:gridCol>
              </a:tblGrid>
              <a:tr h="818865">
                <a:tc>
                  <a:txBody>
                    <a:bodyPr/>
                    <a:lstStyle/>
                    <a:p>
                      <a:pPr algn="ctr" fontAlgn="ctr"/>
                      <a:r>
                        <a:rPr lang="es-CO" sz="900" b="1" u="none" strike="noStrike" dirty="0">
                          <a:solidFill>
                            <a:schemeClr val="tx1"/>
                          </a:solidFill>
                          <a:effectLst/>
                          <a:latin typeface="+mj-lt"/>
                          <a:cs typeface="Arial" panose="020B0604020202020204" pitchFamily="34" charset="0"/>
                        </a:rPr>
                        <a:t>Nombre indicador</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Ecuación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Medición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Responsable</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b="1" u="none" strike="noStrike" dirty="0">
                          <a:solidFill>
                            <a:schemeClr val="tx1"/>
                          </a:solidFill>
                          <a:effectLst/>
                          <a:latin typeface="+mj-lt"/>
                          <a:cs typeface="Arial" panose="020B0604020202020204" pitchFamily="34" charset="0"/>
                        </a:rPr>
                        <a:t>ANALISIS ULTIMA</a:t>
                      </a:r>
                      <a:r>
                        <a:rPr lang="es-CO" sz="900" b="1" u="none" strike="noStrike" baseline="0" dirty="0">
                          <a:solidFill>
                            <a:schemeClr val="tx1"/>
                          </a:solidFill>
                          <a:effectLst/>
                          <a:latin typeface="+mj-lt"/>
                          <a:cs typeface="Arial" panose="020B0604020202020204" pitchFamily="34" charset="0"/>
                        </a:rPr>
                        <a:t> MEDICION</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900" b="1" u="none" strike="noStrike" dirty="0">
                          <a:solidFill>
                            <a:schemeClr val="tx1"/>
                          </a:solidFill>
                          <a:effectLst/>
                          <a:latin typeface="+mj-lt"/>
                          <a:cs typeface="Arial" panose="020B0604020202020204" pitchFamily="34" charset="0"/>
                        </a:rPr>
                        <a:t>% cumplimiento</a:t>
                      </a:r>
                      <a:endParaRPr lang="es-CO" sz="9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571500">
                <a:tc>
                  <a:txBody>
                    <a:bodyPr/>
                    <a:lstStyle/>
                    <a:p>
                      <a:pPr marL="0" algn="ctr" defTabSz="914400" rtl="0" eaLnBrk="1" fontAlgn="ctr" latinLnBrk="0" hangingPunct="1"/>
                      <a:endParaRPr lang="es-ES" sz="9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9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9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9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9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9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9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endParaRPr lang="es-ES" sz="900" b="1" i="0" u="none" strike="noStrike" kern="1200" dirty="0">
                        <a:solidFill>
                          <a:schemeClr val="tx1"/>
                        </a:solidFill>
                        <a:effectLst/>
                        <a:latin typeface="+mj-lt"/>
                        <a:ea typeface="+mn-ea"/>
                        <a:cs typeface="Arial" panose="020B0604020202020204" pitchFamily="34" charset="0"/>
                      </a:endParaRPr>
                    </a:p>
                    <a:p>
                      <a:pPr marL="0" algn="ctr" defTabSz="914400" rtl="0" eaLnBrk="1" fontAlgn="ctr" latinLnBrk="0" hangingPunct="1"/>
                      <a:r>
                        <a:rPr lang="es-ES" sz="900" b="1" i="0" u="none" strike="noStrike" kern="1200" dirty="0">
                          <a:solidFill>
                            <a:schemeClr val="tx1"/>
                          </a:solidFill>
                          <a:effectLst/>
                          <a:latin typeface="+mj-lt"/>
                          <a:ea typeface="+mn-ea"/>
                          <a:cs typeface="Arial" panose="020B0604020202020204" pitchFamily="34" charset="0"/>
                        </a:rPr>
                        <a:t>Porcentaje de Novedades gestionadas de inventario</a:t>
                      </a:r>
                    </a:p>
                    <a:p>
                      <a:pPr marL="0" algn="ctr" defTabSz="914400" rtl="0" eaLnBrk="1" fontAlgn="ctr" latinLnBrk="0" hangingPunct="1"/>
                      <a:endParaRPr lang="es-ES" sz="900" b="1" i="0" u="none" strike="noStrike" kern="1200" dirty="0">
                        <a:solidFill>
                          <a:schemeClr val="tx1"/>
                        </a:solidFill>
                        <a:effectLst/>
                        <a:latin typeface="+mj-lt"/>
                        <a:ea typeface="+mn-ea"/>
                        <a:cs typeface="Arial" panose="020B0604020202020204" pitchFamily="34" charset="0"/>
                      </a:endParaRPr>
                    </a:p>
                  </a:txBody>
                  <a:tcPr marL="76200" marR="76200" marT="76200" marB="76200"/>
                </a:tc>
                <a:tc>
                  <a:txBody>
                    <a:bodyPr/>
                    <a:lstStyle/>
                    <a:p>
                      <a:pPr algn="ctr" fontAlgn="ctr"/>
                      <a:r>
                        <a:rPr lang="es-CO" sz="900" b="1" u="none" strike="noStrike" dirty="0">
                          <a:solidFill>
                            <a:schemeClr val="tx1"/>
                          </a:solidFill>
                          <a:effectLst/>
                          <a:latin typeface="+mj-lt"/>
                          <a:cs typeface="Arial" panose="020B0604020202020204" pitchFamily="34" charset="0"/>
                        </a:rPr>
                        <a:t>Total de Novedades de inventario gestionadas/Total de novedades encontradas</a:t>
                      </a:r>
                    </a:p>
                    <a:p>
                      <a:pPr algn="ctr" fontAlgn="ctr"/>
                      <a:endParaRPr lang="es-CO" sz="900" b="1" i="0" u="none" strike="noStrike" dirty="0">
                        <a:solidFill>
                          <a:schemeClr val="tx1"/>
                        </a:solidFill>
                        <a:effectLst/>
                        <a:latin typeface="+mj-lt"/>
                        <a:cs typeface="Arial" panose="020B0604020202020204" pitchFamily="34" charset="0"/>
                      </a:endParaRPr>
                    </a:p>
                    <a:p>
                      <a:pPr algn="ctr" fontAlgn="ctr"/>
                      <a:r>
                        <a:rPr lang="es-CO" sz="900" b="1" i="0" u="none" strike="noStrike" dirty="0">
                          <a:solidFill>
                            <a:schemeClr val="tx1"/>
                          </a:solidFill>
                          <a:effectLst/>
                          <a:latin typeface="+mj-lt"/>
                          <a:cs typeface="Arial" panose="020B0604020202020204" pitchFamily="34" charset="0"/>
                        </a:rPr>
                        <a:t>2330/2440</a:t>
                      </a: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TRIMESTRAL</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900" u="none" strike="noStrike" dirty="0">
                          <a:solidFill>
                            <a:schemeClr val="tx1"/>
                          </a:solidFill>
                          <a:effectLst/>
                          <a:latin typeface="+mj-lt"/>
                          <a:cs typeface="Arial" panose="020B0604020202020204" pitchFamily="34" charset="0"/>
                        </a:rPr>
                        <a:t>Jorge Diego Mejía</a:t>
                      </a: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es-ES" sz="900" b="0" i="0" kern="1200" dirty="0">
                          <a:solidFill>
                            <a:schemeClr val="tx1"/>
                          </a:solidFill>
                          <a:latin typeface="+mj-lt"/>
                          <a:ea typeface="+mn-ea"/>
                          <a:cs typeface="+mn-cs"/>
                        </a:rPr>
                        <a:t>Actualmente se realiza la depuración de las carteras por funcionario. Se hacen los respectivos traslados y reintegros a bodega. No se presenta ninguna novedad en los productos de consumo almacenados. En el presente año se entregaron en calidad de distribución gratuita (enajenación) a diferentes municipios, 121 activos, discriminados entre equipos de computo y enseres de biblioteca. Se reportaron 12 nuevos bienes en estado de franco deterioro proyectados para dar de baja en la próxima agenda del comité de Bienes y se repararon 3 sillas secretariales, dos archivadores, una mesa en formica, dos baterías de baño y dos electrodomésticos</a:t>
                      </a:r>
                    </a:p>
                    <a:p>
                      <a:pPr algn="just" fontAlgn="t"/>
                      <a:endParaRPr lang="es-MX" sz="900" dirty="0">
                        <a:solidFill>
                          <a:schemeClr val="tx1"/>
                        </a:solidFill>
                        <a:latin typeface="+mj-lt"/>
                        <a:cs typeface="Arial" pitchFamily="34" charset="0"/>
                      </a:endParaRPr>
                    </a:p>
                  </a:txBody>
                  <a:tcPr marL="76200" marR="76200" marT="76200" marB="76200"/>
                </a:tc>
                <a:tc>
                  <a:txBody>
                    <a:bodyPr/>
                    <a:lstStyle/>
                    <a:p>
                      <a:pPr algn="ctr" fontAlgn="ctr"/>
                      <a:r>
                        <a:rPr lang="es-CO" sz="900" u="none" strike="noStrike" dirty="0">
                          <a:solidFill>
                            <a:schemeClr val="tx1"/>
                          </a:solidFill>
                          <a:effectLst/>
                          <a:latin typeface="+mj-lt"/>
                          <a:cs typeface="Arial" panose="020B0604020202020204" pitchFamily="34" charset="0"/>
                        </a:rPr>
                        <a:t>95%</a:t>
                      </a: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571500">
                <a:tc>
                  <a:txBody>
                    <a:bodyPr/>
                    <a:lstStyle/>
                    <a:p>
                      <a:pPr algn="ctr" fontAlgn="ctr"/>
                      <a:r>
                        <a:rPr lang="es-CO" sz="900" b="1" i="0" u="none" strike="noStrike" dirty="0">
                          <a:solidFill>
                            <a:schemeClr val="tx1"/>
                          </a:solidFill>
                          <a:effectLst/>
                          <a:latin typeface="+mj-lt"/>
                          <a:cs typeface="Arial" panose="020B0604020202020204" pitchFamily="34" charset="0"/>
                        </a:rPr>
                        <a:t>Cumplimiento al plan de mantenimiento</a:t>
                      </a:r>
                    </a:p>
                  </a:txBody>
                  <a:tcPr marL="0" marR="0" marT="0" marB="0" anchor="ctr"/>
                </a:tc>
                <a:tc>
                  <a:txBody>
                    <a:bodyPr/>
                    <a:lstStyle/>
                    <a:p>
                      <a:pPr algn="ctr" fontAlgn="ctr"/>
                      <a:r>
                        <a:rPr lang="es-CO" sz="900" b="1" i="0" u="none" strike="noStrike" dirty="0">
                          <a:solidFill>
                            <a:schemeClr val="tx1"/>
                          </a:solidFill>
                          <a:effectLst/>
                          <a:latin typeface="+mj-lt"/>
                          <a:cs typeface="Arial" panose="020B0604020202020204" pitchFamily="34" charset="0"/>
                        </a:rPr>
                        <a:t>(Actividades realizadas/Actividades programadas) *100</a:t>
                      </a:r>
                    </a:p>
                    <a:p>
                      <a:pPr algn="ctr" fontAlgn="ctr"/>
                      <a:endParaRPr lang="es-CO" sz="900" b="1" i="0" u="none" strike="noStrike" dirty="0">
                        <a:solidFill>
                          <a:schemeClr val="tx1"/>
                        </a:solidFill>
                        <a:effectLst/>
                        <a:latin typeface="+mj-lt"/>
                        <a:cs typeface="Arial" panose="020B0604020202020204" pitchFamily="34" charset="0"/>
                      </a:endParaRPr>
                    </a:p>
                    <a:p>
                      <a:pPr algn="ctr" fontAlgn="ctr"/>
                      <a:r>
                        <a:rPr lang="es-CO" sz="900" b="1" i="0" u="none" strike="noStrike" dirty="0">
                          <a:solidFill>
                            <a:schemeClr val="tx1"/>
                          </a:solidFill>
                          <a:effectLst/>
                          <a:latin typeface="+mj-lt"/>
                          <a:cs typeface="Arial" panose="020B0604020202020204" pitchFamily="34" charset="0"/>
                        </a:rPr>
                        <a:t>273/287</a:t>
                      </a: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SEMESTRAL</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900" u="none" strike="noStrike" dirty="0">
                          <a:solidFill>
                            <a:schemeClr val="tx1"/>
                          </a:solidFill>
                          <a:effectLst/>
                          <a:latin typeface="+mj-lt"/>
                          <a:cs typeface="Arial" panose="020B0604020202020204" pitchFamily="34" charset="0"/>
                        </a:rPr>
                        <a:t>Olga Giraldo</a:t>
                      </a:r>
                      <a:endParaRPr lang="es-CO" sz="900" b="0" i="0" u="none" strike="noStrike" dirty="0">
                        <a:solidFill>
                          <a:schemeClr val="tx1"/>
                        </a:solidFill>
                        <a:effectLst/>
                        <a:latin typeface="+mj-lt"/>
                        <a:cs typeface="Arial" panose="020B0604020202020204" pitchFamily="34" charset="0"/>
                      </a:endParaRPr>
                    </a:p>
                    <a:p>
                      <a:pPr algn="ctr" fontAlgn="ctr"/>
                      <a:endParaRPr lang="es-CO" sz="9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t"/>
                      <a:r>
                        <a:rPr lang="es-ES" sz="900" dirty="0">
                          <a:solidFill>
                            <a:schemeClr val="tx1"/>
                          </a:solidFill>
                          <a:latin typeface="+mj-lt"/>
                          <a:cs typeface="Arial" pitchFamily="34" charset="0"/>
                        </a:rPr>
                        <a:t>Se avanzó con la etapa pre contractual para la ejecución de las actividades de mantenimiento preventivo. El plan de mantenimiento se ha ejecutado a 31 de marzo el 16% por retrasos en la contratación para algunas actividades. Al 30 de junio se ha avanzado con las actividades de mantenimiento a través de la ejecución de los contratos de mantenimiento de aires, ascensor, vehículos, aseo entre otros. A 30 de septiembre se tiene un cumplimiento del 68% los contratos de mantenimiento del palacio avanzan en su ejecución. De 221 actividades planificadas se han ejecutado 150 actividades de mantenimiento preventivo y correctivo. A 17 diciembre de 2021, se realizaron 273 actividades, quedo pendiente el mantenimiento de las 11 esculturas y las reparaciones locativas, en el presupuesto se incluyo el recurso para el próximo año.</a:t>
                      </a:r>
                      <a:endParaRPr lang="es-MX" sz="900" dirty="0">
                        <a:solidFill>
                          <a:schemeClr val="tx1"/>
                        </a:solidFill>
                        <a:latin typeface="+mj-lt"/>
                        <a:cs typeface="Arial" pitchFamily="34" charset="0"/>
                      </a:endParaRPr>
                    </a:p>
                  </a:txBody>
                  <a:tcPr marL="0" marR="0" marT="0" marB="0" anchor="ctr"/>
                </a:tc>
                <a:tc>
                  <a:txBody>
                    <a:bodyPr/>
                    <a:lstStyle/>
                    <a:p>
                      <a:pPr algn="ctr" fontAlgn="ctr"/>
                      <a:r>
                        <a:rPr lang="es-CO" sz="900" b="0" i="0" u="none" strike="noStrike" dirty="0">
                          <a:solidFill>
                            <a:schemeClr val="tx1"/>
                          </a:solidFill>
                          <a:effectLst/>
                          <a:latin typeface="+mj-lt"/>
                          <a:cs typeface="Arial" panose="020B0604020202020204" pitchFamily="34" charset="0"/>
                        </a:rPr>
                        <a:t>95%</a:t>
                      </a:r>
                    </a:p>
                  </a:txBody>
                  <a:tcPr marL="0" marR="0" marT="0" marB="0"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664926" y="83787"/>
            <a:ext cx="5982022" cy="461665"/>
          </a:xfrm>
          <a:prstGeom prst="rect">
            <a:avLst/>
          </a:prstGeom>
          <a:noFill/>
        </p:spPr>
        <p:txBody>
          <a:bodyPr wrap="none" rtlCol="0">
            <a:spAutoFit/>
          </a:bodyPr>
          <a:lstStyle/>
          <a:p>
            <a:r>
              <a:rPr lang="es-CO" sz="2400" b="1" dirty="0">
                <a:latin typeface="Calibri Light" panose="020F0302020204030204" pitchFamily="34" charset="0"/>
                <a:cs typeface="Calibri Light" panose="020F0302020204030204" pitchFamily="34" charset="0"/>
              </a:rPr>
              <a:t>Proceso Gestión de Documentos - 4 Indicadores</a:t>
            </a:r>
          </a:p>
        </p:txBody>
      </p:sp>
      <p:graphicFrame>
        <p:nvGraphicFramePr>
          <p:cNvPr id="6" name="5 Tabla"/>
          <p:cNvGraphicFramePr>
            <a:graphicFrameLocks noGrp="1"/>
          </p:cNvGraphicFramePr>
          <p:nvPr>
            <p:extLst>
              <p:ext uri="{D42A27DB-BD31-4B8C-83A1-F6EECF244321}">
                <p14:modId xmlns:p14="http://schemas.microsoft.com/office/powerpoint/2010/main" val="2410264351"/>
              </p:ext>
            </p:extLst>
          </p:nvPr>
        </p:nvGraphicFramePr>
        <p:xfrm>
          <a:off x="247159" y="614149"/>
          <a:ext cx="8649681" cy="5952417"/>
        </p:xfrm>
        <a:graphic>
          <a:graphicData uri="http://schemas.openxmlformats.org/drawingml/2006/table">
            <a:tbl>
              <a:tblPr>
                <a:tableStyleId>{BC89EF96-8CEA-46FF-86C4-4CE0E7609802}</a:tableStyleId>
              </a:tblPr>
              <a:tblGrid>
                <a:gridCol w="995763">
                  <a:extLst>
                    <a:ext uri="{9D8B030D-6E8A-4147-A177-3AD203B41FA5}">
                      <a16:colId xmlns:a16="http://schemas.microsoft.com/office/drawing/2014/main" val="20000"/>
                    </a:ext>
                  </a:extLst>
                </a:gridCol>
                <a:gridCol w="1623596">
                  <a:extLst>
                    <a:ext uri="{9D8B030D-6E8A-4147-A177-3AD203B41FA5}">
                      <a16:colId xmlns:a16="http://schemas.microsoft.com/office/drawing/2014/main" val="20001"/>
                    </a:ext>
                  </a:extLst>
                </a:gridCol>
                <a:gridCol w="799628">
                  <a:extLst>
                    <a:ext uri="{9D8B030D-6E8A-4147-A177-3AD203B41FA5}">
                      <a16:colId xmlns:a16="http://schemas.microsoft.com/office/drawing/2014/main" val="20002"/>
                    </a:ext>
                  </a:extLst>
                </a:gridCol>
                <a:gridCol w="991312">
                  <a:extLst>
                    <a:ext uri="{9D8B030D-6E8A-4147-A177-3AD203B41FA5}">
                      <a16:colId xmlns:a16="http://schemas.microsoft.com/office/drawing/2014/main" val="20003"/>
                    </a:ext>
                  </a:extLst>
                </a:gridCol>
                <a:gridCol w="3389853">
                  <a:extLst>
                    <a:ext uri="{9D8B030D-6E8A-4147-A177-3AD203B41FA5}">
                      <a16:colId xmlns:a16="http://schemas.microsoft.com/office/drawing/2014/main" val="20004"/>
                    </a:ext>
                  </a:extLst>
                </a:gridCol>
                <a:gridCol w="849529">
                  <a:extLst>
                    <a:ext uri="{9D8B030D-6E8A-4147-A177-3AD203B41FA5}">
                      <a16:colId xmlns:a16="http://schemas.microsoft.com/office/drawing/2014/main" val="20005"/>
                    </a:ext>
                  </a:extLst>
                </a:gridCol>
              </a:tblGrid>
              <a:tr h="351717">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2073809">
                <a:tc>
                  <a:txBody>
                    <a:bodyPr/>
                    <a:lstStyle/>
                    <a:p>
                      <a:pPr algn="ctr" fontAlgn="ctr"/>
                      <a:r>
                        <a:rPr lang="es-CO" sz="1050" b="1" u="none" strike="noStrike" dirty="0">
                          <a:solidFill>
                            <a:schemeClr val="tx1"/>
                          </a:solidFill>
                          <a:effectLst/>
                          <a:latin typeface="+mj-lt"/>
                          <a:cs typeface="Arial" panose="020B0604020202020204" pitchFamily="34" charset="0"/>
                        </a:rPr>
                        <a:t>Documentos inventariados</a:t>
                      </a:r>
                      <a:endParaRPr lang="es-CO" sz="105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pt-BR" sz="1050" b="0" u="none" strike="noStrike" dirty="0">
                          <a:solidFill>
                            <a:schemeClr val="tx1"/>
                          </a:solidFill>
                          <a:effectLst/>
                          <a:latin typeface="+mj-lt"/>
                          <a:cs typeface="Arial" panose="020B0604020202020204" pitchFamily="34" charset="0"/>
                        </a:rPr>
                        <a:t>Nº de mts lineares en documentos inventariados/Nº mts lineales de documentos a inventariar</a:t>
                      </a:r>
                    </a:p>
                    <a:p>
                      <a:pPr algn="ctr" fontAlgn="ctr"/>
                      <a:r>
                        <a:rPr lang="pt-BR" sz="1050" b="0" i="0" u="none" strike="noStrike" dirty="0">
                          <a:solidFill>
                            <a:schemeClr val="tx1"/>
                          </a:solidFill>
                          <a:effectLst/>
                          <a:latin typeface="+mj-lt"/>
                          <a:cs typeface="Arial" panose="020B0604020202020204" pitchFamily="34" charset="0"/>
                        </a:rPr>
                        <a:t>90/90</a:t>
                      </a: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SEMESTRAL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Bibiana Marcela Castrillón Coronado</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ES" sz="1050" b="0" i="0" kern="1200" dirty="0">
                          <a:solidFill>
                            <a:schemeClr val="tx1"/>
                          </a:solidFill>
                          <a:effectLst/>
                          <a:latin typeface="+mj-lt"/>
                          <a:ea typeface="+mn-ea"/>
                          <a:cs typeface="+mn-cs"/>
                        </a:rPr>
                        <a:t>Se realizan los inventarios documentales de acuerdo a las transferencias documentales al área de Archivo y Correspondencia realizando el Formato de Inventario Único Documental del ICPA, donde se describe el número de ítems, el código documental su serie y subserie documental, sus fechas limites, la ubicación física, total de folios y dichas observaciones 15/09/2021 - En el año 2020 el indicador estaba semestral, por lo tanto afecto a la medición de los indicadores, para este año 2021 se modifica la medición anual pero el análisis es semestral, es decir que es acumulativo. 21/12/2021: Finalizando el 2021, se han realizado el 90 por ciento de las transferencias parciales y totales de las áreas que les corresponde los inventarios</a:t>
                      </a: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100%</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344259">
                <a:tc>
                  <a:txBody>
                    <a:bodyPr/>
                    <a:lstStyle/>
                    <a:p>
                      <a:pPr algn="ctr" fontAlgn="ctr"/>
                      <a:r>
                        <a:rPr lang="es-CO" sz="1050" b="1" u="none" strike="noStrike" dirty="0">
                          <a:solidFill>
                            <a:schemeClr val="tx1"/>
                          </a:solidFill>
                          <a:effectLst/>
                          <a:latin typeface="+mj-lt"/>
                          <a:cs typeface="Arial" panose="020B0604020202020204" pitchFamily="34" charset="0"/>
                        </a:rPr>
                        <a:t>Documentos organizados</a:t>
                      </a:r>
                      <a:endParaRPr lang="es-CO" sz="105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b="0" u="none" strike="noStrike" dirty="0">
                          <a:solidFill>
                            <a:schemeClr val="tx1"/>
                          </a:solidFill>
                          <a:effectLst/>
                          <a:latin typeface="+mj-lt"/>
                          <a:cs typeface="Arial" panose="020B0604020202020204" pitchFamily="34" charset="0"/>
                        </a:rPr>
                        <a:t>Nº de mts lineales en documentos organizados/Nº de mts lineales en documentos a organizar</a:t>
                      </a:r>
                    </a:p>
                    <a:p>
                      <a:pPr algn="ctr" fontAlgn="ctr"/>
                      <a:r>
                        <a:rPr lang="es-CO" sz="1050" b="0" i="0" u="none" strike="noStrike" dirty="0">
                          <a:solidFill>
                            <a:schemeClr val="tx1"/>
                          </a:solidFill>
                          <a:effectLst/>
                          <a:latin typeface="+mj-lt"/>
                          <a:cs typeface="Arial" panose="020B0604020202020204" pitchFamily="34" charset="0"/>
                        </a:rPr>
                        <a:t>90/90</a:t>
                      </a: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SEMESTRAL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Bibiana Marcela Castrillón Coronado</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1050" b="0" i="0" u="none" strike="noStrike" dirty="0">
                          <a:solidFill>
                            <a:schemeClr val="tx1"/>
                          </a:solidFill>
                          <a:effectLst/>
                          <a:latin typeface="+mj-lt"/>
                          <a:cs typeface="Arial" panose="020B0604020202020204" pitchFamily="34" charset="0"/>
                        </a:rPr>
                        <a:t>	</a:t>
                      </a:r>
                    </a:p>
                    <a:p>
                      <a:pPr algn="just" fontAlgn="ctr"/>
                      <a:r>
                        <a:rPr lang="es-ES" sz="1050" b="0" i="0" u="none" strike="noStrike" dirty="0">
                          <a:solidFill>
                            <a:schemeClr val="tx1"/>
                          </a:solidFill>
                          <a:effectLst/>
                          <a:latin typeface="+mj-lt"/>
                          <a:cs typeface="Arial" panose="020B0604020202020204" pitchFamily="34" charset="0"/>
                        </a:rPr>
                        <a:t>Se complementan los procesos archivísticos con la organización documental, física y digital, donde se evidencia la facilidad para la consulta de los funcionarios de acuerdo a su perfil de búsqueda. 15/09/2021 - En el año 2020 el indicador estaba semestral, por lo tanto afecto a la medición de los indicadores, para este año 2021 se modifica la medición anual pero el análisis es semestral, es decir que es acumulativo. 21/12/2021: La organización de los inventarios documentales se custodia de acuerdo a operaciones técnicas y administrativas cuya finalidad es la agrupación documental relacionada en forma jerárquica con criterios orgánicos o funcionales.</a:t>
                      </a: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100%</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777678">
                <a:tc>
                  <a:txBody>
                    <a:bodyPr/>
                    <a:lstStyle/>
                    <a:p>
                      <a:pPr algn="ctr" fontAlgn="ctr"/>
                      <a:r>
                        <a:rPr lang="es-CO" sz="1050" b="1" u="none" strike="noStrike" dirty="0">
                          <a:solidFill>
                            <a:schemeClr val="tx1"/>
                          </a:solidFill>
                          <a:effectLst/>
                          <a:latin typeface="+mj-lt"/>
                          <a:cs typeface="Arial" panose="020B0604020202020204" pitchFamily="34" charset="0"/>
                        </a:rPr>
                        <a:t>Documentos clasificados</a:t>
                      </a:r>
                      <a:endParaRPr lang="es-CO" sz="105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b="0" u="none" strike="noStrike" dirty="0">
                          <a:solidFill>
                            <a:schemeClr val="tx1"/>
                          </a:solidFill>
                          <a:effectLst/>
                          <a:latin typeface="+mj-lt"/>
                          <a:cs typeface="Arial" panose="020B0604020202020204" pitchFamily="34" charset="0"/>
                        </a:rPr>
                        <a:t>Nº de mts lineales en  documentos clasificados/Nº de mts lineales en documentos a clasificar</a:t>
                      </a:r>
                    </a:p>
                    <a:p>
                      <a:pPr algn="ctr" fontAlgn="ctr"/>
                      <a:r>
                        <a:rPr lang="es-CO" sz="1050" b="0" i="0" u="none" strike="noStrike" dirty="0">
                          <a:solidFill>
                            <a:schemeClr val="tx1"/>
                          </a:solidFill>
                          <a:effectLst/>
                          <a:latin typeface="+mj-lt"/>
                          <a:cs typeface="Arial" panose="020B0604020202020204" pitchFamily="34" charset="0"/>
                        </a:rPr>
                        <a:t>90/90</a:t>
                      </a: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SEMESTRAL</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Bibiana Marcela Castrillón Coronado</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s-ES" sz="1050" b="0" i="0" u="none" strike="noStrike" dirty="0">
                          <a:solidFill>
                            <a:schemeClr val="tx1"/>
                          </a:solidFill>
                          <a:effectLst/>
                          <a:latin typeface="+mj-lt"/>
                          <a:cs typeface="Arial" panose="020B0604020202020204" pitchFamily="34" charset="0"/>
                        </a:rPr>
                        <a:t>Se complementa la respectiva clasificación documental con las series documentales respectivas de cada subdirección del ICPA y teniendo los principios de procedencia. 15/09/2021 - En el año 2020 el indicador estaba semestral, por lo tanto afecto a la medición de los indicadores, para este año 2021 se modifica la medición anual pero el análisis es semestral, es decir que es acumulativo. 21/12/2021: La clasificación documental se realiza acorde con los inventarios correspondientes a las series documentales del ICPA</a:t>
                      </a:r>
                      <a:endParaRPr lang="es-CO" sz="105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050" u="none" strike="noStrike" dirty="0">
                          <a:solidFill>
                            <a:schemeClr val="tx1"/>
                          </a:solidFill>
                          <a:effectLst/>
                          <a:latin typeface="+mj-lt"/>
                          <a:cs typeface="Arial" panose="020B0604020202020204" pitchFamily="34" charset="0"/>
                        </a:rPr>
                        <a:t>100%</a:t>
                      </a:r>
                      <a:endParaRPr lang="es-CO" sz="105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315269" y="117556"/>
            <a:ext cx="8154537" cy="509068"/>
          </a:xfrm>
          <a:prstGeom prst="rect">
            <a:avLst/>
          </a:prstGeom>
        </p:spPr>
        <p:txBody>
          <a:bodyPr vert="horz" lIns="91440" tIns="45720" rIns="91440" bIns="45720" rtlCol="0" anchor="b">
            <a:normAutofit fontScale="92500" lnSpcReduction="10000"/>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CO" altLang="es-CO" sz="3600" b="1" i="0" u="none" strike="noStrike" kern="1200" cap="none" spc="0" normalizeH="0" baseline="0" noProof="0" dirty="0">
                <a:ln>
                  <a:noFill/>
                </a:ln>
                <a:effectLst/>
                <a:uLnTx/>
                <a:uFillTx/>
                <a:latin typeface="Calibri Light" panose="020F0302020204030204" pitchFamily="34" charset="0"/>
                <a:ea typeface="+mj-ea"/>
                <a:cs typeface="Calibri Light" panose="020F0302020204030204" pitchFamily="34" charset="0"/>
              </a:rPr>
              <a:t>Comparativo por proceso</a:t>
            </a:r>
          </a:p>
        </p:txBody>
      </p:sp>
      <p:graphicFrame>
        <p:nvGraphicFramePr>
          <p:cNvPr id="6" name="5 Tabla"/>
          <p:cNvGraphicFramePr>
            <a:graphicFrameLocks noGrp="1"/>
          </p:cNvGraphicFramePr>
          <p:nvPr>
            <p:extLst>
              <p:ext uri="{D42A27DB-BD31-4B8C-83A1-F6EECF244321}">
                <p14:modId xmlns:p14="http://schemas.microsoft.com/office/powerpoint/2010/main" val="3076138937"/>
              </p:ext>
            </p:extLst>
          </p:nvPr>
        </p:nvGraphicFramePr>
        <p:xfrm>
          <a:off x="494730" y="718746"/>
          <a:ext cx="7634201" cy="5243037"/>
        </p:xfrm>
        <a:graphic>
          <a:graphicData uri="http://schemas.openxmlformats.org/drawingml/2006/table">
            <a:tbl>
              <a:tblPr firstRow="1" firstCol="1" bandRow="1">
                <a:tableStyleId>{8799B23B-EC83-4686-B30A-512413B5E67A}</a:tableStyleId>
              </a:tblPr>
              <a:tblGrid>
                <a:gridCol w="2269566">
                  <a:extLst>
                    <a:ext uri="{9D8B030D-6E8A-4147-A177-3AD203B41FA5}">
                      <a16:colId xmlns:a16="http://schemas.microsoft.com/office/drawing/2014/main" val="20000"/>
                    </a:ext>
                  </a:extLst>
                </a:gridCol>
                <a:gridCol w="890514">
                  <a:extLst>
                    <a:ext uri="{9D8B030D-6E8A-4147-A177-3AD203B41FA5}">
                      <a16:colId xmlns:a16="http://schemas.microsoft.com/office/drawing/2014/main" val="20001"/>
                    </a:ext>
                  </a:extLst>
                </a:gridCol>
                <a:gridCol w="1098781">
                  <a:extLst>
                    <a:ext uri="{9D8B030D-6E8A-4147-A177-3AD203B41FA5}">
                      <a16:colId xmlns:a16="http://schemas.microsoft.com/office/drawing/2014/main" val="692189804"/>
                    </a:ext>
                  </a:extLst>
                </a:gridCol>
                <a:gridCol w="1098781">
                  <a:extLst>
                    <a:ext uri="{9D8B030D-6E8A-4147-A177-3AD203B41FA5}">
                      <a16:colId xmlns:a16="http://schemas.microsoft.com/office/drawing/2014/main" val="2617782582"/>
                    </a:ext>
                  </a:extLst>
                </a:gridCol>
                <a:gridCol w="1170597">
                  <a:extLst>
                    <a:ext uri="{9D8B030D-6E8A-4147-A177-3AD203B41FA5}">
                      <a16:colId xmlns:a16="http://schemas.microsoft.com/office/drawing/2014/main" val="20002"/>
                    </a:ext>
                  </a:extLst>
                </a:gridCol>
                <a:gridCol w="1105962">
                  <a:extLst>
                    <a:ext uri="{9D8B030D-6E8A-4147-A177-3AD203B41FA5}">
                      <a16:colId xmlns:a16="http://schemas.microsoft.com/office/drawing/2014/main" val="2072694855"/>
                    </a:ext>
                  </a:extLst>
                </a:gridCol>
              </a:tblGrid>
              <a:tr h="697533">
                <a:tc>
                  <a:txBody>
                    <a:bodyPr/>
                    <a:lstStyle/>
                    <a:p>
                      <a:pPr marL="0" algn="ctr" defTabSz="914400" rtl="0" eaLnBrk="1" latinLnBrk="0" hangingPunct="0">
                        <a:spcAft>
                          <a:spcPts val="0"/>
                        </a:spcAft>
                      </a:pPr>
                      <a:r>
                        <a:rPr lang="es-ES_tradnl" sz="1200" b="1" kern="1200" dirty="0">
                          <a:solidFill>
                            <a:schemeClr val="tx1"/>
                          </a:solidFill>
                          <a:effectLst/>
                          <a:latin typeface="+mn-lt"/>
                          <a:ea typeface="+mn-ea"/>
                          <a:cs typeface="+mn-cs"/>
                        </a:rPr>
                        <a:t>Proceso</a:t>
                      </a:r>
                      <a:endParaRPr lang="es-CO" sz="12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0">
                        <a:spcAft>
                          <a:spcPts val="0"/>
                        </a:spcAft>
                      </a:pPr>
                      <a:r>
                        <a:rPr lang="es-ES_tradnl" sz="1200" b="1" kern="1200" dirty="0">
                          <a:solidFill>
                            <a:schemeClr val="tx1"/>
                          </a:solidFill>
                          <a:effectLst/>
                          <a:latin typeface="+mn-lt"/>
                          <a:ea typeface="+mn-ea"/>
                          <a:cs typeface="+mn-cs"/>
                        </a:rPr>
                        <a:t>Total de indicadores</a:t>
                      </a:r>
                      <a:endParaRPr lang="es-CO" sz="1200" b="1" kern="1200" dirty="0">
                        <a:solidFill>
                          <a:schemeClr val="tx1"/>
                        </a:solidFill>
                        <a:effectLst/>
                        <a:latin typeface="+mn-lt"/>
                        <a:ea typeface="+mn-ea"/>
                        <a:cs typeface="+mn-cs"/>
                      </a:endParaRPr>
                    </a:p>
                  </a:txBody>
                  <a:tcPr marL="68580" marR="68580" marT="0" marB="0"/>
                </a:tc>
                <a:tc>
                  <a:txBody>
                    <a:bodyPr/>
                    <a:lstStyle/>
                    <a:p>
                      <a:pPr algn="ctr" hangingPunct="0">
                        <a:spcAft>
                          <a:spcPts val="0"/>
                        </a:spcAft>
                      </a:pPr>
                      <a:r>
                        <a:rPr lang="es-ES_tradnl" sz="1200" b="1" kern="1200" dirty="0">
                          <a:solidFill>
                            <a:schemeClr val="tx1"/>
                          </a:solidFill>
                          <a:effectLst/>
                          <a:latin typeface="+mn-lt"/>
                          <a:ea typeface="+mn-ea"/>
                          <a:cs typeface="+mn-cs"/>
                        </a:rPr>
                        <a:t>% de Cumplimiento</a:t>
                      </a:r>
                    </a:p>
                    <a:p>
                      <a:pPr algn="ctr" hangingPunct="0">
                        <a:spcAft>
                          <a:spcPts val="0"/>
                        </a:spcAft>
                      </a:pPr>
                      <a:r>
                        <a:rPr lang="es-ES_tradnl" sz="1200" b="1" kern="1200" dirty="0">
                          <a:solidFill>
                            <a:schemeClr val="tx1"/>
                          </a:solidFill>
                          <a:effectLst/>
                          <a:latin typeface="+mn-lt"/>
                          <a:ea typeface="Times New Roman"/>
                          <a:cs typeface="+mn-cs"/>
                        </a:rPr>
                        <a:t>Cuarto Trimestre</a:t>
                      </a:r>
                      <a:endParaRPr lang="es-CO" sz="1200" b="1" kern="1200" dirty="0">
                        <a:solidFill>
                          <a:schemeClr val="tx1"/>
                        </a:solidFill>
                        <a:effectLst/>
                        <a:latin typeface="+mn-lt"/>
                        <a:ea typeface="Times New Roman"/>
                        <a:cs typeface="+mn-cs"/>
                      </a:endParaRPr>
                    </a:p>
                    <a:p>
                      <a:pPr algn="ctr" hangingPunct="0">
                        <a:spcAft>
                          <a:spcPts val="0"/>
                        </a:spcAft>
                      </a:pPr>
                      <a:endParaRPr lang="es-CO" sz="1200" dirty="0">
                        <a:solidFill>
                          <a:schemeClr val="tx1"/>
                        </a:solidFill>
                        <a:effectLst/>
                        <a:latin typeface="+mj-lt"/>
                        <a:ea typeface="Times New Roman"/>
                      </a:endParaRPr>
                    </a:p>
                  </a:txBody>
                  <a:tcPr marL="68580" marR="68580" marT="0" marB="0"/>
                </a:tc>
                <a:tc>
                  <a:txBody>
                    <a:bodyPr/>
                    <a:lstStyle/>
                    <a:p>
                      <a:pPr algn="ctr" hangingPunct="0">
                        <a:spcAft>
                          <a:spcPts val="0"/>
                        </a:spcAft>
                      </a:pPr>
                      <a:r>
                        <a:rPr lang="es-ES_tradnl" sz="1200" b="1" kern="1200" dirty="0">
                          <a:solidFill>
                            <a:schemeClr val="tx1"/>
                          </a:solidFill>
                          <a:effectLst/>
                          <a:latin typeface="+mn-lt"/>
                          <a:ea typeface="+mn-ea"/>
                          <a:cs typeface="+mn-cs"/>
                        </a:rPr>
                        <a:t>% de Cumplimiento</a:t>
                      </a:r>
                    </a:p>
                    <a:p>
                      <a:pPr algn="ctr" hangingPunct="0">
                        <a:spcAft>
                          <a:spcPts val="0"/>
                        </a:spcAft>
                      </a:pPr>
                      <a:r>
                        <a:rPr lang="es-ES_tradnl" sz="1200" b="1" kern="1200" dirty="0">
                          <a:solidFill>
                            <a:schemeClr val="tx1"/>
                          </a:solidFill>
                          <a:effectLst/>
                          <a:latin typeface="+mn-lt"/>
                          <a:ea typeface="Times New Roman"/>
                          <a:cs typeface="+mn-cs"/>
                        </a:rPr>
                        <a:t>Tercer Trimestre</a:t>
                      </a:r>
                      <a:endParaRPr lang="es-CO" sz="1200" b="1" kern="1200" dirty="0">
                        <a:solidFill>
                          <a:schemeClr val="tx1"/>
                        </a:solidFill>
                        <a:effectLst/>
                        <a:latin typeface="+mn-lt"/>
                        <a:ea typeface="Times New Roman"/>
                        <a:cs typeface="+mn-cs"/>
                      </a:endParaRPr>
                    </a:p>
                    <a:p>
                      <a:pPr algn="ctr" hangingPunct="0">
                        <a:spcAft>
                          <a:spcPts val="0"/>
                        </a:spcAft>
                      </a:pPr>
                      <a:endParaRPr lang="es-CO" sz="1200" dirty="0">
                        <a:solidFill>
                          <a:schemeClr val="tx1"/>
                        </a:solidFill>
                        <a:effectLst/>
                        <a:latin typeface="+mj-lt"/>
                        <a:ea typeface="Times New Roman"/>
                      </a:endParaRPr>
                    </a:p>
                  </a:txBody>
                  <a:tcPr marL="68580" marR="68580" marT="0" marB="0"/>
                </a:tc>
                <a:tc>
                  <a:txBody>
                    <a:bodyPr/>
                    <a:lstStyle/>
                    <a:p>
                      <a:pPr marL="0" algn="ctr" defTabSz="914400" rtl="0" eaLnBrk="1" latinLnBrk="0" hangingPunct="0">
                        <a:spcAft>
                          <a:spcPts val="0"/>
                        </a:spcAft>
                      </a:pPr>
                      <a:r>
                        <a:rPr lang="es-ES_tradnl" sz="1200" b="1" kern="1200" dirty="0">
                          <a:solidFill>
                            <a:schemeClr val="tx1"/>
                          </a:solidFill>
                          <a:effectLst/>
                          <a:latin typeface="+mn-lt"/>
                          <a:ea typeface="+mn-ea"/>
                          <a:cs typeface="+mn-cs"/>
                        </a:rPr>
                        <a:t>% de Cumplimiento</a:t>
                      </a:r>
                    </a:p>
                    <a:p>
                      <a:pPr marL="0" algn="ctr" defTabSz="914400" rtl="0" eaLnBrk="1" latinLnBrk="0" hangingPunct="0">
                        <a:spcAft>
                          <a:spcPts val="0"/>
                        </a:spcAft>
                      </a:pPr>
                      <a:r>
                        <a:rPr lang="es-ES_tradnl" sz="1200" b="1" kern="1200" dirty="0">
                          <a:solidFill>
                            <a:schemeClr val="tx1"/>
                          </a:solidFill>
                          <a:effectLst/>
                          <a:latin typeface="+mn-lt"/>
                          <a:ea typeface="+mn-ea"/>
                          <a:cs typeface="+mn-cs"/>
                        </a:rPr>
                        <a:t>Segundo Trimestre</a:t>
                      </a:r>
                      <a:endParaRPr lang="es-CO" sz="1200" b="1" kern="1200" dirty="0">
                        <a:solidFill>
                          <a:schemeClr val="tx1"/>
                        </a:solidFill>
                        <a:effectLst/>
                        <a:latin typeface="+mn-lt"/>
                        <a:ea typeface="+mn-ea"/>
                        <a:cs typeface="+mn-cs"/>
                      </a:endParaRPr>
                    </a:p>
                  </a:txBody>
                  <a:tcPr marL="68580" marR="68580" marT="0" marB="0"/>
                </a:tc>
                <a:tc>
                  <a:txBody>
                    <a:bodyPr/>
                    <a:lstStyle/>
                    <a:p>
                      <a:pPr marL="0" algn="ctr" defTabSz="914400" rtl="0" eaLnBrk="1" latinLnBrk="0" hangingPunct="0">
                        <a:spcAft>
                          <a:spcPts val="0"/>
                        </a:spcAft>
                      </a:pPr>
                      <a:r>
                        <a:rPr lang="es-ES" sz="1200" b="1" kern="1200" dirty="0">
                          <a:solidFill>
                            <a:schemeClr val="tx1"/>
                          </a:solidFill>
                          <a:effectLst/>
                          <a:latin typeface="+mn-lt"/>
                          <a:ea typeface="+mn-ea"/>
                          <a:cs typeface="+mn-cs"/>
                        </a:rPr>
                        <a:t>% de Cumplimiento Primer Trimestre</a:t>
                      </a:r>
                      <a:endParaRPr lang="es-CO" sz="1200" b="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0"/>
                  </a:ext>
                </a:extLst>
              </a:tr>
              <a:tr h="194459">
                <a:tc>
                  <a:txBody>
                    <a:bodyPr/>
                    <a:lstStyle/>
                    <a:p>
                      <a:pPr algn="ctr" hangingPunct="0">
                        <a:spcAft>
                          <a:spcPts val="0"/>
                        </a:spcAft>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Estratégica</a:t>
                      </a: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2</a:t>
                      </a:r>
                    </a:p>
                  </a:txBody>
                  <a:tcPr marL="68580" marR="68580" marT="0" marB="0">
                    <a:solidFill>
                      <a:schemeClr val="bg1">
                        <a:alpha val="20000"/>
                      </a:schemeClr>
                    </a:solidFill>
                  </a:tcPr>
                </a:tc>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lang="es-ES" sz="1200" b="1" kern="1200" dirty="0">
                          <a:solidFill>
                            <a:schemeClr val="tx1"/>
                          </a:solidFill>
                          <a:effectLst/>
                          <a:latin typeface="+mj-lt"/>
                          <a:ea typeface="Times New Roman"/>
                          <a:cs typeface="+mn-cs"/>
                        </a:rPr>
                        <a:t>100%</a:t>
                      </a:r>
                      <a:endParaRPr lang="es-CO" sz="1200" b="1" kern="1200" dirty="0">
                        <a:solidFill>
                          <a:schemeClr val="tx1"/>
                        </a:solidFill>
                        <a:effectLst/>
                        <a:latin typeface="+mj-lt"/>
                        <a:ea typeface="Times New Roman"/>
                        <a:cs typeface="+mn-cs"/>
                      </a:endParaRPr>
                    </a:p>
                    <a:p>
                      <a:pPr marL="0" algn="ctr" defTabSz="914400" rtl="0" eaLnBrk="1" latinLnBrk="0" hangingPunct="0">
                        <a:spcAft>
                          <a:spcPts val="0"/>
                        </a:spcAft>
                      </a:pP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100%</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extLst>
                  <a:ext uri="{0D108BD9-81ED-4DB2-BD59-A6C34878D82A}">
                    <a16:rowId xmlns:a16="http://schemas.microsoft.com/office/drawing/2014/main" val="10001"/>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Participativa de la cultura</a:t>
                      </a:r>
                      <a:endParaRPr lang="es-CO" sz="1200" dirty="0">
                        <a:solidFill>
                          <a:schemeClr val="tx1"/>
                        </a:solidFill>
                        <a:effectLst/>
                        <a:latin typeface="+mj-lt"/>
                        <a:ea typeface="Times New Roman"/>
                      </a:endParaRPr>
                    </a:p>
                    <a:p>
                      <a:pPr algn="ctr" hangingPunct="0">
                        <a:spcAft>
                          <a:spcPts val="0"/>
                        </a:spcAft>
                      </a:pP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12</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107%</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107%</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56%</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25%</a:t>
                      </a:r>
                    </a:p>
                  </a:txBody>
                  <a:tcPr marL="68580" marR="68580" marT="0" marB="0">
                    <a:solidFill>
                      <a:schemeClr val="bg1">
                        <a:alpha val="20000"/>
                      </a:schemeClr>
                    </a:solidFill>
                  </a:tcPr>
                </a:tc>
                <a:extLst>
                  <a:ext uri="{0D108BD9-81ED-4DB2-BD59-A6C34878D82A}">
                    <a16:rowId xmlns:a16="http://schemas.microsoft.com/office/drawing/2014/main" val="10002"/>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del Conocimiento artístico y cultural</a:t>
                      </a:r>
                      <a:endParaRPr lang="es-CO" sz="1200" dirty="0">
                        <a:solidFill>
                          <a:schemeClr val="tx1"/>
                        </a:solidFill>
                        <a:effectLst/>
                        <a:latin typeface="+mj-lt"/>
                        <a:ea typeface="Times New Roman"/>
                      </a:endParaRPr>
                    </a:p>
                    <a:p>
                      <a:pPr algn="ctr" hangingPunct="0">
                        <a:spcAft>
                          <a:spcPts val="0"/>
                        </a:spcAft>
                      </a:pP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9</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119%</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57%</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22%</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17%</a:t>
                      </a:r>
                    </a:p>
                  </a:txBody>
                  <a:tcPr marL="68580" marR="68580" marT="0" marB="0">
                    <a:solidFill>
                      <a:schemeClr val="bg1">
                        <a:alpha val="20000"/>
                      </a:schemeClr>
                    </a:solidFill>
                  </a:tcPr>
                </a:tc>
                <a:extLst>
                  <a:ext uri="{0D108BD9-81ED-4DB2-BD59-A6C34878D82A}">
                    <a16:rowId xmlns:a16="http://schemas.microsoft.com/office/drawing/2014/main" val="10003"/>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del Fortalecimiento de la cultura</a:t>
                      </a:r>
                      <a:endParaRPr lang="es-CO" sz="1200" dirty="0">
                        <a:solidFill>
                          <a:schemeClr val="tx1"/>
                        </a:solidFill>
                        <a:effectLst/>
                        <a:latin typeface="+mj-lt"/>
                        <a:ea typeface="Times New Roman"/>
                      </a:endParaRPr>
                    </a:p>
                    <a:p>
                      <a:pPr algn="ctr" hangingPunct="0">
                        <a:spcAft>
                          <a:spcPts val="0"/>
                        </a:spcAft>
                      </a:pP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35</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123%</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87%</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36%</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11%</a:t>
                      </a:r>
                    </a:p>
                  </a:txBody>
                  <a:tcPr marL="68580" marR="68580" marT="0" marB="0">
                    <a:solidFill>
                      <a:schemeClr val="bg1">
                        <a:alpha val="20000"/>
                      </a:schemeClr>
                    </a:solidFill>
                  </a:tcPr>
                </a:tc>
                <a:extLst>
                  <a:ext uri="{0D108BD9-81ED-4DB2-BD59-A6C34878D82A}">
                    <a16:rowId xmlns:a16="http://schemas.microsoft.com/office/drawing/2014/main" val="10004"/>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del Patrimonio Cultural</a:t>
                      </a:r>
                      <a:endParaRPr lang="es-CO" sz="1200" dirty="0">
                        <a:solidFill>
                          <a:schemeClr val="tx1"/>
                        </a:solidFill>
                        <a:effectLst/>
                        <a:latin typeface="+mj-lt"/>
                        <a:ea typeface="Times New Roman"/>
                      </a:endParaRPr>
                    </a:p>
                    <a:p>
                      <a:pPr algn="ctr" hangingPunct="0">
                        <a:spcAft>
                          <a:spcPts val="0"/>
                        </a:spcAft>
                      </a:pP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13</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highlight>
                            <a:srgbClr val="FFFF00"/>
                          </a:highlight>
                          <a:latin typeface="+mj-lt"/>
                          <a:ea typeface="Times New Roman"/>
                          <a:cs typeface="+mn-cs"/>
                        </a:rPr>
                        <a:t>74%</a:t>
                      </a:r>
                      <a:endParaRPr lang="es-CO" sz="1200" b="1" kern="1200" dirty="0">
                        <a:solidFill>
                          <a:schemeClr val="tx1"/>
                        </a:solidFill>
                        <a:effectLst/>
                        <a:highlight>
                          <a:srgbClr val="FFFF00"/>
                        </a:highligh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60%</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34%</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18%</a:t>
                      </a:r>
                    </a:p>
                  </a:txBody>
                  <a:tcPr marL="68580" marR="68580" marT="0" marB="0">
                    <a:solidFill>
                      <a:schemeClr val="bg1">
                        <a:alpha val="20000"/>
                      </a:schemeClr>
                    </a:solidFill>
                  </a:tcPr>
                </a:tc>
                <a:extLst>
                  <a:ext uri="{0D108BD9-81ED-4DB2-BD59-A6C34878D82A}">
                    <a16:rowId xmlns:a16="http://schemas.microsoft.com/office/drawing/2014/main" val="10005"/>
                  </a:ext>
                </a:extLst>
              </a:tr>
              <a:tr h="212645">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Humana</a:t>
                      </a: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4</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99%</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70%</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70%</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0%</a:t>
                      </a:r>
                    </a:p>
                  </a:txBody>
                  <a:tcPr marL="68580" marR="68580" marT="0" marB="0">
                    <a:solidFill>
                      <a:schemeClr val="bg1">
                        <a:alpha val="20000"/>
                      </a:schemeClr>
                    </a:solidFill>
                  </a:tcPr>
                </a:tc>
                <a:extLst>
                  <a:ext uri="{0D108BD9-81ED-4DB2-BD59-A6C34878D82A}">
                    <a16:rowId xmlns:a16="http://schemas.microsoft.com/office/drawing/2014/main" val="10006"/>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Financiera</a:t>
                      </a: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14</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108%</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108%</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70%</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100%</a:t>
                      </a:r>
                    </a:p>
                  </a:txBody>
                  <a:tcPr marL="68580" marR="68580" marT="0" marB="0">
                    <a:solidFill>
                      <a:schemeClr val="bg1">
                        <a:alpha val="20000"/>
                      </a:schemeClr>
                    </a:solidFill>
                  </a:tcPr>
                </a:tc>
                <a:extLst>
                  <a:ext uri="{0D108BD9-81ED-4DB2-BD59-A6C34878D82A}">
                    <a16:rowId xmlns:a16="http://schemas.microsoft.com/office/drawing/2014/main" val="10007"/>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Comunicaciones</a:t>
                      </a: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3</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100%</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86%</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82%</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10%</a:t>
                      </a:r>
                    </a:p>
                  </a:txBody>
                  <a:tcPr marL="68580" marR="68580" marT="0" marB="0">
                    <a:solidFill>
                      <a:schemeClr val="bg1">
                        <a:alpha val="20000"/>
                      </a:schemeClr>
                    </a:solidFill>
                  </a:tcPr>
                </a:tc>
                <a:extLst>
                  <a:ext uri="{0D108BD9-81ED-4DB2-BD59-A6C34878D82A}">
                    <a16:rowId xmlns:a16="http://schemas.microsoft.com/office/drawing/2014/main" val="10008"/>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Tecnológica </a:t>
                      </a: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5</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92%</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91%</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89%</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39%</a:t>
                      </a:r>
                    </a:p>
                  </a:txBody>
                  <a:tcPr marL="68580" marR="68580" marT="0" marB="0">
                    <a:solidFill>
                      <a:schemeClr val="bg1">
                        <a:alpha val="20000"/>
                      </a:schemeClr>
                    </a:solidFill>
                  </a:tcPr>
                </a:tc>
                <a:extLst>
                  <a:ext uri="{0D108BD9-81ED-4DB2-BD59-A6C34878D82A}">
                    <a16:rowId xmlns:a16="http://schemas.microsoft.com/office/drawing/2014/main" val="10009"/>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Infraestructura Interna</a:t>
                      </a: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2</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95%</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81%</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69%</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58%</a:t>
                      </a:r>
                    </a:p>
                  </a:txBody>
                  <a:tcPr marL="68580" marR="68580" marT="0" marB="0">
                    <a:solidFill>
                      <a:schemeClr val="bg1">
                        <a:alpha val="20000"/>
                      </a:schemeClr>
                    </a:solidFill>
                  </a:tcPr>
                </a:tc>
                <a:extLst>
                  <a:ext uri="{0D108BD9-81ED-4DB2-BD59-A6C34878D82A}">
                    <a16:rowId xmlns:a16="http://schemas.microsoft.com/office/drawing/2014/main" val="10010"/>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de documentos</a:t>
                      </a: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4</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100%</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90%</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58%</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49%</a:t>
                      </a:r>
                    </a:p>
                  </a:txBody>
                  <a:tcPr marL="68580" marR="68580" marT="0" marB="0">
                    <a:solidFill>
                      <a:schemeClr val="bg1">
                        <a:alpha val="20000"/>
                      </a:schemeClr>
                    </a:solidFill>
                  </a:tcPr>
                </a:tc>
                <a:extLst>
                  <a:ext uri="{0D108BD9-81ED-4DB2-BD59-A6C34878D82A}">
                    <a16:rowId xmlns:a16="http://schemas.microsoft.com/office/drawing/2014/main" val="10011"/>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Jurídica</a:t>
                      </a: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3</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96%</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71%</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70%</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69%</a:t>
                      </a:r>
                    </a:p>
                  </a:txBody>
                  <a:tcPr marL="68580" marR="68580" marT="0" marB="0">
                    <a:solidFill>
                      <a:schemeClr val="bg1">
                        <a:alpha val="20000"/>
                      </a:schemeClr>
                    </a:solidFill>
                  </a:tcPr>
                </a:tc>
                <a:extLst>
                  <a:ext uri="{0D108BD9-81ED-4DB2-BD59-A6C34878D82A}">
                    <a16:rowId xmlns:a16="http://schemas.microsoft.com/office/drawing/2014/main" val="10012"/>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ES_tradnl" sz="1200" dirty="0">
                          <a:solidFill>
                            <a:schemeClr val="tx1"/>
                          </a:solidFill>
                          <a:effectLst/>
                          <a:latin typeface="+mj-lt"/>
                          <a:ea typeface="+mn-ea"/>
                        </a:rPr>
                        <a:t>Gestión</a:t>
                      </a:r>
                      <a:r>
                        <a:rPr lang="es-ES_tradnl" sz="1200" baseline="0" dirty="0">
                          <a:solidFill>
                            <a:schemeClr val="tx1"/>
                          </a:solidFill>
                          <a:effectLst/>
                          <a:latin typeface="+mj-lt"/>
                          <a:ea typeface="+mn-ea"/>
                        </a:rPr>
                        <a:t>  de la Evaluación y la Mejora Continua</a:t>
                      </a: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CO" sz="1200" b="1" dirty="0">
                          <a:solidFill>
                            <a:schemeClr val="tx1"/>
                          </a:solidFill>
                          <a:effectLst/>
                          <a:latin typeface="+mj-lt"/>
                          <a:ea typeface="Times New Roman"/>
                        </a:rPr>
                        <a:t>5</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87%</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63%</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46%</a:t>
                      </a: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CO" sz="1200" b="1" kern="1200" dirty="0">
                          <a:solidFill>
                            <a:schemeClr val="tx1"/>
                          </a:solidFill>
                          <a:effectLst/>
                          <a:latin typeface="+mj-lt"/>
                          <a:ea typeface="Times New Roman"/>
                          <a:cs typeface="+mn-cs"/>
                        </a:rPr>
                        <a:t>0%</a:t>
                      </a:r>
                    </a:p>
                  </a:txBody>
                  <a:tcPr marL="68580" marR="68580" marT="0" marB="0">
                    <a:solidFill>
                      <a:schemeClr val="bg1">
                        <a:alpha val="20000"/>
                      </a:schemeClr>
                    </a:solidFill>
                  </a:tcPr>
                </a:tc>
                <a:extLst>
                  <a:ext uri="{0D108BD9-81ED-4DB2-BD59-A6C34878D82A}">
                    <a16:rowId xmlns:a16="http://schemas.microsoft.com/office/drawing/2014/main" val="10013"/>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MX" sz="1200" dirty="0">
                          <a:solidFill>
                            <a:schemeClr val="tx1"/>
                          </a:solidFill>
                          <a:effectLst/>
                          <a:latin typeface="+mj-lt"/>
                          <a:ea typeface="Times New Roman"/>
                        </a:rPr>
                        <a:t>Indicadores de Resultado</a:t>
                      </a: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MX" sz="1200" b="1" dirty="0">
                          <a:solidFill>
                            <a:schemeClr val="tx1"/>
                          </a:solidFill>
                          <a:effectLst/>
                          <a:latin typeface="+mj-lt"/>
                          <a:ea typeface="Times New Roman"/>
                        </a:rPr>
                        <a:t>9</a:t>
                      </a:r>
                      <a:endParaRPr lang="es-CO" sz="1200" b="1"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132%</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MX" sz="1200" b="1" kern="1200" dirty="0">
                          <a:solidFill>
                            <a:schemeClr val="tx1"/>
                          </a:solidFill>
                          <a:effectLst/>
                          <a:latin typeface="+mj-lt"/>
                          <a:ea typeface="Times New Roman"/>
                          <a:cs typeface="+mn-cs"/>
                        </a:rPr>
                        <a:t>26%</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MX" sz="1200" b="1" kern="1200" dirty="0">
                          <a:solidFill>
                            <a:schemeClr val="tx1"/>
                          </a:solidFill>
                          <a:effectLst/>
                          <a:latin typeface="+mj-lt"/>
                          <a:ea typeface="Times New Roman"/>
                          <a:cs typeface="+mn-cs"/>
                        </a:rPr>
                        <a:t>26%</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extLst>
                  <a:ext uri="{0D108BD9-81ED-4DB2-BD59-A6C34878D82A}">
                    <a16:rowId xmlns:a16="http://schemas.microsoft.com/office/drawing/2014/main" val="1610726804"/>
                  </a:ext>
                </a:extLst>
              </a:tr>
              <a:tr h="194459">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MX" sz="1200" dirty="0">
                          <a:solidFill>
                            <a:schemeClr val="tx1"/>
                          </a:solidFill>
                          <a:effectLst/>
                          <a:latin typeface="+mj-lt"/>
                          <a:ea typeface="Times New Roman"/>
                        </a:rPr>
                        <a:t>Indicadores 8 líneas estratégicas</a:t>
                      </a:r>
                      <a:endParaRPr lang="es-CO" sz="1200"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algn="ctr" hangingPunct="0">
                        <a:spcAft>
                          <a:spcPts val="0"/>
                        </a:spcAft>
                      </a:pPr>
                      <a:r>
                        <a:rPr lang="es-MX" sz="1200" b="1" dirty="0">
                          <a:solidFill>
                            <a:schemeClr val="tx1"/>
                          </a:solidFill>
                          <a:effectLst/>
                          <a:latin typeface="+mj-lt"/>
                          <a:ea typeface="Times New Roman"/>
                        </a:rPr>
                        <a:t>8</a:t>
                      </a:r>
                      <a:endParaRPr lang="es-CO" sz="1200" b="1" dirty="0">
                        <a:solidFill>
                          <a:schemeClr val="tx1"/>
                        </a:solidFill>
                        <a:effectLst/>
                        <a:latin typeface="+mj-lt"/>
                        <a:ea typeface="Times New Roman"/>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27,16%</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ES" sz="1200" b="1" kern="1200" dirty="0">
                          <a:solidFill>
                            <a:schemeClr val="tx1"/>
                          </a:solidFill>
                          <a:effectLst/>
                          <a:latin typeface="+mj-lt"/>
                          <a:ea typeface="Times New Roman"/>
                          <a:cs typeface="+mn-cs"/>
                        </a:rPr>
                        <a:t>18,52%</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MX" sz="1200" b="1" kern="1200" dirty="0">
                          <a:solidFill>
                            <a:schemeClr val="tx1"/>
                          </a:solidFill>
                          <a:effectLst/>
                          <a:latin typeface="+mj-lt"/>
                          <a:ea typeface="Times New Roman"/>
                          <a:cs typeface="+mn-cs"/>
                        </a:rPr>
                        <a:t>12,96%</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tc>
                  <a:txBody>
                    <a:bodyPr/>
                    <a:lstStyle/>
                    <a:p>
                      <a:pPr marL="0" algn="ctr" defTabSz="914400" rtl="0" eaLnBrk="1" latinLnBrk="0" hangingPunct="0">
                        <a:spcAft>
                          <a:spcPts val="0"/>
                        </a:spcAft>
                      </a:pPr>
                      <a:r>
                        <a:rPr lang="es-MX" sz="1200" b="1" kern="1200" dirty="0">
                          <a:solidFill>
                            <a:schemeClr val="tx1"/>
                          </a:solidFill>
                          <a:effectLst/>
                          <a:latin typeface="+mj-lt"/>
                          <a:ea typeface="Times New Roman"/>
                          <a:cs typeface="+mn-cs"/>
                        </a:rPr>
                        <a:t>6,10%</a:t>
                      </a:r>
                      <a:endParaRPr lang="es-CO" sz="1200" b="1" kern="1200" dirty="0">
                        <a:solidFill>
                          <a:schemeClr val="tx1"/>
                        </a:solidFill>
                        <a:effectLst/>
                        <a:latin typeface="+mj-lt"/>
                        <a:ea typeface="Times New Roman"/>
                        <a:cs typeface="+mn-cs"/>
                      </a:endParaRPr>
                    </a:p>
                  </a:txBody>
                  <a:tcPr marL="68580" marR="68580" marT="0" marB="0">
                    <a:solidFill>
                      <a:schemeClr val="bg1">
                        <a:alpha val="20000"/>
                      </a:schemeClr>
                    </a:solidFill>
                  </a:tcPr>
                </a:tc>
                <a:extLst>
                  <a:ext uri="{0D108BD9-81ED-4DB2-BD59-A6C34878D82A}">
                    <a16:rowId xmlns:a16="http://schemas.microsoft.com/office/drawing/2014/main" val="2405821732"/>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dirty="0"/>
          </a:p>
        </p:txBody>
      </p:sp>
      <p:pic>
        <p:nvPicPr>
          <p:cNvPr id="3074" name="Picture 2"/>
          <p:cNvPicPr>
            <a:picLocks noChangeAspect="1" noChangeArrowheads="1"/>
          </p:cNvPicPr>
          <p:nvPr/>
        </p:nvPicPr>
        <p:blipFill>
          <a:blip r:embed="rId2"/>
          <a:srcRect/>
          <a:stretch>
            <a:fillRect/>
          </a:stretch>
        </p:blipFill>
        <p:spPr bwMode="auto">
          <a:xfrm>
            <a:off x="62663" y="0"/>
            <a:ext cx="9040393" cy="6858000"/>
          </a:xfrm>
          <a:prstGeom prst="rect">
            <a:avLst/>
          </a:prstGeom>
          <a:noFill/>
          <a:ln w="9525">
            <a:noFill/>
            <a:miter lim="800000"/>
            <a:headEnd/>
            <a:tailEnd/>
          </a:ln>
          <a:effectLst/>
        </p:spPr>
      </p:pic>
      <p:sp>
        <p:nvSpPr>
          <p:cNvPr id="5" name="4 CuadroTexto"/>
          <p:cNvSpPr txBox="1"/>
          <p:nvPr/>
        </p:nvSpPr>
        <p:spPr>
          <a:xfrm>
            <a:off x="3253041" y="379845"/>
            <a:ext cx="5062017" cy="830997"/>
          </a:xfrm>
          <a:prstGeom prst="rect">
            <a:avLst/>
          </a:prstGeom>
          <a:noFill/>
        </p:spPr>
        <p:txBody>
          <a:bodyPr wrap="square" rtlCol="0">
            <a:spAutoFit/>
          </a:bodyPr>
          <a:lstStyle/>
          <a:p>
            <a:pPr algn="ctr"/>
            <a:r>
              <a:rPr lang="es-CO" sz="2400" b="1" dirty="0">
                <a:latin typeface="+mj-lt"/>
              </a:rPr>
              <a:t>Proceso Gestión de Documentos –</a:t>
            </a:r>
          </a:p>
          <a:p>
            <a:pPr algn="ctr"/>
            <a:r>
              <a:rPr lang="es-CO" sz="2400" b="1" dirty="0">
                <a:latin typeface="+mj-lt"/>
              </a:rPr>
              <a:t> 4 Indicadores</a:t>
            </a:r>
          </a:p>
        </p:txBody>
      </p:sp>
      <p:graphicFrame>
        <p:nvGraphicFramePr>
          <p:cNvPr id="6" name="5 Tabla"/>
          <p:cNvGraphicFramePr>
            <a:graphicFrameLocks noGrp="1"/>
          </p:cNvGraphicFramePr>
          <p:nvPr>
            <p:extLst>
              <p:ext uri="{D42A27DB-BD31-4B8C-83A1-F6EECF244321}">
                <p14:modId xmlns:p14="http://schemas.microsoft.com/office/powerpoint/2010/main" val="103753598"/>
              </p:ext>
            </p:extLst>
          </p:nvPr>
        </p:nvGraphicFramePr>
        <p:xfrm>
          <a:off x="445063" y="1897060"/>
          <a:ext cx="8253874" cy="2801873"/>
        </p:xfrm>
        <a:graphic>
          <a:graphicData uri="http://schemas.openxmlformats.org/drawingml/2006/table">
            <a:tbl>
              <a:tblPr>
                <a:tableStyleId>{BC89EF96-8CEA-46FF-86C4-4CE0E7609802}</a:tableStyleId>
              </a:tblPr>
              <a:tblGrid>
                <a:gridCol w="950197">
                  <a:extLst>
                    <a:ext uri="{9D8B030D-6E8A-4147-A177-3AD203B41FA5}">
                      <a16:colId xmlns:a16="http://schemas.microsoft.com/office/drawing/2014/main" val="20000"/>
                    </a:ext>
                  </a:extLst>
                </a:gridCol>
                <a:gridCol w="1211207">
                  <a:extLst>
                    <a:ext uri="{9D8B030D-6E8A-4147-A177-3AD203B41FA5}">
                      <a16:colId xmlns:a16="http://schemas.microsoft.com/office/drawing/2014/main" val="20001"/>
                    </a:ext>
                  </a:extLst>
                </a:gridCol>
                <a:gridCol w="918002">
                  <a:extLst>
                    <a:ext uri="{9D8B030D-6E8A-4147-A177-3AD203B41FA5}">
                      <a16:colId xmlns:a16="http://schemas.microsoft.com/office/drawing/2014/main" val="20002"/>
                    </a:ext>
                  </a:extLst>
                </a:gridCol>
                <a:gridCol w="762441">
                  <a:extLst>
                    <a:ext uri="{9D8B030D-6E8A-4147-A177-3AD203B41FA5}">
                      <a16:colId xmlns:a16="http://schemas.microsoft.com/office/drawing/2014/main" val="20003"/>
                    </a:ext>
                  </a:extLst>
                </a:gridCol>
                <a:gridCol w="3601372">
                  <a:extLst>
                    <a:ext uri="{9D8B030D-6E8A-4147-A177-3AD203B41FA5}">
                      <a16:colId xmlns:a16="http://schemas.microsoft.com/office/drawing/2014/main" val="20004"/>
                    </a:ext>
                  </a:extLst>
                </a:gridCol>
                <a:gridCol w="810655">
                  <a:extLst>
                    <a:ext uri="{9D8B030D-6E8A-4147-A177-3AD203B41FA5}">
                      <a16:colId xmlns:a16="http://schemas.microsoft.com/office/drawing/2014/main" val="20005"/>
                    </a:ext>
                  </a:extLst>
                </a:gridCol>
              </a:tblGrid>
              <a:tr h="495508">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2306365">
                <a:tc>
                  <a:txBody>
                    <a:bodyPr/>
                    <a:lstStyle/>
                    <a:p>
                      <a:pPr algn="ctr" fontAlgn="ctr"/>
                      <a:r>
                        <a:rPr lang="es-MX" sz="1100" b="1" i="0" kern="1200" dirty="0">
                          <a:solidFill>
                            <a:schemeClr val="tx1"/>
                          </a:solidFill>
                          <a:latin typeface="+mj-lt"/>
                          <a:ea typeface="+mn-ea"/>
                          <a:cs typeface="+mn-cs"/>
                        </a:rPr>
                        <a:t>Seguimiento a Peticiones, Quejas, Reclamos y Sugerencias - PQRS</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100" b="0" i="0" kern="1200" dirty="0">
                          <a:solidFill>
                            <a:schemeClr val="tx1"/>
                          </a:solidFill>
                          <a:latin typeface="+mj-lt"/>
                          <a:ea typeface="+mn-ea"/>
                          <a:cs typeface="+mn-cs"/>
                        </a:rPr>
                        <a:t>Peticiones, Quejas, Reclamos y Sugerencias contestadas oportunamente/Total de Peticiones, Quejas, Reclamos y Sugerencias recibidas.</a:t>
                      </a:r>
                    </a:p>
                    <a:p>
                      <a:pPr algn="ctr" fontAlgn="ctr"/>
                      <a:endParaRPr lang="es-MX" sz="1100" b="0" i="0" u="none" strike="noStrike" kern="1200" dirty="0">
                        <a:solidFill>
                          <a:schemeClr val="tx1"/>
                        </a:solidFill>
                        <a:effectLst/>
                        <a:latin typeface="+mj-lt"/>
                        <a:ea typeface="+mn-ea"/>
                        <a:cs typeface="+mn-cs"/>
                      </a:endParaRPr>
                    </a:p>
                    <a:p>
                      <a:pPr algn="ctr" fontAlgn="ctr"/>
                      <a:r>
                        <a:rPr lang="es-MX" sz="1100" b="0" i="0" u="none" strike="noStrike" kern="1200" dirty="0">
                          <a:solidFill>
                            <a:schemeClr val="tx1"/>
                          </a:solidFill>
                          <a:effectLst/>
                          <a:latin typeface="+mj-lt"/>
                          <a:ea typeface="+mn-ea"/>
                          <a:cs typeface="+mn-cs"/>
                        </a:rPr>
                        <a:t>707/709</a:t>
                      </a:r>
                      <a:endParaRPr lang="pt-BR"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Bibiana Marcela Castrillón Coronado</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just" fontAlgn="ctr"/>
                      <a:r>
                        <a:rPr lang="es-MX" sz="1100" b="0" i="0" u="none" strike="noStrike" dirty="0">
                          <a:solidFill>
                            <a:schemeClr val="tx1"/>
                          </a:solidFill>
                          <a:effectLst/>
                          <a:latin typeface="+mj-lt"/>
                          <a:cs typeface="Arial" panose="020B0604020202020204" pitchFamily="34" charset="0"/>
                        </a:rPr>
                        <a:t>	</a:t>
                      </a:r>
                    </a:p>
                    <a:p>
                      <a:pPr algn="just" fontAlgn="ctr"/>
                      <a:r>
                        <a:rPr lang="es-MX" sz="1100" b="0" i="0" u="none" strike="noStrike" dirty="0">
                          <a:solidFill>
                            <a:schemeClr val="tx1"/>
                          </a:solidFill>
                          <a:effectLst/>
                          <a:latin typeface="+mj-lt"/>
                          <a:cs typeface="Arial" panose="020B0604020202020204" pitchFamily="34" charset="0"/>
                        </a:rPr>
                        <a:t>El total de las PQRS al cierre del primer semestre de 2021, se describen de la siguiente manera: Subdirección Administrativa Financiera 75 PQRS Subdirección de Fomento y Patrimonio 609 PQRS Subdirección de Planeación 7 PQRS Comunicaciones 2 PQRS Dirección 16 PQRS Total 709 PQRS</a:t>
                      </a: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99%</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904209" y="147376"/>
            <a:ext cx="4984763" cy="461665"/>
          </a:xfrm>
          <a:prstGeom prst="rect">
            <a:avLst/>
          </a:prstGeom>
          <a:noFill/>
        </p:spPr>
        <p:txBody>
          <a:bodyPr wrap="none" rtlCol="0">
            <a:spAutoFit/>
          </a:bodyPr>
          <a:lstStyle/>
          <a:p>
            <a:r>
              <a:rPr lang="es-CO" sz="2400" b="1" dirty="0">
                <a:latin typeface="+mj-lt"/>
              </a:rPr>
              <a:t>Proceso Gestión Jurídica - 3 Indicadores</a:t>
            </a:r>
          </a:p>
        </p:txBody>
      </p:sp>
      <p:graphicFrame>
        <p:nvGraphicFramePr>
          <p:cNvPr id="6" name="5 Tabla"/>
          <p:cNvGraphicFramePr>
            <a:graphicFrameLocks noGrp="1"/>
          </p:cNvGraphicFramePr>
          <p:nvPr>
            <p:extLst>
              <p:ext uri="{D42A27DB-BD31-4B8C-83A1-F6EECF244321}">
                <p14:modId xmlns:p14="http://schemas.microsoft.com/office/powerpoint/2010/main" val="4252899323"/>
              </p:ext>
            </p:extLst>
          </p:nvPr>
        </p:nvGraphicFramePr>
        <p:xfrm>
          <a:off x="423072" y="873457"/>
          <a:ext cx="8519053" cy="3625982"/>
        </p:xfrm>
        <a:graphic>
          <a:graphicData uri="http://schemas.openxmlformats.org/drawingml/2006/table">
            <a:tbl>
              <a:tblPr>
                <a:tableStyleId>{BC89EF96-8CEA-46FF-86C4-4CE0E7609802}</a:tableStyleId>
              </a:tblPr>
              <a:tblGrid>
                <a:gridCol w="1343625">
                  <a:extLst>
                    <a:ext uri="{9D8B030D-6E8A-4147-A177-3AD203B41FA5}">
                      <a16:colId xmlns:a16="http://schemas.microsoft.com/office/drawing/2014/main" val="20000"/>
                    </a:ext>
                  </a:extLst>
                </a:gridCol>
                <a:gridCol w="1475273">
                  <a:extLst>
                    <a:ext uri="{9D8B030D-6E8A-4147-A177-3AD203B41FA5}">
                      <a16:colId xmlns:a16="http://schemas.microsoft.com/office/drawing/2014/main" val="20001"/>
                    </a:ext>
                  </a:extLst>
                </a:gridCol>
                <a:gridCol w="668348">
                  <a:extLst>
                    <a:ext uri="{9D8B030D-6E8A-4147-A177-3AD203B41FA5}">
                      <a16:colId xmlns:a16="http://schemas.microsoft.com/office/drawing/2014/main" val="20002"/>
                    </a:ext>
                  </a:extLst>
                </a:gridCol>
                <a:gridCol w="941915">
                  <a:extLst>
                    <a:ext uri="{9D8B030D-6E8A-4147-A177-3AD203B41FA5}">
                      <a16:colId xmlns:a16="http://schemas.microsoft.com/office/drawing/2014/main" val="20003"/>
                    </a:ext>
                  </a:extLst>
                </a:gridCol>
                <a:gridCol w="3321489">
                  <a:extLst>
                    <a:ext uri="{9D8B030D-6E8A-4147-A177-3AD203B41FA5}">
                      <a16:colId xmlns:a16="http://schemas.microsoft.com/office/drawing/2014/main" val="20004"/>
                    </a:ext>
                  </a:extLst>
                </a:gridCol>
                <a:gridCol w="768403">
                  <a:extLst>
                    <a:ext uri="{9D8B030D-6E8A-4147-A177-3AD203B41FA5}">
                      <a16:colId xmlns:a16="http://schemas.microsoft.com/office/drawing/2014/main" val="20005"/>
                    </a:ext>
                  </a:extLst>
                </a:gridCol>
              </a:tblGrid>
              <a:tr h="378729">
                <a:tc>
                  <a:txBody>
                    <a:bodyPr/>
                    <a:lstStyle/>
                    <a:p>
                      <a:pPr algn="ctr" fontAlgn="ctr"/>
                      <a:r>
                        <a:rPr lang="es-CO" sz="1100" b="1" u="none" strike="noStrike" dirty="0">
                          <a:solidFill>
                            <a:schemeClr val="tx1"/>
                          </a:solidFill>
                          <a:effectLst/>
                          <a:latin typeface="+mj-lt"/>
                          <a:cs typeface="Arial" panose="020B0604020202020204" pitchFamily="34" charset="0"/>
                        </a:rPr>
                        <a:t>Nombre indicador</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Ecuación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Medición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Responsable</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1100" b="1" u="none" strike="noStrike" dirty="0">
                          <a:solidFill>
                            <a:schemeClr val="tx1"/>
                          </a:solidFill>
                          <a:effectLst/>
                          <a:latin typeface="+mj-lt"/>
                          <a:cs typeface="Arial" panose="020B0604020202020204" pitchFamily="34" charset="0"/>
                        </a:rPr>
                        <a:t>ANALISIS ULTIMA</a:t>
                      </a:r>
                      <a:r>
                        <a:rPr lang="es-CO" sz="1100" b="1" u="none" strike="noStrike" baseline="0" dirty="0">
                          <a:solidFill>
                            <a:schemeClr val="tx1"/>
                          </a:solidFill>
                          <a:effectLst/>
                          <a:latin typeface="+mj-lt"/>
                          <a:cs typeface="Arial" panose="020B0604020202020204" pitchFamily="34" charset="0"/>
                        </a:rPr>
                        <a:t> MEDICION</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mj-lt"/>
                          <a:cs typeface="Arial" panose="020B0604020202020204" pitchFamily="34" charset="0"/>
                        </a:rPr>
                        <a:t>% cumplimiento</a:t>
                      </a:r>
                      <a:endParaRPr lang="es-CO" sz="1100" b="1" i="0" u="none" strike="noStrike" dirty="0">
                        <a:solidFill>
                          <a:schemeClr val="tx1"/>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1067933">
                <a:tc>
                  <a:txBody>
                    <a:bodyPr/>
                    <a:lstStyle/>
                    <a:p>
                      <a:pPr algn="ctr" fontAlgn="ctr"/>
                      <a:r>
                        <a:rPr lang="es-CO" sz="1100" b="1" u="none" strike="noStrike" dirty="0">
                          <a:solidFill>
                            <a:schemeClr val="tx1"/>
                          </a:solidFill>
                          <a:effectLst/>
                          <a:latin typeface="+mj-lt"/>
                          <a:cs typeface="Arial" panose="020B0604020202020204" pitchFamily="34" charset="0"/>
                        </a:rPr>
                        <a:t>Conformidad de Contratos</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u="none" strike="noStrike" dirty="0">
                          <a:solidFill>
                            <a:schemeClr val="tx1"/>
                          </a:solidFill>
                          <a:effectLst/>
                          <a:latin typeface="+mj-lt"/>
                          <a:cs typeface="Arial" panose="020B0604020202020204" pitchFamily="34" charset="0"/>
                        </a:rPr>
                        <a:t># contratos liquidados/ # contratos terminados</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SEMESTRAL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María Celina López Gómez</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ES" sz="1100" b="0" i="0" u="none" strike="noStrike" dirty="0">
                          <a:solidFill>
                            <a:schemeClr val="tx1"/>
                          </a:solidFill>
                          <a:effectLst/>
                          <a:latin typeface="+mj-lt"/>
                          <a:cs typeface="Arial" panose="020B0604020202020204" pitchFamily="34" charset="0"/>
                        </a:rPr>
                        <a:t>A la fecha 30 de septiembre 2021, se tiene que de toda la contratación solamente  cinco (5) contratos  se encuentran terminados. Los demás se encuentran en ejecución</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100%</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1"/>
                  </a:ext>
                </a:extLst>
              </a:tr>
              <a:tr h="694070">
                <a:tc>
                  <a:txBody>
                    <a:bodyPr/>
                    <a:lstStyle/>
                    <a:p>
                      <a:pPr algn="ctr" fontAlgn="ctr"/>
                      <a:r>
                        <a:rPr lang="es-MX" sz="1100" b="1" u="none" strike="noStrike" kern="1200" dirty="0">
                          <a:solidFill>
                            <a:schemeClr val="tx1"/>
                          </a:solidFill>
                          <a:effectLst/>
                          <a:latin typeface="+mj-lt"/>
                          <a:ea typeface="+mn-ea"/>
                          <a:cs typeface="Arial" panose="020B0604020202020204" pitchFamily="34" charset="0"/>
                        </a:rPr>
                        <a:t>Oportunidad en la elaboración y legalización de contratos</a:t>
                      </a:r>
                      <a:endParaRPr lang="es-CO" sz="1100" b="1" u="none" strike="noStrike" kern="1200" dirty="0">
                        <a:solidFill>
                          <a:schemeClr val="tx1"/>
                        </a:solidFill>
                        <a:effectLst/>
                        <a:latin typeface="+mj-lt"/>
                        <a:ea typeface="+mn-ea"/>
                        <a:cs typeface="Arial" panose="020B0604020202020204" pitchFamily="34" charset="0"/>
                      </a:endParaRPr>
                    </a:p>
                  </a:txBody>
                  <a:tcPr marL="0" marR="0" marT="0" marB="0" anchor="ctr"/>
                </a:tc>
                <a:tc>
                  <a:txBody>
                    <a:bodyPr/>
                    <a:lstStyle/>
                    <a:p>
                      <a:pPr algn="ctr" fontAlgn="ctr"/>
                      <a:r>
                        <a:rPr lang="es-ES" sz="1100" b="0" i="0" kern="1200" dirty="0">
                          <a:solidFill>
                            <a:schemeClr val="tx1"/>
                          </a:solidFill>
                          <a:latin typeface="+mj-lt"/>
                          <a:ea typeface="+mn-ea"/>
                          <a:cs typeface="+mn-cs"/>
                        </a:rPr>
                        <a:t>Contratos elaborados y legalizados oportunamente ≤ 3 días / Contratos elaborados y legalizados</a:t>
                      </a:r>
                    </a:p>
                    <a:p>
                      <a:pPr algn="ctr"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MENSUAL</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María Celina López Gómez</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l" fontAlgn="ctr"/>
                      <a:r>
                        <a:rPr lang="es-CO" sz="1100" b="0" i="0" u="none" strike="noStrike" baseline="0" dirty="0">
                          <a:solidFill>
                            <a:schemeClr val="tx1"/>
                          </a:solidFill>
                          <a:effectLst/>
                          <a:latin typeface="+mj-lt"/>
                          <a:cs typeface="Arial" panose="020B0604020202020204" pitchFamily="34" charset="0"/>
                        </a:rPr>
                        <a:t>Se han elaborado oportunamente 34 contratos de 38, correspondiente al 89%</a:t>
                      </a:r>
                    </a:p>
                    <a:p>
                      <a:pPr algn="l" fontAlgn="ct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u="none" strike="noStrike" dirty="0">
                          <a:solidFill>
                            <a:schemeClr val="tx1"/>
                          </a:solidFill>
                          <a:effectLst/>
                          <a:latin typeface="+mj-lt"/>
                          <a:cs typeface="Arial" panose="020B0604020202020204" pitchFamily="34" charset="0"/>
                        </a:rPr>
                        <a:t>89%</a:t>
                      </a:r>
                      <a:endParaRPr lang="es-CO" sz="1100" b="0" i="0" u="none" strike="noStrike" dirty="0">
                        <a:solidFill>
                          <a:schemeClr val="tx1"/>
                        </a:solidFill>
                        <a:effectLst/>
                        <a:latin typeface="+mj-lt"/>
                        <a:cs typeface="Arial" panose="020B0604020202020204" pitchFamily="34" charset="0"/>
                      </a:endParaRPr>
                    </a:p>
                  </a:txBody>
                  <a:tcPr marL="0" marR="0" marT="0" marB="0" anchor="ctr"/>
                </a:tc>
                <a:extLst>
                  <a:ext uri="{0D108BD9-81ED-4DB2-BD59-A6C34878D82A}">
                    <a16:rowId xmlns:a16="http://schemas.microsoft.com/office/drawing/2014/main" val="10002"/>
                  </a:ext>
                </a:extLst>
              </a:tr>
              <a:tr h="1006324">
                <a:tc>
                  <a:txBody>
                    <a:bodyPr/>
                    <a:lstStyle/>
                    <a:p>
                      <a:pPr algn="ctr" fontAlgn="ctr"/>
                      <a:r>
                        <a:rPr lang="es-MX" sz="1100" b="1" i="0" kern="1200" dirty="0">
                          <a:solidFill>
                            <a:schemeClr val="tx1"/>
                          </a:solidFill>
                          <a:latin typeface="+mj-lt"/>
                          <a:ea typeface="+mn-ea"/>
                          <a:cs typeface="+mn-cs"/>
                        </a:rPr>
                        <a:t>Oportunidad en la Publicación de los contratos en SIA OBSERVA</a:t>
                      </a:r>
                      <a:endParaRPr lang="es-CO" sz="1100" b="1"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MX" sz="1100" b="0" i="0" kern="1200" dirty="0">
                          <a:solidFill>
                            <a:schemeClr val="tx1"/>
                          </a:solidFill>
                          <a:latin typeface="+mj-lt"/>
                          <a:ea typeface="+mn-ea"/>
                          <a:cs typeface="+mn-cs"/>
                        </a:rPr>
                        <a:t>Contratos publicados oportunamente en Gestión Transparente ≤ 5 días /Total de contratos publicados en Gestión Transparente</a:t>
                      </a:r>
                    </a:p>
                    <a:p>
                      <a:pPr algn="ctr" fontAlgn="ctr"/>
                      <a:r>
                        <a:rPr lang="es-MX" sz="1100" b="0" i="0" u="none" strike="noStrike" kern="1200" dirty="0">
                          <a:solidFill>
                            <a:schemeClr val="tx1"/>
                          </a:solidFill>
                          <a:effectLst/>
                          <a:latin typeface="+mj-lt"/>
                          <a:ea typeface="+mn-ea"/>
                          <a:cs typeface="+mn-cs"/>
                        </a:rPr>
                        <a:t>36/36</a:t>
                      </a:r>
                      <a:endParaRPr lang="es-CO" sz="1100" b="0" i="0" u="none" strike="noStrike" dirty="0">
                        <a:solidFill>
                          <a:schemeClr val="tx1"/>
                        </a:solidFill>
                        <a:effectLst/>
                        <a:latin typeface="+mj-lt"/>
                        <a:cs typeface="Arial" panose="020B0604020202020204" pitchFamily="34" charset="0"/>
                      </a:endParaRPr>
                    </a:p>
                  </a:txBody>
                  <a:tcPr marL="0" marR="0" marT="0" marB="0" anchor="ctr"/>
                </a:tc>
                <a:tc>
                  <a:txBody>
                    <a:bodyPr/>
                    <a:lstStyle/>
                    <a:p>
                      <a:pPr algn="ctr" fontAlgn="ctr"/>
                      <a:r>
                        <a:rPr lang="es-CO" sz="1100" b="0" i="0" u="none" strike="noStrike" dirty="0">
                          <a:solidFill>
                            <a:schemeClr val="tx1"/>
                          </a:solidFill>
                          <a:effectLst/>
                          <a:latin typeface="+mj-lt"/>
                          <a:cs typeface="Arial" panose="020B0604020202020204" pitchFamily="34" charset="0"/>
                        </a:rPr>
                        <a:t>MENSUAL</a:t>
                      </a:r>
                    </a:p>
                  </a:txBody>
                  <a:tcPr marL="0" marR="0" marT="0" marB="0" anchor="ctr"/>
                </a:tc>
                <a:tc>
                  <a:txBody>
                    <a:bodyPr/>
                    <a:lstStyle/>
                    <a:p>
                      <a:pPr algn="ctr" fontAlgn="t"/>
                      <a:r>
                        <a:rPr lang="es-ES" sz="1100" dirty="0">
                          <a:solidFill>
                            <a:schemeClr val="tx1"/>
                          </a:solidFill>
                          <a:latin typeface="+mj-lt"/>
                        </a:rPr>
                        <a:t>Isabel Cristina Restrepo González</a:t>
                      </a:r>
                    </a:p>
                  </a:txBody>
                  <a:tcPr marL="76200" marR="76200" marT="76200" marB="76200"/>
                </a:tc>
                <a:tc>
                  <a:txBody>
                    <a:bodyPr/>
                    <a:lstStyle/>
                    <a:p>
                      <a:pPr algn="just" fontAlgn="t"/>
                      <a:br>
                        <a:rPr lang="es-CO" sz="1100" dirty="0">
                          <a:solidFill>
                            <a:schemeClr val="tx1"/>
                          </a:solidFill>
                          <a:effectLst/>
                        </a:rPr>
                      </a:br>
                      <a:r>
                        <a:rPr lang="es-CO" sz="1100" dirty="0">
                          <a:solidFill>
                            <a:schemeClr val="tx1"/>
                          </a:solidFill>
                          <a:effectLst/>
                        </a:rPr>
                        <a:t>Todos los contratos han sido rendidos oportunamente.</a:t>
                      </a:r>
                    </a:p>
                  </a:txBody>
                  <a:tcPr marL="76200" marR="76200" marT="76200" marB="76200"/>
                </a:tc>
                <a:tc>
                  <a:txBody>
                    <a:bodyPr/>
                    <a:lstStyle/>
                    <a:p>
                      <a:pPr algn="ctr" fontAlgn="ctr"/>
                      <a:r>
                        <a:rPr lang="es-CO" sz="1100" b="0" i="0" u="none" strike="noStrike" dirty="0">
                          <a:solidFill>
                            <a:schemeClr val="tx1"/>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13709" y="0"/>
            <a:ext cx="7213641" cy="400110"/>
          </a:xfrm>
          <a:prstGeom prst="rect">
            <a:avLst/>
          </a:prstGeom>
          <a:noFill/>
        </p:spPr>
        <p:txBody>
          <a:bodyPr wrap="none" rtlCol="0">
            <a:spAutoFit/>
          </a:bodyPr>
          <a:lstStyle/>
          <a:p>
            <a:r>
              <a:rPr lang="es-CO" sz="2000" b="1" dirty="0">
                <a:solidFill>
                  <a:srgbClr val="CC5D12"/>
                </a:solidFill>
                <a:latin typeface="+mj-lt"/>
              </a:rPr>
              <a:t>Proceso Gestión de la Evaluación y la Mejora Continua - 5 Indicadores</a:t>
            </a:r>
          </a:p>
        </p:txBody>
      </p:sp>
      <p:graphicFrame>
        <p:nvGraphicFramePr>
          <p:cNvPr id="6" name="5 Tabla"/>
          <p:cNvGraphicFramePr>
            <a:graphicFrameLocks noGrp="1"/>
          </p:cNvGraphicFramePr>
          <p:nvPr>
            <p:extLst>
              <p:ext uri="{D42A27DB-BD31-4B8C-83A1-F6EECF244321}">
                <p14:modId xmlns:p14="http://schemas.microsoft.com/office/powerpoint/2010/main" val="2483585694"/>
              </p:ext>
            </p:extLst>
          </p:nvPr>
        </p:nvGraphicFramePr>
        <p:xfrm>
          <a:off x="250427" y="295846"/>
          <a:ext cx="8643146" cy="6520723"/>
        </p:xfrm>
        <a:graphic>
          <a:graphicData uri="http://schemas.openxmlformats.org/drawingml/2006/table">
            <a:tbl>
              <a:tblPr>
                <a:tableStyleId>{BC89EF96-8CEA-46FF-86C4-4CE0E7609802}</a:tableStyleId>
              </a:tblPr>
              <a:tblGrid>
                <a:gridCol w="1363197">
                  <a:extLst>
                    <a:ext uri="{9D8B030D-6E8A-4147-A177-3AD203B41FA5}">
                      <a16:colId xmlns:a16="http://schemas.microsoft.com/office/drawing/2014/main" val="20000"/>
                    </a:ext>
                  </a:extLst>
                </a:gridCol>
                <a:gridCol w="1496763">
                  <a:extLst>
                    <a:ext uri="{9D8B030D-6E8A-4147-A177-3AD203B41FA5}">
                      <a16:colId xmlns:a16="http://schemas.microsoft.com/office/drawing/2014/main" val="20001"/>
                    </a:ext>
                  </a:extLst>
                </a:gridCol>
                <a:gridCol w="838886">
                  <a:extLst>
                    <a:ext uri="{9D8B030D-6E8A-4147-A177-3AD203B41FA5}">
                      <a16:colId xmlns:a16="http://schemas.microsoft.com/office/drawing/2014/main" val="20002"/>
                    </a:ext>
                  </a:extLst>
                </a:gridCol>
                <a:gridCol w="794833">
                  <a:extLst>
                    <a:ext uri="{9D8B030D-6E8A-4147-A177-3AD203B41FA5}">
                      <a16:colId xmlns:a16="http://schemas.microsoft.com/office/drawing/2014/main" val="20003"/>
                    </a:ext>
                  </a:extLst>
                </a:gridCol>
                <a:gridCol w="3369871">
                  <a:extLst>
                    <a:ext uri="{9D8B030D-6E8A-4147-A177-3AD203B41FA5}">
                      <a16:colId xmlns:a16="http://schemas.microsoft.com/office/drawing/2014/main" val="20004"/>
                    </a:ext>
                  </a:extLst>
                </a:gridCol>
                <a:gridCol w="779596">
                  <a:extLst>
                    <a:ext uri="{9D8B030D-6E8A-4147-A177-3AD203B41FA5}">
                      <a16:colId xmlns:a16="http://schemas.microsoft.com/office/drawing/2014/main" val="20005"/>
                    </a:ext>
                  </a:extLst>
                </a:gridCol>
              </a:tblGrid>
              <a:tr h="521132">
                <a:tc>
                  <a:txBody>
                    <a:bodyPr/>
                    <a:lstStyle/>
                    <a:p>
                      <a:pPr algn="ctr" fontAlgn="ctr"/>
                      <a:r>
                        <a:rPr lang="es-CO" sz="800" b="1" u="none" strike="noStrike" dirty="0">
                          <a:effectLst/>
                          <a:latin typeface="+mj-lt"/>
                          <a:cs typeface="Arial" panose="020B0604020202020204" pitchFamily="34" charset="0"/>
                        </a:rPr>
                        <a:t>Nombre indicador</a:t>
                      </a:r>
                      <a:endParaRPr lang="es-CO" sz="8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effectLst/>
                          <a:latin typeface="+mj-lt"/>
                          <a:cs typeface="Arial" panose="020B0604020202020204" pitchFamily="34" charset="0"/>
                        </a:rPr>
                        <a:t>Ecuación</a:t>
                      </a:r>
                      <a:endParaRPr lang="es-CO" sz="8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effectLst/>
                          <a:latin typeface="+mj-lt"/>
                          <a:cs typeface="Arial" panose="020B0604020202020204" pitchFamily="34" charset="0"/>
                        </a:rPr>
                        <a:t>Medición</a:t>
                      </a:r>
                      <a:endParaRPr lang="es-CO" sz="8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effectLst/>
                          <a:latin typeface="+mj-lt"/>
                          <a:cs typeface="Arial" panose="020B0604020202020204" pitchFamily="34" charset="0"/>
                        </a:rPr>
                        <a:t>Responsable</a:t>
                      </a:r>
                      <a:endParaRPr lang="es-CO" sz="8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800" b="1" u="none" strike="noStrike" dirty="0">
                          <a:effectLst/>
                          <a:latin typeface="+mj-lt"/>
                          <a:cs typeface="Arial" panose="020B0604020202020204" pitchFamily="34" charset="0"/>
                        </a:rPr>
                        <a:t>ANALISIS ULTIMA</a:t>
                      </a:r>
                      <a:r>
                        <a:rPr lang="es-CO" sz="800" b="1" u="none" strike="noStrike" baseline="0" dirty="0">
                          <a:effectLst/>
                          <a:latin typeface="+mj-lt"/>
                          <a:cs typeface="Arial" panose="020B0604020202020204" pitchFamily="34" charset="0"/>
                        </a:rPr>
                        <a:t> MEDICION</a:t>
                      </a:r>
                      <a:endParaRPr lang="es-CO" sz="8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tc>
                  <a:txBody>
                    <a:bodyPr/>
                    <a:lstStyle/>
                    <a:p>
                      <a:pPr algn="ctr" fontAlgn="ctr"/>
                      <a:r>
                        <a:rPr lang="es-CO" sz="800" b="1" u="none" strike="noStrike" dirty="0">
                          <a:effectLst/>
                          <a:latin typeface="+mj-lt"/>
                          <a:cs typeface="Arial" panose="020B0604020202020204" pitchFamily="34" charset="0"/>
                        </a:rPr>
                        <a:t>% cumplimiento</a:t>
                      </a:r>
                      <a:endParaRPr lang="es-CO" sz="800" b="1" i="0" u="none" strike="noStrike" dirty="0">
                        <a:solidFill>
                          <a:srgbClr val="000000"/>
                        </a:solidFill>
                        <a:effectLst/>
                        <a:latin typeface="+mj-lt"/>
                        <a:cs typeface="Arial" panose="020B060402020202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950276">
                <a:tc>
                  <a:txBody>
                    <a:bodyPr/>
                    <a:lstStyle/>
                    <a:p>
                      <a:pPr algn="ctr" fontAlgn="ctr"/>
                      <a:r>
                        <a:rPr lang="es-MX" sz="800" b="1" i="0" kern="1200" dirty="0">
                          <a:solidFill>
                            <a:srgbClr val="0070C0"/>
                          </a:solidFill>
                          <a:latin typeface="+mj-lt"/>
                          <a:ea typeface="+mn-ea"/>
                          <a:cs typeface="+mn-cs"/>
                        </a:rPr>
                        <a:t>% de cumplimiento plan de mejoramiento</a:t>
                      </a:r>
                      <a:endParaRPr lang="es-CO" sz="800" b="1" i="0" u="none" strike="noStrike" dirty="0">
                        <a:solidFill>
                          <a:srgbClr val="0070C0"/>
                        </a:solidFill>
                        <a:effectLst/>
                        <a:latin typeface="+mj-lt"/>
                        <a:cs typeface="Arial" panose="020B0604020202020204" pitchFamily="34" charset="0"/>
                      </a:endParaRPr>
                    </a:p>
                  </a:txBody>
                  <a:tcPr marL="0" marR="0" marT="0" marB="0" anchor="ctr"/>
                </a:tc>
                <a:tc>
                  <a:txBody>
                    <a:bodyPr/>
                    <a:lstStyle/>
                    <a:p>
                      <a:pPr algn="ctr" fontAlgn="ctr"/>
                      <a:r>
                        <a:rPr lang="es-ES" sz="800" b="1" i="0" kern="1200" dirty="0">
                          <a:solidFill>
                            <a:schemeClr val="tx1"/>
                          </a:solidFill>
                          <a:latin typeface="+mj-lt"/>
                          <a:ea typeface="+mn-ea"/>
                          <a:cs typeface="+mn-cs"/>
                        </a:rPr>
                        <a:t>Número de acciones correctivas y/o preventivas cerradas/Total de acciones</a:t>
                      </a:r>
                    </a:p>
                    <a:p>
                      <a:pPr algn="ctr" fontAlgn="ctr"/>
                      <a:endParaRPr lang="es-ES" sz="800" b="1" i="0" kern="1200" dirty="0">
                        <a:solidFill>
                          <a:schemeClr val="tx1"/>
                        </a:solidFill>
                        <a:latin typeface="+mj-lt"/>
                        <a:ea typeface="+mn-ea"/>
                        <a:cs typeface="+mn-cs"/>
                      </a:endParaRPr>
                    </a:p>
                    <a:p>
                      <a:pPr algn="ctr" fontAlgn="ctr"/>
                      <a:r>
                        <a:rPr lang="es-ES" sz="800" b="1" i="0" kern="1200" dirty="0">
                          <a:solidFill>
                            <a:schemeClr val="tx1"/>
                          </a:solidFill>
                          <a:latin typeface="+mj-lt"/>
                          <a:ea typeface="+mn-ea"/>
                          <a:cs typeface="+mn-cs"/>
                        </a:rPr>
                        <a:t>18/19</a:t>
                      </a:r>
                    </a:p>
                    <a:p>
                      <a:pPr algn="ctr" fontAlgn="ctr"/>
                      <a:endParaRPr lang="es-CO" sz="800" b="1" i="0" u="none" strike="noStrike" kern="1200" dirty="0">
                        <a:solidFill>
                          <a:schemeClr val="tx1"/>
                        </a:solidFill>
                        <a:effectLst/>
                        <a:latin typeface="+mj-lt"/>
                        <a:ea typeface="+mn-ea"/>
                        <a:cs typeface="+mn-cs"/>
                      </a:endParaRPr>
                    </a:p>
                  </a:txBody>
                  <a:tcPr marL="0" marR="0" marT="0" marB="0" anchor="ctr"/>
                </a:tc>
                <a:tc>
                  <a:txBody>
                    <a:bodyPr/>
                    <a:lstStyle/>
                    <a:p>
                      <a:pPr algn="ctr" fontAlgn="ctr"/>
                      <a:r>
                        <a:rPr lang="es-CO" sz="800" b="0" i="0" u="none" strike="noStrike" dirty="0">
                          <a:solidFill>
                            <a:srgbClr val="000000"/>
                          </a:solidFill>
                          <a:effectLst/>
                          <a:latin typeface="+mj-lt"/>
                          <a:cs typeface="Arial" panose="020B0604020202020204" pitchFamily="34" charset="0"/>
                        </a:rPr>
                        <a:t>SEMESTRAL</a:t>
                      </a:r>
                    </a:p>
                  </a:txBody>
                  <a:tcPr marL="0" marR="0" marT="0" marB="0" anchor="ctr"/>
                </a:tc>
                <a:tc>
                  <a:txBody>
                    <a:bodyPr/>
                    <a:lstStyle/>
                    <a:p>
                      <a:pPr algn="ctr" fontAlgn="ctr"/>
                      <a:r>
                        <a:rPr lang="es-ES" sz="800" b="0" i="0" kern="1200" dirty="0">
                          <a:solidFill>
                            <a:schemeClr val="tx1"/>
                          </a:solidFill>
                          <a:latin typeface="+mj-lt"/>
                          <a:ea typeface="+mn-ea"/>
                          <a:cs typeface="+mn-cs"/>
                        </a:rPr>
                        <a:t>Sandra Milena Quintero Puerta</a:t>
                      </a:r>
                      <a:endParaRPr lang="es-CO" sz="80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just" fontAlgn="t"/>
                      <a:r>
                        <a:rPr lang="es-ES" sz="800" dirty="0">
                          <a:effectLst/>
                          <a:latin typeface="+mj-lt"/>
                        </a:rPr>
                        <a:t>Durante el primer semestre del 2021, no se le realizo seguimiento al plan de mejoramiento, ya que no se tenia persona encargada de calidad. la cantidad de las acciones tomadas en este momento, son las que quedaron pendientes por cerrar en el año 2020. la contratista ingreso el 1 de julio del 2021. al 13 de octubre del 2021, se tienen 19 no conformidades de las cuales 16 ya se cerraron, para diciembre del 2020 se tenían 18 no conformidades, pero se incremento, ya que en la auditoria interna realizada a los procesos misionales en julio del 2021, del proceso de gestión participativa de la cultura se tuvo una no conformidad. para cerrar el 30/12/2021, solo quedo pendiente cerrar una acción correctiva, que corresponde al listado de bienes declarados de interés patrimonial.</a:t>
                      </a:r>
                    </a:p>
                  </a:txBody>
                  <a:tcPr marL="76200" marR="76200" marT="76200" marB="76200"/>
                </a:tc>
                <a:tc>
                  <a:txBody>
                    <a:bodyPr/>
                    <a:lstStyle/>
                    <a:p>
                      <a:pPr algn="ctr" fontAlgn="ctr"/>
                      <a:r>
                        <a:rPr lang="es-CO" sz="800" b="0" i="0" u="none" strike="noStrike" dirty="0">
                          <a:solidFill>
                            <a:srgbClr val="000000"/>
                          </a:solidFill>
                          <a:effectLst/>
                          <a:latin typeface="+mj-lt"/>
                          <a:cs typeface="Arial" panose="020B0604020202020204" pitchFamily="34" charset="0"/>
                        </a:rPr>
                        <a:t>94%</a:t>
                      </a:r>
                    </a:p>
                  </a:txBody>
                  <a:tcPr marL="0" marR="0" marT="0" marB="0" anchor="ctr"/>
                </a:tc>
                <a:extLst>
                  <a:ext uri="{0D108BD9-81ED-4DB2-BD59-A6C34878D82A}">
                    <a16:rowId xmlns:a16="http://schemas.microsoft.com/office/drawing/2014/main" val="10001"/>
                  </a:ext>
                </a:extLst>
              </a:tr>
              <a:tr h="1006324">
                <a:tc>
                  <a:txBody>
                    <a:bodyPr/>
                    <a:lstStyle/>
                    <a:p>
                      <a:pPr algn="ctr" fontAlgn="ctr"/>
                      <a:r>
                        <a:rPr lang="es-ES" sz="800" b="1" i="0" kern="1200" dirty="0">
                          <a:solidFill>
                            <a:srgbClr val="0070C0"/>
                          </a:solidFill>
                          <a:latin typeface="+mj-lt"/>
                          <a:ea typeface="+mn-ea"/>
                          <a:cs typeface="+mn-cs"/>
                        </a:rPr>
                        <a:t>Indicador de Auditorias SIG</a:t>
                      </a:r>
                      <a:endParaRPr lang="es-CO" sz="800" b="1" u="none" strike="noStrike" kern="1200" dirty="0">
                        <a:solidFill>
                          <a:srgbClr val="0070C0"/>
                        </a:solidFill>
                        <a:effectLst/>
                        <a:latin typeface="+mj-lt"/>
                        <a:ea typeface="+mn-ea"/>
                        <a:cs typeface="Arial" panose="020B0604020202020204" pitchFamily="34" charset="0"/>
                      </a:endParaRPr>
                    </a:p>
                  </a:txBody>
                  <a:tcPr marL="0" marR="0" marT="0" marB="0" anchor="ctr"/>
                </a:tc>
                <a:tc>
                  <a:txBody>
                    <a:bodyPr/>
                    <a:lstStyle/>
                    <a:p>
                      <a:pPr algn="ctr" fontAlgn="ctr"/>
                      <a:r>
                        <a:rPr lang="es-ES" sz="800" b="1" i="0" kern="1200" dirty="0">
                          <a:solidFill>
                            <a:schemeClr val="tx1"/>
                          </a:solidFill>
                          <a:latin typeface="+mj-lt"/>
                          <a:ea typeface="+mn-ea"/>
                          <a:cs typeface="+mn-cs"/>
                        </a:rPr>
                        <a:t>No. De auditoria realizadas / Total de auditorías programadas</a:t>
                      </a:r>
                    </a:p>
                    <a:p>
                      <a:pPr algn="ctr" fontAlgn="ctr"/>
                      <a:endParaRPr lang="es-ES" sz="800" b="1" i="0" kern="1200" dirty="0">
                        <a:solidFill>
                          <a:schemeClr val="tx1"/>
                        </a:solidFill>
                        <a:latin typeface="+mj-lt"/>
                        <a:ea typeface="+mn-ea"/>
                        <a:cs typeface="+mn-cs"/>
                      </a:endParaRPr>
                    </a:p>
                    <a:p>
                      <a:pPr algn="ctr" fontAlgn="ctr"/>
                      <a:r>
                        <a:rPr lang="es-ES" sz="800" b="1" i="0" kern="1200" dirty="0">
                          <a:solidFill>
                            <a:schemeClr val="tx1"/>
                          </a:solidFill>
                          <a:latin typeface="+mj-lt"/>
                          <a:ea typeface="+mn-ea"/>
                          <a:cs typeface="+mn-cs"/>
                        </a:rPr>
                        <a:t>1/2</a:t>
                      </a:r>
                    </a:p>
                    <a:p>
                      <a:pPr algn="ctr" fontAlgn="ctr"/>
                      <a:endParaRPr lang="es-CO" sz="800" b="1" i="0" u="none" strike="noStrike" kern="1200" dirty="0">
                        <a:solidFill>
                          <a:schemeClr val="tx1"/>
                        </a:solidFill>
                        <a:effectLst/>
                        <a:latin typeface="+mj-lt"/>
                        <a:ea typeface="+mn-ea"/>
                        <a:cs typeface="+mn-cs"/>
                      </a:endParaRPr>
                    </a:p>
                  </a:txBody>
                  <a:tcPr marL="0" marR="0" marT="0" marB="0" anchor="ctr"/>
                </a:tc>
                <a:tc>
                  <a:txBody>
                    <a:bodyPr/>
                    <a:lstStyle/>
                    <a:p>
                      <a:pPr algn="ctr" fontAlgn="ctr"/>
                      <a:r>
                        <a:rPr lang="es-CO" sz="800" b="0" i="0" u="none" strike="noStrike" dirty="0">
                          <a:solidFill>
                            <a:srgbClr val="000000"/>
                          </a:solidFill>
                          <a:effectLst/>
                          <a:latin typeface="+mj-lt"/>
                          <a:cs typeface="Arial" panose="020B0604020202020204" pitchFamily="34" charset="0"/>
                        </a:rPr>
                        <a:t>SEMESTRAL</a:t>
                      </a:r>
                    </a:p>
                  </a:txBody>
                  <a:tcPr marL="0" marR="0" marT="0" marB="0" anchor="ctr"/>
                </a:tc>
                <a:tc>
                  <a:txBody>
                    <a:bodyPr/>
                    <a:lstStyle/>
                    <a:p>
                      <a:pPr algn="ctr" fontAlgn="ctr"/>
                      <a:r>
                        <a:rPr lang="es-ES" sz="800" b="0" i="0" kern="1200" dirty="0">
                          <a:solidFill>
                            <a:schemeClr val="tx1"/>
                          </a:solidFill>
                          <a:latin typeface="+mj-lt"/>
                          <a:ea typeface="+mn-ea"/>
                          <a:cs typeface="+mn-cs"/>
                        </a:rPr>
                        <a:t>Sandra Milena Quintero Puerta</a:t>
                      </a:r>
                      <a:endParaRPr lang="es-CO" sz="80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just" fontAlgn="ctr"/>
                      <a:r>
                        <a:rPr lang="es-ES" sz="800" b="0" i="0" kern="1200" dirty="0">
                          <a:solidFill>
                            <a:schemeClr val="tx1"/>
                          </a:solidFill>
                          <a:effectLst/>
                          <a:latin typeface="+mj-lt"/>
                          <a:ea typeface="+mn-ea"/>
                          <a:cs typeface="+mn-cs"/>
                        </a:rPr>
                        <a:t>	</a:t>
                      </a:r>
                    </a:p>
                    <a:p>
                      <a:pPr algn="just" fontAlgn="ctr"/>
                      <a:r>
                        <a:rPr lang="es-ES" sz="800" b="0" i="0" kern="1200" dirty="0">
                          <a:solidFill>
                            <a:schemeClr val="tx1"/>
                          </a:solidFill>
                          <a:effectLst/>
                          <a:latin typeface="+mj-lt"/>
                          <a:ea typeface="+mn-ea"/>
                          <a:cs typeface="+mn-cs"/>
                        </a:rPr>
                        <a:t>Para el año 2021 se tienen programadas dos auditorias: una auditoria interna y la auditoria externa realizada por el ICONTEC. a la fecha de hoy 09/07/2021 se esta ajustado el programa de auditorias. Es importante tener en cuenta que el programa de auditorias se inicia en el segundo semestre del 2021 porque la contratista de calidad ingreso el 01/07/2021 al 13/10/2021, se han realizado la auditoria interna de los procesos misionales, y la auditoria de seguimiento por parte del ICONTEC. al 30/12/2021 solo se realizo la a auditoria interna de los procesos misionales, y la auditoria de seguimiento por parte del ICONTEC, quedo pendiente realizar a segunda parte de la auditoria interna, ya que se tenia programado contratar la actividad con una empresa externa, pero por temas presupuestales no se pudo realizar. por lo tanto el cumplimiento del indicador es de 1.5</a:t>
                      </a:r>
                      <a:endParaRPr lang="es-CO" sz="80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ctr"/>
                      <a:r>
                        <a:rPr lang="es-CO" sz="800" b="0" i="0" u="none" strike="noStrike" dirty="0">
                          <a:solidFill>
                            <a:srgbClr val="000000"/>
                          </a:solidFill>
                          <a:effectLst/>
                          <a:latin typeface="+mj-lt"/>
                          <a:cs typeface="Arial" panose="020B0604020202020204" pitchFamily="34" charset="0"/>
                        </a:rPr>
                        <a:t>50%</a:t>
                      </a:r>
                    </a:p>
                  </a:txBody>
                  <a:tcPr marL="0" marR="0" marT="0" marB="0" anchor="ctr"/>
                </a:tc>
                <a:extLst>
                  <a:ext uri="{0D108BD9-81ED-4DB2-BD59-A6C34878D82A}">
                    <a16:rowId xmlns:a16="http://schemas.microsoft.com/office/drawing/2014/main" val="10002"/>
                  </a:ext>
                </a:extLst>
              </a:tr>
              <a:tr h="908463">
                <a:tc>
                  <a:txBody>
                    <a:bodyPr/>
                    <a:lstStyle/>
                    <a:p>
                      <a:pPr algn="ctr" fontAlgn="ctr"/>
                      <a:r>
                        <a:rPr lang="es-MX" sz="800" b="1" i="0" kern="1200" dirty="0">
                          <a:solidFill>
                            <a:srgbClr val="0070C0"/>
                          </a:solidFill>
                          <a:latin typeface="+mj-lt"/>
                          <a:ea typeface="+mn-ea"/>
                          <a:cs typeface="+mn-cs"/>
                        </a:rPr>
                        <a:t>Cumplimiento de las actividades del plan de trabajo de la oficina de control interno</a:t>
                      </a:r>
                      <a:endParaRPr lang="es-CO" sz="800" b="1" i="0" u="none" strike="noStrike" dirty="0">
                        <a:solidFill>
                          <a:srgbClr val="0070C0"/>
                        </a:solidFill>
                        <a:effectLst/>
                        <a:latin typeface="+mj-lt"/>
                        <a:cs typeface="Arial" panose="020B0604020202020204" pitchFamily="34" charset="0"/>
                      </a:endParaRPr>
                    </a:p>
                  </a:txBody>
                  <a:tcPr marL="0" marR="0" marT="0" marB="0" anchor="ctr"/>
                </a:tc>
                <a:tc>
                  <a:txBody>
                    <a:bodyPr/>
                    <a:lstStyle/>
                    <a:p>
                      <a:pPr algn="ctr" fontAlgn="t"/>
                      <a:r>
                        <a:rPr lang="es-MX" sz="800" b="1" i="0" kern="1200" dirty="0">
                          <a:solidFill>
                            <a:schemeClr val="tx1"/>
                          </a:solidFill>
                          <a:latin typeface="+mj-lt"/>
                          <a:ea typeface="+mn-ea"/>
                          <a:cs typeface="+mn-cs"/>
                        </a:rPr>
                        <a:t>Actividades ejecutadas del plan de trabajo OCIA/Actividades programadas en el plan de trabajo OCIA</a:t>
                      </a:r>
                    </a:p>
                    <a:p>
                      <a:pPr algn="ctr" fontAlgn="t"/>
                      <a:endParaRPr lang="es-MX" sz="800" b="1" i="0" kern="1200" dirty="0">
                        <a:solidFill>
                          <a:schemeClr val="tx1"/>
                        </a:solidFill>
                        <a:latin typeface="+mj-lt"/>
                        <a:ea typeface="+mn-ea"/>
                        <a:cs typeface="+mn-cs"/>
                      </a:endParaRPr>
                    </a:p>
                    <a:p>
                      <a:pPr algn="ctr" fontAlgn="t"/>
                      <a:r>
                        <a:rPr lang="es-MX" sz="800" b="1" i="0" kern="1200" dirty="0">
                          <a:solidFill>
                            <a:schemeClr val="tx1"/>
                          </a:solidFill>
                          <a:latin typeface="+mj-lt"/>
                          <a:ea typeface="+mn-ea"/>
                          <a:cs typeface="+mn-cs"/>
                        </a:rPr>
                        <a:t>21/21</a:t>
                      </a:r>
                    </a:p>
                  </a:txBody>
                  <a:tcPr marL="76200" marR="76200" marT="76200" marB="76200"/>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800" b="0" i="0" u="none" strike="noStrike" dirty="0">
                          <a:solidFill>
                            <a:srgbClr val="000000"/>
                          </a:solidFill>
                          <a:effectLst/>
                          <a:latin typeface="+mj-lt"/>
                          <a:cs typeface="Arial" panose="020B0604020202020204" pitchFamily="34" charset="0"/>
                        </a:rPr>
                        <a:t>SEMESTRAL</a:t>
                      </a:r>
                    </a:p>
                    <a:p>
                      <a:pPr algn="ctr" fontAlgn="ctr"/>
                      <a:endParaRPr lang="es-CO" sz="800" b="0" i="0" u="none" strike="noStrike" dirty="0">
                        <a:solidFill>
                          <a:srgbClr val="000000"/>
                        </a:solidFill>
                        <a:effectLst/>
                        <a:latin typeface="+mj-lt"/>
                        <a:cs typeface="Arial" panose="020B0604020202020204" pitchFamily="34" charset="0"/>
                      </a:endParaRPr>
                    </a:p>
                  </a:txBody>
                  <a:tcPr marL="0" marR="0" marT="0" marB="0" anchor="ctr"/>
                </a:tc>
                <a:tc>
                  <a:txBody>
                    <a:bodyPr/>
                    <a:lstStyle/>
                    <a:p>
                      <a:pPr algn="ctr" fontAlgn="t"/>
                      <a:r>
                        <a:rPr lang="es-ES" sz="800" b="0" i="0" kern="1200" dirty="0">
                          <a:solidFill>
                            <a:schemeClr val="tx1"/>
                          </a:solidFill>
                          <a:latin typeface="+mj-lt"/>
                          <a:ea typeface="+mn-ea"/>
                          <a:cs typeface="+mn-cs"/>
                        </a:rPr>
                        <a:t>Pedro Pablo Agudelo Echeverri</a:t>
                      </a:r>
                      <a:endParaRPr lang="es-ES" sz="800" dirty="0">
                        <a:latin typeface="+mj-lt"/>
                      </a:endParaRPr>
                    </a:p>
                  </a:txBody>
                  <a:tcPr marL="76200" marR="76200" marT="76200" marB="76200"/>
                </a:tc>
                <a:tc>
                  <a:txBody>
                    <a:bodyPr/>
                    <a:lstStyle/>
                    <a:p>
                      <a:pPr algn="l" fontAlgn="t"/>
                      <a:r>
                        <a:rPr lang="es-ES" sz="800" b="0" i="0" kern="1200" dirty="0">
                          <a:solidFill>
                            <a:schemeClr val="tx1"/>
                          </a:solidFill>
                          <a:effectLst/>
                          <a:latin typeface="+mj-lt"/>
                          <a:ea typeface="+mn-ea"/>
                          <a:cs typeface="+mn-cs"/>
                        </a:rPr>
                        <a:t>Se cumplió con lo programado al 100%, informes de ley y programa de auditorias internas.</a:t>
                      </a:r>
                    </a:p>
                  </a:txBody>
                  <a:tcPr marL="76200" marR="76200" marT="76200" marB="76200"/>
                </a:tc>
                <a:tc>
                  <a:txBody>
                    <a:bodyPr/>
                    <a:lstStyle/>
                    <a:p>
                      <a:pPr algn="ctr" fontAlgn="ctr"/>
                      <a:r>
                        <a:rPr lang="es-CO" sz="800" b="0" i="0" u="none" strike="noStrike" dirty="0">
                          <a:solidFill>
                            <a:srgbClr val="000000"/>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3"/>
                  </a:ext>
                </a:extLst>
              </a:tr>
              <a:tr h="1006324">
                <a:tc>
                  <a:txBody>
                    <a:bodyPr/>
                    <a:lstStyle/>
                    <a:p>
                      <a:pPr algn="ctr" fontAlgn="ctr"/>
                      <a:r>
                        <a:rPr lang="es-MX" sz="800" b="1" i="0" kern="1200" dirty="0">
                          <a:solidFill>
                            <a:srgbClr val="0070C0"/>
                          </a:solidFill>
                          <a:latin typeface="+mj-lt"/>
                          <a:ea typeface="+mn-ea"/>
                          <a:cs typeface="+mn-cs"/>
                        </a:rPr>
                        <a:t>Cumplimiento de recomendaciones y acciones de mejora de los procesos</a:t>
                      </a:r>
                      <a:endParaRPr lang="es-CO" sz="800" b="1" i="0" u="none" strike="noStrike" dirty="0">
                        <a:solidFill>
                          <a:srgbClr val="0070C0"/>
                        </a:solidFill>
                        <a:effectLst/>
                        <a:latin typeface="+mj-lt"/>
                        <a:cs typeface="Arial" panose="020B0604020202020204" pitchFamily="34" charset="0"/>
                      </a:endParaRPr>
                    </a:p>
                  </a:txBody>
                  <a:tcPr marL="0" marR="0" marT="0" marB="0" anchor="ctr"/>
                </a:tc>
                <a:tc>
                  <a:txBody>
                    <a:bodyPr/>
                    <a:lstStyle/>
                    <a:p>
                      <a:pPr algn="ctr" fontAlgn="ctr"/>
                      <a:r>
                        <a:rPr lang="es-MX" sz="800" b="1" i="0" kern="1200" dirty="0">
                          <a:solidFill>
                            <a:schemeClr val="tx1"/>
                          </a:solidFill>
                          <a:latin typeface="+mj-lt"/>
                          <a:ea typeface="+mn-ea"/>
                          <a:cs typeface="+mn-cs"/>
                        </a:rPr>
                        <a:t>Recomendaciones y acciones de mejora implementadas/Total de recomendaciones y acciones de mejora consignadas por la OCIA</a:t>
                      </a:r>
                    </a:p>
                    <a:p>
                      <a:pPr algn="ctr" fontAlgn="ctr"/>
                      <a:endParaRPr lang="es-MX" sz="800" b="1" i="0" kern="1200" dirty="0">
                        <a:solidFill>
                          <a:schemeClr val="tx1"/>
                        </a:solidFill>
                        <a:latin typeface="+mj-lt"/>
                        <a:ea typeface="+mn-ea"/>
                        <a:cs typeface="+mn-cs"/>
                      </a:endParaRPr>
                    </a:p>
                    <a:p>
                      <a:pPr algn="ctr" fontAlgn="ctr"/>
                      <a:r>
                        <a:rPr lang="es-MX" sz="800" b="1" i="0" kern="1200" dirty="0">
                          <a:solidFill>
                            <a:schemeClr val="tx1"/>
                          </a:solidFill>
                          <a:latin typeface="+mj-lt"/>
                          <a:ea typeface="+mn-ea"/>
                          <a:cs typeface="+mn-cs"/>
                        </a:rPr>
                        <a:t>27/29</a:t>
                      </a:r>
                    </a:p>
                  </a:txBody>
                  <a:tcPr marL="0" marR="0" marT="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800" b="0" i="0" u="none" strike="noStrike" dirty="0">
                          <a:solidFill>
                            <a:srgbClr val="000000"/>
                          </a:solidFill>
                          <a:effectLst/>
                          <a:latin typeface="+mj-lt"/>
                          <a:cs typeface="Arial" panose="020B0604020202020204" pitchFamily="34" charset="0"/>
                        </a:rPr>
                        <a:t>SEMESTRAL</a:t>
                      </a:r>
                    </a:p>
                  </a:txBody>
                  <a:tcPr marL="0" marR="0" marT="0" marB="0" anchor="ctr"/>
                </a:tc>
                <a:tc>
                  <a:txBody>
                    <a:bodyPr/>
                    <a:lstStyle/>
                    <a:p>
                      <a:pPr algn="ctr" fontAlgn="t"/>
                      <a:r>
                        <a:rPr lang="es-ES" sz="800" b="0" i="0" kern="1200" dirty="0">
                          <a:solidFill>
                            <a:schemeClr val="tx1"/>
                          </a:solidFill>
                          <a:latin typeface="+mj-lt"/>
                          <a:ea typeface="+mn-ea"/>
                          <a:cs typeface="+mn-cs"/>
                        </a:rPr>
                        <a:t>Pedro Pablo Agudelo Echeverri</a:t>
                      </a:r>
                      <a:endParaRPr lang="es-ES" sz="800" dirty="0">
                        <a:latin typeface="+mj-lt"/>
                      </a:endParaRPr>
                    </a:p>
                  </a:txBody>
                  <a:tcPr marL="76200" marR="76200" marT="76200" marB="76200"/>
                </a:tc>
                <a:tc>
                  <a:txBody>
                    <a:bodyPr/>
                    <a:lstStyle/>
                    <a:p>
                      <a:pPr algn="just" fontAlgn="t"/>
                      <a:r>
                        <a:rPr lang="es-ES" sz="800" b="0" i="0" kern="1200" dirty="0">
                          <a:solidFill>
                            <a:schemeClr val="tx1"/>
                          </a:solidFill>
                          <a:effectLst/>
                          <a:latin typeface="+mj-lt"/>
                          <a:ea typeface="+mn-ea"/>
                          <a:cs typeface="+mn-cs"/>
                        </a:rPr>
                        <a:t>	</a:t>
                      </a:r>
                    </a:p>
                    <a:p>
                      <a:pPr algn="just" fontAlgn="t"/>
                      <a:r>
                        <a:rPr lang="es-ES" sz="800" b="0" i="0" kern="1200" dirty="0">
                          <a:solidFill>
                            <a:schemeClr val="tx1"/>
                          </a:solidFill>
                          <a:effectLst/>
                          <a:latin typeface="+mj-lt"/>
                          <a:ea typeface="+mn-ea"/>
                          <a:cs typeface="+mn-cs"/>
                        </a:rPr>
                        <a:t>Se avanzó en un 93% en la gestión de los planes de mejoramiento institucional vigencia 2020 - 2021</a:t>
                      </a:r>
                      <a:endParaRPr lang="es-ES" sz="800" dirty="0">
                        <a:latin typeface="+mj-lt"/>
                      </a:endParaRPr>
                    </a:p>
                  </a:txBody>
                  <a:tcPr marL="76200" marR="76200" marT="76200" marB="76200"/>
                </a:tc>
                <a:tc>
                  <a:txBody>
                    <a:bodyPr/>
                    <a:lstStyle/>
                    <a:p>
                      <a:pPr algn="ctr" fontAlgn="ctr"/>
                      <a:r>
                        <a:rPr lang="es-CO" sz="800" b="0" i="0" u="none" strike="noStrike" dirty="0">
                          <a:solidFill>
                            <a:srgbClr val="000000"/>
                          </a:solidFill>
                          <a:effectLst/>
                          <a:latin typeface="+mj-lt"/>
                          <a:cs typeface="Arial" panose="020B0604020202020204" pitchFamily="34" charset="0"/>
                        </a:rPr>
                        <a:t>93%</a:t>
                      </a:r>
                    </a:p>
                  </a:txBody>
                  <a:tcPr marL="0" marR="0" marT="0" marB="0" anchor="ctr"/>
                </a:tc>
                <a:extLst>
                  <a:ext uri="{0D108BD9-81ED-4DB2-BD59-A6C34878D82A}">
                    <a16:rowId xmlns:a16="http://schemas.microsoft.com/office/drawing/2014/main" val="10004"/>
                  </a:ext>
                </a:extLst>
              </a:tr>
              <a:tr h="1006324">
                <a:tc>
                  <a:txBody>
                    <a:bodyPr/>
                    <a:lstStyle/>
                    <a:p>
                      <a:pPr algn="ctr" fontAlgn="ctr"/>
                      <a:r>
                        <a:rPr lang="es-ES" sz="800" b="1" i="0" kern="1200" dirty="0">
                          <a:solidFill>
                            <a:srgbClr val="0070C0"/>
                          </a:solidFill>
                          <a:latin typeface="+mj-lt"/>
                          <a:ea typeface="+mn-ea"/>
                          <a:cs typeface="+mn-cs"/>
                        </a:rPr>
                        <a:t>Cumplimiento del programa anual de auditorias internas aprobado por el comité coordinador de control interno</a:t>
                      </a:r>
                      <a:endParaRPr lang="es-CO" sz="800" b="1" i="0" u="none" strike="noStrike" dirty="0">
                        <a:solidFill>
                          <a:srgbClr val="0070C0"/>
                        </a:solidFill>
                        <a:effectLst/>
                        <a:latin typeface="+mj-lt"/>
                        <a:cs typeface="Arial" panose="020B0604020202020204" pitchFamily="34" charset="0"/>
                      </a:endParaRPr>
                    </a:p>
                  </a:txBody>
                  <a:tcPr marL="0" marR="0" marT="0" marB="0" anchor="ctr"/>
                </a:tc>
                <a:tc>
                  <a:txBody>
                    <a:bodyPr/>
                    <a:lstStyle/>
                    <a:p>
                      <a:pPr algn="ctr" fontAlgn="t"/>
                      <a:br>
                        <a:rPr lang="es-ES" sz="800" b="1" dirty="0">
                          <a:latin typeface="+mj-lt"/>
                        </a:rPr>
                      </a:br>
                      <a:r>
                        <a:rPr lang="pt-BR" sz="800" b="1" i="0" kern="1200" dirty="0">
                          <a:solidFill>
                            <a:schemeClr val="tx1"/>
                          </a:solidFill>
                          <a:latin typeface="+mj-lt"/>
                          <a:ea typeface="+mn-ea"/>
                          <a:cs typeface="+mn-cs"/>
                        </a:rPr>
                        <a:t>Auditorias internas ejecutadas/Auditorias internas programadas</a:t>
                      </a:r>
                    </a:p>
                    <a:p>
                      <a:pPr algn="ctr" fontAlgn="t"/>
                      <a:endParaRPr lang="pt-BR" sz="800" b="1" i="0" kern="1200" dirty="0">
                        <a:solidFill>
                          <a:schemeClr val="tx1"/>
                        </a:solidFill>
                        <a:latin typeface="+mj-lt"/>
                        <a:ea typeface="+mn-ea"/>
                        <a:cs typeface="+mn-cs"/>
                      </a:endParaRPr>
                    </a:p>
                    <a:p>
                      <a:pPr algn="ctr" fontAlgn="t"/>
                      <a:r>
                        <a:rPr lang="pt-BR" sz="800" b="1" i="0" kern="1200" dirty="0">
                          <a:solidFill>
                            <a:schemeClr val="tx1"/>
                          </a:solidFill>
                          <a:latin typeface="+mj-lt"/>
                          <a:ea typeface="+mn-ea"/>
                          <a:cs typeface="+mn-cs"/>
                        </a:rPr>
                        <a:t>7/7</a:t>
                      </a:r>
                      <a:endParaRPr lang="es-ES" sz="800" b="1" dirty="0">
                        <a:latin typeface="+mj-lt"/>
                      </a:endParaRPr>
                    </a:p>
                  </a:txBody>
                  <a:tcPr marL="76200" marR="76200" marT="76200" marB="76200"/>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s-CO" sz="800" b="0" i="0" u="none" strike="noStrike" dirty="0">
                          <a:solidFill>
                            <a:srgbClr val="000000"/>
                          </a:solidFill>
                          <a:effectLst/>
                          <a:latin typeface="+mj-lt"/>
                          <a:cs typeface="Arial" panose="020B0604020202020204" pitchFamily="34" charset="0"/>
                        </a:rPr>
                        <a:t>SEMESTRAL</a:t>
                      </a:r>
                    </a:p>
                  </a:txBody>
                  <a:tcPr marL="0" marR="0" marT="0" marB="0" anchor="ctr"/>
                </a:tc>
                <a:tc>
                  <a:txBody>
                    <a:bodyPr/>
                    <a:lstStyle/>
                    <a:p>
                      <a:pPr algn="ctr" fontAlgn="t"/>
                      <a:r>
                        <a:rPr lang="es-ES" sz="800" b="0" i="0" kern="1200" dirty="0">
                          <a:solidFill>
                            <a:schemeClr val="tx1"/>
                          </a:solidFill>
                          <a:latin typeface="+mj-lt"/>
                          <a:ea typeface="+mn-ea"/>
                          <a:cs typeface="+mn-cs"/>
                        </a:rPr>
                        <a:t>Pedro Pablo Agudelo Echeverri</a:t>
                      </a:r>
                      <a:endParaRPr lang="es-ES" sz="800" dirty="0">
                        <a:latin typeface="+mj-lt"/>
                      </a:endParaRPr>
                    </a:p>
                  </a:txBody>
                  <a:tcPr marL="76200" marR="76200" marT="76200" marB="76200"/>
                </a:tc>
                <a:tc>
                  <a:txBody>
                    <a:bodyPr/>
                    <a:lstStyle/>
                    <a:p>
                      <a:pPr algn="just" fontAlgn="t"/>
                      <a:r>
                        <a:rPr lang="es-MX" sz="800" b="0" i="0" kern="1200" dirty="0">
                          <a:solidFill>
                            <a:schemeClr val="tx1"/>
                          </a:solidFill>
                          <a:effectLst/>
                          <a:latin typeface="+mj-lt"/>
                          <a:ea typeface="+mn-ea"/>
                          <a:cs typeface="+mn-cs"/>
                        </a:rPr>
                        <a:t>El programa anual de auditorias esta programado para ejecutar en el segundo semestre del 2021 una vez entre el apoyo profesional asegurado a través del convenio firmado con la UDEA.</a:t>
                      </a:r>
                    </a:p>
                    <a:p>
                      <a:pPr algn="just" fontAlgn="t"/>
                      <a:endParaRPr lang="es-MX" sz="800" b="0" i="0" kern="1200" dirty="0">
                        <a:solidFill>
                          <a:schemeClr val="tx1"/>
                        </a:solidFill>
                        <a:effectLst/>
                        <a:latin typeface="+mj-lt"/>
                        <a:ea typeface="+mn-ea"/>
                        <a:cs typeface="+mn-cs"/>
                      </a:endParaRPr>
                    </a:p>
                    <a:p>
                      <a:pPr algn="just" fontAlgn="t"/>
                      <a:r>
                        <a:rPr lang="es-ES" sz="800" dirty="0">
                          <a:latin typeface="+mj-lt"/>
                        </a:rPr>
                        <a:t>Se cumplió al 100% programa de auditorías internas</a:t>
                      </a:r>
                    </a:p>
                  </a:txBody>
                  <a:tcPr marL="76200" marR="76200" marT="76200" marB="76200"/>
                </a:tc>
                <a:tc>
                  <a:txBody>
                    <a:bodyPr/>
                    <a:lstStyle/>
                    <a:p>
                      <a:pPr algn="ctr" fontAlgn="ctr"/>
                      <a:r>
                        <a:rPr lang="es-CO" sz="800" b="0" i="0" u="none" strike="noStrike" dirty="0">
                          <a:solidFill>
                            <a:srgbClr val="000000"/>
                          </a:solidFill>
                          <a:effectLst/>
                          <a:latin typeface="+mj-lt"/>
                          <a:cs typeface="Arial" panose="020B0604020202020204" pitchFamily="34" charset="0"/>
                        </a:rPr>
                        <a:t>100%</a:t>
                      </a:r>
                    </a:p>
                  </a:txBody>
                  <a:tcPr marL="0" marR="0"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endParaRPr lang="es-ES" dirty="0"/>
          </a:p>
        </p:txBody>
      </p:sp>
      <p:pic>
        <p:nvPicPr>
          <p:cNvPr id="2050" name="Picture 2"/>
          <p:cNvPicPr>
            <a:picLocks noChangeAspect="1" noChangeArrowheads="1"/>
          </p:cNvPicPr>
          <p:nvPr/>
        </p:nvPicPr>
        <p:blipFill>
          <a:blip r:embed="rId2"/>
          <a:srcRect/>
          <a:stretch>
            <a:fillRect/>
          </a:stretch>
        </p:blipFill>
        <p:spPr bwMode="auto">
          <a:xfrm>
            <a:off x="0" y="0"/>
            <a:ext cx="9160863" cy="6858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graphicFrame>
        <p:nvGraphicFramePr>
          <p:cNvPr id="8" name="7 Marcador de contenido"/>
          <p:cNvGraphicFramePr>
            <a:graphicFrameLocks noGrp="1"/>
          </p:cNvGraphicFramePr>
          <p:nvPr>
            <p:ph idx="1"/>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2"/>
          </a:graphicData>
        </a:graphic>
      </p:graphicFrame>
      <p:pic>
        <p:nvPicPr>
          <p:cNvPr id="3074" name="Picture 2"/>
          <p:cNvPicPr>
            <a:picLocks noChangeAspect="1" noChangeArrowheads="1"/>
          </p:cNvPicPr>
          <p:nvPr/>
        </p:nvPicPr>
        <p:blipFill>
          <a:blip r:embed="rId3"/>
          <a:srcRect/>
          <a:stretch>
            <a:fillRect/>
          </a:stretch>
        </p:blipFill>
        <p:spPr bwMode="auto">
          <a:xfrm>
            <a:off x="51803" y="53545"/>
            <a:ext cx="9040393" cy="6858000"/>
          </a:xfrm>
          <a:prstGeom prst="rect">
            <a:avLst/>
          </a:prstGeom>
          <a:noFill/>
          <a:ln w="9525">
            <a:noFill/>
            <a:miter lim="800000"/>
            <a:headEnd/>
            <a:tailEnd/>
          </a:ln>
          <a:effectLst/>
        </p:spPr>
      </p:pic>
      <p:sp>
        <p:nvSpPr>
          <p:cNvPr id="7" name="6 Rectángulo"/>
          <p:cNvSpPr/>
          <p:nvPr/>
        </p:nvSpPr>
        <p:spPr>
          <a:xfrm>
            <a:off x="1211240" y="4250148"/>
            <a:ext cx="6912768" cy="954107"/>
          </a:xfrm>
          <a:prstGeom prst="rect">
            <a:avLst/>
          </a:prstGeom>
        </p:spPr>
        <p:txBody>
          <a:bodyPr wrap="square">
            <a:spAutoFit/>
          </a:bodyPr>
          <a:lstStyle/>
          <a:p>
            <a:pPr algn="ctr"/>
            <a:r>
              <a:rPr lang="es-ES_tradnl" sz="2800" b="1" dirty="0">
                <a:effectLst>
                  <a:outerShdw blurRad="38100" dist="38100" dir="2700000" algn="tl">
                    <a:srgbClr val="000000">
                      <a:alpha val="43137"/>
                    </a:srgbClr>
                  </a:outerShdw>
                </a:effectLst>
                <a:latin typeface="+mj-lt"/>
              </a:rPr>
              <a:t>El cumplimiento de medición de los indicadores es de un 81% </a:t>
            </a:r>
            <a:endParaRPr lang="es-CO" sz="2800" b="1" dirty="0">
              <a:effectLst>
                <a:outerShdw blurRad="38100" dist="38100" dir="2700000" algn="tl">
                  <a:srgbClr val="000000">
                    <a:alpha val="43137"/>
                  </a:srgbClr>
                </a:outerShdw>
              </a:effectLst>
              <a:latin typeface="+mj-lt"/>
            </a:endParaRPr>
          </a:p>
        </p:txBody>
      </p:sp>
      <p:graphicFrame>
        <p:nvGraphicFramePr>
          <p:cNvPr id="9" name="Gráfico 8">
            <a:extLst>
              <a:ext uri="{FF2B5EF4-FFF2-40B4-BE49-F238E27FC236}">
                <a16:creationId xmlns:a16="http://schemas.microsoft.com/office/drawing/2014/main" id="{EA5D876E-8902-4490-8222-1DA5EF0EA00C}"/>
              </a:ext>
            </a:extLst>
          </p:cNvPr>
          <p:cNvGraphicFramePr>
            <a:graphicFrameLocks/>
          </p:cNvGraphicFramePr>
          <p:nvPr>
            <p:extLst>
              <p:ext uri="{D42A27DB-BD31-4B8C-83A1-F6EECF244321}">
                <p14:modId xmlns:p14="http://schemas.microsoft.com/office/powerpoint/2010/main" val="4198690867"/>
              </p:ext>
            </p:extLst>
          </p:nvPr>
        </p:nvGraphicFramePr>
        <p:xfrm>
          <a:off x="1550567" y="1445003"/>
          <a:ext cx="6234113"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0" name="1 Título">
            <a:extLst>
              <a:ext uri="{FF2B5EF4-FFF2-40B4-BE49-F238E27FC236}">
                <a16:creationId xmlns:a16="http://schemas.microsoft.com/office/drawing/2014/main" id="{35B341A1-3981-4D1D-B7EF-45942D773504}"/>
              </a:ext>
            </a:extLst>
          </p:cNvPr>
          <p:cNvSpPr txBox="1">
            <a:spLocks/>
          </p:cNvSpPr>
          <p:nvPr/>
        </p:nvSpPr>
        <p:spPr>
          <a:xfrm>
            <a:off x="3633537" y="209678"/>
            <a:ext cx="4998078" cy="736044"/>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CO" altLang="es-CO" sz="3600" b="1" i="0" u="none" strike="noStrike" kern="1200" cap="none" spc="0" normalizeH="0" baseline="0" noProof="0" dirty="0">
                <a:ln>
                  <a:noFill/>
                </a:ln>
                <a:effectLst/>
                <a:uLnTx/>
                <a:uFillTx/>
                <a:latin typeface="Calibri Light" panose="020F0302020204030204" pitchFamily="34" charset="0"/>
                <a:ea typeface="+mj-ea"/>
                <a:cs typeface="Calibri Light" panose="020F0302020204030204" pitchFamily="34" charset="0"/>
              </a:rPr>
              <a:t>Cumplimiento por proceso</a:t>
            </a:r>
          </a:p>
        </p:txBody>
      </p:sp>
    </p:spTree>
    <p:extLst>
      <p:ext uri="{BB962C8B-B14F-4D97-AF65-F5344CB8AC3E}">
        <p14:creationId xmlns:p14="http://schemas.microsoft.com/office/powerpoint/2010/main" val="3669024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62663" y="0"/>
            <a:ext cx="9040393" cy="6858000"/>
          </a:xfrm>
          <a:prstGeom prst="rect">
            <a:avLst/>
          </a:prstGeom>
          <a:noFill/>
          <a:ln w="9525">
            <a:noFill/>
            <a:miter lim="800000"/>
            <a:headEnd/>
            <a:tailEnd/>
          </a:ln>
          <a:effectLst/>
        </p:spPr>
      </p:pic>
      <p:sp>
        <p:nvSpPr>
          <p:cNvPr id="5" name="1 Título"/>
          <p:cNvSpPr txBox="1">
            <a:spLocks/>
          </p:cNvSpPr>
          <p:nvPr/>
        </p:nvSpPr>
        <p:spPr>
          <a:xfrm>
            <a:off x="3603008" y="653475"/>
            <a:ext cx="5028607" cy="736044"/>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CO" altLang="es-CO" sz="3600" b="1" i="0" u="none" strike="noStrike" kern="1200" cap="none" spc="0" normalizeH="0" baseline="0" noProof="0" dirty="0">
                <a:ln>
                  <a:noFill/>
                </a:ln>
                <a:effectLst/>
                <a:uLnTx/>
                <a:uFillTx/>
                <a:latin typeface="+mj-lt"/>
                <a:ea typeface="+mj-ea"/>
                <a:cs typeface="+mj-cs"/>
              </a:rPr>
              <a:t>Cumplimiento por proceso</a:t>
            </a:r>
          </a:p>
        </p:txBody>
      </p:sp>
      <p:sp>
        <p:nvSpPr>
          <p:cNvPr id="4" name="3 CuadroTexto"/>
          <p:cNvSpPr txBox="1"/>
          <p:nvPr/>
        </p:nvSpPr>
        <p:spPr>
          <a:xfrm>
            <a:off x="1425039" y="5343895"/>
            <a:ext cx="184731" cy="646331"/>
          </a:xfrm>
          <a:prstGeom prst="rect">
            <a:avLst/>
          </a:prstGeom>
          <a:noFill/>
        </p:spPr>
        <p:txBody>
          <a:bodyPr wrap="none" rtlCol="0">
            <a:spAutoFit/>
          </a:bodyPr>
          <a:lstStyle/>
          <a:p>
            <a:endParaRPr lang="es-MX" dirty="0"/>
          </a:p>
          <a:p>
            <a:endParaRPr lang="es-ES" dirty="0"/>
          </a:p>
        </p:txBody>
      </p:sp>
      <p:graphicFrame>
        <p:nvGraphicFramePr>
          <p:cNvPr id="6" name="5 Tabla"/>
          <p:cNvGraphicFramePr>
            <a:graphicFrameLocks noGrp="1"/>
          </p:cNvGraphicFramePr>
          <p:nvPr>
            <p:extLst>
              <p:ext uri="{D42A27DB-BD31-4B8C-83A1-F6EECF244321}">
                <p14:modId xmlns:p14="http://schemas.microsoft.com/office/powerpoint/2010/main" val="2166139423"/>
              </p:ext>
            </p:extLst>
          </p:nvPr>
        </p:nvGraphicFramePr>
        <p:xfrm>
          <a:off x="295507" y="2142590"/>
          <a:ext cx="8552986" cy="1889760"/>
        </p:xfrm>
        <a:graphic>
          <a:graphicData uri="http://schemas.openxmlformats.org/drawingml/2006/table">
            <a:tbl>
              <a:tblPr firstRow="1" bandRow="1">
                <a:tableStyleId>{5C22544A-7EE6-4342-B048-85BDC9FD1C3A}</a:tableStyleId>
              </a:tblPr>
              <a:tblGrid>
                <a:gridCol w="2850995">
                  <a:extLst>
                    <a:ext uri="{9D8B030D-6E8A-4147-A177-3AD203B41FA5}">
                      <a16:colId xmlns:a16="http://schemas.microsoft.com/office/drawing/2014/main" val="20000"/>
                    </a:ext>
                  </a:extLst>
                </a:gridCol>
                <a:gridCol w="1640587">
                  <a:extLst>
                    <a:ext uri="{9D8B030D-6E8A-4147-A177-3AD203B41FA5}">
                      <a16:colId xmlns:a16="http://schemas.microsoft.com/office/drawing/2014/main" val="20001"/>
                    </a:ext>
                  </a:extLst>
                </a:gridCol>
                <a:gridCol w="4061404">
                  <a:extLst>
                    <a:ext uri="{9D8B030D-6E8A-4147-A177-3AD203B41FA5}">
                      <a16:colId xmlns:a16="http://schemas.microsoft.com/office/drawing/2014/main" val="20002"/>
                    </a:ext>
                  </a:extLst>
                </a:gridCol>
              </a:tblGrid>
              <a:tr h="370840">
                <a:tc>
                  <a:txBody>
                    <a:bodyPr/>
                    <a:lstStyle/>
                    <a:p>
                      <a:pPr algn="ctr"/>
                      <a:r>
                        <a:rPr lang="es-MX" sz="1600" dirty="0"/>
                        <a:t>Proceso</a:t>
                      </a:r>
                      <a:endParaRPr lang="es-ES" sz="1600" dirty="0"/>
                    </a:p>
                  </a:txBody>
                  <a:tcPr/>
                </a:tc>
                <a:tc>
                  <a:txBody>
                    <a:bodyPr/>
                    <a:lstStyle/>
                    <a:p>
                      <a:pPr algn="ctr"/>
                      <a:r>
                        <a:rPr lang="es-MX" sz="1600" dirty="0"/>
                        <a:t>%</a:t>
                      </a:r>
                      <a:r>
                        <a:rPr lang="es-MX" sz="1600" baseline="0" dirty="0"/>
                        <a:t> de cumplimiento</a:t>
                      </a:r>
                      <a:endParaRPr lang="es-ES" sz="1600" dirty="0"/>
                    </a:p>
                  </a:txBody>
                  <a:tcPr/>
                </a:tc>
                <a:tc>
                  <a:txBody>
                    <a:bodyPr/>
                    <a:lstStyle/>
                    <a:p>
                      <a:pPr algn="ctr"/>
                      <a:r>
                        <a:rPr lang="es-MX" sz="1600" dirty="0"/>
                        <a:t>Observación</a:t>
                      </a:r>
                      <a:endParaRPr lang="es-ES" sz="1600" dirty="0"/>
                    </a:p>
                  </a:txBody>
                  <a:tcPr/>
                </a:tc>
                <a:extLst>
                  <a:ext uri="{0D108BD9-81ED-4DB2-BD59-A6C34878D82A}">
                    <a16:rowId xmlns:a16="http://schemas.microsoft.com/office/drawing/2014/main" val="10000"/>
                  </a:ext>
                </a:extLst>
              </a:tr>
              <a:tr h="370840">
                <a:tc>
                  <a:txBody>
                    <a:bodyPr/>
                    <a:lstStyle/>
                    <a:p>
                      <a:pPr marL="0" marR="0" indent="0" algn="ctr" defTabSz="914400" rtl="0" eaLnBrk="1" fontAlgn="auto" latinLnBrk="0" hangingPunct="0">
                        <a:lnSpc>
                          <a:spcPct val="100000"/>
                        </a:lnSpc>
                        <a:spcBef>
                          <a:spcPts val="0"/>
                        </a:spcBef>
                        <a:spcAft>
                          <a:spcPts val="0"/>
                        </a:spcAft>
                        <a:buClrTx/>
                        <a:buSzTx/>
                        <a:buFontTx/>
                        <a:buNone/>
                        <a:tabLst/>
                        <a:defRPr/>
                      </a:pPr>
                      <a:r>
                        <a:rPr lang="es-MX" sz="1600" b="1" dirty="0">
                          <a:solidFill>
                            <a:schemeClr val="tx1"/>
                          </a:solidFill>
                          <a:effectLst/>
                          <a:latin typeface="+mn-lt"/>
                          <a:ea typeface="Times New Roman"/>
                        </a:rPr>
                        <a:t>Gestión del Patrimonio cultural</a:t>
                      </a:r>
                      <a:endParaRPr lang="es-CO" sz="1600" b="1" dirty="0">
                        <a:solidFill>
                          <a:schemeClr val="tx1"/>
                        </a:solidFill>
                        <a:effectLst/>
                        <a:latin typeface="+mn-lt"/>
                        <a:ea typeface="Times New Roman"/>
                      </a:endParaRPr>
                    </a:p>
                  </a:txBody>
                  <a:tcPr/>
                </a:tc>
                <a:tc>
                  <a:txBody>
                    <a:bodyPr/>
                    <a:lstStyle/>
                    <a:p>
                      <a:pPr algn="ctr"/>
                      <a:r>
                        <a:rPr lang="es-ES" sz="1600" b="1" dirty="0"/>
                        <a:t>74%</a:t>
                      </a: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600" kern="1200" dirty="0">
                          <a:solidFill>
                            <a:schemeClr val="dk1"/>
                          </a:solidFill>
                          <a:latin typeface="+mn-lt"/>
                          <a:ea typeface="+mn-ea"/>
                          <a:cs typeface="+mn-cs"/>
                        </a:rPr>
                        <a:t>Los indicadores tuvieron un aumento en este ultimo trimestre por las actividades y procesos realizados.  Es necesario fortalecer las acciones para el año 2022 con el fin de aumentar el cumplimiento de la meta de los indicadores.</a:t>
                      </a:r>
                    </a:p>
                  </a:txBody>
                  <a:tcPr/>
                </a:tc>
                <a:extLst>
                  <a:ext uri="{0D108BD9-81ED-4DB2-BD59-A6C34878D82A}">
                    <a16:rowId xmlns:a16="http://schemas.microsoft.com/office/drawing/2014/main" val="3305269532"/>
                  </a:ext>
                </a:extLst>
              </a:tr>
            </a:tbl>
          </a:graphicData>
        </a:graphic>
      </p:graphicFrame>
      <p:sp>
        <p:nvSpPr>
          <p:cNvPr id="7" name="6 Rectángulo"/>
          <p:cNvSpPr/>
          <p:nvPr/>
        </p:nvSpPr>
        <p:spPr>
          <a:xfrm>
            <a:off x="3333479" y="1389519"/>
            <a:ext cx="6394862" cy="369332"/>
          </a:xfrm>
          <a:prstGeom prst="rect">
            <a:avLst/>
          </a:prstGeom>
        </p:spPr>
        <p:txBody>
          <a:bodyPr wrap="square">
            <a:spAutoFit/>
          </a:bodyPr>
          <a:lstStyle/>
          <a:p>
            <a:r>
              <a:rPr lang="es-MX" dirty="0">
                <a:latin typeface="+mj-lt"/>
              </a:rPr>
              <a:t>Los procesos con menos porcentaje de cumplimiento son</a:t>
            </a:r>
            <a:endParaRPr lang="es-ES"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62663" y="0"/>
            <a:ext cx="9040393" cy="6858000"/>
          </a:xfrm>
          <a:prstGeom prst="rect">
            <a:avLst/>
          </a:prstGeom>
          <a:noFill/>
          <a:ln w="9525">
            <a:noFill/>
            <a:miter lim="800000"/>
            <a:headEnd/>
            <a:tailEnd/>
          </a:ln>
          <a:effectLst/>
        </p:spPr>
      </p:pic>
      <p:sp>
        <p:nvSpPr>
          <p:cNvPr id="5" name="1 Título"/>
          <p:cNvSpPr txBox="1">
            <a:spLocks/>
          </p:cNvSpPr>
          <p:nvPr/>
        </p:nvSpPr>
        <p:spPr>
          <a:xfrm>
            <a:off x="3633537" y="209678"/>
            <a:ext cx="4998078" cy="736044"/>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s-CO" altLang="es-CO" sz="3600" b="1" i="0" u="none" strike="noStrike" kern="1200" cap="none" spc="0" normalizeH="0" baseline="0" noProof="0" dirty="0">
                <a:ln>
                  <a:noFill/>
                </a:ln>
                <a:effectLst/>
                <a:uLnTx/>
                <a:uFillTx/>
                <a:latin typeface="Calibri Light" panose="020F0302020204030204" pitchFamily="34" charset="0"/>
                <a:ea typeface="+mj-ea"/>
                <a:cs typeface="Calibri Light" panose="020F0302020204030204" pitchFamily="34" charset="0"/>
              </a:rPr>
              <a:t>Comparativo por trimestre</a:t>
            </a:r>
          </a:p>
        </p:txBody>
      </p:sp>
      <p:sp>
        <p:nvSpPr>
          <p:cNvPr id="8" name="7 Rectángulo"/>
          <p:cNvSpPr/>
          <p:nvPr/>
        </p:nvSpPr>
        <p:spPr>
          <a:xfrm>
            <a:off x="573183" y="5796153"/>
            <a:ext cx="8204385" cy="400110"/>
          </a:xfrm>
          <a:prstGeom prst="rect">
            <a:avLst/>
          </a:prstGeom>
        </p:spPr>
        <p:txBody>
          <a:bodyPr wrap="square">
            <a:spAutoFit/>
          </a:bodyPr>
          <a:lstStyle/>
          <a:p>
            <a:pPr algn="ctr"/>
            <a:r>
              <a:rPr lang="es-ES_tradnl" sz="2000" b="1" dirty="0">
                <a:latin typeface="+mj-lt"/>
              </a:rPr>
              <a:t>% Promedio del cumplimiento de acuerdo a la meta  81% </a:t>
            </a:r>
            <a:endParaRPr lang="es-CO" sz="2000" b="1" dirty="0">
              <a:latin typeface="+mj-lt"/>
            </a:endParaRPr>
          </a:p>
        </p:txBody>
      </p:sp>
      <p:graphicFrame>
        <p:nvGraphicFramePr>
          <p:cNvPr id="6" name="Gráfico 5">
            <a:extLst>
              <a:ext uri="{FF2B5EF4-FFF2-40B4-BE49-F238E27FC236}">
                <a16:creationId xmlns:a16="http://schemas.microsoft.com/office/drawing/2014/main" id="{0AA3DE12-1723-4E2E-825F-D4D53F3694E5}"/>
              </a:ext>
            </a:extLst>
          </p:cNvPr>
          <p:cNvGraphicFramePr>
            <a:graphicFrameLocks/>
          </p:cNvGraphicFramePr>
          <p:nvPr>
            <p:extLst>
              <p:ext uri="{D42A27DB-BD31-4B8C-83A1-F6EECF244321}">
                <p14:modId xmlns:p14="http://schemas.microsoft.com/office/powerpoint/2010/main" val="1241679421"/>
              </p:ext>
            </p:extLst>
          </p:nvPr>
        </p:nvGraphicFramePr>
        <p:xfrm>
          <a:off x="291548" y="1915716"/>
          <a:ext cx="8486020" cy="37562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áfico 6">
            <a:extLst>
              <a:ext uri="{FF2B5EF4-FFF2-40B4-BE49-F238E27FC236}">
                <a16:creationId xmlns:a16="http://schemas.microsoft.com/office/drawing/2014/main" id="{8C8CD8D2-9683-4F81-8963-B91A2EC6FC64}"/>
              </a:ext>
            </a:extLst>
          </p:cNvPr>
          <p:cNvGraphicFramePr>
            <a:graphicFrameLocks/>
          </p:cNvGraphicFramePr>
          <p:nvPr>
            <p:extLst>
              <p:ext uri="{D42A27DB-BD31-4B8C-83A1-F6EECF244321}">
                <p14:modId xmlns:p14="http://schemas.microsoft.com/office/powerpoint/2010/main" val="1891544063"/>
              </p:ext>
            </p:extLst>
          </p:nvPr>
        </p:nvGraphicFramePr>
        <p:xfrm>
          <a:off x="444617" y="2057399"/>
          <a:ext cx="7994708" cy="347094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96A33185-A3E3-4EC9-BD42-D179F97DFEE6}"/>
              </a:ext>
            </a:extLst>
          </p:cNvPr>
          <p:cNvSpPr txBox="1"/>
          <p:nvPr/>
        </p:nvSpPr>
        <p:spPr>
          <a:xfrm>
            <a:off x="448039" y="822121"/>
            <a:ext cx="7957729" cy="2062103"/>
          </a:xfrm>
          <a:prstGeom prst="rect">
            <a:avLst/>
          </a:prstGeom>
          <a:noFill/>
        </p:spPr>
        <p:txBody>
          <a:bodyPr wrap="square" rtlCol="0">
            <a:spAutoFit/>
          </a:bodyPr>
          <a:lstStyle/>
          <a:p>
            <a:pPr marL="285750" indent="-285750" algn="just">
              <a:buFont typeface="Arial" panose="020B0604020202020204" pitchFamily="34" charset="0"/>
              <a:buChar char="•"/>
            </a:pPr>
            <a:r>
              <a:rPr lang="es-ES" sz="1600" dirty="0"/>
              <a:t>Se evidencia que en el último trimestre la mayoría de los indicadores aumentaron</a:t>
            </a:r>
          </a:p>
          <a:p>
            <a:pPr algn="just"/>
            <a:r>
              <a:rPr lang="es-ES" sz="1600" dirty="0"/>
              <a:t>su cumplimiento con respecto a los trimestres anteriores.</a:t>
            </a:r>
          </a:p>
          <a:p>
            <a:pPr algn="just"/>
            <a:endParaRPr lang="es-ES" sz="1600" dirty="0"/>
          </a:p>
          <a:p>
            <a:pPr marL="285750" indent="-285750" algn="just">
              <a:buFont typeface="Arial" panose="020B0604020202020204" pitchFamily="34" charset="0"/>
              <a:buChar char="•"/>
            </a:pPr>
            <a:r>
              <a:rPr lang="es-ES" sz="1600" dirty="0"/>
              <a:t>Se debe mejorar el porcentaje de cumplimiento del proceso gestión del patrimonio.</a:t>
            </a:r>
          </a:p>
          <a:p>
            <a:pPr marL="285750" indent="-285750" algn="just">
              <a:buFont typeface="Arial" panose="020B0604020202020204" pitchFamily="34" charset="0"/>
              <a:buChar char="•"/>
            </a:pPr>
            <a:endParaRPr lang="es-ES" sz="1600" dirty="0"/>
          </a:p>
          <a:p>
            <a:pPr marL="285750" indent="-285750" algn="just">
              <a:buFont typeface="Arial" panose="020B0604020202020204" pitchFamily="34" charset="0"/>
              <a:buChar char="•"/>
            </a:pPr>
            <a:r>
              <a:rPr lang="es-ES" sz="1600" dirty="0"/>
              <a:t>Los indicadores de gestión se encuentran articulados con los indicadores del Plan de Desarrollo, razón por la cual se deben mejorar el cumplimiento de los indicadores misionales.</a:t>
            </a:r>
            <a:endParaRPr lang="es-CO" sz="1600" dirty="0"/>
          </a:p>
        </p:txBody>
      </p:sp>
    </p:spTree>
    <p:extLst>
      <p:ext uri="{BB962C8B-B14F-4D97-AF65-F5344CB8AC3E}">
        <p14:creationId xmlns:p14="http://schemas.microsoft.com/office/powerpoint/2010/main" val="3304300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12996708"/>
              </p:ext>
            </p:extLst>
          </p:nvPr>
        </p:nvGraphicFramePr>
        <p:xfrm>
          <a:off x="544559" y="715515"/>
          <a:ext cx="8030817" cy="5252813"/>
        </p:xfrm>
        <a:graphic>
          <a:graphicData uri="http://schemas.openxmlformats.org/drawingml/2006/table">
            <a:tbl>
              <a:tblPr>
                <a:tableStyleId>{BC89EF96-8CEA-46FF-86C4-4CE0E7609802}</a:tableStyleId>
              </a:tblPr>
              <a:tblGrid>
                <a:gridCol w="2928731">
                  <a:extLst>
                    <a:ext uri="{9D8B030D-6E8A-4147-A177-3AD203B41FA5}">
                      <a16:colId xmlns:a16="http://schemas.microsoft.com/office/drawing/2014/main" val="20000"/>
                    </a:ext>
                  </a:extLst>
                </a:gridCol>
                <a:gridCol w="1351721">
                  <a:extLst>
                    <a:ext uri="{9D8B030D-6E8A-4147-A177-3AD203B41FA5}">
                      <a16:colId xmlns:a16="http://schemas.microsoft.com/office/drawing/2014/main" val="20001"/>
                    </a:ext>
                  </a:extLst>
                </a:gridCol>
                <a:gridCol w="1192696">
                  <a:extLst>
                    <a:ext uri="{9D8B030D-6E8A-4147-A177-3AD203B41FA5}">
                      <a16:colId xmlns:a16="http://schemas.microsoft.com/office/drawing/2014/main" val="1600595065"/>
                    </a:ext>
                  </a:extLst>
                </a:gridCol>
                <a:gridCol w="1179444">
                  <a:extLst>
                    <a:ext uri="{9D8B030D-6E8A-4147-A177-3AD203B41FA5}">
                      <a16:colId xmlns:a16="http://schemas.microsoft.com/office/drawing/2014/main" val="20002"/>
                    </a:ext>
                  </a:extLst>
                </a:gridCol>
                <a:gridCol w="1378225">
                  <a:extLst>
                    <a:ext uri="{9D8B030D-6E8A-4147-A177-3AD203B41FA5}">
                      <a16:colId xmlns:a16="http://schemas.microsoft.com/office/drawing/2014/main" val="20003"/>
                    </a:ext>
                  </a:extLst>
                </a:gridCol>
              </a:tblGrid>
              <a:tr h="318732">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Nombre indicador</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UNIDAD DE MEDIDA</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META</a:t>
                      </a:r>
                    </a:p>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DIC  2021</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META </a:t>
                      </a:r>
                    </a:p>
                    <a:p>
                      <a:pPr algn="ctr" fontAlgn="ctr"/>
                      <a:r>
                        <a:rPr lang="es-CO" sz="1100" b="1" u="none" strike="noStrike" dirty="0">
                          <a:solidFill>
                            <a:schemeClr val="tx1"/>
                          </a:solidFill>
                          <a:effectLst/>
                          <a:latin typeface="Calibri Light" panose="020F0302020204030204" pitchFamily="34" charset="0"/>
                          <a:cs typeface="Calibri Light" panose="020F0302020204030204" pitchFamily="34" charset="0"/>
                        </a:rPr>
                        <a:t>DICIEMBRE 30</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tc>
                  <a:txBody>
                    <a:bodyPr/>
                    <a:lstStyle/>
                    <a:p>
                      <a:pPr algn="ctr" fontAlgn="ctr"/>
                      <a:r>
                        <a:rPr lang="es-MX" sz="1100" b="1" i="0" u="none" strike="noStrike" dirty="0">
                          <a:solidFill>
                            <a:schemeClr val="tx1"/>
                          </a:solidFill>
                          <a:effectLst/>
                          <a:latin typeface="Calibri Light" panose="020F0302020204030204" pitchFamily="34" charset="0"/>
                          <a:cs typeface="Calibri Light" panose="020F0302020204030204" pitchFamily="34" charset="0"/>
                        </a:rPr>
                        <a:t>CUMPLIMIENTO  DICIEMBRE 30</a:t>
                      </a:r>
                      <a:endParaRPr lang="es-CO" sz="1100" b="1"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ctr">
                    <a:solidFill>
                      <a:schemeClr val="accent3">
                        <a:lumMod val="20000"/>
                        <a:lumOff val="80000"/>
                      </a:schemeClr>
                    </a:solidFill>
                  </a:tcPr>
                </a:tc>
                <a:extLst>
                  <a:ext uri="{0D108BD9-81ED-4DB2-BD59-A6C34878D82A}">
                    <a16:rowId xmlns:a16="http://schemas.microsoft.com/office/drawing/2014/main" val="10000"/>
                  </a:ext>
                </a:extLst>
              </a:tr>
              <a:tr h="347708">
                <a:tc>
                  <a:txBody>
                    <a:bodyPr/>
                    <a:lstStyle/>
                    <a:p>
                      <a:pPr algn="l" fontAlgn="b"/>
                      <a:r>
                        <a:rPr lang="es-CO" sz="1200" b="1" i="0" u="none" strike="noStrike" dirty="0">
                          <a:solidFill>
                            <a:schemeClr val="tx1"/>
                          </a:solidFill>
                          <a:effectLst/>
                          <a:latin typeface="Calibri Light" panose="020F0302020204030204" pitchFamily="34" charset="0"/>
                          <a:cs typeface="Calibri Light" panose="020F0302020204030204" pitchFamily="34" charset="0"/>
                        </a:rPr>
                        <a:t>Municipios y/o Distrito que acceden a la oferta institucional cultural</a:t>
                      </a:r>
                    </a:p>
                  </a:txBody>
                  <a:tcPr marL="0" marR="0" marT="0" marB="0" anchor="b"/>
                </a:tc>
                <a:tc>
                  <a:txBody>
                    <a:bodyPr/>
                    <a:lstStyle/>
                    <a:p>
                      <a:pPr algn="ctr" fontAlgn="b"/>
                      <a:r>
                        <a:rPr lang="es-CO" sz="1050" b="0" i="0" u="none" strike="noStrike" dirty="0">
                          <a:solidFill>
                            <a:schemeClr val="tx1"/>
                          </a:solidFill>
                          <a:effectLst/>
                          <a:latin typeface="Calibri Light" panose="020F0302020204030204" pitchFamily="34" charset="0"/>
                          <a:cs typeface="Calibri Light" panose="020F0302020204030204" pitchFamily="34" charset="0"/>
                        </a:rPr>
                        <a:t>Porcentaje</a:t>
                      </a:r>
                    </a:p>
                  </a:txBody>
                  <a:tcPr marL="0" marR="0" marT="0" marB="0" anchor="b">
                    <a:solidFill>
                      <a:schemeClr val="bg1"/>
                    </a:solidFill>
                  </a:tcPr>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50,00%</a:t>
                      </a:r>
                    </a:p>
                  </a:txBody>
                  <a:tcPr marL="0" marR="0" marT="0" marB="0" anchor="b">
                    <a:solidFill>
                      <a:schemeClr val="bg1"/>
                    </a:solidFill>
                  </a:tcPr>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75,00%</a:t>
                      </a:r>
                    </a:p>
                  </a:txBody>
                  <a:tcPr marL="0" marR="0" marT="0" marB="0" anchor="b">
                    <a:solidFill>
                      <a:schemeClr val="bg1"/>
                    </a:solidFill>
                  </a:tcPr>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92,00%</a:t>
                      </a:r>
                    </a:p>
                  </a:txBody>
                  <a:tcPr marL="0" marR="0" marT="0" marB="0" anchor="b">
                    <a:solidFill>
                      <a:schemeClr val="bg1"/>
                    </a:solidFill>
                  </a:tcPr>
                </a:tc>
                <a:extLst>
                  <a:ext uri="{0D108BD9-81ED-4DB2-BD59-A6C34878D82A}">
                    <a16:rowId xmlns:a16="http://schemas.microsoft.com/office/drawing/2014/main" val="10001"/>
                  </a:ext>
                </a:extLst>
              </a:tr>
              <a:tr h="542604">
                <a:tc>
                  <a:txBody>
                    <a:bodyPr/>
                    <a:lstStyle/>
                    <a:p>
                      <a:pPr algn="l" fontAlgn="b"/>
                      <a:r>
                        <a:rPr lang="es-MX" sz="1200" b="1" i="0" u="none" strike="noStrike" dirty="0">
                          <a:solidFill>
                            <a:schemeClr val="tx1"/>
                          </a:solidFill>
                          <a:effectLst/>
                          <a:latin typeface="Calibri Light" panose="020F0302020204030204" pitchFamily="34" charset="0"/>
                          <a:cs typeface="Calibri Light" panose="020F0302020204030204" pitchFamily="34" charset="0"/>
                        </a:rPr>
                        <a:t>Municipios y/o Distrito que participan en el programa Antioquia Vive</a:t>
                      </a:r>
                    </a:p>
                  </a:txBody>
                  <a:tcPr marL="0" marR="0" marT="0" marB="0" anchor="b"/>
                </a:tc>
                <a:tc>
                  <a:txBody>
                    <a:bodyPr/>
                    <a:lstStyle/>
                    <a:p>
                      <a:pPr algn="ctr" fontAlgn="b"/>
                      <a:r>
                        <a:rPr lang="es-CO" sz="1050" b="0" i="0" u="none" strike="noStrike" dirty="0">
                          <a:solidFill>
                            <a:schemeClr val="tx1"/>
                          </a:solidFill>
                          <a:effectLst/>
                          <a:latin typeface="Calibri Light" panose="020F0302020204030204" pitchFamily="34" charset="0"/>
                          <a:cs typeface="Calibri Light" panose="020F0302020204030204" pitchFamily="34" charset="0"/>
                        </a:rPr>
                        <a:t>Número</a:t>
                      </a: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45</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25</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45</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extLst>
                  <a:ext uri="{0D108BD9-81ED-4DB2-BD59-A6C34878D82A}">
                    <a16:rowId xmlns:a16="http://schemas.microsoft.com/office/drawing/2014/main" val="10003"/>
                  </a:ext>
                </a:extLst>
              </a:tr>
              <a:tr h="446103">
                <a:tc>
                  <a:txBody>
                    <a:bodyPr/>
                    <a:lstStyle/>
                    <a:p>
                      <a:pPr algn="l" fontAlgn="b"/>
                      <a:r>
                        <a:rPr lang="es-MX" sz="1200" b="1" i="0" u="none" strike="noStrike" dirty="0">
                          <a:solidFill>
                            <a:schemeClr val="tx1"/>
                          </a:solidFill>
                          <a:effectLst/>
                          <a:latin typeface="Calibri Light" panose="020F0302020204030204" pitchFamily="34" charset="0"/>
                          <a:cs typeface="Calibri Light" panose="020F0302020204030204" pitchFamily="34" charset="0"/>
                        </a:rPr>
                        <a:t>Artistas que culminan ciclo de formación en educación superior</a:t>
                      </a:r>
                    </a:p>
                  </a:txBody>
                  <a:tcPr marL="0" marR="0" marT="0" marB="0" anchor="b"/>
                </a:tc>
                <a:tc>
                  <a:txBody>
                    <a:bodyPr/>
                    <a:lstStyle/>
                    <a:p>
                      <a:pPr algn="ctr" fontAlgn="b"/>
                      <a:r>
                        <a:rPr lang="es-CO" sz="1050" b="0" i="0" u="none" strike="noStrike" dirty="0">
                          <a:solidFill>
                            <a:schemeClr val="tx1"/>
                          </a:solidFill>
                          <a:effectLst/>
                          <a:latin typeface="Calibri Light" panose="020F0302020204030204" pitchFamily="34" charset="0"/>
                          <a:cs typeface="Calibri Light" panose="020F0302020204030204" pitchFamily="34" charset="0"/>
                        </a:rPr>
                        <a:t>Número</a:t>
                      </a: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NP</a:t>
                      </a: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NP</a:t>
                      </a: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0</a:t>
                      </a:r>
                    </a:p>
                  </a:txBody>
                  <a:tcPr marL="0" marR="0" marT="0" marB="0" anchor="b"/>
                </a:tc>
                <a:extLst>
                  <a:ext uri="{0D108BD9-81ED-4DB2-BD59-A6C34878D82A}">
                    <a16:rowId xmlns:a16="http://schemas.microsoft.com/office/drawing/2014/main" val="2374161050"/>
                  </a:ext>
                </a:extLst>
              </a:tr>
              <a:tr h="695416">
                <a:tc>
                  <a:txBody>
                    <a:bodyPr/>
                    <a:lstStyle/>
                    <a:p>
                      <a:pPr algn="l" fontAlgn="b"/>
                      <a:r>
                        <a:rPr lang="es-MX" sz="1200" b="1" i="0" u="none" strike="noStrike" dirty="0">
                          <a:solidFill>
                            <a:schemeClr val="tx1"/>
                          </a:solidFill>
                          <a:effectLst/>
                          <a:latin typeface="Calibri Light" panose="020F0302020204030204" pitchFamily="34" charset="0"/>
                          <a:cs typeface="Calibri Light" panose="020F0302020204030204" pitchFamily="34" charset="0"/>
                        </a:rPr>
                        <a:t>Procesos para el reconocimiento, conservación, activación, difusión y sostenibilidad de los bienes y valores culturales patrimoniales, tangibles e intangibles</a:t>
                      </a:r>
                    </a:p>
                  </a:txBody>
                  <a:tcPr marL="0" marR="0" marT="0" marB="0" anchor="b"/>
                </a:tc>
                <a:tc>
                  <a:txBody>
                    <a:bodyPr/>
                    <a:lstStyle/>
                    <a:p>
                      <a:pPr algn="ctr" fontAlgn="b"/>
                      <a:r>
                        <a:rPr lang="es-CO" sz="1050" b="0" i="0" u="none" strike="noStrike" dirty="0">
                          <a:solidFill>
                            <a:schemeClr val="tx1"/>
                          </a:solidFill>
                          <a:effectLst/>
                          <a:latin typeface="Calibri Light" panose="020F0302020204030204" pitchFamily="34" charset="0"/>
                          <a:cs typeface="Calibri Light" panose="020F0302020204030204" pitchFamily="34" charset="0"/>
                        </a:rPr>
                        <a:t>Número</a:t>
                      </a: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21</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8</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21</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extLst>
                  <a:ext uri="{0D108BD9-81ED-4DB2-BD59-A6C34878D82A}">
                    <a16:rowId xmlns:a16="http://schemas.microsoft.com/office/drawing/2014/main" val="2023210452"/>
                  </a:ext>
                </a:extLst>
              </a:tr>
              <a:tr h="456367">
                <a:tc>
                  <a:txBody>
                    <a:bodyPr/>
                    <a:lstStyle/>
                    <a:p>
                      <a:pPr algn="l" fontAlgn="b"/>
                      <a:r>
                        <a:rPr lang="es-MX" sz="1200" b="1" i="0" u="none" strike="noStrike" dirty="0">
                          <a:solidFill>
                            <a:schemeClr val="tx1"/>
                          </a:solidFill>
                          <a:effectLst/>
                          <a:latin typeface="Calibri Light" panose="020F0302020204030204" pitchFamily="34" charset="0"/>
                          <a:cs typeface="Calibri Light" panose="020F0302020204030204" pitchFamily="34" charset="0"/>
                        </a:rPr>
                        <a:t>Municipios y/o Distrito con mejoramiento locativo de su infraestructura física cultural</a:t>
                      </a:r>
                    </a:p>
                  </a:txBody>
                  <a:tcPr marL="0" marR="0" marT="0" marB="0" anchor="b"/>
                </a:tc>
                <a:tc>
                  <a:txBody>
                    <a:bodyPr/>
                    <a:lstStyle/>
                    <a:p>
                      <a:pPr algn="ctr" fontAlgn="b"/>
                      <a:r>
                        <a:rPr lang="es-CO" sz="1050" b="0" i="0" u="none" strike="noStrike" dirty="0">
                          <a:solidFill>
                            <a:schemeClr val="tx1"/>
                          </a:solidFill>
                          <a:effectLst/>
                          <a:latin typeface="Calibri Light" panose="020F0302020204030204" pitchFamily="34" charset="0"/>
                          <a:cs typeface="Calibri Light" panose="020F0302020204030204" pitchFamily="34" charset="0"/>
                        </a:rPr>
                        <a:t>Número</a:t>
                      </a: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7</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6</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13</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extLst>
                  <a:ext uri="{0D108BD9-81ED-4DB2-BD59-A6C34878D82A}">
                    <a16:rowId xmlns:a16="http://schemas.microsoft.com/office/drawing/2014/main" val="3558906451"/>
                  </a:ext>
                </a:extLst>
              </a:tr>
              <a:tr h="521562">
                <a:tc>
                  <a:txBody>
                    <a:bodyPr/>
                    <a:lstStyle/>
                    <a:p>
                      <a:pPr algn="l" fontAlgn="b"/>
                      <a:r>
                        <a:rPr lang="es-MX" sz="1200" b="1" i="0" u="none" strike="noStrike" dirty="0">
                          <a:solidFill>
                            <a:schemeClr val="tx1"/>
                          </a:solidFill>
                          <a:effectLst/>
                          <a:latin typeface="Calibri Light" panose="020F0302020204030204" pitchFamily="34" charset="0"/>
                          <a:cs typeface="Calibri Light" panose="020F0302020204030204" pitchFamily="34" charset="0"/>
                        </a:rPr>
                        <a:t>Municipios y/o Distrito que acceden a dotación para el desarrollo de sus actividades artísticas y culturales</a:t>
                      </a:r>
                    </a:p>
                  </a:txBody>
                  <a:tcPr marL="0" marR="0" marT="0" marB="0" anchor="b"/>
                </a:tc>
                <a:tc>
                  <a:txBody>
                    <a:bodyPr/>
                    <a:lstStyle/>
                    <a:p>
                      <a:pPr algn="ctr" fontAlgn="b"/>
                      <a:r>
                        <a:rPr lang="es-CO" sz="1050" b="0" i="0" u="none" strike="noStrike" dirty="0">
                          <a:solidFill>
                            <a:schemeClr val="tx1"/>
                          </a:solidFill>
                          <a:effectLst/>
                          <a:latin typeface="Calibri Light" panose="020F0302020204030204" pitchFamily="34" charset="0"/>
                          <a:cs typeface="Calibri Light" panose="020F0302020204030204" pitchFamily="34" charset="0"/>
                        </a:rPr>
                        <a:t>Porcentaje</a:t>
                      </a: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72,00%</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72%</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65,8%</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extLst>
                  <a:ext uri="{0D108BD9-81ED-4DB2-BD59-A6C34878D82A}">
                    <a16:rowId xmlns:a16="http://schemas.microsoft.com/office/drawing/2014/main" val="3643701160"/>
                  </a:ext>
                </a:extLst>
              </a:tr>
              <a:tr h="521562">
                <a:tc>
                  <a:txBody>
                    <a:bodyPr/>
                    <a:lstStyle/>
                    <a:p>
                      <a:pPr algn="l" fontAlgn="b"/>
                      <a:r>
                        <a:rPr lang="es-MX" sz="1200" b="1" i="0" u="none" strike="noStrike" dirty="0">
                          <a:solidFill>
                            <a:schemeClr val="tx1"/>
                          </a:solidFill>
                          <a:effectLst/>
                          <a:latin typeface="Calibri Light" panose="020F0302020204030204" pitchFamily="34" charset="0"/>
                          <a:cs typeface="Calibri Light" panose="020F0302020204030204" pitchFamily="34" charset="0"/>
                        </a:rPr>
                        <a:t>Agentes culturales que participan en la elaboración de los planes departamentales de las áreas artísticas y de la cultura</a:t>
                      </a:r>
                    </a:p>
                  </a:txBody>
                  <a:tcPr marL="0" marR="0" marT="0" marB="0" anchor="b"/>
                </a:tc>
                <a:tc>
                  <a:txBody>
                    <a:bodyPr/>
                    <a:lstStyle/>
                    <a:p>
                      <a:pPr algn="ctr" fontAlgn="b"/>
                      <a:r>
                        <a:rPr lang="es-CO" sz="1050" b="0" i="0" u="none" strike="noStrike" dirty="0">
                          <a:solidFill>
                            <a:schemeClr val="tx1"/>
                          </a:solidFill>
                          <a:effectLst/>
                          <a:latin typeface="Calibri Light" panose="020F0302020204030204" pitchFamily="34" charset="0"/>
                          <a:cs typeface="Calibri Light" panose="020F0302020204030204" pitchFamily="34" charset="0"/>
                        </a:rPr>
                        <a:t>Número</a:t>
                      </a: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562</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362</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396</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extLst>
                  <a:ext uri="{0D108BD9-81ED-4DB2-BD59-A6C34878D82A}">
                    <a16:rowId xmlns:a16="http://schemas.microsoft.com/office/drawing/2014/main" val="549509741"/>
                  </a:ext>
                </a:extLst>
              </a:tr>
              <a:tr h="456367">
                <a:tc>
                  <a:txBody>
                    <a:bodyPr/>
                    <a:lstStyle/>
                    <a:p>
                      <a:pPr algn="l" fontAlgn="b"/>
                      <a:r>
                        <a:rPr lang="es-MX" sz="1200" b="1" i="0" u="none" strike="noStrike" dirty="0">
                          <a:solidFill>
                            <a:schemeClr val="tx1"/>
                          </a:solidFill>
                          <a:effectLst/>
                          <a:latin typeface="Calibri Light" panose="020F0302020204030204" pitchFamily="34" charset="0"/>
                          <a:cs typeface="Calibri Light" panose="020F0302020204030204" pitchFamily="34" charset="0"/>
                        </a:rPr>
                        <a:t>Agentes culturales que participan en la elaboración de los planes municipales de cultura</a:t>
                      </a:r>
                    </a:p>
                  </a:txBody>
                  <a:tcPr marL="0" marR="0" marT="0" marB="0" anchor="b"/>
                </a:tc>
                <a:tc>
                  <a:txBody>
                    <a:bodyPr/>
                    <a:lstStyle/>
                    <a:p>
                      <a:pPr algn="ctr" fontAlgn="b"/>
                      <a:r>
                        <a:rPr lang="es-CO" sz="1050" b="0" i="0" u="none" strike="noStrike" dirty="0">
                          <a:solidFill>
                            <a:schemeClr val="tx1"/>
                          </a:solidFill>
                          <a:effectLst/>
                          <a:latin typeface="Calibri Light" panose="020F0302020204030204" pitchFamily="34" charset="0"/>
                          <a:cs typeface="Calibri Light" panose="020F0302020204030204" pitchFamily="34" charset="0"/>
                        </a:rPr>
                        <a:t>Número</a:t>
                      </a: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750</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295</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CO" sz="1200" b="0" i="0" u="none" strike="noStrike" dirty="0">
                          <a:solidFill>
                            <a:schemeClr val="tx1"/>
                          </a:solidFill>
                          <a:effectLst/>
                          <a:latin typeface="Calibri Light" panose="020F0302020204030204" pitchFamily="34" charset="0"/>
                          <a:cs typeface="Calibri Light" panose="020F0302020204030204" pitchFamily="34" charset="0"/>
                        </a:rPr>
                        <a:t>536</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extLst>
                  <a:ext uri="{0D108BD9-81ED-4DB2-BD59-A6C34878D82A}">
                    <a16:rowId xmlns:a16="http://schemas.microsoft.com/office/drawing/2014/main" val="3816089481"/>
                  </a:ext>
                </a:extLst>
              </a:tr>
              <a:tr h="774146">
                <a:tc>
                  <a:txBody>
                    <a:bodyPr/>
                    <a:lstStyle/>
                    <a:p>
                      <a:pPr algn="l" fontAlgn="b"/>
                      <a:r>
                        <a:rPr lang="es-MX" sz="1200" b="1" i="0" u="none" strike="noStrike" dirty="0">
                          <a:solidFill>
                            <a:schemeClr val="tx1"/>
                          </a:solidFill>
                          <a:effectLst/>
                          <a:latin typeface="Calibri Light" panose="020F0302020204030204" pitchFamily="34" charset="0"/>
                          <a:cs typeface="Calibri Light" panose="020F0302020204030204" pitchFamily="34" charset="0"/>
                        </a:rPr>
                        <a:t>Caracterización de industrias creativas en el Departamento de Antioquia elaborado</a:t>
                      </a:r>
                    </a:p>
                  </a:txBody>
                  <a:tcPr marL="0" marR="0" marT="0" marB="0" anchor="b"/>
                </a:tc>
                <a:tc>
                  <a:txBody>
                    <a:bodyPr/>
                    <a:lstStyle/>
                    <a:p>
                      <a:pPr algn="ctr" fontAlgn="b"/>
                      <a:r>
                        <a:rPr lang="es-MX" sz="1050" b="0" i="0" u="none" strike="noStrike" dirty="0">
                          <a:solidFill>
                            <a:schemeClr val="tx1"/>
                          </a:solidFill>
                          <a:effectLst/>
                          <a:latin typeface="Calibri Light" panose="020F0302020204030204" pitchFamily="34" charset="0"/>
                          <a:cs typeface="Calibri Light" panose="020F0302020204030204" pitchFamily="34" charset="0"/>
                        </a:rPr>
                        <a:t>Porcentaje</a:t>
                      </a:r>
                    </a:p>
                    <a:p>
                      <a:pPr algn="ctr" fontAlgn="b"/>
                      <a:endParaRPr lang="es-CO" sz="105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MX" sz="1200" b="0" i="0" u="none" strike="noStrike" dirty="0">
                          <a:solidFill>
                            <a:schemeClr val="tx1"/>
                          </a:solidFill>
                          <a:effectLst/>
                          <a:latin typeface="Calibri Light" panose="020F0302020204030204" pitchFamily="34" charset="0"/>
                          <a:cs typeface="Calibri Light" panose="020F0302020204030204" pitchFamily="34" charset="0"/>
                        </a:rPr>
                        <a:t>40%</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MX" sz="1200" b="0" i="0" u="none" strike="noStrike" dirty="0">
                          <a:solidFill>
                            <a:schemeClr val="tx1"/>
                          </a:solidFill>
                          <a:effectLst/>
                          <a:latin typeface="Calibri Light" panose="020F0302020204030204" pitchFamily="34" charset="0"/>
                          <a:cs typeface="Calibri Light" panose="020F0302020204030204" pitchFamily="34" charset="0"/>
                        </a:rPr>
                        <a:t>30%</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tc>
                  <a:txBody>
                    <a:bodyPr/>
                    <a:lstStyle/>
                    <a:p>
                      <a:pPr algn="ctr" fontAlgn="b"/>
                      <a:r>
                        <a:rPr lang="es-MX" sz="1200" b="0" i="0" u="none" strike="noStrike" dirty="0">
                          <a:solidFill>
                            <a:schemeClr val="tx1"/>
                          </a:solidFill>
                          <a:effectLst/>
                          <a:latin typeface="Calibri Light" panose="020F0302020204030204" pitchFamily="34" charset="0"/>
                          <a:cs typeface="Calibri Light" panose="020F0302020204030204" pitchFamily="34" charset="0"/>
                        </a:rPr>
                        <a:t>100%</a:t>
                      </a:r>
                    </a:p>
                    <a:p>
                      <a:pPr algn="ctr" fontAlgn="b"/>
                      <a:endParaRPr lang="es-CO" sz="1200" b="0" i="0" u="none" strike="noStrike" dirty="0">
                        <a:solidFill>
                          <a:schemeClr val="tx1"/>
                        </a:solidFill>
                        <a:effectLst/>
                        <a:latin typeface="Calibri Light" panose="020F0302020204030204" pitchFamily="34" charset="0"/>
                        <a:cs typeface="Calibri Light" panose="020F0302020204030204" pitchFamily="34" charset="0"/>
                      </a:endParaRPr>
                    </a:p>
                  </a:txBody>
                  <a:tcPr marL="0" marR="0" marT="0" marB="0" anchor="b"/>
                </a:tc>
                <a:extLst>
                  <a:ext uri="{0D108BD9-81ED-4DB2-BD59-A6C34878D82A}">
                    <a16:rowId xmlns:a16="http://schemas.microsoft.com/office/drawing/2014/main" val="3205942986"/>
                  </a:ext>
                </a:extLst>
              </a:tr>
            </a:tbl>
          </a:graphicData>
        </a:graphic>
      </p:graphicFrame>
      <p:sp>
        <p:nvSpPr>
          <p:cNvPr id="6" name="5 Rectángulo"/>
          <p:cNvSpPr/>
          <p:nvPr/>
        </p:nvSpPr>
        <p:spPr>
          <a:xfrm>
            <a:off x="981701" y="7629"/>
            <a:ext cx="7149137" cy="707886"/>
          </a:xfrm>
          <a:prstGeom prst="rect">
            <a:avLst/>
          </a:prstGeom>
        </p:spPr>
        <p:txBody>
          <a:bodyPr wrap="square">
            <a:spAutoFit/>
          </a:bodyPr>
          <a:lstStyle/>
          <a:p>
            <a:pPr algn="ctr"/>
            <a:r>
              <a:rPr lang="es-CO" sz="2000" b="1" dirty="0">
                <a:latin typeface="Calibri Light" panose="020F0302020204030204" pitchFamily="34" charset="0"/>
                <a:cs typeface="Calibri Light" panose="020F0302020204030204" pitchFamily="34" charset="0"/>
              </a:rPr>
              <a:t>Indicadores de Resultado Plan de Desarrollo -  9 Indicadores  - 132% de cumplimiento</a:t>
            </a: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4F2BE140-6283-4C09-8B05-5F2CF5B1366D}" vid="{F25A9783-9A91-46A3-8474-39B15AE751B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PresentaciónICPA</Template>
  <TotalTime>7492</TotalTime>
  <Words>11767</Words>
  <Application>Microsoft Office PowerPoint</Application>
  <PresentationFormat>Presentación en pantalla (4:3)</PresentationFormat>
  <Paragraphs>1269</Paragraphs>
  <Slides>43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43</vt:i4>
      </vt:variant>
    </vt:vector>
  </HeadingPairs>
  <TitlesOfParts>
    <vt:vector size="47"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Sandra Diaz</cp:lastModifiedBy>
  <cp:revision>523</cp:revision>
  <dcterms:created xsi:type="dcterms:W3CDTF">2020-04-17T16:53:14Z</dcterms:created>
  <dcterms:modified xsi:type="dcterms:W3CDTF">2023-03-13T20:43:42Z</dcterms:modified>
</cp:coreProperties>
</file>