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70" r:id="rId6"/>
    <p:sldId id="279" r:id="rId7"/>
    <p:sldId id="280" r:id="rId8"/>
    <p:sldId id="286" r:id="rId9"/>
    <p:sldId id="281" r:id="rId10"/>
    <p:sldId id="282" r:id="rId11"/>
    <p:sldId id="283" r:id="rId12"/>
    <p:sldId id="284" r:id="rId13"/>
    <p:sldId id="287" r:id="rId14"/>
    <p:sldId id="298" r:id="rId15"/>
    <p:sldId id="299" r:id="rId16"/>
    <p:sldId id="302" r:id="rId17"/>
    <p:sldId id="303" r:id="rId18"/>
    <p:sldId id="304" r:id="rId19"/>
    <p:sldId id="306" r:id="rId20"/>
    <p:sldId id="307" r:id="rId21"/>
    <p:sldId id="308" r:id="rId22"/>
    <p:sldId id="309" r:id="rId23"/>
    <p:sldId id="310" r:id="rId24"/>
    <p:sldId id="311" r:id="rId25"/>
    <p:sldId id="266" r:id="rId26"/>
    <p:sldId id="288" r:id="rId27"/>
    <p:sldId id="289" r:id="rId28"/>
    <p:sldId id="290" r:id="rId29"/>
    <p:sldId id="293" r:id="rId30"/>
    <p:sldId id="305" r:id="rId31"/>
    <p:sldId id="292" r:id="rId32"/>
    <p:sldId id="291" r:id="rId33"/>
    <p:sldId id="294" r:id="rId34"/>
    <p:sldId id="269" r:id="rId35"/>
    <p:sldId id="296" r:id="rId36"/>
    <p:sldId id="295" r:id="rId37"/>
    <p:sldId id="261" r:id="rId38"/>
    <p:sldId id="273" r:id="rId39"/>
    <p:sldId id="260"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Y DIAZ" initials="SD" lastIdx="1" clrIdx="0">
    <p:extLst>
      <p:ext uri="{19B8F6BF-5375-455C-9EA6-DF929625EA0E}">
        <p15:presenceInfo xmlns:p15="http://schemas.microsoft.com/office/powerpoint/2012/main" userId="08af1dc35027bab7" providerId="Windows Live"/>
      </p:ext>
    </p:extLst>
  </p:cmAuthor>
  <p:cmAuthor id="2" name="Alexita A J" initials="AAJ" lastIdx="1" clrIdx="1">
    <p:extLst>
      <p:ext uri="{19B8F6BF-5375-455C-9EA6-DF929625EA0E}">
        <p15:presenceInfo xmlns:p15="http://schemas.microsoft.com/office/powerpoint/2012/main" userId="1206c740456a14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dirty="0"/>
              <a:t>Canales de recepción de las PQRSD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Hoja1!$B$1</c:f>
              <c:strCache>
                <c:ptCount val="1"/>
                <c:pt idx="0">
                  <c:v>TOTAL</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Hoja1!$A$2:$A$6</c:f>
              <c:strCache>
                <c:ptCount val="5"/>
                <c:pt idx="0">
                  <c:v>CORREO CERTIFICADO</c:v>
                </c:pt>
                <c:pt idx="1">
                  <c:v>PERSONAL</c:v>
                </c:pt>
                <c:pt idx="2">
                  <c:v>EMAIL</c:v>
                </c:pt>
                <c:pt idx="3">
                  <c:v>PÁGINA WEB</c:v>
                </c:pt>
                <c:pt idx="4">
                  <c:v>OFICIOS</c:v>
                </c:pt>
              </c:strCache>
            </c:strRef>
          </c:cat>
          <c:val>
            <c:numRef>
              <c:f>Hoja1!$B$2:$B$6</c:f>
              <c:numCache>
                <c:formatCode>General</c:formatCode>
                <c:ptCount val="5"/>
                <c:pt idx="0">
                  <c:v>18</c:v>
                </c:pt>
                <c:pt idx="1">
                  <c:v>27</c:v>
                </c:pt>
                <c:pt idx="2">
                  <c:v>581</c:v>
                </c:pt>
                <c:pt idx="3">
                  <c:v>5</c:v>
                </c:pt>
                <c:pt idx="4">
                  <c:v>9</c:v>
                </c:pt>
              </c:numCache>
            </c:numRef>
          </c:val>
          <c:extLst>
            <c:ext xmlns:c16="http://schemas.microsoft.com/office/drawing/2014/chart" uri="{C3380CC4-5D6E-409C-BE32-E72D297353CC}">
              <c16:uniqueId val="{00000000-2AC5-439E-AE94-5A2CE69F0CDC}"/>
            </c:ext>
          </c:extLst>
        </c:ser>
        <c:ser>
          <c:idx val="1"/>
          <c:order val="1"/>
          <c:tx>
            <c:strRef>
              <c:f>Hoja1!$C$1</c:f>
              <c:strCache>
                <c:ptCount val="1"/>
                <c:pt idx="0">
                  <c:v>PORCENTAJE</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Hoja1!$A$2:$A$6</c:f>
              <c:strCache>
                <c:ptCount val="5"/>
                <c:pt idx="0">
                  <c:v>CORREO CERTIFICADO</c:v>
                </c:pt>
                <c:pt idx="1">
                  <c:v>PERSONAL</c:v>
                </c:pt>
                <c:pt idx="2">
                  <c:v>EMAIL</c:v>
                </c:pt>
                <c:pt idx="3">
                  <c:v>PÁGINA WEB</c:v>
                </c:pt>
                <c:pt idx="4">
                  <c:v>OFICIOS</c:v>
                </c:pt>
              </c:strCache>
            </c:strRef>
          </c:cat>
          <c:val>
            <c:numRef>
              <c:f>Hoja1!$C$2:$C$6</c:f>
              <c:numCache>
                <c:formatCode>0%</c:formatCode>
                <c:ptCount val="5"/>
                <c:pt idx="0">
                  <c:v>2.8125000000000001E-2</c:v>
                </c:pt>
                <c:pt idx="1">
                  <c:v>4.2187500000000003E-2</c:v>
                </c:pt>
                <c:pt idx="2">
                  <c:v>0.90781250000000002</c:v>
                </c:pt>
                <c:pt idx="3">
                  <c:v>7.8125E-3</c:v>
                </c:pt>
                <c:pt idx="4">
                  <c:v>1.40625E-2</c:v>
                </c:pt>
              </c:numCache>
            </c:numRef>
          </c:val>
          <c:extLst>
            <c:ext xmlns:c16="http://schemas.microsoft.com/office/drawing/2014/chart" uri="{C3380CC4-5D6E-409C-BE32-E72D297353CC}">
              <c16:uniqueId val="{00000001-2AC5-439E-AE94-5A2CE69F0CDC}"/>
            </c:ext>
          </c:extLst>
        </c:ser>
        <c:dLbls>
          <c:showLegendKey val="0"/>
          <c:showVal val="0"/>
          <c:showCatName val="0"/>
          <c:showSerName val="0"/>
          <c:showPercent val="0"/>
          <c:showBubbleSize val="0"/>
        </c:dLbls>
        <c:gapWidth val="65"/>
        <c:shape val="box"/>
        <c:axId val="371455984"/>
        <c:axId val="371468464"/>
        <c:axId val="0"/>
      </c:bar3DChart>
      <c:catAx>
        <c:axId val="3714559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371468464"/>
        <c:crosses val="autoZero"/>
        <c:auto val="1"/>
        <c:lblAlgn val="ctr"/>
        <c:lblOffset val="100"/>
        <c:noMultiLvlLbl val="0"/>
      </c:catAx>
      <c:valAx>
        <c:axId val="37146846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3714559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dirty="0"/>
              <a:t>Tipo de documento de las PQRSD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Hoja1!$B$27</c:f>
              <c:strCache>
                <c:ptCount val="1"/>
                <c:pt idx="0">
                  <c:v>TOTAL</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Hoja1!$A$28:$A$33</c:f>
              <c:strCache>
                <c:ptCount val="6"/>
                <c:pt idx="0">
                  <c:v>DERECHO DE PETICIÓN</c:v>
                </c:pt>
                <c:pt idx="1">
                  <c:v>SOLICITUD DE INFORMACIÓN</c:v>
                </c:pt>
                <c:pt idx="2">
                  <c:v>QUEJA</c:v>
                </c:pt>
                <c:pt idx="3">
                  <c:v>RECLAMO</c:v>
                </c:pt>
                <c:pt idx="4">
                  <c:v>TUTELA</c:v>
                </c:pt>
                <c:pt idx="5">
                  <c:v>INVITACIÓN</c:v>
                </c:pt>
              </c:strCache>
            </c:strRef>
          </c:cat>
          <c:val>
            <c:numRef>
              <c:f>Hoja1!$B$28:$B$33</c:f>
              <c:numCache>
                <c:formatCode>General</c:formatCode>
                <c:ptCount val="6"/>
                <c:pt idx="0">
                  <c:v>17</c:v>
                </c:pt>
                <c:pt idx="1">
                  <c:v>609</c:v>
                </c:pt>
                <c:pt idx="2">
                  <c:v>8</c:v>
                </c:pt>
                <c:pt idx="3">
                  <c:v>4</c:v>
                </c:pt>
                <c:pt idx="4">
                  <c:v>1</c:v>
                </c:pt>
                <c:pt idx="5">
                  <c:v>1</c:v>
                </c:pt>
              </c:numCache>
            </c:numRef>
          </c:val>
          <c:extLst>
            <c:ext xmlns:c16="http://schemas.microsoft.com/office/drawing/2014/chart" uri="{C3380CC4-5D6E-409C-BE32-E72D297353CC}">
              <c16:uniqueId val="{00000000-4288-4052-81C7-9FDFC652DA97}"/>
            </c:ext>
          </c:extLst>
        </c:ser>
        <c:ser>
          <c:idx val="1"/>
          <c:order val="1"/>
          <c:tx>
            <c:strRef>
              <c:f>Hoja1!$C$27</c:f>
              <c:strCache>
                <c:ptCount val="1"/>
                <c:pt idx="0">
                  <c:v>PORCENTAJE</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Hoja1!$A$28:$A$33</c:f>
              <c:strCache>
                <c:ptCount val="6"/>
                <c:pt idx="0">
                  <c:v>DERECHO DE PETICIÓN</c:v>
                </c:pt>
                <c:pt idx="1">
                  <c:v>SOLICITUD DE INFORMACIÓN</c:v>
                </c:pt>
                <c:pt idx="2">
                  <c:v>QUEJA</c:v>
                </c:pt>
                <c:pt idx="3">
                  <c:v>RECLAMO</c:v>
                </c:pt>
                <c:pt idx="4">
                  <c:v>TUTELA</c:v>
                </c:pt>
                <c:pt idx="5">
                  <c:v>INVITACIÓN</c:v>
                </c:pt>
              </c:strCache>
            </c:strRef>
          </c:cat>
          <c:val>
            <c:numRef>
              <c:f>Hoja1!$C$28:$C$33</c:f>
              <c:numCache>
                <c:formatCode>0%</c:formatCode>
                <c:ptCount val="6"/>
                <c:pt idx="0">
                  <c:v>2.6562499999999999E-2</c:v>
                </c:pt>
                <c:pt idx="1">
                  <c:v>0.95156249999999998</c:v>
                </c:pt>
                <c:pt idx="2">
                  <c:v>1.2500000000000001E-2</c:v>
                </c:pt>
                <c:pt idx="3">
                  <c:v>6.2500000000000003E-3</c:v>
                </c:pt>
                <c:pt idx="4">
                  <c:v>1.5625000000000001E-3</c:v>
                </c:pt>
                <c:pt idx="5">
                  <c:v>1.5625000000000001E-3</c:v>
                </c:pt>
              </c:numCache>
            </c:numRef>
          </c:val>
          <c:extLst>
            <c:ext xmlns:c16="http://schemas.microsoft.com/office/drawing/2014/chart" uri="{C3380CC4-5D6E-409C-BE32-E72D297353CC}">
              <c16:uniqueId val="{00000001-4288-4052-81C7-9FDFC652DA97}"/>
            </c:ext>
          </c:extLst>
        </c:ser>
        <c:dLbls>
          <c:showLegendKey val="0"/>
          <c:showVal val="0"/>
          <c:showCatName val="0"/>
          <c:showSerName val="0"/>
          <c:showPercent val="0"/>
          <c:showBubbleSize val="0"/>
        </c:dLbls>
        <c:gapWidth val="65"/>
        <c:shape val="box"/>
        <c:axId val="646327008"/>
        <c:axId val="646332000"/>
        <c:axId val="0"/>
      </c:bar3DChart>
      <c:catAx>
        <c:axId val="64632700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1" i="0" u="none" strike="noStrike" kern="1200" cap="all" baseline="0">
                <a:solidFill>
                  <a:schemeClr val="dk1">
                    <a:lumMod val="75000"/>
                    <a:lumOff val="25000"/>
                  </a:schemeClr>
                </a:solidFill>
                <a:latin typeface="+mn-lt"/>
                <a:ea typeface="+mn-ea"/>
                <a:cs typeface="+mn-cs"/>
              </a:defRPr>
            </a:pPr>
            <a:endParaRPr lang="es-CO"/>
          </a:p>
        </c:txPr>
        <c:crossAx val="646332000"/>
        <c:crosses val="autoZero"/>
        <c:auto val="1"/>
        <c:lblAlgn val="ctr"/>
        <c:lblOffset val="100"/>
        <c:noMultiLvlLbl val="0"/>
      </c:catAx>
      <c:valAx>
        <c:axId val="64633200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64632700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dirty="0"/>
              <a:t>Solicitudes recibidas por área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Hoja1!$B$43</c:f>
              <c:strCache>
                <c:ptCount val="1"/>
                <c:pt idx="0">
                  <c:v>TOTAL</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Hoja1!$A$44:$A$48</c:f>
              <c:strCache>
                <c:ptCount val="5"/>
                <c:pt idx="0">
                  <c:v>Administrativa y Financiera</c:v>
                </c:pt>
                <c:pt idx="1">
                  <c:v>Comunicaciones</c:v>
                </c:pt>
                <c:pt idx="2">
                  <c:v>Dirección</c:v>
                </c:pt>
                <c:pt idx="3">
                  <c:v>Fomento y patrimonio</c:v>
                </c:pt>
                <c:pt idx="4">
                  <c:v>Planeación</c:v>
                </c:pt>
              </c:strCache>
            </c:strRef>
          </c:cat>
          <c:val>
            <c:numRef>
              <c:f>Hoja1!$B$44:$B$48</c:f>
              <c:numCache>
                <c:formatCode>General</c:formatCode>
                <c:ptCount val="5"/>
                <c:pt idx="0">
                  <c:v>165</c:v>
                </c:pt>
                <c:pt idx="1">
                  <c:v>6</c:v>
                </c:pt>
                <c:pt idx="2">
                  <c:v>6</c:v>
                </c:pt>
                <c:pt idx="3">
                  <c:v>443</c:v>
                </c:pt>
                <c:pt idx="4">
                  <c:v>20</c:v>
                </c:pt>
              </c:numCache>
            </c:numRef>
          </c:val>
          <c:extLst>
            <c:ext xmlns:c16="http://schemas.microsoft.com/office/drawing/2014/chart" uri="{C3380CC4-5D6E-409C-BE32-E72D297353CC}">
              <c16:uniqueId val="{00000000-A3F8-4A3B-88D7-32CE02B0FC93}"/>
            </c:ext>
          </c:extLst>
        </c:ser>
        <c:ser>
          <c:idx val="1"/>
          <c:order val="1"/>
          <c:tx>
            <c:strRef>
              <c:f>Hoja1!$C$43</c:f>
              <c:strCache>
                <c:ptCount val="1"/>
                <c:pt idx="0">
                  <c:v>PORCENTAJE</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Hoja1!$A$44:$A$48</c:f>
              <c:strCache>
                <c:ptCount val="5"/>
                <c:pt idx="0">
                  <c:v>Administrativa y Financiera</c:v>
                </c:pt>
                <c:pt idx="1">
                  <c:v>Comunicaciones</c:v>
                </c:pt>
                <c:pt idx="2">
                  <c:v>Dirección</c:v>
                </c:pt>
                <c:pt idx="3">
                  <c:v>Fomento y patrimonio</c:v>
                </c:pt>
                <c:pt idx="4">
                  <c:v>Planeación</c:v>
                </c:pt>
              </c:strCache>
            </c:strRef>
          </c:cat>
          <c:val>
            <c:numRef>
              <c:f>Hoja1!$C$44:$C$48</c:f>
              <c:numCache>
                <c:formatCode>0%</c:formatCode>
                <c:ptCount val="5"/>
                <c:pt idx="0">
                  <c:v>0.2578125</c:v>
                </c:pt>
                <c:pt idx="1">
                  <c:v>9.3749999999999997E-3</c:v>
                </c:pt>
                <c:pt idx="2">
                  <c:v>9.3749999999999997E-3</c:v>
                </c:pt>
                <c:pt idx="3">
                  <c:v>0.69218749999999996</c:v>
                </c:pt>
                <c:pt idx="4">
                  <c:v>3.125E-2</c:v>
                </c:pt>
              </c:numCache>
            </c:numRef>
          </c:val>
          <c:extLst>
            <c:ext xmlns:c16="http://schemas.microsoft.com/office/drawing/2014/chart" uri="{C3380CC4-5D6E-409C-BE32-E72D297353CC}">
              <c16:uniqueId val="{00000001-A3F8-4A3B-88D7-32CE02B0FC93}"/>
            </c:ext>
          </c:extLst>
        </c:ser>
        <c:dLbls>
          <c:showLegendKey val="0"/>
          <c:showVal val="0"/>
          <c:showCatName val="0"/>
          <c:showSerName val="0"/>
          <c:showPercent val="0"/>
          <c:showBubbleSize val="0"/>
        </c:dLbls>
        <c:gapWidth val="65"/>
        <c:shape val="box"/>
        <c:axId val="868520928"/>
        <c:axId val="868512192"/>
        <c:axId val="0"/>
      </c:bar3DChart>
      <c:catAx>
        <c:axId val="8685209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00" b="0" i="0" u="none" strike="noStrike" kern="1200" cap="all" baseline="0">
                <a:solidFill>
                  <a:schemeClr val="dk1">
                    <a:lumMod val="75000"/>
                    <a:lumOff val="25000"/>
                  </a:schemeClr>
                </a:solidFill>
                <a:latin typeface="+mn-lt"/>
                <a:ea typeface="+mn-ea"/>
                <a:cs typeface="+mn-cs"/>
              </a:defRPr>
            </a:pPr>
            <a:endParaRPr lang="es-CO"/>
          </a:p>
        </c:txPr>
        <c:crossAx val="868512192"/>
        <c:crosses val="autoZero"/>
        <c:auto val="1"/>
        <c:lblAlgn val="ctr"/>
        <c:lblOffset val="100"/>
        <c:noMultiLvlLbl val="0"/>
      </c:catAx>
      <c:valAx>
        <c:axId val="86851219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86852092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dirty="0"/>
              <a:t>Estado de las PQRSD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Hoja1!$B$56</c:f>
              <c:strCache>
                <c:ptCount val="1"/>
                <c:pt idx="0">
                  <c:v>TOTAL</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Hoja1!$A$57:$A$59</c:f>
              <c:strCache>
                <c:ptCount val="3"/>
                <c:pt idx="0">
                  <c:v>Cerrado a tiempo</c:v>
                </c:pt>
                <c:pt idx="1">
                  <c:v>Cerrado tiempo vencido</c:v>
                </c:pt>
                <c:pt idx="2">
                  <c:v>Vencido sin respuesta</c:v>
                </c:pt>
              </c:strCache>
            </c:strRef>
          </c:cat>
          <c:val>
            <c:numRef>
              <c:f>Hoja1!$B$57:$B$59</c:f>
              <c:numCache>
                <c:formatCode>General</c:formatCode>
                <c:ptCount val="3"/>
                <c:pt idx="0">
                  <c:v>633</c:v>
                </c:pt>
                <c:pt idx="1">
                  <c:v>3</c:v>
                </c:pt>
                <c:pt idx="2">
                  <c:v>4</c:v>
                </c:pt>
              </c:numCache>
            </c:numRef>
          </c:val>
          <c:extLst>
            <c:ext xmlns:c16="http://schemas.microsoft.com/office/drawing/2014/chart" uri="{C3380CC4-5D6E-409C-BE32-E72D297353CC}">
              <c16:uniqueId val="{00000000-187D-4B42-931B-EB8116C18914}"/>
            </c:ext>
          </c:extLst>
        </c:ser>
        <c:ser>
          <c:idx val="1"/>
          <c:order val="1"/>
          <c:tx>
            <c:strRef>
              <c:f>Hoja1!$C$56</c:f>
              <c:strCache>
                <c:ptCount val="1"/>
                <c:pt idx="0">
                  <c:v>PORCENTAJE</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Hoja1!$A$57:$A$59</c:f>
              <c:strCache>
                <c:ptCount val="3"/>
                <c:pt idx="0">
                  <c:v>Cerrado a tiempo</c:v>
                </c:pt>
                <c:pt idx="1">
                  <c:v>Cerrado tiempo vencido</c:v>
                </c:pt>
                <c:pt idx="2">
                  <c:v>Vencido sin respuesta</c:v>
                </c:pt>
              </c:strCache>
            </c:strRef>
          </c:cat>
          <c:val>
            <c:numRef>
              <c:f>Hoja1!$C$57:$C$59</c:f>
              <c:numCache>
                <c:formatCode>0%</c:formatCode>
                <c:ptCount val="3"/>
                <c:pt idx="0">
                  <c:v>0.98906249999999996</c:v>
                </c:pt>
                <c:pt idx="1">
                  <c:v>4.6874999999999998E-3</c:v>
                </c:pt>
                <c:pt idx="2">
                  <c:v>6.2500000000000003E-3</c:v>
                </c:pt>
              </c:numCache>
            </c:numRef>
          </c:val>
          <c:extLst>
            <c:ext xmlns:c16="http://schemas.microsoft.com/office/drawing/2014/chart" uri="{C3380CC4-5D6E-409C-BE32-E72D297353CC}">
              <c16:uniqueId val="{00000001-187D-4B42-931B-EB8116C18914}"/>
            </c:ext>
          </c:extLst>
        </c:ser>
        <c:dLbls>
          <c:showLegendKey val="0"/>
          <c:showVal val="0"/>
          <c:showCatName val="0"/>
          <c:showSerName val="0"/>
          <c:showPercent val="0"/>
          <c:showBubbleSize val="0"/>
        </c:dLbls>
        <c:gapWidth val="65"/>
        <c:shape val="box"/>
        <c:axId val="325644416"/>
        <c:axId val="325646912"/>
        <c:axId val="0"/>
      </c:bar3DChart>
      <c:catAx>
        <c:axId val="3256444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325646912"/>
        <c:crosses val="autoZero"/>
        <c:auto val="1"/>
        <c:lblAlgn val="ctr"/>
        <c:lblOffset val="100"/>
        <c:noMultiLvlLbl val="0"/>
      </c:catAx>
      <c:valAx>
        <c:axId val="32564691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3256444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dirty="0"/>
              <a:t>No. Usuarios de  Trámites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Sheet1!$I$82</c:f>
              <c:strCache>
                <c:ptCount val="1"/>
                <c:pt idx="0">
                  <c:v>No. De usuarios </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Sheet1!$H$83:$H$86</c:f>
              <c:strCache>
                <c:ptCount val="4"/>
                <c:pt idx="0">
                  <c:v>Autorización salida de obras del país  </c:v>
                </c:pt>
                <c:pt idx="1">
                  <c:v>Depósito Legal </c:v>
                </c:pt>
                <c:pt idx="2">
                  <c:v>Intervención de Bienes de interés cultural </c:v>
                </c:pt>
                <c:pt idx="3">
                  <c:v>Declaratoria de Bienes </c:v>
                </c:pt>
              </c:strCache>
            </c:strRef>
          </c:cat>
          <c:val>
            <c:numRef>
              <c:f>Sheet1!$I$83:$I$86</c:f>
              <c:numCache>
                <c:formatCode>General</c:formatCode>
                <c:ptCount val="4"/>
                <c:pt idx="0" formatCode="#,##0">
                  <c:v>3825</c:v>
                </c:pt>
                <c:pt idx="1">
                  <c:v>293</c:v>
                </c:pt>
                <c:pt idx="2">
                  <c:v>23</c:v>
                </c:pt>
                <c:pt idx="3">
                  <c:v>10</c:v>
                </c:pt>
              </c:numCache>
            </c:numRef>
          </c:val>
          <c:extLst>
            <c:ext xmlns:c16="http://schemas.microsoft.com/office/drawing/2014/chart" uri="{C3380CC4-5D6E-409C-BE32-E72D297353CC}">
              <c16:uniqueId val="{00000000-FA43-4696-8F55-0916B0E83F4C}"/>
            </c:ext>
          </c:extLst>
        </c:ser>
        <c:dLbls>
          <c:showLegendKey val="0"/>
          <c:showVal val="0"/>
          <c:showCatName val="0"/>
          <c:showSerName val="0"/>
          <c:showPercent val="0"/>
          <c:showBubbleSize val="0"/>
        </c:dLbls>
        <c:gapWidth val="65"/>
        <c:shape val="box"/>
        <c:axId val="412354911"/>
        <c:axId val="412356991"/>
        <c:axId val="0"/>
      </c:bar3DChart>
      <c:catAx>
        <c:axId val="41235491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CO"/>
          </a:p>
        </c:txPr>
        <c:crossAx val="412356991"/>
        <c:crosses val="autoZero"/>
        <c:auto val="1"/>
        <c:lblAlgn val="ctr"/>
        <c:lblOffset val="100"/>
        <c:noMultiLvlLbl val="0"/>
      </c:catAx>
      <c:valAx>
        <c:axId val="412356991"/>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412354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CO" dirty="0"/>
              <a:t>No. de usuarios de los Servicios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Sheet1!$H$100:$H$105</c:f>
              <c:strCache>
                <c:ptCount val="6"/>
                <c:pt idx="0">
                  <c:v>Consulta de prensa en la Biblioteca Departamental Carlos Castro Saavedra</c:v>
                </c:pt>
                <c:pt idx="1">
                  <c:v>Consulta de Referencia especializada en la Biblioteca Departamental Carlos Castro Saavedra </c:v>
                </c:pt>
                <c:pt idx="2">
                  <c:v>Sala de Conectividad Biblioteca Departamental Carlos Castro Saavedra </c:v>
                </c:pt>
                <c:pt idx="3">
                  <c:v>Consulta y préstamo de libros en la Biblioteca Departamental Carlos Castro Saavedra </c:v>
                </c:pt>
                <c:pt idx="4">
                  <c:v>Sala de Exposición Rafael Uribe Uribe </c:v>
                </c:pt>
                <c:pt idx="5">
                  <c:v>Galería de Arte </c:v>
                </c:pt>
              </c:strCache>
            </c:strRef>
          </c:cat>
          <c:val>
            <c:numRef>
              <c:f>Sheet1!$I$100:$I$105</c:f>
              <c:numCache>
                <c:formatCode>General</c:formatCode>
                <c:ptCount val="6"/>
                <c:pt idx="0">
                  <c:v>4</c:v>
                </c:pt>
                <c:pt idx="1">
                  <c:v>6</c:v>
                </c:pt>
                <c:pt idx="2">
                  <c:v>10</c:v>
                </c:pt>
                <c:pt idx="3">
                  <c:v>17</c:v>
                </c:pt>
                <c:pt idx="4">
                  <c:v>909</c:v>
                </c:pt>
                <c:pt idx="5">
                  <c:v>332</c:v>
                </c:pt>
              </c:numCache>
            </c:numRef>
          </c:val>
          <c:extLst>
            <c:ext xmlns:c16="http://schemas.microsoft.com/office/drawing/2014/chart" uri="{C3380CC4-5D6E-409C-BE32-E72D297353CC}">
              <c16:uniqueId val="{00000000-903B-403C-827D-B5508FE48C24}"/>
            </c:ext>
          </c:extLst>
        </c:ser>
        <c:dLbls>
          <c:showLegendKey val="0"/>
          <c:showVal val="0"/>
          <c:showCatName val="0"/>
          <c:showSerName val="0"/>
          <c:showPercent val="0"/>
          <c:showBubbleSize val="0"/>
        </c:dLbls>
        <c:gapWidth val="65"/>
        <c:shape val="box"/>
        <c:axId val="362305263"/>
        <c:axId val="362305679"/>
        <c:axId val="0"/>
      </c:bar3DChart>
      <c:catAx>
        <c:axId val="36230526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600" b="0" i="0" u="none" strike="noStrike" kern="1200" cap="all" baseline="0">
                <a:solidFill>
                  <a:schemeClr val="dk1">
                    <a:lumMod val="75000"/>
                    <a:lumOff val="25000"/>
                  </a:schemeClr>
                </a:solidFill>
                <a:latin typeface="+mn-lt"/>
                <a:ea typeface="+mn-ea"/>
                <a:cs typeface="+mn-cs"/>
              </a:defRPr>
            </a:pPr>
            <a:endParaRPr lang="es-CO"/>
          </a:p>
        </c:txPr>
        <c:crossAx val="362305679"/>
        <c:crosses val="autoZero"/>
        <c:auto val="1"/>
        <c:lblAlgn val="ctr"/>
        <c:lblOffset val="100"/>
        <c:noMultiLvlLbl val="0"/>
      </c:catAx>
      <c:valAx>
        <c:axId val="362305679"/>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362305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420EFD8-9623-4882-BCFC-34BE796F4E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4" y="0"/>
            <a:ext cx="12186671" cy="6858000"/>
          </a:xfrm>
          <a:prstGeom prst="rect">
            <a:avLst/>
          </a:prstGeom>
        </p:spPr>
      </p:pic>
    </p:spTree>
    <p:extLst>
      <p:ext uri="{BB962C8B-B14F-4D97-AF65-F5344CB8AC3E}">
        <p14:creationId xmlns:p14="http://schemas.microsoft.com/office/powerpoint/2010/main" val="189629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5760BE-762B-4CBB-B3DD-FAD80181C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4" y="0"/>
            <a:ext cx="12186671" cy="6858000"/>
          </a:xfrm>
          <a:prstGeom prst="rect">
            <a:avLst/>
          </a:prstGeom>
        </p:spPr>
      </p:pic>
      <p:sp>
        <p:nvSpPr>
          <p:cNvPr id="2" name="Título 1">
            <a:extLst>
              <a:ext uri="{FF2B5EF4-FFF2-40B4-BE49-F238E27FC236}">
                <a16:creationId xmlns:a16="http://schemas.microsoft.com/office/drawing/2014/main" id="{83EBF587-55D3-4573-848E-8E7B288B3826}"/>
              </a:ext>
            </a:extLst>
          </p:cNvPr>
          <p:cNvSpPr>
            <a:spLocks noGrp="1"/>
          </p:cNvSpPr>
          <p:nvPr>
            <p:ph type="title"/>
          </p:nvPr>
        </p:nvSpPr>
        <p:spPr>
          <a:xfrm>
            <a:off x="1577109" y="2766218"/>
            <a:ext cx="9118600" cy="1325563"/>
          </a:xfrm>
        </p:spPr>
        <p:txBody>
          <a:bodyPr/>
          <a:lstStyle>
            <a:lvl1pPr>
              <a:defRPr b="1">
                <a:latin typeface="+mn-lt"/>
              </a:defRPr>
            </a:lvl1pPr>
          </a:lstStyle>
          <a:p>
            <a:r>
              <a:rPr lang="es-ES"/>
              <a:t>Haga clic para modificar el estilo de título del patrón</a:t>
            </a:r>
            <a:endParaRPr lang="es-CO"/>
          </a:p>
        </p:txBody>
      </p:sp>
    </p:spTree>
    <p:extLst>
      <p:ext uri="{BB962C8B-B14F-4D97-AF65-F5344CB8AC3E}">
        <p14:creationId xmlns:p14="http://schemas.microsoft.com/office/powerpoint/2010/main" val="269483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rna 1">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2BD4E7F-D074-425E-8EE4-1564047D62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4" y="0"/>
            <a:ext cx="12186671" cy="6858000"/>
          </a:xfrm>
          <a:prstGeom prst="rect">
            <a:avLst/>
          </a:prstGeom>
        </p:spPr>
      </p:pic>
      <p:sp>
        <p:nvSpPr>
          <p:cNvPr id="2" name="Título 1">
            <a:extLst>
              <a:ext uri="{FF2B5EF4-FFF2-40B4-BE49-F238E27FC236}">
                <a16:creationId xmlns:a16="http://schemas.microsoft.com/office/drawing/2014/main" id="{837A9BEB-02B1-40A7-970F-507CEE689EA3}"/>
              </a:ext>
            </a:extLst>
          </p:cNvPr>
          <p:cNvSpPr>
            <a:spLocks noGrp="1"/>
          </p:cNvSpPr>
          <p:nvPr>
            <p:ph type="title"/>
          </p:nvPr>
        </p:nvSpPr>
        <p:spPr>
          <a:xfrm>
            <a:off x="1727201" y="1137084"/>
            <a:ext cx="8839200" cy="1412153"/>
          </a:xfrm>
        </p:spPr>
        <p:txBody>
          <a:bodyPr anchor="b">
            <a:normAutofit/>
          </a:bodyPr>
          <a:lstStyle>
            <a:lvl1pPr>
              <a:defRPr sz="4000" b="1"/>
            </a:lvl1p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1415CE91-2155-43C3-9618-EA1B9FF7FEA5}"/>
              </a:ext>
            </a:extLst>
          </p:cNvPr>
          <p:cNvSpPr>
            <a:spLocks noGrp="1"/>
          </p:cNvSpPr>
          <p:nvPr>
            <p:ph type="body" idx="1"/>
          </p:nvPr>
        </p:nvSpPr>
        <p:spPr>
          <a:xfrm>
            <a:off x="1727201" y="2934133"/>
            <a:ext cx="88392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14810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na 2">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0216824-7A27-4847-A04E-FC7CA1509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4" y="0"/>
            <a:ext cx="12186671" cy="6858000"/>
          </a:xfrm>
          <a:prstGeom prst="rect">
            <a:avLst/>
          </a:prstGeom>
        </p:spPr>
      </p:pic>
      <p:sp>
        <p:nvSpPr>
          <p:cNvPr id="10" name="Título 1">
            <a:extLst>
              <a:ext uri="{FF2B5EF4-FFF2-40B4-BE49-F238E27FC236}">
                <a16:creationId xmlns:a16="http://schemas.microsoft.com/office/drawing/2014/main" id="{AEEB4D13-D026-44E0-AE2C-CC165BFA77CF}"/>
              </a:ext>
            </a:extLst>
          </p:cNvPr>
          <p:cNvSpPr>
            <a:spLocks noGrp="1"/>
          </p:cNvSpPr>
          <p:nvPr>
            <p:ph type="title"/>
          </p:nvPr>
        </p:nvSpPr>
        <p:spPr>
          <a:xfrm>
            <a:off x="1727201" y="1137084"/>
            <a:ext cx="8839200" cy="1412153"/>
          </a:xfrm>
        </p:spPr>
        <p:txBody>
          <a:bodyPr anchor="b">
            <a:normAutofit/>
          </a:bodyPr>
          <a:lstStyle>
            <a:lvl1pPr>
              <a:defRPr sz="4000" b="1"/>
            </a:lvl1pPr>
          </a:lstStyle>
          <a:p>
            <a:r>
              <a:rPr lang="es-ES" dirty="0"/>
              <a:t>Haga clic para modificar el estilo de título del patrón</a:t>
            </a:r>
            <a:endParaRPr lang="es-CO" dirty="0"/>
          </a:p>
        </p:txBody>
      </p:sp>
      <p:sp>
        <p:nvSpPr>
          <p:cNvPr id="11" name="Marcador de texto 2">
            <a:extLst>
              <a:ext uri="{FF2B5EF4-FFF2-40B4-BE49-F238E27FC236}">
                <a16:creationId xmlns:a16="http://schemas.microsoft.com/office/drawing/2014/main" id="{6DF88ACB-F8A7-4FF3-80BE-4A3B9E83D4E1}"/>
              </a:ext>
            </a:extLst>
          </p:cNvPr>
          <p:cNvSpPr>
            <a:spLocks noGrp="1"/>
          </p:cNvSpPr>
          <p:nvPr>
            <p:ph type="body" idx="1"/>
          </p:nvPr>
        </p:nvSpPr>
        <p:spPr>
          <a:xfrm>
            <a:off x="1727201" y="2934133"/>
            <a:ext cx="88392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Tree>
    <p:extLst>
      <p:ext uri="{BB962C8B-B14F-4D97-AF65-F5344CB8AC3E}">
        <p14:creationId xmlns:p14="http://schemas.microsoft.com/office/powerpoint/2010/main" val="230401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raportada">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FB2B190-99E9-43B7-B7F3-1312B4A6BC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4" y="0"/>
            <a:ext cx="12186671" cy="6858000"/>
          </a:xfrm>
          <a:prstGeom prst="rect">
            <a:avLst/>
          </a:prstGeom>
        </p:spPr>
      </p:pic>
    </p:spTree>
    <p:extLst>
      <p:ext uri="{BB962C8B-B14F-4D97-AF65-F5344CB8AC3E}">
        <p14:creationId xmlns:p14="http://schemas.microsoft.com/office/powerpoint/2010/main" val="2072299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92FD48A-A8A5-49D8-973B-DA21B24243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443B604-DD46-47B2-A8F8-57E57E063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8185DE3-3138-46A8-8FEB-108081566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3AD18-DDD6-4A7A-B078-75F02914166B}" type="datetimeFigureOut">
              <a:rPr lang="es-CO" smtClean="0"/>
              <a:t>19/12/2022</a:t>
            </a:fld>
            <a:endParaRPr lang="es-CO" dirty="0"/>
          </a:p>
        </p:txBody>
      </p:sp>
      <p:sp>
        <p:nvSpPr>
          <p:cNvPr id="5" name="Marcador de pie de página 4">
            <a:extLst>
              <a:ext uri="{FF2B5EF4-FFF2-40B4-BE49-F238E27FC236}">
                <a16:creationId xmlns:a16="http://schemas.microsoft.com/office/drawing/2014/main" id="{34EF79CA-0E4D-4D2B-947A-C51ECCB63D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1B01E9EE-ADB4-4F88-A2E6-4BD0005BA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73EB9-CEBA-48AF-8BC3-3C27577EC311}" type="slidenum">
              <a:rPr lang="es-CO" smtClean="0"/>
              <a:t>‹Nº›</a:t>
            </a:fld>
            <a:endParaRPr lang="es-CO" dirty="0"/>
          </a:p>
        </p:txBody>
      </p:sp>
    </p:spTree>
    <p:extLst>
      <p:ext uri="{BB962C8B-B14F-4D97-AF65-F5344CB8AC3E}">
        <p14:creationId xmlns:p14="http://schemas.microsoft.com/office/powerpoint/2010/main" val="1087723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10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70904C-6128-4FE3-A2D0-ECA9E1D46886}"/>
              </a:ext>
            </a:extLst>
          </p:cNvPr>
          <p:cNvSpPr>
            <a:spLocks noGrp="1"/>
          </p:cNvSpPr>
          <p:nvPr>
            <p:ph type="title"/>
          </p:nvPr>
        </p:nvSpPr>
        <p:spPr>
          <a:xfrm>
            <a:off x="1087423" y="1429560"/>
            <a:ext cx="9837691" cy="706077"/>
          </a:xfrm>
        </p:spPr>
        <p:txBody>
          <a:bodyPr vert="horz" lIns="91440" tIns="45720" rIns="91440" bIns="45720" rtlCol="0" anchor="b">
            <a:normAutofit fontScale="90000"/>
          </a:bodyPr>
          <a:lstStyle/>
          <a:p>
            <a:pPr algn="ctr"/>
            <a:r>
              <a:rPr lang="es-ES" sz="4800" dirty="0">
                <a:solidFill>
                  <a:srgbClr val="92D050"/>
                </a:solidFill>
                <a:effectLst>
                  <a:outerShdw blurRad="38100" dist="38100" dir="2700000" algn="tl">
                    <a:srgbClr val="000000">
                      <a:alpha val="43137"/>
                    </a:srgbClr>
                  </a:outerShdw>
                </a:effectLst>
                <a:latin typeface="+mn-lt"/>
              </a:rPr>
              <a:t>6. PÚBLICO OBJETIVO</a:t>
            </a:r>
            <a:endParaRPr lang="es-CO" sz="4800" dirty="0">
              <a:solidFill>
                <a:srgbClr val="92D050"/>
              </a:solidFill>
              <a:effectLst>
                <a:outerShdw blurRad="38100" dist="38100" dir="2700000" algn="tl">
                  <a:srgbClr val="000000">
                    <a:alpha val="43137"/>
                  </a:srgbClr>
                </a:outerShdw>
              </a:effectLst>
              <a:latin typeface="+mn-lt"/>
            </a:endParaRPr>
          </a:p>
        </p:txBody>
      </p:sp>
      <p:sp>
        <p:nvSpPr>
          <p:cNvPr id="4" name="Marcador de texto 3">
            <a:extLst>
              <a:ext uri="{FF2B5EF4-FFF2-40B4-BE49-F238E27FC236}">
                <a16:creationId xmlns:a16="http://schemas.microsoft.com/office/drawing/2014/main" id="{53D9F7A3-7D2E-4DDA-90AD-847C934A6A5B}"/>
              </a:ext>
            </a:extLst>
          </p:cNvPr>
          <p:cNvSpPr>
            <a:spLocks noGrp="1"/>
          </p:cNvSpPr>
          <p:nvPr>
            <p:ph type="body" idx="1"/>
          </p:nvPr>
        </p:nvSpPr>
        <p:spPr>
          <a:xfrm>
            <a:off x="1087424" y="2549871"/>
            <a:ext cx="10827024" cy="984711"/>
          </a:xfrm>
        </p:spPr>
        <p:txBody>
          <a:bodyPr>
            <a:noAutofit/>
          </a:bodyPr>
          <a:lstStyle/>
          <a:p>
            <a:pPr marR="340995" lvl="0" algn="just">
              <a:spcAft>
                <a:spcPts val="0"/>
              </a:spcAft>
            </a:pPr>
            <a:r>
              <a:rPr lang="es-ES" sz="3200" b="1" dirty="0">
                <a:effectLst/>
                <a:ea typeface="Arial MT"/>
                <a:cs typeface="Arial MT"/>
              </a:rPr>
              <a:t>Usuarios: </a:t>
            </a:r>
            <a:r>
              <a:rPr lang="es-ES" sz="3200" dirty="0">
                <a:effectLst/>
                <a:ea typeface="Arial MT"/>
                <a:cs typeface="Arial MT"/>
              </a:rPr>
              <a:t>Persona que utiliza un tipo de bien o servicio para uso público o privado.</a:t>
            </a:r>
          </a:p>
          <a:p>
            <a:pPr marL="342900" marR="340995" lvl="0" indent="-342900" algn="just">
              <a:spcAft>
                <a:spcPts val="0"/>
              </a:spcAft>
              <a:buFont typeface="Arial" panose="020B0604020202020204" pitchFamily="34" charset="0"/>
              <a:buChar char="•"/>
            </a:pPr>
            <a:endParaRPr lang="es-ES" sz="3200" b="1" dirty="0">
              <a:effectLst/>
              <a:ea typeface="Arial MT"/>
              <a:cs typeface="Arial MT"/>
            </a:endParaRPr>
          </a:p>
        </p:txBody>
      </p:sp>
    </p:spTree>
    <p:extLst>
      <p:ext uri="{BB962C8B-B14F-4D97-AF65-F5344CB8AC3E}">
        <p14:creationId xmlns:p14="http://schemas.microsoft.com/office/powerpoint/2010/main" val="147517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70904C-6128-4FE3-A2D0-ECA9E1D46886}"/>
              </a:ext>
            </a:extLst>
          </p:cNvPr>
          <p:cNvSpPr>
            <a:spLocks noGrp="1"/>
          </p:cNvSpPr>
          <p:nvPr>
            <p:ph type="title"/>
          </p:nvPr>
        </p:nvSpPr>
        <p:spPr>
          <a:xfrm>
            <a:off x="317075" y="1429560"/>
            <a:ext cx="10608040" cy="706077"/>
          </a:xfrm>
        </p:spPr>
        <p:txBody>
          <a:bodyPr vert="horz" lIns="91440" tIns="45720" rIns="91440" bIns="45720" rtlCol="0" anchor="b">
            <a:normAutofit fontScale="90000"/>
          </a:bodyPr>
          <a:lstStyle/>
          <a:p>
            <a:pPr algn="ctr"/>
            <a:r>
              <a:rPr lang="es-ES" sz="4800" dirty="0">
                <a:solidFill>
                  <a:srgbClr val="92D050"/>
                </a:solidFill>
                <a:effectLst>
                  <a:outerShdw blurRad="38100" dist="38100" dir="2700000" algn="tl">
                    <a:srgbClr val="000000">
                      <a:alpha val="43137"/>
                    </a:srgbClr>
                  </a:outerShdw>
                </a:effectLst>
                <a:latin typeface="+mn-lt"/>
              </a:rPr>
              <a:t>7.	PRESENTACIÓN DE RESULTADOS DE LA CARACTERIZACIÓN DE USUARIOS </a:t>
            </a:r>
            <a:endParaRPr lang="es-CO" sz="4800" dirty="0">
              <a:solidFill>
                <a:srgbClr val="92D050"/>
              </a:solidFill>
              <a:effectLst>
                <a:outerShdw blurRad="38100" dist="38100" dir="2700000" algn="tl">
                  <a:srgbClr val="000000">
                    <a:alpha val="43137"/>
                  </a:srgbClr>
                </a:outerShdw>
              </a:effectLst>
              <a:latin typeface="+mn-lt"/>
            </a:endParaRPr>
          </a:p>
        </p:txBody>
      </p:sp>
      <p:sp>
        <p:nvSpPr>
          <p:cNvPr id="4" name="Marcador de texto 3">
            <a:extLst>
              <a:ext uri="{FF2B5EF4-FFF2-40B4-BE49-F238E27FC236}">
                <a16:creationId xmlns:a16="http://schemas.microsoft.com/office/drawing/2014/main" id="{53D9F7A3-7D2E-4DDA-90AD-847C934A6A5B}"/>
              </a:ext>
            </a:extLst>
          </p:cNvPr>
          <p:cNvSpPr>
            <a:spLocks noGrp="1"/>
          </p:cNvSpPr>
          <p:nvPr>
            <p:ph type="body" idx="1"/>
          </p:nvPr>
        </p:nvSpPr>
        <p:spPr>
          <a:xfrm>
            <a:off x="1087424" y="2549871"/>
            <a:ext cx="10827024" cy="984711"/>
          </a:xfrm>
        </p:spPr>
        <p:txBody>
          <a:bodyPr>
            <a:noAutofit/>
          </a:bodyPr>
          <a:lstStyle/>
          <a:p>
            <a:pPr marL="628650" lvl="1" indent="-171450" algn="just">
              <a:buFont typeface="Arial" panose="020B0604020202020204" pitchFamily="34" charset="0"/>
              <a:buChar char="•"/>
            </a:pPr>
            <a:endParaRPr lang="es-ES_tradnl" sz="900" b="1" dirty="0">
              <a:latin typeface="Cambria" panose="02040503050406030204" pitchFamily="18" charset="0"/>
              <a:ea typeface="Times New Roman" panose="02020603050405020304" pitchFamily="18" charset="0"/>
              <a:cs typeface="Times New Roman" panose="02020603050405020304" pitchFamily="18" charset="0"/>
            </a:endParaRPr>
          </a:p>
          <a:p>
            <a:pPr marL="628650" lvl="1" indent="-171450" algn="just">
              <a:buFont typeface="Arial" panose="020B0604020202020204" pitchFamily="34" charset="0"/>
              <a:buChar char="•"/>
            </a:pPr>
            <a:endParaRPr lang="es-CO" sz="14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340995" lvl="0" indent="-342900" algn="just">
              <a:spcAft>
                <a:spcPts val="0"/>
              </a:spcAft>
              <a:buFont typeface="Arial" panose="020B0604020202020204" pitchFamily="34" charset="0"/>
              <a:buChar char="•"/>
            </a:pPr>
            <a:endParaRPr lang="es-ES" sz="3200" b="1" dirty="0">
              <a:effectLst/>
              <a:ea typeface="Arial MT"/>
              <a:cs typeface="Arial MT"/>
            </a:endParaRPr>
          </a:p>
        </p:txBody>
      </p:sp>
      <p:sp>
        <p:nvSpPr>
          <p:cNvPr id="7" name="CuadroTexto 6">
            <a:extLst>
              <a:ext uri="{FF2B5EF4-FFF2-40B4-BE49-F238E27FC236}">
                <a16:creationId xmlns:a16="http://schemas.microsoft.com/office/drawing/2014/main" id="{B6377FC2-2AEB-4E93-A329-98CA82CA492B}"/>
              </a:ext>
            </a:extLst>
          </p:cNvPr>
          <p:cNvSpPr txBox="1"/>
          <p:nvPr/>
        </p:nvSpPr>
        <p:spPr>
          <a:xfrm>
            <a:off x="1561743" y="3042226"/>
            <a:ext cx="9881075" cy="2554545"/>
          </a:xfrm>
          <a:prstGeom prst="rect">
            <a:avLst/>
          </a:prstGeom>
          <a:noFill/>
        </p:spPr>
        <p:txBody>
          <a:bodyPr wrap="square">
            <a:spAutoFit/>
          </a:bodyPr>
          <a:lstStyle/>
          <a:p>
            <a:pPr algn="just"/>
            <a:r>
              <a:rPr lang="es-ES" sz="2000" dirty="0">
                <a:solidFill>
                  <a:schemeClr val="bg1">
                    <a:lumMod val="50000"/>
                  </a:schemeClr>
                </a:solidFill>
              </a:rPr>
              <a:t>La información que se obtiene de las encuestas de visitantes del portal web del Instituto de Cultura y Patrimonio de Antioquia </a:t>
            </a:r>
            <a:r>
              <a:rPr lang="es-ES" sz="2000" b="1" dirty="0">
                <a:solidFill>
                  <a:srgbClr val="92D050"/>
                </a:solidFill>
              </a:rPr>
              <a:t>www.culturantioquia.gov.co </a:t>
            </a:r>
            <a:r>
              <a:rPr lang="es-ES" sz="2000" dirty="0">
                <a:solidFill>
                  <a:schemeClr val="bg1">
                    <a:lumMod val="50000"/>
                  </a:schemeClr>
                </a:solidFill>
              </a:rPr>
              <a:t>puestas a disposición en el mes de Julio de 2022. Los usuarios podían responder la encuesta o continuar navegando en el portal, una vez tomada la decisión dicha encuesta no se volvía a mostrar a los visitantes utilizando unas cookies.</a:t>
            </a:r>
          </a:p>
          <a:p>
            <a:pPr algn="just"/>
            <a:endParaRPr lang="es-ES" sz="2000" dirty="0">
              <a:solidFill>
                <a:schemeClr val="bg1">
                  <a:lumMod val="50000"/>
                </a:schemeClr>
              </a:solidFill>
            </a:endParaRPr>
          </a:p>
          <a:p>
            <a:pPr algn="just"/>
            <a:r>
              <a:rPr lang="es-ES" sz="2000" dirty="0">
                <a:solidFill>
                  <a:schemeClr val="bg1">
                    <a:lumMod val="50000"/>
                  </a:schemeClr>
                </a:solidFill>
              </a:rPr>
              <a:t>Luego de analizar los resultados de la recolección de información de los usuarios que han visitado la página web, se identifica los siguientes datos generales de la caracterización:</a:t>
            </a:r>
          </a:p>
        </p:txBody>
      </p:sp>
      <p:sp>
        <p:nvSpPr>
          <p:cNvPr id="8" name="Título 2">
            <a:extLst>
              <a:ext uri="{FF2B5EF4-FFF2-40B4-BE49-F238E27FC236}">
                <a16:creationId xmlns:a16="http://schemas.microsoft.com/office/drawing/2014/main" id="{2453B348-BEB3-4834-AB32-0D310C1BAAE1}"/>
              </a:ext>
            </a:extLst>
          </p:cNvPr>
          <p:cNvSpPr txBox="1">
            <a:spLocks/>
          </p:cNvSpPr>
          <p:nvPr/>
        </p:nvSpPr>
        <p:spPr>
          <a:xfrm>
            <a:off x="964577" y="2336149"/>
            <a:ext cx="10608040" cy="706077"/>
          </a:xfrm>
          <a:prstGeom prst="rect">
            <a:avLst/>
          </a:prstGeom>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s-ES" sz="4800" dirty="0">
                <a:solidFill>
                  <a:srgbClr val="92D050"/>
                </a:solidFill>
                <a:effectLst>
                  <a:outerShdw blurRad="38100" dist="38100" dir="2700000" algn="tl">
                    <a:srgbClr val="000000">
                      <a:alpha val="43137"/>
                    </a:srgbClr>
                  </a:outerShdw>
                </a:effectLst>
                <a:latin typeface="+mn-lt"/>
              </a:rPr>
              <a:t>7.1. INFORME DE ENCUESTA A VISITANTES DEL PORTAL WEB </a:t>
            </a:r>
            <a:endParaRPr lang="es-CO" sz="4800" dirty="0">
              <a:solidFill>
                <a:srgbClr val="92D05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867812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407A35F-E8B1-4B58-BF69-5C916323C40B}"/>
              </a:ext>
            </a:extLst>
          </p:cNvPr>
          <p:cNvSpPr txBox="1"/>
          <p:nvPr/>
        </p:nvSpPr>
        <p:spPr>
          <a:xfrm>
            <a:off x="3563596" y="484413"/>
            <a:ext cx="3834845" cy="830997"/>
          </a:xfrm>
          <a:prstGeom prst="rect">
            <a:avLst/>
          </a:prstGeom>
          <a:noFill/>
        </p:spPr>
        <p:txBody>
          <a:bodyPr wrap="square">
            <a:spAutoFit/>
          </a:bodyPr>
          <a:lstStyle/>
          <a:p>
            <a:r>
              <a:rPr lang="es-CO" sz="2400" b="1" dirty="0">
                <a:solidFill>
                  <a:schemeClr val="accent6">
                    <a:lumMod val="75000"/>
                  </a:schemeClr>
                </a:solidFill>
              </a:rPr>
              <a:t>Se obtuvieron 226 respuestas</a:t>
            </a:r>
          </a:p>
        </p:txBody>
      </p:sp>
      <p:sp>
        <p:nvSpPr>
          <p:cNvPr id="5" name="CuadroTexto 4">
            <a:extLst>
              <a:ext uri="{FF2B5EF4-FFF2-40B4-BE49-F238E27FC236}">
                <a16:creationId xmlns:a16="http://schemas.microsoft.com/office/drawing/2014/main" id="{01DCD989-35C0-4A17-9636-F53D129A63E4}"/>
              </a:ext>
            </a:extLst>
          </p:cNvPr>
          <p:cNvSpPr txBox="1"/>
          <p:nvPr/>
        </p:nvSpPr>
        <p:spPr>
          <a:xfrm>
            <a:off x="7271996" y="4281384"/>
            <a:ext cx="3029527" cy="1200329"/>
          </a:xfrm>
          <a:prstGeom prst="rect">
            <a:avLst/>
          </a:prstGeom>
          <a:noFill/>
        </p:spPr>
        <p:txBody>
          <a:bodyPr wrap="square" rtlCol="0">
            <a:spAutoFit/>
          </a:bodyPr>
          <a:lstStyle/>
          <a:p>
            <a:pPr algn="ctr"/>
            <a:r>
              <a:rPr lang="es-ES" sz="2400" b="1" dirty="0"/>
              <a:t>Sector Cultural mayor participación con 181 personas</a:t>
            </a:r>
            <a:endParaRPr lang="es-CO" sz="2400" b="1" dirty="0"/>
          </a:p>
        </p:txBody>
      </p:sp>
      <p:pic>
        <p:nvPicPr>
          <p:cNvPr id="3" name="Imagen 2">
            <a:extLst>
              <a:ext uri="{FF2B5EF4-FFF2-40B4-BE49-F238E27FC236}">
                <a16:creationId xmlns:a16="http://schemas.microsoft.com/office/drawing/2014/main" id="{5B4071A6-63DA-43CE-5055-FFF20D234433}"/>
              </a:ext>
            </a:extLst>
          </p:cNvPr>
          <p:cNvPicPr>
            <a:picLocks noChangeAspect="1"/>
          </p:cNvPicPr>
          <p:nvPr/>
        </p:nvPicPr>
        <p:blipFill rotWithShape="1">
          <a:blip r:embed="rId2"/>
          <a:srcRect l="28636" t="35689" r="27955" b="8823"/>
          <a:stretch/>
        </p:blipFill>
        <p:spPr>
          <a:xfrm>
            <a:off x="917377" y="1330953"/>
            <a:ext cx="5292438" cy="3805382"/>
          </a:xfrm>
          <a:prstGeom prst="rect">
            <a:avLst/>
          </a:prstGeom>
        </p:spPr>
      </p:pic>
      <p:pic>
        <p:nvPicPr>
          <p:cNvPr id="6" name="Imagen 5">
            <a:extLst>
              <a:ext uri="{FF2B5EF4-FFF2-40B4-BE49-F238E27FC236}">
                <a16:creationId xmlns:a16="http://schemas.microsoft.com/office/drawing/2014/main" id="{F1535F30-6F3D-5843-9977-9EF424457938}"/>
              </a:ext>
            </a:extLst>
          </p:cNvPr>
          <p:cNvPicPr>
            <a:picLocks noChangeAspect="1"/>
          </p:cNvPicPr>
          <p:nvPr/>
        </p:nvPicPr>
        <p:blipFill rotWithShape="1">
          <a:blip r:embed="rId3"/>
          <a:srcRect b="46137"/>
          <a:stretch/>
        </p:blipFill>
        <p:spPr>
          <a:xfrm>
            <a:off x="6262448" y="1911485"/>
            <a:ext cx="5754062" cy="1773824"/>
          </a:xfrm>
          <a:prstGeom prst="rect">
            <a:avLst/>
          </a:prstGeom>
        </p:spPr>
      </p:pic>
    </p:spTree>
    <p:extLst>
      <p:ext uri="{BB962C8B-B14F-4D97-AF65-F5344CB8AC3E}">
        <p14:creationId xmlns:p14="http://schemas.microsoft.com/office/powerpoint/2010/main" val="239159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5BFA01C-92C4-4A4B-8363-B210EBA231C8}"/>
              </a:ext>
            </a:extLst>
          </p:cNvPr>
          <p:cNvSpPr txBox="1"/>
          <p:nvPr/>
        </p:nvSpPr>
        <p:spPr>
          <a:xfrm>
            <a:off x="8589818" y="1859046"/>
            <a:ext cx="2512291" cy="1938992"/>
          </a:xfrm>
          <a:prstGeom prst="rect">
            <a:avLst/>
          </a:prstGeom>
          <a:noFill/>
        </p:spPr>
        <p:txBody>
          <a:bodyPr wrap="square" rtlCol="0">
            <a:spAutoFit/>
          </a:bodyPr>
          <a:lstStyle/>
          <a:p>
            <a:pPr algn="ctr"/>
            <a:r>
              <a:rPr lang="es-ES" sz="2400" b="1" dirty="0"/>
              <a:t>88 calificaron alta y 8 personas baja la claridad de los contenidos e información</a:t>
            </a:r>
            <a:endParaRPr lang="es-CO" sz="2400" b="1" dirty="0"/>
          </a:p>
        </p:txBody>
      </p:sp>
      <p:pic>
        <p:nvPicPr>
          <p:cNvPr id="2" name="Imagen 1">
            <a:extLst>
              <a:ext uri="{FF2B5EF4-FFF2-40B4-BE49-F238E27FC236}">
                <a16:creationId xmlns:a16="http://schemas.microsoft.com/office/drawing/2014/main" id="{F3541FFA-893B-09D5-9684-BAE3B9629008}"/>
              </a:ext>
            </a:extLst>
          </p:cNvPr>
          <p:cNvPicPr>
            <a:picLocks noChangeAspect="1"/>
          </p:cNvPicPr>
          <p:nvPr/>
        </p:nvPicPr>
        <p:blipFill>
          <a:blip r:embed="rId2"/>
          <a:stretch>
            <a:fillRect/>
          </a:stretch>
        </p:blipFill>
        <p:spPr>
          <a:xfrm>
            <a:off x="2013721" y="2948539"/>
            <a:ext cx="5325218" cy="2438740"/>
          </a:xfrm>
          <a:prstGeom prst="rect">
            <a:avLst/>
          </a:prstGeom>
        </p:spPr>
      </p:pic>
      <p:pic>
        <p:nvPicPr>
          <p:cNvPr id="3" name="Imagen 2">
            <a:extLst>
              <a:ext uri="{FF2B5EF4-FFF2-40B4-BE49-F238E27FC236}">
                <a16:creationId xmlns:a16="http://schemas.microsoft.com/office/drawing/2014/main" id="{DD593E15-91B4-E822-C2C3-73CE712CDDF9}"/>
              </a:ext>
            </a:extLst>
          </p:cNvPr>
          <p:cNvPicPr>
            <a:picLocks noChangeAspect="1"/>
          </p:cNvPicPr>
          <p:nvPr/>
        </p:nvPicPr>
        <p:blipFill rotWithShape="1">
          <a:blip r:embed="rId3"/>
          <a:srcRect b="47474"/>
          <a:stretch/>
        </p:blipFill>
        <p:spPr>
          <a:xfrm>
            <a:off x="2013721" y="1329594"/>
            <a:ext cx="5754062" cy="1729781"/>
          </a:xfrm>
          <a:prstGeom prst="rect">
            <a:avLst/>
          </a:prstGeom>
        </p:spPr>
      </p:pic>
    </p:spTree>
    <p:extLst>
      <p:ext uri="{BB962C8B-B14F-4D97-AF65-F5344CB8AC3E}">
        <p14:creationId xmlns:p14="http://schemas.microsoft.com/office/powerpoint/2010/main" val="202463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2215E2C-C1A5-B151-7AC3-CBA4B9FE6167}"/>
              </a:ext>
            </a:extLst>
          </p:cNvPr>
          <p:cNvSpPr txBox="1"/>
          <p:nvPr/>
        </p:nvSpPr>
        <p:spPr>
          <a:xfrm>
            <a:off x="8728364" y="2955637"/>
            <a:ext cx="3075709" cy="2677656"/>
          </a:xfrm>
          <a:prstGeom prst="rect">
            <a:avLst/>
          </a:prstGeom>
          <a:noFill/>
        </p:spPr>
        <p:txBody>
          <a:bodyPr wrap="square" rtlCol="0">
            <a:spAutoFit/>
          </a:bodyPr>
          <a:lstStyle/>
          <a:p>
            <a:pPr algn="ctr"/>
            <a:r>
              <a:rPr lang="es-ES" sz="2400" b="1" dirty="0"/>
              <a:t>68% de las personas calificaron alta  la claridad de la comunicación sobre los programas, proyectos e información.</a:t>
            </a:r>
            <a:endParaRPr lang="es-CO" sz="2400" b="1" dirty="0"/>
          </a:p>
        </p:txBody>
      </p:sp>
      <p:pic>
        <p:nvPicPr>
          <p:cNvPr id="6" name="Imagen 5">
            <a:extLst>
              <a:ext uri="{FF2B5EF4-FFF2-40B4-BE49-F238E27FC236}">
                <a16:creationId xmlns:a16="http://schemas.microsoft.com/office/drawing/2014/main" id="{72C6F1EF-6F22-66D7-27B4-7DEB3C1C7DC2}"/>
              </a:ext>
            </a:extLst>
          </p:cNvPr>
          <p:cNvPicPr>
            <a:picLocks noChangeAspect="1"/>
          </p:cNvPicPr>
          <p:nvPr/>
        </p:nvPicPr>
        <p:blipFill rotWithShape="1">
          <a:blip r:embed="rId2"/>
          <a:srcRect b="55967"/>
          <a:stretch/>
        </p:blipFill>
        <p:spPr>
          <a:xfrm>
            <a:off x="1373056" y="757611"/>
            <a:ext cx="8097380" cy="2198026"/>
          </a:xfrm>
          <a:prstGeom prst="rect">
            <a:avLst/>
          </a:prstGeom>
        </p:spPr>
      </p:pic>
      <p:pic>
        <p:nvPicPr>
          <p:cNvPr id="7" name="Imagen 6">
            <a:extLst>
              <a:ext uri="{FF2B5EF4-FFF2-40B4-BE49-F238E27FC236}">
                <a16:creationId xmlns:a16="http://schemas.microsoft.com/office/drawing/2014/main" id="{3F8036CD-3C65-7372-5FDB-F6789ABA7DC1}"/>
              </a:ext>
            </a:extLst>
          </p:cNvPr>
          <p:cNvPicPr>
            <a:picLocks noChangeAspect="1"/>
          </p:cNvPicPr>
          <p:nvPr/>
        </p:nvPicPr>
        <p:blipFill>
          <a:blip r:embed="rId3"/>
          <a:stretch>
            <a:fillRect/>
          </a:stretch>
        </p:blipFill>
        <p:spPr>
          <a:xfrm>
            <a:off x="2310389" y="2955637"/>
            <a:ext cx="4709531" cy="3425113"/>
          </a:xfrm>
          <a:prstGeom prst="rect">
            <a:avLst/>
          </a:prstGeom>
        </p:spPr>
      </p:pic>
    </p:spTree>
    <p:extLst>
      <p:ext uri="{BB962C8B-B14F-4D97-AF65-F5344CB8AC3E}">
        <p14:creationId xmlns:p14="http://schemas.microsoft.com/office/powerpoint/2010/main" val="259227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F01FDB5-A723-B816-8859-27BBDC6BCF91}"/>
              </a:ext>
            </a:extLst>
          </p:cNvPr>
          <p:cNvPicPr>
            <a:picLocks noChangeAspect="1"/>
          </p:cNvPicPr>
          <p:nvPr/>
        </p:nvPicPr>
        <p:blipFill rotWithShape="1">
          <a:blip r:embed="rId2"/>
          <a:srcRect b="55967"/>
          <a:stretch/>
        </p:blipFill>
        <p:spPr>
          <a:xfrm>
            <a:off x="1373056" y="757611"/>
            <a:ext cx="8097380" cy="2198026"/>
          </a:xfrm>
          <a:prstGeom prst="rect">
            <a:avLst/>
          </a:prstGeom>
        </p:spPr>
      </p:pic>
      <p:pic>
        <p:nvPicPr>
          <p:cNvPr id="3" name="Imagen 2">
            <a:extLst>
              <a:ext uri="{FF2B5EF4-FFF2-40B4-BE49-F238E27FC236}">
                <a16:creationId xmlns:a16="http://schemas.microsoft.com/office/drawing/2014/main" id="{ADA08842-ADB5-161F-42A4-F8B8CA03B2DD}"/>
              </a:ext>
            </a:extLst>
          </p:cNvPr>
          <p:cNvPicPr>
            <a:picLocks noChangeAspect="1"/>
          </p:cNvPicPr>
          <p:nvPr/>
        </p:nvPicPr>
        <p:blipFill>
          <a:blip r:embed="rId3"/>
          <a:stretch>
            <a:fillRect/>
          </a:stretch>
        </p:blipFill>
        <p:spPr>
          <a:xfrm>
            <a:off x="2310389" y="2955637"/>
            <a:ext cx="4709531" cy="3425113"/>
          </a:xfrm>
          <a:prstGeom prst="rect">
            <a:avLst/>
          </a:prstGeom>
        </p:spPr>
      </p:pic>
      <p:sp>
        <p:nvSpPr>
          <p:cNvPr id="8" name="CuadroTexto 7">
            <a:extLst>
              <a:ext uri="{FF2B5EF4-FFF2-40B4-BE49-F238E27FC236}">
                <a16:creationId xmlns:a16="http://schemas.microsoft.com/office/drawing/2014/main" id="{59538B9A-C949-8730-6997-A2CCCA2F0FEF}"/>
              </a:ext>
            </a:extLst>
          </p:cNvPr>
          <p:cNvSpPr txBox="1"/>
          <p:nvPr/>
        </p:nvSpPr>
        <p:spPr>
          <a:xfrm>
            <a:off x="8691418" y="1782618"/>
            <a:ext cx="3075709" cy="1938992"/>
          </a:xfrm>
          <a:prstGeom prst="rect">
            <a:avLst/>
          </a:prstGeom>
          <a:noFill/>
        </p:spPr>
        <p:txBody>
          <a:bodyPr wrap="square" rtlCol="0">
            <a:spAutoFit/>
          </a:bodyPr>
          <a:lstStyle/>
          <a:p>
            <a:pPr algn="ctr"/>
            <a:r>
              <a:rPr lang="es-ES" sz="2400" b="1" dirty="0"/>
              <a:t>71% de las personas calificaron alta  la pertinencia de la información que recibe del Instituto.</a:t>
            </a:r>
            <a:endParaRPr lang="es-CO" sz="2400" b="1" dirty="0"/>
          </a:p>
        </p:txBody>
      </p:sp>
    </p:spTree>
    <p:extLst>
      <p:ext uri="{BB962C8B-B14F-4D97-AF65-F5344CB8AC3E}">
        <p14:creationId xmlns:p14="http://schemas.microsoft.com/office/powerpoint/2010/main" val="1185961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2F6C59C-4D5D-8A30-0B60-6F37052D7D5B}"/>
              </a:ext>
            </a:extLst>
          </p:cNvPr>
          <p:cNvPicPr>
            <a:picLocks noChangeAspect="1"/>
          </p:cNvPicPr>
          <p:nvPr/>
        </p:nvPicPr>
        <p:blipFill rotWithShape="1">
          <a:blip r:embed="rId2"/>
          <a:srcRect t="44773"/>
          <a:stretch/>
        </p:blipFill>
        <p:spPr>
          <a:xfrm>
            <a:off x="1687092" y="1616363"/>
            <a:ext cx="8097380" cy="2756825"/>
          </a:xfrm>
          <a:prstGeom prst="rect">
            <a:avLst/>
          </a:prstGeom>
        </p:spPr>
      </p:pic>
      <p:sp>
        <p:nvSpPr>
          <p:cNvPr id="4" name="CuadroTexto 3">
            <a:extLst>
              <a:ext uri="{FF2B5EF4-FFF2-40B4-BE49-F238E27FC236}">
                <a16:creationId xmlns:a16="http://schemas.microsoft.com/office/drawing/2014/main" id="{26349DEE-B113-C6AB-4FD0-68E97CFA3CC4}"/>
              </a:ext>
            </a:extLst>
          </p:cNvPr>
          <p:cNvSpPr txBox="1"/>
          <p:nvPr/>
        </p:nvSpPr>
        <p:spPr>
          <a:xfrm>
            <a:off x="9264074" y="2025279"/>
            <a:ext cx="2807854" cy="2308324"/>
          </a:xfrm>
          <a:prstGeom prst="rect">
            <a:avLst/>
          </a:prstGeom>
          <a:noFill/>
        </p:spPr>
        <p:txBody>
          <a:bodyPr wrap="square" rtlCol="0">
            <a:spAutoFit/>
          </a:bodyPr>
          <a:lstStyle/>
          <a:p>
            <a:pPr algn="ctr"/>
            <a:r>
              <a:rPr lang="es-ES" sz="2400" b="1" dirty="0"/>
              <a:t>75% de la información que recibe del instituto esta acorde con sus necesidades profesionales.</a:t>
            </a:r>
            <a:endParaRPr lang="es-CO" sz="2400" b="1" dirty="0"/>
          </a:p>
        </p:txBody>
      </p:sp>
    </p:spTree>
    <p:extLst>
      <p:ext uri="{BB962C8B-B14F-4D97-AF65-F5344CB8AC3E}">
        <p14:creationId xmlns:p14="http://schemas.microsoft.com/office/powerpoint/2010/main" val="213891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4B833DF-72F8-7510-75AE-00B00EAFFB9F}"/>
              </a:ext>
            </a:extLst>
          </p:cNvPr>
          <p:cNvPicPr>
            <a:picLocks noChangeAspect="1"/>
          </p:cNvPicPr>
          <p:nvPr/>
        </p:nvPicPr>
        <p:blipFill rotWithShape="1">
          <a:blip r:embed="rId2"/>
          <a:srcRect b="43927"/>
          <a:stretch/>
        </p:blipFill>
        <p:spPr>
          <a:xfrm>
            <a:off x="823636" y="2160358"/>
            <a:ext cx="8087854" cy="2537284"/>
          </a:xfrm>
          <a:prstGeom prst="rect">
            <a:avLst/>
          </a:prstGeom>
        </p:spPr>
      </p:pic>
      <p:sp>
        <p:nvSpPr>
          <p:cNvPr id="4" name="CuadroTexto 3">
            <a:extLst>
              <a:ext uri="{FF2B5EF4-FFF2-40B4-BE49-F238E27FC236}">
                <a16:creationId xmlns:a16="http://schemas.microsoft.com/office/drawing/2014/main" id="{E18BE476-D5F9-C307-22EB-436C59B92E2F}"/>
              </a:ext>
            </a:extLst>
          </p:cNvPr>
          <p:cNvSpPr txBox="1"/>
          <p:nvPr/>
        </p:nvSpPr>
        <p:spPr>
          <a:xfrm>
            <a:off x="9264074" y="2025279"/>
            <a:ext cx="2807854" cy="1569660"/>
          </a:xfrm>
          <a:prstGeom prst="rect">
            <a:avLst/>
          </a:prstGeom>
          <a:noFill/>
        </p:spPr>
        <p:txBody>
          <a:bodyPr wrap="square" rtlCol="0">
            <a:spAutoFit/>
          </a:bodyPr>
          <a:lstStyle/>
          <a:p>
            <a:pPr algn="ctr"/>
            <a:r>
              <a:rPr lang="es-ES" sz="2400" b="1" dirty="0"/>
              <a:t>70% de la información que recibe del instituto es oportuna.</a:t>
            </a:r>
            <a:endParaRPr lang="es-CO" sz="2400" b="1" dirty="0"/>
          </a:p>
        </p:txBody>
      </p:sp>
    </p:spTree>
    <p:extLst>
      <p:ext uri="{BB962C8B-B14F-4D97-AF65-F5344CB8AC3E}">
        <p14:creationId xmlns:p14="http://schemas.microsoft.com/office/powerpoint/2010/main" val="71456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FE82AD9-0432-7FFC-7CB8-665734893FA0}"/>
              </a:ext>
            </a:extLst>
          </p:cNvPr>
          <p:cNvPicPr>
            <a:picLocks noChangeAspect="1"/>
          </p:cNvPicPr>
          <p:nvPr/>
        </p:nvPicPr>
        <p:blipFill rotWithShape="1">
          <a:blip r:embed="rId2"/>
          <a:srcRect t="55256"/>
          <a:stretch/>
        </p:blipFill>
        <p:spPr>
          <a:xfrm>
            <a:off x="2052073" y="748145"/>
            <a:ext cx="8087854" cy="2024667"/>
          </a:xfrm>
          <a:prstGeom prst="rect">
            <a:avLst/>
          </a:prstGeom>
        </p:spPr>
      </p:pic>
      <p:pic>
        <p:nvPicPr>
          <p:cNvPr id="3" name="Imagen 2">
            <a:extLst>
              <a:ext uri="{FF2B5EF4-FFF2-40B4-BE49-F238E27FC236}">
                <a16:creationId xmlns:a16="http://schemas.microsoft.com/office/drawing/2014/main" id="{816D6BC7-739D-4AC5-A93B-6465AD5B770B}"/>
              </a:ext>
            </a:extLst>
          </p:cNvPr>
          <p:cNvPicPr>
            <a:picLocks noChangeAspect="1"/>
          </p:cNvPicPr>
          <p:nvPr/>
        </p:nvPicPr>
        <p:blipFill>
          <a:blip r:embed="rId3"/>
          <a:stretch>
            <a:fillRect/>
          </a:stretch>
        </p:blipFill>
        <p:spPr>
          <a:xfrm>
            <a:off x="1226105" y="2772812"/>
            <a:ext cx="4121750" cy="3092816"/>
          </a:xfrm>
          <a:prstGeom prst="rect">
            <a:avLst/>
          </a:prstGeom>
        </p:spPr>
      </p:pic>
      <p:pic>
        <p:nvPicPr>
          <p:cNvPr id="6" name="Imagen 5">
            <a:extLst>
              <a:ext uri="{FF2B5EF4-FFF2-40B4-BE49-F238E27FC236}">
                <a16:creationId xmlns:a16="http://schemas.microsoft.com/office/drawing/2014/main" id="{BF25BB0D-2BE1-09EF-2CFE-C48A051EA91F}"/>
              </a:ext>
            </a:extLst>
          </p:cNvPr>
          <p:cNvPicPr>
            <a:picLocks noChangeAspect="1"/>
          </p:cNvPicPr>
          <p:nvPr/>
        </p:nvPicPr>
        <p:blipFill>
          <a:blip r:embed="rId4"/>
          <a:stretch>
            <a:fillRect/>
          </a:stretch>
        </p:blipFill>
        <p:spPr>
          <a:xfrm>
            <a:off x="5531120" y="2830655"/>
            <a:ext cx="3733191" cy="2919476"/>
          </a:xfrm>
          <a:prstGeom prst="rect">
            <a:avLst/>
          </a:prstGeom>
        </p:spPr>
      </p:pic>
    </p:spTree>
    <p:extLst>
      <p:ext uri="{BB962C8B-B14F-4D97-AF65-F5344CB8AC3E}">
        <p14:creationId xmlns:p14="http://schemas.microsoft.com/office/powerpoint/2010/main" val="120885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91F1B86-D185-5B50-0FF1-00E54DAAF490}"/>
              </a:ext>
            </a:extLst>
          </p:cNvPr>
          <p:cNvPicPr>
            <a:picLocks noChangeAspect="1"/>
          </p:cNvPicPr>
          <p:nvPr/>
        </p:nvPicPr>
        <p:blipFill>
          <a:blip r:embed="rId2"/>
          <a:stretch>
            <a:fillRect/>
          </a:stretch>
        </p:blipFill>
        <p:spPr>
          <a:xfrm>
            <a:off x="1079896" y="1126659"/>
            <a:ext cx="6152177" cy="4792772"/>
          </a:xfrm>
          <a:prstGeom prst="rect">
            <a:avLst/>
          </a:prstGeom>
        </p:spPr>
      </p:pic>
      <p:pic>
        <p:nvPicPr>
          <p:cNvPr id="3" name="Imagen 2">
            <a:extLst>
              <a:ext uri="{FF2B5EF4-FFF2-40B4-BE49-F238E27FC236}">
                <a16:creationId xmlns:a16="http://schemas.microsoft.com/office/drawing/2014/main" id="{352445F0-FE5A-32A6-8CBA-AC5CCD40F7AA}"/>
              </a:ext>
            </a:extLst>
          </p:cNvPr>
          <p:cNvPicPr>
            <a:picLocks noChangeAspect="1"/>
          </p:cNvPicPr>
          <p:nvPr/>
        </p:nvPicPr>
        <p:blipFill>
          <a:blip r:embed="rId3"/>
          <a:stretch>
            <a:fillRect/>
          </a:stretch>
        </p:blipFill>
        <p:spPr>
          <a:xfrm>
            <a:off x="7056583" y="1641515"/>
            <a:ext cx="5033818" cy="3708760"/>
          </a:xfrm>
          <a:prstGeom prst="rect">
            <a:avLst/>
          </a:prstGeom>
        </p:spPr>
      </p:pic>
    </p:spTree>
    <p:extLst>
      <p:ext uri="{BB962C8B-B14F-4D97-AF65-F5344CB8AC3E}">
        <p14:creationId xmlns:p14="http://schemas.microsoft.com/office/powerpoint/2010/main" val="397692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43BDD358-B29B-419F-940B-4595C29AE972}"/>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dirty="0">
                <a:latin typeface="+mj-lt"/>
              </a:rPr>
              <a:t>CARACTERIZACIÓN DE USUARIOS 2022</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4423CD96-CB93-4687-9FC7-3FBDC8C8D601}"/>
              </a:ext>
            </a:extLst>
          </p:cNvPr>
          <p:cNvSpPr txBox="1"/>
          <p:nvPr/>
        </p:nvSpPr>
        <p:spPr>
          <a:xfrm>
            <a:off x="496806" y="6163299"/>
            <a:ext cx="4947893" cy="369332"/>
          </a:xfrm>
          <a:prstGeom prst="rect">
            <a:avLst/>
          </a:prstGeom>
          <a:noFill/>
        </p:spPr>
        <p:txBody>
          <a:bodyPr wrap="none" rtlCol="0">
            <a:spAutoFit/>
          </a:bodyPr>
          <a:lstStyle/>
          <a:p>
            <a:r>
              <a:rPr lang="es-CO" b="1" dirty="0"/>
              <a:t>Fecha de Actualización: 19 de Diciembre de 2022</a:t>
            </a:r>
          </a:p>
        </p:txBody>
      </p:sp>
      <p:pic>
        <p:nvPicPr>
          <p:cNvPr id="1028" name="Picture 4" descr="Bienvenidos - Instituto de Cultura y Patrimonio de Antioquia">
            <a:extLst>
              <a:ext uri="{FF2B5EF4-FFF2-40B4-BE49-F238E27FC236}">
                <a16:creationId xmlns:a16="http://schemas.microsoft.com/office/drawing/2014/main" id="{8D5CB399-FF4E-E014-631A-18C868DEE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339" y="1464801"/>
            <a:ext cx="2358561" cy="327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011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27DA63D-A1EB-A223-81B0-632AE7B29921}"/>
              </a:ext>
            </a:extLst>
          </p:cNvPr>
          <p:cNvPicPr>
            <a:picLocks noChangeAspect="1"/>
          </p:cNvPicPr>
          <p:nvPr/>
        </p:nvPicPr>
        <p:blipFill>
          <a:blip r:embed="rId2"/>
          <a:stretch>
            <a:fillRect/>
          </a:stretch>
        </p:blipFill>
        <p:spPr>
          <a:xfrm>
            <a:off x="1246441" y="1237672"/>
            <a:ext cx="5015466" cy="3797221"/>
          </a:xfrm>
          <a:prstGeom prst="rect">
            <a:avLst/>
          </a:prstGeom>
        </p:spPr>
      </p:pic>
      <p:pic>
        <p:nvPicPr>
          <p:cNvPr id="3" name="Imagen 2">
            <a:extLst>
              <a:ext uri="{FF2B5EF4-FFF2-40B4-BE49-F238E27FC236}">
                <a16:creationId xmlns:a16="http://schemas.microsoft.com/office/drawing/2014/main" id="{44E6D8F3-3297-769B-CA91-E0A92128476D}"/>
              </a:ext>
            </a:extLst>
          </p:cNvPr>
          <p:cNvPicPr>
            <a:picLocks noChangeAspect="1"/>
          </p:cNvPicPr>
          <p:nvPr/>
        </p:nvPicPr>
        <p:blipFill>
          <a:blip r:embed="rId3"/>
          <a:stretch>
            <a:fillRect/>
          </a:stretch>
        </p:blipFill>
        <p:spPr>
          <a:xfrm>
            <a:off x="6805158" y="1614883"/>
            <a:ext cx="4538614" cy="3628233"/>
          </a:xfrm>
          <a:prstGeom prst="rect">
            <a:avLst/>
          </a:prstGeom>
        </p:spPr>
      </p:pic>
    </p:spTree>
    <p:extLst>
      <p:ext uri="{BB962C8B-B14F-4D97-AF65-F5344CB8AC3E}">
        <p14:creationId xmlns:p14="http://schemas.microsoft.com/office/powerpoint/2010/main" val="2352954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4C9C5FE-07CE-3F70-5A11-31A94808AF37}"/>
              </a:ext>
            </a:extLst>
          </p:cNvPr>
          <p:cNvPicPr>
            <a:picLocks noChangeAspect="1"/>
          </p:cNvPicPr>
          <p:nvPr/>
        </p:nvPicPr>
        <p:blipFill>
          <a:blip r:embed="rId2"/>
          <a:stretch>
            <a:fillRect/>
          </a:stretch>
        </p:blipFill>
        <p:spPr>
          <a:xfrm>
            <a:off x="1202038" y="579219"/>
            <a:ext cx="8106906" cy="5182323"/>
          </a:xfrm>
          <a:prstGeom prst="rect">
            <a:avLst/>
          </a:prstGeom>
        </p:spPr>
      </p:pic>
      <p:sp>
        <p:nvSpPr>
          <p:cNvPr id="3" name="CuadroTexto 2">
            <a:extLst>
              <a:ext uri="{FF2B5EF4-FFF2-40B4-BE49-F238E27FC236}">
                <a16:creationId xmlns:a16="http://schemas.microsoft.com/office/drawing/2014/main" id="{4364F645-80D9-95BA-7CFE-F8B5E21E0140}"/>
              </a:ext>
            </a:extLst>
          </p:cNvPr>
          <p:cNvSpPr txBox="1"/>
          <p:nvPr/>
        </p:nvSpPr>
        <p:spPr>
          <a:xfrm>
            <a:off x="9264074" y="2025279"/>
            <a:ext cx="2807854" cy="1569660"/>
          </a:xfrm>
          <a:prstGeom prst="rect">
            <a:avLst/>
          </a:prstGeom>
          <a:noFill/>
        </p:spPr>
        <p:txBody>
          <a:bodyPr wrap="square" rtlCol="0">
            <a:spAutoFit/>
          </a:bodyPr>
          <a:lstStyle/>
          <a:p>
            <a:pPr algn="ctr"/>
            <a:r>
              <a:rPr lang="es-ES" sz="2400" b="1" dirty="0"/>
              <a:t>65% de la información encontrada en la página web fue útil.</a:t>
            </a:r>
            <a:endParaRPr lang="es-CO" sz="2400" b="1" dirty="0"/>
          </a:p>
        </p:txBody>
      </p:sp>
    </p:spTree>
    <p:extLst>
      <p:ext uri="{BB962C8B-B14F-4D97-AF65-F5344CB8AC3E}">
        <p14:creationId xmlns:p14="http://schemas.microsoft.com/office/powerpoint/2010/main" val="3844211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30EFA71-976F-C982-33B6-19B5C58BB42B}"/>
              </a:ext>
            </a:extLst>
          </p:cNvPr>
          <p:cNvPicPr>
            <a:picLocks noChangeAspect="1"/>
          </p:cNvPicPr>
          <p:nvPr/>
        </p:nvPicPr>
        <p:blipFill>
          <a:blip r:embed="rId2"/>
          <a:stretch>
            <a:fillRect/>
          </a:stretch>
        </p:blipFill>
        <p:spPr>
          <a:xfrm>
            <a:off x="1765746" y="606348"/>
            <a:ext cx="8087854" cy="5220429"/>
          </a:xfrm>
          <a:prstGeom prst="rect">
            <a:avLst/>
          </a:prstGeom>
        </p:spPr>
      </p:pic>
      <p:sp>
        <p:nvSpPr>
          <p:cNvPr id="3" name="CuadroTexto 2">
            <a:extLst>
              <a:ext uri="{FF2B5EF4-FFF2-40B4-BE49-F238E27FC236}">
                <a16:creationId xmlns:a16="http://schemas.microsoft.com/office/drawing/2014/main" id="{48BB967C-686B-3D9A-B754-B2B6F5E7E896}"/>
              </a:ext>
            </a:extLst>
          </p:cNvPr>
          <p:cNvSpPr txBox="1"/>
          <p:nvPr/>
        </p:nvSpPr>
        <p:spPr>
          <a:xfrm>
            <a:off x="9384146" y="3729759"/>
            <a:ext cx="2807854" cy="2308324"/>
          </a:xfrm>
          <a:prstGeom prst="rect">
            <a:avLst/>
          </a:prstGeom>
          <a:noFill/>
        </p:spPr>
        <p:txBody>
          <a:bodyPr wrap="square" rtlCol="0">
            <a:spAutoFit/>
          </a:bodyPr>
          <a:lstStyle/>
          <a:p>
            <a:pPr algn="ctr"/>
            <a:r>
              <a:rPr lang="es-ES" sz="2400" b="1" dirty="0"/>
              <a:t>85% de la información publicada en la página web le genera confianza y credibilidad.</a:t>
            </a:r>
            <a:endParaRPr lang="es-CO" sz="2400" b="1" dirty="0"/>
          </a:p>
        </p:txBody>
      </p:sp>
      <p:sp>
        <p:nvSpPr>
          <p:cNvPr id="4" name="CuadroTexto 3">
            <a:extLst>
              <a:ext uri="{FF2B5EF4-FFF2-40B4-BE49-F238E27FC236}">
                <a16:creationId xmlns:a16="http://schemas.microsoft.com/office/drawing/2014/main" id="{D32F4351-2295-4EBC-572A-E622E0E2C9DB}"/>
              </a:ext>
            </a:extLst>
          </p:cNvPr>
          <p:cNvSpPr txBox="1"/>
          <p:nvPr/>
        </p:nvSpPr>
        <p:spPr>
          <a:xfrm>
            <a:off x="9384146" y="773752"/>
            <a:ext cx="2807854" cy="2677656"/>
          </a:xfrm>
          <a:prstGeom prst="rect">
            <a:avLst/>
          </a:prstGeom>
          <a:noFill/>
        </p:spPr>
        <p:txBody>
          <a:bodyPr wrap="square" rtlCol="0">
            <a:spAutoFit/>
          </a:bodyPr>
          <a:lstStyle/>
          <a:p>
            <a:pPr algn="ctr"/>
            <a:r>
              <a:rPr lang="es-ES" sz="2400" b="1" dirty="0"/>
              <a:t>52% de la información de la página web le permite conocer de manera oportuna los temas de actualidad.</a:t>
            </a:r>
            <a:endParaRPr lang="es-CO" sz="2400" b="1" dirty="0"/>
          </a:p>
        </p:txBody>
      </p:sp>
    </p:spTree>
    <p:extLst>
      <p:ext uri="{BB962C8B-B14F-4D97-AF65-F5344CB8AC3E}">
        <p14:creationId xmlns:p14="http://schemas.microsoft.com/office/powerpoint/2010/main" val="2775369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ED9ABF2-BAA0-CCB6-7100-47CA2F4DDC42}"/>
              </a:ext>
            </a:extLst>
          </p:cNvPr>
          <p:cNvPicPr>
            <a:picLocks noChangeAspect="1"/>
          </p:cNvPicPr>
          <p:nvPr/>
        </p:nvPicPr>
        <p:blipFill>
          <a:blip r:embed="rId2"/>
          <a:stretch>
            <a:fillRect/>
          </a:stretch>
        </p:blipFill>
        <p:spPr>
          <a:xfrm>
            <a:off x="848324" y="716068"/>
            <a:ext cx="6001278" cy="3523423"/>
          </a:xfrm>
          <a:prstGeom prst="rect">
            <a:avLst/>
          </a:prstGeom>
        </p:spPr>
      </p:pic>
      <p:pic>
        <p:nvPicPr>
          <p:cNvPr id="4" name="Imagen 3">
            <a:extLst>
              <a:ext uri="{FF2B5EF4-FFF2-40B4-BE49-F238E27FC236}">
                <a16:creationId xmlns:a16="http://schemas.microsoft.com/office/drawing/2014/main" id="{D5D16121-85E6-1048-4E32-491355CFEBA7}"/>
              </a:ext>
            </a:extLst>
          </p:cNvPr>
          <p:cNvPicPr>
            <a:picLocks noChangeAspect="1"/>
          </p:cNvPicPr>
          <p:nvPr/>
        </p:nvPicPr>
        <p:blipFill>
          <a:blip r:embed="rId3"/>
          <a:stretch>
            <a:fillRect/>
          </a:stretch>
        </p:blipFill>
        <p:spPr>
          <a:xfrm>
            <a:off x="6702522" y="1243535"/>
            <a:ext cx="5295514" cy="4679415"/>
          </a:xfrm>
          <a:prstGeom prst="rect">
            <a:avLst/>
          </a:prstGeom>
        </p:spPr>
      </p:pic>
    </p:spTree>
    <p:extLst>
      <p:ext uri="{BB962C8B-B14F-4D97-AF65-F5344CB8AC3E}">
        <p14:creationId xmlns:p14="http://schemas.microsoft.com/office/powerpoint/2010/main" val="1323615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FB4284-A12E-253F-C766-630615056163}"/>
              </a:ext>
            </a:extLst>
          </p:cNvPr>
          <p:cNvPicPr>
            <a:picLocks noChangeAspect="1"/>
          </p:cNvPicPr>
          <p:nvPr/>
        </p:nvPicPr>
        <p:blipFill>
          <a:blip r:embed="rId2"/>
          <a:stretch>
            <a:fillRect/>
          </a:stretch>
        </p:blipFill>
        <p:spPr>
          <a:xfrm>
            <a:off x="1948319" y="740174"/>
            <a:ext cx="7925906" cy="4620270"/>
          </a:xfrm>
          <a:prstGeom prst="rect">
            <a:avLst/>
          </a:prstGeom>
        </p:spPr>
      </p:pic>
    </p:spTree>
    <p:extLst>
      <p:ext uri="{BB962C8B-B14F-4D97-AF65-F5344CB8AC3E}">
        <p14:creationId xmlns:p14="http://schemas.microsoft.com/office/powerpoint/2010/main" val="2062292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FE5E4CD-27B6-F44B-28D1-5F388E1F3222}"/>
              </a:ext>
            </a:extLst>
          </p:cNvPr>
          <p:cNvPicPr>
            <a:picLocks noChangeAspect="1"/>
          </p:cNvPicPr>
          <p:nvPr/>
        </p:nvPicPr>
        <p:blipFill>
          <a:blip r:embed="rId2"/>
          <a:stretch>
            <a:fillRect/>
          </a:stretch>
        </p:blipFill>
        <p:spPr>
          <a:xfrm>
            <a:off x="2007050" y="708529"/>
            <a:ext cx="8011643" cy="5182323"/>
          </a:xfrm>
          <a:prstGeom prst="rect">
            <a:avLst/>
          </a:prstGeom>
        </p:spPr>
      </p:pic>
    </p:spTree>
    <p:extLst>
      <p:ext uri="{BB962C8B-B14F-4D97-AF65-F5344CB8AC3E}">
        <p14:creationId xmlns:p14="http://schemas.microsoft.com/office/powerpoint/2010/main" val="3540437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70904C-6128-4FE3-A2D0-ECA9E1D46886}"/>
              </a:ext>
            </a:extLst>
          </p:cNvPr>
          <p:cNvSpPr>
            <a:spLocks noGrp="1"/>
          </p:cNvSpPr>
          <p:nvPr>
            <p:ph type="title"/>
          </p:nvPr>
        </p:nvSpPr>
        <p:spPr>
          <a:xfrm>
            <a:off x="428171" y="643348"/>
            <a:ext cx="10608040" cy="706077"/>
          </a:xfrm>
        </p:spPr>
        <p:txBody>
          <a:bodyPr vert="horz" lIns="91440" tIns="45720" rIns="91440" bIns="45720" rtlCol="0" anchor="b">
            <a:normAutofit fontScale="90000"/>
          </a:bodyPr>
          <a:lstStyle/>
          <a:p>
            <a:pPr algn="ctr"/>
            <a:r>
              <a:rPr lang="es-ES" sz="4800" dirty="0">
                <a:solidFill>
                  <a:srgbClr val="92D050"/>
                </a:solidFill>
                <a:effectLst>
                  <a:outerShdw blurRad="38100" dist="38100" dir="2700000" algn="tl">
                    <a:srgbClr val="000000">
                      <a:alpha val="43137"/>
                    </a:srgbClr>
                  </a:outerShdw>
                </a:effectLst>
                <a:latin typeface="+mn-lt"/>
              </a:rPr>
              <a:t>7.2.	INFORME DE PQRSD</a:t>
            </a:r>
            <a:endParaRPr lang="es-CO" sz="4800" dirty="0">
              <a:solidFill>
                <a:srgbClr val="92D050"/>
              </a:solidFill>
              <a:effectLst>
                <a:outerShdw blurRad="38100" dist="38100" dir="2700000" algn="tl">
                  <a:srgbClr val="000000">
                    <a:alpha val="43137"/>
                  </a:srgbClr>
                </a:outerShdw>
              </a:effectLst>
              <a:latin typeface="+mn-lt"/>
            </a:endParaRPr>
          </a:p>
        </p:txBody>
      </p:sp>
      <p:sp>
        <p:nvSpPr>
          <p:cNvPr id="4" name="Marcador de texto 3">
            <a:extLst>
              <a:ext uri="{FF2B5EF4-FFF2-40B4-BE49-F238E27FC236}">
                <a16:creationId xmlns:a16="http://schemas.microsoft.com/office/drawing/2014/main" id="{53D9F7A3-7D2E-4DDA-90AD-847C934A6A5B}"/>
              </a:ext>
            </a:extLst>
          </p:cNvPr>
          <p:cNvSpPr>
            <a:spLocks noGrp="1"/>
          </p:cNvSpPr>
          <p:nvPr>
            <p:ph type="body" idx="1"/>
          </p:nvPr>
        </p:nvSpPr>
        <p:spPr>
          <a:xfrm>
            <a:off x="1019058" y="2340737"/>
            <a:ext cx="10827024" cy="984711"/>
          </a:xfrm>
        </p:spPr>
        <p:txBody>
          <a:bodyPr>
            <a:noAutofit/>
          </a:bodyPr>
          <a:lstStyle/>
          <a:p>
            <a:pPr marR="340995" lvl="0" algn="just">
              <a:spcAft>
                <a:spcPts val="0"/>
              </a:spcAft>
            </a:pPr>
            <a:r>
              <a:rPr lang="es-ES" sz="3200" dirty="0">
                <a:effectLst/>
                <a:ea typeface="Arial MT"/>
                <a:cs typeface="Arial MT"/>
              </a:rPr>
              <a:t>La información recolectada durante el ejercicio de caracterización de ciudadanos, usuarios y grupos de interés del Instituto de Cultura y Patrimonio de Antioquia arrojó los siguientes resultados de acuerdo con el seguimiento de PQRS recibidas por el área encargada con corte al 30 de noviembre:</a:t>
            </a:r>
          </a:p>
          <a:p>
            <a:pPr marR="340995" lvl="0" algn="just">
              <a:spcAft>
                <a:spcPts val="0"/>
              </a:spcAft>
            </a:pPr>
            <a:endParaRPr lang="es-ES" sz="3200" b="1" dirty="0">
              <a:effectLst/>
              <a:ea typeface="Arial MT"/>
              <a:cs typeface="Arial MT"/>
            </a:endParaRPr>
          </a:p>
          <a:p>
            <a:pPr marL="342900" marR="340995" lvl="0" indent="-342900" algn="just">
              <a:spcAft>
                <a:spcPts val="0"/>
              </a:spcAft>
              <a:buFont typeface="Arial" panose="020B0604020202020204" pitchFamily="34" charset="0"/>
              <a:buChar char="•"/>
            </a:pPr>
            <a:endParaRPr lang="es-ES" sz="3200" dirty="0">
              <a:effectLst/>
              <a:ea typeface="Arial MT"/>
              <a:cs typeface="Arial MT"/>
            </a:endParaRPr>
          </a:p>
        </p:txBody>
      </p:sp>
    </p:spTree>
    <p:extLst>
      <p:ext uri="{BB962C8B-B14F-4D97-AF65-F5344CB8AC3E}">
        <p14:creationId xmlns:p14="http://schemas.microsoft.com/office/powerpoint/2010/main" val="1939061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FD53718-5988-4DEA-B99E-C67A90F86CCF}"/>
              </a:ext>
            </a:extLst>
          </p:cNvPr>
          <p:cNvSpPr txBox="1"/>
          <p:nvPr/>
        </p:nvSpPr>
        <p:spPr>
          <a:xfrm>
            <a:off x="972796" y="869325"/>
            <a:ext cx="9102695" cy="2308324"/>
          </a:xfrm>
          <a:prstGeom prst="rect">
            <a:avLst/>
          </a:prstGeom>
          <a:noFill/>
        </p:spPr>
        <p:txBody>
          <a:bodyPr wrap="square">
            <a:spAutoFit/>
          </a:bodyPr>
          <a:lstStyle/>
          <a:p>
            <a:pPr marL="0" marR="340995"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2000" b="1"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rPr>
              <a:t>7.2.1 Canales de recepción de PQRS: </a:t>
            </a:r>
            <a:r>
              <a:rPr kumimoji="0" lang="es-ES" sz="2000" b="0"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rPr>
              <a:t>Los canales de mayor acogida por los ciudadanos para hacer llegar al Instituto de Cultura y Patrimonio de Antioquia las diversas PQRS son: </a:t>
            </a:r>
          </a:p>
          <a:p>
            <a:pPr marL="0" marR="340995"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b="1" i="0" u="none" strike="noStrike" kern="1200" cap="none" spc="0" normalizeH="0" baseline="0" noProof="0" dirty="0">
                <a:ln>
                  <a:noFill/>
                </a:ln>
                <a:solidFill>
                  <a:schemeClr val="bg2">
                    <a:lumMod val="50000"/>
                  </a:schemeClr>
                </a:solidFill>
                <a:effectLst/>
                <a:uLnTx/>
                <a:uFillTx/>
                <a:latin typeface="Calibri" panose="020F0502020204030204"/>
                <a:ea typeface="Arial MT"/>
                <a:cs typeface="Arial MT"/>
              </a:rPr>
              <a:t>Correo Certificado </a:t>
            </a:r>
          </a:p>
          <a:p>
            <a:pPr marR="340995" algn="just">
              <a:buFont typeface="Arial" panose="020B0604020202020204" pitchFamily="34" charset="0"/>
              <a:buChar char="•"/>
              <a:defRPr/>
            </a:pPr>
            <a:r>
              <a:rPr kumimoji="0" lang="es-ES" b="1" i="0" u="none" strike="noStrike" kern="1200" cap="none" spc="0" normalizeH="0" baseline="0" noProof="0" dirty="0">
                <a:ln>
                  <a:noFill/>
                </a:ln>
                <a:solidFill>
                  <a:schemeClr val="bg2">
                    <a:lumMod val="50000"/>
                  </a:schemeClr>
                </a:solidFill>
                <a:effectLst/>
                <a:uLnTx/>
                <a:uFillTx/>
                <a:latin typeface="Calibri" panose="020F0502020204030204"/>
                <a:ea typeface="Arial MT"/>
                <a:cs typeface="Arial MT"/>
              </a:rPr>
              <a:t>Personalmente, acudiendo hasta el Instituto</a:t>
            </a:r>
          </a:p>
          <a:p>
            <a:pPr marL="0" marR="340995"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b="1" i="0" u="none" strike="noStrike" kern="1200" cap="none" spc="0" normalizeH="0" baseline="0" noProof="0" dirty="0">
                <a:ln>
                  <a:noFill/>
                </a:ln>
                <a:solidFill>
                  <a:schemeClr val="bg2">
                    <a:lumMod val="50000"/>
                  </a:schemeClr>
                </a:solidFill>
                <a:effectLst/>
                <a:uLnTx/>
                <a:uFillTx/>
                <a:latin typeface="Calibri" panose="020F0502020204030204"/>
                <a:ea typeface="Arial MT"/>
                <a:cs typeface="Arial MT"/>
              </a:rPr>
              <a:t>Correo Electrónico, email</a:t>
            </a:r>
          </a:p>
          <a:p>
            <a:pPr marL="0" marR="340995"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b="1" i="0" u="none" strike="noStrike" kern="1200" cap="none" spc="0" normalizeH="0" baseline="0" noProof="0" dirty="0">
                <a:ln>
                  <a:noFill/>
                </a:ln>
                <a:solidFill>
                  <a:schemeClr val="bg2">
                    <a:lumMod val="50000"/>
                  </a:schemeClr>
                </a:solidFill>
                <a:effectLst/>
                <a:uLnTx/>
                <a:uFillTx/>
                <a:latin typeface="Calibri" panose="020F0502020204030204"/>
                <a:ea typeface="Arial MT"/>
                <a:cs typeface="Arial MT"/>
              </a:rPr>
              <a:t>Página web</a:t>
            </a:r>
          </a:p>
          <a:p>
            <a:pPr marL="0" marR="340995"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b="1" dirty="0">
                <a:solidFill>
                  <a:schemeClr val="bg2">
                    <a:lumMod val="50000"/>
                  </a:schemeClr>
                </a:solidFill>
                <a:latin typeface="Calibri" panose="020F0502020204030204"/>
                <a:ea typeface="Arial MT"/>
                <a:cs typeface="Arial MT"/>
              </a:rPr>
              <a:t>Oficios</a:t>
            </a:r>
            <a:endParaRPr kumimoji="0" lang="es-ES" b="1" i="0" u="none" strike="noStrike" kern="1200" cap="none" spc="0" normalizeH="0" baseline="0" noProof="0" dirty="0">
              <a:ln>
                <a:noFill/>
              </a:ln>
              <a:solidFill>
                <a:schemeClr val="bg2">
                  <a:lumMod val="50000"/>
                </a:schemeClr>
              </a:solidFill>
              <a:effectLst/>
              <a:uLnTx/>
              <a:uFillTx/>
              <a:latin typeface="Calibri" panose="020F0502020204030204"/>
              <a:ea typeface="Arial MT"/>
              <a:cs typeface="Arial MT"/>
            </a:endParaRPr>
          </a:p>
        </p:txBody>
      </p:sp>
      <p:sp>
        <p:nvSpPr>
          <p:cNvPr id="9" name="CuadroTexto 8">
            <a:extLst>
              <a:ext uri="{FF2B5EF4-FFF2-40B4-BE49-F238E27FC236}">
                <a16:creationId xmlns:a16="http://schemas.microsoft.com/office/drawing/2014/main" id="{C08A3701-EBD7-45F6-BC7B-336D1990B794}"/>
              </a:ext>
            </a:extLst>
          </p:cNvPr>
          <p:cNvSpPr txBox="1"/>
          <p:nvPr/>
        </p:nvSpPr>
        <p:spPr>
          <a:xfrm>
            <a:off x="6033331" y="5020733"/>
            <a:ext cx="3884360" cy="230832"/>
          </a:xfrm>
          <a:prstGeom prst="rect">
            <a:avLst/>
          </a:prstGeom>
          <a:noFill/>
        </p:spPr>
        <p:txBody>
          <a:bodyPr wrap="square">
            <a:spAutoFit/>
          </a:bodyPr>
          <a:lstStyle/>
          <a:p>
            <a:pPr algn="ctr">
              <a:spcAft>
                <a:spcPts val="1000"/>
              </a:spcAft>
            </a:pPr>
            <a:r>
              <a:rPr lang="es-ES_tradnl" sz="9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Tabla 1: Medio de recepción de PQRSD </a:t>
            </a:r>
            <a:endParaRPr lang="es-CO" sz="900" i="1"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44C1E100-E0CF-41E0-8D52-188FB98FFF62}"/>
              </a:ext>
            </a:extLst>
          </p:cNvPr>
          <p:cNvSpPr txBox="1"/>
          <p:nvPr/>
        </p:nvSpPr>
        <p:spPr>
          <a:xfrm>
            <a:off x="5895174" y="5452650"/>
            <a:ext cx="4428146" cy="830997"/>
          </a:xfrm>
          <a:prstGeom prst="rect">
            <a:avLst/>
          </a:prstGeom>
          <a:noFill/>
        </p:spPr>
        <p:txBody>
          <a:bodyPr wrap="square">
            <a:spAutoFit/>
          </a:bodyPr>
          <a:lstStyle/>
          <a:p>
            <a:pPr algn="just"/>
            <a:r>
              <a:rPr lang="es-ES_tradnl" sz="12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Se puede observar segú</a:t>
            </a:r>
            <a:r>
              <a:rPr lang="es-ES_tradnl" sz="12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n la gráfica que el medio de recepción de las PQRSD mas frecuente es el email con 581 PQRSD, seguida de entrega personal con 27 PQRSD.</a:t>
            </a:r>
            <a:endParaRPr lang="es-CO" sz="1200" dirty="0">
              <a:solidFill>
                <a:schemeClr val="bg1">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es-ES_tradnl" sz="12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200" dirty="0">
              <a:solidFill>
                <a:schemeClr val="bg1">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A9A31CB4-B980-D467-9EED-5DFBD50BD13D}"/>
              </a:ext>
            </a:extLst>
          </p:cNvPr>
          <p:cNvGraphicFramePr>
            <a:graphicFrameLocks/>
          </p:cNvGraphicFramePr>
          <p:nvPr>
            <p:extLst>
              <p:ext uri="{D42A27DB-BD31-4B8C-83A1-F6EECF244321}">
                <p14:modId xmlns:p14="http://schemas.microsoft.com/office/powerpoint/2010/main" val="657257164"/>
              </p:ext>
            </p:extLst>
          </p:nvPr>
        </p:nvGraphicFramePr>
        <p:xfrm>
          <a:off x="1083891" y="354288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a:extLst>
              <a:ext uri="{FF2B5EF4-FFF2-40B4-BE49-F238E27FC236}">
                <a16:creationId xmlns:a16="http://schemas.microsoft.com/office/drawing/2014/main" id="{FC911923-072E-BD3C-A98D-D5C24C6FE086}"/>
              </a:ext>
            </a:extLst>
          </p:cNvPr>
          <p:cNvGraphicFramePr>
            <a:graphicFrameLocks noGrp="1"/>
          </p:cNvGraphicFramePr>
          <p:nvPr>
            <p:extLst>
              <p:ext uri="{D42A27DB-BD31-4B8C-83A1-F6EECF244321}">
                <p14:modId xmlns:p14="http://schemas.microsoft.com/office/powerpoint/2010/main" val="3060659800"/>
              </p:ext>
            </p:extLst>
          </p:nvPr>
        </p:nvGraphicFramePr>
        <p:xfrm>
          <a:off x="6322820" y="2819398"/>
          <a:ext cx="3658669" cy="2000250"/>
        </p:xfrm>
        <a:graphic>
          <a:graphicData uri="http://schemas.openxmlformats.org/drawingml/2006/table">
            <a:tbl>
              <a:tblPr/>
              <a:tblGrid>
                <a:gridCol w="1838414">
                  <a:extLst>
                    <a:ext uri="{9D8B030D-6E8A-4147-A177-3AD203B41FA5}">
                      <a16:colId xmlns:a16="http://schemas.microsoft.com/office/drawing/2014/main" val="767747723"/>
                    </a:ext>
                  </a:extLst>
                </a:gridCol>
                <a:gridCol w="837487">
                  <a:extLst>
                    <a:ext uri="{9D8B030D-6E8A-4147-A177-3AD203B41FA5}">
                      <a16:colId xmlns:a16="http://schemas.microsoft.com/office/drawing/2014/main" val="3636416204"/>
                    </a:ext>
                  </a:extLst>
                </a:gridCol>
                <a:gridCol w="982768">
                  <a:extLst>
                    <a:ext uri="{9D8B030D-6E8A-4147-A177-3AD203B41FA5}">
                      <a16:colId xmlns:a16="http://schemas.microsoft.com/office/drawing/2014/main" val="3586620474"/>
                    </a:ext>
                  </a:extLst>
                </a:gridCol>
              </a:tblGrid>
              <a:tr h="400050">
                <a:tc>
                  <a:txBody>
                    <a:bodyPr/>
                    <a:lstStyle/>
                    <a:p>
                      <a:pPr algn="ctr" rtl="0" fontAlgn="ctr"/>
                      <a:r>
                        <a:rPr lang="es-CO" sz="1200" b="1" i="1" u="none" strike="noStrike" dirty="0">
                          <a:solidFill>
                            <a:srgbClr val="000000"/>
                          </a:solidFill>
                          <a:effectLst/>
                          <a:latin typeface="Calibri" panose="020F0502020204030204" pitchFamily="34" charset="0"/>
                        </a:rPr>
                        <a:t>CANALES DE RECEPCION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200" b="1" i="1"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200" b="1" i="1" u="none" strike="noStrike" dirty="0">
                          <a:solidFill>
                            <a:srgbClr val="000000"/>
                          </a:solidFill>
                          <a:effectLst/>
                          <a:latin typeface="Calibri" panose="020F0502020204030204" pitchFamily="34" charset="0"/>
                        </a:rPr>
                        <a:t>PORCENTAJE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112959092"/>
                  </a:ext>
                </a:extLst>
              </a:tr>
              <a:tr h="400050">
                <a:tc>
                  <a:txBody>
                    <a:bodyPr/>
                    <a:lstStyle/>
                    <a:p>
                      <a:pPr algn="ctr" rtl="0" fontAlgn="ctr"/>
                      <a:r>
                        <a:rPr lang="es-CO" sz="1200" b="0" i="1" u="none" strike="noStrike" dirty="0">
                          <a:solidFill>
                            <a:srgbClr val="000000"/>
                          </a:solidFill>
                          <a:effectLst/>
                          <a:latin typeface="Calibri" panose="020F0502020204030204" pitchFamily="34" charset="0"/>
                        </a:rPr>
                        <a:t>CORREO CERTIFICADO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47192"/>
                  </a:ext>
                </a:extLst>
              </a:tr>
              <a:tr h="200025">
                <a:tc>
                  <a:txBody>
                    <a:bodyPr/>
                    <a:lstStyle/>
                    <a:p>
                      <a:pPr algn="ctr" rtl="0" fontAlgn="ctr"/>
                      <a:r>
                        <a:rPr lang="es-CO" sz="1200" b="0" i="1" u="none" strike="noStrike" dirty="0">
                          <a:solidFill>
                            <a:srgbClr val="000000"/>
                          </a:solidFill>
                          <a:effectLst/>
                          <a:latin typeface="Calibri" panose="020F0502020204030204" pitchFamily="34" charset="0"/>
                        </a:rPr>
                        <a:t>PERSONAL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9181308"/>
                  </a:ext>
                </a:extLst>
              </a:tr>
              <a:tr h="200025">
                <a:tc>
                  <a:txBody>
                    <a:bodyPr/>
                    <a:lstStyle/>
                    <a:p>
                      <a:pPr algn="ctr" rtl="0" fontAlgn="ctr"/>
                      <a:r>
                        <a:rPr lang="es-CO" sz="1200" b="0" i="1" u="none" strike="noStrike" dirty="0">
                          <a:solidFill>
                            <a:srgbClr val="000000"/>
                          </a:solidFill>
                          <a:effectLst/>
                          <a:latin typeface="Calibri" panose="020F0502020204030204" pitchFamily="34" charset="0"/>
                        </a:rPr>
                        <a:t>EMAIL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panose="020F0502020204030204" pitchFamily="34" charset="0"/>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panose="020F0502020204030204" pitchFamily="34" charset="0"/>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6436502"/>
                  </a:ext>
                </a:extLst>
              </a:tr>
              <a:tr h="200025">
                <a:tc>
                  <a:txBody>
                    <a:bodyPr/>
                    <a:lstStyle/>
                    <a:p>
                      <a:pPr algn="ctr" rtl="0" fontAlgn="ctr"/>
                      <a:r>
                        <a:rPr lang="es-CO" sz="1200" b="0" i="1" u="none" strike="noStrike" dirty="0">
                          <a:solidFill>
                            <a:srgbClr val="000000"/>
                          </a:solidFill>
                          <a:effectLst/>
                          <a:latin typeface="Calibri" panose="020F0502020204030204" pitchFamily="34" charset="0"/>
                        </a:rPr>
                        <a:t>PÁGINA WEB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228154"/>
                  </a:ext>
                </a:extLst>
              </a:tr>
              <a:tr h="200025">
                <a:tc>
                  <a:txBody>
                    <a:bodyPr/>
                    <a:lstStyle/>
                    <a:p>
                      <a:pPr algn="ctr" rtl="0" fontAlgn="ctr"/>
                      <a:r>
                        <a:rPr lang="es-CO" sz="1200" b="0" i="1" u="none" strike="noStrike" dirty="0">
                          <a:solidFill>
                            <a:srgbClr val="000000"/>
                          </a:solidFill>
                          <a:effectLst/>
                          <a:latin typeface="Calibri" panose="020F0502020204030204" pitchFamily="34" charset="0"/>
                        </a:rPr>
                        <a:t>OFICIOS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019122"/>
                  </a:ext>
                </a:extLst>
              </a:tr>
              <a:tr h="400050">
                <a:tc>
                  <a:txBody>
                    <a:bodyPr/>
                    <a:lstStyle/>
                    <a:p>
                      <a:pPr algn="ctr" rtl="0" fontAlgn="ctr"/>
                      <a:r>
                        <a:rPr lang="es-CO" sz="1200" b="1" i="1" u="none" strike="noStrike" dirty="0">
                          <a:solidFill>
                            <a:srgbClr val="000000"/>
                          </a:solidFill>
                          <a:effectLst/>
                          <a:latin typeface="Calibri" panose="020F050202020403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200" b="1" i="1" u="none" strike="noStrike" dirty="0">
                          <a:solidFill>
                            <a:srgbClr val="000000"/>
                          </a:solidFill>
                          <a:effectLst/>
                          <a:latin typeface="Calibri" panose="020F0502020204030204" pitchFamily="34" charset="0"/>
                        </a:rPr>
                        <a:t>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200" b="1" i="1"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149985591"/>
                  </a:ext>
                </a:extLst>
              </a:tr>
            </a:tbl>
          </a:graphicData>
        </a:graphic>
      </p:graphicFrame>
    </p:spTree>
    <p:extLst>
      <p:ext uri="{BB962C8B-B14F-4D97-AF65-F5344CB8AC3E}">
        <p14:creationId xmlns:p14="http://schemas.microsoft.com/office/powerpoint/2010/main" val="272959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FD53718-5988-4DEA-B99E-C67A90F86CCF}"/>
              </a:ext>
            </a:extLst>
          </p:cNvPr>
          <p:cNvSpPr txBox="1"/>
          <p:nvPr/>
        </p:nvSpPr>
        <p:spPr>
          <a:xfrm>
            <a:off x="972796" y="869325"/>
            <a:ext cx="9102695" cy="1631216"/>
          </a:xfrm>
          <a:prstGeom prst="rect">
            <a:avLst/>
          </a:prstGeom>
          <a:noFill/>
        </p:spPr>
        <p:txBody>
          <a:bodyPr wrap="square">
            <a:spAutoFit/>
          </a:bodyPr>
          <a:lstStyle/>
          <a:p>
            <a:pPr algn="just"/>
            <a:r>
              <a:rPr kumimoji="0" lang="es-ES" sz="2000" b="1"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rPr>
              <a:t>7.2.2 Tipos de PQRS recibidas: </a:t>
            </a:r>
            <a:r>
              <a:rPr lang="es-CO" sz="2000" dirty="0">
                <a:solidFill>
                  <a:schemeClr val="tx1">
                    <a:tint val="75000"/>
                  </a:schemeClr>
                </a:solidFill>
              </a:rPr>
              <a:t>Las solicitudes de información es el tipo de documento más frecuente del Instituto, las cuales van desde información que solicitan los entes territoriales para informes internos, como actas de reunión, solicitud de empleo, solicitud de recursos para festivales, entre otras.</a:t>
            </a:r>
          </a:p>
          <a:p>
            <a:pPr marL="0" marR="340995"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endParaRPr>
          </a:p>
        </p:txBody>
      </p:sp>
      <p:sp>
        <p:nvSpPr>
          <p:cNvPr id="6" name="CuadroTexto 5">
            <a:extLst>
              <a:ext uri="{FF2B5EF4-FFF2-40B4-BE49-F238E27FC236}">
                <a16:creationId xmlns:a16="http://schemas.microsoft.com/office/drawing/2014/main" id="{39A4CE3A-9DC9-4E66-BC48-44C029565413}"/>
              </a:ext>
            </a:extLst>
          </p:cNvPr>
          <p:cNvSpPr txBox="1"/>
          <p:nvPr/>
        </p:nvSpPr>
        <p:spPr>
          <a:xfrm>
            <a:off x="972796" y="2141521"/>
            <a:ext cx="6097424" cy="523220"/>
          </a:xfrm>
          <a:prstGeom prst="rect">
            <a:avLst/>
          </a:prstGeom>
          <a:noFill/>
        </p:spPr>
        <p:txBody>
          <a:bodyPr wrap="square">
            <a:spAutoFit/>
          </a:bodyPr>
          <a:lstStyle/>
          <a:p>
            <a:pPr algn="just"/>
            <a:r>
              <a:rPr lang="es-ES_tradnl" sz="1400" b="1"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400" dirty="0">
              <a:solidFill>
                <a:schemeClr val="bg1">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es-ES_tradnl" sz="1400" b="1"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Enero a noviembre 30 de 2022</a:t>
            </a:r>
            <a:endParaRPr lang="es-CO" sz="1400" dirty="0">
              <a:solidFill>
                <a:schemeClr val="bg1">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087E2EFC-5162-4C70-A1DA-3C828F30D55A}"/>
              </a:ext>
            </a:extLst>
          </p:cNvPr>
          <p:cNvSpPr txBox="1"/>
          <p:nvPr/>
        </p:nvSpPr>
        <p:spPr>
          <a:xfrm>
            <a:off x="5911553" y="4632825"/>
            <a:ext cx="3830653" cy="230832"/>
          </a:xfrm>
          <a:prstGeom prst="rect">
            <a:avLst/>
          </a:prstGeom>
          <a:noFill/>
        </p:spPr>
        <p:txBody>
          <a:bodyPr wrap="square">
            <a:spAutoFit/>
          </a:bodyPr>
          <a:lstStyle/>
          <a:p>
            <a:pPr algn="ctr">
              <a:spcAft>
                <a:spcPts val="1000"/>
              </a:spcAft>
            </a:pPr>
            <a:r>
              <a:rPr lang="es-ES_tradnl" sz="9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Tabla 2: Tipos de PQRS recibidas</a:t>
            </a:r>
            <a:endParaRPr lang="es-CO" sz="900" i="1"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id="{3815CCBD-7188-4034-93D0-9FF16C886C38}"/>
              </a:ext>
            </a:extLst>
          </p:cNvPr>
          <p:cNvSpPr txBox="1"/>
          <p:nvPr/>
        </p:nvSpPr>
        <p:spPr>
          <a:xfrm>
            <a:off x="5755177" y="4863657"/>
            <a:ext cx="4428146" cy="830997"/>
          </a:xfrm>
          <a:prstGeom prst="rect">
            <a:avLst/>
          </a:prstGeom>
          <a:noFill/>
        </p:spPr>
        <p:txBody>
          <a:bodyPr wrap="square">
            <a:spAutoFit/>
          </a:bodyPr>
          <a:lstStyle/>
          <a:p>
            <a:pPr algn="just"/>
            <a:r>
              <a:rPr lang="es-ES_tradnl" sz="12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Se evidencia según la gráfica que el tipo de documento mas frecuente de PQRSD en la solicitud de información con 609 solicitudes, seguida de derecho de petición con 17. </a:t>
            </a:r>
            <a:endParaRPr lang="es-CO" sz="1200" dirty="0">
              <a:solidFill>
                <a:schemeClr val="bg1">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es-ES_tradnl" sz="12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200" dirty="0">
              <a:solidFill>
                <a:schemeClr val="bg1">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2" name="Gráfico 1">
            <a:extLst>
              <a:ext uri="{FF2B5EF4-FFF2-40B4-BE49-F238E27FC236}">
                <a16:creationId xmlns:a16="http://schemas.microsoft.com/office/drawing/2014/main" id="{F139ECC5-1D73-BFF6-C9BD-2BFA9BA1425D}"/>
              </a:ext>
            </a:extLst>
          </p:cNvPr>
          <p:cNvGraphicFramePr>
            <a:graphicFrameLocks/>
          </p:cNvGraphicFramePr>
          <p:nvPr>
            <p:extLst>
              <p:ext uri="{D42A27DB-BD31-4B8C-83A1-F6EECF244321}">
                <p14:modId xmlns:p14="http://schemas.microsoft.com/office/powerpoint/2010/main" val="1253286317"/>
              </p:ext>
            </p:extLst>
          </p:nvPr>
        </p:nvGraphicFramePr>
        <p:xfrm>
          <a:off x="871537" y="2964099"/>
          <a:ext cx="4785779" cy="29384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a:extLst>
              <a:ext uri="{FF2B5EF4-FFF2-40B4-BE49-F238E27FC236}">
                <a16:creationId xmlns:a16="http://schemas.microsoft.com/office/drawing/2014/main" id="{484F28EC-7ED9-5B7A-3A59-78F23136A13C}"/>
              </a:ext>
            </a:extLst>
          </p:cNvPr>
          <p:cNvGraphicFramePr>
            <a:graphicFrameLocks noGrp="1"/>
          </p:cNvGraphicFramePr>
          <p:nvPr>
            <p:extLst>
              <p:ext uri="{D42A27DB-BD31-4B8C-83A1-F6EECF244321}">
                <p14:modId xmlns:p14="http://schemas.microsoft.com/office/powerpoint/2010/main" val="3474005180"/>
              </p:ext>
            </p:extLst>
          </p:nvPr>
        </p:nvGraphicFramePr>
        <p:xfrm>
          <a:off x="5826629" y="2138399"/>
          <a:ext cx="4000500" cy="2400300"/>
        </p:xfrm>
        <a:graphic>
          <a:graphicData uri="http://schemas.openxmlformats.org/drawingml/2006/table">
            <a:tbl>
              <a:tblPr/>
              <a:tblGrid>
                <a:gridCol w="1633850">
                  <a:extLst>
                    <a:ext uri="{9D8B030D-6E8A-4147-A177-3AD203B41FA5}">
                      <a16:colId xmlns:a16="http://schemas.microsoft.com/office/drawing/2014/main" val="1376331273"/>
                    </a:ext>
                  </a:extLst>
                </a:gridCol>
                <a:gridCol w="1187865">
                  <a:extLst>
                    <a:ext uri="{9D8B030D-6E8A-4147-A177-3AD203B41FA5}">
                      <a16:colId xmlns:a16="http://schemas.microsoft.com/office/drawing/2014/main" val="3001065293"/>
                    </a:ext>
                  </a:extLst>
                </a:gridCol>
                <a:gridCol w="1178785">
                  <a:extLst>
                    <a:ext uri="{9D8B030D-6E8A-4147-A177-3AD203B41FA5}">
                      <a16:colId xmlns:a16="http://schemas.microsoft.com/office/drawing/2014/main" val="981711149"/>
                    </a:ext>
                  </a:extLst>
                </a:gridCol>
              </a:tblGrid>
              <a:tr h="400050">
                <a:tc>
                  <a:txBody>
                    <a:bodyPr/>
                    <a:lstStyle/>
                    <a:p>
                      <a:pPr algn="ctr" rtl="0" fontAlgn="b"/>
                      <a:r>
                        <a:rPr lang="es-CO" sz="1200" b="1" i="1" u="none" strike="noStrike" dirty="0">
                          <a:solidFill>
                            <a:srgbClr val="000000"/>
                          </a:solidFill>
                          <a:effectLst/>
                          <a:latin typeface="Calibri" panose="020F0502020204030204" pitchFamily="34" charset="0"/>
                        </a:rPr>
                        <a:t>TIPO DE DOCUMENTO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b"/>
                      <a:r>
                        <a:rPr lang="es-CO" sz="1200" b="1" i="1" u="none" strike="noStrike" dirty="0">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b"/>
                      <a:r>
                        <a:rPr lang="es-CO" sz="1200" b="1" i="1" u="none" strike="noStrike" dirty="0">
                          <a:solidFill>
                            <a:srgbClr val="000000"/>
                          </a:solidFill>
                          <a:effectLst/>
                          <a:latin typeface="Calibri" panose="020F0502020204030204" pitchFamily="34" charset="0"/>
                        </a:rPr>
                        <a:t>PORCENTAJE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85090275"/>
                  </a:ext>
                </a:extLst>
              </a:tr>
              <a:tr h="400050">
                <a:tc>
                  <a:txBody>
                    <a:bodyPr/>
                    <a:lstStyle/>
                    <a:p>
                      <a:pPr algn="ctr" rtl="0" fontAlgn="b"/>
                      <a:r>
                        <a:rPr lang="es-CO" sz="1200" b="0" i="1" u="none" strike="noStrike" dirty="0">
                          <a:solidFill>
                            <a:srgbClr val="000000"/>
                          </a:solidFill>
                          <a:effectLst/>
                          <a:latin typeface="Calibri" panose="020F0502020204030204" pitchFamily="34" charset="0"/>
                        </a:rPr>
                        <a:t>DERECHO DE PETICIÓN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1" u="none" strike="noStrike" dirty="0">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1"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681186"/>
                  </a:ext>
                </a:extLst>
              </a:tr>
              <a:tr h="400050">
                <a:tc>
                  <a:txBody>
                    <a:bodyPr/>
                    <a:lstStyle/>
                    <a:p>
                      <a:pPr algn="ctr" rtl="0" fontAlgn="ctr"/>
                      <a:r>
                        <a:rPr lang="es-CO" sz="1200" b="0" i="1" u="none" strike="noStrike" dirty="0">
                          <a:solidFill>
                            <a:srgbClr val="000000"/>
                          </a:solidFill>
                          <a:effectLst/>
                          <a:latin typeface="Calibri" panose="020F0502020204030204" pitchFamily="34" charset="0"/>
                        </a:rPr>
                        <a:t>SOLICITUD DE INFORMACIÓN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1" u="none" strike="noStrike" dirty="0">
                          <a:solidFill>
                            <a:srgbClr val="000000"/>
                          </a:solidFill>
                          <a:effectLst/>
                          <a:latin typeface="Calibri" panose="020F0502020204030204" pitchFamily="34" charset="0"/>
                        </a:rPr>
                        <a:t>609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1"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759292"/>
                  </a:ext>
                </a:extLst>
              </a:tr>
              <a:tr h="200025">
                <a:tc>
                  <a:txBody>
                    <a:bodyPr/>
                    <a:lstStyle/>
                    <a:p>
                      <a:pPr algn="ctr" rtl="0" fontAlgn="b"/>
                      <a:r>
                        <a:rPr lang="es-CO" sz="1200" b="0" i="1" u="none" strike="noStrike" dirty="0">
                          <a:solidFill>
                            <a:srgbClr val="000000"/>
                          </a:solidFill>
                          <a:effectLst/>
                          <a:latin typeface="Calibri" panose="020F0502020204030204" pitchFamily="34" charset="0"/>
                        </a:rPr>
                        <a:t>QUEJA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1"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1"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3391530"/>
                  </a:ext>
                </a:extLst>
              </a:tr>
              <a:tr h="200025">
                <a:tc>
                  <a:txBody>
                    <a:bodyPr/>
                    <a:lstStyle/>
                    <a:p>
                      <a:pPr algn="ctr" rtl="0" fontAlgn="b"/>
                      <a:r>
                        <a:rPr lang="es-CO" sz="1200" b="0" i="1" u="none" strike="noStrike" dirty="0">
                          <a:solidFill>
                            <a:srgbClr val="000000"/>
                          </a:solidFill>
                          <a:effectLst/>
                          <a:latin typeface="Calibri" panose="020F0502020204030204" pitchFamily="34" charset="0"/>
                        </a:rPr>
                        <a:t>RECLAMO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1"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1"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115799"/>
                  </a:ext>
                </a:extLst>
              </a:tr>
              <a:tr h="200025">
                <a:tc>
                  <a:txBody>
                    <a:bodyPr/>
                    <a:lstStyle/>
                    <a:p>
                      <a:pPr algn="ctr" rtl="0" fontAlgn="b"/>
                      <a:r>
                        <a:rPr lang="es-CO" sz="1200" b="0" i="1" u="none" strike="noStrike" dirty="0">
                          <a:solidFill>
                            <a:srgbClr val="000000"/>
                          </a:solidFill>
                          <a:effectLst/>
                          <a:latin typeface="Calibri" panose="020F0502020204030204" pitchFamily="34" charset="0"/>
                        </a:rPr>
                        <a:t>TUTELA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1"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1"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6044228"/>
                  </a:ext>
                </a:extLst>
              </a:tr>
              <a:tr h="200025">
                <a:tc>
                  <a:txBody>
                    <a:bodyPr/>
                    <a:lstStyle/>
                    <a:p>
                      <a:pPr algn="ctr" rtl="0" fontAlgn="b"/>
                      <a:r>
                        <a:rPr lang="es-CO" sz="1200" b="0" i="1" u="none" strike="noStrike" dirty="0">
                          <a:solidFill>
                            <a:srgbClr val="000000"/>
                          </a:solidFill>
                          <a:effectLst/>
                          <a:latin typeface="Calibri" panose="020F0502020204030204" pitchFamily="34" charset="0"/>
                        </a:rPr>
                        <a:t>INVITACIÓN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1"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CO" sz="1200" b="0" i="1"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4895592"/>
                  </a:ext>
                </a:extLst>
              </a:tr>
              <a:tr h="400050">
                <a:tc>
                  <a:txBody>
                    <a:bodyPr/>
                    <a:lstStyle/>
                    <a:p>
                      <a:pPr algn="ctr" rtl="0" fontAlgn="b"/>
                      <a:r>
                        <a:rPr lang="es-CO" sz="1200" b="1" i="1" u="none" strike="noStrike" dirty="0">
                          <a:solidFill>
                            <a:srgbClr val="000000"/>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b"/>
                      <a:r>
                        <a:rPr lang="es-CO" sz="1200" b="1" i="1" u="none" strike="noStrike" dirty="0">
                          <a:solidFill>
                            <a:srgbClr val="000000"/>
                          </a:solidFill>
                          <a:effectLst/>
                          <a:latin typeface="Calibri" panose="020F0502020204030204" pitchFamily="34" charset="0"/>
                        </a:rPr>
                        <a:t>640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b"/>
                      <a:r>
                        <a:rPr lang="es-CO" sz="1200" b="1" i="1" u="none" strike="noStrike" dirty="0">
                          <a:solidFill>
                            <a:srgbClr val="000000"/>
                          </a:solidFill>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98965559"/>
                  </a:ext>
                </a:extLst>
              </a:tr>
            </a:tbl>
          </a:graphicData>
        </a:graphic>
      </p:graphicFrame>
    </p:spTree>
    <p:extLst>
      <p:ext uri="{BB962C8B-B14F-4D97-AF65-F5344CB8AC3E}">
        <p14:creationId xmlns:p14="http://schemas.microsoft.com/office/powerpoint/2010/main" val="1298926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FD53718-5988-4DEA-B99E-C67A90F86CCF}"/>
              </a:ext>
            </a:extLst>
          </p:cNvPr>
          <p:cNvSpPr txBox="1"/>
          <p:nvPr/>
        </p:nvSpPr>
        <p:spPr>
          <a:xfrm>
            <a:off x="878793" y="450582"/>
            <a:ext cx="9102695" cy="707886"/>
          </a:xfrm>
          <a:prstGeom prst="rect">
            <a:avLst/>
          </a:prstGeom>
          <a:noFill/>
        </p:spPr>
        <p:txBody>
          <a:bodyPr wrap="square">
            <a:spAutoFit/>
          </a:bodyPr>
          <a:lstStyle/>
          <a:p>
            <a:pPr algn="just"/>
            <a:r>
              <a:rPr kumimoji="0" lang="es-ES" sz="2000" b="1"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rPr>
              <a:t>A continuación, se relacionan las quejas y reclamos que se tuvieron y cuál fue el tratamiento </a:t>
            </a:r>
            <a:endParaRPr kumimoji="0" lang="es-ES" sz="2000" b="0"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endParaRPr>
          </a:p>
        </p:txBody>
      </p:sp>
      <p:graphicFrame>
        <p:nvGraphicFramePr>
          <p:cNvPr id="2" name="Tabla 1">
            <a:extLst>
              <a:ext uri="{FF2B5EF4-FFF2-40B4-BE49-F238E27FC236}">
                <a16:creationId xmlns:a16="http://schemas.microsoft.com/office/drawing/2014/main" id="{7436C1C0-3D92-447A-9258-C07E54E77DDC}"/>
              </a:ext>
            </a:extLst>
          </p:cNvPr>
          <p:cNvGraphicFramePr>
            <a:graphicFrameLocks noGrp="1"/>
          </p:cNvGraphicFramePr>
          <p:nvPr>
            <p:extLst>
              <p:ext uri="{D42A27DB-BD31-4B8C-83A1-F6EECF244321}">
                <p14:modId xmlns:p14="http://schemas.microsoft.com/office/powerpoint/2010/main" val="4152808439"/>
              </p:ext>
            </p:extLst>
          </p:nvPr>
        </p:nvGraphicFramePr>
        <p:xfrm>
          <a:off x="878793" y="1411177"/>
          <a:ext cx="10485689" cy="4208956"/>
        </p:xfrm>
        <a:graphic>
          <a:graphicData uri="http://schemas.openxmlformats.org/drawingml/2006/table">
            <a:tbl>
              <a:tblPr firstRow="1" firstCol="1" bandRow="1"/>
              <a:tblGrid>
                <a:gridCol w="1230594">
                  <a:extLst>
                    <a:ext uri="{9D8B030D-6E8A-4147-A177-3AD203B41FA5}">
                      <a16:colId xmlns:a16="http://schemas.microsoft.com/office/drawing/2014/main" val="2281673762"/>
                    </a:ext>
                  </a:extLst>
                </a:gridCol>
                <a:gridCol w="6580262">
                  <a:extLst>
                    <a:ext uri="{9D8B030D-6E8A-4147-A177-3AD203B41FA5}">
                      <a16:colId xmlns:a16="http://schemas.microsoft.com/office/drawing/2014/main" val="2894152503"/>
                    </a:ext>
                  </a:extLst>
                </a:gridCol>
                <a:gridCol w="2674833">
                  <a:extLst>
                    <a:ext uri="{9D8B030D-6E8A-4147-A177-3AD203B41FA5}">
                      <a16:colId xmlns:a16="http://schemas.microsoft.com/office/drawing/2014/main" val="3655162111"/>
                    </a:ext>
                  </a:extLst>
                </a:gridCol>
              </a:tblGrid>
              <a:tr h="265074">
                <a:tc>
                  <a:txBody>
                    <a:bodyPr/>
                    <a:lstStyle/>
                    <a:p>
                      <a:pPr algn="ctr">
                        <a:spcBef>
                          <a:spcPts val="1200"/>
                        </a:spcBef>
                      </a:pPr>
                      <a:r>
                        <a:rPr lang="es-CO"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TIPO DOCUMENTO</a:t>
                      </a:r>
                      <a:endParaRPr lang="es-CO"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1200"/>
                        </a:spcBef>
                      </a:pPr>
                      <a:r>
                        <a:rPr lang="es-CO"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ASUNTO</a:t>
                      </a:r>
                      <a:endParaRPr lang="es-CO"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1200"/>
                        </a:spcBef>
                      </a:pPr>
                      <a:r>
                        <a:rPr lang="es-CO" sz="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TRATAMIENTO</a:t>
                      </a:r>
                      <a:endParaRPr lang="es-CO" sz="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86114237"/>
                  </a:ext>
                </a:extLst>
              </a:tr>
              <a:tr h="265074">
                <a:tc>
                  <a:txBody>
                    <a:bodyPr/>
                    <a:lstStyle/>
                    <a:p>
                      <a:pPr algn="ctr"/>
                      <a:r>
                        <a:rPr lang="es-CO"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8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s-CO" sz="800" dirty="0">
                          <a:effectLst/>
                          <a:latin typeface="Calibri" panose="020F0502020204030204" pitchFamily="34" charset="0"/>
                          <a:ea typeface="Times New Roman" panose="02020603050405020304" pitchFamily="18" charset="0"/>
                          <a:cs typeface="Calibri" panose="020F0502020204030204" pitchFamily="34" charset="0"/>
                        </a:rPr>
                        <a:t>QUEJA</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800" b="0" i="0" u="none" strike="noStrike" dirty="0">
                          <a:solidFill>
                            <a:srgbClr val="000000"/>
                          </a:solidFill>
                          <a:effectLst/>
                          <a:latin typeface="Calibri" panose="020F0502020204030204" pitchFamily="34" charset="0"/>
                        </a:rPr>
                        <a:t>Acoso laboral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panose="020F0502020204030204" pitchFamily="34" charset="0"/>
                        </a:rPr>
                        <a:t>Se responde de acuerdo a las normas vigentes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3828787"/>
                  </a:ext>
                </a:extLst>
              </a:tr>
              <a:tr h="4069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800" dirty="0">
                          <a:effectLst/>
                          <a:latin typeface="Calibri" panose="020F0502020204030204" pitchFamily="34" charset="0"/>
                          <a:ea typeface="Times New Roman" panose="02020603050405020304" pitchFamily="18" charset="0"/>
                          <a:cs typeface="Calibri" panose="020F0502020204030204" pitchFamily="34" charset="0"/>
                        </a:rPr>
                        <a:t>QUEJA</a:t>
                      </a:r>
                    </a:p>
                    <a:p>
                      <a:pPr algn="ctr"/>
                      <a:endParaRPr lang="es-CO" sz="8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800" b="0" i="0" u="none" strike="noStrike" dirty="0">
                          <a:solidFill>
                            <a:srgbClr val="000000"/>
                          </a:solidFill>
                          <a:effectLst/>
                          <a:latin typeface="Calibri" panose="020F0502020204030204" pitchFamily="34" charset="0"/>
                        </a:rPr>
                        <a:t>Sobre estado de conservación de la ruta prehispánica Medellín Salinas de Mazo, sector Santa Elena</a:t>
                      </a:r>
                    </a:p>
                    <a:p>
                      <a:pPr algn="l" fontAlgn="b"/>
                      <a:endParaRPr lang="es-CO" sz="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panose="020F0502020204030204" pitchFamily="34" charset="0"/>
                        </a:rPr>
                        <a:t>Se responde de acuerdo a las normas vigentes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017876"/>
                  </a:ext>
                </a:extLst>
              </a:tr>
              <a:tr h="3976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800" dirty="0">
                          <a:effectLst/>
                          <a:latin typeface="Calibri" panose="020F0502020204030204" pitchFamily="34" charset="0"/>
                          <a:ea typeface="Times New Roman" panose="02020603050405020304" pitchFamily="18" charset="0"/>
                          <a:cs typeface="Calibri" panose="020F0502020204030204" pitchFamily="34" charset="0"/>
                        </a:rPr>
                        <a:t>QUEJA</a:t>
                      </a:r>
                    </a:p>
                    <a:p>
                      <a:pPr algn="ctr"/>
                      <a:endParaRPr lang="es-CO" sz="8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panose="020F0502020204030204" pitchFamily="34" charset="0"/>
                        </a:rPr>
                        <a:t>Mala atención en el Palacio de la Cultura</a:t>
                      </a:r>
                    </a:p>
                    <a:p>
                      <a:pPr algn="l" fontAlgn="b"/>
                      <a:endParaRPr lang="es-ES" sz="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panose="020F0502020204030204" pitchFamily="34" charset="0"/>
                        </a:rPr>
                        <a:t>Se responde de acuerdo a las normas vigentes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84768"/>
                  </a:ext>
                </a:extLst>
              </a:tr>
              <a:tr h="2650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800" dirty="0">
                          <a:effectLst/>
                          <a:latin typeface="Calibri" panose="020F0502020204030204" pitchFamily="34" charset="0"/>
                          <a:ea typeface="Times New Roman" panose="02020603050405020304" pitchFamily="18" charset="0"/>
                          <a:cs typeface="Calibri" panose="020F0502020204030204" pitchFamily="34" charset="0"/>
                        </a:rPr>
                        <a:t>QUEJA</a:t>
                      </a:r>
                    </a:p>
                    <a:p>
                      <a:pPr algn="ctr"/>
                      <a:endParaRPr lang="es-CO" sz="8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panose="020F0502020204030204" pitchFamily="34" charset="0"/>
                        </a:rPr>
                        <a:t>Solicito comedidamente se tomen medidas urgentes para solucionar las inundaciones que se presentan en las inmediaciones de la carrera 11 afectando las viviendas ubicadas sobre las calles 26 y 26a debido a que el diámetro del box culvert que conduce un afluente que discurre por dicha carrera es absolutamente insuficiente para evacuar el caudal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panose="020F0502020204030204" pitchFamily="34" charset="0"/>
                        </a:rPr>
                        <a:t>Se responde de acuerdo a las normas vigentes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770130"/>
                  </a:ext>
                </a:extLst>
              </a:tr>
              <a:tr h="2580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800" dirty="0">
                          <a:effectLst/>
                          <a:latin typeface="Calibri" panose="020F0502020204030204" pitchFamily="34" charset="0"/>
                          <a:ea typeface="Times New Roman" panose="02020603050405020304" pitchFamily="18" charset="0"/>
                          <a:cs typeface="Calibri" panose="020F0502020204030204" pitchFamily="34" charset="0"/>
                        </a:rPr>
                        <a:t>QUEJA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8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800" b="0" i="0" u="none" strike="noStrike" dirty="0">
                          <a:solidFill>
                            <a:srgbClr val="000000"/>
                          </a:solidFill>
                          <a:effectLst/>
                          <a:latin typeface="Calibri" panose="020F0502020204030204" pitchFamily="34" charset="0"/>
                        </a:rPr>
                        <a:t>Queja contra funcionario del ICPA - Mauricio Álvarez Parra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panose="020F0502020204030204" pitchFamily="34" charset="0"/>
                        </a:rPr>
                        <a:t>Se responde de acuerdo a las normas vigentes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727928"/>
                  </a:ext>
                </a:extLst>
              </a:tr>
              <a:tr h="6097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800" dirty="0">
                          <a:effectLst/>
                          <a:latin typeface="Calibri" panose="020F0502020204030204" pitchFamily="34" charset="0"/>
                          <a:ea typeface="Times New Roman" panose="02020603050405020304" pitchFamily="18" charset="0"/>
                          <a:cs typeface="Calibri" panose="020F0502020204030204" pitchFamily="34" charset="0"/>
                        </a:rPr>
                        <a:t>QUEJA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8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panose="020F0502020204030204" pitchFamily="34" charset="0"/>
                        </a:rPr>
                        <a:t>Buen día. Mi nombre es Juan Santiago Gómez, soy ganador de uno de los estímulos del portafolio de la primera mitad del año. Habiendo inconvenientes con el pago del estímulo y al yo comprobar que no se hizo bien el pago según la información que suministré llamé a tesorería, específicamente al señor Iván Darío Arias Bohórquez, el día lunes 22 de agosto más o menos a las 2:30. Este señor ni siquiera saludó, me contestó violentamente diciéndome que ya me había mandado un correo, siempre en un tono muy grosero y agresivo. Yo solamente le estaba pidiendo información de qué podía hacer para solucionar eso, a dónde podía dirigirme, etc. O esa era mi intención, porque el señor ni me dejaba hablar, hablándome muy fuertemente. Tanto que le dije que no se pusiera bravo, que yo solo le estaba pidiendo información. Me dijo que era que él hablaba así, golpeado. Y fue elevando el tono, sin dejarme hablar, sin responder a mis preguntar y finalmente me colgó el teléfono. Realmente me sentí violentado y me indigna que ante la petición de información por algo que le corresponde me traten de esa manera cuando yo siempre lo traté con respeto, lo que pueden comprobar si la llamada está grabada. Sencillamente, el señor Iván Darío Arias Bohórquez, tesorero general, me trató como un atarván. Quedo atento.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panose="020F0502020204030204" pitchFamily="34" charset="0"/>
                        </a:rPr>
                        <a:t>Se responde de acuerdo a las normas vigentes</a:t>
                      </a:r>
                    </a:p>
                    <a:p>
                      <a:pPr algn="l" fontAlgn="b"/>
                      <a:endParaRPr lang="es-ES" sz="800" b="0" i="0" u="none" strike="noStrike" dirty="0">
                        <a:solidFill>
                          <a:srgbClr val="000000"/>
                        </a:solidFill>
                        <a:effectLst/>
                        <a:latin typeface="Calibri" panose="020F0502020204030204" pitchFamily="34" charset="0"/>
                      </a:endParaRPr>
                    </a:p>
                    <a:p>
                      <a:pPr algn="l" fontAlgn="b"/>
                      <a:endParaRPr lang="es-ES" sz="800" b="0" i="0" u="none" strike="noStrike" dirty="0">
                        <a:solidFill>
                          <a:srgbClr val="000000"/>
                        </a:solidFill>
                        <a:effectLst/>
                        <a:latin typeface="Calibri" panose="020F0502020204030204" pitchFamily="34" charset="0"/>
                      </a:endParaRPr>
                    </a:p>
                    <a:p>
                      <a:pPr algn="l" fontAlgn="b"/>
                      <a:endParaRPr lang="es-ES" sz="800" b="0" i="0" u="none" strike="noStrike" dirty="0">
                        <a:solidFill>
                          <a:srgbClr val="000000"/>
                        </a:solidFill>
                        <a:effectLst/>
                        <a:latin typeface="Calibri" panose="020F0502020204030204" pitchFamily="34" charset="0"/>
                      </a:endParaRPr>
                    </a:p>
                    <a:p>
                      <a:pPr algn="l" fontAlgn="b"/>
                      <a:endParaRPr lang="es-ES" sz="800" b="0" i="0" u="none" strike="noStrike" dirty="0">
                        <a:solidFill>
                          <a:srgbClr val="000000"/>
                        </a:solidFill>
                        <a:effectLst/>
                        <a:latin typeface="Calibri" panose="020F0502020204030204" pitchFamily="34" charset="0"/>
                      </a:endParaRPr>
                    </a:p>
                    <a:p>
                      <a:pPr algn="l" fontAlgn="b"/>
                      <a:endParaRPr lang="es-ES" sz="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0551091"/>
                  </a:ext>
                </a:extLst>
              </a:tr>
              <a:tr h="6097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800" dirty="0">
                          <a:effectLst/>
                          <a:latin typeface="Calibri" panose="020F0502020204030204" pitchFamily="34" charset="0"/>
                          <a:ea typeface="Times New Roman" panose="02020603050405020304" pitchFamily="18" charset="0"/>
                          <a:cs typeface="Calibri" panose="020F0502020204030204" pitchFamily="34" charset="0"/>
                        </a:rPr>
                        <a:t>QUEJA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8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panose="020F0502020204030204" pitchFamily="34" charset="0"/>
                        </a:rPr>
                        <a:t>Buenas tardes Cordial saludo Me dirijo a ustedes con la intención de que se preserve la cultura y nuestro patrimonio nacional , soy fotógrafo aficionado del arte y la cultura hace un par de días estuve visitando las instalaciones del Palacio Nacional hoy centro comercial lo cual me dejó bastante sorprendido al ver los cambios tan abruptos que están ocurriendo en dicho patrimonio de nuestro amado país ,puesto que la infraestructura está siendo totalmente modificado , lo veo tan cambiado que me sentí en la necesidad de proteger este bien cultural porque el propósito y deber de ustedes cómo organización gubernamental es conservar y preservar este legado para la humanidad ya que dicha construcción en 1988 fue declarada patrimonio histórico y artístico de la nación ,es por esto que deben actuar de manera urgente y evitar más atropellos con nuestro patrimonio . Espero que mi comentario sea tomado y realmente intervengan y protejan los derechos que se están viendo atropellados por estas manipulaciones indebidas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panose="020F0502020204030204" pitchFamily="34" charset="0"/>
                        </a:rPr>
                        <a:t>Se responde de acuerdo a las normas vigentes</a:t>
                      </a:r>
                    </a:p>
                    <a:p>
                      <a:pPr algn="l" fontAlgn="b"/>
                      <a:endParaRPr lang="es-ES" sz="800" b="0" i="0" u="none" strike="noStrike" dirty="0">
                        <a:solidFill>
                          <a:srgbClr val="000000"/>
                        </a:solidFill>
                        <a:effectLst/>
                        <a:latin typeface="Calibri" panose="020F0502020204030204" pitchFamily="34" charset="0"/>
                      </a:endParaRPr>
                    </a:p>
                    <a:p>
                      <a:pPr algn="l" fontAlgn="b"/>
                      <a:endParaRPr lang="es-ES" sz="800" b="0" i="0" u="none" strike="noStrike" dirty="0">
                        <a:solidFill>
                          <a:srgbClr val="000000"/>
                        </a:solidFill>
                        <a:effectLst/>
                        <a:latin typeface="Calibri" panose="020F0502020204030204" pitchFamily="34" charset="0"/>
                      </a:endParaRPr>
                    </a:p>
                    <a:p>
                      <a:pPr algn="l" fontAlgn="b"/>
                      <a:endParaRPr lang="es-ES" sz="800" b="0" i="0" u="none" strike="noStrike" dirty="0">
                        <a:solidFill>
                          <a:srgbClr val="000000"/>
                        </a:solidFill>
                        <a:effectLst/>
                        <a:latin typeface="Calibri" panose="020F0502020204030204" pitchFamily="34" charset="0"/>
                      </a:endParaRPr>
                    </a:p>
                    <a:p>
                      <a:pPr algn="l" fontAlgn="b"/>
                      <a:endParaRPr lang="es-ES" sz="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1593625"/>
                  </a:ext>
                </a:extLst>
              </a:tr>
              <a:tr h="2711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800" dirty="0">
                          <a:effectLst/>
                          <a:latin typeface="Calibri" panose="020F0502020204030204" pitchFamily="34" charset="0"/>
                          <a:ea typeface="Times New Roman" panose="02020603050405020304" pitchFamily="18" charset="0"/>
                          <a:cs typeface="Calibri" panose="020F0502020204030204" pitchFamily="34" charset="0"/>
                        </a:rPr>
                        <a:t>QUEJA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O" sz="8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panose="020F0502020204030204" pitchFamily="34" charset="0"/>
                        </a:rPr>
                        <a:t>Desacuerdo en pagos en ganadores de estímulos</a:t>
                      </a:r>
                    </a:p>
                    <a:p>
                      <a:pPr algn="l" fontAlgn="b"/>
                      <a:endParaRPr lang="es-ES" sz="8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800" b="0" i="0" u="none" strike="noStrike" dirty="0">
                          <a:solidFill>
                            <a:srgbClr val="000000"/>
                          </a:solidFill>
                          <a:effectLst/>
                          <a:latin typeface="Calibri" panose="020F0502020204030204" pitchFamily="34" charset="0"/>
                        </a:rPr>
                        <a:t>Se encuentra en concertación con el área de Dirección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381162"/>
                  </a:ext>
                </a:extLst>
              </a:tr>
            </a:tbl>
          </a:graphicData>
        </a:graphic>
      </p:graphicFrame>
      <p:sp>
        <p:nvSpPr>
          <p:cNvPr id="9" name="CuadroTexto 8">
            <a:extLst>
              <a:ext uri="{FF2B5EF4-FFF2-40B4-BE49-F238E27FC236}">
                <a16:creationId xmlns:a16="http://schemas.microsoft.com/office/drawing/2014/main" id="{5FCF6946-A157-43E8-8E66-0AFD9E6EDF4F}"/>
              </a:ext>
            </a:extLst>
          </p:cNvPr>
          <p:cNvSpPr txBox="1"/>
          <p:nvPr/>
        </p:nvSpPr>
        <p:spPr>
          <a:xfrm>
            <a:off x="3434340" y="5872842"/>
            <a:ext cx="3830653" cy="230832"/>
          </a:xfrm>
          <a:prstGeom prst="rect">
            <a:avLst/>
          </a:prstGeom>
          <a:noFill/>
        </p:spPr>
        <p:txBody>
          <a:bodyPr wrap="square">
            <a:spAutoFit/>
          </a:bodyPr>
          <a:lstStyle/>
          <a:p>
            <a:pPr algn="ctr">
              <a:spcAft>
                <a:spcPts val="1000"/>
              </a:spcAft>
            </a:pPr>
            <a:r>
              <a:rPr lang="es-ES_tradnl" sz="9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Tabla 3: Quejas y reclamos</a:t>
            </a:r>
            <a:endParaRPr lang="es-CO" sz="900" i="1"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71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70904C-6128-4FE3-A2D0-ECA9E1D46886}"/>
              </a:ext>
            </a:extLst>
          </p:cNvPr>
          <p:cNvSpPr>
            <a:spLocks noGrp="1"/>
          </p:cNvSpPr>
          <p:nvPr>
            <p:ph type="title"/>
          </p:nvPr>
        </p:nvSpPr>
        <p:spPr>
          <a:xfrm>
            <a:off x="4463737" y="455724"/>
            <a:ext cx="3534348" cy="824584"/>
          </a:xfrm>
        </p:spPr>
        <p:txBody>
          <a:bodyPr>
            <a:normAutofit fontScale="90000"/>
          </a:bodyPr>
          <a:lstStyle/>
          <a:p>
            <a:r>
              <a:rPr lang="es-MX" sz="4800" dirty="0">
                <a:solidFill>
                  <a:srgbClr val="92D050"/>
                </a:solidFill>
                <a:effectLst>
                  <a:outerShdw blurRad="38100" dist="38100" dir="2700000" algn="tl">
                    <a:srgbClr val="000000">
                      <a:alpha val="43137"/>
                    </a:srgbClr>
                  </a:outerShdw>
                </a:effectLst>
                <a:latin typeface="+mn-lt"/>
              </a:rPr>
              <a:t>1. CONTEXTO</a:t>
            </a:r>
            <a:endParaRPr lang="es-CO" sz="4800" dirty="0">
              <a:solidFill>
                <a:srgbClr val="92D050"/>
              </a:solidFill>
              <a:effectLst>
                <a:outerShdw blurRad="38100" dist="38100" dir="2700000" algn="tl">
                  <a:srgbClr val="000000">
                    <a:alpha val="43137"/>
                  </a:srgbClr>
                </a:outerShdw>
              </a:effectLst>
              <a:latin typeface="+mn-lt"/>
            </a:endParaRPr>
          </a:p>
        </p:txBody>
      </p:sp>
      <p:sp>
        <p:nvSpPr>
          <p:cNvPr id="4" name="Marcador de texto 3">
            <a:extLst>
              <a:ext uri="{FF2B5EF4-FFF2-40B4-BE49-F238E27FC236}">
                <a16:creationId xmlns:a16="http://schemas.microsoft.com/office/drawing/2014/main" id="{53D9F7A3-7D2E-4DDA-90AD-847C934A6A5B}"/>
              </a:ext>
            </a:extLst>
          </p:cNvPr>
          <p:cNvSpPr>
            <a:spLocks noGrp="1"/>
          </p:cNvSpPr>
          <p:nvPr>
            <p:ph type="body" idx="1"/>
          </p:nvPr>
        </p:nvSpPr>
        <p:spPr>
          <a:xfrm>
            <a:off x="1625600" y="1605367"/>
            <a:ext cx="9794239" cy="3647266"/>
          </a:xfrm>
        </p:spPr>
        <p:txBody>
          <a:bodyPr>
            <a:normAutofit fontScale="85000" lnSpcReduction="10000"/>
          </a:bodyPr>
          <a:lstStyle/>
          <a:p>
            <a:pPr algn="just"/>
            <a:r>
              <a:rPr lang="es-ES" sz="2400" dirty="0">
                <a:effectLst/>
                <a:ea typeface="Arial MT"/>
                <a:cs typeface="Arial MT"/>
              </a:rPr>
              <a:t>El Instituto de Cultura y Patrimonio de Antioquia busca fomentar y estimular la cultura en todos sus procesos, ámbitos, expresiones y manifestaciones, en especial de las artes, las letras, el folclor, a su vez estimula la creación y el desarrollo de la identidad regional y nacional, las bibliotecas, los centros de documentación, los museos, los centros culturales, las áreas artísticas, los archivos históricos y la conservación del patrimonio cultural; logrando cada vez más satisfacer las necesidades del sector cultural que requiere esos productos o servicios que se ofertan desde la entidad;  en este sentido, el </a:t>
            </a:r>
            <a:r>
              <a:rPr lang="es-ES" sz="2400" i="1" u="sng" dirty="0">
                <a:effectLst/>
                <a:ea typeface="Arial MT"/>
                <a:cs typeface="Arial MT"/>
              </a:rPr>
              <a:t>Instituto se enfoca a estudiar y evaluar permanentemente como presentar un buen diseño y unas buenas características de los productos o servicios </a:t>
            </a:r>
            <a:r>
              <a:rPr lang="es-ES" sz="2400" dirty="0">
                <a:effectLst/>
                <a:ea typeface="Arial MT"/>
                <a:cs typeface="Arial MT"/>
              </a:rPr>
              <a:t>con el fin de posicionar las diferentes subregiones en dichas manifestaciones, a través, de la articulación de la especificidad de ciertos elementos que se articulen para el cumplimiento de las metas de la entidad. Este contexto nos exige hacer un estudio de las teorías de mercadeo en las que una base importante es la segmentación, por la agrupación de tipologías similares y precisamente que conlleva a la conformación de unas variables similares, para lograr el desarrollo requerido de usuarios.</a:t>
            </a:r>
            <a:endParaRPr lang="es-CO" sz="2400" dirty="0"/>
          </a:p>
          <a:p>
            <a:pPr marL="457200" indent="-457200" algn="just">
              <a:buFont typeface="+mj-lt"/>
              <a:buAutoNum type="arabicPeriod"/>
            </a:pPr>
            <a:endParaRPr lang="es-CO" sz="2400" dirty="0"/>
          </a:p>
          <a:p>
            <a:pPr marL="457200" indent="-457200" algn="just">
              <a:buFont typeface="+mj-lt"/>
              <a:buAutoNum type="arabicPeriod"/>
            </a:pPr>
            <a:endParaRPr lang="es-CO" sz="2400" dirty="0"/>
          </a:p>
          <a:p>
            <a:pPr marL="457200" indent="-457200" algn="just">
              <a:buFont typeface="+mj-lt"/>
              <a:buAutoNum type="arabicPeriod"/>
            </a:pPr>
            <a:endParaRPr lang="es-CO" sz="2400" dirty="0"/>
          </a:p>
        </p:txBody>
      </p:sp>
    </p:spTree>
    <p:extLst>
      <p:ext uri="{BB962C8B-B14F-4D97-AF65-F5344CB8AC3E}">
        <p14:creationId xmlns:p14="http://schemas.microsoft.com/office/powerpoint/2010/main" val="893288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FD53718-5988-4DEA-B99E-C67A90F86CCF}"/>
              </a:ext>
            </a:extLst>
          </p:cNvPr>
          <p:cNvSpPr txBox="1"/>
          <p:nvPr/>
        </p:nvSpPr>
        <p:spPr>
          <a:xfrm>
            <a:off x="1689930" y="1245340"/>
            <a:ext cx="9102695" cy="707886"/>
          </a:xfrm>
          <a:prstGeom prst="rect">
            <a:avLst/>
          </a:prstGeom>
          <a:noFill/>
        </p:spPr>
        <p:txBody>
          <a:bodyPr wrap="square">
            <a:spAutoFit/>
          </a:bodyPr>
          <a:lstStyle/>
          <a:p>
            <a:pPr algn="just"/>
            <a:r>
              <a:rPr kumimoji="0" lang="es-ES" sz="2000" b="1"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rPr>
              <a:t>A continuación, se relacionan las quejas y reclamos que se tuvieron y cuál fue el tratamiento </a:t>
            </a:r>
            <a:endParaRPr kumimoji="0" lang="es-ES" sz="2000" b="0"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endParaRPr>
          </a:p>
        </p:txBody>
      </p:sp>
      <p:graphicFrame>
        <p:nvGraphicFramePr>
          <p:cNvPr id="2" name="Tabla 1">
            <a:extLst>
              <a:ext uri="{FF2B5EF4-FFF2-40B4-BE49-F238E27FC236}">
                <a16:creationId xmlns:a16="http://schemas.microsoft.com/office/drawing/2014/main" id="{7436C1C0-3D92-447A-9258-C07E54E77DDC}"/>
              </a:ext>
            </a:extLst>
          </p:cNvPr>
          <p:cNvGraphicFramePr>
            <a:graphicFrameLocks noGrp="1"/>
          </p:cNvGraphicFramePr>
          <p:nvPr>
            <p:extLst>
              <p:ext uri="{D42A27DB-BD31-4B8C-83A1-F6EECF244321}">
                <p14:modId xmlns:p14="http://schemas.microsoft.com/office/powerpoint/2010/main" val="2351479926"/>
              </p:ext>
            </p:extLst>
          </p:nvPr>
        </p:nvGraphicFramePr>
        <p:xfrm>
          <a:off x="998434" y="2804142"/>
          <a:ext cx="10485689" cy="2042828"/>
        </p:xfrm>
        <a:graphic>
          <a:graphicData uri="http://schemas.openxmlformats.org/drawingml/2006/table">
            <a:tbl>
              <a:tblPr firstRow="1" firstCol="1" bandRow="1"/>
              <a:tblGrid>
                <a:gridCol w="1230594">
                  <a:extLst>
                    <a:ext uri="{9D8B030D-6E8A-4147-A177-3AD203B41FA5}">
                      <a16:colId xmlns:a16="http://schemas.microsoft.com/office/drawing/2014/main" val="2281673762"/>
                    </a:ext>
                  </a:extLst>
                </a:gridCol>
                <a:gridCol w="6580262">
                  <a:extLst>
                    <a:ext uri="{9D8B030D-6E8A-4147-A177-3AD203B41FA5}">
                      <a16:colId xmlns:a16="http://schemas.microsoft.com/office/drawing/2014/main" val="2894152503"/>
                    </a:ext>
                  </a:extLst>
                </a:gridCol>
                <a:gridCol w="2674833">
                  <a:extLst>
                    <a:ext uri="{9D8B030D-6E8A-4147-A177-3AD203B41FA5}">
                      <a16:colId xmlns:a16="http://schemas.microsoft.com/office/drawing/2014/main" val="3655162111"/>
                    </a:ext>
                  </a:extLst>
                </a:gridCol>
              </a:tblGrid>
              <a:tr h="265074">
                <a:tc>
                  <a:txBody>
                    <a:bodyPr/>
                    <a:lstStyle/>
                    <a:p>
                      <a:pPr algn="ctr">
                        <a:spcBef>
                          <a:spcPts val="1200"/>
                        </a:spcBef>
                      </a:pPr>
                      <a:r>
                        <a:rPr lang="es-CO"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TIPO DOCUMENTO</a:t>
                      </a:r>
                      <a:endParaRPr lang="es-CO"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1200"/>
                        </a:spcBef>
                      </a:pPr>
                      <a:r>
                        <a:rPr lang="es-CO"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ASUNTO</a:t>
                      </a:r>
                      <a:endParaRPr lang="es-CO"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1200"/>
                        </a:spcBef>
                      </a:pPr>
                      <a:r>
                        <a:rPr lang="es-CO"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TRATAMIENTO</a:t>
                      </a:r>
                      <a:endParaRPr lang="es-CO"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86114237"/>
                  </a:ext>
                </a:extLst>
              </a:tr>
              <a:tr h="265074">
                <a:tc>
                  <a:txBody>
                    <a:bodyPr/>
                    <a:lstStyle/>
                    <a:p>
                      <a:pPr algn="ctr"/>
                      <a:r>
                        <a:rPr lang="es-CO"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CO" sz="1200"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s-CO" sz="1200" dirty="0">
                          <a:effectLst/>
                          <a:latin typeface="Calibri" panose="020F0502020204030204" pitchFamily="34" charset="0"/>
                          <a:ea typeface="Times New Roman" panose="02020603050405020304" pitchFamily="18" charset="0"/>
                          <a:cs typeface="Calibri" panose="020F0502020204030204" pitchFamily="34" charset="0"/>
                        </a:rPr>
                        <a:t>RECLAMO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600" b="0" i="0" u="none" strike="noStrike" dirty="0">
                          <a:solidFill>
                            <a:srgbClr val="000000"/>
                          </a:solidFill>
                          <a:effectLst/>
                          <a:latin typeface="Calibri" panose="020F0502020204030204" pitchFamily="34" charset="0"/>
                        </a:rPr>
                        <a:t>Reclamo por malos contratos pagados a empleados de la cultura en Guarne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dirty="0">
                          <a:solidFill>
                            <a:srgbClr val="000000"/>
                          </a:solidFill>
                          <a:effectLst/>
                          <a:latin typeface="Calibri" panose="020F0502020204030204" pitchFamily="34" charset="0"/>
                        </a:rPr>
                        <a:t>Se responde de acuerdo a las normas vigentes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3828787"/>
                  </a:ext>
                </a:extLst>
              </a:tr>
              <a:tr h="4069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RECLAMO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600" b="0" i="0" u="none" strike="noStrike" dirty="0">
                          <a:solidFill>
                            <a:srgbClr val="000000"/>
                          </a:solidFill>
                          <a:effectLst/>
                          <a:latin typeface="Calibri" panose="020F0502020204030204" pitchFamily="34" charset="0"/>
                        </a:rPr>
                        <a:t>Falta de oportunidad para presentarse a las convocatorias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dirty="0">
                          <a:solidFill>
                            <a:srgbClr val="000000"/>
                          </a:solidFill>
                          <a:effectLst/>
                          <a:latin typeface="Calibri" panose="020F0502020204030204" pitchFamily="34" charset="0"/>
                        </a:rPr>
                        <a:t>Se responde de acuerdo a las normas vigentes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017876"/>
                  </a:ext>
                </a:extLst>
              </a:tr>
              <a:tr h="3976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RECLAMO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600" b="0" i="0" u="none" strike="noStrike" dirty="0">
                          <a:solidFill>
                            <a:srgbClr val="000000"/>
                          </a:solidFill>
                          <a:effectLst/>
                          <a:latin typeface="Calibri" panose="020F0502020204030204" pitchFamily="34" charset="0"/>
                        </a:rPr>
                        <a:t>Falta de personal como guía turístico en el Palacio de la Cultura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dirty="0">
                          <a:solidFill>
                            <a:srgbClr val="000000"/>
                          </a:solidFill>
                          <a:effectLst/>
                          <a:latin typeface="Calibri" panose="020F0502020204030204" pitchFamily="34" charset="0"/>
                        </a:rPr>
                        <a:t>Se responde de acuerdo a las normas vigentes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84768"/>
                  </a:ext>
                </a:extLst>
              </a:tr>
              <a:tr h="2650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RECLAMO</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600" b="0" i="0" u="none" strike="noStrike" dirty="0">
                          <a:solidFill>
                            <a:srgbClr val="000000"/>
                          </a:solidFill>
                          <a:effectLst/>
                          <a:latin typeface="Calibri" panose="020F0502020204030204" pitchFamily="34" charset="0"/>
                        </a:rPr>
                        <a:t>Reclamo por falta de respuesta a propuesta en inversión en audiovisuales del Norte de Antioquia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200" b="0" i="0" u="none" strike="noStrike" dirty="0">
                          <a:solidFill>
                            <a:srgbClr val="000000"/>
                          </a:solidFill>
                          <a:effectLst/>
                          <a:latin typeface="Calibri" panose="020F0502020204030204" pitchFamily="34" charset="0"/>
                        </a:rPr>
                        <a:t>Se responde de acuerdo a las normas vigentes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770130"/>
                  </a:ext>
                </a:extLst>
              </a:tr>
            </a:tbl>
          </a:graphicData>
        </a:graphic>
      </p:graphicFrame>
      <p:sp>
        <p:nvSpPr>
          <p:cNvPr id="3" name="CuadroTexto 2">
            <a:extLst>
              <a:ext uri="{FF2B5EF4-FFF2-40B4-BE49-F238E27FC236}">
                <a16:creationId xmlns:a16="http://schemas.microsoft.com/office/drawing/2014/main" id="{9F27B90D-7A21-0D27-9937-B4672F4E330A}"/>
              </a:ext>
            </a:extLst>
          </p:cNvPr>
          <p:cNvSpPr txBox="1"/>
          <p:nvPr/>
        </p:nvSpPr>
        <p:spPr>
          <a:xfrm>
            <a:off x="3425795" y="5215991"/>
            <a:ext cx="3830653" cy="230832"/>
          </a:xfrm>
          <a:prstGeom prst="rect">
            <a:avLst/>
          </a:prstGeom>
          <a:noFill/>
        </p:spPr>
        <p:txBody>
          <a:bodyPr wrap="square">
            <a:spAutoFit/>
          </a:bodyPr>
          <a:lstStyle/>
          <a:p>
            <a:pPr algn="ctr">
              <a:spcAft>
                <a:spcPts val="1000"/>
              </a:spcAft>
            </a:pPr>
            <a:r>
              <a:rPr lang="es-ES_tradnl" sz="9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Tabla 3: Quejas y reclamos</a:t>
            </a:r>
            <a:endParaRPr lang="es-CO" sz="900" i="1"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647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FD53718-5988-4DEA-B99E-C67A90F86CCF}"/>
              </a:ext>
            </a:extLst>
          </p:cNvPr>
          <p:cNvSpPr txBox="1"/>
          <p:nvPr/>
        </p:nvSpPr>
        <p:spPr>
          <a:xfrm>
            <a:off x="972796" y="869325"/>
            <a:ext cx="9102695" cy="1631216"/>
          </a:xfrm>
          <a:prstGeom prst="rect">
            <a:avLst/>
          </a:prstGeom>
          <a:noFill/>
        </p:spPr>
        <p:txBody>
          <a:bodyPr wrap="square">
            <a:spAutoFit/>
          </a:bodyPr>
          <a:lstStyle/>
          <a:p>
            <a:pPr algn="just"/>
            <a:r>
              <a:rPr kumimoji="0" lang="es-ES" sz="2000" b="1"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rPr>
              <a:t>7.2.3	Solicitudes recibidas por áreas: </a:t>
            </a:r>
            <a:r>
              <a:rPr kumimoji="0" lang="es-ES" sz="2000"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rPr>
              <a:t>La clasificación de las áreas para la caracterización obedece a los procesos misionales o con un alto contacto externo, en este sentido se tiene la dirección, la subdirección administrativa y financiera, la subdirección de planeación y otras áreas, con los siguientes resultados:</a:t>
            </a:r>
          </a:p>
          <a:p>
            <a:pPr marL="0" marR="340995"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endParaRPr>
          </a:p>
        </p:txBody>
      </p:sp>
      <p:sp>
        <p:nvSpPr>
          <p:cNvPr id="12" name="CuadroTexto 11">
            <a:extLst>
              <a:ext uri="{FF2B5EF4-FFF2-40B4-BE49-F238E27FC236}">
                <a16:creationId xmlns:a16="http://schemas.microsoft.com/office/drawing/2014/main" id="{087E2EFC-5162-4C70-A1DA-3C828F30D55A}"/>
              </a:ext>
            </a:extLst>
          </p:cNvPr>
          <p:cNvSpPr txBox="1"/>
          <p:nvPr/>
        </p:nvSpPr>
        <p:spPr>
          <a:xfrm>
            <a:off x="5911552" y="4147953"/>
            <a:ext cx="3830653" cy="230832"/>
          </a:xfrm>
          <a:prstGeom prst="rect">
            <a:avLst/>
          </a:prstGeom>
          <a:noFill/>
        </p:spPr>
        <p:txBody>
          <a:bodyPr wrap="square">
            <a:spAutoFit/>
          </a:bodyPr>
          <a:lstStyle/>
          <a:p>
            <a:pPr algn="ctr">
              <a:spcAft>
                <a:spcPts val="1000"/>
              </a:spcAft>
            </a:pPr>
            <a:r>
              <a:rPr lang="es-ES_tradnl" sz="9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Tabla 4: Solicitudes recibidas por área</a:t>
            </a:r>
            <a:endParaRPr lang="es-CO" sz="900" i="1"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44D3F07D-A058-476A-9FE1-99EF83E20267}"/>
              </a:ext>
            </a:extLst>
          </p:cNvPr>
          <p:cNvSpPr txBox="1"/>
          <p:nvPr/>
        </p:nvSpPr>
        <p:spPr>
          <a:xfrm>
            <a:off x="5784078" y="4472876"/>
            <a:ext cx="4428146" cy="1384995"/>
          </a:xfrm>
          <a:prstGeom prst="rect">
            <a:avLst/>
          </a:prstGeom>
          <a:noFill/>
        </p:spPr>
        <p:txBody>
          <a:bodyPr wrap="square">
            <a:spAutoFit/>
          </a:bodyPr>
          <a:lstStyle/>
          <a:p>
            <a:pPr algn="just"/>
            <a:r>
              <a:rPr lang="es-ES_tradnl" sz="12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En términos generales, la gráfica indica que la Subdirección de Patrimonio y Fomento Artístico y Cultural es el área con mayor cantidad de solicitudes atendidas (443) en el periodo indicado, seguido por la Subdirección Administrativa y financiera con (165), Subdirección de planeación con (20),  posteriormente la Dirección con (6) y finalmente comunicaciones (6).</a:t>
            </a:r>
            <a:endParaRPr lang="es-CO" sz="1200" dirty="0">
              <a:solidFill>
                <a:schemeClr val="bg1">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es-ES_tradnl" sz="12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200" dirty="0">
              <a:solidFill>
                <a:schemeClr val="bg1">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D61EF16B-ED5F-051F-9F5C-81723E7161DC}"/>
              </a:ext>
            </a:extLst>
          </p:cNvPr>
          <p:cNvGraphicFramePr>
            <a:graphicFrameLocks/>
          </p:cNvGraphicFramePr>
          <p:nvPr>
            <p:extLst>
              <p:ext uri="{D42A27DB-BD31-4B8C-83A1-F6EECF244321}">
                <p14:modId xmlns:p14="http://schemas.microsoft.com/office/powerpoint/2010/main" val="6976379"/>
              </p:ext>
            </p:extLst>
          </p:nvPr>
        </p:nvGraphicFramePr>
        <p:xfrm>
          <a:off x="854512" y="2385123"/>
          <a:ext cx="4887490" cy="25714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a:extLst>
              <a:ext uri="{FF2B5EF4-FFF2-40B4-BE49-F238E27FC236}">
                <a16:creationId xmlns:a16="http://schemas.microsoft.com/office/drawing/2014/main" id="{F61B8C58-E9C2-E7DF-B54F-5C8C3CA36428}"/>
              </a:ext>
            </a:extLst>
          </p:cNvPr>
          <p:cNvGraphicFramePr>
            <a:graphicFrameLocks noGrp="1"/>
          </p:cNvGraphicFramePr>
          <p:nvPr>
            <p:extLst>
              <p:ext uri="{D42A27DB-BD31-4B8C-83A1-F6EECF244321}">
                <p14:modId xmlns:p14="http://schemas.microsoft.com/office/powerpoint/2010/main" val="2979371226"/>
              </p:ext>
            </p:extLst>
          </p:nvPr>
        </p:nvGraphicFramePr>
        <p:xfrm>
          <a:off x="5908496" y="2281053"/>
          <a:ext cx="4000500" cy="1866900"/>
        </p:xfrm>
        <a:graphic>
          <a:graphicData uri="http://schemas.openxmlformats.org/drawingml/2006/table">
            <a:tbl>
              <a:tblPr/>
              <a:tblGrid>
                <a:gridCol w="1543437">
                  <a:extLst>
                    <a:ext uri="{9D8B030D-6E8A-4147-A177-3AD203B41FA5}">
                      <a16:colId xmlns:a16="http://schemas.microsoft.com/office/drawing/2014/main" val="3924644330"/>
                    </a:ext>
                  </a:extLst>
                </a:gridCol>
                <a:gridCol w="1136590">
                  <a:extLst>
                    <a:ext uri="{9D8B030D-6E8A-4147-A177-3AD203B41FA5}">
                      <a16:colId xmlns:a16="http://schemas.microsoft.com/office/drawing/2014/main" val="2743053143"/>
                    </a:ext>
                  </a:extLst>
                </a:gridCol>
                <a:gridCol w="1320473">
                  <a:extLst>
                    <a:ext uri="{9D8B030D-6E8A-4147-A177-3AD203B41FA5}">
                      <a16:colId xmlns:a16="http://schemas.microsoft.com/office/drawing/2014/main" val="1635811881"/>
                    </a:ext>
                  </a:extLst>
                </a:gridCol>
              </a:tblGrid>
              <a:tr h="209550">
                <a:tc>
                  <a:txBody>
                    <a:bodyPr/>
                    <a:lstStyle/>
                    <a:p>
                      <a:pPr algn="ctr" rtl="0" fontAlgn="ctr"/>
                      <a:r>
                        <a:rPr lang="es-CO" sz="1200" b="1" i="1" u="none" strike="noStrike" dirty="0">
                          <a:solidFill>
                            <a:srgbClr val="000000"/>
                          </a:solidFill>
                          <a:effectLst/>
                          <a:latin typeface="Calibri Light" panose="020F0302020204030204" pitchFamily="34" charset="0"/>
                        </a:rPr>
                        <a:t>AREA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1200" b="1" i="1" u="none" strike="noStrike" dirty="0">
                          <a:solidFill>
                            <a:srgbClr val="000000"/>
                          </a:solidFill>
                          <a:effectLst/>
                          <a:latin typeface="Calibri Light" panose="020F03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1200" b="1" i="1" u="none" strike="noStrike" dirty="0">
                          <a:solidFill>
                            <a:srgbClr val="000000"/>
                          </a:solidFill>
                          <a:effectLst/>
                          <a:latin typeface="Calibri Light" panose="020F0302020204030204" pitchFamily="34" charset="0"/>
                        </a:rPr>
                        <a:t>PORCENTAJE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82476009"/>
                  </a:ext>
                </a:extLst>
              </a:tr>
              <a:tr h="409575">
                <a:tc>
                  <a:txBody>
                    <a:bodyPr/>
                    <a:lstStyle/>
                    <a:p>
                      <a:pPr algn="l" rtl="0" fontAlgn="ctr"/>
                      <a:r>
                        <a:rPr lang="es-CO" sz="1200" b="0" i="1" u="none" strike="noStrike" dirty="0">
                          <a:solidFill>
                            <a:srgbClr val="000000"/>
                          </a:solidFill>
                          <a:effectLst/>
                          <a:latin typeface="Calibri Light" panose="020F0302020204030204" pitchFamily="34" charset="0"/>
                        </a:rPr>
                        <a:t>Administrativa y Financiera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Light" panose="020F0302020204030204" pitchFamily="34" charset="0"/>
                        </a:rPr>
                        <a:t>165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Light" panose="020F0302020204030204"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212507"/>
                  </a:ext>
                </a:extLst>
              </a:tr>
              <a:tr h="209550">
                <a:tc>
                  <a:txBody>
                    <a:bodyPr/>
                    <a:lstStyle/>
                    <a:p>
                      <a:pPr algn="l" rtl="0" fontAlgn="ctr"/>
                      <a:r>
                        <a:rPr lang="es-CO" sz="1200" b="0" i="1" u="none" strike="noStrike" dirty="0">
                          <a:solidFill>
                            <a:srgbClr val="000000"/>
                          </a:solidFill>
                          <a:effectLst/>
                          <a:latin typeface="Calibri Light" panose="020F0302020204030204" pitchFamily="34" charset="0"/>
                        </a:rPr>
                        <a:t>Comunicaciones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Light" panose="020F03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Light" panose="020F03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1209159"/>
                  </a:ext>
                </a:extLst>
              </a:tr>
              <a:tr h="209550">
                <a:tc>
                  <a:txBody>
                    <a:bodyPr/>
                    <a:lstStyle/>
                    <a:p>
                      <a:pPr algn="l" rtl="0" fontAlgn="ctr"/>
                      <a:r>
                        <a:rPr lang="es-CO" sz="1200" b="0" i="1" u="none" strike="noStrike" dirty="0">
                          <a:solidFill>
                            <a:srgbClr val="000000"/>
                          </a:solidFill>
                          <a:effectLst/>
                          <a:latin typeface="Calibri Light" panose="020F0302020204030204" pitchFamily="34" charset="0"/>
                        </a:rPr>
                        <a:t>Dirección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Light" panose="020F03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Light" panose="020F03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263330"/>
                  </a:ext>
                </a:extLst>
              </a:tr>
              <a:tr h="409575">
                <a:tc>
                  <a:txBody>
                    <a:bodyPr/>
                    <a:lstStyle/>
                    <a:p>
                      <a:pPr algn="l" rtl="0" fontAlgn="ctr"/>
                      <a:r>
                        <a:rPr lang="es-CO" sz="1200" b="0" i="1" u="none" strike="noStrike" dirty="0">
                          <a:solidFill>
                            <a:srgbClr val="000000"/>
                          </a:solidFill>
                          <a:effectLst/>
                          <a:latin typeface="Calibri Light" panose="020F0302020204030204" pitchFamily="34" charset="0"/>
                        </a:rPr>
                        <a:t>Fomento y patrimonio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Light" panose="020F0302020204030204" pitchFamily="34" charset="0"/>
                        </a:rPr>
                        <a:t>443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Light" panose="020F0302020204030204" pitchFamily="34" charset="0"/>
                        </a:rPr>
                        <a:t>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345311"/>
                  </a:ext>
                </a:extLst>
              </a:tr>
              <a:tr h="209550">
                <a:tc>
                  <a:txBody>
                    <a:bodyPr/>
                    <a:lstStyle/>
                    <a:p>
                      <a:pPr algn="l" rtl="0" fontAlgn="ctr"/>
                      <a:r>
                        <a:rPr lang="es-CO" sz="1200" b="0" i="1" u="none" strike="noStrike" dirty="0">
                          <a:solidFill>
                            <a:srgbClr val="000000"/>
                          </a:solidFill>
                          <a:effectLst/>
                          <a:latin typeface="Calibri Light" panose="020F0302020204030204" pitchFamily="34" charset="0"/>
                        </a:rPr>
                        <a:t>Planeación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Light" panose="020F030202020403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Calibri Light" panose="020F03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080203"/>
                  </a:ext>
                </a:extLst>
              </a:tr>
              <a:tr h="209550">
                <a:tc>
                  <a:txBody>
                    <a:bodyPr/>
                    <a:lstStyle/>
                    <a:p>
                      <a:pPr algn="l" rtl="0" fontAlgn="ctr"/>
                      <a:r>
                        <a:rPr lang="es-CO" sz="1200" b="1" i="1" u="none" strike="noStrike" dirty="0">
                          <a:solidFill>
                            <a:srgbClr val="000000"/>
                          </a:solidFill>
                          <a:effectLst/>
                          <a:latin typeface="Calibri Light" panose="020F0302020204030204" pitchFamily="34" charset="0"/>
                        </a:rPr>
                        <a:t>Total, General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1200" b="1" i="1" u="none" strike="noStrike" dirty="0">
                          <a:solidFill>
                            <a:srgbClr val="000000"/>
                          </a:solidFill>
                          <a:effectLst/>
                          <a:latin typeface="Calibri Light" panose="020F0302020204030204" pitchFamily="34" charset="0"/>
                        </a:rPr>
                        <a:t>640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1200" b="1" i="1" u="none" strike="noStrike" dirty="0">
                          <a:solidFill>
                            <a:srgbClr val="000000"/>
                          </a:solidFill>
                          <a:effectLst/>
                          <a:latin typeface="Calibri Light" panose="020F03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447613177"/>
                  </a:ext>
                </a:extLst>
              </a:tr>
            </a:tbl>
          </a:graphicData>
        </a:graphic>
      </p:graphicFrame>
    </p:spTree>
    <p:extLst>
      <p:ext uri="{BB962C8B-B14F-4D97-AF65-F5344CB8AC3E}">
        <p14:creationId xmlns:p14="http://schemas.microsoft.com/office/powerpoint/2010/main" val="2326543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FD53718-5988-4DEA-B99E-C67A90F86CCF}"/>
              </a:ext>
            </a:extLst>
          </p:cNvPr>
          <p:cNvSpPr txBox="1"/>
          <p:nvPr/>
        </p:nvSpPr>
        <p:spPr>
          <a:xfrm>
            <a:off x="972796" y="869325"/>
            <a:ext cx="9102695" cy="1631216"/>
          </a:xfrm>
          <a:prstGeom prst="rect">
            <a:avLst/>
          </a:prstGeom>
          <a:noFill/>
        </p:spPr>
        <p:txBody>
          <a:bodyPr wrap="square">
            <a:spAutoFit/>
          </a:bodyPr>
          <a:lstStyle/>
          <a:p>
            <a:pPr algn="just"/>
            <a:r>
              <a:rPr kumimoji="0" lang="es-ES" sz="2000" b="1"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rPr>
              <a:t>7.2.4 Estado de las PQRS: </a:t>
            </a:r>
            <a:r>
              <a:rPr lang="es-CO" sz="2000" dirty="0">
                <a:solidFill>
                  <a:schemeClr val="tx1">
                    <a:tint val="75000"/>
                  </a:schemeClr>
                </a:solidFill>
              </a:rPr>
              <a:t>Las solicitudes de información es el tipo de documento más frecuente del Instituto, las cuales van desde información que solicitan los entes territoriales para informes internos, como actas de reunión, solicitud de empleo, solicitud de recursos para festivales, entre otras.</a:t>
            </a:r>
          </a:p>
          <a:p>
            <a:pPr marL="0" marR="340995"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endParaRPr>
          </a:p>
        </p:txBody>
      </p:sp>
      <p:sp>
        <p:nvSpPr>
          <p:cNvPr id="6" name="CuadroTexto 5">
            <a:extLst>
              <a:ext uri="{FF2B5EF4-FFF2-40B4-BE49-F238E27FC236}">
                <a16:creationId xmlns:a16="http://schemas.microsoft.com/office/drawing/2014/main" id="{39A4CE3A-9DC9-4E66-BC48-44C029565413}"/>
              </a:ext>
            </a:extLst>
          </p:cNvPr>
          <p:cNvSpPr txBox="1"/>
          <p:nvPr/>
        </p:nvSpPr>
        <p:spPr>
          <a:xfrm>
            <a:off x="972796" y="2141521"/>
            <a:ext cx="6097424" cy="523220"/>
          </a:xfrm>
          <a:prstGeom prst="rect">
            <a:avLst/>
          </a:prstGeom>
          <a:noFill/>
        </p:spPr>
        <p:txBody>
          <a:bodyPr wrap="square">
            <a:spAutoFit/>
          </a:bodyPr>
          <a:lstStyle/>
          <a:p>
            <a:pPr algn="just"/>
            <a:r>
              <a:rPr lang="es-ES_tradnl" sz="1400" b="1"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400" dirty="0">
              <a:solidFill>
                <a:schemeClr val="bg1">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es-ES_tradnl" sz="1400" b="1"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Enero a noviembre 30 de 2022</a:t>
            </a:r>
            <a:endParaRPr lang="es-CO" sz="1400" dirty="0">
              <a:solidFill>
                <a:schemeClr val="bg1">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087E2EFC-5162-4C70-A1DA-3C828F30D55A}"/>
              </a:ext>
            </a:extLst>
          </p:cNvPr>
          <p:cNvSpPr txBox="1"/>
          <p:nvPr/>
        </p:nvSpPr>
        <p:spPr>
          <a:xfrm>
            <a:off x="5990126" y="4358395"/>
            <a:ext cx="3830653" cy="230832"/>
          </a:xfrm>
          <a:prstGeom prst="rect">
            <a:avLst/>
          </a:prstGeom>
          <a:noFill/>
        </p:spPr>
        <p:txBody>
          <a:bodyPr wrap="square">
            <a:spAutoFit/>
          </a:bodyPr>
          <a:lstStyle/>
          <a:p>
            <a:pPr algn="ctr">
              <a:spcAft>
                <a:spcPts val="1000"/>
              </a:spcAft>
            </a:pPr>
            <a:r>
              <a:rPr lang="es-ES_tradnl" sz="9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Tabla 5: Estado de las PQRS recibidas</a:t>
            </a:r>
            <a:endParaRPr lang="es-CO" sz="900" i="1"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2E0F161B-6A8E-4407-A824-E49888584A71}"/>
              </a:ext>
            </a:extLst>
          </p:cNvPr>
          <p:cNvSpPr txBox="1"/>
          <p:nvPr/>
        </p:nvSpPr>
        <p:spPr>
          <a:xfrm>
            <a:off x="5755177" y="4863657"/>
            <a:ext cx="4428146" cy="1015663"/>
          </a:xfrm>
          <a:prstGeom prst="rect">
            <a:avLst/>
          </a:prstGeom>
          <a:noFill/>
        </p:spPr>
        <p:txBody>
          <a:bodyPr wrap="square">
            <a:spAutoFit/>
          </a:bodyPr>
          <a:lstStyle/>
          <a:p>
            <a:pPr algn="just"/>
            <a:r>
              <a:rPr lang="es-ES_tradnl" sz="12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Se observa según la gráfica que las PQRSD se encuentran cerradas a tiempo en un 99% correspondiente a 633, PQRSD cerradas tiempo vencido con 3, seguida de PQRSD </a:t>
            </a:r>
            <a:r>
              <a:rPr lang="es-ES_tradnl" sz="12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vencido sin respuesta con 4</a:t>
            </a:r>
            <a:r>
              <a:rPr lang="es-ES_tradnl" sz="12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200" dirty="0">
              <a:solidFill>
                <a:schemeClr val="bg1">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r>
              <a:rPr lang="es-ES_tradnl" sz="12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CO" sz="1200" dirty="0">
              <a:solidFill>
                <a:schemeClr val="bg1">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2" name="Gráfico 1">
            <a:extLst>
              <a:ext uri="{FF2B5EF4-FFF2-40B4-BE49-F238E27FC236}">
                <a16:creationId xmlns:a16="http://schemas.microsoft.com/office/drawing/2014/main" id="{6703E3CD-12A3-F802-653C-B92691AAFD7F}"/>
              </a:ext>
            </a:extLst>
          </p:cNvPr>
          <p:cNvGraphicFramePr>
            <a:graphicFrameLocks/>
          </p:cNvGraphicFramePr>
          <p:nvPr>
            <p:extLst>
              <p:ext uri="{D42A27DB-BD31-4B8C-83A1-F6EECF244321}">
                <p14:modId xmlns:p14="http://schemas.microsoft.com/office/powerpoint/2010/main" val="4016917584"/>
              </p:ext>
            </p:extLst>
          </p:nvPr>
        </p:nvGraphicFramePr>
        <p:xfrm>
          <a:off x="972796" y="282166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a:extLst>
              <a:ext uri="{FF2B5EF4-FFF2-40B4-BE49-F238E27FC236}">
                <a16:creationId xmlns:a16="http://schemas.microsoft.com/office/drawing/2014/main" id="{EAD3B086-1F02-3F02-5527-29535BCA2F16}"/>
              </a:ext>
            </a:extLst>
          </p:cNvPr>
          <p:cNvGraphicFramePr>
            <a:graphicFrameLocks noGrp="1"/>
          </p:cNvGraphicFramePr>
          <p:nvPr>
            <p:extLst>
              <p:ext uri="{D42A27DB-BD31-4B8C-83A1-F6EECF244321}">
                <p14:modId xmlns:p14="http://schemas.microsoft.com/office/powerpoint/2010/main" val="1041337115"/>
              </p:ext>
            </p:extLst>
          </p:nvPr>
        </p:nvGraphicFramePr>
        <p:xfrm>
          <a:off x="6074991" y="2664741"/>
          <a:ext cx="4000500" cy="1590675"/>
        </p:xfrm>
        <a:graphic>
          <a:graphicData uri="http://schemas.openxmlformats.org/drawingml/2006/table">
            <a:tbl>
              <a:tblPr/>
              <a:tblGrid>
                <a:gridCol w="1132576">
                  <a:extLst>
                    <a:ext uri="{9D8B030D-6E8A-4147-A177-3AD203B41FA5}">
                      <a16:colId xmlns:a16="http://schemas.microsoft.com/office/drawing/2014/main" val="2608303096"/>
                    </a:ext>
                  </a:extLst>
                </a:gridCol>
                <a:gridCol w="1154784">
                  <a:extLst>
                    <a:ext uri="{9D8B030D-6E8A-4147-A177-3AD203B41FA5}">
                      <a16:colId xmlns:a16="http://schemas.microsoft.com/office/drawing/2014/main" val="3123758476"/>
                    </a:ext>
                  </a:extLst>
                </a:gridCol>
                <a:gridCol w="1713140">
                  <a:extLst>
                    <a:ext uri="{9D8B030D-6E8A-4147-A177-3AD203B41FA5}">
                      <a16:colId xmlns:a16="http://schemas.microsoft.com/office/drawing/2014/main" val="2730282060"/>
                    </a:ext>
                  </a:extLst>
                </a:gridCol>
              </a:tblGrid>
              <a:tr h="209550">
                <a:tc>
                  <a:txBody>
                    <a:bodyPr/>
                    <a:lstStyle/>
                    <a:p>
                      <a:pPr algn="ctr" rtl="0" fontAlgn="ctr"/>
                      <a:r>
                        <a:rPr lang="es-CO" sz="1200" b="1" i="1" u="none" strike="noStrike" dirty="0">
                          <a:solidFill>
                            <a:srgbClr val="000000"/>
                          </a:solidFill>
                          <a:effectLst/>
                          <a:latin typeface="Arial" panose="020B0604020202020204" pitchFamily="34" charset="0"/>
                        </a:rPr>
                        <a:t>ESTADO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rtl="0" fontAlgn="ctr"/>
                      <a:r>
                        <a:rPr lang="es-CO" sz="1200" b="1" i="1" u="none" strike="noStrike" dirty="0">
                          <a:solidFill>
                            <a:srgbClr val="000000"/>
                          </a:solidFill>
                          <a:effectLst/>
                          <a:latin typeface="Arial" panose="020B06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rtl="0" fontAlgn="ctr"/>
                      <a:r>
                        <a:rPr lang="es-CO" sz="1200" b="1" i="1" u="none" strike="noStrike" dirty="0">
                          <a:solidFill>
                            <a:srgbClr val="000000"/>
                          </a:solidFill>
                          <a:effectLst/>
                          <a:latin typeface="Arial" panose="020B0604020202020204" pitchFamily="34" charset="0"/>
                        </a:rPr>
                        <a:t>PORCENTAJE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476821561"/>
                  </a:ext>
                </a:extLst>
              </a:tr>
              <a:tr h="390525">
                <a:tc>
                  <a:txBody>
                    <a:bodyPr/>
                    <a:lstStyle/>
                    <a:p>
                      <a:pPr algn="l" rtl="0" fontAlgn="ctr"/>
                      <a:r>
                        <a:rPr lang="es-CO" sz="1200" b="0" i="1" u="none" strike="noStrike" dirty="0">
                          <a:solidFill>
                            <a:srgbClr val="000000"/>
                          </a:solidFill>
                          <a:effectLst/>
                          <a:latin typeface="Arial" panose="020B0604020202020204" pitchFamily="34" charset="0"/>
                        </a:rPr>
                        <a:t>Cerrado a tiempo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Arial" panose="020B0604020202020204" pitchFamily="34" charset="0"/>
                        </a:rPr>
                        <a:t>633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Arial" panose="020B0604020202020204" pitchFamily="34" charset="0"/>
                        </a:rPr>
                        <a:t>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63410"/>
                  </a:ext>
                </a:extLst>
              </a:tr>
              <a:tr h="390525">
                <a:tc>
                  <a:txBody>
                    <a:bodyPr/>
                    <a:lstStyle/>
                    <a:p>
                      <a:pPr algn="l" rtl="0" fontAlgn="ctr"/>
                      <a:r>
                        <a:rPr lang="es-CO" sz="1200" b="0" i="1" u="none" strike="noStrike" dirty="0">
                          <a:solidFill>
                            <a:srgbClr val="000000"/>
                          </a:solidFill>
                          <a:effectLst/>
                          <a:latin typeface="Arial" panose="020B0604020202020204" pitchFamily="34" charset="0"/>
                        </a:rPr>
                        <a:t>Cerrado tiempo vencido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Arial" panose="020B060402020202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7407706"/>
                  </a:ext>
                </a:extLst>
              </a:tr>
              <a:tr h="390525">
                <a:tc>
                  <a:txBody>
                    <a:bodyPr/>
                    <a:lstStyle/>
                    <a:p>
                      <a:pPr algn="l" rtl="0" fontAlgn="ctr"/>
                      <a:r>
                        <a:rPr lang="es-CO" sz="1200" b="0" i="1" u="none" strike="noStrike" dirty="0">
                          <a:solidFill>
                            <a:srgbClr val="000000"/>
                          </a:solidFill>
                          <a:effectLst/>
                          <a:latin typeface="Arial" panose="020B0604020202020204" pitchFamily="34" charset="0"/>
                        </a:rPr>
                        <a:t>Vencido sin respuesta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1200" b="0" i="1" u="none" strike="noStrike" dirty="0">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129919"/>
                  </a:ext>
                </a:extLst>
              </a:tr>
              <a:tr h="209550">
                <a:tc>
                  <a:txBody>
                    <a:bodyPr/>
                    <a:lstStyle/>
                    <a:p>
                      <a:pPr algn="l" rtl="0" fontAlgn="ctr"/>
                      <a:r>
                        <a:rPr lang="es-CO" sz="1200" b="1" i="1" u="none" strike="noStrike" dirty="0">
                          <a:solidFill>
                            <a:srgbClr val="000000"/>
                          </a:solidFill>
                          <a:effectLst/>
                          <a:latin typeface="Arial" panose="020B0604020202020204" pitchFamily="34" charset="0"/>
                        </a:rPr>
                        <a:t>Total, general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rtl="0" fontAlgn="ctr"/>
                      <a:r>
                        <a:rPr lang="es-CO" sz="1200" b="1" i="1" u="none" strike="noStrike" dirty="0">
                          <a:solidFill>
                            <a:srgbClr val="000000"/>
                          </a:solidFill>
                          <a:effectLst/>
                          <a:latin typeface="Arial" panose="020B0604020202020204" pitchFamily="34" charset="0"/>
                        </a:rPr>
                        <a:t>640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rtl="0" fontAlgn="ctr"/>
                      <a:r>
                        <a:rPr lang="es-CO" sz="1200" b="1" i="1" u="none" strike="noStrike" dirty="0">
                          <a:solidFill>
                            <a:srgbClr val="000000"/>
                          </a:solidFill>
                          <a:effectLst/>
                          <a:latin typeface="Arial" panose="020B060402020202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004647829"/>
                  </a:ext>
                </a:extLst>
              </a:tr>
            </a:tbl>
          </a:graphicData>
        </a:graphic>
      </p:graphicFrame>
    </p:spTree>
    <p:extLst>
      <p:ext uri="{BB962C8B-B14F-4D97-AF65-F5344CB8AC3E}">
        <p14:creationId xmlns:p14="http://schemas.microsoft.com/office/powerpoint/2010/main" val="2769825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FD53718-5988-4DEA-B99E-C67A90F86CCF}"/>
              </a:ext>
            </a:extLst>
          </p:cNvPr>
          <p:cNvSpPr txBox="1"/>
          <p:nvPr/>
        </p:nvSpPr>
        <p:spPr>
          <a:xfrm>
            <a:off x="3417902" y="99878"/>
            <a:ext cx="9102695" cy="707886"/>
          </a:xfrm>
          <a:prstGeom prst="rect">
            <a:avLst/>
          </a:prstGeom>
          <a:noFill/>
        </p:spPr>
        <p:txBody>
          <a:bodyPr wrap="square">
            <a:spAutoFit/>
          </a:bodyPr>
          <a:lstStyle/>
          <a:p>
            <a:pPr algn="just"/>
            <a:r>
              <a:rPr kumimoji="0" lang="es-ES" sz="2000" b="1"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rPr>
              <a:t>7.2.5 Municipio de procedencia de las PQRS:</a:t>
            </a:r>
            <a:r>
              <a:rPr lang="es-CO" sz="2000" dirty="0">
                <a:solidFill>
                  <a:schemeClr val="tx1">
                    <a:tint val="75000"/>
                  </a:schemeClr>
                </a:solidFill>
              </a:rPr>
              <a:t>.</a:t>
            </a:r>
          </a:p>
          <a:p>
            <a:pPr marL="0" marR="340995"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2000" b="0"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endParaRPr>
          </a:p>
        </p:txBody>
      </p:sp>
      <p:sp>
        <p:nvSpPr>
          <p:cNvPr id="12" name="CuadroTexto 11">
            <a:extLst>
              <a:ext uri="{FF2B5EF4-FFF2-40B4-BE49-F238E27FC236}">
                <a16:creationId xmlns:a16="http://schemas.microsoft.com/office/drawing/2014/main" id="{087E2EFC-5162-4C70-A1DA-3C828F30D55A}"/>
              </a:ext>
            </a:extLst>
          </p:cNvPr>
          <p:cNvSpPr txBox="1"/>
          <p:nvPr/>
        </p:nvSpPr>
        <p:spPr>
          <a:xfrm>
            <a:off x="1221850" y="6075455"/>
            <a:ext cx="3830653" cy="230832"/>
          </a:xfrm>
          <a:prstGeom prst="rect">
            <a:avLst/>
          </a:prstGeom>
          <a:noFill/>
        </p:spPr>
        <p:txBody>
          <a:bodyPr wrap="square">
            <a:spAutoFit/>
          </a:bodyPr>
          <a:lstStyle/>
          <a:p>
            <a:pPr algn="ctr">
              <a:spcAft>
                <a:spcPts val="1000"/>
              </a:spcAft>
            </a:pPr>
            <a:r>
              <a:rPr lang="es-ES_tradnl" sz="9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Tabla 6: Municipios de procedencia</a:t>
            </a:r>
            <a:endParaRPr lang="es-CO" sz="900" i="1"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2E0F161B-6A8E-4407-A824-E49888584A71}"/>
              </a:ext>
            </a:extLst>
          </p:cNvPr>
          <p:cNvSpPr txBox="1"/>
          <p:nvPr/>
        </p:nvSpPr>
        <p:spPr>
          <a:xfrm>
            <a:off x="7118645" y="1496614"/>
            <a:ext cx="4560092" cy="2554545"/>
          </a:xfrm>
          <a:prstGeom prst="rect">
            <a:avLst/>
          </a:prstGeom>
          <a:noFill/>
        </p:spPr>
        <p:txBody>
          <a:bodyPr wrap="square">
            <a:spAutoFit/>
          </a:bodyPr>
          <a:lstStyle/>
          <a:p>
            <a:pPr algn="just"/>
            <a:r>
              <a:rPr lang="es-ES" sz="20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La tabla 6 evidencia que en mayor proporción las solicitudes son allegadas desde Medellín (352), seguido de municipios de Antioquia con doscientos cincuenta (250) y otros municipios fuera de Antioquia con treinta y un solicitudes (31). </a:t>
            </a:r>
            <a:r>
              <a:rPr lang="es-ES_tradnl" sz="20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Solicitudes de otros países 7.</a:t>
            </a:r>
            <a:endParaRPr lang="es-CO" sz="2000" dirty="0">
              <a:solidFill>
                <a:schemeClr val="bg1">
                  <a:lumMod val="5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2C52BFD3-45F5-4FA4-9D1B-28094EA210BF}"/>
              </a:ext>
            </a:extLst>
          </p:cNvPr>
          <p:cNvSpPr txBox="1"/>
          <p:nvPr/>
        </p:nvSpPr>
        <p:spPr>
          <a:xfrm>
            <a:off x="1392489" y="6621863"/>
            <a:ext cx="3830653" cy="230832"/>
          </a:xfrm>
          <a:prstGeom prst="rect">
            <a:avLst/>
          </a:prstGeom>
          <a:noFill/>
        </p:spPr>
        <p:txBody>
          <a:bodyPr wrap="square">
            <a:spAutoFit/>
          </a:bodyPr>
          <a:lstStyle/>
          <a:p>
            <a:pPr algn="ctr">
              <a:spcAft>
                <a:spcPts val="1000"/>
              </a:spcAft>
            </a:pPr>
            <a:r>
              <a:rPr lang="es-ES_tradnl" sz="9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Tabla 6: </a:t>
            </a:r>
            <a:r>
              <a:rPr lang="es-ES" sz="900" i="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PQRS según municipio de procedencia</a:t>
            </a:r>
            <a:endParaRPr lang="es-CO" sz="900" i="1" dirty="0">
              <a:solidFill>
                <a:srgbClr val="1F497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graphicFrame>
        <p:nvGraphicFramePr>
          <p:cNvPr id="3" name="Tabla 2">
            <a:extLst>
              <a:ext uri="{FF2B5EF4-FFF2-40B4-BE49-F238E27FC236}">
                <a16:creationId xmlns:a16="http://schemas.microsoft.com/office/drawing/2014/main" id="{70BDB641-7ADB-CAD7-38CA-D3C9AB0C35FE}"/>
              </a:ext>
            </a:extLst>
          </p:cNvPr>
          <p:cNvGraphicFramePr>
            <a:graphicFrameLocks noGrp="1"/>
          </p:cNvGraphicFramePr>
          <p:nvPr>
            <p:extLst>
              <p:ext uri="{D42A27DB-BD31-4B8C-83A1-F6EECF244321}">
                <p14:modId xmlns:p14="http://schemas.microsoft.com/office/powerpoint/2010/main" val="3256237561"/>
              </p:ext>
            </p:extLst>
          </p:nvPr>
        </p:nvGraphicFramePr>
        <p:xfrm>
          <a:off x="1704290" y="807764"/>
          <a:ext cx="5200712" cy="5738685"/>
        </p:xfrm>
        <a:graphic>
          <a:graphicData uri="http://schemas.openxmlformats.org/drawingml/2006/table">
            <a:tbl>
              <a:tblPr firstRow="1" firstCol="1" bandRow="1"/>
              <a:tblGrid>
                <a:gridCol w="905027">
                  <a:extLst>
                    <a:ext uri="{9D8B030D-6E8A-4147-A177-3AD203B41FA5}">
                      <a16:colId xmlns:a16="http://schemas.microsoft.com/office/drawing/2014/main" val="1496994461"/>
                    </a:ext>
                  </a:extLst>
                </a:gridCol>
                <a:gridCol w="752064">
                  <a:extLst>
                    <a:ext uri="{9D8B030D-6E8A-4147-A177-3AD203B41FA5}">
                      <a16:colId xmlns:a16="http://schemas.microsoft.com/office/drawing/2014/main" val="2871906535"/>
                    </a:ext>
                  </a:extLst>
                </a:gridCol>
                <a:gridCol w="764810">
                  <a:extLst>
                    <a:ext uri="{9D8B030D-6E8A-4147-A177-3AD203B41FA5}">
                      <a16:colId xmlns:a16="http://schemas.microsoft.com/office/drawing/2014/main" val="2830807292"/>
                    </a:ext>
                  </a:extLst>
                </a:gridCol>
                <a:gridCol w="764810">
                  <a:extLst>
                    <a:ext uri="{9D8B030D-6E8A-4147-A177-3AD203B41FA5}">
                      <a16:colId xmlns:a16="http://schemas.microsoft.com/office/drawing/2014/main" val="3262169944"/>
                    </a:ext>
                  </a:extLst>
                </a:gridCol>
                <a:gridCol w="1249191">
                  <a:extLst>
                    <a:ext uri="{9D8B030D-6E8A-4147-A177-3AD203B41FA5}">
                      <a16:colId xmlns:a16="http://schemas.microsoft.com/office/drawing/2014/main" val="3475451210"/>
                    </a:ext>
                  </a:extLst>
                </a:gridCol>
                <a:gridCol w="764810">
                  <a:extLst>
                    <a:ext uri="{9D8B030D-6E8A-4147-A177-3AD203B41FA5}">
                      <a16:colId xmlns:a16="http://schemas.microsoft.com/office/drawing/2014/main" val="4237018768"/>
                    </a:ext>
                  </a:extLst>
                </a:gridCol>
              </a:tblGrid>
              <a:tr h="110627">
                <a:tc>
                  <a:txBody>
                    <a:bodyPr/>
                    <a:lstStyle/>
                    <a:p>
                      <a:pPr algn="ctr" rtl="0" fontAlgn="ctr"/>
                      <a:r>
                        <a:rPr lang="es-CO" sz="900" b="1" i="0" u="none" strike="noStrike" dirty="0">
                          <a:solidFill>
                            <a:srgbClr val="000000"/>
                          </a:solidFill>
                          <a:effectLst/>
                          <a:latin typeface="Calibri" panose="020F0502020204030204" pitchFamily="34" charset="0"/>
                        </a:rPr>
                        <a:t>Municipio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900" b="1" i="0" u="none" strike="noStrike" dirty="0">
                          <a:solidFill>
                            <a:srgbClr val="000000"/>
                          </a:solidFill>
                          <a:effectLst/>
                          <a:latin typeface="Calibri" panose="020F0502020204030204" pitchFamily="34" charset="0"/>
                        </a:rPr>
                        <a:t>Solicitudes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900" b="1" i="0" u="none" strike="noStrike" dirty="0">
                          <a:solidFill>
                            <a:srgbClr val="000000"/>
                          </a:solidFill>
                          <a:effectLst/>
                          <a:latin typeface="Calibri" panose="020F0502020204030204" pitchFamily="34" charset="0"/>
                        </a:rPr>
                        <a:t>Municipio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900" b="1" i="0" u="none" strike="noStrike" dirty="0">
                          <a:solidFill>
                            <a:srgbClr val="000000"/>
                          </a:solidFill>
                          <a:effectLst/>
                          <a:latin typeface="Calibri" panose="020F0502020204030204" pitchFamily="34" charset="0"/>
                        </a:rPr>
                        <a:t>Solicitudes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900" b="1" i="0" u="none" strike="noStrike" dirty="0">
                          <a:solidFill>
                            <a:srgbClr val="000000"/>
                          </a:solidFill>
                          <a:effectLst/>
                          <a:latin typeface="Calibri" panose="020F0502020204030204" pitchFamily="34" charset="0"/>
                        </a:rPr>
                        <a:t>Municipio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900" b="1" i="0" u="none" strike="noStrike" dirty="0">
                          <a:solidFill>
                            <a:srgbClr val="000000"/>
                          </a:solidFill>
                          <a:effectLst/>
                          <a:latin typeface="Calibri" panose="020F0502020204030204" pitchFamily="34" charset="0"/>
                        </a:rPr>
                        <a:t>Solicitudes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5594884"/>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Abejorral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Envigado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San Rafael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192948"/>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Abriaquí</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Fredonia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San Roque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06592"/>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Amagá</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3</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Frontino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Santa Barbara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4</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652372"/>
                  </a:ext>
                </a:extLst>
              </a:tr>
              <a:tr h="163307">
                <a:tc>
                  <a:txBody>
                    <a:bodyPr/>
                    <a:lstStyle/>
                    <a:p>
                      <a:pPr algn="ctr" rtl="0" fontAlgn="ctr"/>
                      <a:r>
                        <a:rPr lang="es-CO" sz="900" b="0" i="0" u="none" strike="noStrike" dirty="0">
                          <a:solidFill>
                            <a:srgbClr val="000000"/>
                          </a:solidFill>
                          <a:effectLst/>
                          <a:latin typeface="Calibri" panose="020F0502020204030204" pitchFamily="34" charset="0"/>
                        </a:rPr>
                        <a:t>Amalfi</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Giraldo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Santa Fe de Antioquia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9</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315766"/>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Andes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Girardota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Santa Rosa de Osos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144916"/>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Angelópolis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Granada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Segovia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4320117"/>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Anorí</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Guarne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6</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Sonsón</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23</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486723"/>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Anzá</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Guatapé</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5</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Támesis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131482"/>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Apartadó</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Hispania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Tarazá</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0779819"/>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Arboletes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3</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Itagüí</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4</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Titiribí</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664525"/>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Argelia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Ituango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Toledo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958926"/>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Barbosa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Jardín</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Turbo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622839"/>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Bello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Jericó</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4</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Valdivia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106609"/>
                  </a:ext>
                </a:extLst>
              </a:tr>
              <a:tr h="163307">
                <a:tc>
                  <a:txBody>
                    <a:bodyPr/>
                    <a:lstStyle/>
                    <a:p>
                      <a:pPr algn="ctr" rtl="0" fontAlgn="ctr"/>
                      <a:r>
                        <a:rPr lang="es-CO" sz="900" b="0" i="0" u="none" strike="noStrike" dirty="0">
                          <a:solidFill>
                            <a:srgbClr val="000000"/>
                          </a:solidFill>
                          <a:effectLst/>
                          <a:latin typeface="Calibri" panose="020F0502020204030204" pitchFamily="34" charset="0"/>
                        </a:rPr>
                        <a:t>Betania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La Ceja del Tambo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10</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Venecia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5</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118016"/>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Betulia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La Pintada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Vigía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202862"/>
                  </a:ext>
                </a:extLst>
              </a:tr>
              <a:tr h="110627">
                <a:tc>
                  <a:txBody>
                    <a:bodyPr/>
                    <a:lstStyle/>
                    <a:p>
                      <a:pPr algn="ctr" rtl="0" fontAlgn="ctr"/>
                      <a:r>
                        <a:rPr lang="es-CO" sz="900" b="1" i="0" u="none" strike="noStrike" dirty="0">
                          <a:solidFill>
                            <a:srgbClr val="000000"/>
                          </a:solidFill>
                          <a:effectLst/>
                          <a:latin typeface="Calibri" panose="020F0502020204030204" pitchFamily="34" charset="0"/>
                        </a:rPr>
                        <a:t>Buriticá</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26</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Liborina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Yarumal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1535770"/>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Caicedo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Maceo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Yolombo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033583"/>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Caldas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6</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Marinilla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7</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Zaragoza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949241"/>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Campamento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3</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dirty="0">
                          <a:solidFill>
                            <a:srgbClr val="000000"/>
                          </a:solidFill>
                          <a:effectLst/>
                          <a:latin typeface="Calibri" panose="020F0502020204030204" pitchFamily="34" charset="0"/>
                        </a:rPr>
                        <a:t>Medellín</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352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1" i="0" u="none" strike="noStrike" dirty="0">
                          <a:solidFill>
                            <a:srgbClr val="0070C0"/>
                          </a:solidFill>
                          <a:effectLst/>
                          <a:latin typeface="Calibri" panose="020F0502020204030204" pitchFamily="34" charset="0"/>
                        </a:rPr>
                        <a:t>Bogotá</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24</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54060"/>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Caramanta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Olaya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1" i="0" u="none" strike="noStrike" dirty="0">
                          <a:solidFill>
                            <a:srgbClr val="0070C0"/>
                          </a:solidFill>
                          <a:effectLst/>
                          <a:latin typeface="Calibri" panose="020F0502020204030204" pitchFamily="34" charset="0"/>
                        </a:rPr>
                        <a:t>Cali</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725986"/>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Carepa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Peque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1" i="0" u="none" strike="noStrike" dirty="0">
                          <a:solidFill>
                            <a:srgbClr val="0070C0"/>
                          </a:solidFill>
                          <a:effectLst/>
                          <a:latin typeface="Calibri" panose="020F0502020204030204" pitchFamily="34" charset="0"/>
                        </a:rPr>
                        <a:t>Meta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936652"/>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Caucasia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Puerto Berrio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1" i="0" u="none" strike="noStrike" dirty="0">
                          <a:solidFill>
                            <a:srgbClr val="0070C0"/>
                          </a:solidFill>
                          <a:effectLst/>
                          <a:latin typeface="Calibri" panose="020F0502020204030204" pitchFamily="34" charset="0"/>
                        </a:rPr>
                        <a:t>Pasto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962693"/>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Cisneros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7</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Puerto Nare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1" i="0" u="none" strike="noStrike" dirty="0">
                          <a:solidFill>
                            <a:srgbClr val="0070C0"/>
                          </a:solidFill>
                          <a:effectLst/>
                          <a:latin typeface="Calibri" panose="020F0502020204030204" pitchFamily="34" charset="0"/>
                        </a:rPr>
                        <a:t>Pereira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454233"/>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Cocorná</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3</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Puerto Triunfo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1" i="0" u="none" strike="noStrike" dirty="0">
                          <a:solidFill>
                            <a:srgbClr val="0070C0"/>
                          </a:solidFill>
                          <a:effectLst/>
                          <a:latin typeface="Calibri" panose="020F0502020204030204" pitchFamily="34" charset="0"/>
                        </a:rPr>
                        <a:t>Santa Marta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365364"/>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Concepción</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3</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Remedios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1" i="0" u="none" strike="noStrike" dirty="0">
                          <a:solidFill>
                            <a:srgbClr val="0070C0"/>
                          </a:solidFill>
                          <a:effectLst/>
                          <a:latin typeface="Calibri" panose="020F0502020204030204" pitchFamily="34" charset="0"/>
                        </a:rPr>
                        <a:t>Sincelejo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722379"/>
                  </a:ext>
                </a:extLst>
              </a:tr>
              <a:tr h="163307">
                <a:tc>
                  <a:txBody>
                    <a:bodyPr/>
                    <a:lstStyle/>
                    <a:p>
                      <a:pPr algn="ctr" rtl="0" fontAlgn="ctr"/>
                      <a:r>
                        <a:rPr lang="es-CO" sz="900" b="0" i="0" u="none" strike="noStrike" dirty="0">
                          <a:solidFill>
                            <a:srgbClr val="000000"/>
                          </a:solidFill>
                          <a:effectLst/>
                          <a:latin typeface="Calibri" panose="020F0502020204030204" pitchFamily="34" charset="0"/>
                        </a:rPr>
                        <a:t>Concordia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3</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Rionegro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7</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1" i="0" u="none" strike="noStrike" dirty="0">
                          <a:solidFill>
                            <a:srgbClr val="000000"/>
                          </a:solidFill>
                          <a:effectLst/>
                          <a:latin typeface="Calibri" panose="020F0502020204030204" pitchFamily="34" charset="0"/>
                        </a:rPr>
                        <a:t>Dartmoor Ln. Suwanee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4</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384653"/>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Copacabana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Sabanalarga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5</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1" i="0" u="none" strike="noStrike" dirty="0">
                          <a:solidFill>
                            <a:srgbClr val="000000"/>
                          </a:solidFill>
                          <a:effectLst/>
                          <a:latin typeface="Calibri" panose="020F0502020204030204" pitchFamily="34" charset="0"/>
                        </a:rPr>
                        <a:t>Ciudad de México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3</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519142"/>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Ebéjico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4</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Sabaneta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7</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1"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323548"/>
                  </a:ext>
                </a:extLst>
              </a:tr>
              <a:tr h="163307">
                <a:tc>
                  <a:txBody>
                    <a:bodyPr/>
                    <a:lstStyle/>
                    <a:p>
                      <a:pPr algn="ctr" rtl="0" fontAlgn="ctr"/>
                      <a:r>
                        <a:rPr lang="es-CO" sz="900" b="0" i="0" u="none" strike="noStrike" dirty="0">
                          <a:solidFill>
                            <a:srgbClr val="000000"/>
                          </a:solidFill>
                          <a:effectLst/>
                          <a:latin typeface="Calibri" panose="020F0502020204030204" pitchFamily="34" charset="0"/>
                        </a:rPr>
                        <a:t>El Bagre</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San Andrés de Cuerquia</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1"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119216"/>
                  </a:ext>
                </a:extLst>
              </a:tr>
              <a:tr h="163307">
                <a:tc>
                  <a:txBody>
                    <a:bodyPr/>
                    <a:lstStyle/>
                    <a:p>
                      <a:pPr algn="ctr" rtl="0" fontAlgn="ctr"/>
                      <a:r>
                        <a:rPr lang="es-CO" sz="900" b="0" i="0" u="none" strike="noStrike" dirty="0">
                          <a:solidFill>
                            <a:srgbClr val="000000"/>
                          </a:solidFill>
                          <a:effectLst/>
                          <a:latin typeface="Calibri" panose="020F0502020204030204" pitchFamily="34" charset="0"/>
                        </a:rPr>
                        <a:t>El Carmen de Viboral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4</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San Francisco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3</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1"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137394"/>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El Retiro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San Jerónimo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1"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378509"/>
                  </a:ext>
                </a:extLst>
              </a:tr>
              <a:tr h="163307">
                <a:tc>
                  <a:txBody>
                    <a:bodyPr/>
                    <a:lstStyle/>
                    <a:p>
                      <a:pPr algn="ctr" rtl="0" fontAlgn="ctr"/>
                      <a:r>
                        <a:rPr lang="es-CO" sz="900" b="0" i="0" u="none" strike="noStrike" dirty="0">
                          <a:solidFill>
                            <a:srgbClr val="000000"/>
                          </a:solidFill>
                          <a:effectLst/>
                          <a:latin typeface="Calibri" panose="020F0502020204030204" pitchFamily="34" charset="0"/>
                        </a:rPr>
                        <a:t>El Santuario</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2</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San Juan de Urabá</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1"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001744"/>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Entrerríos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San Luis</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0" i="0" u="none" strike="noStrike" dirty="0">
                          <a:solidFill>
                            <a:srgbClr val="000000"/>
                          </a:solidFill>
                          <a:effectLst/>
                          <a:latin typeface="Calibri" panose="020F0502020204030204" pitchFamily="34" charset="0"/>
                        </a:rPr>
                        <a:t>1</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1"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5723229"/>
                  </a:ext>
                </a:extLst>
              </a:tr>
              <a:tr h="110627">
                <a:tc>
                  <a:txBody>
                    <a:bodyPr/>
                    <a:lstStyle/>
                    <a:p>
                      <a:pPr algn="ctr" rtl="0" fontAlgn="ctr"/>
                      <a:r>
                        <a:rPr lang="es-CO" sz="900" b="0" i="0"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dirty="0">
                          <a:solidFill>
                            <a:srgbClr val="000000"/>
                          </a:solidFill>
                          <a:effectLst/>
                          <a:latin typeface="Calibri" panose="020F0502020204030204" pitchFamily="34" charset="0"/>
                        </a:rPr>
                        <a:t>93</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900" b="1" i="0" u="none" strike="noStrike" dirty="0">
                          <a:solidFill>
                            <a:srgbClr val="000000"/>
                          </a:solidFill>
                          <a:effectLst/>
                          <a:latin typeface="Calibri" panose="020F0502020204030204" pitchFamily="34" charset="0"/>
                        </a:rPr>
                        <a:t>449</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1" i="1" u="none" strike="noStrike" dirty="0">
                          <a:solidFill>
                            <a:srgbClr val="000000"/>
                          </a:solidFill>
                          <a:effectLst/>
                          <a:latin typeface="Calibri" panose="020F0502020204030204" pitchFamily="34" charset="0"/>
                        </a:rPr>
                        <a:t> </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900" b="1" i="0" u="none" strike="noStrike" dirty="0">
                          <a:solidFill>
                            <a:srgbClr val="000000"/>
                          </a:solidFill>
                          <a:effectLst/>
                          <a:latin typeface="Calibri" panose="020F0502020204030204" pitchFamily="34" charset="0"/>
                        </a:rPr>
                        <a:t>98</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408734"/>
                  </a:ext>
                </a:extLst>
              </a:tr>
              <a:tr h="163307">
                <a:tc gridSpan="5">
                  <a:txBody>
                    <a:bodyPr/>
                    <a:lstStyle/>
                    <a:p>
                      <a:pPr algn="ctr" rtl="0" fontAlgn="ctr"/>
                      <a:r>
                        <a:rPr lang="es-CO" sz="900" b="1" i="0" u="none" strike="noStrike" dirty="0">
                          <a:solidFill>
                            <a:srgbClr val="000000"/>
                          </a:solidFill>
                          <a:effectLst/>
                          <a:latin typeface="Arial" panose="020B0604020202020204" pitchFamily="34" charset="0"/>
                        </a:rPr>
                        <a:t>TOTAL, GENERAL</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r" rtl="0" fontAlgn="ctr"/>
                      <a:r>
                        <a:rPr lang="es-CO" sz="900" b="1" i="0" u="none" strike="noStrike" dirty="0">
                          <a:solidFill>
                            <a:srgbClr val="000000"/>
                          </a:solidFill>
                          <a:effectLst/>
                          <a:latin typeface="Arial" panose="020B0604020202020204" pitchFamily="34" charset="0"/>
                        </a:rPr>
                        <a:t>640</a:t>
                      </a:r>
                    </a:p>
                  </a:txBody>
                  <a:tcPr marL="5268" marR="5268" marT="52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010512"/>
                  </a:ext>
                </a:extLst>
              </a:tr>
            </a:tbl>
          </a:graphicData>
        </a:graphic>
      </p:graphicFrame>
    </p:spTree>
    <p:extLst>
      <p:ext uri="{BB962C8B-B14F-4D97-AF65-F5344CB8AC3E}">
        <p14:creationId xmlns:p14="http://schemas.microsoft.com/office/powerpoint/2010/main" val="931449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70904C-6128-4FE3-A2D0-ECA9E1D46886}"/>
              </a:ext>
            </a:extLst>
          </p:cNvPr>
          <p:cNvSpPr>
            <a:spLocks noGrp="1"/>
          </p:cNvSpPr>
          <p:nvPr>
            <p:ph type="title"/>
          </p:nvPr>
        </p:nvSpPr>
        <p:spPr>
          <a:xfrm>
            <a:off x="1734795" y="1041188"/>
            <a:ext cx="7580120" cy="924346"/>
          </a:xfrm>
        </p:spPr>
        <p:txBody>
          <a:bodyPr vert="horz" lIns="91440" tIns="45720" rIns="91440" bIns="45720" rtlCol="0" anchor="b">
            <a:normAutofit fontScale="90000"/>
          </a:bodyPr>
          <a:lstStyle/>
          <a:p>
            <a:pPr algn="ctr"/>
            <a:r>
              <a:rPr lang="es-MX" sz="4800" dirty="0">
                <a:solidFill>
                  <a:srgbClr val="92D050"/>
                </a:solidFill>
                <a:effectLst>
                  <a:outerShdw blurRad="38100" dist="38100" dir="2700000" algn="tl">
                    <a:srgbClr val="000000">
                      <a:alpha val="43137"/>
                    </a:srgbClr>
                  </a:outerShdw>
                </a:effectLst>
                <a:latin typeface="+mn-lt"/>
              </a:rPr>
              <a:t>7.3 INFORME DE TRÁMITES DE LA ENTIDAD</a:t>
            </a:r>
            <a:endParaRPr lang="es-CO" sz="4800" dirty="0">
              <a:solidFill>
                <a:srgbClr val="92D050"/>
              </a:solidFill>
              <a:effectLst>
                <a:outerShdw blurRad="38100" dist="38100" dir="2700000" algn="tl">
                  <a:srgbClr val="000000">
                    <a:alpha val="43137"/>
                  </a:srgbClr>
                </a:outerShdw>
              </a:effectLst>
              <a:latin typeface="+mn-lt"/>
            </a:endParaRPr>
          </a:p>
        </p:txBody>
      </p:sp>
      <p:sp>
        <p:nvSpPr>
          <p:cNvPr id="7" name="CuadroTexto 6">
            <a:extLst>
              <a:ext uri="{FF2B5EF4-FFF2-40B4-BE49-F238E27FC236}">
                <a16:creationId xmlns:a16="http://schemas.microsoft.com/office/drawing/2014/main" id="{2BF8F823-02F8-4F44-A12C-4E6EED98FCA0}"/>
              </a:ext>
            </a:extLst>
          </p:cNvPr>
          <p:cNvSpPr txBox="1"/>
          <p:nvPr/>
        </p:nvSpPr>
        <p:spPr>
          <a:xfrm>
            <a:off x="1025494" y="2397948"/>
            <a:ext cx="9383283" cy="2062103"/>
          </a:xfrm>
          <a:prstGeom prst="rect">
            <a:avLst/>
          </a:prstGeom>
          <a:noFill/>
        </p:spPr>
        <p:txBody>
          <a:bodyPr wrap="square">
            <a:spAutoFit/>
          </a:bodyPr>
          <a:lstStyle/>
          <a:p>
            <a:pPr algn="just"/>
            <a:r>
              <a:rPr lang="es-ES" sz="3200" dirty="0">
                <a:solidFill>
                  <a:schemeClr val="bg2">
                    <a:lumMod val="50000"/>
                  </a:schemeClr>
                </a:solidFill>
              </a:rPr>
              <a:t>De acuerdo con el análisis de los usuarios que participaron en los trámites del Instituto de Cultura y Patrimonio de Antioquia de enero 1 al 30 de noviembre se tiene la siguiente información:</a:t>
            </a:r>
            <a:endParaRPr lang="es-CO" sz="3200" dirty="0">
              <a:solidFill>
                <a:schemeClr val="bg2">
                  <a:lumMod val="50000"/>
                </a:schemeClr>
              </a:solidFill>
            </a:endParaRPr>
          </a:p>
        </p:txBody>
      </p:sp>
    </p:spTree>
    <p:extLst>
      <p:ext uri="{BB962C8B-B14F-4D97-AF65-F5344CB8AC3E}">
        <p14:creationId xmlns:p14="http://schemas.microsoft.com/office/powerpoint/2010/main" val="1098944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E9089293-EC01-4785-9B9A-A7B9F8DE5AE3}"/>
              </a:ext>
            </a:extLst>
          </p:cNvPr>
          <p:cNvSpPr txBox="1"/>
          <p:nvPr/>
        </p:nvSpPr>
        <p:spPr>
          <a:xfrm>
            <a:off x="1279733" y="930494"/>
            <a:ext cx="6097424" cy="369332"/>
          </a:xfrm>
          <a:prstGeom prst="rect">
            <a:avLst/>
          </a:prstGeom>
          <a:noFill/>
        </p:spPr>
        <p:txBody>
          <a:bodyPr wrap="square">
            <a:spAutoFit/>
          </a:bodyPr>
          <a:lstStyle/>
          <a:p>
            <a:r>
              <a:rPr kumimoji="0" lang="es-ES" sz="1800" b="1"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rPr>
              <a:t>7.3.1 Usuarios de los trámites</a:t>
            </a:r>
            <a:endParaRPr lang="es-CO" dirty="0"/>
          </a:p>
        </p:txBody>
      </p:sp>
      <p:sp>
        <p:nvSpPr>
          <p:cNvPr id="7" name="CuadroTexto 6">
            <a:extLst>
              <a:ext uri="{FF2B5EF4-FFF2-40B4-BE49-F238E27FC236}">
                <a16:creationId xmlns:a16="http://schemas.microsoft.com/office/drawing/2014/main" id="{E2B8443F-E37D-4CFC-8FCB-F5F97FCD4111}"/>
              </a:ext>
            </a:extLst>
          </p:cNvPr>
          <p:cNvSpPr txBox="1"/>
          <p:nvPr/>
        </p:nvSpPr>
        <p:spPr>
          <a:xfrm>
            <a:off x="2117221" y="4658302"/>
            <a:ext cx="6753314" cy="1077218"/>
          </a:xfrm>
          <a:prstGeom prst="rect">
            <a:avLst/>
          </a:prstGeom>
          <a:noFill/>
        </p:spPr>
        <p:txBody>
          <a:bodyPr wrap="square">
            <a:spAutoFit/>
          </a:bodyPr>
          <a:lstStyle/>
          <a:p>
            <a:pPr algn="just"/>
            <a:r>
              <a:rPr lang="es-ES" sz="1600" dirty="0">
                <a:solidFill>
                  <a:schemeClr val="bg2">
                    <a:lumMod val="50000"/>
                  </a:schemeClr>
                </a:solidFill>
              </a:rPr>
              <a:t>Frente a los tramites evaluados de enero 1 a noviembre 30, en el primer lugar se ubica la Autorización salida de obras del país con un 3,825 usuarios, seguida de depósito legal con 293, intervención de bienes de interés cultural con 23 y declaratoria de bienes con 10 usuarios.</a:t>
            </a:r>
            <a:endParaRPr lang="es-CO" sz="1600" dirty="0">
              <a:solidFill>
                <a:schemeClr val="bg2">
                  <a:lumMod val="50000"/>
                </a:schemeClr>
              </a:solidFill>
            </a:endParaRPr>
          </a:p>
        </p:txBody>
      </p:sp>
      <p:graphicFrame>
        <p:nvGraphicFramePr>
          <p:cNvPr id="2" name="Tabla 1">
            <a:extLst>
              <a:ext uri="{FF2B5EF4-FFF2-40B4-BE49-F238E27FC236}">
                <a16:creationId xmlns:a16="http://schemas.microsoft.com/office/drawing/2014/main" id="{A910D779-4363-4BA3-8066-050086F1EDE0}"/>
              </a:ext>
            </a:extLst>
          </p:cNvPr>
          <p:cNvGraphicFramePr>
            <a:graphicFrameLocks noGrp="1"/>
          </p:cNvGraphicFramePr>
          <p:nvPr>
            <p:extLst>
              <p:ext uri="{D42A27DB-BD31-4B8C-83A1-F6EECF244321}">
                <p14:modId xmlns:p14="http://schemas.microsoft.com/office/powerpoint/2010/main" val="1408475313"/>
              </p:ext>
            </p:extLst>
          </p:nvPr>
        </p:nvGraphicFramePr>
        <p:xfrm>
          <a:off x="5907458" y="1607464"/>
          <a:ext cx="4000500" cy="2326005"/>
        </p:xfrm>
        <a:graphic>
          <a:graphicData uri="http://schemas.openxmlformats.org/drawingml/2006/table">
            <a:tbl>
              <a:tblPr/>
              <a:tblGrid>
                <a:gridCol w="1333500">
                  <a:extLst>
                    <a:ext uri="{9D8B030D-6E8A-4147-A177-3AD203B41FA5}">
                      <a16:colId xmlns:a16="http://schemas.microsoft.com/office/drawing/2014/main" val="1685520315"/>
                    </a:ext>
                  </a:extLst>
                </a:gridCol>
                <a:gridCol w="1333500">
                  <a:extLst>
                    <a:ext uri="{9D8B030D-6E8A-4147-A177-3AD203B41FA5}">
                      <a16:colId xmlns:a16="http://schemas.microsoft.com/office/drawing/2014/main" val="355296809"/>
                    </a:ext>
                  </a:extLst>
                </a:gridCol>
                <a:gridCol w="1333500">
                  <a:extLst>
                    <a:ext uri="{9D8B030D-6E8A-4147-A177-3AD203B41FA5}">
                      <a16:colId xmlns:a16="http://schemas.microsoft.com/office/drawing/2014/main" val="3276826316"/>
                    </a:ext>
                  </a:extLst>
                </a:gridCol>
              </a:tblGrid>
              <a:tr h="209550">
                <a:tc>
                  <a:txBody>
                    <a:bodyPr/>
                    <a:lstStyle/>
                    <a:p>
                      <a:pPr algn="ctr" rtl="0" fontAlgn="ctr"/>
                      <a:r>
                        <a:rPr lang="es-CO" sz="1100" b="1" i="0" u="none" strike="noStrike" dirty="0">
                          <a:solidFill>
                            <a:srgbClr val="000000"/>
                          </a:solidFill>
                          <a:effectLst/>
                          <a:latin typeface="Arial" panose="020B0604020202020204" pitchFamily="34" charset="0"/>
                        </a:rPr>
                        <a:t>Trámites</a:t>
                      </a:r>
                      <a:r>
                        <a:rPr lang="es-CO" sz="1100" b="1" i="0" u="none" strike="noStrike" baseline="-25000" dirty="0">
                          <a:solidFill>
                            <a:srgbClr val="000000"/>
                          </a:solidFill>
                          <a:effectLst/>
                          <a:latin typeface="Arial" panose="020B0604020202020204" pitchFamily="34" charset="0"/>
                        </a:rPr>
                        <a:t> </a:t>
                      </a:r>
                      <a:endParaRPr lang="es-CO" sz="11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100" b="1" i="0" u="none" strike="noStrike" dirty="0">
                          <a:solidFill>
                            <a:srgbClr val="000000"/>
                          </a:solidFill>
                          <a:effectLst/>
                          <a:latin typeface="Arial" panose="020B0604020202020204" pitchFamily="34" charset="0"/>
                        </a:rPr>
                        <a:t>No. De usuarios</a:t>
                      </a:r>
                      <a:r>
                        <a:rPr lang="es-CO" sz="1100" b="1" i="0" u="none" strike="noStrike" baseline="-25000" dirty="0">
                          <a:solidFill>
                            <a:srgbClr val="000000"/>
                          </a:solidFill>
                          <a:effectLst/>
                          <a:latin typeface="Arial" panose="020B0604020202020204" pitchFamily="34" charset="0"/>
                        </a:rPr>
                        <a:t> </a:t>
                      </a:r>
                      <a:endParaRPr lang="es-CO" sz="11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100" b="1" i="0" u="none" strike="noStrike" dirty="0">
                          <a:solidFill>
                            <a:srgbClr val="000000"/>
                          </a:solidFill>
                          <a:effectLst/>
                          <a:latin typeface="Arial" panose="020B0604020202020204" pitchFamily="34" charset="0"/>
                        </a:rPr>
                        <a:t>% participación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207200154"/>
                  </a:ext>
                </a:extLst>
              </a:tr>
              <a:tr h="571500">
                <a:tc>
                  <a:txBody>
                    <a:bodyPr/>
                    <a:lstStyle/>
                    <a:p>
                      <a:pPr algn="just" rtl="0" fontAlgn="ctr"/>
                      <a:r>
                        <a:rPr lang="es-ES" sz="1200" b="0" i="0" u="none" strike="noStrike" dirty="0">
                          <a:solidFill>
                            <a:srgbClr val="000000"/>
                          </a:solidFill>
                          <a:effectLst/>
                          <a:latin typeface="Arial" panose="020B0604020202020204" pitchFamily="34" charset="0"/>
                        </a:rPr>
                        <a:t>Autorización salida de obras del país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alibri" panose="020F0502020204030204" pitchFamily="34" charset="0"/>
                        </a:rPr>
                        <a:t>3.825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alibri" panose="020F050202020403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096562"/>
                  </a:ext>
                </a:extLst>
              </a:tr>
              <a:tr h="190500">
                <a:tc>
                  <a:txBody>
                    <a:bodyPr/>
                    <a:lstStyle/>
                    <a:p>
                      <a:pPr algn="just" rtl="0" fontAlgn="ctr"/>
                      <a:r>
                        <a:rPr lang="es-CO" sz="1200" b="0" i="0" u="none" strike="noStrike" dirty="0">
                          <a:solidFill>
                            <a:srgbClr val="000000"/>
                          </a:solidFill>
                          <a:effectLst/>
                          <a:latin typeface="Arial" panose="020B0604020202020204" pitchFamily="34" charset="0"/>
                        </a:rPr>
                        <a:t>Depósito Legal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alibri" panose="020F0502020204030204" pitchFamily="34" charset="0"/>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847629"/>
                  </a:ext>
                </a:extLst>
              </a:tr>
              <a:tr h="571500">
                <a:tc>
                  <a:txBody>
                    <a:bodyPr/>
                    <a:lstStyle/>
                    <a:p>
                      <a:pPr algn="just" rtl="0" fontAlgn="ctr"/>
                      <a:r>
                        <a:rPr lang="es-ES" sz="1200" b="0" i="0" u="none" strike="noStrike" dirty="0">
                          <a:solidFill>
                            <a:srgbClr val="000000"/>
                          </a:solidFill>
                          <a:effectLst/>
                          <a:latin typeface="Arial" panose="020B0604020202020204" pitchFamily="34" charset="0"/>
                        </a:rPr>
                        <a:t>Intervención de Bienes de interés cultural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alibri" panose="020F050202020403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alibri" panose="020F050202020403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203698"/>
                  </a:ext>
                </a:extLst>
              </a:tr>
              <a:tr h="381000">
                <a:tc>
                  <a:txBody>
                    <a:bodyPr/>
                    <a:lstStyle/>
                    <a:p>
                      <a:pPr algn="just" rtl="0" fontAlgn="ctr"/>
                      <a:r>
                        <a:rPr lang="es-CO" sz="1200" b="0" i="0" u="none" strike="noStrike" dirty="0">
                          <a:solidFill>
                            <a:srgbClr val="000000"/>
                          </a:solidFill>
                          <a:effectLst/>
                          <a:latin typeface="Arial" panose="020B0604020202020204" pitchFamily="34" charset="0"/>
                        </a:rPr>
                        <a:t>Declaratoria de Bienes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0" i="0" u="none" strike="noStrike" dirty="0">
                          <a:solidFill>
                            <a:srgbClr val="000000"/>
                          </a:solidFill>
                          <a:effectLst/>
                          <a:latin typeface="Calibri" panose="020F0502020204030204" pitchFamily="34" charset="0"/>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134149"/>
                  </a:ext>
                </a:extLst>
              </a:tr>
              <a:tr h="400050">
                <a:tc>
                  <a:txBody>
                    <a:bodyPr/>
                    <a:lstStyle/>
                    <a:p>
                      <a:pPr algn="ctr" rtl="0" fontAlgn="ctr"/>
                      <a:r>
                        <a:rPr lang="es-CO" sz="1200" b="1" i="0" u="none" strike="noStrike" dirty="0">
                          <a:solidFill>
                            <a:srgbClr val="000000"/>
                          </a:solidFill>
                          <a:effectLst/>
                          <a:latin typeface="Arial" panose="020B0604020202020204" pitchFamily="34" charset="0"/>
                        </a:rPr>
                        <a:t>Total de usuarios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6A6A6"/>
                    </a:solidFill>
                  </a:tcPr>
                </a:tc>
                <a:tc>
                  <a:txBody>
                    <a:bodyPr/>
                    <a:lstStyle/>
                    <a:p>
                      <a:pPr algn="ctr" rtl="0" fontAlgn="ctr"/>
                      <a:r>
                        <a:rPr lang="es-CO" sz="1100" b="1" i="0" u="none" strike="noStrike" dirty="0">
                          <a:solidFill>
                            <a:srgbClr val="000000"/>
                          </a:solidFill>
                          <a:effectLst/>
                          <a:latin typeface="Calibri" panose="020F0502020204030204" pitchFamily="34" charset="0"/>
                        </a:rPr>
                        <a:t>4.151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rtl="0" fontAlgn="ctr"/>
                      <a:r>
                        <a:rPr lang="es-CO" sz="1100" b="1" i="0" u="none" strike="noStrike" dirty="0">
                          <a:solidFill>
                            <a:srgbClr val="000000"/>
                          </a:solidFill>
                          <a:effectLst/>
                          <a:latin typeface="Calibri" panose="020F0502020204030204" pitchFamily="34" charset="0"/>
                        </a:rPr>
                        <a:t>100%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6A6A6"/>
                    </a:solidFill>
                  </a:tcPr>
                </a:tc>
                <a:extLst>
                  <a:ext uri="{0D108BD9-81ED-4DB2-BD59-A6C34878D82A}">
                    <a16:rowId xmlns:a16="http://schemas.microsoft.com/office/drawing/2014/main" val="1798009977"/>
                  </a:ext>
                </a:extLst>
              </a:tr>
            </a:tbl>
          </a:graphicData>
        </a:graphic>
      </p:graphicFrame>
      <p:graphicFrame>
        <p:nvGraphicFramePr>
          <p:cNvPr id="8" name="Gráfico 7">
            <a:extLst>
              <a:ext uri="{FF2B5EF4-FFF2-40B4-BE49-F238E27FC236}">
                <a16:creationId xmlns:a16="http://schemas.microsoft.com/office/drawing/2014/main" id="{F1750AFA-BF26-474E-A123-AD79CC114369}"/>
              </a:ext>
            </a:extLst>
          </p:cNvPr>
          <p:cNvGraphicFramePr>
            <a:graphicFrameLocks/>
          </p:cNvGraphicFramePr>
          <p:nvPr>
            <p:extLst>
              <p:ext uri="{D42A27DB-BD31-4B8C-83A1-F6EECF244321}">
                <p14:modId xmlns:p14="http://schemas.microsoft.com/office/powerpoint/2010/main" val="2816061698"/>
              </p:ext>
            </p:extLst>
          </p:nvPr>
        </p:nvGraphicFramePr>
        <p:xfrm>
          <a:off x="1118075" y="1552686"/>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0386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70904C-6128-4FE3-A2D0-ECA9E1D46886}"/>
              </a:ext>
            </a:extLst>
          </p:cNvPr>
          <p:cNvSpPr>
            <a:spLocks noGrp="1"/>
          </p:cNvSpPr>
          <p:nvPr>
            <p:ph type="title"/>
          </p:nvPr>
        </p:nvSpPr>
        <p:spPr>
          <a:xfrm>
            <a:off x="1734795" y="1041188"/>
            <a:ext cx="7580120" cy="924346"/>
          </a:xfrm>
        </p:spPr>
        <p:txBody>
          <a:bodyPr vert="horz" lIns="91440" tIns="45720" rIns="91440" bIns="45720" rtlCol="0" anchor="b">
            <a:normAutofit fontScale="90000"/>
          </a:bodyPr>
          <a:lstStyle/>
          <a:p>
            <a:pPr algn="ctr"/>
            <a:r>
              <a:rPr lang="es-MX" sz="4800" dirty="0">
                <a:solidFill>
                  <a:srgbClr val="92D050"/>
                </a:solidFill>
                <a:effectLst>
                  <a:outerShdw blurRad="38100" dist="38100" dir="2700000" algn="tl">
                    <a:srgbClr val="000000">
                      <a:alpha val="43137"/>
                    </a:srgbClr>
                  </a:outerShdw>
                </a:effectLst>
                <a:latin typeface="+mn-lt"/>
              </a:rPr>
              <a:t>7.4. INFORME DE SERVICIOS DE LA ENTIDAD</a:t>
            </a:r>
            <a:endParaRPr lang="es-CO" sz="4800" dirty="0">
              <a:solidFill>
                <a:srgbClr val="92D050"/>
              </a:solidFill>
              <a:effectLst>
                <a:outerShdw blurRad="38100" dist="38100" dir="2700000" algn="tl">
                  <a:srgbClr val="000000">
                    <a:alpha val="43137"/>
                  </a:srgbClr>
                </a:outerShdw>
              </a:effectLst>
              <a:latin typeface="+mn-lt"/>
            </a:endParaRPr>
          </a:p>
        </p:txBody>
      </p:sp>
      <p:sp>
        <p:nvSpPr>
          <p:cNvPr id="7" name="CuadroTexto 6">
            <a:extLst>
              <a:ext uri="{FF2B5EF4-FFF2-40B4-BE49-F238E27FC236}">
                <a16:creationId xmlns:a16="http://schemas.microsoft.com/office/drawing/2014/main" id="{2BF8F823-02F8-4F44-A12C-4E6EED98FCA0}"/>
              </a:ext>
            </a:extLst>
          </p:cNvPr>
          <p:cNvSpPr txBox="1"/>
          <p:nvPr/>
        </p:nvSpPr>
        <p:spPr>
          <a:xfrm>
            <a:off x="1025494" y="2397948"/>
            <a:ext cx="9383283" cy="2062103"/>
          </a:xfrm>
          <a:prstGeom prst="rect">
            <a:avLst/>
          </a:prstGeom>
          <a:noFill/>
        </p:spPr>
        <p:txBody>
          <a:bodyPr wrap="square">
            <a:spAutoFit/>
          </a:bodyPr>
          <a:lstStyle/>
          <a:p>
            <a:pPr algn="just"/>
            <a:r>
              <a:rPr lang="es-ES" sz="3200" dirty="0">
                <a:solidFill>
                  <a:schemeClr val="bg2">
                    <a:lumMod val="50000"/>
                  </a:schemeClr>
                </a:solidFill>
              </a:rPr>
              <a:t>De acuerdo con el análisis de los usuarios que participaron en los trámites del Instituto de Cultura y Patrimonio de Antioquia de enero 1 al 30 de noviembre se tiene la siguiente información:</a:t>
            </a:r>
            <a:endParaRPr lang="es-CO" sz="3200" dirty="0">
              <a:solidFill>
                <a:schemeClr val="bg2">
                  <a:lumMod val="50000"/>
                </a:schemeClr>
              </a:solidFill>
            </a:endParaRPr>
          </a:p>
        </p:txBody>
      </p:sp>
    </p:spTree>
    <p:extLst>
      <p:ext uri="{BB962C8B-B14F-4D97-AF65-F5344CB8AC3E}">
        <p14:creationId xmlns:p14="http://schemas.microsoft.com/office/powerpoint/2010/main" val="2197251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63DB5290-63A4-4AA3-95E7-D23E78CCA692}"/>
              </a:ext>
            </a:extLst>
          </p:cNvPr>
          <p:cNvSpPr txBox="1"/>
          <p:nvPr/>
        </p:nvSpPr>
        <p:spPr>
          <a:xfrm>
            <a:off x="1001947" y="4596609"/>
            <a:ext cx="463504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Times New Roman" panose="02020603050405020304" pitchFamily="18" charset="0"/>
                <a:cs typeface="Times New Roman" panose="02020603050405020304" pitchFamily="18" charset="0"/>
              </a:rPr>
              <a:t>Se observa según la gráfica que los servicios </a:t>
            </a:r>
            <a:r>
              <a:rPr lang="es-ES_tradnl" sz="1200" dirty="0">
                <a:solidFill>
                  <a:prstClr val="white">
                    <a:lumMod val="50000"/>
                  </a:prstClr>
                </a:solidFill>
                <a:latin typeface="Arial" panose="020B0604020202020204" pitchFamily="34" charset="0"/>
                <a:ea typeface="Times New Roman" panose="02020603050405020304" pitchFamily="18" charset="0"/>
                <a:cs typeface="Times New Roman" panose="02020603050405020304" pitchFamily="18" charset="0"/>
              </a:rPr>
              <a:t>con mas usuarios es la Sala de Exhibición Rafael Uribe Uribe, seguida de la Galería de arte.</a:t>
            </a:r>
            <a:endParaRPr kumimoji="0" lang="es-CO" sz="1200" b="0" i="0" u="none" strike="noStrike" kern="1200" cap="none" spc="0" normalizeH="0" baseline="0" noProof="0" dirty="0">
              <a:ln>
                <a:noFill/>
              </a:ln>
              <a:solidFill>
                <a:prstClr val="white">
                  <a:lumMod val="50000"/>
                </a:prstClr>
              </a:solidFill>
              <a:effectLst/>
              <a:uLnTx/>
              <a:uFillTx/>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s-CO" sz="1200" b="0" i="0" u="none" strike="noStrike" kern="1200" cap="none" spc="0" normalizeH="0" baseline="0" noProof="0" dirty="0">
              <a:ln>
                <a:noFill/>
              </a:ln>
              <a:solidFill>
                <a:prstClr val="white">
                  <a:lumMod val="50000"/>
                </a:prstClr>
              </a:solidFill>
              <a:effectLst/>
              <a:uLnTx/>
              <a:uFillTx/>
              <a:latin typeface="Cambria" panose="02040503050406030204" pitchFamily="18" charset="0"/>
              <a:ea typeface="Times New Roman" panose="02020603050405020304" pitchFamily="18" charset="0"/>
              <a:cs typeface="Times New Roman" panose="02020603050405020304" pitchFamily="18" charset="0"/>
            </a:endParaRPr>
          </a:p>
        </p:txBody>
      </p:sp>
      <p:sp>
        <p:nvSpPr>
          <p:cNvPr id="14" name="CuadroTexto 13">
            <a:extLst>
              <a:ext uri="{FF2B5EF4-FFF2-40B4-BE49-F238E27FC236}">
                <a16:creationId xmlns:a16="http://schemas.microsoft.com/office/drawing/2014/main" id="{E9089293-EC01-4785-9B9A-A7B9F8DE5AE3}"/>
              </a:ext>
            </a:extLst>
          </p:cNvPr>
          <p:cNvSpPr txBox="1"/>
          <p:nvPr/>
        </p:nvSpPr>
        <p:spPr>
          <a:xfrm>
            <a:off x="1279733" y="930494"/>
            <a:ext cx="6097424" cy="369332"/>
          </a:xfrm>
          <a:prstGeom prst="rect">
            <a:avLst/>
          </a:prstGeom>
          <a:noFill/>
        </p:spPr>
        <p:txBody>
          <a:bodyPr wrap="square">
            <a:spAutoFit/>
          </a:bodyPr>
          <a:lstStyle/>
          <a:p>
            <a:r>
              <a:rPr kumimoji="0" lang="es-ES" sz="1800" b="1" i="0" u="none" strike="noStrike" kern="1200" cap="none" spc="0" normalizeH="0" baseline="0" noProof="0" dirty="0">
                <a:ln>
                  <a:noFill/>
                </a:ln>
                <a:solidFill>
                  <a:prstClr val="black">
                    <a:tint val="75000"/>
                  </a:prstClr>
                </a:solidFill>
                <a:effectLst/>
                <a:uLnTx/>
                <a:uFillTx/>
                <a:latin typeface="Calibri" panose="020F0502020204030204"/>
                <a:ea typeface="Arial MT"/>
                <a:cs typeface="Arial MT"/>
              </a:rPr>
              <a:t>7.4.1 Usuarios de los servicios:</a:t>
            </a:r>
            <a:endParaRPr lang="es-CO" dirty="0"/>
          </a:p>
        </p:txBody>
      </p:sp>
      <p:graphicFrame>
        <p:nvGraphicFramePr>
          <p:cNvPr id="5" name="Gráfico 4">
            <a:extLst>
              <a:ext uri="{FF2B5EF4-FFF2-40B4-BE49-F238E27FC236}">
                <a16:creationId xmlns:a16="http://schemas.microsoft.com/office/drawing/2014/main" id="{F0844173-6544-4B51-AA2D-588159ED5813}"/>
              </a:ext>
            </a:extLst>
          </p:cNvPr>
          <p:cNvGraphicFramePr>
            <a:graphicFrameLocks/>
          </p:cNvGraphicFramePr>
          <p:nvPr>
            <p:extLst>
              <p:ext uri="{D42A27DB-BD31-4B8C-83A1-F6EECF244321}">
                <p14:modId xmlns:p14="http://schemas.microsoft.com/office/powerpoint/2010/main" val="444533314"/>
              </p:ext>
            </p:extLst>
          </p:nvPr>
        </p:nvGraphicFramePr>
        <p:xfrm>
          <a:off x="1113779" y="1467741"/>
          <a:ext cx="5195888"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a:extLst>
              <a:ext uri="{FF2B5EF4-FFF2-40B4-BE49-F238E27FC236}">
                <a16:creationId xmlns:a16="http://schemas.microsoft.com/office/drawing/2014/main" id="{6C534B89-FF2D-4058-B01B-7353C6BDF979}"/>
              </a:ext>
            </a:extLst>
          </p:cNvPr>
          <p:cNvGraphicFramePr>
            <a:graphicFrameLocks noGrp="1"/>
          </p:cNvGraphicFramePr>
          <p:nvPr>
            <p:extLst>
              <p:ext uri="{D42A27DB-BD31-4B8C-83A1-F6EECF244321}">
                <p14:modId xmlns:p14="http://schemas.microsoft.com/office/powerpoint/2010/main" val="3009189376"/>
              </p:ext>
            </p:extLst>
          </p:nvPr>
        </p:nvGraphicFramePr>
        <p:xfrm>
          <a:off x="6653435" y="1299826"/>
          <a:ext cx="3619500" cy="3524250"/>
        </p:xfrm>
        <a:graphic>
          <a:graphicData uri="http://schemas.openxmlformats.org/drawingml/2006/table">
            <a:tbl>
              <a:tblPr/>
              <a:tblGrid>
                <a:gridCol w="2286000">
                  <a:extLst>
                    <a:ext uri="{9D8B030D-6E8A-4147-A177-3AD203B41FA5}">
                      <a16:colId xmlns:a16="http://schemas.microsoft.com/office/drawing/2014/main" val="143556801"/>
                    </a:ext>
                  </a:extLst>
                </a:gridCol>
                <a:gridCol w="1333500">
                  <a:extLst>
                    <a:ext uri="{9D8B030D-6E8A-4147-A177-3AD203B41FA5}">
                      <a16:colId xmlns:a16="http://schemas.microsoft.com/office/drawing/2014/main" val="1517083951"/>
                    </a:ext>
                  </a:extLst>
                </a:gridCol>
              </a:tblGrid>
              <a:tr h="209550">
                <a:tc>
                  <a:txBody>
                    <a:bodyPr/>
                    <a:lstStyle/>
                    <a:p>
                      <a:pPr algn="ctr" fontAlgn="ctr"/>
                      <a:r>
                        <a:rPr lang="es-CO" sz="1200" b="1" i="0" u="none" strike="noStrike" dirty="0">
                          <a:solidFill>
                            <a:srgbClr val="000000"/>
                          </a:solidFill>
                          <a:effectLst/>
                          <a:latin typeface="Arial" panose="020B0604020202020204" pitchFamily="34" charset="0"/>
                        </a:rPr>
                        <a:t>Servicios</a:t>
                      </a:r>
                      <a:r>
                        <a:rPr lang="es-CO" sz="1200" b="0" i="0" u="none" strike="noStrike" dirty="0">
                          <a:solidFill>
                            <a:srgbClr val="000000"/>
                          </a:solidFill>
                          <a:effectLst/>
                          <a:latin typeface="Arial" panose="020B0604020202020204" pitchFamily="34" charset="0"/>
                        </a:rPr>
                        <a:t> </a:t>
                      </a:r>
                      <a:endParaRPr lang="es-CO"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CO" sz="1200" b="1" i="0" u="none" strike="noStrike" dirty="0">
                          <a:solidFill>
                            <a:srgbClr val="000000"/>
                          </a:solidFill>
                          <a:effectLst/>
                          <a:latin typeface="Arial" panose="020B0604020202020204" pitchFamily="34" charset="0"/>
                        </a:rPr>
                        <a:t>No. De usuarios</a:t>
                      </a:r>
                      <a:r>
                        <a:rPr lang="es-CO" sz="1200" b="0" i="0" u="none" strike="noStrike" dirty="0">
                          <a:solidFill>
                            <a:srgbClr val="000000"/>
                          </a:solidFill>
                          <a:effectLst/>
                          <a:latin typeface="Arial" panose="020B0604020202020204" pitchFamily="34" charset="0"/>
                        </a:rPr>
                        <a:t> </a:t>
                      </a:r>
                      <a:endParaRPr lang="es-CO"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206294644"/>
                  </a:ext>
                </a:extLst>
              </a:tr>
              <a:tr h="581025">
                <a:tc>
                  <a:txBody>
                    <a:bodyPr/>
                    <a:lstStyle/>
                    <a:p>
                      <a:pPr algn="just" fontAlgn="ctr"/>
                      <a:r>
                        <a:rPr lang="es-CO" sz="1200" b="0" i="0" u="none" strike="noStrike" dirty="0">
                          <a:solidFill>
                            <a:srgbClr val="000000"/>
                          </a:solidFill>
                          <a:effectLst/>
                          <a:latin typeface="Arial" panose="020B0604020202020204" pitchFamily="34" charset="0"/>
                        </a:rPr>
                        <a:t>Consulta de prensa en la Biblioteca Departamental Carlos Castro Saavedra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Arial" panose="020B0604020202020204" pitchFamily="34" charset="0"/>
                        </a:rPr>
                        <a:t> 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9190823"/>
                  </a:ext>
                </a:extLst>
              </a:tr>
              <a:tr h="771525">
                <a:tc>
                  <a:txBody>
                    <a:bodyPr/>
                    <a:lstStyle/>
                    <a:p>
                      <a:pPr algn="just" fontAlgn="ctr"/>
                      <a:r>
                        <a:rPr lang="es-CO" sz="1200" b="0" i="0" u="none" strike="noStrike" dirty="0">
                          <a:solidFill>
                            <a:srgbClr val="000000"/>
                          </a:solidFill>
                          <a:effectLst/>
                          <a:latin typeface="Arial" panose="020B0604020202020204" pitchFamily="34" charset="0"/>
                        </a:rPr>
                        <a:t>Consulta de Referencia especializada en la Biblioteca Departamental Carlos Castro Saavedra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Arial" panose="020B0604020202020204" pitchFamily="34" charset="0"/>
                        </a:rPr>
                        <a:t> 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1786659"/>
                  </a:ext>
                </a:extLst>
              </a:tr>
              <a:tr h="581025">
                <a:tc>
                  <a:txBody>
                    <a:bodyPr/>
                    <a:lstStyle/>
                    <a:p>
                      <a:pPr algn="just" fontAlgn="ctr"/>
                      <a:r>
                        <a:rPr lang="pt-BR" sz="1200" b="0" i="0" u="none" strike="noStrike" dirty="0">
                          <a:solidFill>
                            <a:srgbClr val="000000"/>
                          </a:solidFill>
                          <a:effectLst/>
                          <a:latin typeface="Arial" panose="020B0604020202020204" pitchFamily="34" charset="0"/>
                        </a:rPr>
                        <a:t>Sala de Conectividad Biblioteca Departamental Carlos Castro Saavedra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Arial" panose="020B0604020202020204" pitchFamily="34" charset="0"/>
                        </a:rPr>
                        <a:t> 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918997"/>
                  </a:ext>
                </a:extLst>
              </a:tr>
              <a:tr h="581025">
                <a:tc>
                  <a:txBody>
                    <a:bodyPr/>
                    <a:lstStyle/>
                    <a:p>
                      <a:pPr algn="just" fontAlgn="ctr"/>
                      <a:r>
                        <a:rPr lang="es-ES" sz="1200" b="0" i="0" u="none" strike="noStrike" dirty="0">
                          <a:solidFill>
                            <a:srgbClr val="000000"/>
                          </a:solidFill>
                          <a:effectLst/>
                          <a:latin typeface="Arial" panose="020B0604020202020204" pitchFamily="34" charset="0"/>
                        </a:rPr>
                        <a:t>Consulta y préstamo de libros en la Biblioteca Departamental Carlos Castro Saavedra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Arial" panose="020B0604020202020204" pitchFamily="34" charset="0"/>
                        </a:rPr>
                        <a:t> 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2820"/>
                  </a:ext>
                </a:extLst>
              </a:tr>
              <a:tr h="390525">
                <a:tc>
                  <a:txBody>
                    <a:bodyPr/>
                    <a:lstStyle/>
                    <a:p>
                      <a:pPr algn="just" fontAlgn="ctr"/>
                      <a:r>
                        <a:rPr lang="es-ES" sz="1200" b="0" i="0" u="none" strike="noStrike" dirty="0">
                          <a:solidFill>
                            <a:srgbClr val="000000"/>
                          </a:solidFill>
                          <a:effectLst/>
                          <a:latin typeface="Arial" panose="020B0604020202020204" pitchFamily="34" charset="0"/>
                        </a:rPr>
                        <a:t>Sala de Exposición Rafael Uribe Uribe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Arial" panose="020B0604020202020204" pitchFamily="34" charset="0"/>
                        </a:rPr>
                        <a:t>909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3160202"/>
                  </a:ext>
                </a:extLst>
              </a:tr>
              <a:tr h="200025">
                <a:tc>
                  <a:txBody>
                    <a:bodyPr/>
                    <a:lstStyle/>
                    <a:p>
                      <a:pPr algn="just" fontAlgn="ctr"/>
                      <a:r>
                        <a:rPr lang="es-CO" sz="1200" b="0" i="0" u="none" strike="noStrike" dirty="0">
                          <a:solidFill>
                            <a:srgbClr val="000000"/>
                          </a:solidFill>
                          <a:effectLst/>
                          <a:latin typeface="Arial" panose="020B0604020202020204" pitchFamily="34" charset="0"/>
                        </a:rPr>
                        <a:t>Galería de Arte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200" b="0" i="0" u="none" strike="noStrike" dirty="0">
                          <a:solidFill>
                            <a:srgbClr val="000000"/>
                          </a:solidFill>
                          <a:effectLst/>
                          <a:latin typeface="Arial" panose="020B0604020202020204" pitchFamily="34" charset="0"/>
                        </a:rPr>
                        <a:t>332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83331038"/>
                  </a:ext>
                </a:extLst>
              </a:tr>
              <a:tr h="209550">
                <a:tc>
                  <a:txBody>
                    <a:bodyPr/>
                    <a:lstStyle/>
                    <a:p>
                      <a:pPr algn="just" fontAlgn="ctr"/>
                      <a:r>
                        <a:rPr lang="es-CO" sz="1200" b="1" i="0" u="none" strike="noStrike" dirty="0">
                          <a:solidFill>
                            <a:srgbClr val="000000"/>
                          </a:solidFill>
                          <a:effectLst/>
                          <a:latin typeface="Arial" panose="020B0604020202020204" pitchFamily="34" charset="0"/>
                        </a:rPr>
                        <a:t>Total de usuarios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s-CO" sz="1200" b="1" i="0" u="none" strike="noStrike" dirty="0">
                          <a:solidFill>
                            <a:srgbClr val="000000"/>
                          </a:solidFill>
                          <a:effectLst/>
                          <a:latin typeface="Arial" panose="020B0604020202020204" pitchFamily="34" charset="0"/>
                        </a:rPr>
                        <a:t>1241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33315905"/>
                  </a:ext>
                </a:extLst>
              </a:tr>
            </a:tbl>
          </a:graphicData>
        </a:graphic>
      </p:graphicFrame>
    </p:spTree>
    <p:extLst>
      <p:ext uri="{BB962C8B-B14F-4D97-AF65-F5344CB8AC3E}">
        <p14:creationId xmlns:p14="http://schemas.microsoft.com/office/powerpoint/2010/main" val="1995605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38C8D314-4331-4F56-9FDC-D70360005FE8}"/>
              </a:ext>
            </a:extLst>
          </p:cNvPr>
          <p:cNvSpPr>
            <a:spLocks noGrp="1"/>
          </p:cNvSpPr>
          <p:nvPr>
            <p:ph type="body" idx="1"/>
          </p:nvPr>
        </p:nvSpPr>
        <p:spPr>
          <a:xfrm>
            <a:off x="2001994" y="3863031"/>
            <a:ext cx="9413823" cy="1500187"/>
          </a:xfrm>
        </p:spPr>
        <p:txBody>
          <a:bodyPr>
            <a:noAutofit/>
          </a:bodyPr>
          <a:lstStyle/>
          <a:p>
            <a:r>
              <a:rPr lang="es-MX" sz="8800" b="1" dirty="0">
                <a:solidFill>
                  <a:schemeClr val="bg2">
                    <a:lumMod val="75000"/>
                  </a:schemeClr>
                </a:solidFill>
                <a:effectLst>
                  <a:outerShdw blurRad="38100" dist="38100" dir="2700000" algn="tl">
                    <a:srgbClr val="000000">
                      <a:alpha val="43137"/>
                    </a:srgbClr>
                  </a:outerShdw>
                </a:effectLst>
              </a:rPr>
              <a:t>¡</a:t>
            </a:r>
            <a:r>
              <a:rPr lang="es-MX" sz="8800" b="1" dirty="0">
                <a:solidFill>
                  <a:schemeClr val="tx1"/>
                </a:solidFill>
                <a:effectLst>
                  <a:outerShdw blurRad="38100" dist="38100" dir="2700000" algn="tl">
                    <a:srgbClr val="000000">
                      <a:alpha val="43137"/>
                    </a:srgbClr>
                  </a:outerShdw>
                </a:effectLst>
              </a:rPr>
              <a:t>M</a:t>
            </a:r>
            <a:r>
              <a:rPr lang="es-MX" sz="8800" b="1" dirty="0">
                <a:solidFill>
                  <a:schemeClr val="bg2">
                    <a:lumMod val="75000"/>
                  </a:schemeClr>
                </a:solidFill>
                <a:effectLst>
                  <a:outerShdw blurRad="38100" dist="38100" dir="2700000" algn="tl">
                    <a:srgbClr val="000000">
                      <a:alpha val="43137"/>
                    </a:srgbClr>
                  </a:outerShdw>
                </a:effectLst>
              </a:rPr>
              <a:t>uc</a:t>
            </a:r>
            <a:r>
              <a:rPr lang="es-MX" sz="8800" b="1" dirty="0">
                <a:solidFill>
                  <a:srgbClr val="92D050"/>
                </a:solidFill>
                <a:effectLst>
                  <a:outerShdw blurRad="38100" dist="38100" dir="2700000" algn="tl">
                    <a:srgbClr val="000000">
                      <a:alpha val="43137"/>
                    </a:srgbClr>
                  </a:outerShdw>
                </a:effectLst>
              </a:rPr>
              <a:t>h</a:t>
            </a:r>
            <a:r>
              <a:rPr lang="es-MX" sz="8800" b="1" dirty="0">
                <a:solidFill>
                  <a:schemeClr val="bg2">
                    <a:lumMod val="75000"/>
                  </a:schemeClr>
                </a:solidFill>
                <a:effectLst>
                  <a:outerShdw blurRad="38100" dist="38100" dir="2700000" algn="tl">
                    <a:srgbClr val="000000">
                      <a:alpha val="43137"/>
                    </a:srgbClr>
                  </a:outerShdw>
                </a:effectLst>
              </a:rPr>
              <a:t>as </a:t>
            </a:r>
            <a:r>
              <a:rPr lang="es-MX" sz="8800" b="1" dirty="0">
                <a:solidFill>
                  <a:schemeClr val="tx1"/>
                </a:solidFill>
                <a:effectLst>
                  <a:outerShdw blurRad="38100" dist="38100" dir="2700000" algn="tl">
                    <a:srgbClr val="000000">
                      <a:alpha val="43137"/>
                    </a:srgbClr>
                  </a:outerShdw>
                </a:effectLst>
              </a:rPr>
              <a:t>G</a:t>
            </a:r>
            <a:r>
              <a:rPr lang="es-MX" sz="8800" b="1" dirty="0">
                <a:solidFill>
                  <a:schemeClr val="bg2">
                    <a:lumMod val="75000"/>
                  </a:schemeClr>
                </a:solidFill>
                <a:effectLst>
                  <a:outerShdw blurRad="38100" dist="38100" dir="2700000" algn="tl">
                    <a:srgbClr val="000000">
                      <a:alpha val="43137"/>
                    </a:srgbClr>
                  </a:outerShdw>
                </a:effectLst>
              </a:rPr>
              <a:t>rac</a:t>
            </a:r>
            <a:r>
              <a:rPr lang="es-MX" sz="8800" b="1" dirty="0">
                <a:solidFill>
                  <a:srgbClr val="92D050"/>
                </a:solidFill>
                <a:effectLst>
                  <a:outerShdw blurRad="38100" dist="38100" dir="2700000" algn="tl">
                    <a:srgbClr val="000000">
                      <a:alpha val="43137"/>
                    </a:srgbClr>
                  </a:outerShdw>
                </a:effectLst>
              </a:rPr>
              <a:t>i</a:t>
            </a:r>
            <a:r>
              <a:rPr lang="es-MX" sz="8800" b="1" dirty="0">
                <a:solidFill>
                  <a:schemeClr val="bg2">
                    <a:lumMod val="75000"/>
                  </a:schemeClr>
                </a:solidFill>
                <a:effectLst>
                  <a:outerShdw blurRad="38100" dist="38100" dir="2700000" algn="tl">
                    <a:srgbClr val="000000">
                      <a:alpha val="43137"/>
                    </a:srgbClr>
                  </a:outerShdw>
                </a:effectLst>
              </a:rPr>
              <a:t>as!</a:t>
            </a:r>
            <a:endParaRPr lang="es-CO" sz="8800" b="1" dirty="0">
              <a:solidFill>
                <a:schemeClr val="bg2">
                  <a:lumMod val="75000"/>
                </a:schemeClr>
              </a:solidFill>
              <a:effectLst>
                <a:outerShdw blurRad="38100" dist="38100" dir="2700000" algn="tl">
                  <a:srgbClr val="000000">
                    <a:alpha val="43137"/>
                  </a:srgbClr>
                </a:outerShdw>
              </a:effectLst>
            </a:endParaRPr>
          </a:p>
        </p:txBody>
      </p:sp>
      <p:sp>
        <p:nvSpPr>
          <p:cNvPr id="2" name="CuadroTexto 1">
            <a:extLst>
              <a:ext uri="{FF2B5EF4-FFF2-40B4-BE49-F238E27FC236}">
                <a16:creationId xmlns:a16="http://schemas.microsoft.com/office/drawing/2014/main" id="{1F1DEA22-2643-402E-AC0A-90517BAAB030}"/>
              </a:ext>
            </a:extLst>
          </p:cNvPr>
          <p:cNvSpPr txBox="1"/>
          <p:nvPr/>
        </p:nvSpPr>
        <p:spPr>
          <a:xfrm>
            <a:off x="2614246" y="2039855"/>
            <a:ext cx="6963507" cy="1077218"/>
          </a:xfrm>
          <a:prstGeom prst="rect">
            <a:avLst/>
          </a:prstGeom>
          <a:noFill/>
        </p:spPr>
        <p:txBody>
          <a:bodyPr wrap="square" rtlCol="0">
            <a:spAutoFit/>
          </a:bodyPr>
          <a:lstStyle/>
          <a:p>
            <a:pPr algn="ctr"/>
            <a:r>
              <a:rPr lang="es-CO" sz="3200" b="1" dirty="0">
                <a:effectLst>
                  <a:outerShdw blurRad="38100" dist="38100" dir="2700000" algn="tl">
                    <a:srgbClr val="000000">
                      <a:alpha val="43137"/>
                    </a:srgbClr>
                  </a:outerShdw>
                </a:effectLst>
              </a:rPr>
              <a:t>Fundamental, Contar con la activa participación de Todos..¡¡¡</a:t>
            </a:r>
          </a:p>
        </p:txBody>
      </p:sp>
    </p:spTree>
    <p:extLst>
      <p:ext uri="{BB962C8B-B14F-4D97-AF65-F5344CB8AC3E}">
        <p14:creationId xmlns:p14="http://schemas.microsoft.com/office/powerpoint/2010/main" val="2882572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882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70904C-6128-4FE3-A2D0-ECA9E1D46886}"/>
              </a:ext>
            </a:extLst>
          </p:cNvPr>
          <p:cNvSpPr>
            <a:spLocks noGrp="1"/>
          </p:cNvSpPr>
          <p:nvPr>
            <p:ph type="title"/>
          </p:nvPr>
        </p:nvSpPr>
        <p:spPr>
          <a:xfrm>
            <a:off x="3983155" y="500249"/>
            <a:ext cx="4754382" cy="764104"/>
          </a:xfrm>
        </p:spPr>
        <p:txBody>
          <a:bodyPr vert="horz" lIns="91440" tIns="45720" rIns="91440" bIns="45720" rtlCol="0" anchor="b">
            <a:normAutofit/>
          </a:bodyPr>
          <a:lstStyle/>
          <a:p>
            <a:r>
              <a:rPr lang="es-MX" sz="4300" dirty="0">
                <a:solidFill>
                  <a:srgbClr val="92D050"/>
                </a:solidFill>
                <a:effectLst>
                  <a:outerShdw blurRad="38100" dist="38100" dir="2700000" algn="tl">
                    <a:srgbClr val="000000">
                      <a:alpha val="43137"/>
                    </a:srgbClr>
                  </a:outerShdw>
                </a:effectLst>
                <a:latin typeface="+mn-lt"/>
              </a:rPr>
              <a:t>2. DESARROLLO</a:t>
            </a:r>
            <a:endParaRPr lang="es-CO" sz="4300" dirty="0">
              <a:solidFill>
                <a:srgbClr val="92D050"/>
              </a:solidFill>
              <a:effectLst>
                <a:outerShdw blurRad="38100" dist="38100" dir="2700000" algn="tl">
                  <a:srgbClr val="000000">
                    <a:alpha val="43137"/>
                  </a:srgbClr>
                </a:outerShdw>
              </a:effectLst>
              <a:latin typeface="+mn-lt"/>
            </a:endParaRPr>
          </a:p>
        </p:txBody>
      </p:sp>
      <p:sp>
        <p:nvSpPr>
          <p:cNvPr id="8" name="CuadroTexto 7">
            <a:extLst>
              <a:ext uri="{FF2B5EF4-FFF2-40B4-BE49-F238E27FC236}">
                <a16:creationId xmlns:a16="http://schemas.microsoft.com/office/drawing/2014/main" id="{8721ADC6-0E0C-4E87-A1E5-C219671BA1A6}"/>
              </a:ext>
            </a:extLst>
          </p:cNvPr>
          <p:cNvSpPr txBox="1"/>
          <p:nvPr/>
        </p:nvSpPr>
        <p:spPr>
          <a:xfrm>
            <a:off x="1094406" y="1332720"/>
            <a:ext cx="10310836" cy="2554545"/>
          </a:xfrm>
          <a:prstGeom prst="rect">
            <a:avLst/>
          </a:prstGeom>
          <a:noFill/>
        </p:spPr>
        <p:txBody>
          <a:bodyPr wrap="square">
            <a:spAutoFit/>
          </a:bodyPr>
          <a:lstStyle/>
          <a:p>
            <a:pPr algn="just"/>
            <a:r>
              <a:rPr lang="es-ES" sz="2000" dirty="0">
                <a:solidFill>
                  <a:schemeClr val="tx1">
                    <a:tint val="75000"/>
                  </a:schemeClr>
                </a:solidFill>
              </a:rPr>
              <a:t>La Subdirección de planeación de la entidad cuenta con la administración de las bases de datos de usuarios (sector artístico y cultural, sector educativo, agremiaciones, municipios) lo que permite realizar la actualización de la caracterización vigente del Instituto de Cultura y Patrimonio de Antioquia de manera precisa y de acuerdo al cumplimiento de protección de datos personales Ley 1581de 2012 y el Decreto 1377 de 2013.</a:t>
            </a:r>
          </a:p>
          <a:p>
            <a:pPr algn="just"/>
            <a:endParaRPr lang="es-ES" sz="2000" dirty="0">
              <a:solidFill>
                <a:schemeClr val="tx1">
                  <a:tint val="75000"/>
                </a:schemeClr>
              </a:solidFill>
            </a:endParaRPr>
          </a:p>
          <a:p>
            <a:pPr algn="just"/>
            <a:r>
              <a:rPr lang="es-ES" sz="2000" dirty="0">
                <a:solidFill>
                  <a:schemeClr val="tx1">
                    <a:tint val="75000"/>
                  </a:schemeClr>
                </a:solidFill>
              </a:rPr>
              <a:t>A continuación, se presentan las variables establecidas por el Instituto de Cultura y Patrimonio de Antioquia con el análisis cuantitativo y cualitativo, por los dos tipos de usuarios:</a:t>
            </a:r>
          </a:p>
        </p:txBody>
      </p:sp>
    </p:spTree>
    <p:extLst>
      <p:ext uri="{BB962C8B-B14F-4D97-AF65-F5344CB8AC3E}">
        <p14:creationId xmlns:p14="http://schemas.microsoft.com/office/powerpoint/2010/main" val="379119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70904C-6128-4FE3-A2D0-ECA9E1D46886}"/>
              </a:ext>
            </a:extLst>
          </p:cNvPr>
          <p:cNvSpPr>
            <a:spLocks noGrp="1"/>
          </p:cNvSpPr>
          <p:nvPr>
            <p:ph type="title"/>
          </p:nvPr>
        </p:nvSpPr>
        <p:spPr>
          <a:xfrm>
            <a:off x="1475202" y="671527"/>
            <a:ext cx="9285865" cy="706077"/>
          </a:xfrm>
        </p:spPr>
        <p:txBody>
          <a:bodyPr vert="horz" lIns="91440" tIns="45720" rIns="91440" bIns="45720" rtlCol="0" anchor="b">
            <a:normAutofit fontScale="90000"/>
          </a:bodyPr>
          <a:lstStyle/>
          <a:p>
            <a:pPr algn="ctr"/>
            <a:r>
              <a:rPr lang="es-MX" sz="4800" dirty="0">
                <a:solidFill>
                  <a:srgbClr val="92D050"/>
                </a:solidFill>
                <a:effectLst>
                  <a:outerShdw blurRad="38100" dist="38100" dir="2700000" algn="tl">
                    <a:srgbClr val="000000">
                      <a:alpha val="43137"/>
                    </a:srgbClr>
                  </a:outerShdw>
                </a:effectLst>
                <a:latin typeface="+mn-lt"/>
              </a:rPr>
              <a:t>¿QUÉ ES CARACTERIZAR?</a:t>
            </a:r>
            <a:endParaRPr lang="es-CO" sz="4800" dirty="0">
              <a:solidFill>
                <a:srgbClr val="92D050"/>
              </a:solidFill>
              <a:effectLst>
                <a:outerShdw blurRad="38100" dist="38100" dir="2700000" algn="tl">
                  <a:srgbClr val="000000">
                    <a:alpha val="43137"/>
                  </a:srgbClr>
                </a:outerShdw>
              </a:effectLst>
              <a:latin typeface="+mn-lt"/>
            </a:endParaRPr>
          </a:p>
        </p:txBody>
      </p:sp>
      <p:sp>
        <p:nvSpPr>
          <p:cNvPr id="4" name="Marcador de texto 3">
            <a:extLst>
              <a:ext uri="{FF2B5EF4-FFF2-40B4-BE49-F238E27FC236}">
                <a16:creationId xmlns:a16="http://schemas.microsoft.com/office/drawing/2014/main" id="{53D9F7A3-7D2E-4DDA-90AD-847C934A6A5B}"/>
              </a:ext>
            </a:extLst>
          </p:cNvPr>
          <p:cNvSpPr>
            <a:spLocks noGrp="1"/>
          </p:cNvSpPr>
          <p:nvPr>
            <p:ph type="body" idx="1"/>
          </p:nvPr>
        </p:nvSpPr>
        <p:spPr>
          <a:xfrm>
            <a:off x="1258339" y="1433749"/>
            <a:ext cx="10827024" cy="3647266"/>
          </a:xfrm>
        </p:spPr>
        <p:txBody>
          <a:bodyPr>
            <a:noAutofit/>
          </a:bodyPr>
          <a:lstStyle/>
          <a:p>
            <a:pPr marR="340995" lvl="0" algn="just">
              <a:spcAft>
                <a:spcPts val="0"/>
              </a:spcAft>
            </a:pPr>
            <a:r>
              <a:rPr lang="es-ES" dirty="0">
                <a:effectLst/>
                <a:ea typeface="Arial MT"/>
                <a:cs typeface="Arial MT"/>
              </a:rPr>
              <a:t>Consiste en identificar las particularidades de los ciudadanos y grupos de interés con el fin de segmentarlos en comunidades que compartan atributos, para identificar a quien va dirigido el servicio logrando un mejor diseño e implementación de los productos basándose en las necesidades de quienes lo requieran, ya sea persona natural o jurídica.</a:t>
            </a:r>
            <a:endParaRPr lang="es-CO" dirty="0"/>
          </a:p>
        </p:txBody>
      </p:sp>
      <p:sp>
        <p:nvSpPr>
          <p:cNvPr id="5" name="CuadroTexto 4">
            <a:extLst>
              <a:ext uri="{FF2B5EF4-FFF2-40B4-BE49-F238E27FC236}">
                <a16:creationId xmlns:a16="http://schemas.microsoft.com/office/drawing/2014/main" id="{888F631D-0600-4439-A680-24568AE6D6E9}"/>
              </a:ext>
            </a:extLst>
          </p:cNvPr>
          <p:cNvSpPr txBox="1"/>
          <p:nvPr/>
        </p:nvSpPr>
        <p:spPr>
          <a:xfrm>
            <a:off x="1126738" y="3013502"/>
            <a:ext cx="9982795" cy="769441"/>
          </a:xfrm>
          <a:prstGeom prst="rect">
            <a:avLst/>
          </a:prstGeom>
          <a:noFill/>
        </p:spPr>
        <p:txBody>
          <a:bodyPr wrap="square">
            <a:spAutoFit/>
          </a:bodyPr>
          <a:lstStyle/>
          <a:p>
            <a:pPr algn="ctr"/>
            <a:r>
              <a:rPr kumimoji="0" lang="es-MX" sz="4300" b="1"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Calibri" panose="020F0502020204030204"/>
                <a:ea typeface="+mj-ea"/>
                <a:cs typeface="+mj-cs"/>
              </a:rPr>
              <a:t>¿PARA QUE SIRVE CARACTERIZAR?</a:t>
            </a:r>
            <a:endParaRPr lang="es-CO" sz="4300" dirty="0"/>
          </a:p>
        </p:txBody>
      </p:sp>
      <p:sp>
        <p:nvSpPr>
          <p:cNvPr id="7" name="CuadroTexto 6">
            <a:extLst>
              <a:ext uri="{FF2B5EF4-FFF2-40B4-BE49-F238E27FC236}">
                <a16:creationId xmlns:a16="http://schemas.microsoft.com/office/drawing/2014/main" id="{7CCBC984-0435-4BF8-B150-D52EC4FEA387}"/>
              </a:ext>
            </a:extLst>
          </p:cNvPr>
          <p:cNvSpPr txBox="1"/>
          <p:nvPr/>
        </p:nvSpPr>
        <p:spPr>
          <a:xfrm>
            <a:off x="1258338" y="3844498"/>
            <a:ext cx="10227209" cy="1292662"/>
          </a:xfrm>
          <a:prstGeom prst="rect">
            <a:avLst/>
          </a:prstGeom>
          <a:noFill/>
        </p:spPr>
        <p:txBody>
          <a:bodyPr wrap="square">
            <a:spAutoFit/>
          </a:bodyPr>
          <a:lstStyle/>
          <a:p>
            <a:pPr algn="just"/>
            <a:r>
              <a:rPr lang="es-ES" sz="2000" dirty="0">
                <a:solidFill>
                  <a:schemeClr val="tx1">
                    <a:tint val="75000"/>
                  </a:schemeClr>
                </a:solidFill>
              </a:rPr>
              <a:t>Para identificar las actitudes, preferencias y características que diferencian a cada grupo objetivo, esto nos ayuda a generar ofertas de servicios focalizadas de acuerdo con el usuario o grupo de interés.</a:t>
            </a:r>
          </a:p>
          <a:p>
            <a:endParaRPr lang="es-ES" dirty="0"/>
          </a:p>
        </p:txBody>
      </p:sp>
    </p:spTree>
    <p:extLst>
      <p:ext uri="{BB962C8B-B14F-4D97-AF65-F5344CB8AC3E}">
        <p14:creationId xmlns:p14="http://schemas.microsoft.com/office/powerpoint/2010/main" val="14947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70904C-6128-4FE3-A2D0-ECA9E1D46886}"/>
              </a:ext>
            </a:extLst>
          </p:cNvPr>
          <p:cNvSpPr>
            <a:spLocks noGrp="1"/>
          </p:cNvSpPr>
          <p:nvPr>
            <p:ph type="title"/>
          </p:nvPr>
        </p:nvSpPr>
        <p:spPr>
          <a:xfrm>
            <a:off x="317075" y="1429560"/>
            <a:ext cx="10608040" cy="706077"/>
          </a:xfrm>
        </p:spPr>
        <p:txBody>
          <a:bodyPr vert="horz" lIns="91440" tIns="45720" rIns="91440" bIns="45720" rtlCol="0" anchor="b">
            <a:normAutofit fontScale="90000"/>
          </a:bodyPr>
          <a:lstStyle/>
          <a:p>
            <a:pPr algn="ctr"/>
            <a:r>
              <a:rPr lang="es-MX" sz="4800" dirty="0">
                <a:solidFill>
                  <a:srgbClr val="92D050"/>
                </a:solidFill>
                <a:effectLst>
                  <a:outerShdw blurRad="38100" dist="38100" dir="2700000" algn="tl">
                    <a:srgbClr val="000000">
                      <a:alpha val="43137"/>
                    </a:srgbClr>
                  </a:outerShdw>
                </a:effectLst>
                <a:latin typeface="+mn-lt"/>
              </a:rPr>
              <a:t>¿</a:t>
            </a:r>
            <a:r>
              <a:rPr lang="es-ES" sz="4800" dirty="0">
                <a:solidFill>
                  <a:srgbClr val="92D050"/>
                </a:solidFill>
                <a:effectLst>
                  <a:outerShdw blurRad="38100" dist="38100" dir="2700000" algn="tl">
                    <a:srgbClr val="000000">
                      <a:alpha val="43137"/>
                    </a:srgbClr>
                  </a:outerShdw>
                </a:effectLst>
                <a:latin typeface="+mn-lt"/>
              </a:rPr>
              <a:t>PARA QUE SIRVE CARACTERIZAR A MIS USUARIOS?</a:t>
            </a:r>
            <a:endParaRPr lang="es-CO" sz="4800" dirty="0">
              <a:solidFill>
                <a:srgbClr val="92D050"/>
              </a:solidFill>
              <a:effectLst>
                <a:outerShdw blurRad="38100" dist="38100" dir="2700000" algn="tl">
                  <a:srgbClr val="000000">
                    <a:alpha val="43137"/>
                  </a:srgbClr>
                </a:outerShdw>
              </a:effectLst>
              <a:latin typeface="+mn-lt"/>
            </a:endParaRPr>
          </a:p>
        </p:txBody>
      </p:sp>
      <p:sp>
        <p:nvSpPr>
          <p:cNvPr id="4" name="Marcador de texto 3">
            <a:extLst>
              <a:ext uri="{FF2B5EF4-FFF2-40B4-BE49-F238E27FC236}">
                <a16:creationId xmlns:a16="http://schemas.microsoft.com/office/drawing/2014/main" id="{53D9F7A3-7D2E-4DDA-90AD-847C934A6A5B}"/>
              </a:ext>
            </a:extLst>
          </p:cNvPr>
          <p:cNvSpPr>
            <a:spLocks noGrp="1"/>
          </p:cNvSpPr>
          <p:nvPr>
            <p:ph type="body" idx="1"/>
          </p:nvPr>
        </p:nvSpPr>
        <p:spPr>
          <a:xfrm>
            <a:off x="1061786" y="2271237"/>
            <a:ext cx="10827024" cy="3647266"/>
          </a:xfrm>
        </p:spPr>
        <p:txBody>
          <a:bodyPr>
            <a:noAutofit/>
          </a:bodyPr>
          <a:lstStyle/>
          <a:p>
            <a:pPr marR="340995" lvl="0" algn="just">
              <a:spcAft>
                <a:spcPts val="0"/>
              </a:spcAft>
            </a:pPr>
            <a:r>
              <a:rPr lang="es-ES" dirty="0">
                <a:effectLst/>
                <a:ea typeface="Arial MT"/>
                <a:cs typeface="Arial MT"/>
              </a:rPr>
              <a:t>•	Aumenta el conocimiento que la entidad tiene de sus usuarios.</a:t>
            </a:r>
          </a:p>
          <a:p>
            <a:pPr marR="340995" lvl="0" algn="just">
              <a:spcAft>
                <a:spcPts val="0"/>
              </a:spcAft>
            </a:pPr>
            <a:r>
              <a:rPr lang="es-ES" dirty="0">
                <a:effectLst/>
                <a:ea typeface="Arial MT"/>
                <a:cs typeface="Arial MT"/>
              </a:rPr>
              <a:t>•	Ofrece mecanismos que permiten mejorar la comunicación entre la entidad y sus grupos 	de interés.</a:t>
            </a:r>
          </a:p>
          <a:p>
            <a:pPr marR="340995" lvl="0" algn="just">
              <a:spcAft>
                <a:spcPts val="0"/>
              </a:spcAft>
            </a:pPr>
            <a:r>
              <a:rPr lang="es-ES" dirty="0">
                <a:effectLst/>
                <a:ea typeface="Arial MT"/>
                <a:cs typeface="Arial MT"/>
              </a:rPr>
              <a:t>•	Genera la oportunidad de enfocar los servicios ofrecidos y las comunicaciones hacía 	aquellos usuarios que más lo requieren.</a:t>
            </a:r>
          </a:p>
          <a:p>
            <a:pPr marR="340995" lvl="0" algn="just">
              <a:spcAft>
                <a:spcPts val="0"/>
              </a:spcAft>
            </a:pPr>
            <a:r>
              <a:rPr lang="es-ES" dirty="0">
                <a:effectLst/>
                <a:ea typeface="Arial MT"/>
                <a:cs typeface="Arial MT"/>
              </a:rPr>
              <a:t>•	Permite la planeación e implementación de estrategias orientadas hacía el mejoramiento 	de la relación usuario o grupo de interés.</a:t>
            </a:r>
          </a:p>
        </p:txBody>
      </p:sp>
    </p:spTree>
    <p:extLst>
      <p:ext uri="{BB962C8B-B14F-4D97-AF65-F5344CB8AC3E}">
        <p14:creationId xmlns:p14="http://schemas.microsoft.com/office/powerpoint/2010/main" val="1677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70904C-6128-4FE3-A2D0-ECA9E1D46886}"/>
              </a:ext>
            </a:extLst>
          </p:cNvPr>
          <p:cNvSpPr>
            <a:spLocks noGrp="1"/>
          </p:cNvSpPr>
          <p:nvPr>
            <p:ph type="title"/>
          </p:nvPr>
        </p:nvSpPr>
        <p:spPr>
          <a:xfrm>
            <a:off x="991312" y="1429560"/>
            <a:ext cx="10323319" cy="706077"/>
          </a:xfrm>
        </p:spPr>
        <p:txBody>
          <a:bodyPr vert="horz" lIns="91440" tIns="45720" rIns="91440" bIns="45720" rtlCol="0" anchor="b">
            <a:normAutofit fontScale="90000"/>
          </a:bodyPr>
          <a:lstStyle/>
          <a:p>
            <a:pPr algn="ctr"/>
            <a:r>
              <a:rPr lang="es-MX" sz="4800" dirty="0">
                <a:solidFill>
                  <a:srgbClr val="92D050"/>
                </a:solidFill>
                <a:effectLst>
                  <a:outerShdw blurRad="38100" dist="38100" dir="2700000" algn="tl">
                    <a:srgbClr val="000000">
                      <a:alpha val="43137"/>
                    </a:srgbClr>
                  </a:outerShdw>
                </a:effectLst>
                <a:latin typeface="+mn-lt"/>
              </a:rPr>
              <a:t>3. </a:t>
            </a:r>
            <a:r>
              <a:rPr lang="es-ES" sz="4800" dirty="0">
                <a:solidFill>
                  <a:srgbClr val="92D050"/>
                </a:solidFill>
                <a:effectLst>
                  <a:outerShdw blurRad="38100" dist="38100" dir="2700000" algn="tl">
                    <a:srgbClr val="000000">
                      <a:alpha val="43137"/>
                    </a:srgbClr>
                  </a:outerShdw>
                </a:effectLst>
                <a:latin typeface="+mn-lt"/>
              </a:rPr>
              <a:t>OBJETIVOS DE LA CARACTERIZACIÓN</a:t>
            </a:r>
            <a:endParaRPr lang="es-CO" sz="4800" dirty="0">
              <a:solidFill>
                <a:srgbClr val="92D050"/>
              </a:solidFill>
              <a:effectLst>
                <a:outerShdw blurRad="38100" dist="38100" dir="2700000" algn="tl">
                  <a:srgbClr val="000000">
                    <a:alpha val="43137"/>
                  </a:srgbClr>
                </a:outerShdw>
              </a:effectLst>
              <a:latin typeface="+mn-lt"/>
            </a:endParaRPr>
          </a:p>
        </p:txBody>
      </p:sp>
      <p:sp>
        <p:nvSpPr>
          <p:cNvPr id="4" name="Marcador de texto 3">
            <a:extLst>
              <a:ext uri="{FF2B5EF4-FFF2-40B4-BE49-F238E27FC236}">
                <a16:creationId xmlns:a16="http://schemas.microsoft.com/office/drawing/2014/main" id="{53D9F7A3-7D2E-4DDA-90AD-847C934A6A5B}"/>
              </a:ext>
            </a:extLst>
          </p:cNvPr>
          <p:cNvSpPr>
            <a:spLocks noGrp="1"/>
          </p:cNvSpPr>
          <p:nvPr>
            <p:ph type="body" idx="1"/>
          </p:nvPr>
        </p:nvSpPr>
        <p:spPr>
          <a:xfrm>
            <a:off x="1061786" y="2526446"/>
            <a:ext cx="10827024" cy="1805107"/>
          </a:xfrm>
        </p:spPr>
        <p:txBody>
          <a:bodyPr>
            <a:noAutofit/>
          </a:bodyPr>
          <a:lstStyle/>
          <a:p>
            <a:pPr marR="340995" lvl="0" algn="just">
              <a:spcAft>
                <a:spcPts val="0"/>
              </a:spcAft>
            </a:pPr>
            <a:r>
              <a:rPr lang="es-ES" sz="2400" dirty="0">
                <a:effectLst/>
                <a:ea typeface="Arial MT"/>
                <a:cs typeface="Arial MT"/>
              </a:rPr>
              <a:t>• Conocer de manera más detallada a los usuarios del Instituto de Cultura y Patrimonio de  Antioquia, utilizando la información con la que se cuenta, por medio de los diferentes canales de atención al usuario de manera tal que se puedan contar con estadísticas de acuerdo con las variables establecidas por Gobierno Digital.</a:t>
            </a:r>
          </a:p>
          <a:p>
            <a:pPr marR="340995" lvl="0" algn="just">
              <a:spcAft>
                <a:spcPts val="0"/>
              </a:spcAft>
            </a:pPr>
            <a:endParaRPr lang="es-ES" sz="2400" dirty="0">
              <a:effectLst/>
              <a:ea typeface="Arial MT"/>
              <a:cs typeface="Arial MT"/>
            </a:endParaRPr>
          </a:p>
        </p:txBody>
      </p:sp>
    </p:spTree>
    <p:extLst>
      <p:ext uri="{BB962C8B-B14F-4D97-AF65-F5344CB8AC3E}">
        <p14:creationId xmlns:p14="http://schemas.microsoft.com/office/powerpoint/2010/main" val="408775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70904C-6128-4FE3-A2D0-ECA9E1D46886}"/>
              </a:ext>
            </a:extLst>
          </p:cNvPr>
          <p:cNvSpPr>
            <a:spLocks noGrp="1"/>
          </p:cNvSpPr>
          <p:nvPr>
            <p:ph type="title"/>
          </p:nvPr>
        </p:nvSpPr>
        <p:spPr>
          <a:xfrm>
            <a:off x="991312" y="1429560"/>
            <a:ext cx="10323319" cy="706077"/>
          </a:xfrm>
        </p:spPr>
        <p:txBody>
          <a:bodyPr vert="horz" lIns="91440" tIns="45720" rIns="91440" bIns="45720" rtlCol="0" anchor="b">
            <a:normAutofit fontScale="90000"/>
          </a:bodyPr>
          <a:lstStyle/>
          <a:p>
            <a:pPr algn="ctr"/>
            <a:r>
              <a:rPr lang="es-MX" sz="4800" dirty="0">
                <a:solidFill>
                  <a:srgbClr val="92D050"/>
                </a:solidFill>
                <a:effectLst>
                  <a:outerShdw blurRad="38100" dist="38100" dir="2700000" algn="tl">
                    <a:srgbClr val="000000">
                      <a:alpha val="43137"/>
                    </a:srgbClr>
                  </a:outerShdw>
                </a:effectLst>
                <a:latin typeface="+mn-lt"/>
              </a:rPr>
              <a:t>4. </a:t>
            </a:r>
            <a:r>
              <a:rPr lang="es-ES" sz="4800" dirty="0">
                <a:solidFill>
                  <a:srgbClr val="92D050"/>
                </a:solidFill>
                <a:effectLst>
                  <a:outerShdw blurRad="38100" dist="38100" dir="2700000" algn="tl">
                    <a:srgbClr val="000000">
                      <a:alpha val="43137"/>
                    </a:srgbClr>
                  </a:outerShdw>
                </a:effectLst>
                <a:latin typeface="+mn-lt"/>
              </a:rPr>
              <a:t>BENEFICIOS DE LA CARACTERIZACIÓN</a:t>
            </a:r>
            <a:endParaRPr lang="es-CO" sz="4800" dirty="0">
              <a:solidFill>
                <a:srgbClr val="92D050"/>
              </a:solidFill>
              <a:effectLst>
                <a:outerShdw blurRad="38100" dist="38100" dir="2700000" algn="tl">
                  <a:srgbClr val="000000">
                    <a:alpha val="43137"/>
                  </a:srgbClr>
                </a:outerShdw>
              </a:effectLst>
              <a:latin typeface="+mn-lt"/>
            </a:endParaRPr>
          </a:p>
        </p:txBody>
      </p:sp>
      <p:sp>
        <p:nvSpPr>
          <p:cNvPr id="4" name="Marcador de texto 3">
            <a:extLst>
              <a:ext uri="{FF2B5EF4-FFF2-40B4-BE49-F238E27FC236}">
                <a16:creationId xmlns:a16="http://schemas.microsoft.com/office/drawing/2014/main" id="{53D9F7A3-7D2E-4DDA-90AD-847C934A6A5B}"/>
              </a:ext>
            </a:extLst>
          </p:cNvPr>
          <p:cNvSpPr>
            <a:spLocks noGrp="1"/>
          </p:cNvSpPr>
          <p:nvPr>
            <p:ph type="body" idx="1"/>
          </p:nvPr>
        </p:nvSpPr>
        <p:spPr>
          <a:xfrm>
            <a:off x="1087423" y="2655798"/>
            <a:ext cx="10827024" cy="2531499"/>
          </a:xfrm>
        </p:spPr>
        <p:txBody>
          <a:bodyPr>
            <a:noAutofit/>
          </a:bodyPr>
          <a:lstStyle/>
          <a:p>
            <a:pPr marR="340995" lvl="0" algn="just">
              <a:spcAft>
                <a:spcPts val="0"/>
              </a:spcAft>
            </a:pPr>
            <a:r>
              <a:rPr lang="es-ES" sz="2400" dirty="0">
                <a:effectLst/>
                <a:ea typeface="Arial MT"/>
                <a:cs typeface="Arial MT"/>
              </a:rPr>
              <a:t>• Identificar las particularidades de los ciudadanos, usuarios o grupos de interés.  </a:t>
            </a:r>
          </a:p>
          <a:p>
            <a:pPr marR="340995" lvl="0" algn="just">
              <a:spcAft>
                <a:spcPts val="0"/>
              </a:spcAft>
            </a:pPr>
            <a:r>
              <a:rPr lang="es-ES" sz="2400" dirty="0">
                <a:effectLst/>
                <a:ea typeface="Arial MT"/>
                <a:cs typeface="Arial MT"/>
              </a:rPr>
              <a:t>• Rediseño e implementación de servicios existentes.</a:t>
            </a:r>
          </a:p>
          <a:p>
            <a:pPr marR="340995" lvl="0" algn="just">
              <a:spcAft>
                <a:spcPts val="0"/>
              </a:spcAft>
            </a:pPr>
            <a:r>
              <a:rPr lang="es-ES" sz="2400" dirty="0">
                <a:effectLst/>
                <a:ea typeface="Arial MT"/>
                <a:cs typeface="Arial MT"/>
              </a:rPr>
              <a:t>• Diseño e implementación de servicios por canales diferentes a los ya establecidos.</a:t>
            </a:r>
          </a:p>
          <a:p>
            <a:pPr marR="340995" lvl="0" algn="just">
              <a:spcAft>
                <a:spcPts val="0"/>
              </a:spcAft>
            </a:pPr>
            <a:r>
              <a:rPr lang="es-ES" sz="2400" dirty="0">
                <a:effectLst/>
                <a:ea typeface="Arial MT"/>
                <a:cs typeface="Arial MT"/>
              </a:rPr>
              <a:t>• Diseño de estrategias de divulgación y comunicación de la información.</a:t>
            </a:r>
          </a:p>
        </p:txBody>
      </p:sp>
    </p:spTree>
    <p:extLst>
      <p:ext uri="{BB962C8B-B14F-4D97-AF65-F5344CB8AC3E}">
        <p14:creationId xmlns:p14="http://schemas.microsoft.com/office/powerpoint/2010/main" val="360774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970904C-6128-4FE3-A2D0-ECA9E1D46886}"/>
              </a:ext>
            </a:extLst>
          </p:cNvPr>
          <p:cNvSpPr>
            <a:spLocks noGrp="1"/>
          </p:cNvSpPr>
          <p:nvPr>
            <p:ph type="title"/>
          </p:nvPr>
        </p:nvSpPr>
        <p:spPr>
          <a:xfrm>
            <a:off x="547811" y="1455198"/>
            <a:ext cx="10608040" cy="706077"/>
          </a:xfrm>
        </p:spPr>
        <p:txBody>
          <a:bodyPr vert="horz" lIns="91440" tIns="45720" rIns="91440" bIns="45720" rtlCol="0" anchor="b">
            <a:normAutofit fontScale="90000"/>
          </a:bodyPr>
          <a:lstStyle/>
          <a:p>
            <a:pPr algn="ctr"/>
            <a:r>
              <a:rPr lang="es-MX" sz="4800" dirty="0">
                <a:solidFill>
                  <a:srgbClr val="92D050"/>
                </a:solidFill>
                <a:effectLst>
                  <a:outerShdw blurRad="38100" dist="38100" dir="2700000" algn="tl">
                    <a:srgbClr val="000000">
                      <a:alpha val="43137"/>
                    </a:srgbClr>
                  </a:outerShdw>
                </a:effectLst>
                <a:latin typeface="+mn-lt"/>
              </a:rPr>
              <a:t>5. </a:t>
            </a:r>
            <a:r>
              <a:rPr lang="es-ES" sz="4800" dirty="0">
                <a:solidFill>
                  <a:srgbClr val="92D050"/>
                </a:solidFill>
                <a:effectLst>
                  <a:outerShdw blurRad="38100" dist="38100" dir="2700000" algn="tl">
                    <a:srgbClr val="000000">
                      <a:alpha val="43137"/>
                    </a:srgbClr>
                  </a:outerShdw>
                </a:effectLst>
                <a:latin typeface="+mn-lt"/>
              </a:rPr>
              <a:t>POLÍTICAS DE MIPG QUE SE APOYA LA CARACTERIZACIÓN </a:t>
            </a:r>
            <a:endParaRPr lang="es-CO" sz="4800" dirty="0">
              <a:solidFill>
                <a:srgbClr val="92D050"/>
              </a:solidFill>
              <a:effectLst>
                <a:outerShdw blurRad="38100" dist="38100" dir="2700000" algn="tl">
                  <a:srgbClr val="000000">
                    <a:alpha val="43137"/>
                  </a:srgbClr>
                </a:outerShdw>
              </a:effectLst>
              <a:latin typeface="+mn-lt"/>
            </a:endParaRPr>
          </a:p>
        </p:txBody>
      </p:sp>
      <p:sp>
        <p:nvSpPr>
          <p:cNvPr id="4" name="Marcador de texto 3">
            <a:extLst>
              <a:ext uri="{FF2B5EF4-FFF2-40B4-BE49-F238E27FC236}">
                <a16:creationId xmlns:a16="http://schemas.microsoft.com/office/drawing/2014/main" id="{53D9F7A3-7D2E-4DDA-90AD-847C934A6A5B}"/>
              </a:ext>
            </a:extLst>
          </p:cNvPr>
          <p:cNvSpPr>
            <a:spLocks noGrp="1"/>
          </p:cNvSpPr>
          <p:nvPr>
            <p:ph type="body" idx="1"/>
          </p:nvPr>
        </p:nvSpPr>
        <p:spPr>
          <a:xfrm>
            <a:off x="1061786" y="2271237"/>
            <a:ext cx="10827024" cy="3647266"/>
          </a:xfrm>
        </p:spPr>
        <p:txBody>
          <a:bodyPr>
            <a:noAutofit/>
          </a:bodyPr>
          <a:lstStyle/>
          <a:p>
            <a:pPr marL="342900" marR="340995" lvl="0" indent="-342900" algn="just">
              <a:spcAft>
                <a:spcPts val="0"/>
              </a:spcAft>
              <a:buFont typeface="Arial" panose="020B0604020202020204" pitchFamily="34" charset="0"/>
              <a:buChar char="•"/>
            </a:pPr>
            <a:r>
              <a:rPr lang="es-ES" b="1" dirty="0">
                <a:effectLst/>
                <a:ea typeface="Arial MT"/>
                <a:cs typeface="Arial MT"/>
              </a:rPr>
              <a:t>Política de Servicio al Ciudadano: </a:t>
            </a:r>
            <a:r>
              <a:rPr lang="es-ES" dirty="0">
                <a:effectLst/>
                <a:ea typeface="Arial MT"/>
                <a:cs typeface="Arial MT"/>
              </a:rPr>
              <a:t>Esta política busca mejorar la efectividad, colaboración y eficiencia de las entidades y sus capacidades para atender oportunamente y con calidad de requisitos de los ciudadanos. </a:t>
            </a:r>
          </a:p>
          <a:p>
            <a:pPr marL="342900" marR="340995" lvl="0" indent="-342900" algn="just">
              <a:spcAft>
                <a:spcPts val="0"/>
              </a:spcAft>
              <a:buFont typeface="Arial" panose="020B0604020202020204" pitchFamily="34" charset="0"/>
              <a:buChar char="•"/>
            </a:pPr>
            <a:r>
              <a:rPr lang="es-ES" b="1" dirty="0">
                <a:effectLst/>
                <a:ea typeface="Arial MT"/>
                <a:cs typeface="Arial MT"/>
              </a:rPr>
              <a:t>Participación Ciudadana:</a:t>
            </a:r>
            <a:r>
              <a:rPr lang="es-ES" dirty="0">
                <a:effectLst/>
                <a:ea typeface="Arial MT"/>
                <a:cs typeface="Arial MT"/>
              </a:rPr>
              <a:t> Con la identificación de nuestros usuarios a través de la caracterización, se pretende fortalecer la gestión de Servicio al Ciudadano en el Instituto de Cultura y Patrimonio de Antioquia.</a:t>
            </a:r>
          </a:p>
          <a:p>
            <a:pPr marL="342900" marR="340995" lvl="0" indent="-342900" algn="just">
              <a:spcAft>
                <a:spcPts val="0"/>
              </a:spcAft>
              <a:buFont typeface="Arial" panose="020B0604020202020204" pitchFamily="34" charset="0"/>
              <a:buChar char="•"/>
            </a:pPr>
            <a:r>
              <a:rPr lang="es-ES" b="1" dirty="0">
                <a:effectLst/>
                <a:ea typeface="Arial MT"/>
                <a:cs typeface="Arial MT"/>
              </a:rPr>
              <a:t>Gobierno Digital</a:t>
            </a:r>
            <a:r>
              <a:rPr lang="es-ES" dirty="0">
                <a:effectLst/>
                <a:ea typeface="Arial MT"/>
                <a:cs typeface="Arial MT"/>
              </a:rPr>
              <a:t>: Permite adecuar la implementación de sistemas y tecnologías de la información a las expectativas y preferencias de los usuarios en materia de canales electrónicos, con el fin de satisfacer adecuadamente sus requerimientos.</a:t>
            </a:r>
          </a:p>
        </p:txBody>
      </p:sp>
    </p:spTree>
    <p:extLst>
      <p:ext uri="{BB962C8B-B14F-4D97-AF65-F5344CB8AC3E}">
        <p14:creationId xmlns:p14="http://schemas.microsoft.com/office/powerpoint/2010/main" val="35811211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2283</TotalTime>
  <Words>3019</Words>
  <Application>Microsoft Office PowerPoint</Application>
  <PresentationFormat>Panorámica</PresentationFormat>
  <Paragraphs>475</Paragraphs>
  <Slides>39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Arial</vt:lpstr>
      <vt:lpstr>Calibri</vt:lpstr>
      <vt:lpstr>Calibri Light</vt:lpstr>
      <vt:lpstr>Cambria</vt:lpstr>
      <vt:lpstr>Tema de Office</vt:lpstr>
      <vt:lpstr>Presentación de PowerPoint</vt:lpstr>
      <vt:lpstr>CARACTERIZACIÓN DE USUARIOS 2022</vt:lpstr>
      <vt:lpstr>1. CONTEXTO</vt:lpstr>
      <vt:lpstr>2. DESARROLLO</vt:lpstr>
      <vt:lpstr>¿QUÉ ES CARACTERIZAR?</vt:lpstr>
      <vt:lpstr>¿PARA QUE SIRVE CARACTERIZAR A MIS USUARIOS?</vt:lpstr>
      <vt:lpstr>3. OBJETIVOS DE LA CARACTERIZACIÓN</vt:lpstr>
      <vt:lpstr>4. BENEFICIOS DE LA CARACTERIZACIÓN</vt:lpstr>
      <vt:lpstr>5. POLÍTICAS DE MIPG QUE SE APOYA LA CARACTERIZACIÓN </vt:lpstr>
      <vt:lpstr>6. PÚBLICO OBJETIVO</vt:lpstr>
      <vt:lpstr>7. PRESENTACIÓN DE RESULTADOS DE LA CARACTERIZACIÓN DE USUARIOS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7.2. INFORME DE PQRSD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7.3 INFORME DE TRÁMITES DE LA ENTIDAD</vt:lpstr>
      <vt:lpstr>Presentación de PowerPoint</vt:lpstr>
      <vt:lpstr>7.4. INFORME DE SERVICIOS DE LA ENTIDAD</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Sandra Diaz</cp:lastModifiedBy>
  <cp:revision>46</cp:revision>
  <dcterms:created xsi:type="dcterms:W3CDTF">2021-07-12T16:14:33Z</dcterms:created>
  <dcterms:modified xsi:type="dcterms:W3CDTF">2022-12-19T18:39:50Z</dcterms:modified>
</cp:coreProperties>
</file>