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71" r:id="rId4"/>
    <p:sldId id="260" r:id="rId5"/>
    <p:sldId id="257" r:id="rId6"/>
    <p:sldId id="275" r:id="rId7"/>
    <p:sldId id="276" r:id="rId8"/>
    <p:sldId id="277" r:id="rId9"/>
    <p:sldId id="278" r:id="rId10"/>
    <p:sldId id="279" r:id="rId11"/>
    <p:sldId id="261" r:id="rId12"/>
    <p:sldId id="270" r:id="rId13"/>
    <p:sldId id="273" r:id="rId14"/>
    <p:sldId id="274" r:id="rId15"/>
    <p:sldId id="262" r:id="rId16"/>
    <p:sldId id="263" r:id="rId17"/>
    <p:sldId id="269" r:id="rId18"/>
    <p:sldId id="266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Hoja1!$B$16</c:f>
              <c:strCache>
                <c:ptCount val="1"/>
                <c:pt idx="0">
                  <c:v>Planeado dic31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Hoja1!$A$17:$A$27</c:f>
              <c:strCache>
                <c:ptCount val="11"/>
                <c:pt idx="0">
                  <c:v>Vacantes</c:v>
                </c:pt>
                <c:pt idx="1">
                  <c:v>Capacitación</c:v>
                </c:pt>
                <c:pt idx="2">
                  <c:v>Bienestar</c:v>
                </c:pt>
                <c:pt idx="3">
                  <c:v>SG-SST</c:v>
                </c:pt>
                <c:pt idx="4">
                  <c:v>Previsión</c:v>
                </c:pt>
                <c:pt idx="5">
                  <c:v>Adquisiciones</c:v>
                </c:pt>
                <c:pt idx="6">
                  <c:v>TIC</c:v>
                </c:pt>
                <c:pt idx="7">
                  <c:v>Seguridad y privacidad</c:v>
                </c:pt>
                <c:pt idx="8">
                  <c:v>Archivos PINNAR</c:v>
                </c:pt>
                <c:pt idx="9">
                  <c:v>Anticorrupción</c:v>
                </c:pt>
                <c:pt idx="10">
                  <c:v>Plan de Acción</c:v>
                </c:pt>
              </c:strCache>
            </c:strRef>
          </c:cat>
          <c:val>
            <c:numRef>
              <c:f>Hoja1!$B$17:$B$27</c:f>
              <c:numCache>
                <c:formatCode>0%</c:formatCode>
                <c:ptCount val="11"/>
                <c:pt idx="0">
                  <c:v>0.1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1</c:v>
                </c:pt>
                <c:pt idx="6">
                  <c:v>0.8</c:v>
                </c:pt>
                <c:pt idx="7">
                  <c:v>0.8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C-4AAE-9B10-DF4B0FBC4797}"/>
            </c:ext>
          </c:extLst>
        </c:ser>
        <c:ser>
          <c:idx val="1"/>
          <c:order val="1"/>
          <c:tx>
            <c:strRef>
              <c:f>Hoja1!$C$16</c:f>
              <c:strCache>
                <c:ptCount val="1"/>
                <c:pt idx="0">
                  <c:v>% Ejecución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6.243160789410813E-3"/>
                  <c:y val="-2.484074539448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FC-4AAE-9B10-DF4B0FBC47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Hoja1!$A$17:$A$27</c:f>
              <c:strCache>
                <c:ptCount val="11"/>
                <c:pt idx="0">
                  <c:v>Vacantes</c:v>
                </c:pt>
                <c:pt idx="1">
                  <c:v>Capacitación</c:v>
                </c:pt>
                <c:pt idx="2">
                  <c:v>Bienestar</c:v>
                </c:pt>
                <c:pt idx="3">
                  <c:v>SG-SST</c:v>
                </c:pt>
                <c:pt idx="4">
                  <c:v>Previsión</c:v>
                </c:pt>
                <c:pt idx="5">
                  <c:v>Adquisiciones</c:v>
                </c:pt>
                <c:pt idx="6">
                  <c:v>TIC</c:v>
                </c:pt>
                <c:pt idx="7">
                  <c:v>Seguridad y privacidad</c:v>
                </c:pt>
                <c:pt idx="8">
                  <c:v>Archivos PINNAR</c:v>
                </c:pt>
                <c:pt idx="9">
                  <c:v>Anticorrupción</c:v>
                </c:pt>
                <c:pt idx="10">
                  <c:v>Plan de Acción</c:v>
                </c:pt>
              </c:strCache>
            </c:strRef>
          </c:cat>
          <c:val>
            <c:numRef>
              <c:f>Hoja1!$C$17:$C$27</c:f>
              <c:numCache>
                <c:formatCode>0.00%</c:formatCode>
                <c:ptCount val="11"/>
                <c:pt idx="0">
                  <c:v>7.8E-2</c:v>
                </c:pt>
                <c:pt idx="1">
                  <c:v>0.57299999999999995</c:v>
                </c:pt>
                <c:pt idx="2">
                  <c:v>0.54500000000000004</c:v>
                </c:pt>
                <c:pt idx="3">
                  <c:v>0.88500000000000001</c:v>
                </c:pt>
                <c:pt idx="4" formatCode="0%">
                  <c:v>0.92</c:v>
                </c:pt>
                <c:pt idx="5" formatCode="0%">
                  <c:v>0.71660000000000001</c:v>
                </c:pt>
                <c:pt idx="6" formatCode="0%">
                  <c:v>0.7</c:v>
                </c:pt>
                <c:pt idx="7" formatCode="0%">
                  <c:v>0.9</c:v>
                </c:pt>
                <c:pt idx="8" formatCode="0%">
                  <c:v>0.4</c:v>
                </c:pt>
                <c:pt idx="9" formatCode="0%">
                  <c:v>0.64</c:v>
                </c:pt>
                <c:pt idx="10" formatCode="0%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C-4AAE-9B10-DF4B0FBC4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49760"/>
        <c:axId val="117809728"/>
      </c:barChart>
      <c:catAx>
        <c:axId val="3454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s-CO"/>
          </a:p>
        </c:txPr>
        <c:crossAx val="117809728"/>
        <c:crosses val="autoZero"/>
        <c:auto val="1"/>
        <c:lblAlgn val="ctr"/>
        <c:lblOffset val="100"/>
        <c:noMultiLvlLbl val="0"/>
      </c:catAx>
      <c:valAx>
        <c:axId val="117809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5497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>
        <a:lumMod val="75000"/>
      </a:sysClr>
    </a:solidFill>
    <a:scene3d>
      <a:camera prst="orthographicFront"/>
      <a:lightRig rig="threePt" dir="t"/>
    </a:scene3d>
    <a:sp3d/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3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0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6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0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2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55D3-284F-4E2F-8B21-4A9897EE9F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66A8-6B9F-4D45-A6B0-9371763D3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4643"/>
            <a:ext cx="9144000" cy="68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antioquia.gov.co/images/documentos/control-interno/2019/Seguimiento_Plan_Anticiorrupcion_y_de_Atencion_al_Ciudadano_-_Primer_cuatrimestre_2019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4144" y="1124744"/>
            <a:ext cx="6733061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MIPG Seguimiento</a:t>
            </a:r>
          </a:p>
          <a:p>
            <a:pPr algn="ctr"/>
            <a:r>
              <a:rPr lang="es-E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A  planes</a:t>
            </a:r>
          </a:p>
          <a:p>
            <a:pPr algn="ctr"/>
            <a:r>
              <a:rPr lang="es-ES" sz="4000" b="1" cap="all">
                <a:ln w="0"/>
                <a:effectLst>
                  <a:reflection blurRad="12700" stA="50000" endPos="50000" dist="5000" dir="5400000" sy="-100000" rotWithShape="0"/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PRIMER SEMESTRE 2019</a:t>
            </a:r>
            <a:endParaRPr lang="es-ES" sz="40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83373" y="4227385"/>
            <a:ext cx="450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Instituto de Cultura y Patrimonio de Antioquia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92234" y="3769277"/>
            <a:ext cx="453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Comité Institucional de Gestión y Desempeño</a:t>
            </a:r>
          </a:p>
        </p:txBody>
      </p:sp>
    </p:spTree>
    <p:extLst>
      <p:ext uri="{BB962C8B-B14F-4D97-AF65-F5344CB8AC3E}">
        <p14:creationId xmlns:p14="http://schemas.microsoft.com/office/powerpoint/2010/main" val="122158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31580" y="399066"/>
            <a:ext cx="364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Primera Dimensión Talento Humano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918417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Trabajo Anual en Seguridad y Salud en el Trabajo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1467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objetivo general del Plan de Trabajo Anual en Seguridad y Salud en el Trabajo del Instituto de Cultura y Patrimonio de Antioquia, es diseñar, implementar y evaluar el desarrollo del Sistema de Gestión en Seguridad y Salud en el Trabajo, estableciendo los lineamientos para su ejecución, adoptados como un medio para lograr la prevención de accidentes, incidentes, y enfermedades causadas por las condiciones de trabajo.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55576" y="2737908"/>
          <a:ext cx="8208911" cy="4003460"/>
        </p:xfrm>
        <a:graphic>
          <a:graphicData uri="http://schemas.openxmlformats.org/drawingml/2006/table">
            <a:tbl>
              <a:tblPr firstRow="1" bandRow="1"/>
              <a:tblGrid>
                <a:gridCol w="1559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2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 de Trabajo Anual en Seguridad y Salud en el Trabajo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Porcentaje de avance en la implementación del Sistema de Gestión de Seguridad y Salud en el Trabajo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88,5%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a Diciembre 31/2018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*Creación de 7 Documentos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*Capacitaciones: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-Riesgo Público.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-Ambiental medidas preventivas de contaminación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-Riesgos y peligros.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-Sensibilización  cobertura de EMI.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-Gestión del cambio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-Resolución de Conflictos.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-Seguridad Vial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-Aplicación de baterías de Riesgo Psicosocial.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-Prevención del consumo de sustancias psicoactivas.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-Socialización de la Política de prevención de consumo de sustancias psicoactivas.</a:t>
                      </a:r>
                    </a:p>
                  </a:txBody>
                  <a:tcPr marL="84104" marR="84104" marT="42052" marB="42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5500"/>
            <a:ext cx="2448000" cy="13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0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15616" y="233933"/>
            <a:ext cx="52435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Tercera Dimensión Gestión con Valores para el Resultado </a:t>
            </a:r>
          </a:p>
          <a:p>
            <a:r>
              <a:rPr lang="es-CO" sz="1600" b="1" dirty="0"/>
              <a:t>Quinta Dimensión Información y Comunicación</a:t>
            </a:r>
          </a:p>
          <a:p>
            <a:endParaRPr lang="es-CO" sz="1600" b="1" dirty="0"/>
          </a:p>
          <a:p>
            <a:r>
              <a:rPr lang="es-CO" b="1" i="1" dirty="0"/>
              <a:t>Plan Anticorrupción y de Atención al Ciudadano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09541" y="177281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Plan permite generar las estrategias que permitan identificar y gestionar oportunamente los riesgos de corrupción, la racionalización y optimización de los trámites y servicios a cargo, desarrollar actividades de rendición de cuentas efectiva y permanente, fortalecer la participación ciudadana en proceso de toma de decisiones del Instituto; establecer estrategias de mejoramiento de atención al ciudadano y fortalecer el derecho de la ciudadanía al acceso de la información en concordancia con lineamientos para el desarrollo de una política de transparencia a nivel nacional.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9541" y="3356992"/>
          <a:ext cx="8280920" cy="1973707"/>
        </p:xfrm>
        <a:graphic>
          <a:graphicData uri="http://schemas.openxmlformats.org/drawingml/2006/table">
            <a:tbl>
              <a:tblPr firstRow="1" bandRow="1"/>
              <a:tblGrid>
                <a:gridCol w="140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Plan Anticorrupción y de Atención al Ciudadano</a:t>
                      </a:r>
                      <a:endParaRPr lang="es-CO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Porcentaje de cumplimiento del Plan Anticorrupción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100%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64%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Gestión del riesgo de corrupción /Mapa de riesgos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Racionalización de trámites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Rendición de cuentas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Atención al Ciudadano</a:t>
                      </a: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CO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Transparencia y acceso a la información</a:t>
                      </a: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para atencion al ciudad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11" y="11402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3480" y="5380360"/>
            <a:ext cx="5569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hlinkClick r:id="rId3"/>
              </a:rPr>
              <a:t>http://www.culturantioquia.gov.co/images/documentos/control- interno/2019/Seguimiento_Plan_Anticiorrupcion_y_de_Atencion_al_Ciudadano_-_Primer_cuatrimestre_2019.pdf</a:t>
            </a:r>
            <a:endParaRPr lang="es-CO" sz="1600" dirty="0"/>
          </a:p>
          <a:p>
            <a:pPr algn="just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7619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76983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Tercera Dimensión Gestión con Valores para el Resultado</a:t>
            </a:r>
          </a:p>
          <a:p>
            <a:pPr algn="ctr"/>
            <a:endParaRPr lang="es-CO" sz="1600" b="1" dirty="0"/>
          </a:p>
          <a:p>
            <a:pPr algn="ctr"/>
            <a:r>
              <a:rPr lang="es-CO" b="1" i="1" dirty="0"/>
              <a:t>Plan Estratégico de Tecnologías de la Información y las Comunicaciones ­ PETI</a:t>
            </a:r>
            <a:endParaRPr lang="es-CO" b="1" dirty="0"/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5966"/>
            <a:ext cx="2376264" cy="13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62880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El Plan Estratégico de las tecnologías de información contiene la estrategia de Tecnologías de la Información la cual está alineada con la estrategia y el modelo integrado de gestión. Posee un modelo operativo por procesos, su sistema de calidad que está certificado bajo norma ISO 9001-2015, contiene 13 procesos categorizados por 4 macro procesos que son: Procesos Estratégicos, Procesos Misionales, Procesos Apoyo y Procesos Evaluación y control. Este Plan permite gestionar las tecnologías de información y comunicación del instituto de manera oportuna, eficiente, segura y confiable.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5" y="3284984"/>
          <a:ext cx="8352927" cy="2631948"/>
        </p:xfrm>
        <a:graphic>
          <a:graphicData uri="http://schemas.openxmlformats.org/drawingml/2006/table">
            <a:tbl>
              <a:tblPr firstRow="1" bandRow="1"/>
              <a:tblGrid>
                <a:gridCol w="141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Plan Estratégico de Tecnologías de la Información y las Comunicaciones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Porcentaje de avance en la implementación del plan estratégico de desarrollo informático y tecnológico del Instituto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70%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 estrategia utilizada para cumplir los tres planes están inmersos en la adjudicación del contrato 133-2019 a la empresa VIRTUAL SAS,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“Suministro e instalación de bienes tecnológicos (Hardware y software) en desarrollo del proceso de modernización del Instituto de Cultura y Patrimonio de Antioquia y el plan estratégico de las tecnologías de la información y la comunicación.”, por valor de ($ 401,999,999) IVA incluido.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32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410183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Tercera Dimensión Gestión con Valores para el Resultado</a:t>
            </a:r>
          </a:p>
          <a:p>
            <a:pPr algn="ctr"/>
            <a:endParaRPr lang="es-CO" sz="1600" b="1" dirty="0"/>
          </a:p>
          <a:p>
            <a:pPr algn="ctr"/>
            <a:r>
              <a:rPr lang="es-CO" b="1" i="1" dirty="0"/>
              <a:t>Plan de Tratamiento de Riesgos de Seguridad y Privacidad de la Información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39551" y="2060848"/>
            <a:ext cx="837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plan permite la adopción del Instituto de buenas prácticas de seguridad informática tendientes a implementar, mantener y mejorar el Sistema de Gestión de Seguridad de la Información SGSI.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93844"/>
              </p:ext>
            </p:extLst>
          </p:nvPr>
        </p:nvGraphicFramePr>
        <p:xfrm>
          <a:off x="564581" y="2852936"/>
          <a:ext cx="8352929" cy="2432939"/>
        </p:xfrm>
        <a:graphic>
          <a:graphicData uri="http://schemas.openxmlformats.org/drawingml/2006/table">
            <a:tbl>
              <a:tblPr firstRow="1" bandRow="1"/>
              <a:tblGrid>
                <a:gridCol w="14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Plan de Tratamiento de Riesgos de Seguridad y Privacidad de la Información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Porcentaje de avance en la implementación del plan estratégico de desarrollo informático y tecnológico del Instituto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70%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 estrategia utilizada para cumplir los tres planes están inmersos en la adjudicación del contrato 133-2019 a la empresa VIRTUAL SAS,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“Suministro e instalación de bienes tecnológicos (Hardware y software) en desarrollo del proceso de modernización del Instituto de Cultura y Patrimonio de Antioquia y el plan estratégico de las tecnologías de la información y la comunicación.”, por valor de ($ 401,999,999) IVA incluido.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14" y="116633"/>
            <a:ext cx="247738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9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76983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Tercera Dimensión Gestión con Valores para el Resultado</a:t>
            </a:r>
          </a:p>
          <a:p>
            <a:pPr algn="ctr"/>
            <a:endParaRPr lang="es-CO" sz="1600" b="1" dirty="0"/>
          </a:p>
          <a:p>
            <a:pPr algn="ctr"/>
            <a:r>
              <a:rPr lang="es-CO" b="1" i="1" dirty="0"/>
              <a:t>Plan de Seguridad y Privacidad de la Información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14521" y="1700808"/>
            <a:ext cx="8377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El Instituto de Cultura y Patrimonio de Antioquia protege, preserva y administra la integridad, confidencialidad y disponibilidad de la información en el marco de la operación de sus procesos y en cumplimiento de los requisitos legales y reglamentarios, mediante la prevención de incidentes de seguridad de la información a través de gestión de riesgos e implementación de mecanismos de seguridad físicos y lógicos, orientados a la mejora continua en la gestión y el alto desempeño del Sistema de Gestión de Seguridad de la Información, con la finalidad de prestar servicios con calidad y transparencia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07140"/>
              </p:ext>
            </p:extLst>
          </p:nvPr>
        </p:nvGraphicFramePr>
        <p:xfrm>
          <a:off x="683568" y="3212976"/>
          <a:ext cx="8064895" cy="2465451"/>
        </p:xfrm>
        <a:graphic>
          <a:graphicData uri="http://schemas.openxmlformats.org/drawingml/2006/table">
            <a:tbl>
              <a:tblPr firstRow="1" bandRow="1"/>
              <a:tblGrid>
                <a:gridCol w="136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4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Plan de Seguridad y Privacidad de la Información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Porcentaje de avance en la definición e implementación de integración e interoperabilidad de los sistemas de información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80%</a:t>
                      </a:r>
                      <a:endParaRPr lang="es-CO" sz="12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90%</a:t>
                      </a:r>
                      <a:endParaRPr lang="es-CO" sz="12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 estrategia utilizada para cumplir los tres planes están inmersos en la adjudicación del contrato 133-2019 a la empresa VIRTUAL SAS,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“Suministro e instalación de bienes tecnológicos (Hardware y software) en desarrollo del proceso de modernización del Instituto de Cultura y Patrimonio de Antioquia y el plan estratégico de las tecnologías de la información y la comunicación.”, por valor de ($ 401,999,999) IVA incluido.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AutoShape 2" descr="Resultado de imagen para seguridad de la inform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 descr="Resultado de imagen para seguridad de la informa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43" y="0"/>
            <a:ext cx="233944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9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188094"/>
            <a:ext cx="4941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/>
              <a:t>Cuarta Dimensión Gestión con valores para el Resultado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51726"/>
              </p:ext>
            </p:extLst>
          </p:nvPr>
        </p:nvGraphicFramePr>
        <p:xfrm>
          <a:off x="467543" y="1576913"/>
          <a:ext cx="8424937" cy="516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Producto/Indicador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Presupuesto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Ejecución 30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cumplimiento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Formación artística y cultural para la Equidad y la Movilidad Social en Antioquia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Personas que acceden a programas formativos en temas de 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$3.212.753.397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$3.362.088.506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Desarrollo convocatoria pública para la creación, la innovación y el fortalecimiento de la ciudadanía cultural en Antioquia.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Convocatorias públicas para el fortalecimiento de las artes,  la cultura y la planeación, incluye población con enfoque diferencial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</a:t>
                      </a: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$4.511.946.026 </a:t>
                      </a: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$2.115.142.254 </a:t>
                      </a: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47%</a:t>
                      </a: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Fortalecimiento circulación artística y cultural para la paz en Antioquia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Eventos artísticos y culturales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$782.900.000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$816.561.532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104%</a:t>
                      </a: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Implementación agenda institucional local y regional para el postconflicto en Antioquia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Eventos culturales para el fortalecimiento de la ciudadanía cultural articulados con el programa de acuerdos para la paz. 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Programas de comunicación para la divulgación de proyectos institucionales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$1.030.000.000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$643.523.827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62%</a:t>
                      </a: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Mantenimiento, adecuación y dotación de equipamientos culturales en Antioquia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Equipamientos Culturales regionales adecuados para el desarrollo de las practicas artísticas y culturales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Mantenimiento y/o reparación de elementos artísticos en los municipios de Antioquia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$ 6.399.158.045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$2.883.210.273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3144820" y="55797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b="1" i="1" dirty="0"/>
              <a:t>Plan de Acción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86470" y="917335"/>
            <a:ext cx="5980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El Plan de Acción Anual contiene las actividades, metas, recursos y cronograma para la ejecución de los programas y proyectos establecidos en el Plan de Desarrollo.</a:t>
            </a:r>
          </a:p>
          <a:p>
            <a:pPr algn="just"/>
            <a:endParaRPr lang="es-CO" sz="1400" dirty="0"/>
          </a:p>
        </p:txBody>
      </p:sp>
      <p:pic>
        <p:nvPicPr>
          <p:cNvPr id="11266" name="Picture 2" descr="Resultado de imagen para plan de 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33" y="87507"/>
            <a:ext cx="2339752" cy="13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3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260648"/>
            <a:ext cx="4941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/>
              <a:t>Cuarta Dimensión Gestión con valores para el Resultado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29212"/>
              </p:ext>
            </p:extLst>
          </p:nvPr>
        </p:nvGraphicFramePr>
        <p:xfrm>
          <a:off x="395536" y="1340768"/>
          <a:ext cx="8496943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Producto/Indicador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Presupuesto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Ejecución 30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  <a:p>
                      <a:pPr algn="ctr"/>
                      <a:r>
                        <a:rPr lang="es-CO" sz="1100" dirty="0">
                          <a:solidFill>
                            <a:schemeClr val="bg1"/>
                          </a:solidFill>
                          <a:latin typeface="+mn-lt"/>
                        </a:rPr>
                        <a:t>cumplimiento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Implementación procesos de gestión y planificación cultural para el fortalecimiento del Sistema Departamental de Cultura en Antioquia.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Encuentros de los espacios de participación e instancias del Sistema Departamental de Cultura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$764.041.109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$802.225.450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39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Fortalecimiento de los sistemas de información institucional en Antioquia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Direcciones locales de cultura con acceso al Sistema de Información de la Cultura y el Patrimonio de Antioquia.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$680.000.000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$86.119.061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7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Implementación y puesta en marcha del sistema de gestión y seguridad en el trabajo.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Implementación plan de Lectura, escritura y biblioteca en Antioquia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Personas que asisten a eventos de lectura y escritura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Bibliotecas públicas municipales mejoradas a través de dotación, catalogación y/o adecuación.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$1.150.074.000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$413.392.578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5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Diagnóstico, Gestión  y Salvaguardia del Patrimonio Cultural en Antioquia.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Bienes muebles e inmuebles intervenidos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Planes de manejo y salvaguardia del Patrimonio Cultural material e inmaterial y el Plan Departamental de Patrimonio Cultural.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$5.970.458.810</a:t>
                      </a:r>
                    </a:p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$2.960.234.479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943362" y="620393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b="1" i="1" dirty="0"/>
              <a:t>Plan de Acción 2019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335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63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067584"/>
              </p:ext>
            </p:extLst>
          </p:nvPr>
        </p:nvGraphicFramePr>
        <p:xfrm>
          <a:off x="827584" y="954107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28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ump Demi Bold LET" pitchFamily="2" charset="0"/>
              </a:rPr>
              <a:t>Seguimiento A</a:t>
            </a:r>
          </a:p>
          <a:p>
            <a:pPr lvl="0" algn="ctr"/>
            <a:r>
              <a:rPr lang="es-ES" sz="28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ump Demi Bold LET" pitchFamily="2" charset="0"/>
              </a:rPr>
              <a:t> planes</a:t>
            </a:r>
          </a:p>
        </p:txBody>
      </p:sp>
    </p:spTree>
    <p:extLst>
      <p:ext uri="{BB962C8B-B14F-4D97-AF65-F5344CB8AC3E}">
        <p14:creationId xmlns:p14="http://schemas.microsoft.com/office/powerpoint/2010/main" val="340841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RESULTADOS MEDICIÓN FURAG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9755"/>
              </p:ext>
            </p:extLst>
          </p:nvPr>
        </p:nvGraphicFramePr>
        <p:xfrm>
          <a:off x="467544" y="1628800"/>
          <a:ext cx="914400" cy="118300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por entidad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Índice de Desempeño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73935"/>
              </p:ext>
            </p:extLst>
          </p:nvPr>
        </p:nvGraphicFramePr>
        <p:xfrm>
          <a:off x="1763688" y="1484784"/>
          <a:ext cx="7128792" cy="1148375"/>
        </p:xfrm>
        <a:graphic>
          <a:graphicData uri="http://schemas.openxmlformats.org/drawingml/2006/table">
            <a:tbl>
              <a:tblPr/>
              <a:tblGrid>
                <a:gridCol w="119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75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por Dimensiones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D1: Talento Humano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D2:Direccionamiento Estratégico y Planeación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D3: Gestión para Resultados con Valores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D4: Evaluación de Resultados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D5: Información y Comunicación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D6: Gestión del Conocimiento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D7: Control Interno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88402"/>
              </p:ext>
            </p:extLst>
          </p:nvPr>
        </p:nvGraphicFramePr>
        <p:xfrm>
          <a:off x="1187624" y="2924944"/>
          <a:ext cx="7704857" cy="125655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 por Políticas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8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1: </a:t>
                      </a:r>
                    </a:p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Estratégica del Talento Humano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2: Integridad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3: Planeación Institucional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4: </a:t>
                      </a:r>
                    </a:p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Presupuestal y Eficiencia del Gasto Público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5: Fortalecimiento Organizacional y Simplificación de Procesos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6: Gobierno Digital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7: Seguridad Digital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8: Defensa Jurídica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75,3 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79,2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71,7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44754"/>
              </p:ext>
            </p:extLst>
          </p:nvPr>
        </p:nvGraphicFramePr>
        <p:xfrm>
          <a:off x="1187624" y="4365104"/>
          <a:ext cx="7704856" cy="141657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2"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Puntaje por Políticas</a:t>
                      </a:r>
                    </a:p>
                  </a:txBody>
                  <a:tcPr marL="4201" marR="4201" marT="4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82"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9: Transparencia, Acceso a la Información y lucha contra la Corrupción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10: Servicio al ciudadano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11: Racionalización de Trámites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12: Participación Ciudadana en la Gestión Pública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13: Seguimiento y Evaluación del Desempeño Institucional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14: Gestión Documental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15: Gestión del Conocimiento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16: Control Interno</a:t>
                      </a:r>
                    </a:p>
                  </a:txBody>
                  <a:tcPr marL="4201" marR="4201" marT="42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74,9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82,0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73,2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73,6</a:t>
                      </a:r>
                    </a:p>
                  </a:txBody>
                  <a:tcPr marL="4201" marR="4201" marT="4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53294" y="6021288"/>
            <a:ext cx="6606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i="1" dirty="0"/>
              <a:t>Los resultados de esta medición serán la línea base para los próximos cuatro años y deberán tenerse en cuenta por las entidades para avanzar en la implementación de MIPG y del MECI y contribuir con el propósito del Gobierno Nacional de orientar su gestión hacia resultados</a:t>
            </a:r>
            <a:r>
              <a:rPr lang="es-CO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99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8216" y="139279"/>
            <a:ext cx="557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0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DECRETO 612 DE 2018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67236" y="908720"/>
            <a:ext cx="80291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i="1" dirty="0"/>
              <a:t>Por el cual se fijan directrices para la integración de los planes institucionales y estratégicos al Plan de Acción por parte de las entidades del Estado.</a:t>
            </a:r>
            <a:endParaRPr lang="es-CO" sz="1600" dirty="0"/>
          </a:p>
          <a:p>
            <a:pPr algn="just"/>
            <a:r>
              <a:rPr lang="es-CO" sz="1600" b="1" dirty="0"/>
              <a:t> </a:t>
            </a:r>
            <a:endParaRPr lang="es-CO" sz="1600" dirty="0"/>
          </a:p>
        </p:txBody>
      </p:sp>
      <p:sp>
        <p:nvSpPr>
          <p:cNvPr id="6" name="5 Rectángulo"/>
          <p:cNvSpPr/>
          <p:nvPr/>
        </p:nvSpPr>
        <p:spPr>
          <a:xfrm>
            <a:off x="564870" y="1556792"/>
            <a:ext cx="8029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/>
              <a:t>Articulo 1  "2.2.22.3.14. Integración de los planes institucionales y estratégicos al Plan de Acción. </a:t>
            </a:r>
            <a:r>
              <a:rPr lang="es-CO" sz="1400" dirty="0"/>
              <a:t>Las entidades del Estado, de acuerdo con el ámbito de aplicación del Modelo Integrado de Planeación y Gestión, al Plan de Acción de que trata el artículo 74 de la Ley 1474 de 2011, deberán integrar los planes institucionales y estratégicos que se relacionan a continuación y publicarlo, en su respectiva página web, a más tardar el 31 de enero de cada año: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29806" y="2852936"/>
            <a:ext cx="69665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i="1" dirty="0"/>
              <a:t>1. Plan Institucional de Archivos de la Entidad ­PINAR</a:t>
            </a:r>
          </a:p>
          <a:p>
            <a:r>
              <a:rPr lang="es-CO" sz="1600" b="1" i="1" dirty="0"/>
              <a:t>2. Plan Anual de Adquisiciones</a:t>
            </a:r>
          </a:p>
          <a:p>
            <a:r>
              <a:rPr lang="es-CO" sz="1600" b="1" i="1" dirty="0"/>
              <a:t>3. Plan Anual de Vacantes</a:t>
            </a:r>
          </a:p>
          <a:p>
            <a:r>
              <a:rPr lang="es-CO" sz="1600" b="1" i="1" dirty="0"/>
              <a:t>4. Plan de Previsión de Recursos Humanos</a:t>
            </a:r>
          </a:p>
          <a:p>
            <a:r>
              <a:rPr lang="es-CO" sz="1600" b="1" i="1" dirty="0"/>
              <a:t>5. Plan Estratégico de Talento Humano</a:t>
            </a:r>
          </a:p>
          <a:p>
            <a:r>
              <a:rPr lang="es-CO" sz="1600" b="1" i="1" dirty="0"/>
              <a:t>6. Plan Institucional de Capacitación</a:t>
            </a:r>
          </a:p>
          <a:p>
            <a:r>
              <a:rPr lang="es-CO" sz="1600" b="1" i="1" dirty="0"/>
              <a:t>7. Plan de Incentivos Institucionales</a:t>
            </a:r>
          </a:p>
          <a:p>
            <a:r>
              <a:rPr lang="es-CO" sz="1600" b="1" i="1" dirty="0"/>
              <a:t>8. Plan de Trabajo Anual en Seguridad y Salud en el Trabajo</a:t>
            </a:r>
          </a:p>
          <a:p>
            <a:r>
              <a:rPr lang="es-CO" sz="1600" b="1" i="1" dirty="0"/>
              <a:t>9. Plan Anticorrupción y de Atención al Ciudadano</a:t>
            </a:r>
          </a:p>
          <a:p>
            <a:r>
              <a:rPr lang="es-CO" sz="1600" b="1" i="1" dirty="0"/>
              <a:t>10. Plan Estratégico de Tecnologías de la Información y las Comunicaciones ­ PETI</a:t>
            </a:r>
          </a:p>
          <a:p>
            <a:r>
              <a:rPr lang="es-CO" sz="1600" b="1" i="1" dirty="0"/>
              <a:t>11. Plan de Tratamiento de Riesgos de Seguridad y Privacidad de la Información</a:t>
            </a:r>
          </a:p>
          <a:p>
            <a:r>
              <a:rPr lang="es-CO" sz="1600" b="1" i="1" dirty="0"/>
              <a:t>12. Plan de Seguridad y Privacidad de la Información</a:t>
            </a:r>
          </a:p>
          <a:p>
            <a:r>
              <a:rPr lang="es-CO" sz="1600" b="1" i="1" dirty="0"/>
              <a:t>13. 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32122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980740"/>
            <a:ext cx="496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/>
              <a:t>Quinta Dimensión Información y Comunicación</a:t>
            </a:r>
          </a:p>
          <a:p>
            <a:pPr algn="ctr"/>
            <a:endParaRPr lang="es-CO" b="1" dirty="0"/>
          </a:p>
          <a:p>
            <a:pPr algn="ctr"/>
            <a:r>
              <a:rPr lang="es-CO" b="1" i="1" dirty="0"/>
              <a:t>Plan Institucional de Archivos de la Entidad ­PINAR</a:t>
            </a:r>
            <a:endParaRPr lang="es-CO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78548" y="3501008"/>
          <a:ext cx="8530919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6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Meta</a:t>
                      </a:r>
                      <a:r>
                        <a:rPr lang="es-CO" sz="1100" baseline="0" dirty="0">
                          <a:latin typeface="+mn-lt"/>
                        </a:rPr>
                        <a:t> a Diciembre 2019</a:t>
                      </a:r>
                      <a:endParaRPr lang="es-CO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Cumplimiento a Junio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+mn-lt"/>
                        </a:rPr>
                        <a:t>Actividades</a:t>
                      </a:r>
                      <a:r>
                        <a:rPr lang="es-CO" sz="1100" baseline="0" dirty="0">
                          <a:latin typeface="+mn-lt"/>
                        </a:rPr>
                        <a:t> realizadas</a:t>
                      </a:r>
                      <a:endParaRPr lang="es-CO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latin typeface="+mn-lt"/>
                        </a:rPr>
                        <a:t>Plan Institucional de Archivos de la Entidad PINAR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Porcentaje de archivos transferidos en soporte físico al Archivo Central Unificado en digital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CO" sz="1100" dirty="0">
                        <a:latin typeface="+mn-lt"/>
                      </a:endParaRPr>
                    </a:p>
                    <a:p>
                      <a:pPr algn="ctr"/>
                      <a:endParaRPr lang="es-CO" sz="1100" b="1" dirty="0">
                        <a:latin typeface="+mn-lt"/>
                      </a:endParaRPr>
                    </a:p>
                    <a:p>
                      <a:pPr algn="ctr"/>
                      <a:r>
                        <a:rPr lang="es-CO" sz="1100" b="1" dirty="0">
                          <a:latin typeface="+mn-lt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O" sz="1100" dirty="0">
                        <a:latin typeface="+mn-lt"/>
                      </a:endParaRPr>
                    </a:p>
                    <a:p>
                      <a:pPr algn="just"/>
                      <a:r>
                        <a:rPr lang="es-CO" sz="1100" dirty="0">
                          <a:latin typeface="+mn-lt"/>
                        </a:rPr>
                        <a:t>Con el propósito de continuar con la información transferida al Archivo y Correspondencia,  se espera de las áreas correspondientes para finiquitar tanto expedientes de contratación y Contabilidad con los Comprobantes de Egresos para estar al día. </a:t>
                      </a:r>
                    </a:p>
                    <a:p>
                      <a:endParaRPr lang="es-CO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22" y="188640"/>
            <a:ext cx="2305058" cy="14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2132856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El Plan Institucional de Archivo – PINAR del Instituto de Cultura y Patrimonio de Antioquia, es un instrumento para la alta dirección concebido para planear, hacer seguimiento y articular la función archivística y el proceso de gestión documental a corto, mediano y largo plazo con planes y proyectos estratégicos y de modernización de acuerdo a las necesidades, debilidades, riesgos y oportunidades, para su elaboración se tuvieron en cuenta los lineamientos del Archivo General de la Nación en el Manual de formulación del Plan Institucional de Archivos – PINAR.</a:t>
            </a:r>
          </a:p>
        </p:txBody>
      </p:sp>
    </p:spTree>
    <p:extLst>
      <p:ext uri="{BB962C8B-B14F-4D97-AF65-F5344CB8AC3E}">
        <p14:creationId xmlns:p14="http://schemas.microsoft.com/office/powerpoint/2010/main" val="409913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3" y="3573016"/>
          <a:ext cx="8441924" cy="158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050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5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50" dirty="0"/>
                        <a:t>Meta</a:t>
                      </a:r>
                      <a:r>
                        <a:rPr lang="es-CO" sz="1050" baseline="0" dirty="0"/>
                        <a:t> a Diciembre 2019</a:t>
                      </a:r>
                      <a:endParaRPr lang="es-C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50" dirty="0"/>
                        <a:t>Cumplimiento a Junio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50" dirty="0"/>
                        <a:t>Actividades</a:t>
                      </a:r>
                      <a:r>
                        <a:rPr lang="es-CO" sz="1050" baseline="0" dirty="0"/>
                        <a:t> realizadas</a:t>
                      </a:r>
                      <a:endParaRPr lang="es-C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/>
                        <a:t>Plan Anual de Adquisiciones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Porcentaje de cumplimiento del Plan Anual de Adquisiciones con respecto a las actividades</a:t>
                      </a:r>
                      <a:endParaRPr lang="es-CO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  <a:p>
                      <a:pPr algn="ctr" fontAlgn="ctr"/>
                      <a:endParaRPr lang="es-CO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22222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s-CO" sz="1100" b="1" i="0" u="none" strike="noStrike" kern="1200" dirty="0">
                        <a:solidFill>
                          <a:srgbClr val="22222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rgbClr val="22222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997594" y="501038"/>
            <a:ext cx="55266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Segunda Dimensión Direccionamiento Estratégico y Planeación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Anual de Adquisiciones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628800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Plan Anual de Adquisiciones permite que el Instituto de Cultura y Patrimonio aumente la probabilidad de lograr mejores condiciones de competencia a través de la participación de un mayor número de operadores económicos interesados en los procesos de selección que se van a adelantar durante el año fiscal, y que el Estado cuente con información suficiente para realizar compras coordinadas. El Plan Anual de Adquisiciones es un documento de naturaleza informativa y las adquisiciones incluidas en el mismo pueden ser canceladas, revisadas o modificadas. Esta información no representa compromiso u obligación alguna por parte de la entidad estatal ni la compromete a adquirir los bienes, obras y servicios en él señalados.</a:t>
            </a:r>
          </a:p>
        </p:txBody>
      </p:sp>
      <p:pic>
        <p:nvPicPr>
          <p:cNvPr id="3074" name="Picture 2" descr="Resultado de imagen para PLAN ANUAL DE ADQUISICI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59076"/>
            <a:ext cx="2440485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3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71461" y="209521"/>
            <a:ext cx="326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Primera Dimensión Talento Humano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27784" y="69269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Anual de Vacantes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0843" y="155679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Plan Anual de Vacantes es una herramienta estratégica con la cual el Instituto puede planear, administrar y actualizar el recurso humano de la Institución. Este Plan permite conocer las vacantes de la planta de cargos y la manera en la que se realizara la provisión de los mismos.  De acuerdo con lo anterior y para tal fin, el Instituto de Cultura y Patrimonio de Antioquia implementa el plan anual de vacantes, de acuerdo con las políticas y directrices establecidas por el Departamento Administrativo de la Función Pública - DAFP, y de conformidad con la normatividad que regule la materia.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55576" y="3214719"/>
          <a:ext cx="7848872" cy="1521079"/>
        </p:xfrm>
        <a:graphic>
          <a:graphicData uri="http://schemas.openxmlformats.org/drawingml/2006/table">
            <a:tbl>
              <a:tblPr firstRow="1" bandRow="1"/>
              <a:tblGrid>
                <a:gridCol w="95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Batang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Batang"/>
                          <a:cs typeface="Arial"/>
                        </a:rPr>
                        <a:t>Plan Anual de Vacantes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22222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# de vacantes/total de empleados de la planta global&lt;10%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222222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10%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7,8%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Partiendo del análisis de la planta de cargos del Instituto, se puede identificar que para la vigencia 2019, de los 51 empleos aprobados, actualmente 47 se encuentran provistos y 4 se encuentran vacantes.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9233"/>
            <a:ext cx="2376264" cy="146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2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204609"/>
            <a:ext cx="326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Primera Dimensión Talento Humano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51720" y="69269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Previsión de Recursos Humanos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1556792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Plan de previsión de recursos Humanos del Instituto de Cultura y Patrimonio de Antioquia es establecer la disponibilidad de personal con el cual debe contar la Institución para cumplir a cabalidad con los objetivos estratégicos y misionales de la Entidad.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63588" y="2492896"/>
          <a:ext cx="7776864" cy="1906651"/>
        </p:xfrm>
        <a:graphic>
          <a:graphicData uri="http://schemas.openxmlformats.org/drawingml/2006/table">
            <a:tbl>
              <a:tblPr firstRow="1" bandRow="1"/>
              <a:tblGrid>
                <a:gridCol w="147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2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 de Previsión de  Recursos Humanos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Porcentaje de avance en la implementación del Plan Estratégico de Gestión Humana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92%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Partiendo del análisis de la planta de cargos del Instituto, se puede identificar que para la vigencia 2019, de los 51 empleos aprobados, actualmente 47 se encuentran provistos y 4 se encuentran vacantes.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11" y="116632"/>
            <a:ext cx="229576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8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204609"/>
            <a:ext cx="326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Primera Dimensión Talento Humano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35696" y="692696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Estratégico de Talento Humano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38838" y="1556792"/>
            <a:ext cx="7992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Plan Estratégico del Talento Humano 2019 del Instituto de Cultura y Patrimonio de Antioquia se formuló como una herramienta orientadora y facilitadora de la Administración del Talento Humano en la Institución, donde se encontraran estrategias, objetivos, actividades y los programas de Bienestar Social, Capacitación, Seguridad y Salud en el trabajo y Administración de Personal; orientados a incrementar la calidad de vida, ampliar competencias, mejorar la salud laboral, prevenir riesgos laborales y lograr una eficiente aprovechamiento del activo más valioso con que cuenta la Institución; los seres humanos, en función de los objetivos institucionales, crecimiento y mejoramiento de la calidad de vida de los funcionarios del Instituto.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55576" y="3284984"/>
          <a:ext cx="7876150" cy="1521079"/>
        </p:xfrm>
        <a:graphic>
          <a:graphicData uri="http://schemas.openxmlformats.org/drawingml/2006/table">
            <a:tbl>
              <a:tblPr firstRow="1" bandRow="1"/>
              <a:tblGrid>
                <a:gridCol w="149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9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 Estratégico de Talento Humano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Porcentaje de avance en la implementación del Plan Estratégico de Gestión Humana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73%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plan integra los planes: Capacitación, bienestar e incentivos,  seguridad y salud en el trabajo y previsión de recursos humanos.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Resultado de imagen para talento hum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068"/>
            <a:ext cx="2475061" cy="13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204609"/>
            <a:ext cx="326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Primera Dimensión Talento Humano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79712" y="72324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Institucional de Capacitación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0227" y="1804673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 Plan proporciona conocimientos y desarrolla las competencias en los servidores públicos del Instituto de Cultura y Patrimonio de Antioquia, permitiendo incrementar su crecimiento personal, laboral y mejorar el servicio prestado a la comunidad.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80227" y="2996952"/>
          <a:ext cx="7776863" cy="1702562"/>
        </p:xfrm>
        <a:graphic>
          <a:graphicData uri="http://schemas.openxmlformats.org/drawingml/2006/table">
            <a:tbl>
              <a:tblPr firstRow="1" bandRow="1"/>
              <a:tblGrid>
                <a:gridCol w="147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2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 Institucional de capacitación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Porcentaje de servidores capacitados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57,3%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-Asistencia a congresos y seminarios relacionados con el cargo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-Capacitación “Equipos Altamente Efectivos – Ocho Pilares para estar feliz y servir mejor”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-Capacitación MIPG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Resultado de imagen para plan de capacit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4033"/>
            <a:ext cx="2440800" cy="14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0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204609"/>
            <a:ext cx="326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Primera Dimensión Talento Humano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51720" y="549085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Incentivos Institucionales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105273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 Plan proporciona conocimientos y desarrolla las competencias en los servidores públicos del Instituto de Cultura y Patrimonio de Antioquia, permitiendo incrementar su crecimiento personal, laboral y mejorar el servicio prestado a la comunidad.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7544" y="1809590"/>
          <a:ext cx="8424936" cy="4909172"/>
        </p:xfrm>
        <a:graphic>
          <a:graphicData uri="http://schemas.openxmlformats.org/drawingml/2006/table">
            <a:tbl>
              <a:tblPr firstRow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Meta a Diciembre 2019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Cumplimiento a Junio 30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Actividades realizadas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Plan Institucional de Bienestar e  Incentivos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Porcentaje de cobertura del plan de Bienestar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54,5%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 jornada laboral libre el día del cumpleaños.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Comunicación e Integración (Plan de Comunicaciones).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Jornadas de Planeación Estratégica.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Reuniones Semanales de la Directora con los equipos de trabajo.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Estímulos de educación formal en niveles de Pregrado y Posgrado.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Programa de gimnasios.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Programa de Aprendizaje de una segunda lengua.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Capacitación informal.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Clases de Aeróbicos en el Instituto.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Celebraciones mensuales de los cumpleaños.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Día de la mujer y el hombre.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Día del servidor público.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Acompañamiento a los funcionarios en fechas especiales (nacimiento de hijos, grados, matrimonios, fallecimientos familiares cercanos y incapacidades de más de 30 días).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Traslado o encargo.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Comisión.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Reconocimiento por aniversarios laborales.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Reconocimiento a los funcionarios que más representen cada uno de los valores Institucionales.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Incentivos Pecuniarios para los Equipos de Trabajo.</a:t>
                      </a:r>
                    </a:p>
                  </a:txBody>
                  <a:tcPr marL="56065" marR="56065" marT="28032" marB="280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5820"/>
            <a:ext cx="2555776" cy="15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4597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2905</Words>
  <Application>Microsoft Office PowerPoint</Application>
  <PresentationFormat>Presentación en pantalla (4:3)</PresentationFormat>
  <Paragraphs>419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Leelawadee</vt:lpstr>
      <vt:lpstr>Pump Demi Bold LET</vt:lpstr>
      <vt:lpstr>Symbol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Milena Diaz Rios</dc:creator>
  <cp:lastModifiedBy>Sandra Diaz</cp:lastModifiedBy>
  <cp:revision>80</cp:revision>
  <dcterms:created xsi:type="dcterms:W3CDTF">2019-07-04T14:25:35Z</dcterms:created>
  <dcterms:modified xsi:type="dcterms:W3CDTF">2019-09-04T19:54:29Z</dcterms:modified>
</cp:coreProperties>
</file>