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EC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ybedoyas\My%20Documents\CARPETAS%20YANETH\PRESUPUESTO\PRESUPUESTO%20POR%20A&#209;OS\PRESUPUESTO%202019\PRESUPUESTO\MENSUAL\FEBRERO\febrero%20ing2019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ybedoyas\My%20Documents\CARPETAS%20YANETH\PRESUPUESTO\PRESUPUESTO%20POR%20A&#209;OS\PRESUPUESTO%202019\PRESUPUESTO\MENSUAL\MARZO\grafica%20gasto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ybedoyas\My%20Documents\graficas%20gasto.od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[febrero ing2019.xls]Hoja1!Tabla dinámica1</c:name>
    <c:fmtId val="11"/>
  </c:pivotSource>
  <c:chart>
    <c:title>
      <c:tx>
        <c:rich>
          <a:bodyPr/>
          <a:lstStyle/>
          <a:p>
            <a:pPr algn="ctr">
              <a:defRPr sz="2800"/>
            </a:pPr>
            <a:r>
              <a:rPr lang="es-CO" sz="2000" dirty="0"/>
              <a:t>EJECUCIÓN DE INGRESOS</a:t>
            </a:r>
          </a:p>
        </c:rich>
      </c:tx>
      <c:layout>
        <c:manualLayout>
          <c:xMode val="edge"/>
          <c:yMode val="edge"/>
          <c:x val="0.30479052233367665"/>
          <c:y val="2.2939580787319929E-2"/>
        </c:manualLayout>
      </c:layout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0.24576494796246745"/>
          <c:y val="0.33823880679924451"/>
          <c:w val="0.69762182852143473"/>
          <c:h val="0.56117514720586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Hoja1!$B$1:$B$2</c:f>
              <c:strCache>
                <c:ptCount val="1"/>
                <c:pt idx="0">
                  <c:v>PTO. RECAUDADO</c:v>
                </c:pt>
              </c:strCache>
            </c:strRef>
          </c:tx>
          <c:spPr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50000">
                  <a:schemeClr val="accent3">
                    <a:lumMod val="75000"/>
                  </a:schemeClr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5400000" scaled="0"/>
            </a:gradFill>
            <a:scene3d>
              <a:camera prst="orthographicFront"/>
              <a:lightRig rig="chilly" dir="t"/>
            </a:scene3d>
            <a:sp3d prstMaterial="flat">
              <a:bevelT prst="angle"/>
              <a:bevelB prst="angle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$ </a:t>
                    </a:r>
                    <a:r>
                      <a:rPr lang="en-US" smtClean="0"/>
                      <a:t>1.376,3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100" dirty="0"/>
                      <a:t>$ </a:t>
                    </a:r>
                    <a:r>
                      <a:rPr lang="en-US" sz="1100" dirty="0" smtClean="0"/>
                      <a:t>2.374,8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00" dirty="0"/>
                      <a:t>$ </a:t>
                    </a:r>
                    <a:r>
                      <a:rPr lang="en-US" sz="1100" dirty="0" smtClean="0"/>
                      <a:t>1.595,3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$ </a:t>
                    </a:r>
                    <a:r>
                      <a:rPr lang="en-US" dirty="0" smtClean="0"/>
                      <a:t>1.650,4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Hoja1!$A$3:$A$7</c:f>
              <c:strCache>
                <c:ptCount val="4"/>
                <c:pt idx="0">
                  <c:v>ORDENANZA 12</c:v>
                </c:pt>
                <c:pt idx="1">
                  <c:v>INC TEL MÓVIL</c:v>
                </c:pt>
                <c:pt idx="2">
                  <c:v>LIBRE INVERSIÓN</c:v>
                </c:pt>
                <c:pt idx="3">
                  <c:v>FUNCIONAMIENTO</c:v>
                </c:pt>
              </c:strCache>
            </c:strRef>
          </c:cat>
          <c:val>
            <c:numRef>
              <c:f>Hoja1!$B$3:$B$7</c:f>
              <c:numCache>
                <c:formatCode>"$"\ #,##0</c:formatCode>
                <c:ptCount val="4"/>
                <c:pt idx="0">
                  <c:v>1376309277</c:v>
                </c:pt>
                <c:pt idx="1">
                  <c:v>2374776410</c:v>
                </c:pt>
                <c:pt idx="2">
                  <c:v>7670257325</c:v>
                </c:pt>
                <c:pt idx="3">
                  <c:v>1100299500</c:v>
                </c:pt>
              </c:numCache>
            </c:numRef>
          </c:val>
        </c:ser>
        <c:ser>
          <c:idx val="1"/>
          <c:order val="1"/>
          <c:tx>
            <c:strRef>
              <c:f>Hoja1!$C$1:$C$2</c:f>
              <c:strCache>
                <c:ptCount val="1"/>
                <c:pt idx="0">
                  <c:v>PTO. ACTUAL</c:v>
                </c:pt>
              </c:strCache>
            </c:strRef>
          </c:tx>
          <c:spPr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scene3d>
              <a:camera prst="orthographicFront"/>
              <a:lightRig rig="flood" dir="t"/>
            </a:scene3d>
            <a:sp3d prstMaterial="plastic">
              <a:bevelT prst="angle"/>
              <a:bevelB prst="angle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100" dirty="0"/>
                      <a:t>$ </a:t>
                    </a:r>
                    <a:r>
                      <a:rPr lang="en-US" sz="1100" dirty="0" smtClean="0"/>
                      <a:t>1.656,1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100" dirty="0"/>
                      <a:t>$ </a:t>
                    </a:r>
                    <a:r>
                      <a:rPr lang="en-US" sz="1100" dirty="0" smtClean="0"/>
                      <a:t>4.853,5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00" dirty="0"/>
                      <a:t>$ </a:t>
                    </a:r>
                    <a:r>
                      <a:rPr lang="en-US" sz="1100" dirty="0" smtClean="0"/>
                      <a:t>15.174,8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679301169926506E-3"/>
                  <c:y val="-1.2449760484129253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/>
                      <a:t>$ </a:t>
                    </a:r>
                    <a:r>
                      <a:rPr lang="en-US" sz="1100" b="1" dirty="0" smtClean="0"/>
                      <a:t>6.601,8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Hoja1!$A$3:$A$7</c:f>
              <c:strCache>
                <c:ptCount val="4"/>
                <c:pt idx="0">
                  <c:v>ORDENANZA 12</c:v>
                </c:pt>
                <c:pt idx="1">
                  <c:v>INC TEL MÓVIL</c:v>
                </c:pt>
                <c:pt idx="2">
                  <c:v>LIBRE INVERSIÓN</c:v>
                </c:pt>
                <c:pt idx="3">
                  <c:v>FUNCIONAMIENTO</c:v>
                </c:pt>
              </c:strCache>
            </c:strRef>
          </c:cat>
          <c:val>
            <c:numRef>
              <c:f>Hoja1!$C$3:$C$7</c:f>
              <c:numCache>
                <c:formatCode>"$"\ #,##0</c:formatCode>
                <c:ptCount val="4"/>
                <c:pt idx="0">
                  <c:v>1656096026</c:v>
                </c:pt>
                <c:pt idx="1">
                  <c:v>4853458810</c:v>
                </c:pt>
                <c:pt idx="2">
                  <c:v>15174776551</c:v>
                </c:pt>
                <c:pt idx="3">
                  <c:v>6601797000</c:v>
                </c:pt>
              </c:numCache>
            </c:numRef>
          </c:val>
        </c:ser>
        <c:ser>
          <c:idx val="2"/>
          <c:order val="2"/>
          <c:tx>
            <c:strRef>
              <c:f>Hoja1!$D$1:$D$2</c:f>
              <c:strCache>
                <c:ptCount val="1"/>
                <c:pt idx="0">
                  <c:v>PTO. APROPIACIÓN</c:v>
                </c:pt>
              </c:strCache>
            </c:strRef>
          </c:tx>
          <c:spPr>
            <a:gradFill>
              <a:gsLst>
                <a:gs pos="0">
                  <a:schemeClr val="accent1">
                    <a:lumMod val="20000"/>
                    <a:lumOff val="80000"/>
                    <a:alpha val="88000"/>
                  </a:schemeClr>
                </a:gs>
                <a:gs pos="50000">
                  <a:schemeClr val="accent1">
                    <a:lumMod val="75000"/>
                    <a:alpha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freezing" dir="t"/>
            </a:scene3d>
            <a:sp3d prstMaterial="flat">
              <a:bevelT prst="angle"/>
              <a:bevelB prst="angle"/>
            </a:sp3d>
          </c:spPr>
          <c:invertIfNegative val="0"/>
          <c:dLbls>
            <c:delete val="1"/>
          </c:dLbls>
          <c:cat>
            <c:strRef>
              <c:f>Hoja1!$A$3:$A$7</c:f>
              <c:strCache>
                <c:ptCount val="4"/>
                <c:pt idx="0">
                  <c:v>ORDENANZA 12</c:v>
                </c:pt>
                <c:pt idx="1">
                  <c:v>INC TEL MÓVIL</c:v>
                </c:pt>
                <c:pt idx="2">
                  <c:v>LIBRE INVERSIÓN</c:v>
                </c:pt>
                <c:pt idx="3">
                  <c:v>FUNCIONAMIENTO</c:v>
                </c:pt>
              </c:strCache>
            </c:strRef>
          </c:cat>
          <c:val>
            <c:numRef>
              <c:f>Hoja1!$D$3:$D$7</c:f>
              <c:numCache>
                <c:formatCode>"$"\ #,##0</c:formatCode>
                <c:ptCount val="4"/>
                <c:pt idx="0">
                  <c:v>930023000</c:v>
                </c:pt>
                <c:pt idx="1">
                  <c:v>2478682400</c:v>
                </c:pt>
                <c:pt idx="2">
                  <c:v>7026750000</c:v>
                </c:pt>
                <c:pt idx="3">
                  <c:v>6601797000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3"/>
        <c:axId val="43867648"/>
        <c:axId val="100154688"/>
      </c:barChart>
      <c:catAx>
        <c:axId val="4386764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s-CO"/>
          </a:p>
        </c:txPr>
        <c:crossAx val="100154688"/>
        <c:crosses val="autoZero"/>
        <c:auto val="1"/>
        <c:lblAlgn val="ctr"/>
        <c:lblOffset val="100"/>
        <c:noMultiLvlLbl val="0"/>
      </c:catAx>
      <c:valAx>
        <c:axId val="100154688"/>
        <c:scaling>
          <c:orientation val="minMax"/>
        </c:scaling>
        <c:delete val="1"/>
        <c:axPos val="b"/>
        <c:numFmt formatCode="&quot;$&quot;\ #,##0" sourceLinked="1"/>
        <c:majorTickMark val="none"/>
        <c:minorTickMark val="none"/>
        <c:tickLblPos val="nextTo"/>
        <c:crossAx val="438676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6029057035094028E-2"/>
          <c:y val="0.92110938290807176"/>
          <c:w val="0.72068971641702695"/>
          <c:h val="5.8520755293937771E-2"/>
        </c:manualLayout>
      </c:layout>
      <c:overlay val="0"/>
      <c:txPr>
        <a:bodyPr/>
        <a:lstStyle/>
        <a:p>
          <a:pPr>
            <a:defRPr b="1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  <c:userShapes r:id="rId2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pivotSource>
    <c:name>[grafica gasto.xlsx]Hoja2!Tabla dinámica1</c:name>
    <c:fmtId val="4"/>
  </c:pivotSource>
  <c:chart>
    <c:autoTitleDeleted val="0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140207891582566E-2"/>
          <c:y val="9.5360880594441436E-2"/>
          <c:w val="0.94924171588150386"/>
          <c:h val="0.66656857298185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Hoja2!$B$1</c:f>
              <c:strCache>
                <c:ptCount val="1"/>
                <c:pt idx="0">
                  <c:v>PTO. ACTUAL</c:v>
                </c:pt>
              </c:strCache>
            </c:strRef>
          </c:tx>
          <c:spPr>
            <a:gradFill>
              <a:gsLst>
                <a:gs pos="0">
                  <a:schemeClr val="accent1">
                    <a:lumMod val="75000"/>
                  </a:schemeClr>
                </a:gs>
                <a:gs pos="5000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40000"/>
                    <a:lumOff val="60000"/>
                    <a:alpha val="7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>
                <a:rot lat="0" lon="0" rev="1200000"/>
              </a:lightRig>
            </a:scene3d>
            <a:sp3d prstMaterial="flat">
              <a:bevelT w="63500" h="25400" prst="angle"/>
              <a:bevelB prst="angle"/>
            </a:sp3d>
          </c:spPr>
          <c:invertIfNegative val="0"/>
          <c:dLbls>
            <c:dLbl>
              <c:idx val="0"/>
              <c:layout>
                <c:manualLayout>
                  <c:x val="3.71392330829766E-3"/>
                  <c:y val="-1.296060316810208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/>
                      <a:t>4.080,2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 smtClean="0"/>
                      <a:t>1.030,0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="1" smtClean="0"/>
                      <a:t>1.150,1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b="1" smtClean="0"/>
                      <a:t>782,9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 smtClean="0"/>
                      <a:t>3.212,8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 smtClean="0"/>
                      <a:t>764,0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4280415783164223E-3"/>
                  <c:y val="-2.592120633620417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/>
                      <a:t>5.970,5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4760138594387472E-3"/>
                  <c:y val="-3.24015079202552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smtClean="0"/>
                      <a:t>4.080,2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200" b="1" smtClean="0"/>
                      <a:t>1.656,1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pPr>
              <a:scene3d>
                <a:camera prst="orthographicFront"/>
                <a:lightRig rig="threePt" dir="t"/>
              </a:scene3d>
              <a:sp3d prstMaterial="plastic"/>
            </c:spPr>
            <c:txPr>
              <a:bodyPr rot="5400000" vert="horz"/>
              <a:lstStyle/>
              <a:p>
                <a:pPr>
                  <a:defRPr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Hoja2!$A$2:$A$10</c:f>
              <c:strCache>
                <c:ptCount val="8"/>
                <c:pt idx="0">
                  <c:v>Desarrollo de convocatorias públicas</c:v>
                </c:pt>
                <c:pt idx="1">
                  <c:v>Implementación de agenda institucional</c:v>
                </c:pt>
                <c:pt idx="2">
                  <c:v>Implementación plan de lectura, escritura y biblioteca </c:v>
                </c:pt>
                <c:pt idx="3">
                  <c:v>Fortalecimiento circulación artística</c:v>
                </c:pt>
                <c:pt idx="4">
                  <c:v>Formación artística y cultural </c:v>
                </c:pt>
                <c:pt idx="5">
                  <c:v>Implementación procesos de gestión y planificación </c:v>
                </c:pt>
                <c:pt idx="6">
                  <c:v>Diagnóstico, gestión y Salvaguardia del Patrimonio </c:v>
                </c:pt>
                <c:pt idx="7">
                  <c:v>Mantenimiento, adecuación y dotación de equipamientos </c:v>
                </c:pt>
              </c:strCache>
            </c:strRef>
          </c:cat>
          <c:val>
            <c:numRef>
              <c:f>Hoja2!$B$2:$B$10</c:f>
              <c:numCache>
                <c:formatCode>"$"\ #,##0</c:formatCode>
                <c:ptCount val="8"/>
                <c:pt idx="0">
                  <c:v>4001946026</c:v>
                </c:pt>
                <c:pt idx="1">
                  <c:v>1030000000</c:v>
                </c:pt>
                <c:pt idx="2">
                  <c:v>1150074000</c:v>
                </c:pt>
                <c:pt idx="3">
                  <c:v>782900000</c:v>
                </c:pt>
                <c:pt idx="4">
                  <c:v>3212753397</c:v>
                </c:pt>
                <c:pt idx="5">
                  <c:v>764041109</c:v>
                </c:pt>
                <c:pt idx="6">
                  <c:v>5970458810</c:v>
                </c:pt>
                <c:pt idx="7">
                  <c:v>4080158045</c:v>
                </c:pt>
              </c:numCache>
            </c:numRef>
          </c:val>
        </c:ser>
        <c:ser>
          <c:idx val="1"/>
          <c:order val="1"/>
          <c:tx>
            <c:strRef>
              <c:f>Hoja2!$C$1</c:f>
              <c:strCache>
                <c:ptCount val="1"/>
                <c:pt idx="0">
                  <c:v>PTO. COMPROMETIDO</c:v>
                </c:pt>
              </c:strCache>
            </c:strRef>
          </c:tx>
          <c:spPr>
            <a:gradFill>
              <a:gsLst>
                <a:gs pos="0">
                  <a:srgbClr val="92D050"/>
                </a:gs>
                <a:gs pos="50000">
                  <a:srgbClr val="9AEC94"/>
                </a:gs>
                <a:gs pos="100000">
                  <a:srgbClr val="92D050"/>
                </a:gs>
              </a:gsLst>
              <a:lin ang="5400000" scaled="0"/>
            </a:gradFill>
            <a:scene3d>
              <a:camera prst="orthographicFront"/>
              <a:lightRig rig="threePt" dir="t">
                <a:rot lat="0" lon="0" rev="1200000"/>
              </a:lightRig>
            </a:scene3d>
            <a:sp3d prstMaterial="clear">
              <a:bevelT w="63500" h="25400" prst="angle"/>
              <a:bevelB prst="angle"/>
            </a:sp3d>
          </c:spPr>
          <c:invertIfNegative val="0"/>
          <c:dLbls>
            <c:dLbl>
              <c:idx val="0"/>
              <c:layout>
                <c:manualLayout>
                  <c:x val="4.9520277188776756E-3"/>
                  <c:y val="-2.193775751555182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smtClean="0"/>
                      <a:t>32,0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 smtClean="0"/>
                      <a:t>175,5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="1" smtClean="0"/>
                      <a:t>172,2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b="1" smtClean="0"/>
                      <a:t>143,6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 smtClean="0"/>
                      <a:t>1,208,1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 smtClean="0"/>
                      <a:t>334,2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 b="1" smtClean="0"/>
                      <a:t>467,9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 smtClean="0"/>
                      <a:t>175,5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 rot="5400000" vert="horz"/>
              <a:lstStyle/>
              <a:p>
                <a:pPr>
                  <a:defRPr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Hoja2!$A$2:$A$10</c:f>
              <c:strCache>
                <c:ptCount val="8"/>
                <c:pt idx="0">
                  <c:v>Desarrollo de convocatorias públicas</c:v>
                </c:pt>
                <c:pt idx="1">
                  <c:v>Implementación de agenda institucional</c:v>
                </c:pt>
                <c:pt idx="2">
                  <c:v>Implementación plan de lectura, escritura y biblioteca </c:v>
                </c:pt>
                <c:pt idx="3">
                  <c:v>Fortalecimiento circulación artística</c:v>
                </c:pt>
                <c:pt idx="4">
                  <c:v>Formación artística y cultural </c:v>
                </c:pt>
                <c:pt idx="5">
                  <c:v>Implementación procesos de gestión y planificación </c:v>
                </c:pt>
                <c:pt idx="6">
                  <c:v>Diagnóstico, gestión y Salvaguardia del Patrimonio </c:v>
                </c:pt>
                <c:pt idx="7">
                  <c:v>Mantenimiento, adecuación y dotación de equipamientos </c:v>
                </c:pt>
              </c:strCache>
            </c:strRef>
          </c:cat>
          <c:val>
            <c:numRef>
              <c:f>Hoja2!$C$2:$C$10</c:f>
              <c:numCache>
                <c:formatCode>"$"\ #,##0</c:formatCode>
                <c:ptCount val="8"/>
                <c:pt idx="0">
                  <c:v>32000000</c:v>
                </c:pt>
                <c:pt idx="1">
                  <c:v>175523827</c:v>
                </c:pt>
                <c:pt idx="2">
                  <c:v>172238123</c:v>
                </c:pt>
                <c:pt idx="3">
                  <c:v>143648819</c:v>
                </c:pt>
                <c:pt idx="4">
                  <c:v>1208075000</c:v>
                </c:pt>
                <c:pt idx="5">
                  <c:v>334225450</c:v>
                </c:pt>
                <c:pt idx="6">
                  <c:v>467912139</c:v>
                </c:pt>
                <c:pt idx="7">
                  <c:v>175523827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4"/>
        <c:gapDepth val="0"/>
        <c:shape val="cylinder"/>
        <c:axId val="44271104"/>
        <c:axId val="100201536"/>
        <c:axId val="0"/>
      </c:bar3DChart>
      <c:catAx>
        <c:axId val="442711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s-CO"/>
          </a:p>
        </c:txPr>
        <c:crossAx val="100201536"/>
        <c:crosses val="autoZero"/>
        <c:auto val="1"/>
        <c:lblAlgn val="ctr"/>
        <c:lblOffset val="100"/>
        <c:noMultiLvlLbl val="0"/>
      </c:catAx>
      <c:valAx>
        <c:axId val="100201536"/>
        <c:scaling>
          <c:orientation val="minMax"/>
        </c:scaling>
        <c:delete val="1"/>
        <c:axPos val="l"/>
        <c:numFmt formatCode="&quot;$&quot;\ #,##0" sourceLinked="1"/>
        <c:majorTickMark val="none"/>
        <c:minorTickMark val="none"/>
        <c:tickLblPos val="nextTo"/>
        <c:crossAx val="44271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538509229097958E-2"/>
          <c:y val="0.94797848607908752"/>
          <c:w val="0.40126309850323988"/>
          <c:h val="3.906091075281033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chemeClr val="tx1"/>
          </a:solidFill>
        </a:defRPr>
      </a:pPr>
      <a:endParaRPr lang="es-CO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[graficas gasto.ods]Hoja4!Tabla dinámica3</c:name>
    <c:fmtId val="-1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697127557387401E-2"/>
          <c:y val="0.11138053689781982"/>
          <c:w val="0.93321948484476069"/>
          <c:h val="0.535403923278313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Hoja4!$B$1:$B$2</c:f>
              <c:strCache>
                <c:ptCount val="1"/>
                <c:pt idx="0">
                  <c:v>PTO. ACTUAL</c:v>
                </c:pt>
              </c:strCache>
            </c:strRef>
          </c:tx>
          <c:spPr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chemeClr val="tx2">
                    <a:lumMod val="75000"/>
                  </a:schemeClr>
                </a:gs>
                <a:gs pos="100000">
                  <a:schemeClr val="tx2">
                    <a:lumMod val="10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 prstMaterial="clear">
              <a:bevelT prst="angle"/>
              <a:bevelB prst="angle"/>
            </a:sp3d>
          </c:spPr>
          <c:invertIfNegative val="0"/>
          <c:dLbls>
            <c:dLbl>
              <c:idx val="0"/>
              <c:layout>
                <c:manualLayout>
                  <c:x val="2.9507669487198771E-2"/>
                  <c:y val="-3.1518446864794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53035236168345E-2"/>
                  <c:y val="-9.1690027243038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Hoja4!$A$3:$A$5</c:f>
              <c:strCache>
                <c:ptCount val="2"/>
                <c:pt idx="0">
                  <c:v>Fortalecimiento de los sistemas de información institucional en Antioquia</c:v>
                </c:pt>
                <c:pt idx="1">
                  <c:v>Fortalecimiento del Sistema Integrado de Gestión del Instituto de Cultura y Patrimonio de Antioquia</c:v>
                </c:pt>
              </c:strCache>
            </c:strRef>
          </c:cat>
          <c:val>
            <c:numRef>
              <c:f>Hoja4!$B$3:$B$5</c:f>
              <c:numCache>
                <c:formatCode>"$"\ #,##0</c:formatCode>
                <c:ptCount val="2"/>
                <c:pt idx="0">
                  <c:v>680000000</c:v>
                </c:pt>
                <c:pt idx="1">
                  <c:v>12000000</c:v>
                </c:pt>
              </c:numCache>
            </c:numRef>
          </c:val>
        </c:ser>
        <c:ser>
          <c:idx val="1"/>
          <c:order val="1"/>
          <c:tx>
            <c:strRef>
              <c:f>Hoja4!$C$1:$C$2</c:f>
              <c:strCache>
                <c:ptCount val="1"/>
                <c:pt idx="0">
                  <c:v>PTO EJECUTADO</c:v>
                </c:pt>
              </c:strCache>
            </c:strRef>
          </c:tx>
          <c:spPr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50000">
                  <a:schemeClr val="accent3">
                    <a:lumMod val="5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 prstMaterial="plastic">
              <a:bevelT prst="angle"/>
              <a:bevelB prst="angle"/>
            </a:sp3d>
          </c:spPr>
          <c:invertIfNegative val="0"/>
          <c:dLbls>
            <c:dLbl>
              <c:idx val="0"/>
              <c:layout>
                <c:manualLayout>
                  <c:x val="3.7272845668040497E-2"/>
                  <c:y val="-4.8710326972864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719810431872195E-2"/>
                  <c:y val="-9.1690027243038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Hoja4!$A$3:$A$5</c:f>
              <c:strCache>
                <c:ptCount val="2"/>
                <c:pt idx="0">
                  <c:v>Fortalecimiento de los sistemas de información institucional en Antioquia</c:v>
                </c:pt>
                <c:pt idx="1">
                  <c:v>Fortalecimiento del Sistema Integrado de Gestión del Instituto de Cultura y Patrimonio de Antioquia</c:v>
                </c:pt>
              </c:strCache>
            </c:strRef>
          </c:cat>
          <c:val>
            <c:numRef>
              <c:f>Hoja4!$C$3:$C$5</c:f>
              <c:numCache>
                <c:formatCode>"$"\ #,##0</c:formatCode>
                <c:ptCount val="2"/>
                <c:pt idx="0">
                  <c:v>86119061</c:v>
                </c:pt>
                <c:pt idx="1">
                  <c:v>12000000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5"/>
        <c:shape val="cylinder"/>
        <c:axId val="125858816"/>
        <c:axId val="100203840"/>
        <c:axId val="0"/>
      </c:bar3DChart>
      <c:catAx>
        <c:axId val="1258588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s-CO"/>
          </a:p>
        </c:txPr>
        <c:crossAx val="100203840"/>
        <c:crosses val="autoZero"/>
        <c:auto val="1"/>
        <c:lblAlgn val="ctr"/>
        <c:lblOffset val="100"/>
        <c:noMultiLvlLbl val="0"/>
      </c:catAx>
      <c:valAx>
        <c:axId val="100203840"/>
        <c:scaling>
          <c:orientation val="minMax"/>
        </c:scaling>
        <c:delete val="1"/>
        <c:axPos val="l"/>
        <c:numFmt formatCode="&quot;$&quot;\ #,##0" sourceLinked="1"/>
        <c:majorTickMark val="none"/>
        <c:minorTickMark val="none"/>
        <c:tickLblPos val="nextTo"/>
        <c:crossAx val="1258588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210189256297896E-2"/>
          <c:y val="0.89970839232231381"/>
          <c:w val="0.59573736157376111"/>
          <c:h val="5.181321315562374E-2"/>
        </c:manualLayout>
      </c:layout>
      <c:overlay val="0"/>
      <c:txPr>
        <a:bodyPr/>
        <a:lstStyle/>
        <a:p>
          <a:pPr>
            <a:defRPr sz="1200" b="1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  <c:userShapes r:id="rId2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0.27966</cdr:x>
      <cdr:y>0.64706</cdr:y>
    </cdr:from>
    <cdr:to>
      <cdr:x>0.41525</cdr:x>
      <cdr:y>0.68235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376264" y="3960440"/>
          <a:ext cx="115212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200" b="1" dirty="0" smtClean="0"/>
            <a:t>$</a:t>
          </a:r>
          <a:r>
            <a:rPr lang="es-CO" b="1" dirty="0" smtClean="0"/>
            <a:t>930,0</a:t>
          </a:r>
          <a:endParaRPr lang="es-CO" sz="1100" b="1" dirty="0"/>
        </a:p>
      </cdr:txBody>
    </cdr:sp>
  </cdr:relSizeAnchor>
  <cdr:relSizeAnchor xmlns:cdr="http://schemas.openxmlformats.org/drawingml/2006/chartDrawing">
    <cdr:from>
      <cdr:x>0.33397</cdr:x>
      <cdr:y>0.50588</cdr:y>
    </cdr:from>
    <cdr:to>
      <cdr:x>0.42719</cdr:x>
      <cdr:y>0.54118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837723" y="3096344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100" b="1" dirty="0" smtClean="0"/>
            <a:t>$2.478,7</a:t>
          </a:r>
          <a:endParaRPr lang="es-CO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0.33898</cdr:x>
      <cdr:y>0.55238</cdr:y>
    </cdr:from>
    <cdr:to>
      <cdr:x>0.4322</cdr:x>
      <cdr:y>0.61633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880319" y="2488109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1100" b="1" dirty="0" smtClean="0">
              <a:solidFill>
                <a:srgbClr val="FF0000"/>
              </a:solidFill>
            </a:rPr>
            <a:t>12,7%</a:t>
          </a:r>
          <a:endParaRPr lang="es-CO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0.69492</cdr:x>
      <cdr:y>0.55238</cdr:y>
    </cdr:from>
    <cdr:to>
      <cdr:x>0.78814</cdr:x>
      <cdr:y>0.61633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5904655" y="2488109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O" sz="1100" b="1" dirty="0" smtClean="0">
              <a:solidFill>
                <a:srgbClr val="FF0000"/>
              </a:solidFill>
            </a:rPr>
            <a:t>100%</a:t>
          </a:r>
          <a:endParaRPr lang="es-CO" sz="1100" b="1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9E4E-EB66-4EBF-AF9A-6988DBC2B3AF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4270-D957-41F1-B03C-446103581CF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120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9E4E-EB66-4EBF-AF9A-6988DBC2B3AF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4270-D957-41F1-B03C-446103581CF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873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9E4E-EB66-4EBF-AF9A-6988DBC2B3AF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4270-D957-41F1-B03C-446103581CF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513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9E4E-EB66-4EBF-AF9A-6988DBC2B3AF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4270-D957-41F1-B03C-446103581CF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699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9E4E-EB66-4EBF-AF9A-6988DBC2B3AF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4270-D957-41F1-B03C-446103581CF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257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9E4E-EB66-4EBF-AF9A-6988DBC2B3AF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4270-D957-41F1-B03C-446103581CF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865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9E4E-EB66-4EBF-AF9A-6988DBC2B3AF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4270-D957-41F1-B03C-446103581CF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593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9E4E-EB66-4EBF-AF9A-6988DBC2B3AF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4270-D957-41F1-B03C-446103581CF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2080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9E4E-EB66-4EBF-AF9A-6988DBC2B3AF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4270-D957-41F1-B03C-446103581CF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825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9E4E-EB66-4EBF-AF9A-6988DBC2B3AF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4270-D957-41F1-B03C-446103581CF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879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9E4E-EB66-4EBF-AF9A-6988DBC2B3AF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A4270-D957-41F1-B03C-446103581CF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632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19E4E-EB66-4EBF-AF9A-6988DBC2B3AF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A4270-D957-41F1-B03C-446103581CF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362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3409568"/>
              </p:ext>
            </p:extLst>
          </p:nvPr>
        </p:nvGraphicFramePr>
        <p:xfrm>
          <a:off x="323528" y="188640"/>
          <a:ext cx="8496944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2339752" y="5615662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rgbClr val="C00000"/>
                </a:solidFill>
              </a:rPr>
              <a:t>83,1%</a:t>
            </a:r>
            <a:endParaRPr lang="es-CO" sz="1050" b="1" dirty="0">
              <a:solidFill>
                <a:srgbClr val="C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411760" y="472514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rgbClr val="C00000"/>
                </a:solidFill>
              </a:rPr>
              <a:t>48,9%</a:t>
            </a:r>
            <a:endParaRPr lang="es-CO" sz="1050" b="1" dirty="0">
              <a:solidFill>
                <a:srgbClr val="C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20144" y="3815462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rgbClr val="C00000"/>
                </a:solidFill>
              </a:rPr>
              <a:t>50,6%</a:t>
            </a:r>
            <a:endParaRPr lang="es-CO" sz="1050" b="1" dirty="0">
              <a:solidFill>
                <a:srgbClr val="C0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339752" y="2879358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>
                <a:solidFill>
                  <a:srgbClr val="C00000"/>
                </a:solidFill>
              </a:rPr>
              <a:t>25,0%</a:t>
            </a:r>
            <a:endParaRPr lang="es-CO" sz="1050" b="1" dirty="0">
              <a:solidFill>
                <a:srgbClr val="C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9512" y="1124744"/>
            <a:ext cx="5904656" cy="276999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2700" prstMaterial="translucentPowder">
            <a:bevelT prst="angle"/>
            <a:bevelB prst="angle"/>
            <a:contourClr>
              <a:schemeClr val="accent1">
                <a:lumMod val="20000"/>
                <a:lumOff val="80000"/>
              </a:schemeClr>
            </a:contourClr>
          </a:sp3d>
        </p:spPr>
        <p:txBody>
          <a:bodyPr wrap="square" rtlCol="0">
            <a:spAutoFit/>
          </a:bodyPr>
          <a:lstStyle/>
          <a:p>
            <a:r>
              <a:rPr lang="es-CO" sz="1200" b="1" dirty="0" smtClean="0"/>
              <a:t>PTO. DEFINITIVO $28.286,1  - PTO EJECUTADO </a:t>
            </a:r>
            <a:r>
              <a:rPr lang="es-CO" sz="1200" b="1" dirty="0" smtClean="0"/>
              <a:t>$14.127,1 </a:t>
            </a:r>
            <a:r>
              <a:rPr lang="es-CO" sz="1200" b="1" dirty="0" smtClean="0"/>
              <a:t>% EJECUTADO </a:t>
            </a:r>
            <a:r>
              <a:rPr lang="es-CO" sz="1200" b="1" dirty="0" smtClean="0"/>
              <a:t>49,9</a:t>
            </a:r>
            <a:r>
              <a:rPr lang="es-CO" sz="1200" b="1" dirty="0" smtClean="0"/>
              <a:t>%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341127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2606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CO" dirty="0" smtClean="0"/>
              <a:t>COMPONENTE CULTURA</a:t>
            </a:r>
            <a:endParaRPr lang="es-CO" dirty="0"/>
          </a:p>
        </p:txBody>
      </p:sp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671085"/>
              </p:ext>
            </p:extLst>
          </p:nvPr>
        </p:nvGraphicFramePr>
        <p:xfrm>
          <a:off x="-396552" y="260648"/>
          <a:ext cx="986509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39552" y="5085184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 smtClean="0">
                <a:solidFill>
                  <a:srgbClr val="FF0000"/>
                </a:solidFill>
              </a:rPr>
              <a:t>0,8%</a:t>
            </a:r>
            <a:endParaRPr lang="es-CO" sz="1100" b="1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91680" y="5085184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 smtClean="0">
                <a:solidFill>
                  <a:srgbClr val="FF0000"/>
                </a:solidFill>
              </a:rPr>
              <a:t>17,0%</a:t>
            </a:r>
            <a:endParaRPr lang="es-CO" sz="1100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915816" y="5085184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 smtClean="0">
                <a:solidFill>
                  <a:srgbClr val="FF0000"/>
                </a:solidFill>
              </a:rPr>
              <a:t>15,0%</a:t>
            </a:r>
            <a:endParaRPr lang="es-CO" sz="1100" b="1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067944" y="5085184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 smtClean="0">
                <a:solidFill>
                  <a:srgbClr val="FF0000"/>
                </a:solidFill>
              </a:rPr>
              <a:t>18,4%</a:t>
            </a:r>
            <a:endParaRPr lang="es-CO" sz="1100" b="1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220072" y="5013176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 smtClean="0">
                <a:solidFill>
                  <a:srgbClr val="FF0000"/>
                </a:solidFill>
              </a:rPr>
              <a:t>37,6%</a:t>
            </a:r>
            <a:endParaRPr lang="es-CO" sz="1100" b="1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372200" y="5013176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 smtClean="0">
                <a:solidFill>
                  <a:srgbClr val="FF0000"/>
                </a:solidFill>
              </a:rPr>
              <a:t>43,7%</a:t>
            </a:r>
            <a:endParaRPr lang="es-CO" sz="1100" b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596336" y="5013176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 smtClean="0">
                <a:solidFill>
                  <a:srgbClr val="FF0000"/>
                </a:solidFill>
              </a:rPr>
              <a:t>7,8%</a:t>
            </a:r>
            <a:endParaRPr lang="es-CO" sz="1100" b="1" dirty="0">
              <a:solidFill>
                <a:srgbClr val="FF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8748464" y="5085184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 smtClean="0">
                <a:solidFill>
                  <a:srgbClr val="FF0000"/>
                </a:solidFill>
              </a:rPr>
              <a:t>4,3%</a:t>
            </a:r>
            <a:endParaRPr lang="es-CO" sz="1100" b="1" dirty="0">
              <a:solidFill>
                <a:srgbClr val="FF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07504" y="836712"/>
            <a:ext cx="381642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  <a:scene3d>
            <a:camera prst="orthographicFront"/>
            <a:lightRig rig="threePt" dir="t"/>
          </a:scene3d>
          <a:sp3d>
            <a:bevelT prst="angle"/>
            <a:bevelB prst="angle"/>
          </a:sp3d>
        </p:spPr>
        <p:txBody>
          <a:bodyPr wrap="square" rtlCol="0">
            <a:spAutoFit/>
          </a:bodyPr>
          <a:lstStyle/>
          <a:p>
            <a:r>
              <a:rPr lang="es-CO" sz="1200" b="1" dirty="0" smtClean="0"/>
              <a:t>PTO. EN MILLONES $20.992,3  PTO. EJECUTADO $2.709.1  % EJECUTADO AGREGADO 12,9%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424565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43808" y="620688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CO" dirty="0" smtClean="0"/>
              <a:t>COMPONENTE FORTALECIMIENTO INSTITUCIONAL</a:t>
            </a:r>
            <a:endParaRPr lang="es-CO" dirty="0"/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364420"/>
              </p:ext>
            </p:extLst>
          </p:nvPr>
        </p:nvGraphicFramePr>
        <p:xfrm>
          <a:off x="323529" y="2132856"/>
          <a:ext cx="849694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162" y="1449642"/>
            <a:ext cx="381642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  <a:scene3d>
            <a:camera prst="orthographicFront"/>
            <a:lightRig rig="threePt" dir="t"/>
          </a:scene3d>
          <a:sp3d>
            <a:bevelT prst="angle"/>
            <a:bevelB prst="angle"/>
          </a:sp3d>
        </p:spPr>
        <p:txBody>
          <a:bodyPr wrap="square" rtlCol="0">
            <a:spAutoFit/>
          </a:bodyPr>
          <a:lstStyle/>
          <a:p>
            <a:r>
              <a:rPr lang="es-CO" sz="1200" b="1" dirty="0" smtClean="0"/>
              <a:t>PTO. EN MILLONES $692,0  PTO. EJECUTADO $98,1  % EJECUTADO AGREGADO 14,2%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111177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127</Words>
  <Application>Microsoft Office PowerPoint</Application>
  <PresentationFormat>Presentación en pantalla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YANETH ISLENY BEDOYA SIERRA</dc:creator>
  <cp:lastModifiedBy>YANETH ISLENY BEDOYA SIERRA</cp:lastModifiedBy>
  <cp:revision>22</cp:revision>
  <dcterms:created xsi:type="dcterms:W3CDTF">2019-03-05T20:03:46Z</dcterms:created>
  <dcterms:modified xsi:type="dcterms:W3CDTF">2019-04-08T18:43:51Z</dcterms:modified>
</cp:coreProperties>
</file>