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69" autoAdjust="0"/>
    <p:restoredTop sz="50000" autoAdjust="0"/>
  </p:normalViewPr>
  <p:slideViewPr>
    <p:cSldViewPr>
      <p:cViewPr>
        <p:scale>
          <a:sx n="100" d="100"/>
          <a:sy n="100" d="100"/>
        </p:scale>
        <p:origin x="-9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ybedoyas\My%20Documents\CARPETAS%20YANETH\PRESUPUESTO\PRESUPUESTO%20POR%20A&#209;OS\PRESUPUESTO%202019\INFORMES%20PTO\MENSUAL\JUNIO\grafico%20ingresos%20junio2019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D:\MENSUAL\JUNIO\grafico%20gastos%20junio2019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NSUAL\JUNIO\grafico%20gastos%20junio2019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ybedoyas\My%20Documents\CARPETAS%20YANETH\PRESUPUESTO\PRESUPUESTO%20POR%20A&#209;OS\PRESUPUESTO%202019\INFORMES%20PTO\MENSUAL\JUNIO\grafico%20ingresos%20junio201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ybedoyas\My%20Documents\CARPETAS%20YANETH\PRESUPUESTO\PRESUPUESTO%20POR%20A&#209;OS\PRESUPUESTO%202019\INFORMES%20PTO\MENSUAL\JUNIO\grafico%20ingresos%20junio201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ybedoyas\My%20Documents\CARPETAS%20YANETH\PRESUPUESTO\PRESUPUESTO%20POR%20A&#209;OS\PRESUPUESTO%202019\INFORMES%20PTO\MENSUAL\JUNIO\grafico%20ingresos%20junio2019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grafico%20ingresos%20junio2019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bedoyas\My%20Documents\CARPETAS%20YANETH\PRESUPUESTO\PRESUPUESTO%20POR%20A&#209;OS\PRESUPUESTO%202019\PRESUPUESTO\MENSUAL\MAYO\grafico%20ingres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ybedoyas\My%20Documents\CARPETAS%20YANETH\PRESUPUESTO\PRESUPUESTO%20POR%20A&#209;OS\PRESUPUESTO%202019\PRESUPUESTO\MENSUAL\MAYO\grafico%20ingres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NSUAL\JUNIO\grafico%20gastos%20junio2019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ENSUAL\JUNIO\grafico%20gastos%20junio201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ingresos junio2019.xlsx]Hoja1!Tabla dinámica1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69832838216407"/>
          <c:y val="0.27896807762100501"/>
          <c:w val="0.70973131163653636"/>
          <c:h val="0.587927637669888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PTO. RECAUDADO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clear">
              <a:bevelT w="139700" prst="cross"/>
              <a:bevelB w="152400" h="50800" prst="softRound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10.237,7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B4-43CA-9322-CCF31E78F5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8.619,7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B4-43CA-9322-CCF31E78F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RECURSOS DE CAPITAL</c:v>
                </c:pt>
                <c:pt idx="1">
                  <c:v>INGRESOS CORRIENTES</c:v>
                </c:pt>
              </c:strCache>
            </c:strRef>
          </c:cat>
          <c:val>
            <c:numRef>
              <c:f>Hoja1!$B$2:$B$4</c:f>
              <c:numCache>
                <c:formatCode>"$"\ #,##0</c:formatCode>
                <c:ptCount val="2"/>
                <c:pt idx="0">
                  <c:v>10237669970</c:v>
                </c:pt>
                <c:pt idx="1">
                  <c:v>8619663769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CB4-43CA-9322-CCF31E78F56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PTO. ACTUAL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clear">
              <a:bevelT w="139700" prst="cross"/>
              <a:bevelB w="152400" h="50800" prst="softRound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10.241,1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B4-43CA-9322-CCF31E78F5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21.074,1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B4-43CA-9322-CCF31E78F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RECURSOS DE CAPITAL</c:v>
                </c:pt>
                <c:pt idx="1">
                  <c:v>INGRESOS CORRIENTES</c:v>
                </c:pt>
              </c:strCache>
            </c:strRef>
          </c:cat>
          <c:val>
            <c:numRef>
              <c:f>Hoja1!$C$2:$C$4</c:f>
              <c:numCache>
                <c:formatCode>"$"\ #,##0</c:formatCode>
                <c:ptCount val="2"/>
                <c:pt idx="0">
                  <c:v>10241072987</c:v>
                </c:pt>
                <c:pt idx="1">
                  <c:v>21074055400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CB4-43CA-9322-CCF31E78F56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APROPIACIÓN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clear">
              <a:bevelT prst="relaxedInset"/>
              <a:bevelB w="139700" h="139700" prst="divot"/>
            </a:sp3d>
          </c:spPr>
          <c:invertIfNegative val="0"/>
          <c:dPt>
            <c:idx val="1"/>
            <c:invertIfNegative val="0"/>
            <c:bubble3D val="0"/>
            <c:spPr>
              <a:scene3d>
                <a:camera prst="orthographicFront"/>
                <a:lightRig rig="threePt" dir="t"/>
              </a:scene3d>
              <a:sp3d prstMaterial="clear">
                <a:bevelT w="139700" prst="cross"/>
                <a:bevelB w="152400" h="50800" prst="softRound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B4-43CA-9322-CCF31E78F56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13,0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CB4-43CA-9322-CCF31E78F56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17.024,3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CB4-43CA-9322-CCF31E78F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RECURSOS DE CAPITAL</c:v>
                </c:pt>
                <c:pt idx="1">
                  <c:v>INGRESOS CORRIENTES</c:v>
                </c:pt>
              </c:strCache>
            </c:strRef>
          </c:cat>
          <c:val>
            <c:numRef>
              <c:f>Hoja1!$D$2:$D$4</c:f>
              <c:numCache>
                <c:formatCode>"$"\ #,##0</c:formatCode>
                <c:ptCount val="2"/>
                <c:pt idx="0">
                  <c:v>13000000</c:v>
                </c:pt>
                <c:pt idx="1">
                  <c:v>17024252400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CB4-43CA-9322-CCF31E78F5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0"/>
        <c:gapDepth val="15"/>
        <c:shape val="box"/>
        <c:axId val="80802304"/>
        <c:axId val="41253632"/>
        <c:axId val="0"/>
      </c:bar3DChart>
      <c:catAx>
        <c:axId val="808023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CO"/>
          </a:p>
        </c:txPr>
        <c:crossAx val="41253632"/>
        <c:crosses val="autoZero"/>
        <c:auto val="1"/>
        <c:lblAlgn val="ctr"/>
        <c:lblOffset val="100"/>
        <c:noMultiLvlLbl val="0"/>
      </c:catAx>
      <c:valAx>
        <c:axId val="41253632"/>
        <c:scaling>
          <c:orientation val="minMax"/>
        </c:scaling>
        <c:delete val="1"/>
        <c:axPos val="b"/>
        <c:numFmt formatCode="&quot;$&quot;\ #,##0" sourceLinked="1"/>
        <c:majorTickMark val="out"/>
        <c:minorTickMark val="none"/>
        <c:tickLblPos val="nextTo"/>
        <c:crossAx val="80802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3583920180670884E-2"/>
          <c:y val="0.9309902603414435"/>
          <c:w val="0.67191168768362808"/>
          <c:h val="5.982767042457162E-2"/>
        </c:manualLayout>
      </c:layout>
      <c:overlay val="0"/>
      <c:txPr>
        <a:bodyPr/>
        <a:lstStyle/>
        <a:p>
          <a:pPr>
            <a:defRPr sz="1200" b="1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  <c:userShapes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gastos junio2019.xlsx]Hoja4!TablaDinámica2</c:name>
    <c:fmtId val="-1"/>
  </c:pivotSource>
  <c:chart>
    <c:autoTitleDeleted val="0"/>
    <c:pivotFmts>
      <c:pivotFmt>
        <c:idx val="0"/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diamond"/>
          <c:size val="6"/>
          <c:spPr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squar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420809821770223E-2"/>
          <c:y val="0"/>
          <c:w val="0.99723660312481477"/>
          <c:h val="0.832841332722603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Hoja4!$B$1</c:f>
              <c:strCache>
                <c:ptCount val="1"/>
                <c:pt idx="0">
                  <c:v>PTO. ACTUAL</c:v>
                </c:pt>
              </c:strCache>
            </c:strRef>
          </c:tx>
          <c:spPr>
            <a:gradFill flip="none" rotWithShape="1">
              <a:gsLst>
                <a:gs pos="0">
                  <a:srgbClr val="9966FF">
                    <a:tint val="66000"/>
                    <a:satMod val="160000"/>
                  </a:srgbClr>
                </a:gs>
                <a:gs pos="50000">
                  <a:srgbClr val="9966FF">
                    <a:tint val="44500"/>
                    <a:satMod val="160000"/>
                  </a:srgbClr>
                </a:gs>
                <a:gs pos="100000">
                  <a:srgbClr val="9966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7.6130637376286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782,9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50751650171529E-2"/>
                  <c:y val="-3.7764665562942174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4.511,9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130637376286463E-3"/>
                  <c:y val="4.119829289845199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3.212,8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0753758250857177E-3"/>
                  <c:y val="-1.235948786953571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5.970,5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50751650171529E-2"/>
                  <c:y val="-6.179743934767931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1.030,0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150751650171529E-2"/>
                  <c:y val="-6.179743934767855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1.350,1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613063737628646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764,0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6.399,2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Hoja4!$A$2:$A$10</c:f>
              <c:strCache>
                <c:ptCount val="8"/>
                <c:pt idx="0">
                  <c:v>Circulación artística </c:v>
                </c:pt>
                <c:pt idx="1">
                  <c:v>Desarrollo de convocatorias </c:v>
                </c:pt>
                <c:pt idx="2">
                  <c:v>Formación artística </c:v>
                </c:pt>
                <c:pt idx="3">
                  <c:v>Gestión y Salvaguardia </c:v>
                </c:pt>
                <c:pt idx="4">
                  <c:v>Agenda Institucional</c:v>
                </c:pt>
                <c:pt idx="5">
                  <c:v>Plan de lectura</c:v>
                </c:pt>
                <c:pt idx="6">
                  <c:v>Gestión y planificación </c:v>
                </c:pt>
                <c:pt idx="7">
                  <c:v>Mantenimiento, adecuación</c:v>
                </c:pt>
              </c:strCache>
            </c:strRef>
          </c:cat>
          <c:val>
            <c:numRef>
              <c:f>Hoja4!$B$2:$B$10</c:f>
              <c:numCache>
                <c:formatCode>"$"\ #,##0</c:formatCode>
                <c:ptCount val="8"/>
                <c:pt idx="0">
                  <c:v>782900000</c:v>
                </c:pt>
                <c:pt idx="1">
                  <c:v>4511946026</c:v>
                </c:pt>
                <c:pt idx="2">
                  <c:v>3212753397</c:v>
                </c:pt>
                <c:pt idx="3">
                  <c:v>5970458810</c:v>
                </c:pt>
                <c:pt idx="4">
                  <c:v>1030000000</c:v>
                </c:pt>
                <c:pt idx="5">
                  <c:v>1350074000</c:v>
                </c:pt>
                <c:pt idx="6">
                  <c:v>764041109</c:v>
                </c:pt>
                <c:pt idx="7">
                  <c:v>6399158045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B8-4D3E-A119-8AAFFF590893}"/>
            </c:ext>
          </c:extLst>
        </c:ser>
        <c:ser>
          <c:idx val="1"/>
          <c:order val="1"/>
          <c:tx>
            <c:strRef>
              <c:f>Hoja4!$C$1</c:f>
              <c:strCache>
                <c:ptCount val="1"/>
                <c:pt idx="0">
                  <c:v>PTO. EJECUTADO</c:v>
                </c:pt>
              </c:strCache>
            </c:strRef>
          </c:tx>
          <c:spPr>
            <a:gradFill flip="none" rotWithShape="1">
              <a:gsLst>
                <a:gs pos="0">
                  <a:srgbClr val="9AEC94">
                    <a:tint val="66000"/>
                    <a:satMod val="160000"/>
                  </a:srgbClr>
                </a:gs>
                <a:gs pos="50000">
                  <a:srgbClr val="9AEC94">
                    <a:tint val="44500"/>
                    <a:satMod val="160000"/>
                  </a:srgbClr>
                </a:gs>
                <a:gs pos="100000">
                  <a:srgbClr val="9AEC94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7.613063737628646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465,2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6130637376286463E-3"/>
                  <c:y val="-7.5529331125884349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1.204,7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41959560644297E-2"/>
                  <c:y val="-2.05991464492261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3.034,7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819076939000881E-3"/>
                  <c:y val="-8.23965857969047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3.502,0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6129638286557121E-3"/>
                  <c:y val="-2.26590610941488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250,0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6130637376286463E-3"/>
                  <c:y val="-2.059914644922618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545,9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226127475257293E-2"/>
                  <c:y val="-6.179743934767855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608,3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150751650171529E-2"/>
                  <c:y val="-2.03613351392398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$ </a:t>
                    </a:r>
                    <a:r>
                      <a:rPr lang="en-US" smtClean="0"/>
                      <a:t>4.215,8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Hoja4!$A$2:$A$10</c:f>
              <c:strCache>
                <c:ptCount val="8"/>
                <c:pt idx="0">
                  <c:v>Circulación artística </c:v>
                </c:pt>
                <c:pt idx="1">
                  <c:v>Desarrollo de convocatorias </c:v>
                </c:pt>
                <c:pt idx="2">
                  <c:v>Formación artística </c:v>
                </c:pt>
                <c:pt idx="3">
                  <c:v>Gestión y Salvaguardia </c:v>
                </c:pt>
                <c:pt idx="4">
                  <c:v>Agenda Institucional</c:v>
                </c:pt>
                <c:pt idx="5">
                  <c:v>Plan de lectura</c:v>
                </c:pt>
                <c:pt idx="6">
                  <c:v>Gestión y planificación </c:v>
                </c:pt>
                <c:pt idx="7">
                  <c:v>Mantenimiento, adecuación</c:v>
                </c:pt>
              </c:strCache>
            </c:strRef>
          </c:cat>
          <c:val>
            <c:numRef>
              <c:f>Hoja4!$C$2:$C$10</c:f>
              <c:numCache>
                <c:formatCode>"$"\ #,##0</c:formatCode>
                <c:ptCount val="8"/>
                <c:pt idx="0">
                  <c:v>465150164</c:v>
                </c:pt>
                <c:pt idx="1">
                  <c:v>1204618108</c:v>
                </c:pt>
                <c:pt idx="2">
                  <c:v>3034713456</c:v>
                </c:pt>
                <c:pt idx="3">
                  <c:v>3502020340</c:v>
                </c:pt>
                <c:pt idx="4">
                  <c:v>250000000</c:v>
                </c:pt>
                <c:pt idx="5">
                  <c:v>545892578</c:v>
                </c:pt>
                <c:pt idx="6">
                  <c:v>608349277</c:v>
                </c:pt>
                <c:pt idx="7">
                  <c:v>4215778868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B8-4D3E-A119-8AAFFF5908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755648"/>
        <c:axId val="228107392"/>
        <c:axId val="0"/>
      </c:bar3DChart>
      <c:catAx>
        <c:axId val="2017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8107392"/>
        <c:crosses val="autoZero"/>
        <c:auto val="1"/>
        <c:lblAlgn val="ctr"/>
        <c:lblOffset val="100"/>
        <c:noMultiLvlLbl val="0"/>
      </c:catAx>
      <c:valAx>
        <c:axId val="228107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&quot;$&quot;\ #,##0" sourceLinked="1"/>
        <c:majorTickMark val="none"/>
        <c:minorTickMark val="none"/>
        <c:tickLblPos val="nextTo"/>
        <c:crossAx val="20175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993414067594738E-2"/>
          <c:y val="0.96788621499384009"/>
          <c:w val="0.41852997733764769"/>
          <c:h val="2.975024047140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userShapes r:id="rId2"/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gastos junio2019.xlsx]Hoja5!TablaDinámica3</c:name>
    <c:fmtId val="-1"/>
  </c:pivotSource>
  <c:chart>
    <c:autoTitleDeleted val="0"/>
    <c:pivotFmts>
      <c:pivotFmt>
        <c:idx val="0"/>
      </c:pivotFmt>
      <c:pivotFmt>
        <c:idx val="1"/>
        <c:spPr>
          <a:solidFill>
            <a:schemeClr val="accent1">
              <a:alpha val="88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flat">
            <a:contourClr>
              <a:schemeClr val="accent1">
                <a:lumMod val="50000"/>
              </a:schemeClr>
            </a:contourClr>
          </a:sp3d>
        </c:spPr>
        <c:marker>
          <c:symbol val="circle"/>
          <c:size val="6"/>
          <c:spPr>
            <a:solidFill>
              <a:schemeClr val="accent1"/>
            </a:solidFill>
            <a:ln w="9525">
              <a:solidFill>
                <a:schemeClr val="dk1">
                  <a:lumMod val="75000"/>
                  <a:lumOff val="25000"/>
                </a:schemeClr>
              </a:solidFill>
            </a:ln>
            <a:effectLst/>
          </c:spPr>
        </c:marker>
        <c:dLbl>
          <c:idx val="0"/>
          <c:spPr>
            <a:solidFill>
              <a:srgbClr val="4F81BD">
                <a:alpha val="30000"/>
              </a:srgbClr>
            </a:solidFill>
            <a:ln>
              <a:solidFill>
                <a:sysClr val="window" lastClr="FFFFFF">
                  <a:alpha val="50000"/>
                </a:sysClr>
              </a:solidFill>
              <a:round/>
            </a:ln>
            <a:effectLst>
              <a:outerShdw blurRad="63500" dist="889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88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flat">
            <a:contourClr>
              <a:schemeClr val="accent1">
                <a:lumMod val="50000"/>
              </a:schemeClr>
            </a:contourClr>
          </a:sp3d>
        </c:spPr>
        <c:marker>
          <c:symbol val="circle"/>
          <c:size val="6"/>
          <c:spPr>
            <a:solidFill>
              <a:schemeClr val="accent2"/>
            </a:solidFill>
            <a:ln w="9525">
              <a:solidFill>
                <a:schemeClr val="dk1">
                  <a:lumMod val="75000"/>
                  <a:lumOff val="25000"/>
                </a:schemeClr>
              </a:solidFill>
            </a:ln>
            <a:effectLst/>
          </c:spPr>
        </c:marker>
        <c:dLbl>
          <c:idx val="0"/>
          <c:spPr>
            <a:solidFill>
              <a:srgbClr val="C0504D">
                <a:alpha val="30000"/>
              </a:srgbClr>
            </a:solidFill>
            <a:ln>
              <a:solidFill>
                <a:sysClr val="window" lastClr="FFFFFF">
                  <a:alpha val="50000"/>
                </a:sysClr>
              </a:solidFill>
              <a:round/>
            </a:ln>
            <a:effectLst>
              <a:outerShdw blurRad="63500" dist="889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alpha val="88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flat">
            <a:contourClr>
              <a:schemeClr val="accent1">
                <a:lumMod val="50000"/>
              </a:schemeClr>
            </a:contourClr>
          </a:sp3d>
        </c:spPr>
        <c:marker>
          <c:symbol val="none"/>
        </c:marker>
        <c:dLbl>
          <c:idx val="0"/>
          <c:spPr>
            <a:solidFill>
              <a:srgbClr val="4F81BD">
                <a:alpha val="30000"/>
              </a:srgbClr>
            </a:solidFill>
            <a:ln>
              <a:solidFill>
                <a:sysClr val="window" lastClr="FFFFFF">
                  <a:alpha val="50000"/>
                </a:sysClr>
              </a:solidFill>
              <a:round/>
            </a:ln>
            <a:effectLst>
              <a:outerShdw blurRad="63500" dist="889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alpha val="88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flat">
            <a:contourClr>
              <a:schemeClr val="accent1">
                <a:lumMod val="50000"/>
              </a:schemeClr>
            </a:contourClr>
          </a:sp3d>
        </c:spPr>
        <c:marker>
          <c:symbol val="none"/>
        </c:marker>
        <c:dLbl>
          <c:idx val="0"/>
          <c:spPr>
            <a:solidFill>
              <a:srgbClr val="C0504D">
                <a:alpha val="30000"/>
              </a:srgbClr>
            </a:solidFill>
            <a:ln>
              <a:solidFill>
                <a:sysClr val="window" lastClr="FFFFFF">
                  <a:alpha val="50000"/>
                </a:sysClr>
              </a:solidFill>
              <a:round/>
            </a:ln>
            <a:effectLst>
              <a:outerShdw blurRad="63500" dist="889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alpha val="88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flat">
            <a:contourClr>
              <a:schemeClr val="accent1">
                <a:lumMod val="50000"/>
              </a:schemeClr>
            </a:contourClr>
          </a:sp3d>
        </c:spPr>
        <c:marker>
          <c:symbol val="none"/>
        </c:marker>
        <c:dLbl>
          <c:idx val="0"/>
          <c:spPr>
            <a:solidFill>
              <a:srgbClr val="4F81BD">
                <a:alpha val="30000"/>
              </a:srgbClr>
            </a:solidFill>
            <a:ln>
              <a:solidFill>
                <a:sysClr val="window" lastClr="FFFFFF">
                  <a:alpha val="50000"/>
                </a:sysClr>
              </a:solidFill>
              <a:round/>
            </a:ln>
            <a:effectLst>
              <a:outerShdw blurRad="63500" dist="889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alpha val="88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 prstMaterial="flat">
            <a:contourClr>
              <a:schemeClr val="accent1">
                <a:lumMod val="50000"/>
              </a:schemeClr>
            </a:contourClr>
          </a:sp3d>
        </c:spPr>
        <c:marker>
          <c:symbol val="none"/>
        </c:marker>
        <c:dLbl>
          <c:idx val="0"/>
          <c:spPr>
            <a:solidFill>
              <a:srgbClr val="C0504D">
                <a:alpha val="30000"/>
              </a:srgbClr>
            </a:solidFill>
            <a:ln>
              <a:solidFill>
                <a:sysClr val="window" lastClr="FFFFFF">
                  <a:alpha val="50000"/>
                </a:sysClr>
              </a:solidFill>
              <a:round/>
            </a:ln>
            <a:effectLst>
              <a:outerShdw blurRad="63500" dist="88900" dir="2700000" algn="tl" rotWithShape="0">
                <a:prstClr val="black">
                  <a:alpha val="40000"/>
                </a:prstClr>
              </a:outerShdw>
            </a:effectLst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depthPercent val="100"/>
      <c:rAngAx val="0"/>
      <c:perspective val="30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4320966532140941E-2"/>
          <c:w val="0.99082212313822215"/>
          <c:h val="0.6789754964378784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PTO. COMPROMETIDO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9.3647411841162476E-3"/>
                  <c:y val="-4.926726636271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EE0-4BAB-9847-C4F8916028BC}"/>
                </c:ext>
              </c:extLst>
            </c:dLbl>
            <c:dLbl>
              <c:idx val="1"/>
              <c:layout>
                <c:manualLayout>
                  <c:x val="-4.6823705920582244E-3"/>
                  <c:y val="-7.2451862298104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EE0-4BAB-9847-C4F8916028BC}"/>
                </c:ext>
              </c:extLst>
            </c:dLbl>
            <c:spPr>
              <a:solidFill>
                <a:srgbClr val="4F81BD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Hoja5!$A$2:$A$4</c:f>
              <c:strCache>
                <c:ptCount val="2"/>
                <c:pt idx="0">
                  <c:v>Sistemas de información institucional en Antioquia</c:v>
                </c:pt>
                <c:pt idx="1">
                  <c:v>Sistema Integrado de Gestión del ICPA</c:v>
                </c:pt>
              </c:strCache>
            </c:strRef>
          </c:cat>
          <c:val>
            <c:numRef>
              <c:f>Hoja5!$B$2:$B$4</c:f>
              <c:numCache>
                <c:formatCode>"$"\ #,##0</c:formatCode>
                <c:ptCount val="2"/>
                <c:pt idx="0">
                  <c:v>528579258</c:v>
                </c:pt>
                <c:pt idx="1">
                  <c:v>12000000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E0-4BAB-9847-C4F8916028BC}"/>
            </c:ext>
          </c:extLst>
        </c:ser>
        <c:ser>
          <c:idx val="1"/>
          <c:order val="1"/>
          <c:tx>
            <c:strRef>
              <c:f>Hoja5!$C$1</c:f>
              <c:strCache>
                <c:ptCount val="1"/>
                <c:pt idx="0">
                  <c:v>PTO. ACTUAL</c:v>
                </c:pt>
              </c:strCache>
            </c:strRef>
          </c:tx>
          <c:spPr>
            <a:gradFill flip="none" rotWithShape="1">
              <a:gsLst>
                <a:gs pos="0">
                  <a:srgbClr val="9966FF">
                    <a:tint val="66000"/>
                    <a:satMod val="160000"/>
                  </a:srgbClr>
                </a:gs>
                <a:gs pos="50000">
                  <a:srgbClr val="9966FF">
                    <a:tint val="44500"/>
                    <a:satMod val="160000"/>
                  </a:srgbClr>
                </a:gs>
                <a:gs pos="100000">
                  <a:srgbClr val="9966FF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1215803947053492E-3"/>
                  <c:y val="-3.1878819411166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EE0-4BAB-9847-C4F8916028BC}"/>
                </c:ext>
              </c:extLst>
            </c:dLbl>
            <c:dLbl>
              <c:idx val="1"/>
              <c:layout>
                <c:manualLayout>
                  <c:x val="6.2431607894106985E-3"/>
                  <c:y val="-6.3757638822332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EE0-4BAB-9847-C4F8916028BC}"/>
                </c:ext>
              </c:extLst>
            </c:dLbl>
            <c:spPr>
              <a:solidFill>
                <a:srgbClr val="C0504D">
                  <a:alpha val="30000"/>
                </a:srgbClr>
              </a:solidFill>
              <a:ln>
                <a:solidFill>
                  <a:sysClr val="window" lastClr="FFFFFF">
                    <a:alpha val="50000"/>
                  </a:sys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Hoja5!$A$2:$A$4</c:f>
              <c:strCache>
                <c:ptCount val="2"/>
                <c:pt idx="0">
                  <c:v>Sistemas de información institucional en Antioquia</c:v>
                </c:pt>
                <c:pt idx="1">
                  <c:v>Sistema Integrado de Gestión del ICPA</c:v>
                </c:pt>
              </c:strCache>
            </c:strRef>
          </c:cat>
          <c:val>
            <c:numRef>
              <c:f>Hoja5!$C$2:$C$4</c:f>
              <c:numCache>
                <c:formatCode>"$"\ #,##0</c:formatCode>
                <c:ptCount val="2"/>
                <c:pt idx="0">
                  <c:v>680000000</c:v>
                </c:pt>
                <c:pt idx="1">
                  <c:v>12000000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E0-4BAB-9847-C4F8916028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238786560"/>
        <c:axId val="228109696"/>
        <c:axId val="42128000"/>
      </c:bar3DChart>
      <c:catAx>
        <c:axId val="238786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28109696"/>
        <c:crosses val="autoZero"/>
        <c:auto val="1"/>
        <c:lblAlgn val="ctr"/>
        <c:lblOffset val="100"/>
        <c:noMultiLvlLbl val="0"/>
      </c:catAx>
      <c:valAx>
        <c:axId val="228109696"/>
        <c:scaling>
          <c:orientation val="minMax"/>
        </c:scaling>
        <c:delete val="1"/>
        <c:axPos val="l"/>
        <c:numFmt formatCode="&quot;$&quot;\ #,##0" sourceLinked="1"/>
        <c:majorTickMark val="out"/>
        <c:minorTickMark val="none"/>
        <c:tickLblPos val="nextTo"/>
        <c:crossAx val="238786560"/>
        <c:crosses val="autoZero"/>
        <c:crossBetween val="between"/>
      </c:valAx>
      <c:serAx>
        <c:axId val="42128000"/>
        <c:scaling>
          <c:orientation val="minMax"/>
        </c:scaling>
        <c:delete val="1"/>
        <c:axPos val="b"/>
        <c:majorTickMark val="none"/>
        <c:minorTickMark val="none"/>
        <c:tickLblPos val="nextTo"/>
        <c:crossAx val="228109696"/>
        <c:crosses val="autoZero"/>
      </c:ser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83148057490791316"/>
          <c:w val="0.69327097749145006"/>
          <c:h val="0.16666776838037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ingresos junio2019.xlsx]Hoja2!Tabla dinámica2</c:name>
    <c:fmtId val="-1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32344334621953491"/>
          <c:y val="0.26443808875037278"/>
          <c:w val="0.55273943196518649"/>
          <c:h val="0.628187511329150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PTO. RECAUDADO</c:v>
                </c:pt>
              </c:strCache>
            </c:strRef>
          </c:tx>
          <c:spPr>
            <a:gradFill flip="none" rotWithShape="1">
              <a:gsLst>
                <a:gs pos="0">
                  <a:schemeClr val="tx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tx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tx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 prstMaterial="plastic">
              <a:bevelT prst="angle"/>
              <a:bevelB prst="angle"/>
            </a:sp3d>
          </c:spPr>
          <c:invertIfNegative val="0"/>
          <c:cat>
            <c:strRef>
              <c:f>Hoja2!$A$2:$A$3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Hoja2!$B$2:$B$3</c:f>
              <c:numCache>
                <c:formatCode>"$"\ #,##0</c:formatCode>
                <c:ptCount val="1"/>
                <c:pt idx="0">
                  <c:v>2750748750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19-4B5E-B8A3-12409D284299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PTO. ACTUAL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75000"/>
                    <a:tint val="66000"/>
                    <a:satMod val="160000"/>
                  </a:schemeClr>
                </a:gs>
                <a:gs pos="50000">
                  <a:schemeClr val="accent4">
                    <a:lumMod val="75000"/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threePt" dir="t"/>
            </a:scene3d>
            <a:sp3d prstMaterial="plastic">
              <a:bevelT w="165100" prst="coolSlant"/>
              <a:bevelB w="165100" prst="coolSlant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CC19-4B5E-B8A3-12409D284299}"/>
              </c:ext>
            </c:extLst>
          </c:dPt>
          <c:cat>
            <c:strRef>
              <c:f>Hoja2!$A$2:$A$3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Hoja2!$C$2:$C$3</c:f>
              <c:numCache>
                <c:formatCode>"$"\ #,##0</c:formatCode>
                <c:ptCount val="1"/>
                <c:pt idx="0">
                  <c:v>6601797000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19-4B5E-B8A3-12409D284299}"/>
            </c:ext>
          </c:extLst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APROPIACIÓN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CC19-4B5E-B8A3-12409D284299}"/>
              </c:ext>
            </c:extLst>
          </c:dPt>
          <c:cat>
            <c:strRef>
              <c:f>Hoja2!$A$2:$A$3</c:f>
              <c:strCache>
                <c:ptCount val="1"/>
                <c:pt idx="0">
                  <c:v>FUNCIONAMIENTO</c:v>
                </c:pt>
              </c:strCache>
            </c:strRef>
          </c:cat>
          <c:val>
            <c:numRef>
              <c:f>Hoja2!$D$2:$D$3</c:f>
              <c:numCache>
                <c:formatCode>"$"\ #,##0</c:formatCode>
                <c:ptCount val="1"/>
                <c:pt idx="0">
                  <c:v>6601797000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C19-4B5E-B8A3-12409D284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0941568"/>
        <c:axId val="97030656"/>
      </c:barChart>
      <c:catAx>
        <c:axId val="8094156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97030656"/>
        <c:crosses val="autoZero"/>
        <c:auto val="1"/>
        <c:lblAlgn val="ctr"/>
        <c:lblOffset val="100"/>
        <c:noMultiLvlLbl val="0"/>
      </c:catAx>
      <c:valAx>
        <c:axId val="97030656"/>
        <c:scaling>
          <c:orientation val="minMax"/>
        </c:scaling>
        <c:delete val="0"/>
        <c:axPos val="b"/>
        <c:majorGridlines/>
        <c:numFmt formatCode="&quot;$&quot;\ #,##0" sourceLinked="1"/>
        <c:majorTickMark val="none"/>
        <c:minorTickMark val="none"/>
        <c:tickLblPos val="nextTo"/>
        <c:spPr>
          <a:ln w="9525">
            <a:noFill/>
          </a:ln>
        </c:spPr>
        <c:crossAx val="809415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txPr>
    <a:bodyPr/>
    <a:lstStyle/>
    <a:p>
      <a:pPr>
        <a:defRPr sz="1000"/>
      </a:pPr>
      <a:endParaRPr lang="es-CO"/>
    </a:p>
  </c:txPr>
  <c:externalData r:id="rId1">
    <c:autoUpdate val="0"/>
  </c:externalData>
  <c:userShapes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ingresos junio2019.xlsx]Hoja2!Tabla dinámica2</c:name>
    <c:fmtId val="-1"/>
  </c:pivotSource>
  <c:chart>
    <c:title>
      <c:tx>
        <c:rich>
          <a:bodyPr/>
          <a:lstStyle/>
          <a:p>
            <a:pPr algn="r">
              <a:defRPr/>
            </a:pPr>
            <a:r>
              <a:rPr lang="es-CO" dirty="0" smtClean="0"/>
              <a:t>ORDENANZA 12</a:t>
            </a:r>
            <a:endParaRPr lang="es-CO" dirty="0"/>
          </a:p>
        </c:rich>
      </c:tx>
      <c:layout>
        <c:manualLayout>
          <c:xMode val="edge"/>
          <c:yMode val="edge"/>
          <c:x val="0.57360424491540607"/>
          <c:y val="2.9197080291970802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8757169343982819"/>
          <c:y val="0.20425809912447077"/>
          <c:w val="0.59657015429786386"/>
          <c:h val="0.570648504703335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PTO. RECAUDADO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INV. ORDENANZA 12</c:v>
                </c:pt>
              </c:strCache>
            </c:strRef>
          </c:cat>
          <c:val>
            <c:numRef>
              <c:f>Hoja2!$B$2:$B$3</c:f>
              <c:numCache>
                <c:formatCode>"$"\ #,##0</c:formatCode>
                <c:ptCount val="1"/>
                <c:pt idx="0">
                  <c:v>1382825026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9E-4006-9B19-01B147A0A53E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PTO. ACTUAL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75000"/>
                    <a:tint val="66000"/>
                    <a:satMod val="160000"/>
                  </a:schemeClr>
                </a:gs>
                <a:gs pos="50000">
                  <a:schemeClr val="accent4">
                    <a:lumMod val="75000"/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INV. ORDENANZA 12</c:v>
                </c:pt>
              </c:strCache>
            </c:strRef>
          </c:cat>
          <c:val>
            <c:numRef>
              <c:f>Hoja2!$C$2:$C$3</c:f>
              <c:numCache>
                <c:formatCode>"$"\ #,##0</c:formatCode>
                <c:ptCount val="1"/>
                <c:pt idx="0">
                  <c:v>1656096026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9E-4006-9B19-01B147A0A53E}"/>
            </c:ext>
          </c:extLst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APROPIACIÓN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INV. ORDENANZA 12</c:v>
                </c:pt>
              </c:strCache>
            </c:strRef>
          </c:cat>
          <c:val>
            <c:numRef>
              <c:f>Hoja2!$D$2:$D$3</c:f>
              <c:numCache>
                <c:formatCode>"$"\ #,##0</c:formatCode>
                <c:ptCount val="1"/>
                <c:pt idx="0">
                  <c:v>930023000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9E-4006-9B19-01B147A0A5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axId val="134938112"/>
        <c:axId val="98643904"/>
      </c:barChart>
      <c:catAx>
        <c:axId val="13493811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98643904"/>
        <c:crosses val="autoZero"/>
        <c:auto val="1"/>
        <c:lblAlgn val="ctr"/>
        <c:lblOffset val="100"/>
        <c:noMultiLvlLbl val="0"/>
      </c:catAx>
      <c:valAx>
        <c:axId val="98643904"/>
        <c:scaling>
          <c:orientation val="minMax"/>
        </c:scaling>
        <c:delete val="0"/>
        <c:axPos val="b"/>
        <c:majorGridlines/>
        <c:numFmt formatCode="&quot;$&quot;\ #,##0" sourceLinked="1"/>
        <c:majorTickMark val="none"/>
        <c:minorTickMark val="none"/>
        <c:tickLblPos val="nextTo"/>
        <c:crossAx val="1349381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ingresos junio2019.xlsx]Hoja2!Tabla dinámica2</c:name>
    <c:fmtId val="-1"/>
  </c:pivotSource>
  <c:chart>
    <c:title>
      <c:tx>
        <c:rich>
          <a:bodyPr/>
          <a:lstStyle/>
          <a:p>
            <a:pPr algn="r">
              <a:defRPr/>
            </a:pPr>
            <a:r>
              <a:rPr lang="es-ES" dirty="0" smtClean="0"/>
              <a:t>LIBRE</a:t>
            </a:r>
            <a:r>
              <a:rPr lang="es-ES" baseline="0" dirty="0" smtClean="0"/>
              <a:t> DESTINACIÓN</a:t>
            </a:r>
            <a:endParaRPr lang="en-US" dirty="0"/>
          </a:p>
        </c:rich>
      </c:tx>
      <c:layout>
        <c:manualLayout>
          <c:xMode val="edge"/>
          <c:yMode val="edge"/>
          <c:x val="0.46219386871907003"/>
          <c:y val="2.4330900243309004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7313116642953655"/>
          <c:y val="0.20425809912447077"/>
          <c:w val="0.60927750859223528"/>
          <c:h val="0.673836044217100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PTO. RECAUDADO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INV. LIBRE DESTINACIÓN</c:v>
                </c:pt>
              </c:strCache>
            </c:strRef>
          </c:cat>
          <c:val>
            <c:numRef>
              <c:f>Hoja2!$B$2:$B$3</c:f>
              <c:numCache>
                <c:formatCode>"$"\ #,##0</c:formatCode>
                <c:ptCount val="1"/>
                <c:pt idx="0">
                  <c:v>12348983553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33-4955-A8F8-6891F30B1698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PTO. ACTUAL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75000"/>
                    <a:tint val="66000"/>
                    <a:satMod val="160000"/>
                  </a:schemeClr>
                </a:gs>
                <a:gs pos="50000">
                  <a:schemeClr val="accent4">
                    <a:lumMod val="75000"/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INV. LIBRE DESTINACIÓN</c:v>
                </c:pt>
              </c:strCache>
            </c:strRef>
          </c:cat>
          <c:val>
            <c:numRef>
              <c:f>Hoja2!$C$2:$C$3</c:f>
              <c:numCache>
                <c:formatCode>"$"\ #,##0</c:formatCode>
                <c:ptCount val="1"/>
                <c:pt idx="0">
                  <c:v>18203776551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33-4955-A8F8-6891F30B1698}"/>
            </c:ext>
          </c:extLst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APROPIACIÓN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INV. LIBRE DESTINACIÓN</c:v>
                </c:pt>
              </c:strCache>
            </c:strRef>
          </c:cat>
          <c:val>
            <c:numRef>
              <c:f>Hoja2!$D$2:$D$3</c:f>
              <c:numCache>
                <c:formatCode>"$"\ #,##0</c:formatCode>
                <c:ptCount val="1"/>
                <c:pt idx="0">
                  <c:v>7026750000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A33-4955-A8F8-6891F30B16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38444800"/>
        <c:axId val="98646208"/>
      </c:barChart>
      <c:catAx>
        <c:axId val="13844480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98646208"/>
        <c:crosses val="autoZero"/>
        <c:auto val="1"/>
        <c:lblAlgn val="ctr"/>
        <c:lblOffset val="100"/>
        <c:noMultiLvlLbl val="0"/>
      </c:catAx>
      <c:valAx>
        <c:axId val="98646208"/>
        <c:scaling>
          <c:orientation val="minMax"/>
        </c:scaling>
        <c:delete val="0"/>
        <c:axPos val="b"/>
        <c:majorGridlines/>
        <c:numFmt formatCode="&quot;$&quot;\ #,##0" sourceLinked="1"/>
        <c:majorTickMark val="none"/>
        <c:minorTickMark val="none"/>
        <c:tickLblPos val="nextTo"/>
        <c:crossAx val="1384448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ingresos junio2019.xlsx]Hoja2!Tabla dinámica2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IMPO.</a:t>
            </a:r>
            <a:r>
              <a:rPr lang="en-US" baseline="0" dirty="0" smtClean="0"/>
              <a:t> CONSUMO</a:t>
            </a:r>
            <a:endParaRPr lang="en-US" dirty="0"/>
          </a:p>
        </c:rich>
      </c:tx>
      <c:layout>
        <c:manualLayout>
          <c:xMode val="edge"/>
          <c:yMode val="edge"/>
          <c:x val="0.58341050485439472"/>
          <c:y val="3.8741074866354655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delete val="1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s-CO"/>
            </a:p>
          </c:txPr>
          <c:showLegendKey val="0"/>
          <c:showVal val="1"/>
          <c:showCatName val="0"/>
          <c:showSerName val="1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506153442498773"/>
          <c:y val="0.20162462205997267"/>
          <c:w val="0.64036552090002419"/>
          <c:h val="0.576184086011094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Hoja2!$B$1</c:f>
              <c:strCache>
                <c:ptCount val="1"/>
                <c:pt idx="0">
                  <c:v>PTO. RECAUDADO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IMPO. CONSUMO</c:v>
                </c:pt>
              </c:strCache>
            </c:strRef>
          </c:cat>
          <c:val>
            <c:numRef>
              <c:f>Hoja2!$B$2:$B$3</c:f>
              <c:numCache>
                <c:formatCode>"$"\ #,##0</c:formatCode>
                <c:ptCount val="1"/>
                <c:pt idx="0">
                  <c:v>2374776410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F3-4361-8699-0D118B09FF78}"/>
            </c:ext>
          </c:extLst>
        </c:ser>
        <c:ser>
          <c:idx val="1"/>
          <c:order val="1"/>
          <c:tx>
            <c:strRef>
              <c:f>Hoja2!$C$1</c:f>
              <c:strCache>
                <c:ptCount val="1"/>
                <c:pt idx="0">
                  <c:v>PTO. ACTUAL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75000"/>
                    <a:tint val="66000"/>
                    <a:satMod val="160000"/>
                  </a:schemeClr>
                </a:gs>
                <a:gs pos="50000">
                  <a:schemeClr val="accent4">
                    <a:lumMod val="75000"/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IMPO. CONSUMO</c:v>
                </c:pt>
              </c:strCache>
            </c:strRef>
          </c:cat>
          <c:val>
            <c:numRef>
              <c:f>Hoja2!$C$2:$C$3</c:f>
              <c:numCache>
                <c:formatCode>"$"\ #,##0</c:formatCode>
                <c:ptCount val="1"/>
                <c:pt idx="0">
                  <c:v>4853458810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F3-4361-8699-0D118B09FF78}"/>
            </c:ext>
          </c:extLst>
        </c:ser>
        <c:ser>
          <c:idx val="2"/>
          <c:order val="2"/>
          <c:tx>
            <c:strRef>
              <c:f>Hoja2!$D$1</c:f>
              <c:strCache>
                <c:ptCount val="1"/>
                <c:pt idx="0">
                  <c:v>APROPIACIÓN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Hoja2!$A$2:$A$3</c:f>
              <c:strCache>
                <c:ptCount val="1"/>
                <c:pt idx="0">
                  <c:v>IMPO. CONSUMO</c:v>
                </c:pt>
              </c:strCache>
            </c:strRef>
          </c:cat>
          <c:val>
            <c:numRef>
              <c:f>Hoja2!$D$2:$D$3</c:f>
              <c:numCache>
                <c:formatCode>"$"\ #,##0</c:formatCode>
                <c:ptCount val="1"/>
                <c:pt idx="0">
                  <c:v>2478682400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AF3-4361-8699-0D118B09FF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57532160"/>
        <c:axId val="98684864"/>
      </c:barChart>
      <c:catAx>
        <c:axId val="15753216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98684864"/>
        <c:crosses val="autoZero"/>
        <c:auto val="1"/>
        <c:lblAlgn val="ctr"/>
        <c:lblOffset val="100"/>
        <c:noMultiLvlLbl val="0"/>
      </c:catAx>
      <c:valAx>
        <c:axId val="98684864"/>
        <c:scaling>
          <c:orientation val="minMax"/>
        </c:scaling>
        <c:delete val="0"/>
        <c:axPos val="b"/>
        <c:majorGridlines/>
        <c:numFmt formatCode="&quot;$&quot;\ #,##0" sourceLinked="1"/>
        <c:majorTickMark val="none"/>
        <c:minorTickMark val="none"/>
        <c:tickLblPos val="nextTo"/>
        <c:crossAx val="15753216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ingresos.xlsx]Hoja6!Tabla dinámica3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RENDIMIENTOS</a:t>
            </a:r>
            <a:r>
              <a:rPr lang="es-CO" baseline="0" dirty="0" smtClean="0"/>
              <a:t> FINANCIEROS</a:t>
            </a:r>
            <a:endParaRPr lang="es-CO" dirty="0"/>
          </a:p>
        </c:rich>
      </c:tx>
      <c:layout>
        <c:manualLayout>
          <c:xMode val="edge"/>
          <c:yMode val="edge"/>
          <c:x val="0.34506792014291182"/>
          <c:y val="2.6097928194393261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33463279212362645"/>
          <c:y val="0.17387761784139311"/>
          <c:w val="0.55678116893537399"/>
          <c:h val="0.708457030206468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Hoja6!$B$1</c:f>
              <c:strCache>
                <c:ptCount val="1"/>
                <c:pt idx="0">
                  <c:v>Suma de recaudo sin extrap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chilly" dir="t"/>
            </a:scene3d>
            <a:sp3d>
              <a:bevelT/>
              <a:bevelB/>
            </a:sp3d>
          </c:spPr>
          <c:invertIfNegative val="0"/>
          <c:cat>
            <c:strRef>
              <c:f>Hoja6!$A$2:$A$3</c:f>
              <c:strCache>
                <c:ptCount val="1"/>
                <c:pt idx="0">
                  <c:v>RENDIMIENTOS FINANCIEROS</c:v>
                </c:pt>
              </c:strCache>
            </c:strRef>
          </c:cat>
          <c:val>
            <c:numRef>
              <c:f>Hoja6!$B$2:$B$3</c:f>
              <c:numCache>
                <c:formatCode>"$"\ #,##0.00</c:formatCode>
                <c:ptCount val="1"/>
                <c:pt idx="0">
                  <c:v>9023024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50-445E-9E47-3824A0477DB6}"/>
            </c:ext>
          </c:extLst>
        </c:ser>
        <c:ser>
          <c:idx val="1"/>
          <c:order val="1"/>
          <c:tx>
            <c:strRef>
              <c:f>Hoja6!$C$1</c:f>
              <c:strCache>
                <c:ptCount val="1"/>
                <c:pt idx="0">
                  <c:v>Suma de definitivo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75000"/>
                    <a:tint val="66000"/>
                    <a:satMod val="160000"/>
                  </a:schemeClr>
                </a:gs>
                <a:gs pos="50000">
                  <a:schemeClr val="accent4">
                    <a:lumMod val="75000"/>
                    <a:tint val="44500"/>
                    <a:satMod val="160000"/>
                  </a:schemeClr>
                </a:gs>
                <a:gs pos="100000">
                  <a:schemeClr val="accent4">
                    <a:lumMod val="75000"/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scene3d>
              <a:camera prst="orthographicFront"/>
              <a:lightRig rig="chilly" dir="t"/>
            </a:scene3d>
            <a:sp3d>
              <a:bevelT/>
              <a:bevelB/>
            </a:sp3d>
          </c:spPr>
          <c:invertIfNegative val="0"/>
          <c:cat>
            <c:strRef>
              <c:f>Hoja6!$A$2:$A$3</c:f>
              <c:strCache>
                <c:ptCount val="1"/>
                <c:pt idx="0">
                  <c:v>RENDIMIENTOS FINANCIEROS</c:v>
                </c:pt>
              </c:strCache>
            </c:strRef>
          </c:cat>
          <c:val>
            <c:numRef>
              <c:f>Hoja6!$C$2:$C$3</c:f>
              <c:numCache>
                <c:formatCode>"$"\ #,##0.00</c:formatCode>
                <c:ptCount val="1"/>
                <c:pt idx="0">
                  <c:v>13000000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50-445E-9E47-3824A0477DB6}"/>
            </c:ext>
          </c:extLst>
        </c:ser>
        <c:ser>
          <c:idx val="2"/>
          <c:order val="2"/>
          <c:tx>
            <c:strRef>
              <c:f>Hoja6!$D$1</c:f>
              <c:strCache>
                <c:ptCount val="1"/>
                <c:pt idx="0">
                  <c:v>Suma de apropiacion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75000"/>
                    <a:tint val="66000"/>
                    <a:satMod val="160000"/>
                  </a:schemeClr>
                </a:gs>
                <a:gs pos="50000">
                  <a:schemeClr val="accent5">
                    <a:lumMod val="75000"/>
                    <a:tint val="44500"/>
                    <a:satMod val="160000"/>
                  </a:schemeClr>
                </a:gs>
                <a:gs pos="100000">
                  <a:schemeClr val="accent5">
                    <a:lumMod val="75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scene3d>
              <a:camera prst="orthographicFront"/>
              <a:lightRig rig="chilly" dir="t"/>
            </a:scene3d>
            <a:sp3d>
              <a:bevelT/>
              <a:bevelB/>
            </a:sp3d>
          </c:spPr>
          <c:invertIfNegative val="0"/>
          <c:cat>
            <c:strRef>
              <c:f>Hoja6!$A$2:$A$3</c:f>
              <c:strCache>
                <c:ptCount val="1"/>
                <c:pt idx="0">
                  <c:v>RENDIMIENTOS FINANCIEROS</c:v>
                </c:pt>
              </c:strCache>
            </c:strRef>
          </c:cat>
          <c:val>
            <c:numRef>
              <c:f>Hoja6!$D$2:$D$3</c:f>
              <c:numCache>
                <c:formatCode>"$"\ #,##0.00</c:formatCode>
                <c:ptCount val="1"/>
                <c:pt idx="0">
                  <c:v>13000000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50-445E-9E47-3824A0477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57534720"/>
        <c:axId val="41248448"/>
      </c:barChart>
      <c:catAx>
        <c:axId val="15753472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41248448"/>
        <c:crosses val="autoZero"/>
        <c:auto val="1"/>
        <c:lblAlgn val="ctr"/>
        <c:lblOffset val="100"/>
        <c:noMultiLvlLbl val="0"/>
      </c:catAx>
      <c:valAx>
        <c:axId val="41248448"/>
        <c:scaling>
          <c:orientation val="minMax"/>
        </c:scaling>
        <c:delete val="0"/>
        <c:axPos val="b"/>
        <c:majorGridlines/>
        <c:numFmt formatCode="&quot;$&quot;\ #,##0.00" sourceLinked="1"/>
        <c:majorTickMark val="none"/>
        <c:minorTickMark val="none"/>
        <c:tickLblPos val="nextTo"/>
        <c:spPr>
          <a:ln w="9525">
            <a:noFill/>
          </a:ln>
        </c:spPr>
        <c:crossAx val="157534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ingresos.xlsx]Hoja6!Tabla dinámica3</c:name>
    <c:fmtId val="-1"/>
  </c:pivotSource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RECURSOS DEL BALANCE</a:t>
            </a:r>
            <a:endParaRPr lang="es-CO" dirty="0"/>
          </a:p>
        </c:rich>
      </c:tx>
      <c:layout>
        <c:manualLayout>
          <c:xMode val="edge"/>
          <c:yMode val="edge"/>
          <c:x val="0.45215266841644797"/>
          <c:y val="4.6296296296296294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29592366579177604"/>
          <c:y val="0.19432888597258677"/>
          <c:w val="0.69122922134733156"/>
          <c:h val="0.633751822688830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Hoja6!$B$1</c:f>
              <c:strCache>
                <c:ptCount val="1"/>
                <c:pt idx="0">
                  <c:v>Suma de recaudo sin extrap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chilly" dir="t"/>
            </a:scene3d>
            <a:sp3d prstMaterial="plastic">
              <a:bevelT/>
              <a:bevelB/>
            </a:sp3d>
          </c:spPr>
          <c:invertIfNegative val="0"/>
          <c:cat>
            <c:strRef>
              <c:f>Hoja6!$A$2:$A$3</c:f>
              <c:strCache>
                <c:ptCount val="1"/>
                <c:pt idx="0">
                  <c:v>RECURSOS DE BALANCE</c:v>
                </c:pt>
              </c:strCache>
            </c:strRef>
          </c:cat>
          <c:val>
            <c:numRef>
              <c:f>Hoja6!$B$2:$B$3</c:f>
              <c:numCache>
                <c:formatCode>"$"\ #,##0.00</c:formatCode>
                <c:ptCount val="1"/>
                <c:pt idx="0">
                  <c:v>10228072987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8D-4A1A-A61A-14B43CF3737D}"/>
            </c:ext>
          </c:extLst>
        </c:ser>
        <c:ser>
          <c:idx val="1"/>
          <c:order val="1"/>
          <c:tx>
            <c:strRef>
              <c:f>Hoja6!$C$1</c:f>
              <c:strCache>
                <c:ptCount val="1"/>
                <c:pt idx="0">
                  <c:v>Suma de definitivo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scene3d>
              <a:camera prst="orthographicFront"/>
              <a:lightRig rig="chilly" dir="t"/>
            </a:scene3d>
            <a:sp3d prstMaterial="plastic">
              <a:bevelT/>
              <a:bevelB/>
            </a:sp3d>
          </c:spPr>
          <c:invertIfNegative val="0"/>
          <c:cat>
            <c:strRef>
              <c:f>Hoja6!$A$2:$A$3</c:f>
              <c:strCache>
                <c:ptCount val="1"/>
                <c:pt idx="0">
                  <c:v>RECURSOS DE BALANCE</c:v>
                </c:pt>
              </c:strCache>
            </c:strRef>
          </c:cat>
          <c:val>
            <c:numRef>
              <c:f>Hoja6!$C$2:$C$3</c:f>
              <c:numCache>
                <c:formatCode>"$"\ #,##0.00</c:formatCode>
                <c:ptCount val="1"/>
                <c:pt idx="0">
                  <c:v>10228072987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8D-4A1A-A61A-14B43CF3737D}"/>
            </c:ext>
          </c:extLst>
        </c:ser>
        <c:ser>
          <c:idx val="2"/>
          <c:order val="2"/>
          <c:tx>
            <c:strRef>
              <c:f>Hoja6!$D$1</c:f>
              <c:strCache>
                <c:ptCount val="1"/>
                <c:pt idx="0">
                  <c:v>Suma de apropiacion</c:v>
                </c:pt>
              </c:strCache>
            </c:strRef>
          </c:tx>
          <c:invertIfNegative val="0"/>
          <c:cat>
            <c:strRef>
              <c:f>Hoja6!$A$2:$A$3</c:f>
              <c:strCache>
                <c:ptCount val="1"/>
                <c:pt idx="0">
                  <c:v>RECURSOS DE BALANCE</c:v>
                </c:pt>
              </c:strCache>
            </c:strRef>
          </c:cat>
          <c:val>
            <c:numRef>
              <c:f>Hoja6!$D$2:$D$3</c:f>
              <c:numCache>
                <c:formatCode>"$"\ #,##0.00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8D-4A1A-A61A-14B43CF37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1746944"/>
        <c:axId val="69588032"/>
      </c:barChart>
      <c:catAx>
        <c:axId val="201746944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69588032"/>
        <c:crosses val="autoZero"/>
        <c:auto val="1"/>
        <c:lblAlgn val="ctr"/>
        <c:lblOffset val="100"/>
        <c:noMultiLvlLbl val="0"/>
      </c:catAx>
      <c:valAx>
        <c:axId val="69588032"/>
        <c:scaling>
          <c:orientation val="minMax"/>
        </c:scaling>
        <c:delete val="1"/>
        <c:axPos val="b"/>
        <c:majorGridlines/>
        <c:numFmt formatCode="&quot;$&quot;\ #,##0.00" sourceLinked="1"/>
        <c:majorTickMark val="none"/>
        <c:minorTickMark val="none"/>
        <c:tickLblPos val="nextTo"/>
        <c:crossAx val="2017469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gastos junio2019.xlsx]Hoja1!TablaDinámica1</c:name>
    <c:fmtId val="-1"/>
  </c:pivotSource>
  <c:chart>
    <c:autoTitleDeleted val="0"/>
    <c:pivotFmts>
      <c:pivotFmt>
        <c:idx val="0"/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2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3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7.4401465940124561E-2"/>
          <c:y val="0.15677270426742707"/>
          <c:w val="0.82208969930045528"/>
          <c:h val="0.752305916626547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Suma de total_compromisos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1.3936256765418412E-2"/>
                  <c:y val="7.8386352133713536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$3.052,0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40-4234-8D3B-6155A2129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Hoja1!$A$4:$A$5</c:f>
              <c:strCache>
                <c:ptCount val="1"/>
                <c:pt idx="0">
                  <c:v>GASTOS DE FUNCIONAMIENTO</c:v>
                </c:pt>
              </c:strCache>
            </c:strRef>
          </c:cat>
          <c:val>
            <c:numRef>
              <c:f>Hoja1!$B$4:$B$5</c:f>
              <c:numCache>
                <c:formatCode>"$"\ #,##0</c:formatCode>
                <c:ptCount val="1"/>
                <c:pt idx="0">
                  <c:v>3052046601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40-4234-8D3B-6155A2129626}"/>
            </c:ext>
          </c:extLst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Suma de presupuesto_definitivo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prst="angle"/>
            </a:sp3d>
          </c:spPr>
          <c:invertIfNegative val="0"/>
          <c:dLbls>
            <c:delete val="1"/>
          </c:dLbls>
          <c:cat>
            <c:strRef>
              <c:f>Hoja1!$A$4:$A$5</c:f>
              <c:strCache>
                <c:ptCount val="1"/>
                <c:pt idx="0">
                  <c:v>GASTOS DE FUNCIONAMIENTO</c:v>
                </c:pt>
              </c:strCache>
            </c:strRef>
          </c:cat>
          <c:val>
            <c:numRef>
              <c:f>Hoja1!$C$4:$C$5</c:f>
              <c:numCache>
                <c:formatCode>"$"\ #,##0</c:formatCode>
                <c:ptCount val="1"/>
                <c:pt idx="0">
                  <c:v>6601797000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40-4234-8D3B-6155A2129626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Suma de apropiacion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threePt" dir="t"/>
            </a:scene3d>
            <a:sp3d>
              <a:bevelT prst="angle"/>
              <a:bevelB w="139700" h="139700" prst="divot"/>
            </a:sp3d>
          </c:spPr>
          <c:invertIfNegative val="0"/>
          <c:dLbls>
            <c:dLbl>
              <c:idx val="0"/>
              <c:layout>
                <c:manualLayout>
                  <c:x val="-1.4386442900511848E-2"/>
                  <c:y val="1.1757952820056995E-2"/>
                </c:manualLayout>
              </c:layout>
              <c:tx>
                <c:rich>
                  <a:bodyPr/>
                  <a:lstStyle/>
                  <a:p>
                    <a:r>
                      <a:rPr lang="en-US" sz="1600" smtClean="0"/>
                      <a:t>$6.601,8</a:t>
                    </a:r>
                    <a:endParaRPr lang="en-US" sz="16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40-4234-8D3B-6155A2129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Hoja1!$A$4:$A$5</c:f>
              <c:strCache>
                <c:ptCount val="1"/>
                <c:pt idx="0">
                  <c:v>GASTOS DE FUNCIONAMIENTO</c:v>
                </c:pt>
              </c:strCache>
            </c:strRef>
          </c:cat>
          <c:val>
            <c:numRef>
              <c:f>Hoja1!$D$4:$D$5</c:f>
              <c:numCache>
                <c:formatCode>"$"\ #,##0</c:formatCode>
                <c:ptCount val="1"/>
                <c:pt idx="0">
                  <c:v>6601797000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40-4234-8D3B-6155A21296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0395392"/>
        <c:axId val="261840192"/>
      </c:barChart>
      <c:catAx>
        <c:axId val="230395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1840192"/>
        <c:crosses val="autoZero"/>
        <c:auto val="1"/>
        <c:lblAlgn val="ctr"/>
        <c:lblOffset val="100"/>
        <c:noMultiLvlLbl val="0"/>
      </c:catAx>
      <c:valAx>
        <c:axId val="2618401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03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[grafico gastos junio2019.xlsx]Hoja1!TablaDinámica1</c:name>
    <c:fmtId val="-1"/>
  </c:pivotSource>
  <c:chart>
    <c:autoTitleDeleted val="0"/>
    <c:pivotFmts>
      <c:pivotFmt>
        <c:idx val="0"/>
      </c:pivotFmt>
      <c:pivotFmt>
        <c:idx val="1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2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circle"/>
          <c:size val="6"/>
          <c:spPr>
            <a:solidFill>
              <a:schemeClr val="accent3">
                <a:alpha val="85000"/>
              </a:schemeClr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>
              <a:alpha val="85000"/>
            </a:schemeClr>
          </a:solidFill>
          <a:ln w="9525" cap="flat" cmpd="sng" algn="ctr">
            <a:solidFill>
              <a:schemeClr val="lt1">
                <a:alpha val="50000"/>
              </a:schemeClr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1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4.4653145629523584E-2"/>
          <c:y val="0.16552838746676399"/>
          <c:w val="0.85357575757575754"/>
          <c:h val="0.738472316354725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Suma de total_compromisos</c:v>
                </c:pt>
              </c:strCache>
            </c:strRef>
          </c:tx>
          <c:spPr>
            <a:gradFill flip="none" rotWithShape="1">
              <a:gsLst>
                <a:gs pos="0">
                  <a:srgbClr val="008080">
                    <a:tint val="66000"/>
                    <a:satMod val="160000"/>
                  </a:srgbClr>
                </a:gs>
                <a:gs pos="50000">
                  <a:srgbClr val="008080">
                    <a:tint val="44500"/>
                    <a:satMod val="160000"/>
                  </a:srgbClr>
                </a:gs>
                <a:gs pos="100000">
                  <a:srgbClr val="00808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6.3245685198441107E-2"/>
                  <c:y val="8.27625645169699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$14.367.1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587205387205381"/>
                      <c:h val="0.22458063969553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401-461A-A897-1E7475DF0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Hoja1!$A$4:$A$5</c:f>
              <c:strCache>
                <c:ptCount val="1"/>
                <c:pt idx="0">
                  <c:v>GASTOS DE INVERSION</c:v>
                </c:pt>
              </c:strCache>
            </c:strRef>
          </c:cat>
          <c:val>
            <c:numRef>
              <c:f>Hoja1!$B$4:$B$5</c:f>
              <c:numCache>
                <c:formatCode>"$"\ #,##0</c:formatCode>
                <c:ptCount val="1"/>
                <c:pt idx="0">
                  <c:v>14367102049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01-461A-A897-1E7475DF0443}"/>
            </c:ext>
          </c:extLst>
        </c:ser>
        <c:ser>
          <c:idx val="1"/>
          <c:order val="1"/>
          <c:tx>
            <c:strRef>
              <c:f>Hoja1!$C$3</c:f>
              <c:strCache>
                <c:ptCount val="1"/>
                <c:pt idx="0">
                  <c:v>Suma de presupuesto_definitivo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  <a:tint val="66000"/>
                    <a:satMod val="160000"/>
                  </a:schemeClr>
                </a:gs>
                <a:gs pos="50000">
                  <a:schemeClr val="accent6">
                    <a:lumMod val="75000"/>
                    <a:tint val="44500"/>
                    <a:satMod val="160000"/>
                  </a:schemeClr>
                </a:gs>
                <a:gs pos="100000">
                  <a:schemeClr val="accent6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9.3736313263873307E-3"/>
                  <c:y val="-8.276256451696991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$24,713.3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890235690235686"/>
                      <c:h val="0.22458063969553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401-461A-A897-1E7475DF0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Hoja1!$A$4:$A$5</c:f>
              <c:strCache>
                <c:ptCount val="1"/>
                <c:pt idx="0">
                  <c:v>GASTOS DE INVERSION</c:v>
                </c:pt>
              </c:strCache>
            </c:strRef>
          </c:cat>
          <c:val>
            <c:numRef>
              <c:f>Hoja1!$C$4:$C$5</c:f>
              <c:numCache>
                <c:formatCode>"$"\ #,##0</c:formatCode>
                <c:ptCount val="1"/>
                <c:pt idx="0">
                  <c:v>24713331387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01-461A-A897-1E7475DF0443}"/>
            </c:ext>
          </c:extLst>
        </c:ser>
        <c:ser>
          <c:idx val="2"/>
          <c:order val="2"/>
          <c:tx>
            <c:strRef>
              <c:f>Hoja1!$D$3</c:f>
              <c:strCache>
                <c:ptCount val="1"/>
                <c:pt idx="0">
                  <c:v>Suma de apropiacion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tint val="66000"/>
                    <a:satMod val="160000"/>
                  </a:schemeClr>
                </a:gs>
                <a:gs pos="50000">
                  <a:schemeClr val="accent1">
                    <a:lumMod val="75000"/>
                    <a:tint val="44500"/>
                    <a:satMod val="160000"/>
                  </a:schemeClr>
                </a:gs>
                <a:gs pos="100000">
                  <a:schemeClr val="accent1">
                    <a:lumMod val="75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  <a:scene3d>
              <a:camera prst="orthographicFront"/>
              <a:lightRig rig="glow" dir="t"/>
            </a:scene3d>
            <a:sp3d prstMaterial="plastic">
              <a:bevelT prst="angle"/>
              <a:bevelB prst="angle"/>
            </a:sp3d>
          </c:spPr>
          <c:invertIfNegative val="0"/>
          <c:dLbls>
            <c:dLbl>
              <c:idx val="0"/>
              <c:layout>
                <c:manualLayout>
                  <c:x val="-6.7286195286195283E-2"/>
                  <c:y val="1.2414466138366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$10.435.5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0701683501683502"/>
                      <c:h val="0.224580639695531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01-461A-A897-1E7475DF04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Hoja1!$A$4:$A$5</c:f>
              <c:strCache>
                <c:ptCount val="1"/>
                <c:pt idx="0">
                  <c:v>GASTOS DE INVERSION</c:v>
                </c:pt>
              </c:strCache>
            </c:strRef>
          </c:cat>
          <c:val>
            <c:numRef>
              <c:f>Hoja1!$D$4:$D$5</c:f>
              <c:numCache>
                <c:formatCode>"$"\ #,##0</c:formatCode>
                <c:ptCount val="1"/>
                <c:pt idx="0">
                  <c:v>10435455400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01-461A-A897-1E7475DF04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37897216"/>
        <c:axId val="227640448"/>
      </c:barChart>
      <c:catAx>
        <c:axId val="2378972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7640448"/>
        <c:crosses val="autoZero"/>
        <c:auto val="1"/>
        <c:lblAlgn val="ctr"/>
        <c:lblOffset val="100"/>
        <c:noMultiLvlLbl val="0"/>
      </c:catAx>
      <c:valAx>
        <c:axId val="2276404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\ 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3789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  <c:extLst xmlns:c16r2="http://schemas.microsoft.com/office/drawing/2015/06/chart">
    <c:ext xmlns:c16="http://schemas.microsoft.com/office/drawing/2014/chart" uri="{E28EC0CA-F0BB-4C9C-879D-F8772B89E7AC}">
      <c16:pivotOptions16>
        <c16:showExpandCollapseFieldButtons val="1"/>
      </c16:pivotOptions16>
    </c:ex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0.18487</cdr:x>
      <cdr:y>0.04</cdr:y>
    </cdr:from>
    <cdr:to>
      <cdr:x>0.84874</cdr:x>
      <cdr:y>0.10839</cdr:y>
    </cdr:to>
    <cdr:sp macro="" textlink="">
      <cdr:nvSpPr>
        <cdr:cNvPr id="2" name="4 CuadroTexto"/>
        <cdr:cNvSpPr txBox="1"/>
      </cdr:nvSpPr>
      <cdr:spPr>
        <a:xfrm xmlns:a="http://schemas.openxmlformats.org/drawingml/2006/main">
          <a:off x="1584176" y="216024"/>
          <a:ext cx="5688632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b="1" dirty="0" smtClean="0"/>
            <a:t>EJECUCIÓN DE INGRESOS </a:t>
          </a:r>
          <a:endParaRPr lang="es-CO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0.00457</cdr:x>
      <cdr:y>0.39474</cdr:y>
    </cdr:from>
    <cdr:to>
      <cdr:x>0.32393</cdr:x>
      <cdr:y>0.49024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505" y="1080120"/>
          <a:ext cx="1293709" cy="261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/>
            <a:t>APROPIACIÓN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</cdr:x>
      <cdr:y>0.55434</cdr:y>
    </cdr:from>
    <cdr:to>
      <cdr:x>0.27099</cdr:x>
      <cdr:y>0.65332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-107505" y="1516839"/>
          <a:ext cx="1151307" cy="2708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400" b="1" dirty="0" smtClean="0"/>
            <a:t>PTO. ACTUAL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0.01695</cdr:x>
      <cdr:y>0.68257</cdr:y>
    </cdr:from>
    <cdr:to>
      <cdr:x>0.26097</cdr:x>
      <cdr:y>0.78155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72007" y="1867710"/>
          <a:ext cx="1036706" cy="2708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/>
            <a:t>RECAUDADO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0.47458</cdr:x>
      <cdr:y>0.07895</cdr:y>
    </cdr:from>
    <cdr:to>
      <cdr:x>0.9661</cdr:x>
      <cdr:y>0.21053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2016223" y="216024"/>
          <a:ext cx="208823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O" sz="1800" b="1" dirty="0" smtClean="0"/>
            <a:t>FUNCIONAMIENTO</a:t>
          </a:r>
          <a:endParaRPr lang="es-CO" sz="1800" b="1" dirty="0"/>
        </a:p>
      </cdr:txBody>
    </cdr:sp>
  </cdr:relSizeAnchor>
  <cdr:relSizeAnchor xmlns:cdr="http://schemas.openxmlformats.org/drawingml/2006/chartDrawing">
    <cdr:from>
      <cdr:x>0.04397</cdr:x>
      <cdr:y>0.12955</cdr:y>
    </cdr:from>
    <cdr:to>
      <cdr:x>0.24633</cdr:x>
      <cdr:y>0.25957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186802" y="354478"/>
          <a:ext cx="859745" cy="355795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 smtClean="0">
              <a:solidFill>
                <a:schemeClr val="bg1"/>
              </a:solidFill>
            </a:rPr>
            <a:t>41,7%</a:t>
          </a:r>
          <a:endParaRPr lang="es-CO" sz="16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0.27571</cdr:y>
    </cdr:from>
    <cdr:to>
      <cdr:x>0.33127</cdr:x>
      <cdr:y>0.37584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-107504" y="719572"/>
          <a:ext cx="1407383" cy="261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/>
            <a:t>APROPIACIÓN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</cdr:x>
      <cdr:y>0.44811</cdr:y>
    </cdr:from>
    <cdr:to>
      <cdr:x>0.27099</cdr:x>
      <cdr:y>0.55189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0" y="1169505"/>
          <a:ext cx="1151293" cy="270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400" b="1" dirty="0" smtClean="0"/>
            <a:t>PTO. ACTUAL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0.01695</cdr:x>
      <cdr:y>0.59657</cdr:y>
    </cdr:from>
    <cdr:to>
      <cdr:x>0.26097</cdr:x>
      <cdr:y>0.70034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72008" y="1556953"/>
          <a:ext cx="1036712" cy="2708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/>
            <a:t>RECAUDADO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0.03492</cdr:x>
      <cdr:y>0.06986</cdr:y>
    </cdr:from>
    <cdr:to>
      <cdr:x>0.23729</cdr:x>
      <cdr:y>0.20619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148367" y="182336"/>
          <a:ext cx="859745" cy="355795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 smtClean="0">
              <a:solidFill>
                <a:schemeClr val="bg1"/>
              </a:solidFill>
            </a:rPr>
            <a:t>83,5%</a:t>
          </a:r>
          <a:endParaRPr lang="es-CO" sz="16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6.99488E-5</cdr:x>
      <cdr:y>0.33808</cdr:y>
    </cdr:from>
    <cdr:to>
      <cdr:x>0.33134</cdr:x>
      <cdr:y>0.43821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99" y="882351"/>
          <a:ext cx="1416024" cy="2613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/>
            <a:t>APROPIACIÓN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0.00243</cdr:x>
      <cdr:y>0.50718</cdr:y>
    </cdr:from>
    <cdr:to>
      <cdr:x>0.27177</cdr:x>
      <cdr:y>0.61096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10843" y="1355734"/>
          <a:ext cx="1202452" cy="2774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CO" sz="1400" b="1" dirty="0" smtClean="0"/>
            <a:t>PTO. ACTUAL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0.00557</cdr:x>
      <cdr:y>0.70039</cdr:y>
    </cdr:from>
    <cdr:to>
      <cdr:x>0.2481</cdr:x>
      <cdr:y>0.80417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24872" y="1872208"/>
          <a:ext cx="1082779" cy="277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b="1" dirty="0" smtClean="0"/>
            <a:t>RECAUDADO</a:t>
          </a:r>
          <a:endParaRPr lang="es-CO" sz="1400" b="1" dirty="0"/>
        </a:p>
      </cdr:txBody>
    </cdr:sp>
  </cdr:relSizeAnchor>
  <cdr:relSizeAnchor xmlns:cdr="http://schemas.openxmlformats.org/drawingml/2006/chartDrawing">
    <cdr:from>
      <cdr:x>0.04461</cdr:x>
      <cdr:y>0.08721</cdr:y>
    </cdr:from>
    <cdr:to>
      <cdr:x>0.23719</cdr:x>
      <cdr:y>0.22032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199157" y="233124"/>
          <a:ext cx="859763" cy="355801"/>
        </a:xfrm>
        <a:prstGeom xmlns:a="http://schemas.openxmlformats.org/drawingml/2006/main" prst="rect">
          <a:avLst/>
        </a:prstGeom>
        <a:solidFill xmlns:a="http://schemas.openxmlformats.org/drawingml/2006/main">
          <a:schemeClr val="tx1">
            <a:lumMod val="65000"/>
            <a:lumOff val="3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600" b="1" dirty="0" smtClean="0">
              <a:solidFill>
                <a:schemeClr val="bg1"/>
              </a:solidFill>
            </a:rPr>
            <a:t>67,8%</a:t>
          </a:r>
          <a:endParaRPr lang="es-CO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0.28413</cdr:x>
      <cdr:y>0.30761</cdr:y>
    </cdr:from>
    <cdr:to>
      <cdr:x>0.49915</cdr:x>
      <cdr:y>0.41682</cdr:y>
    </cdr:to>
    <cdr:sp macro="" textlink="">
      <cdr:nvSpPr>
        <cdr:cNvPr id="7" name="1 CuadroTexto"/>
        <cdr:cNvSpPr txBox="1"/>
      </cdr:nvSpPr>
      <cdr:spPr>
        <a:xfrm xmlns:a="http://schemas.openxmlformats.org/drawingml/2006/main">
          <a:off x="1268503" y="822267"/>
          <a:ext cx="959941" cy="291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CO" sz="1200" b="1" dirty="0" smtClean="0"/>
            <a:t>$7.026,8</a:t>
          </a:r>
          <a:endParaRPr lang="es-CO" sz="12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0.07664</cdr:x>
      <cdr:y>0.77085</cdr:y>
    </cdr:from>
    <cdr:to>
      <cdr:x>0.13854</cdr:x>
      <cdr:y>0.81757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767114" y="4752528"/>
          <a:ext cx="6195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050" b="1" dirty="0" smtClean="0">
              <a:solidFill>
                <a:srgbClr val="C00000"/>
              </a:solidFill>
            </a:rPr>
            <a:t>59,4%</a:t>
          </a:r>
          <a:endParaRPr lang="en-US" sz="1050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046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647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2017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95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531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90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524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233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166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966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614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7E51-37B1-4359-8BDC-343426E7B196}" type="datetimeFigureOut">
              <a:rPr lang="es-CO" smtClean="0"/>
              <a:t>09/07/2019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FD75-9322-458B-916E-7E5AC1B0A7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005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0"/>
            <a:ext cx="9158705" cy="68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59093" y="0"/>
            <a:ext cx="92030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92" y="0"/>
            <a:ext cx="9230495" cy="68579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11560" y="1772816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EJECUCIÓN PRESUPUESTAL JUNIO 30 DE 2019</a:t>
            </a:r>
            <a:endParaRPr lang="es-ES_tradnl" sz="48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4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568268"/>
              </p:ext>
            </p:extLst>
          </p:nvPr>
        </p:nvGraphicFramePr>
        <p:xfrm>
          <a:off x="179512" y="908720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59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152806"/>
              </p:ext>
            </p:extLst>
          </p:nvPr>
        </p:nvGraphicFramePr>
        <p:xfrm>
          <a:off x="107505" y="1124744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085178"/>
              </p:ext>
            </p:extLst>
          </p:nvPr>
        </p:nvGraphicFramePr>
        <p:xfrm>
          <a:off x="107504" y="4032287"/>
          <a:ext cx="4248471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313138"/>
              </p:ext>
            </p:extLst>
          </p:nvPr>
        </p:nvGraphicFramePr>
        <p:xfrm>
          <a:off x="4444254" y="1124744"/>
          <a:ext cx="459224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700822"/>
              </p:ext>
            </p:extLst>
          </p:nvPr>
        </p:nvGraphicFramePr>
        <p:xfrm>
          <a:off x="4444254" y="3998199"/>
          <a:ext cx="4520234" cy="2643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115616" y="3953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EJECUCIÓN INGRESOS  CORRIENTES POR FUENTES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638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781048"/>
              </p:ext>
            </p:extLst>
          </p:nvPr>
        </p:nvGraphicFramePr>
        <p:xfrm>
          <a:off x="4427984" y="3789040"/>
          <a:ext cx="4536504" cy="291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306128"/>
              </p:ext>
            </p:extLst>
          </p:nvPr>
        </p:nvGraphicFramePr>
        <p:xfrm>
          <a:off x="269776" y="10098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 CuadroTexto"/>
          <p:cNvSpPr txBox="1"/>
          <p:nvPr/>
        </p:nvSpPr>
        <p:spPr>
          <a:xfrm>
            <a:off x="179512" y="2276872"/>
            <a:ext cx="1199526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PTO. DEFINITIVO</a:t>
            </a:r>
            <a:endParaRPr lang="es-CO" sz="1400" b="1" dirty="0"/>
          </a:p>
        </p:txBody>
      </p:sp>
      <p:sp>
        <p:nvSpPr>
          <p:cNvPr id="18" name="1 CuadroTexto"/>
          <p:cNvSpPr txBox="1"/>
          <p:nvPr/>
        </p:nvSpPr>
        <p:spPr>
          <a:xfrm>
            <a:off x="323528" y="2708920"/>
            <a:ext cx="108012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RECAUDADO</a:t>
            </a:r>
            <a:endParaRPr lang="es-CO" sz="1400" b="1" dirty="0"/>
          </a:p>
        </p:txBody>
      </p:sp>
      <p:sp>
        <p:nvSpPr>
          <p:cNvPr id="6" name="1 CuadroTexto"/>
          <p:cNvSpPr txBox="1"/>
          <p:nvPr/>
        </p:nvSpPr>
        <p:spPr>
          <a:xfrm>
            <a:off x="6372200" y="5792755"/>
            <a:ext cx="864096" cy="30054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 smtClean="0"/>
              <a:t>$9,02</a:t>
            </a:r>
            <a:endParaRPr lang="es-CO" sz="1400" b="1" dirty="0"/>
          </a:p>
        </p:txBody>
      </p:sp>
      <p:sp>
        <p:nvSpPr>
          <p:cNvPr id="9" name="1 CuadroTexto"/>
          <p:cNvSpPr txBox="1"/>
          <p:nvPr/>
        </p:nvSpPr>
        <p:spPr>
          <a:xfrm>
            <a:off x="1979712" y="2276872"/>
            <a:ext cx="864096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 smtClean="0"/>
              <a:t>10.228,1</a:t>
            </a:r>
            <a:endParaRPr lang="es-CO" sz="1400" b="1" dirty="0"/>
          </a:p>
        </p:txBody>
      </p:sp>
      <p:sp>
        <p:nvSpPr>
          <p:cNvPr id="10" name="1 CuadroTexto"/>
          <p:cNvSpPr txBox="1"/>
          <p:nvPr/>
        </p:nvSpPr>
        <p:spPr>
          <a:xfrm>
            <a:off x="1906925" y="2726922"/>
            <a:ext cx="1009669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 smtClean="0"/>
              <a:t>$10.228,1</a:t>
            </a:r>
            <a:endParaRPr lang="es-CO" sz="1400" b="1" dirty="0"/>
          </a:p>
        </p:txBody>
      </p:sp>
      <p:sp>
        <p:nvSpPr>
          <p:cNvPr id="16" name="1 CuadroTexto"/>
          <p:cNvSpPr txBox="1"/>
          <p:nvPr/>
        </p:nvSpPr>
        <p:spPr>
          <a:xfrm>
            <a:off x="7020272" y="4653136"/>
            <a:ext cx="864096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 smtClean="0"/>
              <a:t>$13,07</a:t>
            </a:r>
            <a:endParaRPr lang="es-CO" sz="1400" b="1" dirty="0"/>
          </a:p>
        </p:txBody>
      </p:sp>
      <p:sp>
        <p:nvSpPr>
          <p:cNvPr id="19" name="1 CuadroTexto"/>
          <p:cNvSpPr txBox="1"/>
          <p:nvPr/>
        </p:nvSpPr>
        <p:spPr>
          <a:xfrm>
            <a:off x="7020272" y="5229200"/>
            <a:ext cx="864096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400" b="1" dirty="0" smtClean="0"/>
              <a:t>$13,0</a:t>
            </a:r>
            <a:endParaRPr lang="es-CO" sz="1400" b="1" dirty="0"/>
          </a:p>
        </p:txBody>
      </p:sp>
      <p:sp>
        <p:nvSpPr>
          <p:cNvPr id="20" name="1 CuadroTexto"/>
          <p:cNvSpPr txBox="1"/>
          <p:nvPr/>
        </p:nvSpPr>
        <p:spPr>
          <a:xfrm>
            <a:off x="539551" y="1196752"/>
            <a:ext cx="919471" cy="3742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100,0%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15616" y="3953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EJECUCIÓN INGRESOS  DE CAPITAL POR FUENTES</a:t>
            </a:r>
            <a:endParaRPr lang="es-CO" b="1" dirty="0"/>
          </a:p>
        </p:txBody>
      </p:sp>
      <p:sp>
        <p:nvSpPr>
          <p:cNvPr id="22" name="1 CuadroTexto"/>
          <p:cNvSpPr txBox="1"/>
          <p:nvPr/>
        </p:nvSpPr>
        <p:spPr>
          <a:xfrm>
            <a:off x="251520" y="1844824"/>
            <a:ext cx="1199526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APROPIACIÓN</a:t>
            </a:r>
            <a:endParaRPr lang="es-CO" sz="1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75656" y="3212976"/>
            <a:ext cx="2808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50" dirty="0" smtClean="0"/>
              <a:t>0		10.000.000,00</a:t>
            </a:r>
            <a:endParaRPr lang="es-CO" sz="1050"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1459023" y="3212976"/>
            <a:ext cx="280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1 CuadroTexto"/>
          <p:cNvSpPr txBox="1"/>
          <p:nvPr/>
        </p:nvSpPr>
        <p:spPr>
          <a:xfrm>
            <a:off x="4355976" y="4653136"/>
            <a:ext cx="1199526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APROPIACIÓN</a:t>
            </a:r>
            <a:endParaRPr lang="es-CO" sz="1400" b="1" dirty="0"/>
          </a:p>
        </p:txBody>
      </p:sp>
      <p:sp>
        <p:nvSpPr>
          <p:cNvPr id="25" name="1 CuadroTexto"/>
          <p:cNvSpPr txBox="1"/>
          <p:nvPr/>
        </p:nvSpPr>
        <p:spPr>
          <a:xfrm>
            <a:off x="4452594" y="5229200"/>
            <a:ext cx="1199526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PTO. DEFINITIVO</a:t>
            </a:r>
            <a:endParaRPr lang="es-CO" sz="1400" b="1" dirty="0"/>
          </a:p>
        </p:txBody>
      </p:sp>
      <p:sp>
        <p:nvSpPr>
          <p:cNvPr id="26" name="1 CuadroTexto"/>
          <p:cNvSpPr txBox="1"/>
          <p:nvPr/>
        </p:nvSpPr>
        <p:spPr>
          <a:xfrm>
            <a:off x="4308578" y="5805264"/>
            <a:ext cx="1199526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RECAUDADO</a:t>
            </a:r>
            <a:endParaRPr lang="es-CO" sz="1400" b="1" dirty="0"/>
          </a:p>
        </p:txBody>
      </p:sp>
      <p:sp>
        <p:nvSpPr>
          <p:cNvPr id="27" name="1 CuadroTexto"/>
          <p:cNvSpPr txBox="1"/>
          <p:nvPr/>
        </p:nvSpPr>
        <p:spPr>
          <a:xfrm>
            <a:off x="4660886" y="3918807"/>
            <a:ext cx="991234" cy="3742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69,4,0%</a:t>
            </a:r>
            <a:endParaRPr lang="es-CO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3981959"/>
              </p:ext>
            </p:extLst>
          </p:nvPr>
        </p:nvGraphicFramePr>
        <p:xfrm>
          <a:off x="0" y="3455232"/>
          <a:ext cx="4432317" cy="348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CuadroTexto"/>
          <p:cNvSpPr txBox="1"/>
          <p:nvPr/>
        </p:nvSpPr>
        <p:spPr>
          <a:xfrm>
            <a:off x="662585" y="4603610"/>
            <a:ext cx="1407391" cy="2613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APROPIACIÓN</a:t>
            </a:r>
            <a:endParaRPr lang="es-CO" sz="1400" b="1" dirty="0"/>
          </a:p>
        </p:txBody>
      </p:sp>
      <p:sp>
        <p:nvSpPr>
          <p:cNvPr id="8" name="1 CuadroTexto"/>
          <p:cNvSpPr txBox="1"/>
          <p:nvPr/>
        </p:nvSpPr>
        <p:spPr>
          <a:xfrm>
            <a:off x="576787" y="5267144"/>
            <a:ext cx="1151293" cy="2708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b="1" dirty="0" smtClean="0"/>
              <a:t>PTO. ACTUAL</a:t>
            </a:r>
            <a:endParaRPr lang="es-CO" sz="1400" b="1" dirty="0"/>
          </a:p>
        </p:txBody>
      </p:sp>
      <p:sp>
        <p:nvSpPr>
          <p:cNvPr id="9" name="1 CuadroTexto"/>
          <p:cNvSpPr txBox="1"/>
          <p:nvPr/>
        </p:nvSpPr>
        <p:spPr>
          <a:xfrm>
            <a:off x="447488" y="5924968"/>
            <a:ext cx="1036711" cy="2708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RECAUDADO</a:t>
            </a:r>
            <a:endParaRPr lang="es-CO" sz="14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3310002" y="5250686"/>
            <a:ext cx="970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$6.601,8</a:t>
            </a:r>
            <a:endParaRPr lang="en-US" sz="1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182759" y="3632524"/>
            <a:ext cx="2196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FUNCIONAMIENTO</a:t>
            </a:r>
            <a:endParaRPr lang="en-US" b="1" dirty="0"/>
          </a:p>
        </p:txBody>
      </p:sp>
      <p:sp>
        <p:nvSpPr>
          <p:cNvPr id="14" name="1 CuadroTexto"/>
          <p:cNvSpPr txBox="1"/>
          <p:nvPr/>
        </p:nvSpPr>
        <p:spPr>
          <a:xfrm>
            <a:off x="280069" y="3639290"/>
            <a:ext cx="859763" cy="3558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46,2%</a:t>
            </a:r>
            <a:endParaRPr lang="es-CO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436236"/>
              </p:ext>
            </p:extLst>
          </p:nvPr>
        </p:nvGraphicFramePr>
        <p:xfrm>
          <a:off x="4355976" y="3455232"/>
          <a:ext cx="4788024" cy="348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 CuadroTexto"/>
          <p:cNvSpPr txBox="1"/>
          <p:nvPr/>
        </p:nvSpPr>
        <p:spPr>
          <a:xfrm>
            <a:off x="4644008" y="4725144"/>
            <a:ext cx="1407391" cy="2613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APROPIACIÓN</a:t>
            </a:r>
            <a:endParaRPr lang="es-CO" sz="1400" b="1" dirty="0"/>
          </a:p>
        </p:txBody>
      </p:sp>
      <p:sp>
        <p:nvSpPr>
          <p:cNvPr id="12" name="1 CuadroTexto"/>
          <p:cNvSpPr txBox="1"/>
          <p:nvPr/>
        </p:nvSpPr>
        <p:spPr>
          <a:xfrm>
            <a:off x="4716016" y="5318390"/>
            <a:ext cx="1151293" cy="2708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1400" b="1" dirty="0" smtClean="0"/>
              <a:t>PTO. ACTUAL</a:t>
            </a:r>
            <a:endParaRPr lang="es-CO" sz="1400" b="1" dirty="0"/>
          </a:p>
        </p:txBody>
      </p:sp>
      <p:sp>
        <p:nvSpPr>
          <p:cNvPr id="15" name="1 CuadroTexto"/>
          <p:cNvSpPr txBox="1"/>
          <p:nvPr/>
        </p:nvSpPr>
        <p:spPr>
          <a:xfrm>
            <a:off x="4644008" y="5949280"/>
            <a:ext cx="1036711" cy="27082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 smtClean="0"/>
              <a:t>RECAUDADO</a:t>
            </a:r>
            <a:endParaRPr lang="es-CO" sz="1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312637" y="3625759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INVERSIÓN</a:t>
            </a:r>
            <a:endParaRPr lang="en-US" b="1" dirty="0"/>
          </a:p>
        </p:txBody>
      </p:sp>
      <p:sp>
        <p:nvSpPr>
          <p:cNvPr id="17" name="1 CuadroTexto"/>
          <p:cNvSpPr txBox="1"/>
          <p:nvPr/>
        </p:nvSpPr>
        <p:spPr>
          <a:xfrm>
            <a:off x="4582467" y="3762332"/>
            <a:ext cx="859763" cy="3558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 smtClean="0">
                <a:solidFill>
                  <a:schemeClr val="bg1"/>
                </a:solidFill>
              </a:rPr>
              <a:t>58.1%</a:t>
            </a:r>
            <a:endParaRPr lang="es-CO" sz="1600" b="1" dirty="0">
              <a:solidFill>
                <a:schemeClr val="bg1"/>
              </a:solidFill>
            </a:endParaRPr>
          </a:p>
        </p:txBody>
      </p:sp>
      <p:sp>
        <p:nvSpPr>
          <p:cNvPr id="4" name="Llamada de nube 3"/>
          <p:cNvSpPr/>
          <p:nvPr/>
        </p:nvSpPr>
        <p:spPr>
          <a:xfrm>
            <a:off x="3115455" y="969592"/>
            <a:ext cx="4464496" cy="2055921"/>
          </a:xfrm>
          <a:prstGeom prst="cloudCallou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3771164" y="1342948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PTO. EN MILLONES $31.315,1 </a:t>
            </a:r>
          </a:p>
          <a:p>
            <a:pPr algn="ctr"/>
            <a:endParaRPr lang="es-ES" b="1" dirty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PTO. EJECUTADO $17.419,1</a:t>
            </a:r>
          </a:p>
          <a:p>
            <a:pPr algn="ctr"/>
            <a:endParaRPr lang="es-ES" b="1" dirty="0" smtClean="0">
              <a:solidFill>
                <a:srgbClr val="FF0000"/>
              </a:solidFill>
            </a:endParaRP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55,6%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069976" y="3336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b="1" dirty="0"/>
              <a:t>EJECUCIÓN </a:t>
            </a:r>
            <a:r>
              <a:rPr lang="es-CO" b="1" dirty="0" smtClean="0"/>
              <a:t> GASTOS 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316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43608" y="116632"/>
            <a:ext cx="6696744" cy="369332"/>
          </a:xfrm>
          <a:prstGeom prst="rect">
            <a:avLst/>
          </a:prstGeom>
          <a:noFill/>
          <a:scene3d>
            <a:camera prst="orthographicFront"/>
            <a:lightRig rig="chilly" dir="t"/>
          </a:scene3d>
          <a:sp3d prstMaterial="clear"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r>
              <a:rPr lang="es-CO" b="1" dirty="0" smtClean="0"/>
              <a:t>PTO. ACTUAL $24.021,3  PTO EJECUTADO $13.826,5 – 57,5%</a:t>
            </a:r>
            <a:endParaRPr lang="es-CO" b="1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9775373"/>
              </p:ext>
            </p:extLst>
          </p:nvPr>
        </p:nvGraphicFramePr>
        <p:xfrm>
          <a:off x="-324544" y="620688"/>
          <a:ext cx="10009111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CuadroTexto 1"/>
          <p:cNvSpPr txBox="1"/>
          <p:nvPr/>
        </p:nvSpPr>
        <p:spPr>
          <a:xfrm>
            <a:off x="1619672" y="5373216"/>
            <a:ext cx="6195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b="1" dirty="0" smtClean="0">
                <a:solidFill>
                  <a:srgbClr val="C00000"/>
                </a:solidFill>
              </a:rPr>
              <a:t>26,7%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15" name="CuadroTexto 1"/>
          <p:cNvSpPr txBox="1"/>
          <p:nvPr/>
        </p:nvSpPr>
        <p:spPr>
          <a:xfrm>
            <a:off x="2771800" y="5373216"/>
            <a:ext cx="6195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b="1" dirty="0" smtClean="0">
                <a:solidFill>
                  <a:srgbClr val="C00000"/>
                </a:solidFill>
              </a:rPr>
              <a:t>94,5%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16" name="CuadroTexto 1"/>
          <p:cNvSpPr txBox="1"/>
          <p:nvPr/>
        </p:nvSpPr>
        <p:spPr>
          <a:xfrm>
            <a:off x="3995936" y="5373216"/>
            <a:ext cx="6195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b="1" dirty="0" smtClean="0">
                <a:solidFill>
                  <a:srgbClr val="C00000"/>
                </a:solidFill>
              </a:rPr>
              <a:t>58,7%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24" name="CuadroTexto 1"/>
          <p:cNvSpPr txBox="1"/>
          <p:nvPr/>
        </p:nvSpPr>
        <p:spPr>
          <a:xfrm>
            <a:off x="5148064" y="5517232"/>
            <a:ext cx="6195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b="1" dirty="0" smtClean="0">
                <a:solidFill>
                  <a:srgbClr val="C00000"/>
                </a:solidFill>
              </a:rPr>
              <a:t>24,3%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25" name="CuadroTexto 1"/>
          <p:cNvSpPr txBox="1"/>
          <p:nvPr/>
        </p:nvSpPr>
        <p:spPr>
          <a:xfrm>
            <a:off x="6328676" y="5445224"/>
            <a:ext cx="6195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b="1" dirty="0" smtClean="0">
                <a:solidFill>
                  <a:srgbClr val="C00000"/>
                </a:solidFill>
              </a:rPr>
              <a:t>40,4%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26" name="CuadroTexto 1"/>
          <p:cNvSpPr txBox="1"/>
          <p:nvPr/>
        </p:nvSpPr>
        <p:spPr>
          <a:xfrm>
            <a:off x="7480804" y="5445224"/>
            <a:ext cx="6195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b="1" dirty="0" smtClean="0">
                <a:solidFill>
                  <a:srgbClr val="C00000"/>
                </a:solidFill>
              </a:rPr>
              <a:t>79,6%</a:t>
            </a:r>
            <a:endParaRPr lang="en-US" sz="1050" b="1" dirty="0">
              <a:solidFill>
                <a:srgbClr val="C00000"/>
              </a:solidFill>
            </a:endParaRPr>
          </a:p>
        </p:txBody>
      </p:sp>
      <p:sp>
        <p:nvSpPr>
          <p:cNvPr id="27" name="CuadroTexto 1"/>
          <p:cNvSpPr txBox="1"/>
          <p:nvPr/>
        </p:nvSpPr>
        <p:spPr>
          <a:xfrm>
            <a:off x="8704940" y="5445224"/>
            <a:ext cx="6195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50" b="1" dirty="0" smtClean="0">
                <a:solidFill>
                  <a:srgbClr val="C00000"/>
                </a:solidFill>
              </a:rPr>
              <a:t>65,9%</a:t>
            </a:r>
            <a:endParaRPr lang="en-US" sz="105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79712" y="260648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CO" dirty="0" smtClean="0"/>
              <a:t>COMPONENTE FORTALECIMIENTO INSTITUCIONAL CORTE AL 30 DE JUNIO</a:t>
            </a:r>
            <a:endParaRPr lang="es-CO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6979"/>
            <a:ext cx="9144000" cy="595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6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1187624" y="755412"/>
            <a:ext cx="6696744" cy="369332"/>
          </a:xfrm>
          <a:prstGeom prst="rect">
            <a:avLst/>
          </a:prstGeom>
          <a:noFill/>
          <a:scene3d>
            <a:camera prst="orthographicFront"/>
            <a:lightRig rig="chilly" dir="t"/>
          </a:scene3d>
          <a:sp3d prstMaterial="clear"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rgbClr val="FF0000"/>
                </a:solidFill>
              </a:rPr>
              <a:t>PTO. ACTUAL $692,0 PTO EJECUTADO $540,6 – 78,1%</a:t>
            </a:r>
            <a:endParaRPr lang="es-CO" b="1" dirty="0">
              <a:solidFill>
                <a:srgbClr val="FF0000"/>
              </a:solidFill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221371"/>
              </p:ext>
            </p:extLst>
          </p:nvPr>
        </p:nvGraphicFramePr>
        <p:xfrm>
          <a:off x="539552" y="2143124"/>
          <a:ext cx="8136904" cy="438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771800" y="41490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77,7%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64088" y="46438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100%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5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nsando en grand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227</Words>
  <Application>Microsoft Office PowerPoint</Application>
  <PresentationFormat>Presentación en pantalla (4:3)</PresentationFormat>
  <Paragraphs>98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NATALIA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</dc:creator>
  <cp:lastModifiedBy>YANETH ISLENY BEDOYA SIERRA</cp:lastModifiedBy>
  <cp:revision>135</cp:revision>
  <dcterms:created xsi:type="dcterms:W3CDTF">2016-03-02T16:43:11Z</dcterms:created>
  <dcterms:modified xsi:type="dcterms:W3CDTF">2019-07-09T19:39:17Z</dcterms:modified>
</cp:coreProperties>
</file>